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6" r:id="rId4"/>
    <p:sldId id="294" r:id="rId5"/>
    <p:sldId id="269" r:id="rId6"/>
    <p:sldId id="273" r:id="rId7"/>
    <p:sldId id="274" r:id="rId8"/>
    <p:sldId id="275" r:id="rId9"/>
    <p:sldId id="276" r:id="rId10"/>
    <p:sldId id="277" r:id="rId11"/>
    <p:sldId id="263" r:id="rId12"/>
    <p:sldId id="280" r:id="rId13"/>
    <p:sldId id="279" r:id="rId14"/>
    <p:sldId id="281" r:id="rId15"/>
    <p:sldId id="282" r:id="rId16"/>
    <p:sldId id="283" r:id="rId17"/>
    <p:sldId id="284" r:id="rId18"/>
    <p:sldId id="259" r:id="rId19"/>
    <p:sldId id="289" r:id="rId20"/>
    <p:sldId id="290" r:id="rId21"/>
    <p:sldId id="291" r:id="rId22"/>
    <p:sldId id="292" r:id="rId23"/>
    <p:sldId id="264" r:id="rId24"/>
    <p:sldId id="286" r:id="rId25"/>
    <p:sldId id="288" r:id="rId26"/>
    <p:sldId id="287" r:id="rId27"/>
    <p:sldId id="260" r:id="rId28"/>
    <p:sldId id="285" r:id="rId29"/>
    <p:sldId id="261" r:id="rId30"/>
    <p:sldId id="262" r:id="rId31"/>
    <p:sldId id="265" r:id="rId32"/>
    <p:sldId id="29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699" autoAdjust="0"/>
  </p:normalViewPr>
  <p:slideViewPr>
    <p:cSldViewPr>
      <p:cViewPr>
        <p:scale>
          <a:sx n="69" d="100"/>
          <a:sy n="69" d="100"/>
        </p:scale>
        <p:origin x="-133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D8BD707-D9CF-40AE-B4C6-C98DA3205C09}" type="datetimeFigureOut">
              <a:rPr lang="en-US" smtClean="0"/>
              <a:pPr/>
              <a:t>19/07/2023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D8BD707-D9CF-40AE-B4C6-C98DA3205C09}" type="datetimeFigureOut">
              <a:rPr lang="en-US" smtClean="0"/>
              <a:pPr/>
              <a:t>19/07/2023</a:t>
            </a:fld>
            <a:endParaRPr lang="en-US"/>
          </a:p>
        </p:txBody>
      </p:sp>
      <p:sp>
        <p:nvSpPr>
          <p:cNvPr id="9" name="Slide Number Placeholder 8"/>
          <p:cNvSpPr>
            <a:spLocks noGrp="1"/>
          </p:cNvSpPr>
          <p:nvPr>
            <p:ph type="sldNum" sz="quarter" idx="15"/>
          </p:nvPr>
        </p:nvSpPr>
        <p:spPr/>
        <p:txBody>
          <a:bodyPr rtlCol="0"/>
          <a:lstStyle/>
          <a:p>
            <a:fld id="{B6F15528-21DE-4FAA-801E-634DDDAF4B2B}"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D8BD707-D9CF-40AE-B4C6-C98DA3205C09}" type="datetimeFigureOut">
              <a:rPr lang="en-US" smtClean="0"/>
              <a:pPr/>
              <a:t>19/07/2023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D8BD707-D9CF-40AE-B4C6-C98DA3205C09}" type="datetimeFigureOut">
              <a:rPr lang="en-US" smtClean="0"/>
              <a:pPr/>
              <a:t>19/07/2023</a:t>
            </a:fld>
            <a:endParaRPr lang="en-US"/>
          </a:p>
        </p:txBody>
      </p:sp>
      <p:sp>
        <p:nvSpPr>
          <p:cNvPr id="7" name="Slide Number Placeholder 6"/>
          <p:cNvSpPr>
            <a:spLocks noGrp="1"/>
          </p:cNvSpPr>
          <p:nvPr>
            <p:ph type="sldNum" sz="quarter" idx="11"/>
          </p:nvPr>
        </p:nvSpPr>
        <p:spPr/>
        <p:txBody>
          <a:bodyPr rtlCol="0"/>
          <a:lstStyle/>
          <a:p>
            <a:fld id="{B6F15528-21DE-4FAA-801E-634DDDAF4B2B}"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D8BD707-D9CF-40AE-B4C6-C98DA3205C09}" type="datetimeFigureOut">
              <a:rPr lang="en-US" smtClean="0"/>
              <a:pPr/>
              <a:t>19/07/2023</a:t>
            </a:fld>
            <a:endParaRPr lang="en-US"/>
          </a:p>
        </p:txBody>
      </p:sp>
      <p:sp>
        <p:nvSpPr>
          <p:cNvPr id="22" name="Slide Number Placeholder 21"/>
          <p:cNvSpPr>
            <a:spLocks noGrp="1"/>
          </p:cNvSpPr>
          <p:nvPr>
            <p:ph type="sldNum" sz="quarter" idx="15"/>
          </p:nvPr>
        </p:nvSpPr>
        <p:spPr/>
        <p:txBody>
          <a:bodyPr rtlCol="0"/>
          <a:lstStyle/>
          <a:p>
            <a:fld id="{B6F15528-21DE-4FAA-801E-634DDDAF4B2B}"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1D8BD707-D9CF-40AE-B4C6-C98DA3205C09}" type="datetimeFigureOut">
              <a:rPr lang="en-US" smtClean="0"/>
              <a:pPr/>
              <a:t>19/07/2023</a:t>
            </a:fld>
            <a:endParaRPr lang="en-US"/>
          </a:p>
        </p:txBody>
      </p:sp>
      <p:sp>
        <p:nvSpPr>
          <p:cNvPr id="18" name="Slide Number Placeholder 17"/>
          <p:cNvSpPr>
            <a:spLocks noGrp="1"/>
          </p:cNvSpPr>
          <p:nvPr>
            <p:ph type="sldNum" sz="quarter" idx="11"/>
          </p:nvPr>
        </p:nvSpPr>
        <p:spPr/>
        <p:txBody>
          <a:bodyPr rtlCol="0"/>
          <a:lstStyle/>
          <a:p>
            <a:fld id="{B6F15528-21DE-4FAA-801E-634DDDAF4B2B}"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D8BD707-D9CF-40AE-B4C6-C98DA3205C09}" type="datetimeFigureOut">
              <a:rPr lang="en-US" smtClean="0"/>
              <a:pPr/>
              <a:t>19/07/2023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jandonline.org/article/S2212-2672(13)01128-3/fulltext" TargetMode="External"/><Relationship Id="rId7" Type="http://schemas.openxmlformats.org/officeDocument/2006/relationships/hyperlink" Target="https://www.healthline.com/nutrition/dubrow-diet" TargetMode="External"/><Relationship Id="rId2" Type="http://schemas.openxmlformats.org/officeDocument/2006/relationships/hyperlink" Target="https://www.ncbi.nlm.nih.gov/pmc/articles/PMC3945587/" TargetMode="External"/><Relationship Id="rId1" Type="http://schemas.openxmlformats.org/officeDocument/2006/relationships/slideLayout" Target="../slideLayouts/slideLayout2.xml"/><Relationship Id="rId6" Type="http://schemas.openxmlformats.org/officeDocument/2006/relationships/hyperlink" Target="https://www.webmd.com/diet/a-z/the-mediterranean-diet" TargetMode="External"/><Relationship Id="rId5" Type="http://schemas.openxmlformats.org/officeDocument/2006/relationships/hyperlink" Target="https://www.healthline.com/nutrition/gluten-free-diet" TargetMode="External"/><Relationship Id="rId4" Type="http://schemas.openxmlformats.org/officeDocument/2006/relationships/hyperlink" Target="https://www.ncbi.nlm.nih.gov/pmc/articles/PMC5664869/"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219200"/>
            <a:ext cx="6172200" cy="2362200"/>
          </a:xfrm>
        </p:spPr>
        <p:txBody>
          <a:bodyPr/>
          <a:lstStyle/>
          <a:p>
            <a:r>
              <a:rPr lang="en-US" dirty="0" smtClean="0"/>
              <a:t>Popular and trendy diets </a:t>
            </a:r>
            <a:endParaRPr lang="en-US" dirty="0"/>
          </a:p>
        </p:txBody>
      </p:sp>
      <p:sp>
        <p:nvSpPr>
          <p:cNvPr id="3" name="Title 1"/>
          <p:cNvSpPr txBox="1">
            <a:spLocks/>
          </p:cNvSpPr>
          <p:nvPr/>
        </p:nvSpPr>
        <p:spPr>
          <a:xfrm>
            <a:off x="2438400" y="4114800"/>
            <a:ext cx="6172200" cy="23622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dirty="0" smtClean="0">
                <a:ln>
                  <a:noFill/>
                </a:ln>
                <a:solidFill>
                  <a:schemeClr val="tx2"/>
                </a:solidFill>
                <a:effectLst/>
                <a:uLnTx/>
                <a:uFillTx/>
                <a:latin typeface="+mj-lt"/>
                <a:ea typeface="+mj-ea"/>
                <a:cs typeface="+mj-cs"/>
              </a:rPr>
              <a:t>Neha Soni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cap="small" dirty="0" smtClean="0">
                <a:solidFill>
                  <a:schemeClr val="tx2"/>
                </a:solidFill>
                <a:latin typeface="+mj-lt"/>
                <a:ea typeface="+mj-ea"/>
                <a:cs typeface="+mj-cs"/>
              </a:rPr>
              <a:t>Clinical dietician &amp; tutor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small" spc="0" normalizeH="0" baseline="0" noProof="0" dirty="0" smtClean="0">
                <a:ln>
                  <a:noFill/>
                </a:ln>
                <a:solidFill>
                  <a:schemeClr val="tx2"/>
                </a:solidFill>
                <a:effectLst/>
                <a:uLnTx/>
                <a:uFillTx/>
                <a:latin typeface="+mj-lt"/>
                <a:ea typeface="+mj-ea"/>
                <a:cs typeface="+mj-cs"/>
              </a:rPr>
              <a:t>Dept.</a:t>
            </a:r>
            <a:r>
              <a:rPr kumimoji="0" lang="en-US" sz="1400" b="1" i="0" u="none" strike="noStrike" kern="1200" cap="small" spc="0" normalizeH="0" noProof="0" dirty="0" smtClean="0">
                <a:ln>
                  <a:noFill/>
                </a:ln>
                <a:solidFill>
                  <a:schemeClr val="tx2"/>
                </a:solidFill>
                <a:effectLst/>
                <a:uLnTx/>
                <a:uFillTx/>
                <a:latin typeface="+mj-lt"/>
                <a:ea typeface="+mj-ea"/>
                <a:cs typeface="+mj-cs"/>
              </a:rPr>
              <a:t> of clinical nutrition and dietetics </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cap="small" dirty="0" smtClean="0">
                <a:solidFill>
                  <a:schemeClr val="tx2"/>
                </a:solidFill>
                <a:latin typeface="+mj-lt"/>
                <a:ea typeface="+mj-ea"/>
                <a:cs typeface="+mj-cs"/>
              </a:rPr>
              <a:t>Paramedical sciences </a:t>
            </a:r>
            <a:endParaRPr kumimoji="0" lang="en-US" sz="1400" b="1" i="0" u="none" strike="noStrike" kern="1200" cap="small"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400" b="1" cap="small" baseline="0" dirty="0" err="1" smtClean="0">
                <a:solidFill>
                  <a:schemeClr val="tx2"/>
                </a:solidFill>
                <a:latin typeface="+mj-lt"/>
                <a:ea typeface="+mj-ea"/>
                <a:cs typeface="+mj-cs"/>
              </a:rPr>
              <a:t>svdu</a:t>
            </a:r>
            <a:endParaRPr kumimoji="0" lang="en-US" sz="1400" b="1"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research so far</a:t>
            </a:r>
            <a:endParaRPr lang="en-US" b="1" dirty="0"/>
          </a:p>
        </p:txBody>
      </p:sp>
      <p:sp>
        <p:nvSpPr>
          <p:cNvPr id="3" name="Content Placeholder 2"/>
          <p:cNvSpPr>
            <a:spLocks noGrp="1"/>
          </p:cNvSpPr>
          <p:nvPr>
            <p:ph sz="quarter" idx="1"/>
          </p:nvPr>
        </p:nvSpPr>
        <p:spPr/>
        <p:txBody>
          <a:bodyPr/>
          <a:lstStyle/>
          <a:p>
            <a:pPr algn="just"/>
            <a:r>
              <a:rPr lang="en-US" dirty="0" smtClean="0"/>
              <a:t>The </a:t>
            </a:r>
            <a:r>
              <a:rPr lang="en-US" dirty="0" err="1" smtClean="0"/>
              <a:t>ketogenic</a:t>
            </a:r>
            <a:r>
              <a:rPr lang="en-US" dirty="0" smtClean="0"/>
              <a:t> diet has been shown to produce beneficial metabolic changes in the short-term. </a:t>
            </a:r>
          </a:p>
          <a:p>
            <a:pPr algn="just"/>
            <a:r>
              <a:rPr lang="en-US" dirty="0" smtClean="0"/>
              <a:t>Along with weight loss, health parameters associated with carrying excess weight have improved, such as insulin resistance, high blood pressure, and elevated cholesterol and triglycerides. </a:t>
            </a:r>
          </a:p>
          <a:p>
            <a:pPr algn="just"/>
            <a:r>
              <a:rPr lang="en-US" dirty="0" smtClean="0"/>
              <a:t>There is also growing interest in the use of low-carbohydrate diets, including the </a:t>
            </a:r>
            <a:r>
              <a:rPr lang="en-US" dirty="0" err="1" smtClean="0"/>
              <a:t>ketogenic</a:t>
            </a:r>
            <a:r>
              <a:rPr lang="en-US" dirty="0" smtClean="0"/>
              <a:t> diet, for type 2 diabetes.</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Atkins diet</a:t>
            </a:r>
            <a:br>
              <a:rPr lang="en-US" b="1" dirty="0" smtClean="0"/>
            </a:br>
            <a:endParaRPr lang="en-US" dirty="0"/>
          </a:p>
        </p:txBody>
      </p:sp>
      <p:sp>
        <p:nvSpPr>
          <p:cNvPr id="3" name="Content Placeholder 2"/>
          <p:cNvSpPr>
            <a:spLocks noGrp="1"/>
          </p:cNvSpPr>
          <p:nvPr>
            <p:ph sz="quarter" idx="1"/>
          </p:nvPr>
        </p:nvSpPr>
        <p:spPr>
          <a:xfrm>
            <a:off x="457200" y="1524000"/>
            <a:ext cx="3429000" cy="3429000"/>
          </a:xfrm>
        </p:spPr>
        <p:txBody>
          <a:bodyPr>
            <a:normAutofit fontScale="92500" lnSpcReduction="10000"/>
          </a:bodyPr>
          <a:lstStyle/>
          <a:p>
            <a:pPr algn="just"/>
            <a:r>
              <a:rPr lang="en-US" dirty="0" smtClean="0"/>
              <a:t>The Atkins Diet is a popular low-carbohydrate eating plan developed in the 1960s by cardiologist Robert C. Atkins. The Atkins Diet restricts </a:t>
            </a:r>
            <a:r>
              <a:rPr lang="en-US" dirty="0" err="1" smtClean="0"/>
              <a:t>carbs</a:t>
            </a:r>
            <a:r>
              <a:rPr lang="en-US" dirty="0" smtClean="0"/>
              <a:t> (carbohydrates) while emphasizing protein and fats.</a:t>
            </a:r>
            <a:endParaRPr lang="en-US" dirty="0"/>
          </a:p>
        </p:txBody>
      </p:sp>
      <p:pic>
        <p:nvPicPr>
          <p:cNvPr id="1026" name="Picture 2" descr="C:\Users\user\Desktop\atkins.gif"/>
          <p:cNvPicPr>
            <a:picLocks noChangeAspect="1" noChangeArrowheads="1"/>
          </p:cNvPicPr>
          <p:nvPr/>
        </p:nvPicPr>
        <p:blipFill>
          <a:blip r:embed="rId2"/>
          <a:srcRect/>
          <a:stretch>
            <a:fillRect/>
          </a:stretch>
        </p:blipFill>
        <p:spPr bwMode="auto">
          <a:xfrm>
            <a:off x="4343400" y="1447800"/>
            <a:ext cx="4286250" cy="35718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a:t>
            </a:r>
            <a:endParaRPr lang="en-US" b="1" dirty="0"/>
          </a:p>
        </p:txBody>
      </p:sp>
      <p:sp>
        <p:nvSpPr>
          <p:cNvPr id="3" name="Content Placeholder 2"/>
          <p:cNvSpPr>
            <a:spLocks noGrp="1"/>
          </p:cNvSpPr>
          <p:nvPr>
            <p:ph sz="quarter" idx="1"/>
          </p:nvPr>
        </p:nvSpPr>
        <p:spPr/>
        <p:txBody>
          <a:bodyPr/>
          <a:lstStyle/>
          <a:p>
            <a:pPr algn="just"/>
            <a:r>
              <a:rPr lang="en-US" dirty="0" smtClean="0"/>
              <a:t>The purpose of the Atkins Diet is to change your eating habits to help you lose weight and keep it off. </a:t>
            </a:r>
          </a:p>
          <a:p>
            <a:pPr algn="just"/>
            <a:r>
              <a:rPr lang="en-US" dirty="0" smtClean="0"/>
              <a:t>The Atkins Diet also says it's a healthy lifelong approach to eating, whether you want to lose weight, boost your energy or help improve certain health problems, such as high blood pressure or metabolic syndrome.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DIET DETAILS </a:t>
            </a:r>
            <a:endParaRPr lang="en-US" b="1" dirty="0"/>
          </a:p>
        </p:txBody>
      </p:sp>
      <p:sp>
        <p:nvSpPr>
          <p:cNvPr id="3" name="Content Placeholder 2"/>
          <p:cNvSpPr>
            <a:spLocks noGrp="1"/>
          </p:cNvSpPr>
          <p:nvPr>
            <p:ph sz="quarter" idx="1"/>
          </p:nvPr>
        </p:nvSpPr>
        <p:spPr>
          <a:xfrm>
            <a:off x="457200" y="1600200"/>
            <a:ext cx="7924800" cy="4873752"/>
          </a:xfrm>
        </p:spPr>
        <p:txBody>
          <a:bodyPr>
            <a:normAutofit fontScale="77500" lnSpcReduction="20000"/>
          </a:bodyPr>
          <a:lstStyle/>
          <a:p>
            <a:pPr algn="just"/>
            <a:r>
              <a:rPr lang="en-US" dirty="0" smtClean="0"/>
              <a:t>The main dietary focus of the Atkins Diet is eating the right balance of carbohydrates, protein and fats for optimal weight loss and health. </a:t>
            </a:r>
          </a:p>
          <a:p>
            <a:pPr algn="just"/>
            <a:r>
              <a:rPr lang="en-US" dirty="0" smtClean="0"/>
              <a:t>According to the Atkins Diet, obesity and related health problems, such as type 2 diabetes and heart disease, are the fault of the typical low-fat, high-carbohydrate American diet. The Atkins Diet says that you don't need to avoid fatty cuts of meat or trim off excess fat. Rather, controlling </a:t>
            </a:r>
            <a:r>
              <a:rPr lang="en-US" dirty="0" err="1" smtClean="0"/>
              <a:t>carbs</a:t>
            </a:r>
            <a:r>
              <a:rPr lang="en-US" dirty="0" smtClean="0"/>
              <a:t> is what's important.</a:t>
            </a:r>
          </a:p>
          <a:p>
            <a:pPr algn="just"/>
            <a:r>
              <a:rPr lang="en-US" dirty="0" smtClean="0"/>
              <a:t>The Atkins Diet holds that eating too many carbohydrates — especially sugar, white flour and other refined </a:t>
            </a:r>
            <a:r>
              <a:rPr lang="en-US" dirty="0" err="1" smtClean="0"/>
              <a:t>carbs</a:t>
            </a:r>
            <a:r>
              <a:rPr lang="en-US" dirty="0" smtClean="0"/>
              <a:t> — leads to blood sugar imbalances, weight gain and cardiovascular problems. To that end, the Atkins Diet restricts carbohydrates and encourages eating more protein and fat. </a:t>
            </a:r>
          </a:p>
          <a:p>
            <a:pPr algn="just"/>
            <a:r>
              <a:rPr lang="en-US" dirty="0" smtClean="0"/>
              <a:t>Like many diet plans, the Atkins Diet continues to evolve. Now, it encourages eating more high-fiber vegetables, accommodates vegetarian and vegan needs, and addresses health problems that may arise when beginning a low-</a:t>
            </a:r>
            <a:r>
              <a:rPr lang="en-US" dirty="0" err="1" smtClean="0"/>
              <a:t>carb</a:t>
            </a:r>
            <a:r>
              <a:rPr lang="en-US" dirty="0" smtClean="0"/>
              <a:t> diet.</a:t>
            </a:r>
          </a:p>
          <a:p>
            <a:pPr algn="just"/>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PHASES OF Atkins Diet </a:t>
            </a:r>
            <a:endParaRPr lang="en-US" b="1" dirty="0"/>
          </a:p>
        </p:txBody>
      </p:sp>
      <p:sp>
        <p:nvSpPr>
          <p:cNvPr id="3" name="Content Placeholder 2"/>
          <p:cNvSpPr>
            <a:spLocks noGrp="1"/>
          </p:cNvSpPr>
          <p:nvPr>
            <p:ph sz="quarter" idx="1"/>
          </p:nvPr>
        </p:nvSpPr>
        <p:spPr/>
        <p:txBody>
          <a:bodyPr>
            <a:normAutofit fontScale="85000" lnSpcReduction="10000"/>
          </a:bodyPr>
          <a:lstStyle/>
          <a:p>
            <a:pPr algn="just"/>
            <a:r>
              <a:rPr lang="en-US" b="1" dirty="0" smtClean="0"/>
              <a:t>Phase 1: Induction.</a:t>
            </a:r>
            <a:r>
              <a:rPr lang="en-US" dirty="0" smtClean="0"/>
              <a:t> </a:t>
            </a:r>
          </a:p>
          <a:p>
            <a:pPr algn="just"/>
            <a:r>
              <a:rPr lang="en-US" dirty="0" smtClean="0"/>
              <a:t>In this strict phase, you cut out almost all carbohydrates from your diet, eating just 20 grams of net </a:t>
            </a:r>
            <a:r>
              <a:rPr lang="en-US" dirty="0" err="1" smtClean="0"/>
              <a:t>carbs</a:t>
            </a:r>
            <a:r>
              <a:rPr lang="en-US" dirty="0" smtClean="0"/>
              <a:t> a day, mainly from vegetables. </a:t>
            </a:r>
          </a:p>
          <a:p>
            <a:pPr algn="just"/>
            <a:r>
              <a:rPr lang="en-US" dirty="0" smtClean="0"/>
              <a:t>Instead of getting 45 to 65 percent of your daily calories from carbohydrates, as recommended by most nutrition guidelines, you get only about 10 percent. </a:t>
            </a:r>
          </a:p>
          <a:p>
            <a:pPr algn="just"/>
            <a:r>
              <a:rPr lang="en-US" dirty="0" smtClean="0"/>
              <a:t>"Foundation" vegetables, such as asparagus, broccoli, celery, cucumber, green beans and peppers, should account for 12 to 15 grams of your daily net </a:t>
            </a:r>
            <a:r>
              <a:rPr lang="en-US" dirty="0" err="1" smtClean="0"/>
              <a:t>carbs</a:t>
            </a:r>
            <a:r>
              <a:rPr lang="en-US" dirty="0" smtClean="0"/>
              <a:t>.</a:t>
            </a:r>
          </a:p>
          <a:p>
            <a:pPr algn="just"/>
            <a:r>
              <a:rPr lang="en-US" dirty="0" smtClean="0"/>
              <a:t>To eat protein, such as fish and shellfish, poultry, meat, eggs, and cheese, at every meal. You don't need to restrict oils and fats, but you can't have most fruits, sugary baked goods, breads, pastas, grains, nuts or alcohol. You should drink eight glasses of water a day. You stay in this phase for at least two weeks, depending on your weight loss.</a:t>
            </a:r>
          </a:p>
          <a:p>
            <a:pPr algn="just"/>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b="1" dirty="0" smtClean="0"/>
              <a:t>Phase 2: Balancing.</a:t>
            </a:r>
            <a:r>
              <a:rPr lang="en-US" dirty="0" smtClean="0"/>
              <a:t> </a:t>
            </a:r>
          </a:p>
          <a:p>
            <a:pPr algn="just"/>
            <a:r>
              <a:rPr lang="en-US" dirty="0" smtClean="0"/>
              <a:t>In this phase, you continue to eat a minimum of 12 to 15 grams of net </a:t>
            </a:r>
            <a:r>
              <a:rPr lang="en-US" dirty="0" err="1" smtClean="0"/>
              <a:t>carbs</a:t>
            </a:r>
            <a:r>
              <a:rPr lang="en-US" dirty="0" smtClean="0"/>
              <a:t> as foundation vegetables. </a:t>
            </a:r>
          </a:p>
          <a:p>
            <a:pPr algn="just"/>
            <a:r>
              <a:rPr lang="en-US" dirty="0" smtClean="0"/>
              <a:t>One also continue to avoid foods with added sugar. </a:t>
            </a:r>
          </a:p>
          <a:p>
            <a:pPr algn="just"/>
            <a:r>
              <a:rPr lang="en-US" dirty="0" smtClean="0"/>
              <a:t>One can slowly add back in some nutrient-rich </a:t>
            </a:r>
            <a:r>
              <a:rPr lang="en-US" dirty="0" err="1" smtClean="0"/>
              <a:t>carbs</a:t>
            </a:r>
            <a:r>
              <a:rPr lang="en-US" dirty="0" smtClean="0"/>
              <a:t>, such as more vegetables and berries, nuts, and seeds, as they continue to lose weight. </a:t>
            </a:r>
          </a:p>
          <a:p>
            <a:pPr algn="just"/>
            <a:r>
              <a:rPr lang="en-US" dirty="0" smtClean="0"/>
              <a:t>One can stay in this phase until they are about 4.5 kilograms from there goal weight.</a:t>
            </a:r>
            <a:endParaRPr lang="en-US" dirty="0"/>
          </a:p>
        </p:txBody>
      </p:sp>
      <p:sp>
        <p:nvSpPr>
          <p:cNvPr id="4" name="Title 1"/>
          <p:cNvSpPr>
            <a:spLocks noGrp="1"/>
          </p:cNvSpPr>
          <p:nvPr>
            <p:ph type="title"/>
          </p:nvPr>
        </p:nvSpPr>
        <p:spPr/>
        <p:txBody>
          <a:bodyPr/>
          <a:lstStyle/>
          <a:p>
            <a:r>
              <a:rPr lang="en-US" b="1" dirty="0" smtClean="0"/>
              <a:t>PHASES OF Atkins Diet </a:t>
            </a:r>
            <a:endParaRPr lang="en-US" b="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b="1" dirty="0" smtClean="0"/>
              <a:t>Phase 3: Pre-maintenance.</a:t>
            </a:r>
            <a:r>
              <a:rPr lang="en-US" dirty="0" smtClean="0"/>
              <a:t> In this phase, one may continue to gradually increase the range of foods they can eat, including fruits, starchy vegetables and whole grains. </a:t>
            </a:r>
          </a:p>
          <a:p>
            <a:pPr algn="just"/>
            <a:r>
              <a:rPr lang="en-US" dirty="0" smtClean="0"/>
              <a:t>One can add about 10 grams of </a:t>
            </a:r>
            <a:r>
              <a:rPr lang="en-US" dirty="0" err="1" smtClean="0"/>
              <a:t>carbs</a:t>
            </a:r>
            <a:r>
              <a:rPr lang="en-US" dirty="0" smtClean="0"/>
              <a:t> to your diet each week, but you must cut back if there weight loss stops. </a:t>
            </a:r>
          </a:p>
          <a:p>
            <a:pPr algn="just"/>
            <a:r>
              <a:rPr lang="en-US" dirty="0" smtClean="0"/>
              <a:t>One can stay in this phase until they reach goal weight.</a:t>
            </a:r>
            <a:endParaRPr lang="en-US" dirty="0"/>
          </a:p>
        </p:txBody>
      </p:sp>
      <p:sp>
        <p:nvSpPr>
          <p:cNvPr id="4" name="Title 1"/>
          <p:cNvSpPr>
            <a:spLocks noGrp="1"/>
          </p:cNvSpPr>
          <p:nvPr>
            <p:ph type="title"/>
          </p:nvPr>
        </p:nvSpPr>
        <p:spPr/>
        <p:txBody>
          <a:bodyPr/>
          <a:lstStyle/>
          <a:p>
            <a:r>
              <a:rPr lang="en-US" b="1" dirty="0" smtClean="0"/>
              <a:t>PHASES OF Atkins Diet </a:t>
            </a: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b="1" dirty="0" smtClean="0"/>
              <a:t>Phase 4: Lifetime maintenance.</a:t>
            </a:r>
            <a:r>
              <a:rPr lang="en-US" dirty="0" smtClean="0"/>
              <a:t> </a:t>
            </a:r>
          </a:p>
          <a:p>
            <a:pPr algn="just"/>
            <a:r>
              <a:rPr lang="en-US" dirty="0" smtClean="0"/>
              <a:t>One may move into this phase when they reach goal weight, and then continue this way of eating for life.</a:t>
            </a:r>
            <a:endParaRPr lang="en-US" dirty="0"/>
          </a:p>
        </p:txBody>
      </p:sp>
      <p:sp>
        <p:nvSpPr>
          <p:cNvPr id="4" name="Title 1"/>
          <p:cNvSpPr>
            <a:spLocks noGrp="1"/>
          </p:cNvSpPr>
          <p:nvPr>
            <p:ph type="title"/>
          </p:nvPr>
        </p:nvSpPr>
        <p:spPr/>
        <p:txBody>
          <a:bodyPr/>
          <a:lstStyle/>
          <a:p>
            <a:r>
              <a:rPr lang="en-US" b="1" dirty="0" smtClean="0"/>
              <a:t>PHASES OF Atkins Diet </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Plant-based diet</a:t>
            </a:r>
            <a:endParaRPr lang="en-US" dirty="0"/>
          </a:p>
        </p:txBody>
      </p:sp>
      <p:sp>
        <p:nvSpPr>
          <p:cNvPr id="3" name="Content Placeholder 2"/>
          <p:cNvSpPr>
            <a:spLocks noGrp="1"/>
          </p:cNvSpPr>
          <p:nvPr>
            <p:ph sz="quarter" idx="1"/>
          </p:nvPr>
        </p:nvSpPr>
        <p:spPr>
          <a:xfrm>
            <a:off x="457200" y="1752600"/>
            <a:ext cx="4419600" cy="3352800"/>
          </a:xfrm>
        </p:spPr>
        <p:txBody>
          <a:bodyPr/>
          <a:lstStyle/>
          <a:p>
            <a:pPr algn="just"/>
            <a:r>
              <a:rPr lang="en-US" b="1" dirty="0" smtClean="0"/>
              <a:t> </a:t>
            </a:r>
            <a:r>
              <a:rPr lang="en-US" dirty="0" smtClean="0"/>
              <a:t>As the name suggests, plant-based diet focuses on foods primarily from plants. This includes not only fruits and vegetables, but also healthy nuts and seeds, oils, whole grains, legumes, and beans.</a:t>
            </a:r>
          </a:p>
          <a:p>
            <a:pPr algn="just"/>
            <a:endParaRPr lang="en-US" dirty="0"/>
          </a:p>
        </p:txBody>
      </p:sp>
      <p:pic>
        <p:nvPicPr>
          <p:cNvPr id="2050" name="Picture 2" descr="C:\Users\user\Desktop\c92020e0-e209-403d-a334-2b544b03a9d4.jpg"/>
          <p:cNvPicPr>
            <a:picLocks noChangeAspect="1" noChangeArrowheads="1"/>
          </p:cNvPicPr>
          <p:nvPr/>
        </p:nvPicPr>
        <p:blipFill>
          <a:blip r:embed="rId2" cstate="print"/>
          <a:srcRect/>
          <a:stretch>
            <a:fillRect/>
          </a:stretch>
        </p:blipFill>
        <p:spPr bwMode="auto">
          <a:xfrm>
            <a:off x="5029200" y="1752600"/>
            <a:ext cx="3674322" cy="32004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Gluten free diet </a:t>
            </a:r>
            <a:endParaRPr lang="en-US" b="1" dirty="0"/>
          </a:p>
        </p:txBody>
      </p:sp>
      <p:sp>
        <p:nvSpPr>
          <p:cNvPr id="3" name="Content Placeholder 2"/>
          <p:cNvSpPr>
            <a:spLocks noGrp="1"/>
          </p:cNvSpPr>
          <p:nvPr>
            <p:ph sz="quarter" idx="1"/>
          </p:nvPr>
        </p:nvSpPr>
        <p:spPr/>
        <p:txBody>
          <a:bodyPr/>
          <a:lstStyle/>
          <a:p>
            <a:r>
              <a:rPr lang="en-US" dirty="0" smtClean="0"/>
              <a:t>A gluten-free diet is an eating plan that excludes foods containing gluten. Gluten is a protein found in wheat, barley, rye and triticale (a cross between wheat and rye).</a:t>
            </a:r>
            <a:endParaRPr lang="en-US" dirty="0"/>
          </a:p>
        </p:txBody>
      </p:sp>
      <p:pic>
        <p:nvPicPr>
          <p:cNvPr id="8194" name="Picture 2" descr="C:\Users\user\Desktop\what-is-a-gluten-free-diet-722x406.jpg"/>
          <p:cNvPicPr>
            <a:picLocks noChangeAspect="1" noChangeArrowheads="1"/>
          </p:cNvPicPr>
          <p:nvPr/>
        </p:nvPicPr>
        <p:blipFill>
          <a:blip r:embed="rId2"/>
          <a:srcRect/>
          <a:stretch>
            <a:fillRect/>
          </a:stretch>
        </p:blipFill>
        <p:spPr bwMode="auto">
          <a:xfrm>
            <a:off x="1295400" y="3276600"/>
            <a:ext cx="5420335" cy="3048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Raw food diet</a:t>
            </a:r>
            <a:br>
              <a:rPr lang="en-US" b="1" dirty="0" smtClean="0"/>
            </a:br>
            <a:endParaRPr lang="en-US" dirty="0"/>
          </a:p>
        </p:txBody>
      </p:sp>
      <p:sp>
        <p:nvSpPr>
          <p:cNvPr id="3" name="Content Placeholder 2"/>
          <p:cNvSpPr>
            <a:spLocks noGrp="1"/>
          </p:cNvSpPr>
          <p:nvPr>
            <p:ph sz="quarter" idx="1"/>
          </p:nvPr>
        </p:nvSpPr>
        <p:spPr>
          <a:xfrm>
            <a:off x="457200" y="1600200"/>
            <a:ext cx="4953000" cy="4267200"/>
          </a:xfrm>
        </p:spPr>
        <p:txBody>
          <a:bodyPr>
            <a:normAutofit fontScale="77500" lnSpcReduction="20000"/>
          </a:bodyPr>
          <a:lstStyle/>
          <a:p>
            <a:pPr algn="just"/>
            <a:r>
              <a:rPr lang="en-US" dirty="0" smtClean="0"/>
              <a:t>The raw food diet, which is also called raw foodism or raw veganism, mostly focuses on raw and unprocessed foods. </a:t>
            </a:r>
          </a:p>
          <a:p>
            <a:pPr algn="just"/>
            <a:r>
              <a:rPr lang="en-US" dirty="0" smtClean="0"/>
              <a:t>These foods should not undergo processing, not be refined, pasteurized, or treated with pesticides. </a:t>
            </a:r>
          </a:p>
          <a:p>
            <a:pPr algn="just"/>
            <a:r>
              <a:rPr lang="en-US" dirty="0" smtClean="0"/>
              <a:t>Instead, the diet allows several other alternative preparation methods, such as juicing, blending, dehydrating, soaking and sprouting. </a:t>
            </a:r>
          </a:p>
          <a:p>
            <a:pPr algn="just"/>
            <a:r>
              <a:rPr lang="en-US" dirty="0" smtClean="0"/>
              <a:t>So basically, this diet includes lots and lots of fresh fruits and vegetables. </a:t>
            </a:r>
          </a:p>
          <a:p>
            <a:pPr algn="just"/>
            <a:r>
              <a:rPr lang="en-US" dirty="0" smtClean="0"/>
              <a:t>Raw fruits and vegetables have a high fiber and mineral content which has positive benefits on health. </a:t>
            </a:r>
          </a:p>
          <a:p>
            <a:pPr algn="just"/>
            <a:endParaRPr lang="en-US" dirty="0"/>
          </a:p>
        </p:txBody>
      </p:sp>
      <p:pic>
        <p:nvPicPr>
          <p:cNvPr id="9218" name="Picture 2" descr="C:\Users\user\Desktop\index.jpg"/>
          <p:cNvPicPr>
            <a:picLocks noChangeAspect="1" noChangeArrowheads="1"/>
          </p:cNvPicPr>
          <p:nvPr/>
        </p:nvPicPr>
        <p:blipFill>
          <a:blip r:embed="rId2"/>
          <a:srcRect l="17677" r="12290"/>
          <a:stretch>
            <a:fillRect/>
          </a:stretch>
        </p:blipFill>
        <p:spPr bwMode="auto">
          <a:xfrm>
            <a:off x="5486400" y="2057400"/>
            <a:ext cx="3048896" cy="27432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a:t>
            </a:r>
            <a:endParaRPr lang="en-US" b="1" dirty="0"/>
          </a:p>
        </p:txBody>
      </p:sp>
      <p:sp>
        <p:nvSpPr>
          <p:cNvPr id="3" name="Content Placeholder 2"/>
          <p:cNvSpPr>
            <a:spLocks noGrp="1"/>
          </p:cNvSpPr>
          <p:nvPr>
            <p:ph sz="quarter" idx="1"/>
          </p:nvPr>
        </p:nvSpPr>
        <p:spPr>
          <a:xfrm>
            <a:off x="457200" y="1600200"/>
            <a:ext cx="7772400" cy="4873752"/>
          </a:xfrm>
        </p:spPr>
        <p:txBody>
          <a:bodyPr>
            <a:normAutofit fontScale="92500" lnSpcReduction="10000"/>
          </a:bodyPr>
          <a:lstStyle/>
          <a:p>
            <a:pPr algn="just"/>
            <a:r>
              <a:rPr lang="en-US" dirty="0" smtClean="0"/>
              <a:t>A gluten-free diet is essential for managing signs and symptoms of celiac disease and other medical conditions associated with gluten.</a:t>
            </a:r>
          </a:p>
          <a:p>
            <a:pPr algn="just"/>
            <a:r>
              <a:rPr lang="en-US" b="1" dirty="0" smtClean="0"/>
              <a:t>Celiac disease</a:t>
            </a:r>
            <a:r>
              <a:rPr lang="en-US" dirty="0" smtClean="0"/>
              <a:t> is a condition in which gluten triggers immune system activity that damages the lining of the small intestine. Over time this damage prevents the absorption of nutrients from food. Celiac disease is an autoimmune disorder.</a:t>
            </a:r>
          </a:p>
          <a:p>
            <a:pPr algn="just"/>
            <a:r>
              <a:rPr lang="en-US" b="1" dirty="0" smtClean="0"/>
              <a:t>Wheat allergy,</a:t>
            </a:r>
            <a:r>
              <a:rPr lang="en-US" dirty="0" smtClean="0"/>
              <a:t> like other food allergies, is the result of the immune system mistaking gluten or some other protein found in wheat as a disease-causing agent, such as a virus or bacterium. The immune system creates an antibody to the protein, prompting an immune system response that may result in congestion, breathing difficulties and other symptoms.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b="1" dirty="0" smtClean="0"/>
              <a:t>Diet details </a:t>
            </a:r>
            <a:endParaRPr lang="en-US" b="1" dirty="0"/>
          </a:p>
        </p:txBody>
      </p:sp>
      <p:sp>
        <p:nvSpPr>
          <p:cNvPr id="3" name="Content Placeholder 2"/>
          <p:cNvSpPr>
            <a:spLocks noGrp="1"/>
          </p:cNvSpPr>
          <p:nvPr>
            <p:ph sz="quarter" idx="1"/>
          </p:nvPr>
        </p:nvSpPr>
        <p:spPr>
          <a:xfrm>
            <a:off x="457200" y="1066800"/>
            <a:ext cx="7467600" cy="5562600"/>
          </a:xfrm>
        </p:spPr>
        <p:txBody>
          <a:bodyPr>
            <a:normAutofit fontScale="62500" lnSpcReduction="20000"/>
          </a:bodyPr>
          <a:lstStyle/>
          <a:p>
            <a:r>
              <a:rPr lang="en-US" b="1" dirty="0" smtClean="0"/>
              <a:t>Allowed fresh foods</a:t>
            </a:r>
          </a:p>
          <a:p>
            <a:r>
              <a:rPr lang="en-US" b="1" dirty="0" smtClean="0"/>
              <a:t>Many naturally gluten-free foods can be a part of a healthy diet:</a:t>
            </a:r>
          </a:p>
          <a:p>
            <a:r>
              <a:rPr lang="en-US" dirty="0" smtClean="0"/>
              <a:t>Fruits and vegetables</a:t>
            </a:r>
          </a:p>
          <a:p>
            <a:r>
              <a:rPr lang="en-US" dirty="0" smtClean="0"/>
              <a:t>Beans, seeds, legumes and nuts in their natural, unprocessed forms</a:t>
            </a:r>
          </a:p>
          <a:p>
            <a:r>
              <a:rPr lang="en-US" dirty="0" smtClean="0"/>
              <a:t>Eggs</a:t>
            </a:r>
          </a:p>
          <a:p>
            <a:r>
              <a:rPr lang="en-US" dirty="0" smtClean="0"/>
              <a:t>Lean, non processed meats, fish and poultry</a:t>
            </a:r>
          </a:p>
          <a:p>
            <a:r>
              <a:rPr lang="en-US" dirty="0" smtClean="0"/>
              <a:t>Most low-fat dairy products</a:t>
            </a:r>
          </a:p>
          <a:p>
            <a:r>
              <a:rPr lang="en-US" b="1" dirty="0" smtClean="0"/>
              <a:t>Grains, starches or flours that can be part of a gluten-free diet include:</a:t>
            </a:r>
          </a:p>
          <a:p>
            <a:r>
              <a:rPr lang="en-US" dirty="0" smtClean="0"/>
              <a:t>Amaranth</a:t>
            </a:r>
          </a:p>
          <a:p>
            <a:r>
              <a:rPr lang="en-US" dirty="0" smtClean="0"/>
              <a:t>Arrowroot</a:t>
            </a:r>
          </a:p>
          <a:p>
            <a:r>
              <a:rPr lang="en-US" dirty="0" smtClean="0"/>
              <a:t>Buckwheat</a:t>
            </a:r>
          </a:p>
          <a:p>
            <a:r>
              <a:rPr lang="en-US" dirty="0" smtClean="0"/>
              <a:t>Corn — cornmeal, grits and polenta labeled gluten-free</a:t>
            </a:r>
          </a:p>
          <a:p>
            <a:r>
              <a:rPr lang="en-US" dirty="0" smtClean="0"/>
              <a:t>Gluten-free flours — rice, soy, corn, potato and bean flours</a:t>
            </a:r>
          </a:p>
          <a:p>
            <a:r>
              <a:rPr lang="en-US" dirty="0" smtClean="0"/>
              <a:t>Millet</a:t>
            </a:r>
          </a:p>
          <a:p>
            <a:r>
              <a:rPr lang="en-US" dirty="0" smtClean="0"/>
              <a:t>Quinoa</a:t>
            </a:r>
          </a:p>
          <a:p>
            <a:r>
              <a:rPr lang="en-US" dirty="0" smtClean="0"/>
              <a:t>Rice, including wild rice</a:t>
            </a:r>
          </a:p>
          <a:p>
            <a:r>
              <a:rPr lang="en-US" dirty="0" smtClean="0"/>
              <a:t>Sorghum</a:t>
            </a:r>
          </a:p>
          <a:p>
            <a:r>
              <a:rPr lang="en-US" dirty="0" smtClean="0"/>
              <a:t>Soy</a:t>
            </a:r>
          </a:p>
          <a:p>
            <a:r>
              <a:rPr lang="en-US" dirty="0" smtClean="0"/>
              <a:t>Tapioca (cassava root)</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US" sz="2000" b="1" dirty="0" smtClean="0"/>
              <a:t>Grains not allowed</a:t>
            </a:r>
          </a:p>
          <a:p>
            <a:r>
              <a:rPr lang="en-US" sz="2000" dirty="0" smtClean="0"/>
              <a:t>Avoid all foods and drinks containing the following:</a:t>
            </a:r>
          </a:p>
          <a:p>
            <a:r>
              <a:rPr lang="en-US" sz="2000" dirty="0" smtClean="0"/>
              <a:t>Wheat</a:t>
            </a:r>
          </a:p>
          <a:p>
            <a:r>
              <a:rPr lang="en-US" sz="2000" dirty="0" smtClean="0"/>
              <a:t>Barley</a:t>
            </a:r>
          </a:p>
          <a:p>
            <a:r>
              <a:rPr lang="en-US" sz="2000" dirty="0" smtClean="0"/>
              <a:t>Rye</a:t>
            </a:r>
          </a:p>
          <a:p>
            <a:r>
              <a:rPr lang="en-US" sz="2000" dirty="0" smtClean="0"/>
              <a:t>Triticale — a cross between wheat and rye</a:t>
            </a:r>
          </a:p>
          <a:p>
            <a:r>
              <a:rPr lang="en-US" sz="2000" dirty="0" smtClean="0"/>
              <a:t>Oats, in some cases</a:t>
            </a:r>
          </a:p>
          <a:p>
            <a:endParaRPr lang="en-US" sz="2000" dirty="0"/>
          </a:p>
        </p:txBody>
      </p:sp>
      <p:sp>
        <p:nvSpPr>
          <p:cNvPr id="4" name="Title 1"/>
          <p:cNvSpPr>
            <a:spLocks noGrp="1"/>
          </p:cNvSpPr>
          <p:nvPr>
            <p:ph type="title"/>
          </p:nvPr>
        </p:nvSpPr>
        <p:spPr>
          <a:xfrm>
            <a:off x="457200" y="685800"/>
            <a:ext cx="7467600" cy="731838"/>
          </a:xfrm>
        </p:spPr>
        <p:txBody>
          <a:bodyPr/>
          <a:lstStyle/>
          <a:p>
            <a:r>
              <a:rPr lang="en-US" b="1" dirty="0" smtClean="0"/>
              <a:t>Diet details </a:t>
            </a:r>
            <a:endParaRPr lang="en-US"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Mediterranean diet</a:t>
            </a:r>
            <a:br>
              <a:rPr lang="en-US" b="1" dirty="0" smtClean="0"/>
            </a:br>
            <a:endParaRPr lang="en-US" dirty="0"/>
          </a:p>
        </p:txBody>
      </p:sp>
      <p:sp>
        <p:nvSpPr>
          <p:cNvPr id="3" name="Content Placeholder 2"/>
          <p:cNvSpPr>
            <a:spLocks noGrp="1"/>
          </p:cNvSpPr>
          <p:nvPr>
            <p:ph sz="quarter" idx="1"/>
          </p:nvPr>
        </p:nvSpPr>
        <p:spPr>
          <a:xfrm>
            <a:off x="457200" y="1600200"/>
            <a:ext cx="4419600" cy="4873752"/>
          </a:xfrm>
        </p:spPr>
        <p:txBody>
          <a:bodyPr/>
          <a:lstStyle/>
          <a:p>
            <a:pPr algn="just"/>
            <a:r>
              <a:rPr lang="en-US" dirty="0" smtClean="0"/>
              <a:t>The Mediterranean diet apart from weight loss is most famous for its benefit to heart health, decreasing the risk of heart disease and lowers the cholesterol level. The diet also reduces the risk of certain cancers, like breast cancer, as well as some mental conditions like Parkinson's disease and Alzheimer's disease.</a:t>
            </a:r>
          </a:p>
          <a:p>
            <a:pPr algn="just"/>
            <a:endParaRPr lang="en-US" dirty="0"/>
          </a:p>
        </p:txBody>
      </p:sp>
      <p:pic>
        <p:nvPicPr>
          <p:cNvPr id="3074" name="Picture 2" descr="C:\Users\user\Desktop\is-the-mediterranean-diet-best-for-diabetes-1440x810.jpg"/>
          <p:cNvPicPr>
            <a:picLocks noChangeAspect="1" noChangeArrowheads="1"/>
          </p:cNvPicPr>
          <p:nvPr/>
        </p:nvPicPr>
        <p:blipFill>
          <a:blip r:embed="rId2"/>
          <a:srcRect l="8090" r="17079"/>
          <a:stretch>
            <a:fillRect/>
          </a:stretch>
        </p:blipFill>
        <p:spPr bwMode="auto">
          <a:xfrm>
            <a:off x="5029200" y="2209800"/>
            <a:ext cx="3581400" cy="2978493"/>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DASH DIET </a:t>
            </a:r>
            <a:endParaRPr lang="en-US" b="1" dirty="0"/>
          </a:p>
        </p:txBody>
      </p:sp>
      <p:sp>
        <p:nvSpPr>
          <p:cNvPr id="3" name="Content Placeholder 2"/>
          <p:cNvSpPr>
            <a:spLocks noGrp="1"/>
          </p:cNvSpPr>
          <p:nvPr>
            <p:ph sz="quarter" idx="1"/>
          </p:nvPr>
        </p:nvSpPr>
        <p:spPr>
          <a:xfrm>
            <a:off x="533400" y="1676400"/>
            <a:ext cx="4038600" cy="4111752"/>
          </a:xfrm>
        </p:spPr>
        <p:txBody>
          <a:bodyPr>
            <a:normAutofit/>
          </a:bodyPr>
          <a:lstStyle/>
          <a:p>
            <a:pPr algn="just"/>
            <a:r>
              <a:rPr lang="en-US" sz="1800" dirty="0" smtClean="0"/>
              <a:t>The DASH diet is a healthy-eating plan designed to help treat or prevent high blood pressure (hypertension).</a:t>
            </a:r>
          </a:p>
          <a:p>
            <a:pPr algn="just"/>
            <a:r>
              <a:rPr lang="en-US" sz="1800" dirty="0" smtClean="0"/>
              <a:t>The DASH diet includes foods that are rich in potassium, calcium and magnesium. These nutrients help control blood pressure. The diet limits foods that are high in sodium, saturated fat and added sugars.</a:t>
            </a:r>
          </a:p>
          <a:p>
            <a:pPr algn="just"/>
            <a:endParaRPr lang="en-US" sz="1800" dirty="0"/>
          </a:p>
        </p:txBody>
      </p:sp>
      <p:pic>
        <p:nvPicPr>
          <p:cNvPr id="7170" name="Picture 2" descr="C:\Users\user\Desktop\dash-food-diet-as-dietary-approach-to-stop-hypertension-outline-diagram-lower-blood-pressure-healthy-eating-correct-212771966.jpg"/>
          <p:cNvPicPr>
            <a:picLocks noChangeAspect="1" noChangeArrowheads="1"/>
          </p:cNvPicPr>
          <p:nvPr/>
        </p:nvPicPr>
        <p:blipFill>
          <a:blip r:embed="rId2" cstate="print"/>
          <a:srcRect b="7810"/>
          <a:stretch>
            <a:fillRect/>
          </a:stretch>
        </p:blipFill>
        <p:spPr bwMode="auto">
          <a:xfrm>
            <a:off x="5105400" y="1676400"/>
            <a:ext cx="3245790" cy="3160593"/>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DASH DIET AND SODIUM </a:t>
            </a:r>
            <a:endParaRPr lang="en-US" b="1" dirty="0"/>
          </a:p>
        </p:txBody>
      </p:sp>
      <p:sp>
        <p:nvSpPr>
          <p:cNvPr id="3" name="Content Placeholder 2"/>
          <p:cNvSpPr>
            <a:spLocks noGrp="1"/>
          </p:cNvSpPr>
          <p:nvPr>
            <p:ph sz="quarter" idx="1"/>
          </p:nvPr>
        </p:nvSpPr>
        <p:spPr/>
        <p:txBody>
          <a:bodyPr/>
          <a:lstStyle/>
          <a:p>
            <a:pPr algn="just"/>
            <a:r>
              <a:rPr lang="en-US" dirty="0" smtClean="0"/>
              <a:t>The standard DASH diet limits sodium to 2,300 mg a day. It meets the recommendation from the Dietary Guidelines for Americans to keep daily sodium intake to less than 2,300 mg a day. That's roughly the amount of sodium in 1 teaspoon of table salt.</a:t>
            </a:r>
          </a:p>
          <a:p>
            <a:pPr algn="just"/>
            <a:r>
              <a:rPr lang="en-US" dirty="0" smtClean="0"/>
              <a:t>A lower sodium version of DASH restricts sodium to 1,500 mg a day.</a:t>
            </a:r>
          </a:p>
          <a:p>
            <a:pPr algn="just"/>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b="1" dirty="0" smtClean="0"/>
              <a:t>RECOMMENDED SERVINGS </a:t>
            </a:r>
            <a:endParaRPr lang="en-US" b="1" dirty="0"/>
          </a:p>
        </p:txBody>
      </p:sp>
      <p:sp>
        <p:nvSpPr>
          <p:cNvPr id="3" name="Content Placeholder 2"/>
          <p:cNvSpPr>
            <a:spLocks noGrp="1"/>
          </p:cNvSpPr>
          <p:nvPr>
            <p:ph sz="quarter" idx="1"/>
          </p:nvPr>
        </p:nvSpPr>
        <p:spPr>
          <a:xfrm>
            <a:off x="457200" y="1143000"/>
            <a:ext cx="7848600" cy="5254752"/>
          </a:xfrm>
        </p:spPr>
        <p:txBody>
          <a:bodyPr>
            <a:noAutofit/>
          </a:bodyPr>
          <a:lstStyle/>
          <a:p>
            <a:pPr algn="just"/>
            <a:r>
              <a:rPr lang="en-US" sz="1600" dirty="0" smtClean="0"/>
              <a:t>Here's a look at the recommended servings from each food group for a 2,000-calorie-a-day DASH diet:</a:t>
            </a:r>
          </a:p>
          <a:p>
            <a:pPr algn="just"/>
            <a:r>
              <a:rPr lang="en-US" sz="1600" b="1" dirty="0" smtClean="0"/>
              <a:t>Grains: 6 to 8 servings a day.</a:t>
            </a:r>
            <a:r>
              <a:rPr lang="en-US" sz="1600" dirty="0" smtClean="0"/>
              <a:t> One serving is one slice bread, 1/2 cup cooked cereal, rice or pasta.</a:t>
            </a:r>
          </a:p>
          <a:p>
            <a:pPr algn="just"/>
            <a:r>
              <a:rPr lang="en-US" sz="1600" b="1" dirty="0" smtClean="0"/>
              <a:t>Vegetables: 4 to 5 servings a day.</a:t>
            </a:r>
            <a:r>
              <a:rPr lang="en-US" sz="1600" dirty="0" smtClean="0"/>
              <a:t> One serving is 1 cup raw leafy green vegetable, 1/2 cup cut-up raw or cooked vegetables, or 1/2 cup vegetable juice.</a:t>
            </a:r>
          </a:p>
          <a:p>
            <a:pPr algn="just"/>
            <a:r>
              <a:rPr lang="en-US" sz="1600" b="1" dirty="0" smtClean="0"/>
              <a:t>Fruits: 4 to 5 servings a day.</a:t>
            </a:r>
            <a:r>
              <a:rPr lang="en-US" sz="1600" dirty="0" smtClean="0"/>
              <a:t> One serving is one medium fruit, 1/2 cup fresh, frozen or canned fruit, or 1/2 cup fruit juice.</a:t>
            </a:r>
          </a:p>
          <a:p>
            <a:pPr algn="just"/>
            <a:r>
              <a:rPr lang="en-US" sz="1600" b="1" dirty="0" smtClean="0"/>
              <a:t>Fat-free or low-fat dairy products: 2 to 3 servings a day.</a:t>
            </a:r>
            <a:r>
              <a:rPr lang="en-US" sz="1600" dirty="0" smtClean="0"/>
              <a:t> One serving is 1 cup milk or yogurt.</a:t>
            </a:r>
          </a:p>
          <a:p>
            <a:pPr algn="just"/>
            <a:r>
              <a:rPr lang="en-US" sz="1600" b="1" dirty="0" smtClean="0"/>
              <a:t>Lean meats, poultry and fish: six servings or fewer a day.</a:t>
            </a:r>
            <a:r>
              <a:rPr lang="en-US" sz="1600" dirty="0" smtClean="0"/>
              <a:t> One serving is 1 cooked meat, poultry or fish, or 1 egg.</a:t>
            </a:r>
          </a:p>
          <a:p>
            <a:pPr algn="just"/>
            <a:r>
              <a:rPr lang="en-US" sz="1600" b="1" dirty="0" smtClean="0"/>
              <a:t>Nuts, seeds and legumes: 4 to 5 servings a week.</a:t>
            </a:r>
            <a:r>
              <a:rPr lang="en-US" sz="1600" dirty="0" smtClean="0"/>
              <a:t> One serving is 1/3 cup nuts, 2 tablespoons peanut butter, 2 tablespoons seeds, or 1/2 cup cooked legumes (dried beans or peas).</a:t>
            </a:r>
          </a:p>
          <a:p>
            <a:pPr algn="just"/>
            <a:r>
              <a:rPr lang="en-US" sz="1600" b="1" dirty="0" smtClean="0"/>
              <a:t>Fats and oils: 2 to 3 servings a day.</a:t>
            </a:r>
            <a:r>
              <a:rPr lang="en-US" sz="1600" dirty="0" smtClean="0"/>
              <a:t> One serving is 1 teaspoon soft margarine, 1 teaspoon vegetable oil, 1 tablespoon mayonnaise or 2 tablespoons salad dressing.</a:t>
            </a:r>
          </a:p>
          <a:p>
            <a:pPr algn="just"/>
            <a:r>
              <a:rPr lang="en-US" sz="1600" b="1" dirty="0" smtClean="0"/>
              <a:t>Sweets and added sugars: 5 servings or fewer a week.</a:t>
            </a:r>
            <a:r>
              <a:rPr lang="en-US" sz="1600" dirty="0" smtClean="0"/>
              <a:t> One serving is 1 tablespoon sugar, jelly or jam, 1/2 cup sorbet, or 1 cup lemonade.</a:t>
            </a:r>
          </a:p>
          <a:p>
            <a:pPr algn="just"/>
            <a:endParaRPr lang="en-US" sz="1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Fast Diet </a:t>
            </a:r>
            <a:endParaRPr lang="en-US" b="1" dirty="0"/>
          </a:p>
        </p:txBody>
      </p:sp>
      <p:sp>
        <p:nvSpPr>
          <p:cNvPr id="3" name="Content Placeholder 2"/>
          <p:cNvSpPr>
            <a:spLocks noGrp="1"/>
          </p:cNvSpPr>
          <p:nvPr>
            <p:ph sz="quarter" idx="1"/>
          </p:nvPr>
        </p:nvSpPr>
        <p:spPr>
          <a:xfrm>
            <a:off x="457200" y="1600200"/>
            <a:ext cx="7696200" cy="2667000"/>
          </a:xfrm>
        </p:spPr>
        <p:txBody>
          <a:bodyPr>
            <a:normAutofit/>
          </a:bodyPr>
          <a:lstStyle/>
          <a:p>
            <a:pPr algn="just"/>
            <a:r>
              <a:rPr lang="en-US" sz="2000" dirty="0" smtClean="0"/>
              <a:t>Intermittent fasting is another diet plan that was trending this year. The idea behind this diet is to cycle between periods of regular eating and fasting, during which you eliminate all the calories or do not consume any food at all. Some people fast for a few hours, while some may fast for a longer time, even a day. The benefits of this fasting might just go beyond weight loss. It helps in better metabolism and stable blood sugar levels.</a:t>
            </a:r>
          </a:p>
        </p:txBody>
      </p:sp>
      <p:pic>
        <p:nvPicPr>
          <p:cNvPr id="4098" name="Picture 2" descr="C:\Users\user\Desktop\scheme-and-concept-of-intermittent-fasting-eating-vector-23297572_original.jpg"/>
          <p:cNvPicPr>
            <a:picLocks noChangeAspect="1" noChangeArrowheads="1"/>
          </p:cNvPicPr>
          <p:nvPr/>
        </p:nvPicPr>
        <p:blipFill>
          <a:blip r:embed="rId2"/>
          <a:srcRect l="3600" t="13077" r="3600" b="23333"/>
          <a:stretch>
            <a:fillRect/>
          </a:stretch>
        </p:blipFill>
        <p:spPr bwMode="auto">
          <a:xfrm>
            <a:off x="2209800" y="4267200"/>
            <a:ext cx="4343400" cy="232147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7467600" cy="2286000"/>
          </a:xfrm>
        </p:spPr>
        <p:txBody>
          <a:bodyPr>
            <a:normAutofit fontScale="85000" lnSpcReduction="20000"/>
          </a:bodyPr>
          <a:lstStyle/>
          <a:p>
            <a:pPr algn="just"/>
            <a:r>
              <a:rPr lang="en-US" dirty="0" smtClean="0"/>
              <a:t>The benefits of the diet are that it helps in weight loss, insulin resistance and in inflammation. However the diet does not specify what needs to be eaten. If you consume a well balanced diet that is rich protein  in vitamins and minerals this diet could be beneficial for you. However an excess of junk, fat and processed food will show its side effects on your overall health. The main drawback of this is that it can cause excessive acidity who are already prone to it."</a:t>
            </a:r>
          </a:p>
          <a:p>
            <a:pPr algn="just"/>
            <a:endParaRPr lang="en-US" dirty="0"/>
          </a:p>
        </p:txBody>
      </p:sp>
      <p:pic>
        <p:nvPicPr>
          <p:cNvPr id="4" name="Picture 2" descr="C:\Users\user\Desktop\scheme-and-concept-of-intermittent-fasting-eating-vector-23297572_original.jpg"/>
          <p:cNvPicPr>
            <a:picLocks noChangeAspect="1" noChangeArrowheads="1"/>
          </p:cNvPicPr>
          <p:nvPr/>
        </p:nvPicPr>
        <p:blipFill>
          <a:blip r:embed="rId2"/>
          <a:srcRect l="3600" t="13077" r="3600" b="23333"/>
          <a:stretch>
            <a:fillRect/>
          </a:stretch>
        </p:blipFill>
        <p:spPr bwMode="auto">
          <a:xfrm>
            <a:off x="2209800" y="3962400"/>
            <a:ext cx="4343400" cy="2321472"/>
          </a:xfrm>
          <a:prstGeom prst="rect">
            <a:avLst/>
          </a:prstGeom>
          <a:noFill/>
        </p:spPr>
      </p:pic>
      <p:sp>
        <p:nvSpPr>
          <p:cNvPr id="5" name="Title 1"/>
          <p:cNvSpPr>
            <a:spLocks noGrp="1"/>
          </p:cNvSpPr>
          <p:nvPr>
            <p:ph type="title"/>
          </p:nvPr>
        </p:nvSpPr>
        <p:spPr/>
        <p:txBody>
          <a:bodyPr/>
          <a:lstStyle/>
          <a:p>
            <a:r>
              <a:rPr lang="en-US" b="1" dirty="0" smtClean="0"/>
              <a:t>Fast Diet </a:t>
            </a:r>
            <a:endParaRPr lang="en-US"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Carnivore diet</a:t>
            </a:r>
            <a:br>
              <a:rPr lang="en-US" b="1" dirty="0" smtClean="0"/>
            </a:br>
            <a:endParaRPr lang="en-US" dirty="0"/>
          </a:p>
        </p:txBody>
      </p:sp>
      <p:sp>
        <p:nvSpPr>
          <p:cNvPr id="3" name="Content Placeholder 2"/>
          <p:cNvSpPr>
            <a:spLocks noGrp="1"/>
          </p:cNvSpPr>
          <p:nvPr>
            <p:ph sz="quarter" idx="1"/>
          </p:nvPr>
        </p:nvSpPr>
        <p:spPr>
          <a:xfrm>
            <a:off x="457200" y="1600200"/>
            <a:ext cx="3886200" cy="4873752"/>
          </a:xfrm>
        </p:spPr>
        <p:txBody>
          <a:bodyPr/>
          <a:lstStyle/>
          <a:p>
            <a:pPr algn="just"/>
            <a:r>
              <a:rPr lang="en-US" dirty="0" smtClean="0"/>
              <a:t>The carnivore includes only meat. No </a:t>
            </a:r>
            <a:r>
              <a:rPr lang="en-US" dirty="0" err="1" smtClean="0"/>
              <a:t>carbs</a:t>
            </a:r>
            <a:r>
              <a:rPr lang="en-US" dirty="0" smtClean="0"/>
              <a:t>, no fruit or vegetables. As it focuses on one food group it can lead to nutritional deficiencies. A diet devoid of certain nutrients can be harmful for your overall health.</a:t>
            </a:r>
          </a:p>
          <a:p>
            <a:pPr algn="just"/>
            <a:endParaRPr lang="en-US" dirty="0"/>
          </a:p>
        </p:txBody>
      </p:sp>
      <p:pic>
        <p:nvPicPr>
          <p:cNvPr id="5122" name="Picture 2" descr="C:\Users\user\Desktop\CarnivoreDiet-1169142790-770x533-1.jpg"/>
          <p:cNvPicPr>
            <a:picLocks noChangeAspect="1" noChangeArrowheads="1"/>
          </p:cNvPicPr>
          <p:nvPr/>
        </p:nvPicPr>
        <p:blipFill>
          <a:blip r:embed="rId2"/>
          <a:srcRect l="10336" r="12768"/>
          <a:stretch>
            <a:fillRect/>
          </a:stretch>
        </p:blipFill>
        <p:spPr bwMode="auto">
          <a:xfrm>
            <a:off x="4419600" y="1752600"/>
            <a:ext cx="4232456"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pPr algn="just"/>
            <a:r>
              <a:rPr lang="en-US" dirty="0" smtClean="0"/>
              <a:t>The diet aids weight loss and limits intake of processed and junk food that are the main cause of diabetes and other lifestyle diseases. However cooking makes digestion easier and if too much uncooked food it consumed it can cause bloating and gas. Further it helps to destroy pathogens present in the food thus cooking prevents us from having various food borne diseases."</a:t>
            </a:r>
          </a:p>
          <a:p>
            <a:pPr algn="just"/>
            <a:endParaRPr lang="en-US" dirty="0"/>
          </a:p>
        </p:txBody>
      </p:sp>
      <p:sp>
        <p:nvSpPr>
          <p:cNvPr id="4" name="Title 1"/>
          <p:cNvSpPr>
            <a:spLocks noGrp="1"/>
          </p:cNvSpPr>
          <p:nvPr>
            <p:ph type="title"/>
          </p:nvPr>
        </p:nvSpPr>
        <p:spPr/>
        <p:txBody>
          <a:bodyPr>
            <a:normAutofit fontScale="90000"/>
          </a:bodyPr>
          <a:lstStyle/>
          <a:p>
            <a:r>
              <a:rPr lang="en-US" b="1" dirty="0" smtClean="0"/>
              <a:t/>
            </a:r>
            <a:br>
              <a:rPr lang="en-US" b="1" dirty="0" smtClean="0"/>
            </a:br>
            <a:r>
              <a:rPr lang="en-US" b="1" dirty="0" smtClean="0"/>
              <a:t>Raw food diet</a:t>
            </a:r>
            <a:br>
              <a:rPr lang="en-US" b="1"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Dubrow</a:t>
            </a:r>
            <a:r>
              <a:rPr lang="en-US" b="1" dirty="0" smtClean="0"/>
              <a:t> diet</a:t>
            </a:r>
            <a:br>
              <a:rPr lang="en-US" b="1" dirty="0" smtClean="0"/>
            </a:br>
            <a:endParaRPr lang="en-US" dirty="0"/>
          </a:p>
        </p:txBody>
      </p:sp>
      <p:sp>
        <p:nvSpPr>
          <p:cNvPr id="3" name="Content Placeholder 2"/>
          <p:cNvSpPr>
            <a:spLocks noGrp="1"/>
          </p:cNvSpPr>
          <p:nvPr>
            <p:ph sz="quarter" idx="1"/>
          </p:nvPr>
        </p:nvSpPr>
        <p:spPr>
          <a:xfrm>
            <a:off x="457200" y="1600200"/>
            <a:ext cx="3886200" cy="4873752"/>
          </a:xfrm>
        </p:spPr>
        <p:txBody>
          <a:bodyPr/>
          <a:lstStyle/>
          <a:p>
            <a:pPr algn="just"/>
            <a:r>
              <a:rPr lang="en-US" dirty="0" smtClean="0"/>
              <a:t>This diet sticks to time-restricted fasting which means you eat only during a certain time of the day and fast during rest of the time. The diet also focuses on how long you should fast and what you should eat.</a:t>
            </a:r>
          </a:p>
          <a:p>
            <a:pPr algn="just"/>
            <a:endParaRPr lang="en-US" dirty="0"/>
          </a:p>
        </p:txBody>
      </p:sp>
      <p:pic>
        <p:nvPicPr>
          <p:cNvPr id="6146" name="Picture 2" descr="C:\Users\user\Desktop\what-is-the-dubrow-diet-1548274591.jpg"/>
          <p:cNvPicPr>
            <a:picLocks noChangeAspect="1" noChangeArrowheads="1"/>
          </p:cNvPicPr>
          <p:nvPr/>
        </p:nvPicPr>
        <p:blipFill>
          <a:blip r:embed="rId2"/>
          <a:srcRect l="5000" t="3430" r="3333" b="3430"/>
          <a:stretch>
            <a:fillRect/>
          </a:stretch>
        </p:blipFill>
        <p:spPr bwMode="auto">
          <a:xfrm>
            <a:off x="4876800" y="1828800"/>
            <a:ext cx="3048000" cy="310341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Referances</a:t>
            </a:r>
            <a:r>
              <a:rPr lang="en-US" b="1" dirty="0" smtClean="0"/>
              <a:t> </a:t>
            </a:r>
            <a:endParaRPr lang="en-US" b="1" dirty="0"/>
          </a:p>
        </p:txBody>
      </p:sp>
      <p:sp>
        <p:nvSpPr>
          <p:cNvPr id="3" name="Content Placeholder 2"/>
          <p:cNvSpPr>
            <a:spLocks noGrp="1"/>
          </p:cNvSpPr>
          <p:nvPr>
            <p:ph sz="quarter" idx="1"/>
          </p:nvPr>
        </p:nvSpPr>
        <p:spPr/>
        <p:txBody>
          <a:bodyPr>
            <a:normAutofit/>
          </a:bodyPr>
          <a:lstStyle/>
          <a:p>
            <a:pPr algn="just"/>
            <a:r>
              <a:rPr lang="en-US" sz="1600" dirty="0" smtClean="0"/>
              <a:t>Paoli A. Ketogenic diet for obesity: friend or foe?. </a:t>
            </a:r>
            <a:r>
              <a:rPr lang="en-US" sz="1600" i="1" dirty="0" err="1" smtClean="0">
                <a:hlinkClick r:id="rId2"/>
              </a:rPr>
              <a:t>Int</a:t>
            </a:r>
            <a:r>
              <a:rPr lang="en-US" sz="1600" i="1" dirty="0" smtClean="0">
                <a:hlinkClick r:id="rId2"/>
              </a:rPr>
              <a:t> J Environ Res Public Health</a:t>
            </a:r>
            <a:r>
              <a:rPr lang="en-US" sz="1600" dirty="0" smtClean="0"/>
              <a:t>. 2014 Feb 19;11(2):2092-107.</a:t>
            </a:r>
          </a:p>
          <a:p>
            <a:pPr algn="just"/>
            <a:r>
              <a:rPr lang="en-US" sz="1600" dirty="0" err="1" smtClean="0"/>
              <a:t>Schwingshackl</a:t>
            </a:r>
            <a:r>
              <a:rPr lang="en-US" sz="1600" dirty="0" smtClean="0"/>
              <a:t> L, Hoffmann G. Comparison of effects of long-term low-fat </a:t>
            </a:r>
            <a:r>
              <a:rPr lang="en-US" sz="1600" dirty="0" err="1" smtClean="0"/>
              <a:t>vs</a:t>
            </a:r>
            <a:r>
              <a:rPr lang="en-US" sz="1600" dirty="0" smtClean="0"/>
              <a:t> high-fat diets on blood lipid levels in overweight or obese patients: a systematic review and meta-analysis. </a:t>
            </a:r>
            <a:r>
              <a:rPr lang="en-US" sz="1600" i="1" dirty="0" smtClean="0">
                <a:hlinkClick r:id="rId3"/>
              </a:rPr>
              <a:t>J </a:t>
            </a:r>
            <a:r>
              <a:rPr lang="en-US" sz="1600" i="1" dirty="0" err="1" smtClean="0">
                <a:hlinkClick r:id="rId3"/>
              </a:rPr>
              <a:t>Acad</a:t>
            </a:r>
            <a:r>
              <a:rPr lang="en-US" sz="1600" i="1" dirty="0" smtClean="0">
                <a:hlinkClick r:id="rId3"/>
              </a:rPr>
              <a:t> </a:t>
            </a:r>
            <a:r>
              <a:rPr lang="en-US" sz="1600" i="1" dirty="0" err="1" smtClean="0">
                <a:hlinkClick r:id="rId3"/>
              </a:rPr>
              <a:t>Nutr</a:t>
            </a:r>
            <a:r>
              <a:rPr lang="en-US" sz="1600" i="1" dirty="0" smtClean="0">
                <a:hlinkClick r:id="rId3"/>
              </a:rPr>
              <a:t> Diet</a:t>
            </a:r>
            <a:r>
              <a:rPr lang="en-US" sz="1600" dirty="0" smtClean="0"/>
              <a:t>. 2013 Dec 1;113(12):1640-61.</a:t>
            </a:r>
          </a:p>
          <a:p>
            <a:pPr algn="just"/>
            <a:r>
              <a:rPr lang="en-US" sz="1600" dirty="0" smtClean="0"/>
              <a:t>Gupta L, </a:t>
            </a:r>
            <a:r>
              <a:rPr lang="en-US" sz="1600" dirty="0" err="1" smtClean="0"/>
              <a:t>Khandelwal</a:t>
            </a:r>
            <a:r>
              <a:rPr lang="en-US" sz="1600" dirty="0" smtClean="0"/>
              <a:t> D, </a:t>
            </a:r>
            <a:r>
              <a:rPr lang="en-US" sz="1600" dirty="0" err="1" smtClean="0"/>
              <a:t>Kalra</a:t>
            </a:r>
            <a:r>
              <a:rPr lang="en-US" sz="1600" dirty="0" smtClean="0"/>
              <a:t> S, Gupta P, </a:t>
            </a:r>
            <a:r>
              <a:rPr lang="en-US" sz="1600" dirty="0" err="1" smtClean="0"/>
              <a:t>Dutta</a:t>
            </a:r>
            <a:r>
              <a:rPr lang="en-US" sz="1600" dirty="0" smtClean="0"/>
              <a:t> D, </a:t>
            </a:r>
            <a:r>
              <a:rPr lang="en-US" sz="1600" dirty="0" err="1" smtClean="0"/>
              <a:t>Aggarwal</a:t>
            </a:r>
            <a:r>
              <a:rPr lang="en-US" sz="1600" dirty="0" smtClean="0"/>
              <a:t> S. Ketogenic diet in endocrine disorders: Current perspectives. </a:t>
            </a:r>
            <a:r>
              <a:rPr lang="en-US" sz="1600" i="1" dirty="0" smtClean="0">
                <a:hlinkClick r:id="rId4"/>
              </a:rPr>
              <a:t>J </a:t>
            </a:r>
            <a:r>
              <a:rPr lang="en-US" sz="1600" i="1" dirty="0" err="1" smtClean="0">
                <a:hlinkClick r:id="rId4"/>
              </a:rPr>
              <a:t>Postgrad</a:t>
            </a:r>
            <a:r>
              <a:rPr lang="en-US" sz="1600" i="1" dirty="0" smtClean="0">
                <a:hlinkClick r:id="rId4"/>
              </a:rPr>
              <a:t> Med</a:t>
            </a:r>
            <a:r>
              <a:rPr lang="en-US" sz="1600" dirty="0" smtClean="0"/>
              <a:t>. 2017 Oct;63(4):242.</a:t>
            </a:r>
          </a:p>
          <a:p>
            <a:r>
              <a:rPr lang="en-US" sz="1600" dirty="0" smtClean="0"/>
              <a:t>· </a:t>
            </a:r>
            <a:r>
              <a:rPr lang="en-US" sz="1600" dirty="0" smtClean="0">
                <a:hlinkClick r:id="rId5"/>
              </a:rPr>
              <a:t>https://www.healthline.com/nutrition/gluten-free-diet</a:t>
            </a:r>
            <a:endParaRPr lang="en-US" sz="1600" dirty="0" smtClean="0"/>
          </a:p>
          <a:p>
            <a:r>
              <a:rPr lang="en-US" sz="1600" dirty="0" smtClean="0"/>
              <a:t>· </a:t>
            </a:r>
            <a:r>
              <a:rPr lang="en-US" sz="1600" dirty="0" smtClean="0">
                <a:hlinkClick r:id="rId6"/>
              </a:rPr>
              <a:t>https://www.webmd.com/diet/a-z/the-mediterranean-diet</a:t>
            </a:r>
            <a:endParaRPr lang="en-US" sz="1600" dirty="0" smtClean="0"/>
          </a:p>
          <a:p>
            <a:r>
              <a:rPr lang="en-US" sz="1600" dirty="0" smtClean="0"/>
              <a:t>· </a:t>
            </a:r>
            <a:r>
              <a:rPr lang="en-US" sz="1600" dirty="0" smtClean="0">
                <a:hlinkClick r:id="rId7"/>
              </a:rPr>
              <a:t>https://www.healthline.com/nutrition/dubrow-diet</a:t>
            </a:r>
            <a:endParaRPr lang="en-US" sz="1600" dirty="0" smtClean="0"/>
          </a:p>
          <a:p>
            <a:endParaRPr lang="en-US" sz="1600" dirty="0" smtClean="0"/>
          </a:p>
          <a:p>
            <a:endParaRPr lang="en-US" sz="1600" dirty="0" smtClean="0"/>
          </a:p>
          <a:p>
            <a:pPr algn="just"/>
            <a:endParaRPr lang="en-US" sz="16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b="1" dirty="0" smtClean="0"/>
              <a:t>Recipes </a:t>
            </a:r>
            <a:endParaRPr lang="en-US" dirty="0"/>
          </a:p>
        </p:txBody>
      </p:sp>
      <p:pic>
        <p:nvPicPr>
          <p:cNvPr id="10242" name="Picture 2" descr="C:\Users\user\Desktop\Cabbage-Salad-003.jpg"/>
          <p:cNvPicPr>
            <a:picLocks noChangeAspect="1" noChangeArrowheads="1"/>
          </p:cNvPicPr>
          <p:nvPr/>
        </p:nvPicPr>
        <p:blipFill>
          <a:blip r:embed="rId2" cstate="print"/>
          <a:srcRect/>
          <a:stretch>
            <a:fillRect/>
          </a:stretch>
        </p:blipFill>
        <p:spPr bwMode="auto">
          <a:xfrm>
            <a:off x="1981200" y="4114800"/>
            <a:ext cx="1981200" cy="1905000"/>
          </a:xfrm>
          <a:prstGeom prst="rect">
            <a:avLst/>
          </a:prstGeom>
          <a:noFill/>
        </p:spPr>
      </p:pic>
      <p:pic>
        <p:nvPicPr>
          <p:cNvPr id="10243" name="Picture 3" descr="C:\Users\user\Desktop\best-avocado-salad-recipe-4.jpg"/>
          <p:cNvPicPr>
            <a:picLocks noChangeAspect="1" noChangeArrowheads="1"/>
          </p:cNvPicPr>
          <p:nvPr/>
        </p:nvPicPr>
        <p:blipFill>
          <a:blip r:embed="rId3" cstate="print"/>
          <a:srcRect/>
          <a:stretch>
            <a:fillRect/>
          </a:stretch>
        </p:blipFill>
        <p:spPr bwMode="auto">
          <a:xfrm>
            <a:off x="5105400" y="3962400"/>
            <a:ext cx="1524000" cy="1905000"/>
          </a:xfrm>
          <a:prstGeom prst="rect">
            <a:avLst/>
          </a:prstGeom>
          <a:noFill/>
        </p:spPr>
      </p:pic>
      <p:pic>
        <p:nvPicPr>
          <p:cNvPr id="10244" name="Picture 4" descr="C:\Users\user\Desktop\Mango-Smoothie-Recipe.jpg"/>
          <p:cNvPicPr>
            <a:picLocks noChangeAspect="1" noChangeArrowheads="1"/>
          </p:cNvPicPr>
          <p:nvPr/>
        </p:nvPicPr>
        <p:blipFill>
          <a:blip r:embed="rId4"/>
          <a:srcRect/>
          <a:stretch>
            <a:fillRect/>
          </a:stretch>
        </p:blipFill>
        <p:spPr bwMode="auto">
          <a:xfrm>
            <a:off x="6248400" y="1219200"/>
            <a:ext cx="1981200" cy="1981200"/>
          </a:xfrm>
          <a:prstGeom prst="rect">
            <a:avLst/>
          </a:prstGeom>
          <a:noFill/>
        </p:spPr>
      </p:pic>
      <p:pic>
        <p:nvPicPr>
          <p:cNvPr id="10245" name="Picture 5" descr="C:\Users\user\Desktop\betroot-juice.jpg"/>
          <p:cNvPicPr>
            <a:picLocks noChangeAspect="1" noChangeArrowheads="1"/>
          </p:cNvPicPr>
          <p:nvPr/>
        </p:nvPicPr>
        <p:blipFill>
          <a:blip r:embed="rId5"/>
          <a:srcRect r="35783"/>
          <a:stretch>
            <a:fillRect/>
          </a:stretch>
        </p:blipFill>
        <p:spPr bwMode="auto">
          <a:xfrm>
            <a:off x="3581400" y="1219200"/>
            <a:ext cx="2133600" cy="1905000"/>
          </a:xfrm>
          <a:prstGeom prst="rect">
            <a:avLst/>
          </a:prstGeom>
          <a:noFill/>
        </p:spPr>
      </p:pic>
      <p:pic>
        <p:nvPicPr>
          <p:cNvPr id="10246" name="Picture 6" descr="C:\Users\user\Desktop\Strawberry_smoothie_blog_lg.jpg"/>
          <p:cNvPicPr>
            <a:picLocks noChangeAspect="1" noChangeArrowheads="1"/>
          </p:cNvPicPr>
          <p:nvPr/>
        </p:nvPicPr>
        <p:blipFill>
          <a:blip r:embed="rId6" cstate="print"/>
          <a:srcRect/>
          <a:stretch>
            <a:fillRect/>
          </a:stretch>
        </p:blipFill>
        <p:spPr bwMode="auto">
          <a:xfrm>
            <a:off x="457200" y="1219200"/>
            <a:ext cx="2438400" cy="1905000"/>
          </a:xfrm>
          <a:prstGeom prst="rect">
            <a:avLst/>
          </a:prstGeom>
          <a:noFill/>
        </p:spPr>
      </p:pic>
      <p:sp>
        <p:nvSpPr>
          <p:cNvPr id="9" name="Rectangle 8"/>
          <p:cNvSpPr/>
          <p:nvPr/>
        </p:nvSpPr>
        <p:spPr>
          <a:xfrm>
            <a:off x="6248400" y="3352800"/>
            <a:ext cx="2000869" cy="369332"/>
          </a:xfrm>
          <a:prstGeom prst="rect">
            <a:avLst/>
          </a:prstGeom>
          <a:solidFill>
            <a:schemeClr val="accent6"/>
          </a:solidFill>
        </p:spPr>
        <p:txBody>
          <a:bodyPr wrap="none">
            <a:spAutoFit/>
          </a:bodyPr>
          <a:lstStyle/>
          <a:p>
            <a:r>
              <a:rPr lang="en-US" dirty="0" smtClean="0"/>
              <a:t>Mango smoothie </a:t>
            </a:r>
          </a:p>
        </p:txBody>
      </p:sp>
      <p:sp>
        <p:nvSpPr>
          <p:cNvPr id="10" name="Rectangle 9"/>
          <p:cNvSpPr/>
          <p:nvPr/>
        </p:nvSpPr>
        <p:spPr>
          <a:xfrm>
            <a:off x="3200400" y="3352800"/>
            <a:ext cx="2855269" cy="338554"/>
          </a:xfrm>
          <a:prstGeom prst="rect">
            <a:avLst/>
          </a:prstGeom>
          <a:solidFill>
            <a:schemeClr val="accent6"/>
          </a:solidFill>
        </p:spPr>
        <p:txBody>
          <a:bodyPr wrap="square">
            <a:spAutoFit/>
          </a:bodyPr>
          <a:lstStyle/>
          <a:p>
            <a:r>
              <a:rPr lang="en-US" sz="1600" dirty="0" smtClean="0"/>
              <a:t>Beetroot </a:t>
            </a:r>
            <a:r>
              <a:rPr lang="en-US" sz="1600" dirty="0" err="1" smtClean="0"/>
              <a:t>pomogranate</a:t>
            </a:r>
            <a:r>
              <a:rPr lang="en-US" sz="1600" dirty="0" smtClean="0"/>
              <a:t> juice </a:t>
            </a:r>
          </a:p>
        </p:txBody>
      </p:sp>
      <p:sp>
        <p:nvSpPr>
          <p:cNvPr id="11" name="Rectangle 10"/>
          <p:cNvSpPr/>
          <p:nvPr/>
        </p:nvSpPr>
        <p:spPr>
          <a:xfrm>
            <a:off x="2057400" y="6172200"/>
            <a:ext cx="1800493" cy="369332"/>
          </a:xfrm>
          <a:prstGeom prst="rect">
            <a:avLst/>
          </a:prstGeom>
          <a:solidFill>
            <a:schemeClr val="accent6"/>
          </a:solidFill>
        </p:spPr>
        <p:txBody>
          <a:bodyPr wrap="none">
            <a:spAutoFit/>
          </a:bodyPr>
          <a:lstStyle/>
          <a:p>
            <a:r>
              <a:rPr lang="en-US" dirty="0" smtClean="0"/>
              <a:t>Cabbage salad </a:t>
            </a:r>
          </a:p>
        </p:txBody>
      </p:sp>
      <p:sp>
        <p:nvSpPr>
          <p:cNvPr id="12" name="Rectangle 11"/>
          <p:cNvSpPr/>
          <p:nvPr/>
        </p:nvSpPr>
        <p:spPr>
          <a:xfrm>
            <a:off x="5029200" y="6172200"/>
            <a:ext cx="1717137" cy="369332"/>
          </a:xfrm>
          <a:prstGeom prst="rect">
            <a:avLst/>
          </a:prstGeom>
          <a:solidFill>
            <a:schemeClr val="accent6"/>
          </a:solidFill>
        </p:spPr>
        <p:txBody>
          <a:bodyPr wrap="none">
            <a:spAutoFit/>
          </a:bodyPr>
          <a:lstStyle/>
          <a:p>
            <a:r>
              <a:rPr lang="en-US" dirty="0" smtClean="0"/>
              <a:t>Sprouts salad </a:t>
            </a:r>
          </a:p>
        </p:txBody>
      </p:sp>
      <p:sp>
        <p:nvSpPr>
          <p:cNvPr id="13" name="Rectangle 12"/>
          <p:cNvSpPr/>
          <p:nvPr/>
        </p:nvSpPr>
        <p:spPr>
          <a:xfrm>
            <a:off x="457200" y="3352800"/>
            <a:ext cx="2492990" cy="369332"/>
          </a:xfrm>
          <a:prstGeom prst="rect">
            <a:avLst/>
          </a:prstGeom>
          <a:solidFill>
            <a:schemeClr val="accent6"/>
          </a:solidFill>
        </p:spPr>
        <p:txBody>
          <a:bodyPr wrap="none">
            <a:spAutoFit/>
          </a:bodyPr>
          <a:lstStyle/>
          <a:p>
            <a:r>
              <a:rPr lang="en-US" dirty="0" smtClean="0"/>
              <a:t>Strawberry smoothie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Ketogenic diet – what it is?</a:t>
            </a:r>
            <a:endParaRPr lang="en-US" b="1" dirty="0"/>
          </a:p>
        </p:txBody>
      </p:sp>
      <p:sp>
        <p:nvSpPr>
          <p:cNvPr id="3" name="Content Placeholder 2"/>
          <p:cNvSpPr>
            <a:spLocks noGrp="1"/>
          </p:cNvSpPr>
          <p:nvPr>
            <p:ph sz="quarter" idx="1"/>
          </p:nvPr>
        </p:nvSpPr>
        <p:spPr/>
        <p:txBody>
          <a:bodyPr>
            <a:normAutofit fontScale="92500"/>
          </a:bodyPr>
          <a:lstStyle/>
          <a:p>
            <a:pPr algn="just"/>
            <a:r>
              <a:rPr lang="en-US" dirty="0" smtClean="0"/>
              <a:t>The </a:t>
            </a:r>
            <a:r>
              <a:rPr lang="en-US" dirty="0" err="1" smtClean="0"/>
              <a:t>ketogenic</a:t>
            </a:r>
            <a:r>
              <a:rPr lang="en-US" dirty="0" smtClean="0"/>
              <a:t> or “</a:t>
            </a:r>
            <a:r>
              <a:rPr lang="en-US" dirty="0" err="1" smtClean="0"/>
              <a:t>keto</a:t>
            </a:r>
            <a:r>
              <a:rPr lang="en-US" dirty="0" smtClean="0"/>
              <a:t>” diet is a low-carbohydrate, fat-rich eating plan that has been used for centuries to treat specific medical conditions.</a:t>
            </a:r>
          </a:p>
          <a:p>
            <a:pPr algn="just"/>
            <a:r>
              <a:rPr lang="en-US" dirty="0" smtClean="0"/>
              <a:t>The </a:t>
            </a:r>
            <a:r>
              <a:rPr lang="en-US" dirty="0" err="1" smtClean="0"/>
              <a:t>ketogenic</a:t>
            </a:r>
            <a:r>
              <a:rPr lang="en-US" dirty="0" smtClean="0"/>
              <a:t> diet has also been tested and used in closely monitored settings for cancer, diabetes, polycystic ovary syndrome, and Alzheimer’s disease.</a:t>
            </a:r>
          </a:p>
          <a:p>
            <a:pPr algn="just"/>
            <a:r>
              <a:rPr lang="en-US" dirty="0" smtClean="0"/>
              <a:t>However, this diet is gaining considerable attention as a potential weight-loss strategy due to the low-</a:t>
            </a:r>
            <a:r>
              <a:rPr lang="en-US" dirty="0" err="1" smtClean="0"/>
              <a:t>carb</a:t>
            </a:r>
            <a:r>
              <a:rPr lang="en-US" dirty="0" smtClean="0"/>
              <a:t> diet craze, which started in the 1970s with the Atkins diet (a very low-carbohydrate, high-protein diet, which was a commercial success and popularized low-</a:t>
            </a:r>
            <a:r>
              <a:rPr lang="en-US" dirty="0" err="1" smtClean="0"/>
              <a:t>carb</a:t>
            </a:r>
            <a:r>
              <a:rPr lang="en-US" dirty="0" smtClean="0"/>
              <a:t> diets to a new level).</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diet </a:t>
            </a:r>
            <a:endParaRPr lang="en-US" b="1" dirty="0"/>
          </a:p>
        </p:txBody>
      </p:sp>
      <p:sp>
        <p:nvSpPr>
          <p:cNvPr id="3" name="Content Placeholder 2"/>
          <p:cNvSpPr>
            <a:spLocks noGrp="1"/>
          </p:cNvSpPr>
          <p:nvPr>
            <p:ph sz="quarter" idx="1"/>
          </p:nvPr>
        </p:nvSpPr>
        <p:spPr/>
        <p:txBody>
          <a:bodyPr>
            <a:normAutofit/>
          </a:bodyPr>
          <a:lstStyle/>
          <a:p>
            <a:pPr algn="just"/>
            <a:r>
              <a:rPr lang="en-US" dirty="0" smtClean="0"/>
              <a:t>There is not one “standard” </a:t>
            </a:r>
            <a:r>
              <a:rPr lang="en-US" dirty="0" err="1" smtClean="0"/>
              <a:t>ketogenic</a:t>
            </a:r>
            <a:r>
              <a:rPr lang="en-US" dirty="0" smtClean="0"/>
              <a:t> diet with a specific ratio of macronutrients (</a:t>
            </a:r>
            <a:r>
              <a:rPr lang="en-US" dirty="0" err="1" smtClean="0"/>
              <a:t>carbohydrates,proteins,fat</a:t>
            </a:r>
            <a:r>
              <a:rPr lang="en-US" dirty="0" smtClean="0"/>
              <a:t>). </a:t>
            </a:r>
          </a:p>
          <a:p>
            <a:pPr algn="just"/>
            <a:r>
              <a:rPr lang="en-US" dirty="0" smtClean="0"/>
              <a:t>Generally, popular </a:t>
            </a:r>
            <a:r>
              <a:rPr lang="en-US" dirty="0" err="1" smtClean="0"/>
              <a:t>ketogenic</a:t>
            </a:r>
            <a:r>
              <a:rPr lang="en-US" dirty="0" smtClean="0"/>
              <a:t> resources suggest an average of 70-80% fat from total daily calories, 5-10% carbohydrate, and 10-20% protein. For a 2000-calorie diet, this translates to about 165 grams fat, 40 grams carbohydrate, and 75 grams protein.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following foods are permitted on the diet</a:t>
            </a:r>
            <a:endParaRPr lang="en-US" b="1" dirty="0"/>
          </a:p>
        </p:txBody>
      </p:sp>
      <p:sp>
        <p:nvSpPr>
          <p:cNvPr id="3" name="Content Placeholder 2"/>
          <p:cNvSpPr>
            <a:spLocks noGrp="1"/>
          </p:cNvSpPr>
          <p:nvPr>
            <p:ph sz="quarter" idx="1"/>
          </p:nvPr>
        </p:nvSpPr>
        <p:spPr/>
        <p:txBody>
          <a:bodyPr/>
          <a:lstStyle/>
          <a:p>
            <a:pPr algn="just"/>
            <a:r>
              <a:rPr lang="en-US" dirty="0" smtClean="0"/>
              <a:t>Strong emphasis on fats at each meal and snack to meet the high-fat requirement. Cocoa butter, lard, poultry fat, and most plant fats (olive, palm, coconut oil) are allowed, as well as foods high in fat, such as avocado, certain nuts (walnuts, </a:t>
            </a:r>
            <a:r>
              <a:rPr lang="en-US" dirty="0" smtClean="0"/>
              <a:t>almonds), </a:t>
            </a:r>
            <a:r>
              <a:rPr lang="en-US" dirty="0" smtClean="0"/>
              <a:t>and seeds (sunflower, pumpkin, sesame).</a:t>
            </a:r>
          </a:p>
          <a:p>
            <a:pPr algn="just"/>
            <a:r>
              <a:rPr lang="en-US" dirty="0" smtClean="0"/>
              <a:t>Some dairy foods may be allowed. Although dairy can be a significant source of fat, some are high in natural lactose sugar such as cream, ice cream, and full-fat milk so they are restricted.</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algn="just"/>
            <a:r>
              <a:rPr lang="en-US" dirty="0" smtClean="0"/>
              <a:t>Most non-starchy vegetables are included: Leafy greens (kale, </a:t>
            </a:r>
            <a:r>
              <a:rPr lang="en-US" dirty="0" smtClean="0"/>
              <a:t>spinach, </a:t>
            </a:r>
            <a:r>
              <a:rPr lang="en-US" dirty="0" smtClean="0"/>
              <a:t>lettuces), cauliflower, broccoli, Brussels sprouts, asparagus, bell peppers, onions, garlic, mushrooms, cucumber, celery, summer squashes.</a:t>
            </a:r>
          </a:p>
          <a:p>
            <a:pPr algn="just"/>
            <a:r>
              <a:rPr lang="en-US" dirty="0" smtClean="0"/>
              <a:t>Certain fruits in small portions like berries. Despite containing carbohydrate, they are lower in “net </a:t>
            </a:r>
            <a:r>
              <a:rPr lang="en-US" dirty="0" err="1" smtClean="0"/>
              <a:t>carbs</a:t>
            </a:r>
            <a:r>
              <a:rPr lang="en-US" dirty="0" smtClean="0"/>
              <a:t>”* than other fruits. Other: Dark chocolate (90% or higher cocoa solids), cocoa powder, unsweetened coffee and tea, unsweetened vinegars and mustards, herbs, and spices.</a:t>
            </a:r>
            <a:endParaRPr lang="en-US" dirty="0"/>
          </a:p>
        </p:txBody>
      </p:sp>
      <p:sp>
        <p:nvSpPr>
          <p:cNvPr id="4" name="Title 1"/>
          <p:cNvSpPr>
            <a:spLocks noGrp="1"/>
          </p:cNvSpPr>
          <p:nvPr>
            <p:ph type="title"/>
          </p:nvPr>
        </p:nvSpPr>
        <p:spPr/>
        <p:txBody>
          <a:bodyPr/>
          <a:lstStyle/>
          <a:p>
            <a:r>
              <a:rPr lang="en-US" b="1" dirty="0" smtClean="0"/>
              <a:t>The following foods are permitted on the diet</a:t>
            </a:r>
            <a:endParaRPr 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following foods are not permitted </a:t>
            </a:r>
            <a:endParaRPr lang="en-US" b="1" dirty="0"/>
          </a:p>
        </p:txBody>
      </p:sp>
      <p:sp>
        <p:nvSpPr>
          <p:cNvPr id="3" name="Content Placeholder 2"/>
          <p:cNvSpPr>
            <a:spLocks noGrp="1"/>
          </p:cNvSpPr>
          <p:nvPr>
            <p:ph sz="quarter" idx="1"/>
          </p:nvPr>
        </p:nvSpPr>
        <p:spPr/>
        <p:txBody>
          <a:bodyPr/>
          <a:lstStyle/>
          <a:p>
            <a:pPr algn="just"/>
            <a:r>
              <a:rPr lang="en-US" dirty="0" smtClean="0"/>
              <a:t>All whole and refined grains and flour products, added and natural sugars in food and beverages, starchy vegetables like potatoes, </a:t>
            </a:r>
            <a:r>
              <a:rPr lang="en-US" dirty="0" smtClean="0"/>
              <a:t>corn</a:t>
            </a:r>
            <a:r>
              <a:rPr lang="en-US" dirty="0" smtClean="0"/>
              <a:t>. </a:t>
            </a:r>
            <a:endParaRPr lang="en-US" dirty="0" smtClean="0"/>
          </a:p>
          <a:p>
            <a:pPr algn="just"/>
            <a:r>
              <a:rPr lang="en-US" dirty="0" smtClean="0"/>
              <a:t>Fruits other than from the allowed list, unless factored into designated carbohydrate restriction. All fruit juices. </a:t>
            </a:r>
          </a:p>
          <a:p>
            <a:pPr algn="just"/>
            <a:r>
              <a:rPr lang="en-US" dirty="0" smtClean="0"/>
              <a:t>Legumes including beans, lentils, and peanuts.</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90</TotalTime>
  <Words>2434</Words>
  <Application>Microsoft Office PowerPoint</Application>
  <PresentationFormat>On-screen Show (4:3)</PresentationFormat>
  <Paragraphs>141</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Oriel</vt:lpstr>
      <vt:lpstr>Popular and trendy diets </vt:lpstr>
      <vt:lpstr> Raw food diet </vt:lpstr>
      <vt:lpstr> Raw food diet </vt:lpstr>
      <vt:lpstr>Recipes </vt:lpstr>
      <vt:lpstr>Ketogenic diet – what it is?</vt:lpstr>
      <vt:lpstr>The diet </vt:lpstr>
      <vt:lpstr>The following foods are permitted on the diet</vt:lpstr>
      <vt:lpstr>The following foods are permitted on the diet</vt:lpstr>
      <vt:lpstr>The following foods are not permitted </vt:lpstr>
      <vt:lpstr>The research so far</vt:lpstr>
      <vt:lpstr> Atkins diet </vt:lpstr>
      <vt:lpstr>PURPOSE </vt:lpstr>
      <vt:lpstr>DIET DETAILS </vt:lpstr>
      <vt:lpstr>PHASES OF Atkins Diet </vt:lpstr>
      <vt:lpstr>PHASES OF Atkins Diet </vt:lpstr>
      <vt:lpstr>PHASES OF Atkins Diet </vt:lpstr>
      <vt:lpstr>PHASES OF Atkins Diet </vt:lpstr>
      <vt:lpstr>Plant-based diet</vt:lpstr>
      <vt:lpstr>Gluten free diet </vt:lpstr>
      <vt:lpstr>Purpose </vt:lpstr>
      <vt:lpstr>Diet details </vt:lpstr>
      <vt:lpstr>Diet details </vt:lpstr>
      <vt:lpstr> Mediterranean diet </vt:lpstr>
      <vt:lpstr>DASH DIET </vt:lpstr>
      <vt:lpstr>DASH DIET AND SODIUM </vt:lpstr>
      <vt:lpstr>RECOMMENDED SERVINGS </vt:lpstr>
      <vt:lpstr>Fast Diet </vt:lpstr>
      <vt:lpstr>Fast Diet </vt:lpstr>
      <vt:lpstr> Carnivore diet </vt:lpstr>
      <vt:lpstr> Dubrow diet </vt:lpstr>
      <vt:lpstr>Referances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Different types of diets: Facts and Fads</dc:title>
  <dc:creator>user</dc:creator>
  <cp:lastModifiedBy>user</cp:lastModifiedBy>
  <cp:revision>6</cp:revision>
  <dcterms:created xsi:type="dcterms:W3CDTF">2006-08-16T00:00:00Z</dcterms:created>
  <dcterms:modified xsi:type="dcterms:W3CDTF">2023-07-19T06:41:25Z</dcterms:modified>
</cp:coreProperties>
</file>