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91" r:id="rId2"/>
    <p:sldId id="289" r:id="rId3"/>
    <p:sldId id="293" r:id="rId4"/>
    <p:sldId id="296" r:id="rId5"/>
    <p:sldId id="262" r:id="rId6"/>
    <p:sldId id="261" r:id="rId7"/>
    <p:sldId id="292" r:id="rId8"/>
    <p:sldId id="294" r:id="rId9"/>
    <p:sldId id="295" r:id="rId10"/>
    <p:sldId id="297" r:id="rId11"/>
    <p:sldId id="280" r:id="rId12"/>
    <p:sldId id="281" r:id="rId13"/>
    <p:sldId id="282" r:id="rId14"/>
    <p:sldId id="283" r:id="rId15"/>
    <p:sldId id="284" r:id="rId16"/>
    <p:sldId id="286" r:id="rId17"/>
    <p:sldId id="287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17459-5A2F-4CE1-99CA-AE0AF67BF17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DCA975-09EC-4DC2-9B73-2FB960018847}">
      <dgm:prSet custT="1"/>
      <dgm:spPr/>
      <dgm:t>
        <a:bodyPr/>
        <a:lstStyle/>
        <a:p>
          <a:pPr rtl="0"/>
          <a:r>
            <a:rPr lang="en-US" sz="1600" dirty="0"/>
            <a:t>Food Adulteration refers to the process by which the quality or the nature of a given food is reduced through addition of adulterants or removal of vital substance.</a:t>
          </a:r>
        </a:p>
      </dgm:t>
    </dgm:pt>
    <dgm:pt modelId="{609DFA54-F9D3-4BB2-A078-2B97327AA8D7}" type="parTrans" cxnId="{EEB0C5BB-E18E-4775-A697-E6B15C14F0BB}">
      <dgm:prSet/>
      <dgm:spPr/>
      <dgm:t>
        <a:bodyPr/>
        <a:lstStyle/>
        <a:p>
          <a:endParaRPr lang="en-US"/>
        </a:p>
      </dgm:t>
    </dgm:pt>
    <dgm:pt modelId="{C2D4AD2F-78CD-4146-8B9F-F5757EC316C1}" type="sibTrans" cxnId="{EEB0C5BB-E18E-4775-A697-E6B15C14F0BB}">
      <dgm:prSet/>
      <dgm:spPr/>
      <dgm:t>
        <a:bodyPr/>
        <a:lstStyle/>
        <a:p>
          <a:endParaRPr lang="en-US"/>
        </a:p>
      </dgm:t>
    </dgm:pt>
    <dgm:pt modelId="{9BE7DA17-9713-4D57-98D4-8F1C49E17876}">
      <dgm:prSet custT="1"/>
      <dgm:spPr/>
      <dgm:t>
        <a:bodyPr/>
        <a:lstStyle/>
        <a:p>
          <a:pPr rtl="0"/>
          <a:r>
            <a:rPr lang="en-US" sz="1600" dirty="0"/>
            <a:t>Food adulterants refer to the foreign and usually inferior chemical substance present in food that cause harm or is unwanted in the food.</a:t>
          </a:r>
        </a:p>
      </dgm:t>
    </dgm:pt>
    <dgm:pt modelId="{C6B51B70-FE8C-48CB-A6F1-A8D1FA7291F1}" type="parTrans" cxnId="{32D27BE7-AFEE-4EA5-842A-8F03609F83E8}">
      <dgm:prSet/>
      <dgm:spPr/>
      <dgm:t>
        <a:bodyPr/>
        <a:lstStyle/>
        <a:p>
          <a:endParaRPr lang="en-US"/>
        </a:p>
      </dgm:t>
    </dgm:pt>
    <dgm:pt modelId="{D939E4BC-E211-40A2-B551-128110B36CCA}" type="sibTrans" cxnId="{32D27BE7-AFEE-4EA5-842A-8F03609F83E8}">
      <dgm:prSet/>
      <dgm:spPr/>
      <dgm:t>
        <a:bodyPr/>
        <a:lstStyle/>
        <a:p>
          <a:endParaRPr lang="en-US"/>
        </a:p>
      </dgm:t>
    </dgm:pt>
    <dgm:pt modelId="{42954E4E-441D-4E40-8702-83990E92BAB0}">
      <dgm:prSet custT="1"/>
      <dgm:spPr/>
      <dgm:t>
        <a:bodyPr/>
        <a:lstStyle/>
        <a:p>
          <a:pPr rtl="0"/>
          <a:r>
            <a:rPr lang="en-US" sz="1600" dirty="0"/>
            <a:t>Basically, during food adulteration, small quantity of non-nutritious substances are added intentionally to improve the appearance, texture or storage properties of the food.</a:t>
          </a:r>
        </a:p>
      </dgm:t>
    </dgm:pt>
    <dgm:pt modelId="{C2F07533-051E-45FE-8363-0CF9FB049823}" type="parTrans" cxnId="{CDFEF883-4BE9-4121-9376-BBF7FFC70577}">
      <dgm:prSet/>
      <dgm:spPr/>
      <dgm:t>
        <a:bodyPr/>
        <a:lstStyle/>
        <a:p>
          <a:endParaRPr lang="en-US"/>
        </a:p>
      </dgm:t>
    </dgm:pt>
    <dgm:pt modelId="{FE8D76D0-E187-4B7E-8769-EAB61D9D4E2B}" type="sibTrans" cxnId="{CDFEF883-4BE9-4121-9376-BBF7FFC70577}">
      <dgm:prSet/>
      <dgm:spPr/>
      <dgm:t>
        <a:bodyPr/>
        <a:lstStyle/>
        <a:p>
          <a:endParaRPr lang="en-US"/>
        </a:p>
      </dgm:t>
    </dgm:pt>
    <dgm:pt modelId="{8EBE2214-04CD-4920-8585-B0861E077D1D}">
      <dgm:prSet custT="1"/>
      <dgm:spPr/>
      <dgm:t>
        <a:bodyPr/>
        <a:lstStyle/>
        <a:p>
          <a:pPr rtl="0"/>
          <a:r>
            <a:rPr lang="en-US" sz="1600" dirty="0"/>
            <a:t>Food adulteration is quite common in the developing countries.</a:t>
          </a:r>
        </a:p>
      </dgm:t>
    </dgm:pt>
    <dgm:pt modelId="{30408D50-F3AC-47DD-9A8A-001C710D8F62}" type="parTrans" cxnId="{64742C5D-EE07-4402-AD64-164A463F2DF3}">
      <dgm:prSet/>
      <dgm:spPr/>
      <dgm:t>
        <a:bodyPr/>
        <a:lstStyle/>
        <a:p>
          <a:endParaRPr lang="en-US"/>
        </a:p>
      </dgm:t>
    </dgm:pt>
    <dgm:pt modelId="{1E8E1875-8982-4CE7-8DC4-75268F6E6478}" type="sibTrans" cxnId="{64742C5D-EE07-4402-AD64-164A463F2DF3}">
      <dgm:prSet/>
      <dgm:spPr/>
      <dgm:t>
        <a:bodyPr/>
        <a:lstStyle/>
        <a:p>
          <a:endParaRPr lang="en-US"/>
        </a:p>
      </dgm:t>
    </dgm:pt>
    <dgm:pt modelId="{673D04D0-0106-48DE-A03F-B28CF5B58266}" type="pres">
      <dgm:prSet presAssocID="{F0C17459-5A2F-4CE1-99CA-AE0AF67BF17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7DCD1EDF-7CDE-4662-B563-332A68076BF1}" type="pres">
      <dgm:prSet presAssocID="{F0C17459-5A2F-4CE1-99CA-AE0AF67BF175}" presName="pyramid" presStyleLbl="node1" presStyleIdx="0" presStyleCnt="1"/>
      <dgm:spPr/>
    </dgm:pt>
    <dgm:pt modelId="{E730DB8A-EA82-489C-B30A-90AF957066CE}" type="pres">
      <dgm:prSet presAssocID="{F0C17459-5A2F-4CE1-99CA-AE0AF67BF175}" presName="theList" presStyleCnt="0"/>
      <dgm:spPr/>
    </dgm:pt>
    <dgm:pt modelId="{61D06978-647F-4411-84A5-CE741501B3AF}" type="pres">
      <dgm:prSet presAssocID="{FADCA975-09EC-4DC2-9B73-2FB960018847}" presName="aNode" presStyleLbl="fgAcc1" presStyleIdx="0" presStyleCnt="4" custScaleX="2568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E794F-6730-4D59-A686-C9B2870289D7}" type="pres">
      <dgm:prSet presAssocID="{FADCA975-09EC-4DC2-9B73-2FB960018847}" presName="aSpace" presStyleCnt="0"/>
      <dgm:spPr/>
    </dgm:pt>
    <dgm:pt modelId="{E83B7B5D-DBD8-4291-A642-963141476F66}" type="pres">
      <dgm:prSet presAssocID="{9BE7DA17-9713-4D57-98D4-8F1C49E17876}" presName="aNode" presStyleLbl="fgAcc1" presStyleIdx="1" presStyleCnt="4" custScaleX="2568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E4988-738F-4FE1-B701-4B432C39C67F}" type="pres">
      <dgm:prSet presAssocID="{9BE7DA17-9713-4D57-98D4-8F1C49E17876}" presName="aSpace" presStyleCnt="0"/>
      <dgm:spPr/>
    </dgm:pt>
    <dgm:pt modelId="{D52E388B-1F5A-4033-B3BF-6B2C74E0D23C}" type="pres">
      <dgm:prSet presAssocID="{42954E4E-441D-4E40-8702-83990E92BAB0}" presName="aNode" presStyleLbl="fgAcc1" presStyleIdx="2" presStyleCnt="4" custScaleX="2568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52277-0A35-441F-BB53-8B428CB588F2}" type="pres">
      <dgm:prSet presAssocID="{42954E4E-441D-4E40-8702-83990E92BAB0}" presName="aSpace" presStyleCnt="0"/>
      <dgm:spPr/>
    </dgm:pt>
    <dgm:pt modelId="{9F3CC8E4-5993-4E4C-8AE8-D04B0D1E2121}" type="pres">
      <dgm:prSet presAssocID="{8EBE2214-04CD-4920-8585-B0861E077D1D}" presName="aNode" presStyleLbl="fgAcc1" presStyleIdx="3" presStyleCnt="4" custScaleX="2568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479373-AD7A-4989-8550-6B9D207179A3}" type="pres">
      <dgm:prSet presAssocID="{8EBE2214-04CD-4920-8585-B0861E077D1D}" presName="aSpace" presStyleCnt="0"/>
      <dgm:spPr/>
    </dgm:pt>
  </dgm:ptLst>
  <dgm:cxnLst>
    <dgm:cxn modelId="{CDFEF883-4BE9-4121-9376-BBF7FFC70577}" srcId="{F0C17459-5A2F-4CE1-99CA-AE0AF67BF175}" destId="{42954E4E-441D-4E40-8702-83990E92BAB0}" srcOrd="2" destOrd="0" parTransId="{C2F07533-051E-45FE-8363-0CF9FB049823}" sibTransId="{FE8D76D0-E187-4B7E-8769-EAB61D9D4E2B}"/>
    <dgm:cxn modelId="{EEB0C5BB-E18E-4775-A697-E6B15C14F0BB}" srcId="{F0C17459-5A2F-4CE1-99CA-AE0AF67BF175}" destId="{FADCA975-09EC-4DC2-9B73-2FB960018847}" srcOrd="0" destOrd="0" parTransId="{609DFA54-F9D3-4BB2-A078-2B97327AA8D7}" sibTransId="{C2D4AD2F-78CD-4146-8B9F-F5757EC316C1}"/>
    <dgm:cxn modelId="{1C0EB02B-710F-41BD-91A2-4D88E351C1C6}" type="presOf" srcId="{42954E4E-441D-4E40-8702-83990E92BAB0}" destId="{D52E388B-1F5A-4033-B3BF-6B2C74E0D23C}" srcOrd="0" destOrd="0" presId="urn:microsoft.com/office/officeart/2005/8/layout/pyramid2"/>
    <dgm:cxn modelId="{97A7180E-6D13-4238-B342-A146D319434B}" type="presOf" srcId="{F0C17459-5A2F-4CE1-99CA-AE0AF67BF175}" destId="{673D04D0-0106-48DE-A03F-B28CF5B58266}" srcOrd="0" destOrd="0" presId="urn:microsoft.com/office/officeart/2005/8/layout/pyramid2"/>
    <dgm:cxn modelId="{18539187-58EB-442C-AE3C-05BE17842A4A}" type="presOf" srcId="{9BE7DA17-9713-4D57-98D4-8F1C49E17876}" destId="{E83B7B5D-DBD8-4291-A642-963141476F66}" srcOrd="0" destOrd="0" presId="urn:microsoft.com/office/officeart/2005/8/layout/pyramid2"/>
    <dgm:cxn modelId="{64742C5D-EE07-4402-AD64-164A463F2DF3}" srcId="{F0C17459-5A2F-4CE1-99CA-AE0AF67BF175}" destId="{8EBE2214-04CD-4920-8585-B0861E077D1D}" srcOrd="3" destOrd="0" parTransId="{30408D50-F3AC-47DD-9A8A-001C710D8F62}" sibTransId="{1E8E1875-8982-4CE7-8DC4-75268F6E6478}"/>
    <dgm:cxn modelId="{6BF79EFA-D79A-4401-872B-70E9B1359A23}" type="presOf" srcId="{8EBE2214-04CD-4920-8585-B0861E077D1D}" destId="{9F3CC8E4-5993-4E4C-8AE8-D04B0D1E2121}" srcOrd="0" destOrd="0" presId="urn:microsoft.com/office/officeart/2005/8/layout/pyramid2"/>
    <dgm:cxn modelId="{EAC5EA54-E72B-4CBC-9697-1CF5CAFC6511}" type="presOf" srcId="{FADCA975-09EC-4DC2-9B73-2FB960018847}" destId="{61D06978-647F-4411-84A5-CE741501B3AF}" srcOrd="0" destOrd="0" presId="urn:microsoft.com/office/officeart/2005/8/layout/pyramid2"/>
    <dgm:cxn modelId="{32D27BE7-AFEE-4EA5-842A-8F03609F83E8}" srcId="{F0C17459-5A2F-4CE1-99CA-AE0AF67BF175}" destId="{9BE7DA17-9713-4D57-98D4-8F1C49E17876}" srcOrd="1" destOrd="0" parTransId="{C6B51B70-FE8C-48CB-A6F1-A8D1FA7291F1}" sibTransId="{D939E4BC-E211-40A2-B551-128110B36CCA}"/>
    <dgm:cxn modelId="{1808E6D0-5017-461F-963C-CA18B63AEB1E}" type="presParOf" srcId="{673D04D0-0106-48DE-A03F-B28CF5B58266}" destId="{7DCD1EDF-7CDE-4662-B563-332A68076BF1}" srcOrd="0" destOrd="0" presId="urn:microsoft.com/office/officeart/2005/8/layout/pyramid2"/>
    <dgm:cxn modelId="{D22DDA9E-0296-45EA-8C95-0B74E112D350}" type="presParOf" srcId="{673D04D0-0106-48DE-A03F-B28CF5B58266}" destId="{E730DB8A-EA82-489C-B30A-90AF957066CE}" srcOrd="1" destOrd="0" presId="urn:microsoft.com/office/officeart/2005/8/layout/pyramid2"/>
    <dgm:cxn modelId="{651B9FB3-7537-4105-9963-92D77A6E4441}" type="presParOf" srcId="{E730DB8A-EA82-489C-B30A-90AF957066CE}" destId="{61D06978-647F-4411-84A5-CE741501B3AF}" srcOrd="0" destOrd="0" presId="urn:microsoft.com/office/officeart/2005/8/layout/pyramid2"/>
    <dgm:cxn modelId="{D48695F2-FD53-4A05-B12F-2CF7C0A80034}" type="presParOf" srcId="{E730DB8A-EA82-489C-B30A-90AF957066CE}" destId="{424E794F-6730-4D59-A686-C9B2870289D7}" srcOrd="1" destOrd="0" presId="urn:microsoft.com/office/officeart/2005/8/layout/pyramid2"/>
    <dgm:cxn modelId="{F7BD63DA-DDFD-43E8-AF78-90875DEB9395}" type="presParOf" srcId="{E730DB8A-EA82-489C-B30A-90AF957066CE}" destId="{E83B7B5D-DBD8-4291-A642-963141476F66}" srcOrd="2" destOrd="0" presId="urn:microsoft.com/office/officeart/2005/8/layout/pyramid2"/>
    <dgm:cxn modelId="{93519645-3275-418E-BCD0-90F5E41E1E7F}" type="presParOf" srcId="{E730DB8A-EA82-489C-B30A-90AF957066CE}" destId="{6F0E4988-738F-4FE1-B701-4B432C39C67F}" srcOrd="3" destOrd="0" presId="urn:microsoft.com/office/officeart/2005/8/layout/pyramid2"/>
    <dgm:cxn modelId="{94800F6C-8EDD-45FF-A651-B2694DA12741}" type="presParOf" srcId="{E730DB8A-EA82-489C-B30A-90AF957066CE}" destId="{D52E388B-1F5A-4033-B3BF-6B2C74E0D23C}" srcOrd="4" destOrd="0" presId="urn:microsoft.com/office/officeart/2005/8/layout/pyramid2"/>
    <dgm:cxn modelId="{A3B1D712-3B0C-48EE-B647-B168481B897F}" type="presParOf" srcId="{E730DB8A-EA82-489C-B30A-90AF957066CE}" destId="{38452277-0A35-441F-BB53-8B428CB588F2}" srcOrd="5" destOrd="0" presId="urn:microsoft.com/office/officeart/2005/8/layout/pyramid2"/>
    <dgm:cxn modelId="{EE0AF6A0-0405-448B-8B38-F36F2AF725C5}" type="presParOf" srcId="{E730DB8A-EA82-489C-B30A-90AF957066CE}" destId="{9F3CC8E4-5993-4E4C-8AE8-D04B0D1E2121}" srcOrd="6" destOrd="0" presId="urn:microsoft.com/office/officeart/2005/8/layout/pyramid2"/>
    <dgm:cxn modelId="{90132C82-9C07-41B6-A245-480C8805EF7D}" type="presParOf" srcId="{E730DB8A-EA82-489C-B30A-90AF957066CE}" destId="{E3479373-AD7A-4989-8550-6B9D207179A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389DBE-41AC-477D-8E6E-E6D36AB1F34B}" type="doc">
      <dgm:prSet loTypeId="urn:microsoft.com/office/officeart/2005/8/layout/radial5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A8696FA-9261-4211-895B-D57AAE6AB18F}">
      <dgm:prSet phldrT="[Text]" custT="1"/>
      <dgm:spPr/>
      <dgm:t>
        <a:bodyPr/>
        <a:lstStyle/>
        <a:p>
          <a:r>
            <a:rPr lang="en-US" sz="1400" b="1" i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TYPES OF ADULT-ERANTS</a:t>
          </a:r>
        </a:p>
      </dgm:t>
    </dgm:pt>
    <dgm:pt modelId="{C8A0340A-830C-41C6-9F4F-8571E4FDC7CF}" type="parTrans" cxnId="{A0A7EF61-D0CF-4B2C-BD3E-65CE607BF535}">
      <dgm:prSet/>
      <dgm:spPr/>
      <dgm:t>
        <a:bodyPr/>
        <a:lstStyle/>
        <a:p>
          <a:endParaRPr lang="en-US"/>
        </a:p>
      </dgm:t>
    </dgm:pt>
    <dgm:pt modelId="{57CDCCB0-7CEC-4C59-81E9-59C706B74231}" type="sibTrans" cxnId="{A0A7EF61-D0CF-4B2C-BD3E-65CE607BF535}">
      <dgm:prSet/>
      <dgm:spPr/>
      <dgm:t>
        <a:bodyPr/>
        <a:lstStyle/>
        <a:p>
          <a:endParaRPr lang="en-US"/>
        </a:p>
      </dgm:t>
    </dgm:pt>
    <dgm:pt modelId="{ACF50B96-3D46-4716-BF0C-A6BEF7A4FC99}">
      <dgm:prSet phldrT="[Text]" custT="1"/>
      <dgm:spPr/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INTENTIONAL ADULTERANTS</a:t>
          </a:r>
        </a:p>
      </dgm:t>
    </dgm:pt>
    <dgm:pt modelId="{3599EE94-6560-4919-B045-B22D2F39EE77}" type="parTrans" cxnId="{17B96E79-42EA-49B2-A1FD-9BACE659FDBE}">
      <dgm:prSet/>
      <dgm:spPr/>
      <dgm:t>
        <a:bodyPr/>
        <a:lstStyle/>
        <a:p>
          <a:endParaRPr lang="en-US"/>
        </a:p>
      </dgm:t>
    </dgm:pt>
    <dgm:pt modelId="{1644DA4C-29E2-4E48-B808-C4AA5258C7CD}" type="sibTrans" cxnId="{17B96E79-42EA-49B2-A1FD-9BACE659FDBE}">
      <dgm:prSet/>
      <dgm:spPr/>
      <dgm:t>
        <a:bodyPr/>
        <a:lstStyle/>
        <a:p>
          <a:endParaRPr lang="en-US"/>
        </a:p>
      </dgm:t>
    </dgm:pt>
    <dgm:pt modelId="{AF3C59F4-CC4A-41FF-8E38-20FC8AC58765}">
      <dgm:prSet phldrT="[Text]" custT="1"/>
      <dgm:spPr/>
      <dgm:t>
        <a:bodyPr/>
        <a:lstStyle/>
        <a:p>
          <a:r>
            <a: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INCIDENTAL ADULTERANTS</a:t>
          </a:r>
        </a:p>
      </dgm:t>
    </dgm:pt>
    <dgm:pt modelId="{5FEC3C22-B07B-42F1-8F25-B71933542338}" type="parTrans" cxnId="{ED74A623-C72D-4937-99EF-969C22045BF0}">
      <dgm:prSet/>
      <dgm:spPr/>
      <dgm:t>
        <a:bodyPr/>
        <a:lstStyle/>
        <a:p>
          <a:endParaRPr lang="en-US"/>
        </a:p>
      </dgm:t>
    </dgm:pt>
    <dgm:pt modelId="{9FD54391-8CC6-49F2-A40A-893F62E4EF92}" type="sibTrans" cxnId="{ED74A623-C72D-4937-99EF-969C22045BF0}">
      <dgm:prSet/>
      <dgm:spPr/>
      <dgm:t>
        <a:bodyPr/>
        <a:lstStyle/>
        <a:p>
          <a:endParaRPr lang="en-US"/>
        </a:p>
      </dgm:t>
    </dgm:pt>
    <dgm:pt modelId="{D25348A0-92CD-4FDC-9533-AFE135F9025D}">
      <dgm:prSet phldrT="[Text]" custT="1"/>
      <dgm:spPr/>
      <dgm:t>
        <a:bodyPr/>
        <a:lstStyle/>
        <a:p>
          <a:r>
            <a: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METALLIC CONTAMINANTS</a:t>
          </a:r>
        </a:p>
      </dgm:t>
    </dgm:pt>
    <dgm:pt modelId="{72206AFF-35CB-4C38-BFBA-A5C4B41A168A}" type="sibTrans" cxnId="{BD018456-CA02-47D2-A82A-AE88DA06B5F6}">
      <dgm:prSet/>
      <dgm:spPr/>
      <dgm:t>
        <a:bodyPr/>
        <a:lstStyle/>
        <a:p>
          <a:endParaRPr lang="en-US"/>
        </a:p>
      </dgm:t>
    </dgm:pt>
    <dgm:pt modelId="{9D2EDFE0-DADA-4738-8353-2990466BB2F4}" type="parTrans" cxnId="{BD018456-CA02-47D2-A82A-AE88DA06B5F6}">
      <dgm:prSet/>
      <dgm:spPr/>
      <dgm:t>
        <a:bodyPr/>
        <a:lstStyle/>
        <a:p>
          <a:endParaRPr lang="en-US"/>
        </a:p>
      </dgm:t>
    </dgm:pt>
    <dgm:pt modelId="{48F32948-1E8F-45EF-BD2C-DBF73DFB404B}" type="pres">
      <dgm:prSet presAssocID="{F0389DBE-41AC-477D-8E6E-E6D36AB1F34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A79001-D438-402D-B9A8-9AE36529B0FD}" type="pres">
      <dgm:prSet presAssocID="{AA8696FA-9261-4211-895B-D57AAE6AB18F}" presName="centerShape" presStyleLbl="node0" presStyleIdx="0" presStyleCnt="1" custScaleX="113310" custScaleY="127626" custLinFactNeighborX="4994" custLinFactNeighborY="-14995"/>
      <dgm:spPr/>
      <dgm:t>
        <a:bodyPr/>
        <a:lstStyle/>
        <a:p>
          <a:endParaRPr lang="en-US"/>
        </a:p>
      </dgm:t>
    </dgm:pt>
    <dgm:pt modelId="{85524EF9-252C-4964-82E8-221946D5BDB1}" type="pres">
      <dgm:prSet presAssocID="{3599EE94-6560-4919-B045-B22D2F39EE77}" presName="parTrans" presStyleLbl="sibTrans2D1" presStyleIdx="0" presStyleCnt="3"/>
      <dgm:spPr/>
      <dgm:t>
        <a:bodyPr/>
        <a:lstStyle/>
        <a:p>
          <a:endParaRPr lang="en-US"/>
        </a:p>
      </dgm:t>
    </dgm:pt>
    <dgm:pt modelId="{248A45FB-927D-47BC-A63F-F66EFBEF9F60}" type="pres">
      <dgm:prSet presAssocID="{3599EE94-6560-4919-B045-B22D2F39EE7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AC150FB6-F64F-49C1-9202-C45AB52A40DD}" type="pres">
      <dgm:prSet presAssocID="{ACF50B96-3D46-4716-BF0C-A6BEF7A4FC99}" presName="node" presStyleLbl="node1" presStyleIdx="0" presStyleCnt="3" custScaleX="135733" custScaleY="127845" custRadScaleRad="130372" custRadScaleInc="7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92736-9904-45F6-BAC8-B2D646DDACD0}" type="pres">
      <dgm:prSet presAssocID="{5FEC3C22-B07B-42F1-8F25-B71933542338}" presName="parTrans" presStyleLbl="sibTrans2D1" presStyleIdx="1" presStyleCnt="3"/>
      <dgm:spPr/>
      <dgm:t>
        <a:bodyPr/>
        <a:lstStyle/>
        <a:p>
          <a:endParaRPr lang="en-US"/>
        </a:p>
      </dgm:t>
    </dgm:pt>
    <dgm:pt modelId="{2242CF98-FC6C-447D-8242-4AF06C08AAF1}" type="pres">
      <dgm:prSet presAssocID="{5FEC3C22-B07B-42F1-8F25-B7193354233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C1EAF084-2012-4BEA-9856-C7F5F6A6D082}" type="pres">
      <dgm:prSet presAssocID="{AF3C59F4-CC4A-41FF-8E38-20FC8AC58765}" presName="node" presStyleLbl="node1" presStyleIdx="1" presStyleCnt="3" custScaleX="107005" custScaleY="119421" custRadScaleRad="98642" custRadScaleInc="-30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E4DB6-5A98-4114-8E46-66B6ECAB032D}" type="pres">
      <dgm:prSet presAssocID="{9D2EDFE0-DADA-4738-8353-2990466BB2F4}" presName="parTrans" presStyleLbl="sibTrans2D1" presStyleIdx="2" presStyleCnt="3" custLinFactNeighborX="41656" custLinFactNeighborY="2670"/>
      <dgm:spPr/>
      <dgm:t>
        <a:bodyPr/>
        <a:lstStyle/>
        <a:p>
          <a:endParaRPr lang="en-US"/>
        </a:p>
      </dgm:t>
    </dgm:pt>
    <dgm:pt modelId="{04DFBF01-F564-449A-A828-F9F2D9FB4A5F}" type="pres">
      <dgm:prSet presAssocID="{9D2EDFE0-DADA-4738-8353-2990466BB2F4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04E75E07-716F-49C9-AA8C-3AC24C49E14D}" type="pres">
      <dgm:prSet presAssocID="{D25348A0-92CD-4FDC-9533-AFE135F9025D}" presName="node" presStyleLbl="node1" presStyleIdx="2" presStyleCnt="3" custScaleX="104558" custScaleY="113948" custRadScaleRad="71162" custRadScaleInc="17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B96E79-42EA-49B2-A1FD-9BACE659FDBE}" srcId="{AA8696FA-9261-4211-895B-D57AAE6AB18F}" destId="{ACF50B96-3D46-4716-BF0C-A6BEF7A4FC99}" srcOrd="0" destOrd="0" parTransId="{3599EE94-6560-4919-B045-B22D2F39EE77}" sibTransId="{1644DA4C-29E2-4E48-B808-C4AA5258C7CD}"/>
    <dgm:cxn modelId="{46EF087A-FB5B-4F0C-95CE-45999A29E4B7}" type="presOf" srcId="{F0389DBE-41AC-477D-8E6E-E6D36AB1F34B}" destId="{48F32948-1E8F-45EF-BD2C-DBF73DFB404B}" srcOrd="0" destOrd="0" presId="urn:microsoft.com/office/officeart/2005/8/layout/radial5"/>
    <dgm:cxn modelId="{BD018456-CA02-47D2-A82A-AE88DA06B5F6}" srcId="{AA8696FA-9261-4211-895B-D57AAE6AB18F}" destId="{D25348A0-92CD-4FDC-9533-AFE135F9025D}" srcOrd="2" destOrd="0" parTransId="{9D2EDFE0-DADA-4738-8353-2990466BB2F4}" sibTransId="{72206AFF-35CB-4C38-BFBA-A5C4B41A168A}"/>
    <dgm:cxn modelId="{C701CFA7-A53C-4F4C-8AA5-2DA1CC442E86}" type="presOf" srcId="{5FEC3C22-B07B-42F1-8F25-B71933542338}" destId="{2242CF98-FC6C-447D-8242-4AF06C08AAF1}" srcOrd="1" destOrd="0" presId="urn:microsoft.com/office/officeart/2005/8/layout/radial5"/>
    <dgm:cxn modelId="{D6FC9923-F45B-4D1E-9EAE-13D2B51E9020}" type="presOf" srcId="{9D2EDFE0-DADA-4738-8353-2990466BB2F4}" destId="{A9EE4DB6-5A98-4114-8E46-66B6ECAB032D}" srcOrd="0" destOrd="0" presId="urn:microsoft.com/office/officeart/2005/8/layout/radial5"/>
    <dgm:cxn modelId="{A9067000-0842-4FC9-B914-93C297292DFD}" type="presOf" srcId="{3599EE94-6560-4919-B045-B22D2F39EE77}" destId="{85524EF9-252C-4964-82E8-221946D5BDB1}" srcOrd="0" destOrd="0" presId="urn:microsoft.com/office/officeart/2005/8/layout/radial5"/>
    <dgm:cxn modelId="{CF1C187B-9F05-4354-8C60-0763BCEBD8F3}" type="presOf" srcId="{3599EE94-6560-4919-B045-B22D2F39EE77}" destId="{248A45FB-927D-47BC-A63F-F66EFBEF9F60}" srcOrd="1" destOrd="0" presId="urn:microsoft.com/office/officeart/2005/8/layout/radial5"/>
    <dgm:cxn modelId="{FCE66F77-D659-48A4-9F7A-6D4954F37097}" type="presOf" srcId="{5FEC3C22-B07B-42F1-8F25-B71933542338}" destId="{0E792736-9904-45F6-BAC8-B2D646DDACD0}" srcOrd="0" destOrd="0" presId="urn:microsoft.com/office/officeart/2005/8/layout/radial5"/>
    <dgm:cxn modelId="{9A6133BA-C97A-41F0-B6B4-BC938CB30BB7}" type="presOf" srcId="{D25348A0-92CD-4FDC-9533-AFE135F9025D}" destId="{04E75E07-716F-49C9-AA8C-3AC24C49E14D}" srcOrd="0" destOrd="0" presId="urn:microsoft.com/office/officeart/2005/8/layout/radial5"/>
    <dgm:cxn modelId="{B862D9E3-C9FB-4405-81C8-A8C204903206}" type="presOf" srcId="{ACF50B96-3D46-4716-BF0C-A6BEF7A4FC99}" destId="{AC150FB6-F64F-49C1-9202-C45AB52A40DD}" srcOrd="0" destOrd="0" presId="urn:microsoft.com/office/officeart/2005/8/layout/radial5"/>
    <dgm:cxn modelId="{A0A7EF61-D0CF-4B2C-BD3E-65CE607BF535}" srcId="{F0389DBE-41AC-477D-8E6E-E6D36AB1F34B}" destId="{AA8696FA-9261-4211-895B-D57AAE6AB18F}" srcOrd="0" destOrd="0" parTransId="{C8A0340A-830C-41C6-9F4F-8571E4FDC7CF}" sibTransId="{57CDCCB0-7CEC-4C59-81E9-59C706B74231}"/>
    <dgm:cxn modelId="{1BC78862-4840-4CC7-BB51-F162CB624FBD}" type="presOf" srcId="{AF3C59F4-CC4A-41FF-8E38-20FC8AC58765}" destId="{C1EAF084-2012-4BEA-9856-C7F5F6A6D082}" srcOrd="0" destOrd="0" presId="urn:microsoft.com/office/officeart/2005/8/layout/radial5"/>
    <dgm:cxn modelId="{7D7FC903-1E70-4631-B22B-0D40952E7BCD}" type="presOf" srcId="{AA8696FA-9261-4211-895B-D57AAE6AB18F}" destId="{D3A79001-D438-402D-B9A8-9AE36529B0FD}" srcOrd="0" destOrd="0" presId="urn:microsoft.com/office/officeart/2005/8/layout/radial5"/>
    <dgm:cxn modelId="{841E5196-3CD2-48D5-9754-C83426A2C17D}" type="presOf" srcId="{9D2EDFE0-DADA-4738-8353-2990466BB2F4}" destId="{04DFBF01-F564-449A-A828-F9F2D9FB4A5F}" srcOrd="1" destOrd="0" presId="urn:microsoft.com/office/officeart/2005/8/layout/radial5"/>
    <dgm:cxn modelId="{ED74A623-C72D-4937-99EF-969C22045BF0}" srcId="{AA8696FA-9261-4211-895B-D57AAE6AB18F}" destId="{AF3C59F4-CC4A-41FF-8E38-20FC8AC58765}" srcOrd="1" destOrd="0" parTransId="{5FEC3C22-B07B-42F1-8F25-B71933542338}" sibTransId="{9FD54391-8CC6-49F2-A40A-893F62E4EF92}"/>
    <dgm:cxn modelId="{9F34BA80-DBAC-4CAB-A8FE-219CDB993897}" type="presParOf" srcId="{48F32948-1E8F-45EF-BD2C-DBF73DFB404B}" destId="{D3A79001-D438-402D-B9A8-9AE36529B0FD}" srcOrd="0" destOrd="0" presId="urn:microsoft.com/office/officeart/2005/8/layout/radial5"/>
    <dgm:cxn modelId="{6652AB42-73D0-474E-9582-A186F2772FA8}" type="presParOf" srcId="{48F32948-1E8F-45EF-BD2C-DBF73DFB404B}" destId="{85524EF9-252C-4964-82E8-221946D5BDB1}" srcOrd="1" destOrd="0" presId="urn:microsoft.com/office/officeart/2005/8/layout/radial5"/>
    <dgm:cxn modelId="{86BA3E33-1EFF-40D2-A98E-8E59463EDF18}" type="presParOf" srcId="{85524EF9-252C-4964-82E8-221946D5BDB1}" destId="{248A45FB-927D-47BC-A63F-F66EFBEF9F60}" srcOrd="0" destOrd="0" presId="urn:microsoft.com/office/officeart/2005/8/layout/radial5"/>
    <dgm:cxn modelId="{0AD6FC51-4493-4E9E-920E-1AA103D0FB6F}" type="presParOf" srcId="{48F32948-1E8F-45EF-BD2C-DBF73DFB404B}" destId="{AC150FB6-F64F-49C1-9202-C45AB52A40DD}" srcOrd="2" destOrd="0" presId="urn:microsoft.com/office/officeart/2005/8/layout/radial5"/>
    <dgm:cxn modelId="{EB170283-35B9-4585-A8EF-A1FC2391C539}" type="presParOf" srcId="{48F32948-1E8F-45EF-BD2C-DBF73DFB404B}" destId="{0E792736-9904-45F6-BAC8-B2D646DDACD0}" srcOrd="3" destOrd="0" presId="urn:microsoft.com/office/officeart/2005/8/layout/radial5"/>
    <dgm:cxn modelId="{D03A9442-EE83-4B47-904B-45E5CC8F35F9}" type="presParOf" srcId="{0E792736-9904-45F6-BAC8-B2D646DDACD0}" destId="{2242CF98-FC6C-447D-8242-4AF06C08AAF1}" srcOrd="0" destOrd="0" presId="urn:microsoft.com/office/officeart/2005/8/layout/radial5"/>
    <dgm:cxn modelId="{28D1E975-49A7-4A24-8ED4-497C2CF60EB3}" type="presParOf" srcId="{48F32948-1E8F-45EF-BD2C-DBF73DFB404B}" destId="{C1EAF084-2012-4BEA-9856-C7F5F6A6D082}" srcOrd="4" destOrd="0" presId="urn:microsoft.com/office/officeart/2005/8/layout/radial5"/>
    <dgm:cxn modelId="{2486151C-4D13-469C-B2F8-693CC464089E}" type="presParOf" srcId="{48F32948-1E8F-45EF-BD2C-DBF73DFB404B}" destId="{A9EE4DB6-5A98-4114-8E46-66B6ECAB032D}" srcOrd="5" destOrd="0" presId="urn:microsoft.com/office/officeart/2005/8/layout/radial5"/>
    <dgm:cxn modelId="{771C002F-3B60-45B3-8DAB-9FE2FE1DA3E7}" type="presParOf" srcId="{A9EE4DB6-5A98-4114-8E46-66B6ECAB032D}" destId="{04DFBF01-F564-449A-A828-F9F2D9FB4A5F}" srcOrd="0" destOrd="0" presId="urn:microsoft.com/office/officeart/2005/8/layout/radial5"/>
    <dgm:cxn modelId="{D3EA8C0B-817B-472E-9A19-3E51C49F2503}" type="presParOf" srcId="{48F32948-1E8F-45EF-BD2C-DBF73DFB404B}" destId="{04E75E07-716F-49C9-AA8C-3AC24C49E14D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1DDF37-360D-466E-87A2-FF4AC6D0897E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2F83C9-7B72-4C90-8EAB-B0AF8E5843D2}">
      <dgm:prSet phldrT="[Text]"/>
      <dgm:spPr/>
      <dgm:t>
        <a:bodyPr/>
        <a:lstStyle/>
        <a:p>
          <a:r>
            <a:rPr lang="en-US" b="1" dirty="0"/>
            <a:t>PFA Act, 1954</a:t>
          </a:r>
        </a:p>
        <a:p>
          <a:r>
            <a:rPr lang="en-US" b="1" dirty="0"/>
            <a:t>Objectives:</a:t>
          </a:r>
          <a:r>
            <a:rPr lang="en-US" dirty="0"/>
            <a:t> </a:t>
          </a:r>
        </a:p>
        <a:p>
          <a:r>
            <a:rPr lang="en-US" dirty="0"/>
            <a:t>1. To protect the public from harmful and poisonous foods. </a:t>
          </a:r>
        </a:p>
        <a:p>
          <a:r>
            <a:rPr lang="en-US" dirty="0"/>
            <a:t>2. To prevent the sale of substandard foods.</a:t>
          </a:r>
        </a:p>
        <a:p>
          <a:r>
            <a:rPr lang="en-US" dirty="0"/>
            <a:t>3. To protect the interests of the consumer by eliminating fraudulent practices. </a:t>
          </a:r>
        </a:p>
      </dgm:t>
    </dgm:pt>
    <dgm:pt modelId="{13C1C72B-0DE0-4DF2-B280-43FB4CC75818}" type="parTrans" cxnId="{C1520036-6466-46B8-BF06-84B90B32AAF2}">
      <dgm:prSet/>
      <dgm:spPr/>
      <dgm:t>
        <a:bodyPr/>
        <a:lstStyle/>
        <a:p>
          <a:endParaRPr lang="en-US"/>
        </a:p>
      </dgm:t>
    </dgm:pt>
    <dgm:pt modelId="{D8FC4404-80F0-4276-B0F4-B5AFC940BFDF}" type="sibTrans" cxnId="{C1520036-6466-46B8-BF06-84B90B32AAF2}">
      <dgm:prSet/>
      <dgm:spPr/>
      <dgm:t>
        <a:bodyPr/>
        <a:lstStyle/>
        <a:p>
          <a:endParaRPr lang="en-US"/>
        </a:p>
      </dgm:t>
    </dgm:pt>
    <dgm:pt modelId="{B1CD2661-D5F7-4878-8C03-C54A7F2EDFD3}" type="pres">
      <dgm:prSet presAssocID="{CB1DDF37-360D-466E-87A2-FF4AC6D0897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454428-E08A-4A9B-A936-75314E0E8377}" type="pres">
      <dgm:prSet presAssocID="{642F83C9-7B72-4C90-8EAB-B0AF8E5843D2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EF4703-B5B1-46B4-9E6A-9F1E8A862366}" type="presOf" srcId="{642F83C9-7B72-4C90-8EAB-B0AF8E5843D2}" destId="{9C454428-E08A-4A9B-A936-75314E0E8377}" srcOrd="0" destOrd="0" presId="urn:microsoft.com/office/officeart/2005/8/layout/default#1"/>
    <dgm:cxn modelId="{E3B86D5D-ED57-4C30-9637-14163FAC1EAD}" type="presOf" srcId="{CB1DDF37-360D-466E-87A2-FF4AC6D0897E}" destId="{B1CD2661-D5F7-4878-8C03-C54A7F2EDFD3}" srcOrd="0" destOrd="0" presId="urn:microsoft.com/office/officeart/2005/8/layout/default#1"/>
    <dgm:cxn modelId="{C1520036-6466-46B8-BF06-84B90B32AAF2}" srcId="{CB1DDF37-360D-466E-87A2-FF4AC6D0897E}" destId="{642F83C9-7B72-4C90-8EAB-B0AF8E5843D2}" srcOrd="0" destOrd="0" parTransId="{13C1C72B-0DE0-4DF2-B280-43FB4CC75818}" sibTransId="{D8FC4404-80F0-4276-B0F4-B5AFC940BFDF}"/>
    <dgm:cxn modelId="{048429A3-A8F1-4282-A46B-DFA672861E93}" type="presParOf" srcId="{B1CD2661-D5F7-4878-8C03-C54A7F2EDFD3}" destId="{9C454428-E08A-4A9B-A936-75314E0E8377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D1EDF-7CDE-4662-B563-332A68076BF1}">
      <dsp:nvSpPr>
        <dsp:cNvPr id="0" name=""/>
        <dsp:cNvSpPr/>
      </dsp:nvSpPr>
      <dsp:spPr>
        <a:xfrm>
          <a:off x="342873" y="0"/>
          <a:ext cx="4572032" cy="457203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06978-647F-4411-84A5-CE741501B3AF}">
      <dsp:nvSpPr>
        <dsp:cNvPr id="0" name=""/>
        <dsp:cNvSpPr/>
      </dsp:nvSpPr>
      <dsp:spPr>
        <a:xfrm>
          <a:off x="298818" y="457649"/>
          <a:ext cx="7631962" cy="812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Food Adulteration refers to the process by which the quality or the nature of a given food is reduced through addition of adulterants or removal of vital substance.</a:t>
          </a:r>
        </a:p>
      </dsp:txBody>
      <dsp:txXfrm>
        <a:off x="338486" y="497317"/>
        <a:ext cx="7552626" cy="733271"/>
      </dsp:txXfrm>
    </dsp:sp>
    <dsp:sp modelId="{E83B7B5D-DBD8-4291-A642-963141476F66}">
      <dsp:nvSpPr>
        <dsp:cNvPr id="0" name=""/>
        <dsp:cNvSpPr/>
      </dsp:nvSpPr>
      <dsp:spPr>
        <a:xfrm>
          <a:off x="298818" y="1371832"/>
          <a:ext cx="7631962" cy="812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Food adulterants refer to the foreign and usually inferior chemical substance present in food that cause harm or is unwanted in the food.</a:t>
          </a:r>
        </a:p>
      </dsp:txBody>
      <dsp:txXfrm>
        <a:off x="338486" y="1411500"/>
        <a:ext cx="7552626" cy="733271"/>
      </dsp:txXfrm>
    </dsp:sp>
    <dsp:sp modelId="{D52E388B-1F5A-4033-B3BF-6B2C74E0D23C}">
      <dsp:nvSpPr>
        <dsp:cNvPr id="0" name=""/>
        <dsp:cNvSpPr/>
      </dsp:nvSpPr>
      <dsp:spPr>
        <a:xfrm>
          <a:off x="298818" y="2286016"/>
          <a:ext cx="7631962" cy="812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Basically, during food adulteration, small quantity of non-nutritious substances are added intentionally to improve the appearance, texture or storage properties of the food.</a:t>
          </a:r>
        </a:p>
      </dsp:txBody>
      <dsp:txXfrm>
        <a:off x="338486" y="2325684"/>
        <a:ext cx="7552626" cy="733271"/>
      </dsp:txXfrm>
    </dsp:sp>
    <dsp:sp modelId="{9F3CC8E4-5993-4E4C-8AE8-D04B0D1E2121}">
      <dsp:nvSpPr>
        <dsp:cNvPr id="0" name=""/>
        <dsp:cNvSpPr/>
      </dsp:nvSpPr>
      <dsp:spPr>
        <a:xfrm>
          <a:off x="298818" y="3200199"/>
          <a:ext cx="7631962" cy="812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Food adulteration is quite common in the developing countries.</a:t>
          </a:r>
        </a:p>
      </dsp:txBody>
      <dsp:txXfrm>
        <a:off x="338486" y="3239867"/>
        <a:ext cx="7552626" cy="733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A79001-D438-402D-B9A8-9AE36529B0FD}">
      <dsp:nvSpPr>
        <dsp:cNvPr id="0" name=""/>
        <dsp:cNvSpPr/>
      </dsp:nvSpPr>
      <dsp:spPr>
        <a:xfrm>
          <a:off x="1644819" y="2751513"/>
          <a:ext cx="1100016" cy="12389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3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TYPES OF ADULT-ERANTS</a:t>
          </a:r>
        </a:p>
      </dsp:txBody>
      <dsp:txXfrm>
        <a:off x="1805913" y="2932960"/>
        <a:ext cx="777828" cy="876102"/>
      </dsp:txXfrm>
    </dsp:sp>
    <dsp:sp modelId="{85524EF9-252C-4964-82E8-221946D5BDB1}">
      <dsp:nvSpPr>
        <dsp:cNvPr id="0" name=""/>
        <dsp:cNvSpPr/>
      </dsp:nvSpPr>
      <dsp:spPr>
        <a:xfrm rot="16199998">
          <a:off x="2119360" y="2411606"/>
          <a:ext cx="150932" cy="4035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2142000" y="2514961"/>
        <a:ext cx="105652" cy="242147"/>
      </dsp:txXfrm>
    </dsp:sp>
    <dsp:sp modelId="{AC150FB6-F64F-49C1-9202-C45AB52A40DD}">
      <dsp:nvSpPr>
        <dsp:cNvPr id="0" name=""/>
        <dsp:cNvSpPr/>
      </dsp:nvSpPr>
      <dsp:spPr>
        <a:xfrm>
          <a:off x="1389255" y="949221"/>
          <a:ext cx="1611142" cy="15175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INTENTIONAL ADULTERANTS</a:t>
          </a:r>
        </a:p>
      </dsp:txBody>
      <dsp:txXfrm>
        <a:off x="1625201" y="1171455"/>
        <a:ext cx="1139250" cy="1073044"/>
      </dsp:txXfrm>
    </dsp:sp>
    <dsp:sp modelId="{0E792736-9904-45F6-BAC8-B2D646DDACD0}">
      <dsp:nvSpPr>
        <dsp:cNvPr id="0" name=""/>
        <dsp:cNvSpPr/>
      </dsp:nvSpPr>
      <dsp:spPr>
        <a:xfrm rot="1987764">
          <a:off x="2712866" y="3558941"/>
          <a:ext cx="158238" cy="4035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764177"/>
                <a:satOff val="-5123"/>
                <a:lumOff val="-5295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-764177"/>
                <a:satOff val="-5123"/>
                <a:lumOff val="-5295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764177"/>
              <a:satOff val="-5123"/>
              <a:lumOff val="-5295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716724" y="3626684"/>
        <a:ext cx="110767" cy="242147"/>
      </dsp:txXfrm>
    </dsp:sp>
    <dsp:sp modelId="{C1EAF084-2012-4BEA-9856-C7F5F6A6D082}">
      <dsp:nvSpPr>
        <dsp:cNvPr id="0" name=""/>
        <dsp:cNvSpPr/>
      </dsp:nvSpPr>
      <dsp:spPr>
        <a:xfrm>
          <a:off x="2833896" y="3493785"/>
          <a:ext cx="1270142" cy="1417520"/>
        </a:xfrm>
        <a:prstGeom prst="ellipse">
          <a:avLst/>
        </a:prstGeom>
        <a:gradFill rotWithShape="0">
          <a:gsLst>
            <a:gs pos="0">
              <a:schemeClr val="accent4">
                <a:hueOff val="-764177"/>
                <a:satOff val="-5123"/>
                <a:lumOff val="-5295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-764177"/>
                <a:satOff val="-5123"/>
                <a:lumOff val="-5295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764177"/>
              <a:satOff val="-5123"/>
              <a:lumOff val="-5295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INCIDENTAL ADULTERANTS</a:t>
          </a:r>
        </a:p>
      </dsp:txBody>
      <dsp:txXfrm>
        <a:off x="3019904" y="3701376"/>
        <a:ext cx="898126" cy="1002338"/>
      </dsp:txXfrm>
    </dsp:sp>
    <dsp:sp modelId="{A9EE4DB6-5A98-4114-8E46-66B6ECAB032D}">
      <dsp:nvSpPr>
        <dsp:cNvPr id="0" name=""/>
        <dsp:cNvSpPr/>
      </dsp:nvSpPr>
      <dsp:spPr>
        <a:xfrm rot="8706918">
          <a:off x="1570153" y="3604577"/>
          <a:ext cx="188241" cy="4035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528355"/>
                <a:satOff val="-10245"/>
                <a:lumOff val="-10589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-1528355"/>
                <a:satOff val="-10245"/>
                <a:lumOff val="-10589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1528355"/>
              <a:satOff val="-10245"/>
              <a:lumOff val="-10589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1621551" y="3669143"/>
        <a:ext cx="131769" cy="242147"/>
      </dsp:txXfrm>
    </dsp:sp>
    <dsp:sp modelId="{04E75E07-716F-49C9-AA8C-3AC24C49E14D}">
      <dsp:nvSpPr>
        <dsp:cNvPr id="0" name=""/>
        <dsp:cNvSpPr/>
      </dsp:nvSpPr>
      <dsp:spPr>
        <a:xfrm>
          <a:off x="292539" y="3588379"/>
          <a:ext cx="1241097" cy="1352555"/>
        </a:xfrm>
        <a:prstGeom prst="ellipse">
          <a:avLst/>
        </a:prstGeom>
        <a:gradFill rotWithShape="0">
          <a:gsLst>
            <a:gs pos="0">
              <a:schemeClr val="accent4">
                <a:hueOff val="-1528355"/>
                <a:satOff val="-10245"/>
                <a:lumOff val="-10589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-1528355"/>
                <a:satOff val="-10245"/>
                <a:lumOff val="-10589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1528355"/>
              <a:satOff val="-10245"/>
              <a:lumOff val="-10589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METALLIC CONTAMINANTS</a:t>
          </a:r>
        </a:p>
      </dsp:txBody>
      <dsp:txXfrm>
        <a:off x="474293" y="3786456"/>
        <a:ext cx="877589" cy="956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54428-E08A-4A9B-A936-75314E0E8377}">
      <dsp:nvSpPr>
        <dsp:cNvPr id="0" name=""/>
        <dsp:cNvSpPr/>
      </dsp:nvSpPr>
      <dsp:spPr>
        <a:xfrm>
          <a:off x="847244" y="1137"/>
          <a:ext cx="5949376" cy="3569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PFA Act, 1954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Objectives:</a:t>
          </a:r>
          <a:r>
            <a:rPr lang="en-US" sz="2700" kern="1200" dirty="0"/>
            <a:t>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1. To protect the public from harmful and poisonous foods.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2. To prevent the sale of substandard foods.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3. To protect the interests of the consumer by eliminating fraudulent practices. </a:t>
          </a:r>
        </a:p>
      </dsp:txBody>
      <dsp:txXfrm>
        <a:off x="847244" y="1137"/>
        <a:ext cx="5949376" cy="356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73BC3-4BEB-4720-AA2B-213BB1276E35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21F76-B336-4B67-A02E-94D0F1DB9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21F76-B336-4B67-A02E-94D0F1DB954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0604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97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695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178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5904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055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36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37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29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3987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CB500D3-B19B-415E-B7CF-9E96B143613A}" type="datetimeFigureOut">
              <a:rPr lang="en-US" smtClean="0"/>
              <a:pPr/>
              <a:t>17/07/2023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EC3C9F-E874-4502-A4B7-094AADB5730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0836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Food Adulteration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2200" y="5223542"/>
            <a:ext cx="2428900" cy="1199635"/>
          </a:xfrm>
        </p:spPr>
        <p:txBody>
          <a:bodyPr>
            <a:noAutofit/>
          </a:bodyPr>
          <a:lstStyle/>
          <a:p>
            <a:pPr algn="l"/>
            <a:r>
              <a:rPr lang="en-US" i="1" dirty="0"/>
              <a:t>Neha </a:t>
            </a:r>
            <a:r>
              <a:rPr lang="en-US" i="1" dirty="0" err="1"/>
              <a:t>Soni</a:t>
            </a:r>
            <a:endParaRPr lang="en-US" i="1" dirty="0"/>
          </a:p>
          <a:p>
            <a:pPr algn="l"/>
            <a:r>
              <a:rPr lang="en-US" i="1" dirty="0"/>
              <a:t>Tutor and Dietician</a:t>
            </a:r>
          </a:p>
          <a:p>
            <a:pPr algn="l"/>
            <a:r>
              <a:rPr lang="en-US" i="1" dirty="0"/>
              <a:t>Dept. of Clinical Nutrition and Dietetics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Desktop\adulterated-foods1-300x2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643966" cy="5715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572528" cy="57295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97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165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31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431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7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Sr. No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Adulterant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Foods Commonly Involved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/>
                        <a:t>Diseases or Health Effects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92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Adulterants in food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 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79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1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Argemone seeds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Argemone oil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Mustard seeds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Edible oils and fats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Epidemic dropsy,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Glaucoma,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Cardiac arrest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8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2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Artificially coloured foreign seeds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As a substitute for cumin seed,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Poppy seed, black pepper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Injurious to health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7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3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Foreign leaves or exhausted tea leaves, saw dust artificially coloured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Tea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Injurious to health, cancer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54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Rancid oil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Oils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Destroys vitamin A and E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92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Sand, marble chips, stones, filth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Food grains, pulses etc.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Damage digestive tract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7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/>
                        <a:t>Lathyrus</a:t>
                      </a:r>
                      <a:r>
                        <a:rPr lang="en-US" sz="1400" b="0" dirty="0"/>
                        <a:t> </a:t>
                      </a:r>
                      <a:r>
                        <a:rPr lang="en-US" sz="1400" b="0" dirty="0" err="1"/>
                        <a:t>sativus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/>
                        <a:t>Khesari</a:t>
                      </a:r>
                      <a:r>
                        <a:rPr lang="en-US" sz="1400" b="0" dirty="0"/>
                        <a:t> </a:t>
                      </a:r>
                      <a:r>
                        <a:rPr lang="en-US" sz="1400" b="0" dirty="0" err="1"/>
                        <a:t>dal</a:t>
                      </a:r>
                      <a:r>
                        <a:rPr lang="en-US" sz="1400" b="0" dirty="0"/>
                        <a:t> alone or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Mixed in other pulses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Lathyrism (crippling spastic paraplegia)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92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 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Chemical Contamination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7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Lead  chromate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Turmeric whole and powdered, mixed spices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Anemia, abortion, paralysis, brain damage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7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Methanol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Alcoholic liquors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Blurred vision, blindness, death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" y="571480"/>
          <a:ext cx="9143999" cy="5550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825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43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368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401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52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Arsenic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Fruits such as apples sprayed over with lead arsenate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Dizziness, chills, cramps, paralysis, death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6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10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Barium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Foods contaminated by rat poisons (Barium  carbonate)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Violent peristalisis, arterial hypertension, muscular twitching, convulsions, cardiac disturbances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99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11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Cadmium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Fruit juices, soft drinks, etc. in contact with cadmium plated vessels or equipment. Cadmium contaminated water and shell-fish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‘Itai-itai (ouch-ouch) disease, Increased salivation, acute gastritis, liver and kidney damage, prostrate cancer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52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12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Cobalt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Water, liquors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Cardiac insufficiency and myocardial failure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9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13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Lead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Water, natural and processed food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Lead poisoning (foot-drop, insomnia, anemia, constipation, mental retardation, brain damage)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58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14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Mercury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Mercury fungicide treated seed grains or mercury contaminated fish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Brain damage, paralysis, death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5242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NOTE : Safe limits have been prescribed for above metals in different food. Continuous use of food contaminated with these metals beyond safe limits may cause these diseases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42844" y="0"/>
            <a:ext cx="421484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Continued…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31" y="1"/>
          <a:ext cx="9144033" cy="59293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69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90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090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090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5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Bacterial contamination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 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 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2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Bacillus cereus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Cereal products, custards, puddings, sauces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Food infection (nausea, vomiting, abdominal pain, diarrhoea)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56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Salmonella spp.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Meat and meat products, raw vegetables, salads, shell-fish, eggs and egg products, warmed-up leftovers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Salmonellosis (food infection usually with fever and chills)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2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Shigella </a:t>
                      </a:r>
                      <a:r>
                        <a:rPr lang="en-US" sz="1400" b="0" kern="1800" dirty="0" err="1"/>
                        <a:t>sonnei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Milk, potato, beans, poultry, tuna, shrimp, moist mixed foods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Shigellosis (bacillary dysentery)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Staphylococcus </a:t>
                      </a:r>
                      <a:r>
                        <a:rPr lang="en-US" sz="1400" b="0" kern="1800" dirty="0" err="1"/>
                        <a:t>aureus</a:t>
                      </a:r>
                      <a:endParaRPr lang="en-US" sz="1400" b="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/>
                        <a:t>Entero</a:t>
                      </a:r>
                      <a:r>
                        <a:rPr lang="en-US" sz="1400" b="0" dirty="0"/>
                        <a:t>-toxins-A,B,C,D or E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Dairy products, baked foods especially custard or cream-filled foods, meat and meat products, low-acid frozen foods, salads, cream sauces, etc.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Increased salivation, vomiting, abdominal cramp, diarrhoea, severe thirst, cold sweats, prostration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58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Clostridium botulinus toxins</a:t>
                      </a:r>
                      <a:endParaRPr lang="en-US" sz="1400" b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A,B,E or F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Defectively canned low or medium-acid foods; meats, sausages, smoked vacuum-packed fish, fermented food etc.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Botulism (double vision, muscular paralysis, death due to respiratory failure)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2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20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Clostridium.perfringens</a:t>
                      </a:r>
                      <a:endParaRPr lang="en-US" sz="1400" b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(Welchii) type A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Milk improperly processed or canned meats, fish and gravy stocks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Nausea, abdominal pains, </a:t>
                      </a:r>
                      <a:r>
                        <a:rPr lang="en-US" sz="1400" b="0" dirty="0" err="1"/>
                        <a:t>diarrhoea</a:t>
                      </a:r>
                      <a:r>
                        <a:rPr lang="en-US" sz="1400" b="0" dirty="0"/>
                        <a:t>, gas formation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51846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99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55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93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93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25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Non-permitted colour or permitted food colour beyond safe limit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Coloured food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Mental retardation, cancer and other toxic effect.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Monosodium glutamate(flour) (beyond safe limit)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Chinese food, meat and meat products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Brain damage, mental retardation in infants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Food </a:t>
                      </a:r>
                      <a:r>
                        <a:rPr lang="en-US" sz="1400" b="0" kern="1800" dirty="0" err="1"/>
                        <a:t>flavours</a:t>
                      </a:r>
                      <a:r>
                        <a:rPr lang="en-US" sz="1400" b="0" kern="1800" dirty="0"/>
                        <a:t> beyond safe limit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Flavoured food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Chances of liver cancer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9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 err="1"/>
                        <a:t>Sulphur</a:t>
                      </a:r>
                      <a:r>
                        <a:rPr lang="en-US" sz="1400" b="0" kern="1800" dirty="0"/>
                        <a:t> dioxide and </a:t>
                      </a:r>
                      <a:r>
                        <a:rPr lang="en-US" sz="1400" b="0" kern="1800" dirty="0" err="1"/>
                        <a:t>sulphite</a:t>
                      </a:r>
                      <a:r>
                        <a:rPr lang="en-US" sz="1400" b="0" kern="1800" dirty="0"/>
                        <a:t> beyond safe limit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In variety of food as preservative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Acute irritation of the gastro-intestinal tracts etc.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4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Artificial </a:t>
                      </a:r>
                      <a:r>
                        <a:rPr lang="en-US" sz="1400" b="0" kern="1800" dirty="0" err="1"/>
                        <a:t>sweetners</a:t>
                      </a:r>
                      <a:r>
                        <a:rPr lang="en-US" sz="1400" b="0" kern="1800" dirty="0"/>
                        <a:t> beyond safe limit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Sweet foods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Chances of cancer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4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Fungal contamination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19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Aflatoxins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/>
                        <a:t>Aspergillus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flavus</a:t>
                      </a:r>
                      <a:r>
                        <a:rPr lang="en-US" sz="1400" b="0" dirty="0"/>
                        <a:t>-contaminated foods such as groundnuts, cottonseed, etc.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Liver damage and cancer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19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Ergot alkaloids from Claviceps purpurea Toxic alkaloids, ergotamine, ergotoxin and ergometrine groups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Ergot-infested </a:t>
                      </a:r>
                      <a:r>
                        <a:rPr lang="en-US" sz="1400" b="0" dirty="0" err="1"/>
                        <a:t>bajra</a:t>
                      </a:r>
                      <a:r>
                        <a:rPr lang="en-US" sz="1400" b="0" dirty="0"/>
                        <a:t>, rye meal or bread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/>
                        <a:t>Ergotism</a:t>
                      </a:r>
                      <a:r>
                        <a:rPr lang="en-US" sz="1400" b="0" dirty="0"/>
                        <a:t> (</a:t>
                      </a:r>
                      <a:r>
                        <a:rPr lang="en-US" sz="1400" b="0" dirty="0" err="1"/>
                        <a:t>St.Anthony’s</a:t>
                      </a:r>
                      <a:r>
                        <a:rPr lang="en-US" sz="1400" b="0" dirty="0"/>
                        <a:t> fire-burning sensation in extremities, itching of skin, peripheral gangrene)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286808" cy="51451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85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575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19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 err="1"/>
                        <a:t>Entamoeba</a:t>
                      </a:r>
                      <a:r>
                        <a:rPr lang="en-US" sz="1400" b="0" kern="1800" dirty="0"/>
                        <a:t> </a:t>
                      </a:r>
                      <a:r>
                        <a:rPr lang="en-US" sz="1400" b="0" kern="1800" dirty="0" err="1"/>
                        <a:t>histolytica</a:t>
                      </a:r>
                      <a:endParaRPr lang="en-US" sz="1400" b="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Viral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Raw vegetables and fruits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Amoebic dysentery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638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Virus of infectious</a:t>
                      </a:r>
                      <a:endParaRPr lang="en-US" sz="1400" b="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Hepatitis (virus A)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Shell-fish, milk, unheated foods contaminated with </a:t>
                      </a:r>
                      <a:r>
                        <a:rPr lang="en-US" sz="1400" b="0" dirty="0" err="1"/>
                        <a:t>faeces</a:t>
                      </a:r>
                      <a:r>
                        <a:rPr lang="en-US" sz="1400" b="0" dirty="0"/>
                        <a:t>, urine and blood of infected human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Infectious hepatitis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19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 err="1"/>
                        <a:t>Machupo</a:t>
                      </a:r>
                      <a:r>
                        <a:rPr lang="en-US" sz="1400" b="0" kern="1800" dirty="0"/>
                        <a:t> virus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Foods contaminated with rodents urine, such as cereals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Bolivian </a:t>
                      </a:r>
                      <a:r>
                        <a:rPr lang="en-US" sz="1400" b="0" dirty="0" err="1"/>
                        <a:t>haemorrhagic</a:t>
                      </a:r>
                      <a:r>
                        <a:rPr lang="en-US" sz="1400" b="0" dirty="0"/>
                        <a:t> fever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46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Natural Contamination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638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/>
                        <a:t>Flouride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Drinking water, sea foods, tea, etc.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Excess fluoride causes </a:t>
                      </a:r>
                      <a:r>
                        <a:rPr lang="en-US" sz="1400" b="0" dirty="0" err="1"/>
                        <a:t>fluorosis</a:t>
                      </a:r>
                      <a:r>
                        <a:rPr lang="en-US" sz="1400" b="0" dirty="0"/>
                        <a:t> (mottling of teeth, skeletal  and neurological disorders)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46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800" dirty="0"/>
                        <a:t>Oxalic acid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/>
                        <a:t>Spinach, amaranth, etc.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Renal calculi, cramps, failure of blood to clot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en-US" dirty="0"/>
              <a:t>Continued…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896179"/>
          <a:ext cx="8501122" cy="533843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4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038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30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8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0080"/>
                          </a:solidFill>
                          <a:latin typeface="+mn-lt"/>
                          <a:ea typeface="Calibri"/>
                          <a:cs typeface="Shruti"/>
                        </a:rPr>
                        <a:t>1</a:t>
                      </a:r>
                      <a:endParaRPr lang="en-US" sz="1400" b="0" dirty="0">
                        <a:latin typeface="+mn-lt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0080"/>
                          </a:solidFill>
                          <a:latin typeface="+mn-lt"/>
                          <a:ea typeface="Calibri"/>
                          <a:cs typeface="Shruti"/>
                        </a:rPr>
                        <a:t>Vegetable oil</a:t>
                      </a:r>
                      <a:endParaRPr lang="en-US" sz="1400" b="0" dirty="0">
                        <a:latin typeface="+mn-lt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0080"/>
                          </a:solidFill>
                          <a:latin typeface="+mn-lt"/>
                          <a:ea typeface="Calibri"/>
                          <a:cs typeface="Shruti"/>
                        </a:rPr>
                        <a:t>Castor oil</a:t>
                      </a:r>
                      <a:endParaRPr lang="en-US" sz="1400" b="0" dirty="0">
                        <a:latin typeface="+mn-lt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2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Ghee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Mashed Potato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Sweet Potato, etc.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8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Vanaspati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Rancid stuff (old ghee)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29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Synthetic Colouring Matter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8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3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Honey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Invert sugar/jaggery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 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 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 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29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4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Pulses/</a:t>
                      </a:r>
                      <a:r>
                        <a:rPr lang="en-US" sz="1400" b="0" dirty="0" err="1"/>
                        <a:t>Besan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Kesari dal(Lathyrus sativus)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8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/>
                        <a:t>5</a:t>
                      </a:r>
                      <a:endParaRPr lang="en-US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/>
                        <a:t>Pulses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err="1"/>
                        <a:t>Metanil</a:t>
                      </a:r>
                      <a:r>
                        <a:rPr lang="en-US" sz="1400" b="0" dirty="0"/>
                        <a:t> Yellow(dye)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9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6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err="1"/>
                        <a:t>Bajra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Ergot infested Bajra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9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7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Wheat flour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Excessive sand &amp; dirt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9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 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 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Excessive bran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9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 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 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Chalk powder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075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8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Common spices like Turmeric, chilly, curry </a:t>
                      </a:r>
                      <a:r>
                        <a:rPr lang="en-US" sz="1600" b="0" dirty="0" err="1"/>
                        <a:t>powder,etc</a:t>
                      </a:r>
                      <a:r>
                        <a:rPr lang="en-US" sz="1600" b="0" dirty="0"/>
                        <a:t>.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Colour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15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9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Black Pepper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Papaya seeds/light berries, etc.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9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10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Spices(Ground)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Powdered bran and saw dust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49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11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Coriander powder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Dung powder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0" dirty="0"/>
              <a:t>COMMON FOOD ADULTERANTS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785926"/>
          <a:ext cx="8358246" cy="36679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18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3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0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12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Chilies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Brick powder grit, sand, dirt, filth, etc.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0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13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Turmeric Powder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Starch of maize, wheat, tapioca, rice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2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14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Turmeric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Lead Chromate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 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 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Metanil Yellow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25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15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Cumin seeds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(Black jeera)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Grass seeds coloured with charcoal dust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16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err="1"/>
                        <a:t>Asafoetida</a:t>
                      </a:r>
                      <a:r>
                        <a:rPr lang="en-US" sz="1600" b="0" dirty="0"/>
                        <a:t> (</a:t>
                      </a:r>
                      <a:r>
                        <a:rPr lang="en-US" sz="1600" b="0" dirty="0" err="1"/>
                        <a:t>Heeng</a:t>
                      </a:r>
                      <a:r>
                        <a:rPr lang="en-US" sz="1600" b="0" dirty="0"/>
                        <a:t>)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Soap stone, other earthy matter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 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 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Chalk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2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17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/>
                        <a:t>Foodgrains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/>
                        <a:t>Hidden insect infestation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6000" dirty="0">
              <a:solidFill>
                <a:schemeClr val="tx2"/>
              </a:solidFill>
            </a:endParaRPr>
          </a:p>
          <a:p>
            <a:pPr>
              <a:buNone/>
            </a:pPr>
            <a:endParaRPr lang="en-US" sz="60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6000" dirty="0">
                <a:solidFill>
                  <a:schemeClr val="tx2"/>
                </a:solidFill>
              </a:rPr>
              <a:t>Thank you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Adulteration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85861"/>
          <a:ext cx="822960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Continued…</a:t>
            </a:r>
            <a:br>
              <a:rPr lang="en-US" sz="4400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1700808"/>
            <a:ext cx="7290055" cy="4023360"/>
          </a:xfrm>
        </p:spPr>
        <p:txBody>
          <a:bodyPr/>
          <a:lstStyle/>
          <a:p>
            <a:pPr>
              <a:buNone/>
            </a:pPr>
            <a:endParaRPr lang="en-US" sz="2800" dirty="0"/>
          </a:p>
          <a:p>
            <a:pPr algn="just"/>
            <a:r>
              <a:rPr lang="en-US" sz="2800" dirty="0"/>
              <a:t>“Adulterant” means any material which is or could be employed for making the food unsafe/substandard/</a:t>
            </a:r>
            <a:r>
              <a:rPr lang="en-US" sz="2800" dirty="0" err="1"/>
              <a:t>mis</a:t>
            </a:r>
            <a:r>
              <a:rPr lang="en-US" sz="2800" dirty="0"/>
              <a:t>-branded/containing extraneous matter. </a:t>
            </a:r>
          </a:p>
          <a:p>
            <a:pPr algn="just"/>
            <a:r>
              <a:rPr lang="en-US" sz="2800" dirty="0"/>
              <a:t>Adulterated food is dangerous because it may be toxic and can affect health and it could deprive nutrients essential for proper growth and development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FOOD IS ADULTERATED IF: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Rectangle 3"/>
          <p:cNvSpPr/>
          <p:nvPr/>
        </p:nvSpPr>
        <p:spPr>
          <a:xfrm>
            <a:off x="611560" y="1772816"/>
            <a:ext cx="8429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/>
              <a:t>The food sold does not meet the nature of the substance or quality as per the demand of consumer.</a:t>
            </a:r>
          </a:p>
          <a:p>
            <a:pPr marL="342900" indent="-342900" algn="just"/>
            <a:endParaRPr lang="en-US" sz="2000" dirty="0"/>
          </a:p>
          <a:p>
            <a:pPr algn="just"/>
            <a:r>
              <a:rPr lang="en-US" sz="2000" dirty="0"/>
              <a:t>2. The food contains inferior or cheaper substance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3. The food has been prepared, packed or kept under unclean conditions leading to contamination.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4. Food contains substances that depreciates or injuriously affects the health.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5. If the food’s original nature is substituted wholly or partially by abstracting a portion of vital substance from food.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6. If it is an imitation of some other food substance.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3757610" cy="981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. 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4572000" y="0"/>
          <a:ext cx="407196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57192" y="2006167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1. Intentional adulteration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The adulterants are added as a deliberate act with intention to increase profit.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sand, marble chips, stones, chalk powder, etc.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2. Incidental Adulteration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Adulterants are found in food due to negligence, ignorance or lack of proper facilities.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Packaging hazards like larvae of insects, droppings, pesticide residues, etc.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3. Metallic adulteration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When the metallic substances are added intentionally or accidentally.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arsenic, pesticides, lead from water, mercury from effluents, tins from cans,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94085DE-89C9-4E9A-BFB1-4498172382A8}"/>
              </a:ext>
            </a:extLst>
          </p:cNvPr>
          <p:cNvSpPr txBox="1"/>
          <p:nvPr/>
        </p:nvSpPr>
        <p:spPr>
          <a:xfrm>
            <a:off x="827584" y="940078"/>
            <a:ext cx="48245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latin typeface="Times New Roman" pitchFamily="18" charset="0"/>
                <a:cs typeface="Times New Roman" pitchFamily="18" charset="0"/>
              </a:rPr>
              <a:t>TYPES OF FOOD ADULTERATION: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HEENA SHAH\Desktop\pics\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b="35300"/>
          <a:stretch/>
        </p:blipFill>
        <p:spPr bwMode="auto">
          <a:xfrm>
            <a:off x="0" y="1052736"/>
            <a:ext cx="9144000" cy="4437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REGULATIONS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329642" cy="1304729"/>
          </a:xfrm>
        </p:spPr>
        <p:txBody>
          <a:bodyPr>
            <a:normAutofit/>
          </a:bodyPr>
          <a:lstStyle/>
          <a:p>
            <a:r>
              <a:rPr lang="en-US" sz="2000" dirty="0"/>
              <a:t>The government has set certain standards to be followed mandatorily by the food companies to cause no harm to the consumer.</a:t>
            </a:r>
          </a:p>
          <a:p>
            <a:pPr>
              <a:buNone/>
            </a:pPr>
            <a:r>
              <a:rPr lang="en-US" sz="2000" dirty="0"/>
              <a:t> 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85786" y="2643182"/>
          <a:ext cx="7643866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products order,1955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order regulates the manufacturer and distribution of fruits and vegetable products, ready to serve beverages, aerated water and synthetic syrups.</a:t>
            </a:r>
          </a:p>
          <a:p>
            <a:r>
              <a:rPr lang="en-US" dirty="0"/>
              <a:t>Every manufacturer of fruit and vegetable oil products should adhere to the standards mentioned in the order.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provisions in the Act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Sale of </a:t>
            </a:r>
            <a:r>
              <a:rPr lang="en-US" dirty="0" err="1"/>
              <a:t>kesari</a:t>
            </a:r>
            <a:r>
              <a:rPr lang="en-US" dirty="0"/>
              <a:t> </a:t>
            </a:r>
            <a:r>
              <a:rPr lang="en-US" dirty="0" err="1"/>
              <a:t>daal</a:t>
            </a:r>
            <a:r>
              <a:rPr lang="en-US" dirty="0"/>
              <a:t> is prohibited.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the labels, the blending composition should be clear to the consumer.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Sale of food </a:t>
            </a:r>
            <a:r>
              <a:rPr lang="en-US" dirty="0" err="1"/>
              <a:t>colours</a:t>
            </a:r>
            <a:r>
              <a:rPr lang="en-US" dirty="0"/>
              <a:t> without license is prohibited.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insecticides should be sprayed on the food item.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Milk powder or condensed milk can be sold with an ISI mark.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 of artificial sweetener should be mentioned on the label.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1076</TotalTime>
  <Words>1386</Words>
  <Application>Microsoft Office PowerPoint</Application>
  <PresentationFormat>On-screen Show (4:3)</PresentationFormat>
  <Paragraphs>305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Integral</vt:lpstr>
      <vt:lpstr>Food Adulteration </vt:lpstr>
      <vt:lpstr>Food Adulteration </vt:lpstr>
      <vt:lpstr>Continued… </vt:lpstr>
      <vt:lpstr>FOOD IS ADULTERATED IF: </vt:lpstr>
      <vt:lpstr>Slide 5</vt:lpstr>
      <vt:lpstr>Slide 6</vt:lpstr>
      <vt:lpstr>INDIAN REGULATIONS </vt:lpstr>
      <vt:lpstr>Fruit products order,1955</vt:lpstr>
      <vt:lpstr>Important provisions in the Act</vt:lpstr>
      <vt:lpstr>Slide 10</vt:lpstr>
      <vt:lpstr>Slide 11</vt:lpstr>
      <vt:lpstr>Slide 12</vt:lpstr>
      <vt:lpstr>Slide 13</vt:lpstr>
      <vt:lpstr>Slide 14</vt:lpstr>
      <vt:lpstr>Continued…</vt:lpstr>
      <vt:lpstr>COMMON FOOD ADULTERANTS</vt:lpstr>
      <vt:lpstr>Continued…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DGH038</dc:creator>
  <cp:lastModifiedBy>user</cp:lastModifiedBy>
  <cp:revision>130</cp:revision>
  <dcterms:created xsi:type="dcterms:W3CDTF">2015-04-05T03:19:35Z</dcterms:created>
  <dcterms:modified xsi:type="dcterms:W3CDTF">2023-07-17T05:23:56Z</dcterms:modified>
</cp:coreProperties>
</file>