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62"/>
  </p:notesMasterIdLst>
  <p:handoutMasterIdLst>
    <p:handoutMasterId r:id="rId63"/>
  </p:handoutMasterIdLst>
  <p:sldIdLst>
    <p:sldId id="257" r:id="rId2"/>
    <p:sldId id="355" r:id="rId3"/>
    <p:sldId id="356" r:id="rId4"/>
    <p:sldId id="357" r:id="rId5"/>
    <p:sldId id="258" r:id="rId6"/>
    <p:sldId id="361" r:id="rId7"/>
    <p:sldId id="260" r:id="rId8"/>
    <p:sldId id="261" r:id="rId9"/>
    <p:sldId id="259" r:id="rId10"/>
    <p:sldId id="262" r:id="rId11"/>
    <p:sldId id="263" r:id="rId12"/>
    <p:sldId id="265" r:id="rId13"/>
    <p:sldId id="266" r:id="rId14"/>
    <p:sldId id="267" r:id="rId15"/>
    <p:sldId id="268" r:id="rId16"/>
    <p:sldId id="269" r:id="rId17"/>
    <p:sldId id="270" r:id="rId18"/>
    <p:sldId id="360" r:id="rId19"/>
    <p:sldId id="274" r:id="rId20"/>
    <p:sldId id="359" r:id="rId21"/>
    <p:sldId id="275" r:id="rId22"/>
    <p:sldId id="276" r:id="rId23"/>
    <p:sldId id="277" r:id="rId24"/>
    <p:sldId id="280" r:id="rId25"/>
    <p:sldId id="281" r:id="rId26"/>
    <p:sldId id="287" r:id="rId27"/>
    <p:sldId id="288" r:id="rId28"/>
    <p:sldId id="289" r:id="rId29"/>
    <p:sldId id="362" r:id="rId30"/>
    <p:sldId id="363" r:id="rId31"/>
    <p:sldId id="290" r:id="rId32"/>
    <p:sldId id="329" r:id="rId33"/>
    <p:sldId id="365" r:id="rId34"/>
    <p:sldId id="301" r:id="rId35"/>
    <p:sldId id="302" r:id="rId36"/>
    <p:sldId id="373" r:id="rId37"/>
    <p:sldId id="303" r:id="rId38"/>
    <p:sldId id="331" r:id="rId39"/>
    <p:sldId id="376" r:id="rId40"/>
    <p:sldId id="377" r:id="rId41"/>
    <p:sldId id="366" r:id="rId42"/>
    <p:sldId id="333" r:id="rId43"/>
    <p:sldId id="334" r:id="rId44"/>
    <p:sldId id="335" r:id="rId45"/>
    <p:sldId id="378" r:id="rId46"/>
    <p:sldId id="336" r:id="rId47"/>
    <p:sldId id="338" r:id="rId48"/>
    <p:sldId id="339" r:id="rId49"/>
    <p:sldId id="340" r:id="rId50"/>
    <p:sldId id="341" r:id="rId51"/>
    <p:sldId id="343" r:id="rId52"/>
    <p:sldId id="367" r:id="rId53"/>
    <p:sldId id="344" r:id="rId54"/>
    <p:sldId id="345" r:id="rId55"/>
    <p:sldId id="346" r:id="rId56"/>
    <p:sldId id="370" r:id="rId57"/>
    <p:sldId id="350" r:id="rId58"/>
    <p:sldId id="371" r:id="rId59"/>
    <p:sldId id="374" r:id="rId60"/>
    <p:sldId id="375" r:id="rId61"/>
  </p:sldIdLst>
  <p:sldSz cx="9144000" cy="6858000" type="screen4x3"/>
  <p:notesSz cx="7315200" cy="9601200"/>
  <p:defaultTextStyle>
    <a:defPPr>
      <a:defRPr lang="en-CA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009900"/>
    <a:srgbClr val="FFFF00"/>
    <a:srgbClr val="66CCFF"/>
    <a:srgbClr val="33CCFF"/>
    <a:srgbClr val="0000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824" y="-4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62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07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/>
            </a:lvl1pPr>
          </a:lstStyle>
          <a:p>
            <a:pPr>
              <a:defRPr/>
            </a:pPr>
            <a:r>
              <a:rPr lang="en-GB"/>
              <a:t>J.M.Joneja Ph.D. 2013</a:t>
            </a:r>
          </a:p>
        </p:txBody>
      </p:sp>
      <p:sp>
        <p:nvSpPr>
          <p:cNvPr id="2007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335544BA-B2E8-47BC-ACE3-0ED14899C1D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758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 smtClean="0"/>
              <a:t>Click to edit Master text styles</a:t>
            </a:r>
          </a:p>
          <a:p>
            <a:pPr lvl="1"/>
            <a:r>
              <a:rPr lang="en-CA" noProof="0" smtClean="0"/>
              <a:t>Second level</a:t>
            </a:r>
          </a:p>
          <a:p>
            <a:pPr lvl="2"/>
            <a:r>
              <a:rPr lang="en-CA" noProof="0" smtClean="0"/>
              <a:t>Third level</a:t>
            </a:r>
          </a:p>
          <a:p>
            <a:pPr lvl="3"/>
            <a:r>
              <a:rPr lang="en-CA" noProof="0" smtClean="0"/>
              <a:t>Fourth level</a:t>
            </a:r>
          </a:p>
          <a:p>
            <a:pPr lvl="4"/>
            <a:r>
              <a:rPr lang="en-CA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/>
            </a:lvl1pPr>
          </a:lstStyle>
          <a:p>
            <a:pPr>
              <a:defRPr/>
            </a:pPr>
            <a:r>
              <a:rPr lang="en-CA"/>
              <a:t>J.M.Joneja Ph.D. 2013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A03704D8-2A27-410F-AEEA-DB8F8BED9B7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CA" smtClean="0"/>
              <a:t>J.M.Joneja Ph.D. 2013</a:t>
            </a:r>
          </a:p>
        </p:txBody>
      </p:sp>
      <p:sp>
        <p:nvSpPr>
          <p:cNvPr id="6861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C8797B-0718-4327-9901-A88CE6DB5C8B}" type="slidenum">
              <a:rPr lang="en-CA" smtClean="0"/>
              <a:pPr/>
              <a:t>1</a:t>
            </a:fld>
            <a:endParaRPr lang="en-CA" smtClean="0"/>
          </a:p>
        </p:txBody>
      </p:sp>
      <p:sp>
        <p:nvSpPr>
          <p:cNvPr id="6861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096963" y="722313"/>
            <a:ext cx="4795837" cy="3597275"/>
          </a:xfrm>
          <a:ln w="12700" cap="flat">
            <a:solidFill>
              <a:schemeClr val="tx1"/>
            </a:solidFill>
          </a:ln>
        </p:spPr>
      </p:sp>
      <p:sp>
        <p:nvSpPr>
          <p:cNvPr id="68613" name="Rectangle 3"/>
          <p:cNvSpPr>
            <a:spLocks noChangeArrowheads="1"/>
          </p:cNvSpPr>
          <p:nvPr>
            <p:ph type="body" idx="1"/>
          </p:nvPr>
        </p:nvSpPr>
        <p:spPr>
          <a:xfrm>
            <a:off x="974725" y="4560888"/>
            <a:ext cx="5446713" cy="4719637"/>
          </a:xfrm>
          <a:noFill/>
          <a:ln/>
        </p:spPr>
        <p:txBody>
          <a:bodyPr lIns="95655" tIns="46988" rIns="95655" bIns="46988"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z="1000" smtClean="0"/>
          </a:p>
          <a:p>
            <a:pPr lvl="4" eaLnBrk="1" hangingPunct="1"/>
            <a:endParaRPr lang="en-US" sz="100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CA" smtClean="0"/>
              <a:t>J.M.Joneja Ph.D. 2013</a:t>
            </a:r>
          </a:p>
        </p:txBody>
      </p:sp>
      <p:sp>
        <p:nvSpPr>
          <p:cNvPr id="7782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CE31BB-F998-4A1F-8BBB-9E83A0B36F7F}" type="slidenum">
              <a:rPr lang="en-CA" smtClean="0"/>
              <a:pPr/>
              <a:t>32</a:t>
            </a:fld>
            <a:endParaRPr lang="en-CA" smtClean="0"/>
          </a:p>
        </p:txBody>
      </p:sp>
      <p:sp>
        <p:nvSpPr>
          <p:cNvPr id="7782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pPr eaLnBrk="1" hangingPunct="1"/>
            <a:endParaRPr lang="en-GB" smtClean="0"/>
          </a:p>
        </p:txBody>
      </p:sp>
      <p:sp>
        <p:nvSpPr>
          <p:cNvPr id="77829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096963" y="722313"/>
            <a:ext cx="4795837" cy="3597275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CA" smtClean="0"/>
              <a:t>J.M.Joneja Ph.D. 2013</a:t>
            </a:r>
          </a:p>
        </p:txBody>
      </p:sp>
      <p:sp>
        <p:nvSpPr>
          <p:cNvPr id="7885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B0799D-96C2-4E7D-828C-2CA532404EEC}" type="slidenum">
              <a:rPr lang="en-CA" smtClean="0"/>
              <a:pPr/>
              <a:t>33</a:t>
            </a:fld>
            <a:endParaRPr lang="en-CA" smtClean="0"/>
          </a:p>
        </p:txBody>
      </p:sp>
      <p:sp>
        <p:nvSpPr>
          <p:cNvPr id="7885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pPr eaLnBrk="1" hangingPunct="1"/>
            <a:endParaRPr lang="en-GB" smtClean="0"/>
          </a:p>
        </p:txBody>
      </p:sp>
      <p:sp>
        <p:nvSpPr>
          <p:cNvPr id="78853" name="Rectangle 3"/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CA" smtClean="0"/>
              <a:t>J.M.Joneja Ph.D. 2013</a:t>
            </a:r>
          </a:p>
        </p:txBody>
      </p:sp>
      <p:sp>
        <p:nvSpPr>
          <p:cNvPr id="7987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7959A8-74EF-4C3C-B679-A4577C7750D7}" type="slidenum">
              <a:rPr lang="en-CA" smtClean="0"/>
              <a:pPr/>
              <a:t>34</a:t>
            </a:fld>
            <a:endParaRPr lang="en-CA" smtClean="0"/>
          </a:p>
        </p:txBody>
      </p:sp>
      <p:sp>
        <p:nvSpPr>
          <p:cNvPr id="79876" name="Rectangle 2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pPr eaLnBrk="1" hangingPunct="1"/>
            <a:endParaRPr lang="en-GB" smtClean="0"/>
          </a:p>
        </p:txBody>
      </p:sp>
      <p:sp>
        <p:nvSpPr>
          <p:cNvPr id="79877" name="Rectangle 3"/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CA" smtClean="0"/>
              <a:t>J.M.Joneja Ph.D. 2013</a:t>
            </a:r>
          </a:p>
        </p:txBody>
      </p:sp>
      <p:sp>
        <p:nvSpPr>
          <p:cNvPr id="8089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A27511-673D-4EC8-9B85-00CE40DA46A2}" type="slidenum">
              <a:rPr lang="en-CA" smtClean="0"/>
              <a:pPr/>
              <a:t>35</a:t>
            </a:fld>
            <a:endParaRPr lang="en-CA" smtClean="0"/>
          </a:p>
        </p:txBody>
      </p:sp>
      <p:sp>
        <p:nvSpPr>
          <p:cNvPr id="80900" name="Rectangle 2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pPr eaLnBrk="1" hangingPunct="1"/>
            <a:endParaRPr lang="en-GB" smtClean="0"/>
          </a:p>
        </p:txBody>
      </p:sp>
      <p:sp>
        <p:nvSpPr>
          <p:cNvPr id="80901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096963" y="722313"/>
            <a:ext cx="4795837" cy="3597275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CA" smtClean="0"/>
              <a:t>J.M.Joneja Ph.D. 2013</a:t>
            </a:r>
          </a:p>
        </p:txBody>
      </p:sp>
      <p:sp>
        <p:nvSpPr>
          <p:cNvPr id="8192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AF2C39-0830-4C32-808C-53BDA6B2797E}" type="slidenum">
              <a:rPr lang="en-CA" smtClean="0"/>
              <a:pPr/>
              <a:t>37</a:t>
            </a:fld>
            <a:endParaRPr lang="en-CA" smtClean="0"/>
          </a:p>
        </p:txBody>
      </p:sp>
      <p:sp>
        <p:nvSpPr>
          <p:cNvPr id="81924" name="Rectangle 2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pPr eaLnBrk="1" hangingPunct="1"/>
            <a:endParaRPr lang="en-GB" smtClean="0"/>
          </a:p>
        </p:txBody>
      </p:sp>
      <p:sp>
        <p:nvSpPr>
          <p:cNvPr id="81925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096963" y="722313"/>
            <a:ext cx="4795837" cy="3597275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CA" smtClean="0"/>
              <a:t>J.M.Joneja Ph.D. 2013</a:t>
            </a:r>
          </a:p>
        </p:txBody>
      </p:sp>
      <p:sp>
        <p:nvSpPr>
          <p:cNvPr id="8294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99CA48-91B2-4FD2-9716-A7731730F83C}" type="slidenum">
              <a:rPr lang="en-CA" smtClean="0"/>
              <a:pPr/>
              <a:t>38</a:t>
            </a:fld>
            <a:endParaRPr lang="en-CA" smtClean="0"/>
          </a:p>
        </p:txBody>
      </p:sp>
      <p:sp>
        <p:nvSpPr>
          <p:cNvPr id="8294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pPr eaLnBrk="1" hangingPunct="1"/>
            <a:endParaRPr lang="en-GB" smtClean="0"/>
          </a:p>
        </p:txBody>
      </p:sp>
      <p:sp>
        <p:nvSpPr>
          <p:cNvPr id="82949" name="Rectangle 3"/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CA" smtClean="0"/>
              <a:t>J.M.Joneja Ph.D. 2013</a:t>
            </a:r>
          </a:p>
        </p:txBody>
      </p:sp>
      <p:sp>
        <p:nvSpPr>
          <p:cNvPr id="8397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86F0FF-EE48-43E1-8F8D-372106DB2CEF}" type="slidenum">
              <a:rPr lang="en-CA" smtClean="0"/>
              <a:pPr/>
              <a:t>46</a:t>
            </a:fld>
            <a:endParaRPr lang="en-CA" smtClean="0"/>
          </a:p>
        </p:txBody>
      </p:sp>
      <p:sp>
        <p:nvSpPr>
          <p:cNvPr id="8397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CA" smtClean="0"/>
              <a:t>J.M.Joneja Ph.D. 2013</a:t>
            </a:r>
          </a:p>
        </p:txBody>
      </p:sp>
      <p:sp>
        <p:nvSpPr>
          <p:cNvPr id="6963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6F70E1-7DFB-4208-8314-ECA4BD8F0AB6}" type="slidenum">
              <a:rPr lang="en-CA" smtClean="0"/>
              <a:pPr/>
              <a:t>4</a:t>
            </a:fld>
            <a:endParaRPr lang="en-CA" smtClean="0"/>
          </a:p>
        </p:txBody>
      </p:sp>
      <p:sp>
        <p:nvSpPr>
          <p:cNvPr id="6963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096963" y="722313"/>
            <a:ext cx="4795837" cy="3597275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CA" smtClean="0"/>
              <a:t>J.M.Joneja Ph.D. 2013</a:t>
            </a:r>
          </a:p>
        </p:txBody>
      </p:sp>
      <p:sp>
        <p:nvSpPr>
          <p:cNvPr id="7065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929104-6C8A-4D9F-8BC8-259C9A96F8BC}" type="slidenum">
              <a:rPr lang="en-CA" smtClean="0"/>
              <a:pPr/>
              <a:t>5</a:t>
            </a:fld>
            <a:endParaRPr lang="en-CA" smtClean="0"/>
          </a:p>
        </p:txBody>
      </p:sp>
      <p:sp>
        <p:nvSpPr>
          <p:cNvPr id="70660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0661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CA" smtClean="0"/>
              <a:t>J.M.Joneja Ph.D. 2013</a:t>
            </a:r>
          </a:p>
        </p:txBody>
      </p:sp>
      <p:sp>
        <p:nvSpPr>
          <p:cNvPr id="7168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CEDA1B-8F39-4153-9AFD-05C486E279AC}" type="slidenum">
              <a:rPr lang="en-CA" smtClean="0"/>
              <a:pPr/>
              <a:t>21</a:t>
            </a:fld>
            <a:endParaRPr lang="en-CA" smtClean="0"/>
          </a:p>
        </p:txBody>
      </p:sp>
      <p:sp>
        <p:nvSpPr>
          <p:cNvPr id="71684" name="Rectangle 2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pPr eaLnBrk="1" hangingPunct="1"/>
            <a:endParaRPr lang="en-US" smtClean="0"/>
          </a:p>
        </p:txBody>
      </p:sp>
      <p:sp>
        <p:nvSpPr>
          <p:cNvPr id="71685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096963" y="722313"/>
            <a:ext cx="4795837" cy="3597275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CA" smtClean="0"/>
              <a:t>J.M.Joneja Ph.D. 2013</a:t>
            </a:r>
          </a:p>
        </p:txBody>
      </p:sp>
      <p:sp>
        <p:nvSpPr>
          <p:cNvPr id="7270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6BE565-420F-4A57-8A61-F1E6B4847529}" type="slidenum">
              <a:rPr lang="en-CA" smtClean="0"/>
              <a:pPr/>
              <a:t>22</a:t>
            </a:fld>
            <a:endParaRPr lang="en-CA" smtClean="0"/>
          </a:p>
        </p:txBody>
      </p:sp>
      <p:sp>
        <p:nvSpPr>
          <p:cNvPr id="72708" name="Rectangle 2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pPr eaLnBrk="1" hangingPunct="1"/>
            <a:endParaRPr lang="en-US" smtClean="0"/>
          </a:p>
        </p:txBody>
      </p:sp>
      <p:sp>
        <p:nvSpPr>
          <p:cNvPr id="72709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096963" y="722313"/>
            <a:ext cx="4795837" cy="3597275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CA" smtClean="0"/>
              <a:t>J.M.Joneja Ph.D. 2013</a:t>
            </a:r>
          </a:p>
        </p:txBody>
      </p:sp>
      <p:sp>
        <p:nvSpPr>
          <p:cNvPr id="737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ACBEE2-F1B6-4D98-AFBE-55745F6B8B37}" type="slidenum">
              <a:rPr lang="en-CA" smtClean="0"/>
              <a:pPr/>
              <a:t>24</a:t>
            </a:fld>
            <a:endParaRPr lang="en-CA" smtClean="0"/>
          </a:p>
        </p:txBody>
      </p:sp>
      <p:sp>
        <p:nvSpPr>
          <p:cNvPr id="73732" name="Rectangle 2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pPr eaLnBrk="1" hangingPunct="1"/>
            <a:endParaRPr lang="en-GB" smtClean="0"/>
          </a:p>
        </p:txBody>
      </p:sp>
      <p:sp>
        <p:nvSpPr>
          <p:cNvPr id="73733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096963" y="722313"/>
            <a:ext cx="4795837" cy="3597275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CA" smtClean="0"/>
              <a:t>J.M.Joneja Ph.D. 2013</a:t>
            </a:r>
          </a:p>
        </p:txBody>
      </p:sp>
      <p:sp>
        <p:nvSpPr>
          <p:cNvPr id="7475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10A0FC-6051-4C53-B873-A74129892103}" type="slidenum">
              <a:rPr lang="en-CA" smtClean="0"/>
              <a:pPr/>
              <a:t>25</a:t>
            </a:fld>
            <a:endParaRPr lang="en-CA" smtClean="0"/>
          </a:p>
        </p:txBody>
      </p:sp>
      <p:sp>
        <p:nvSpPr>
          <p:cNvPr id="74756" name="Rectangle 2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pPr eaLnBrk="1" hangingPunct="1"/>
            <a:endParaRPr lang="en-GB" smtClean="0"/>
          </a:p>
        </p:txBody>
      </p:sp>
      <p:sp>
        <p:nvSpPr>
          <p:cNvPr id="74757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096963" y="722313"/>
            <a:ext cx="4795837" cy="3597275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CA" smtClean="0"/>
              <a:t>J.M.Joneja Ph.D. 2013</a:t>
            </a:r>
          </a:p>
        </p:txBody>
      </p:sp>
      <p:sp>
        <p:nvSpPr>
          <p:cNvPr id="7577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CBE486-8CB0-42C9-B867-758D2902B01B}" type="slidenum">
              <a:rPr lang="en-CA" smtClean="0"/>
              <a:pPr/>
              <a:t>28</a:t>
            </a:fld>
            <a:endParaRPr lang="en-CA" smtClean="0"/>
          </a:p>
        </p:txBody>
      </p:sp>
      <p:sp>
        <p:nvSpPr>
          <p:cNvPr id="75780" name="Rectangle 2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pPr eaLnBrk="1" hangingPunct="1"/>
            <a:endParaRPr lang="en-GB" smtClean="0"/>
          </a:p>
        </p:txBody>
      </p:sp>
      <p:sp>
        <p:nvSpPr>
          <p:cNvPr id="75781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096963" y="722313"/>
            <a:ext cx="4795837" cy="3597275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CA" smtClean="0"/>
              <a:t>J.M.Joneja Ph.D. 2013</a:t>
            </a:r>
          </a:p>
        </p:txBody>
      </p:sp>
      <p:sp>
        <p:nvSpPr>
          <p:cNvPr id="7680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83F648-0BE5-40C6-9053-A3AF309818EC}" type="slidenum">
              <a:rPr lang="en-CA" smtClean="0"/>
              <a:pPr/>
              <a:t>31</a:t>
            </a:fld>
            <a:endParaRPr lang="en-CA" smtClean="0"/>
          </a:p>
        </p:txBody>
      </p:sp>
      <p:sp>
        <p:nvSpPr>
          <p:cNvPr id="76804" name="Rectangle 2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lIns="95655" tIns="46988" rIns="95655" bIns="46988"/>
          <a:lstStyle/>
          <a:p>
            <a:pPr eaLnBrk="1" hangingPunct="1"/>
            <a:endParaRPr lang="en-GB" smtClean="0"/>
          </a:p>
        </p:txBody>
      </p:sp>
      <p:sp>
        <p:nvSpPr>
          <p:cNvPr id="76805" name="Rectangle 3"/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2436551-3F5C-437C-9984-87A5CB2628D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88504-9197-4C42-BD1B-4EB03822225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7A872-0215-4CDD-BF57-D1D62E8F56E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7AE3F-9D81-4020-AFFD-8E05BF58DC2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B70510-3404-4D5A-9995-94786169F76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8F639-3366-4BFE-B7CB-B4FA4CD7AC3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54190-5BED-4401-87B1-0EE6CE127BC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2A3C4E-537D-480C-9614-A95F9E39857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37FE6-371C-42E7-AA82-9CE572A5B29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340C1-5697-4453-95B8-2C3A4468FE2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390EBC-8513-4A65-A7A8-BA89FF5E257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8196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8C55C8D9-FA78-45D7-A0E7-81EB907451E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8" r:id="rId2"/>
    <p:sldLayoutId id="2147483756" r:id="rId3"/>
    <p:sldLayoutId id="2147483749" r:id="rId4"/>
    <p:sldLayoutId id="2147483750" r:id="rId5"/>
    <p:sldLayoutId id="2147483751" r:id="rId6"/>
    <p:sldLayoutId id="2147483752" r:id="rId7"/>
    <p:sldLayoutId id="2147483757" r:id="rId8"/>
    <p:sldLayoutId id="2147483758" r:id="rId9"/>
    <p:sldLayoutId id="2147483753" r:id="rId10"/>
    <p:sldLayoutId id="2147483754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fontAlgn="base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fontAlgn="base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Major_histocompatibility_complex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0"/>
            <a:ext cx="8128000" cy="1143000"/>
          </a:xfrm>
          <a:noFill/>
        </p:spPr>
        <p:txBody>
          <a:bodyPr lIns="90488" tIns="44450" rIns="90488" bIns="44450"/>
          <a:lstStyle/>
          <a:p>
            <a:pPr marL="342900" indent="-342900">
              <a:lnSpc>
                <a:spcPct val="80000"/>
              </a:lnSpc>
            </a:pPr>
            <a:endParaRPr lang="en-US" b="1" dirty="0" smtClean="0">
              <a:solidFill>
                <a:schemeClr val="tx1"/>
              </a:solidFill>
            </a:endParaRPr>
          </a:p>
          <a:p>
            <a:pPr marL="342900" indent="-342900">
              <a:lnSpc>
                <a:spcPct val="80000"/>
              </a:lnSpc>
            </a:pPr>
            <a:r>
              <a:rPr lang="en-US" sz="1800" b="1" dirty="0" smtClean="0">
                <a:solidFill>
                  <a:schemeClr val="tx1"/>
                </a:solidFill>
              </a:rPr>
              <a:t>Course: Masters Nutrition and Dietetics </a:t>
            </a:r>
          </a:p>
          <a:p>
            <a:pPr marL="342900" indent="-342900">
              <a:lnSpc>
                <a:spcPct val="80000"/>
              </a:lnSpc>
            </a:pPr>
            <a:r>
              <a:rPr lang="en-US" sz="1800" b="1" dirty="0" smtClean="0">
                <a:solidFill>
                  <a:schemeClr val="tx1"/>
                </a:solidFill>
              </a:rPr>
              <a:t>Subject: Advanced Nutrition</a:t>
            </a:r>
            <a:endParaRPr lang="en-US" sz="1800" b="1" dirty="0" smtClean="0">
              <a:solidFill>
                <a:schemeClr val="tx1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lIns="90488" tIns="44450" rIns="90488" bIns="4445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Food Allergies and Food Intolerances</a:t>
            </a:r>
            <a:br>
              <a:rPr smtClean="0"/>
            </a:br>
            <a:r>
              <a:rPr smtClean="0"/>
              <a:t/>
            </a:r>
            <a:br>
              <a:rPr smtClean="0"/>
            </a:br>
            <a:endParaRPr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417513"/>
            <a:ext cx="8637588" cy="10668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smtClean="0"/>
              <a:t>Examples of Allergic Conditions</a:t>
            </a:r>
            <a:br>
              <a:rPr lang="en-US" sz="3200" smtClean="0"/>
            </a:br>
            <a:r>
              <a:rPr lang="en-US" sz="3200" smtClean="0"/>
              <a:t> and Symptoms</a:t>
            </a:r>
            <a:endParaRPr lang="en-CA" sz="3200" smtClean="0"/>
          </a:p>
        </p:txBody>
      </p:sp>
      <p:sp>
        <p:nvSpPr>
          <p:cNvPr id="20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8801207B-7CE8-4493-9AD3-A303148D10FD}" type="slidenum">
              <a:rPr lang="en-CA"/>
              <a:pPr>
                <a:defRPr/>
              </a:pPr>
              <a:t>10</a:t>
            </a:fld>
            <a:endParaRPr lang="en-CA"/>
          </a:p>
        </p:txBody>
      </p:sp>
      <p:sp>
        <p:nvSpPr>
          <p:cNvPr id="205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smtClean="0"/>
              <a:t>Nervous System</a:t>
            </a:r>
          </a:p>
          <a:p>
            <a:pPr lvl="1"/>
            <a:r>
              <a:rPr lang="en-US" sz="2000" smtClean="0"/>
              <a:t>Migraine</a:t>
            </a:r>
          </a:p>
          <a:p>
            <a:pPr lvl="1"/>
            <a:r>
              <a:rPr lang="en-US" sz="2000" smtClean="0"/>
              <a:t>Other headaches</a:t>
            </a:r>
          </a:p>
          <a:p>
            <a:pPr lvl="1"/>
            <a:r>
              <a:rPr lang="en-US" sz="2000" smtClean="0"/>
              <a:t>Spots before the eyes</a:t>
            </a:r>
          </a:p>
          <a:p>
            <a:pPr lvl="1"/>
            <a:r>
              <a:rPr lang="en-US" sz="2000" smtClean="0"/>
              <a:t>Listlessness</a:t>
            </a:r>
          </a:p>
          <a:p>
            <a:pPr lvl="1"/>
            <a:r>
              <a:rPr lang="en-US" sz="2000" smtClean="0"/>
              <a:t>Hyperactivity</a:t>
            </a:r>
          </a:p>
          <a:p>
            <a:pPr lvl="1"/>
            <a:r>
              <a:rPr lang="en-US" sz="2000" smtClean="0"/>
              <a:t>Lack of concentration</a:t>
            </a:r>
          </a:p>
          <a:p>
            <a:pPr lvl="1"/>
            <a:r>
              <a:rPr lang="en-US" sz="2000" smtClean="0"/>
              <a:t>Tension-fatigue syndrome</a:t>
            </a:r>
          </a:p>
          <a:p>
            <a:pPr lvl="1"/>
            <a:r>
              <a:rPr lang="en-US" sz="2000" smtClean="0"/>
              <a:t>Irritability</a:t>
            </a:r>
          </a:p>
          <a:p>
            <a:pPr lvl="1"/>
            <a:r>
              <a:rPr lang="en-US" sz="2000" smtClean="0"/>
              <a:t>Chilliness</a:t>
            </a:r>
          </a:p>
          <a:p>
            <a:pPr lvl="1"/>
            <a:r>
              <a:rPr lang="en-US" sz="2000" smtClean="0"/>
              <a:t>Dizziness</a:t>
            </a:r>
            <a:endParaRPr lang="en-CA" sz="2000" smtClean="0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4876800" y="2286000"/>
          <a:ext cx="2441575" cy="1835150"/>
        </p:xfrm>
        <a:graphic>
          <a:graphicData uri="http://schemas.openxmlformats.org/presentationml/2006/ole">
            <p:oleObj spid="_x0000_s2050" name="Clip" r:id="rId3" imgW="3051000" imgH="2292120" progId="MS_ClipArt_Gallery.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417513"/>
            <a:ext cx="8637588" cy="1066800"/>
          </a:xfrm>
        </p:spPr>
        <p:txBody>
          <a:bodyPr/>
          <a:lstStyle/>
          <a:p>
            <a:r>
              <a:rPr lang="en-US" sz="3200" smtClean="0"/>
              <a:t>Examples of Allergic Conditions</a:t>
            </a:r>
            <a:br>
              <a:rPr lang="en-US" sz="3200" smtClean="0"/>
            </a:br>
            <a:r>
              <a:rPr lang="en-US" sz="3200" smtClean="0"/>
              <a:t> and Symptoms</a:t>
            </a:r>
            <a:endParaRPr lang="en-CA" sz="3200" smtClean="0"/>
          </a:p>
        </p:txBody>
      </p:sp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5FE12A4F-9D8D-436E-AB60-0219199B85E5}" type="slidenum">
              <a:rPr lang="en-CA"/>
              <a:pPr>
                <a:defRPr/>
              </a:pPr>
              <a:t>11</a:t>
            </a:fld>
            <a:endParaRPr lang="en-CA"/>
          </a:p>
        </p:txBody>
      </p:sp>
      <p:sp>
        <p:nvSpPr>
          <p:cNvPr id="307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smtClean="0"/>
              <a:t>Other</a:t>
            </a:r>
          </a:p>
          <a:p>
            <a:pPr lvl="1"/>
            <a:r>
              <a:rPr lang="en-US" smtClean="0"/>
              <a:t>Urinary frequency</a:t>
            </a:r>
          </a:p>
          <a:p>
            <a:pPr lvl="1"/>
            <a:r>
              <a:rPr lang="en-US" smtClean="0"/>
              <a:t>Bed-wetting</a:t>
            </a:r>
          </a:p>
          <a:p>
            <a:pPr lvl="1"/>
            <a:r>
              <a:rPr lang="en-US" smtClean="0"/>
              <a:t>Hoarseness</a:t>
            </a:r>
          </a:p>
          <a:p>
            <a:pPr lvl="1"/>
            <a:r>
              <a:rPr lang="en-US" smtClean="0"/>
              <a:t>Muscle aches</a:t>
            </a:r>
          </a:p>
          <a:p>
            <a:pPr lvl="1"/>
            <a:r>
              <a:rPr lang="en-US" smtClean="0"/>
              <a:t>Low-grade fever</a:t>
            </a:r>
          </a:p>
          <a:p>
            <a:pPr lvl="1"/>
            <a:r>
              <a:rPr lang="en-US" smtClean="0"/>
              <a:t>Excessive sweating</a:t>
            </a:r>
          </a:p>
          <a:p>
            <a:pPr lvl="1"/>
            <a:r>
              <a:rPr lang="en-US" smtClean="0"/>
              <a:t>Pallor</a:t>
            </a:r>
          </a:p>
          <a:p>
            <a:pPr lvl="1"/>
            <a:r>
              <a:rPr lang="en-US" smtClean="0"/>
              <a:t>Dark circles around the eyes</a:t>
            </a:r>
            <a:endParaRPr lang="en-CA" smtClean="0"/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5638800" y="2286000"/>
          <a:ext cx="1812925" cy="1981200"/>
        </p:xfrm>
        <a:graphic>
          <a:graphicData uri="http://schemas.openxmlformats.org/presentationml/2006/ole">
            <p:oleObj spid="_x0000_s3074" name="Clip" r:id="rId3" imgW="4671000" imgH="5107320" progId="MS_ClipArt_Gallery.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mtClean="0"/>
              <a:t>Anaphylaxis</a:t>
            </a:r>
            <a:endParaRPr lang="en-CA" smtClean="0"/>
          </a:p>
        </p:txBody>
      </p:sp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BC5BB05D-3C98-49B7-84D8-EE2991F30F9B}" type="slidenum">
              <a:rPr lang="en-CA"/>
              <a:pPr>
                <a:defRPr/>
              </a:pPr>
              <a:t>12</a:t>
            </a:fld>
            <a:endParaRPr lang="en-CA"/>
          </a:p>
        </p:txBody>
      </p:sp>
      <p:sp>
        <p:nvSpPr>
          <p:cNvPr id="410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752600"/>
            <a:ext cx="7772400" cy="40401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Severe reaction of rapid onset, involving most organ systems, which results in circulatory collapse and drop in blood pressure</a:t>
            </a:r>
          </a:p>
          <a:p>
            <a:pPr>
              <a:lnSpc>
                <a:spcPct val="90000"/>
              </a:lnSpc>
            </a:pPr>
            <a:r>
              <a:rPr lang="en-US" smtClean="0"/>
              <a:t>In the most extreme cases the reaction progresses to anaphylactic shock with cardiovascular collapse</a:t>
            </a:r>
          </a:p>
          <a:p>
            <a:pPr>
              <a:lnSpc>
                <a:spcPct val="90000"/>
              </a:lnSpc>
            </a:pPr>
            <a:r>
              <a:rPr lang="en-US" smtClean="0"/>
              <a:t>This can be fatal</a:t>
            </a:r>
            <a:endParaRPr lang="en-CA" smtClean="0"/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5867400" y="4419600"/>
          <a:ext cx="2871788" cy="2173288"/>
        </p:xfrm>
        <a:graphic>
          <a:graphicData uri="http://schemas.openxmlformats.org/presentationml/2006/ole">
            <p:oleObj spid="_x0000_s4098" name="Clip" r:id="rId3" imgW="2871720" imgH="2174040" progId="MS_ClipArt_Gallery.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mtClean="0"/>
              <a:t>Anaphylaxis</a:t>
            </a:r>
            <a:endParaRPr lang="en-CA" smtClean="0"/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E16F0E12-970D-4BD9-97B4-1E668E82FD03}" type="slidenum">
              <a:rPr lang="en-CA"/>
              <a:pPr>
                <a:defRPr/>
              </a:pPr>
              <a:t>13</a:t>
            </a:fld>
            <a:endParaRPr lang="en-CA"/>
          </a:p>
        </p:txBody>
      </p:sp>
      <p:sp>
        <p:nvSpPr>
          <p:cNvPr id="2150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990600"/>
            <a:ext cx="78486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Usual progress of reaction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Burning, itching and irritation of mouth and oral tissues and throat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Nausea, vomiting, abdominal pain, diarrhea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Feeling of malaise, anxiety, generalized itching, faintness, body feels warm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Nasal irritation and sneezing, irritated eyes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Hives, swelling of facial tissues, reddening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Chest tightness, bronchospasm, hoarseness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Pulse is rapid, weak, irregular, difficult to detect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Loss of consciousness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Death may result from suffocation, cardiac arrhythmia, or shock</a:t>
            </a:r>
            <a:endParaRPr lang="en-C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 smtClean="0"/>
              <a:t>Anaphylaxis</a:t>
            </a:r>
            <a:endParaRPr lang="en-CA" smtClean="0"/>
          </a:p>
        </p:txBody>
      </p:sp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3D4BD4F6-3649-4E04-9882-FE983FB1AEE1}" type="slidenum">
              <a:rPr lang="en-CA"/>
              <a:pPr>
                <a:defRPr/>
              </a:pPr>
              <a:t>14</a:t>
            </a:fld>
            <a:endParaRPr lang="en-CA"/>
          </a:p>
        </p:txBody>
      </p:sp>
      <p:sp>
        <p:nvSpPr>
          <p:cNvPr id="512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Up to a third of cases of anaphylaxis occur in response to foods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Not all symptoms occur in each case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Symptoms may appear in any order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Severe reactions occur within minutes to up to an hour of ingestion of allergen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Onset can be delayed for up to two hours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The later the onset of symptoms after eating the food, the less severe the reaction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In majority of cases of fatal anaphylactic reaction to food, patient was asthmatic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Potential for anaphylaxis increases when patient is receiving desensitization injections and is allergic to wasp and bee venom</a:t>
            </a:r>
            <a:endParaRPr lang="en-CA" sz="2400" smtClean="0"/>
          </a:p>
        </p:txBody>
      </p:sp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6934200" y="1524000"/>
          <a:ext cx="1890713" cy="1171575"/>
        </p:xfrm>
        <a:graphic>
          <a:graphicData uri="http://schemas.openxmlformats.org/presentationml/2006/ole">
            <p:oleObj spid="_x0000_s5122" name="Clip" r:id="rId3" imgW="4556880" imgH="2824920" progId="MS_ClipArt_Gallery.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smtClean="0"/>
              <a:t>Anaphylaxis</a:t>
            </a:r>
            <a:endParaRPr lang="en-CA" smtClean="0"/>
          </a:p>
        </p:txBody>
      </p:sp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DFA3E4C0-066E-4817-B958-27778D5DB640}" type="slidenum">
              <a:rPr lang="en-CA"/>
              <a:pPr>
                <a:defRPr/>
              </a:pPr>
              <a:t>15</a:t>
            </a:fld>
            <a:endParaRPr lang="en-CA"/>
          </a:p>
        </p:txBody>
      </p:sp>
      <p:sp>
        <p:nvSpPr>
          <p:cNvPr id="2253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371600"/>
            <a:ext cx="7772400" cy="5105400"/>
          </a:xfrm>
        </p:spPr>
        <p:txBody>
          <a:bodyPr/>
          <a:lstStyle/>
          <a:p>
            <a:r>
              <a:rPr lang="en-US" sz="2800" smtClean="0"/>
              <a:t>Almost any food can cause anaphylactic reaction</a:t>
            </a:r>
          </a:p>
          <a:p>
            <a:r>
              <a:rPr lang="en-US" sz="2800" smtClean="0"/>
              <a:t>Some foods more common than others:</a:t>
            </a:r>
          </a:p>
          <a:p>
            <a:pPr lvl="2"/>
            <a:r>
              <a:rPr lang="en-US" smtClean="0"/>
              <a:t>Peanut</a:t>
            </a:r>
          </a:p>
          <a:p>
            <a:pPr lvl="2"/>
            <a:r>
              <a:rPr lang="en-US" smtClean="0"/>
              <a:t>Tree nuts</a:t>
            </a:r>
          </a:p>
          <a:p>
            <a:pPr lvl="2"/>
            <a:r>
              <a:rPr lang="en-US" smtClean="0"/>
              <a:t>Shellfish</a:t>
            </a:r>
          </a:p>
          <a:p>
            <a:pPr lvl="2"/>
            <a:r>
              <a:rPr lang="en-US" smtClean="0"/>
              <a:t>Fish</a:t>
            </a:r>
          </a:p>
          <a:p>
            <a:pPr lvl="2"/>
            <a:r>
              <a:rPr lang="en-US" smtClean="0"/>
              <a:t>Egg</a:t>
            </a:r>
          </a:p>
          <a:p>
            <a:pPr lvl="1"/>
            <a:r>
              <a:rPr lang="en-US" smtClean="0"/>
              <a:t>In children under three years</a:t>
            </a:r>
          </a:p>
          <a:p>
            <a:pPr lvl="2"/>
            <a:r>
              <a:rPr lang="en-US" smtClean="0"/>
              <a:t>Cow’s milk</a:t>
            </a:r>
          </a:p>
          <a:p>
            <a:pPr lvl="2"/>
            <a:r>
              <a:rPr lang="en-US" smtClean="0"/>
              <a:t>Egg</a:t>
            </a:r>
          </a:p>
          <a:p>
            <a:pPr lvl="2"/>
            <a:r>
              <a:rPr lang="en-US" smtClean="0"/>
              <a:t>Wheat</a:t>
            </a:r>
          </a:p>
          <a:p>
            <a:pPr lvl="2"/>
            <a:r>
              <a:rPr lang="en-US" smtClean="0"/>
              <a:t>Chicken</a:t>
            </a:r>
          </a:p>
          <a:p>
            <a:pPr lvl="1"/>
            <a:endParaRPr lang="en-C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868363"/>
          </a:xfrm>
        </p:spPr>
        <p:txBody>
          <a:bodyPr/>
          <a:lstStyle/>
          <a:p>
            <a:r>
              <a:rPr lang="en-US" sz="3200" smtClean="0"/>
              <a:t>Exercise-induced Anaphylaxis</a:t>
            </a:r>
            <a:endParaRPr lang="en-CA" sz="3200" smtClean="0"/>
          </a:p>
        </p:txBody>
      </p:sp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E97EDDA9-D6C5-448F-8563-7504639BA766}" type="slidenum">
              <a:rPr lang="en-CA"/>
              <a:pPr>
                <a:defRPr/>
              </a:pPr>
              <a:t>16</a:t>
            </a:fld>
            <a:endParaRPr lang="en-CA"/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990600"/>
            <a:ext cx="7772400" cy="5181600"/>
          </a:xfrm>
        </p:spPr>
        <p:txBody>
          <a:bodyPr/>
          <a:lstStyle/>
          <a:p>
            <a:r>
              <a:rPr lang="en-US" sz="2800" smtClean="0"/>
              <a:t>Usually occurs within two hours of eating the allergenic food</a:t>
            </a:r>
          </a:p>
          <a:p>
            <a:r>
              <a:rPr lang="en-US" sz="2800" smtClean="0"/>
              <a:t>Onset during physical activity</a:t>
            </a:r>
          </a:p>
          <a:p>
            <a:r>
              <a:rPr lang="en-US" sz="2800" smtClean="0"/>
              <a:t>Foods most frequently reported to have induced exercise-induced anaphylaxis:</a:t>
            </a:r>
          </a:p>
          <a:p>
            <a:pPr lvl="1"/>
            <a:r>
              <a:rPr lang="en-US" sz="2000" smtClean="0"/>
              <a:t>Wheat (omega-5-gliadin) and other grains</a:t>
            </a:r>
          </a:p>
          <a:p>
            <a:pPr lvl="1"/>
            <a:r>
              <a:rPr lang="en-US" sz="2000" smtClean="0"/>
              <a:t>Celery and other vegetables</a:t>
            </a:r>
          </a:p>
          <a:p>
            <a:pPr lvl="1"/>
            <a:r>
              <a:rPr lang="en-US" sz="2000" smtClean="0"/>
              <a:t>Shellfish (shrimp; oysters)</a:t>
            </a:r>
          </a:p>
          <a:p>
            <a:pPr lvl="1"/>
            <a:r>
              <a:rPr lang="en-US" sz="2000" smtClean="0"/>
              <a:t>Chicken</a:t>
            </a:r>
          </a:p>
          <a:p>
            <a:pPr lvl="1"/>
            <a:r>
              <a:rPr lang="en-US" sz="2000" smtClean="0"/>
              <a:t>Squid</a:t>
            </a:r>
          </a:p>
          <a:p>
            <a:pPr lvl="1"/>
            <a:r>
              <a:rPr lang="en-US" sz="2000" smtClean="0"/>
              <a:t>Peaches and other fruits</a:t>
            </a:r>
          </a:p>
          <a:p>
            <a:pPr lvl="1"/>
            <a:r>
              <a:rPr lang="en-US" sz="2000" smtClean="0"/>
              <a:t>Nuts especially hazelnut</a:t>
            </a:r>
          </a:p>
          <a:p>
            <a:pPr lvl="1"/>
            <a:r>
              <a:rPr lang="en-US" sz="2000" smtClean="0"/>
              <a:t>Peanuts and soy beans</a:t>
            </a:r>
          </a:p>
          <a:p>
            <a:r>
              <a:rPr lang="en-US" sz="2400" smtClean="0"/>
              <a:t>May be associated with aspirin ingestion</a:t>
            </a:r>
          </a:p>
          <a:p>
            <a:pPr lvl="1"/>
            <a:endParaRPr lang="en-US" sz="2000" smtClean="0"/>
          </a:p>
          <a:p>
            <a:pPr lvl="1"/>
            <a:endParaRPr lang="en-US" smtClean="0"/>
          </a:p>
          <a:p>
            <a:pPr lvl="1"/>
            <a:endParaRPr lang="en-CA" smtClean="0"/>
          </a:p>
        </p:txBody>
      </p:sp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6096000" y="4419600"/>
          <a:ext cx="1114425" cy="1658938"/>
        </p:xfrm>
        <a:graphic>
          <a:graphicData uri="http://schemas.openxmlformats.org/presentationml/2006/ole">
            <p:oleObj spid="_x0000_s6146" name="Clip" r:id="rId3" imgW="704880" imgH="1049400" progId="MS_ClipArt_Gallery.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417513"/>
            <a:ext cx="8637588" cy="1066800"/>
          </a:xfrm>
        </p:spPr>
        <p:txBody>
          <a:bodyPr/>
          <a:lstStyle/>
          <a:p>
            <a:r>
              <a:rPr lang="en-US" sz="3200" smtClean="0"/>
              <a:t>Emergency Treatment for</a:t>
            </a:r>
            <a:br>
              <a:rPr lang="en-US" sz="3200" smtClean="0"/>
            </a:br>
            <a:r>
              <a:rPr lang="en-US" sz="3200" smtClean="0"/>
              <a:t> Anaphylactic Reaction</a:t>
            </a:r>
            <a:endParaRPr lang="en-CA" sz="3200" smtClean="0"/>
          </a:p>
        </p:txBody>
      </p:sp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ABC9023C-925C-4B85-81D8-667DFDC76B57}" type="slidenum">
              <a:rPr lang="en-CA"/>
              <a:pPr>
                <a:defRPr/>
              </a:pPr>
              <a:t>17</a:t>
            </a:fld>
            <a:endParaRPr lang="en-CA"/>
          </a:p>
        </p:txBody>
      </p:sp>
      <p:sp>
        <p:nvSpPr>
          <p:cNvPr id="717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676400"/>
            <a:ext cx="7772400" cy="4800600"/>
          </a:xfrm>
        </p:spPr>
        <p:txBody>
          <a:bodyPr/>
          <a:lstStyle/>
          <a:p>
            <a:r>
              <a:rPr lang="en-US" smtClean="0"/>
              <a:t>Injectable adrenalin (epinephrine)</a:t>
            </a:r>
          </a:p>
          <a:p>
            <a:r>
              <a:rPr lang="en-US" smtClean="0"/>
              <a:t>Fast-acting antihistamine (e.g. Benadryl)</a:t>
            </a:r>
          </a:p>
          <a:p>
            <a:r>
              <a:rPr lang="en-US" smtClean="0">
                <a:cs typeface="Arial" charset="0"/>
              </a:rPr>
              <a:t>Transport to hospital immediately</a:t>
            </a:r>
          </a:p>
          <a:p>
            <a:r>
              <a:rPr lang="en-US" smtClean="0">
                <a:cs typeface="Arial" charset="0"/>
              </a:rPr>
              <a:t>Second phase of reaction is sometimes fatal, especially in an asthmatic</a:t>
            </a:r>
          </a:p>
          <a:p>
            <a:pPr lvl="1"/>
            <a:r>
              <a:rPr lang="en-US" b="1" smtClean="0"/>
              <a:t>Patient may appear to be recovering, but 2-4 hours later symptoms increase in severity and reaction progresses rapidly </a:t>
            </a:r>
            <a:endParaRPr lang="en-CA" b="1" smtClean="0"/>
          </a:p>
        </p:txBody>
      </p:sp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7086600" y="1219200"/>
          <a:ext cx="1382713" cy="1004888"/>
        </p:xfrm>
        <a:graphic>
          <a:graphicData uri="http://schemas.openxmlformats.org/presentationml/2006/ole">
            <p:oleObj spid="_x0000_s7170" name="Clip" r:id="rId3" imgW="1383840" imgH="852840" progId="MS_ClipArt_Gallery.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GB" smtClean="0"/>
              <a:t>Immunologically Mediated Reactions</a:t>
            </a:r>
          </a:p>
        </p:txBody>
      </p:sp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9B30A3D5-3C00-4711-81E4-80E3B8B794A2}" type="slidenum">
              <a:rPr lang="en-CA"/>
              <a:pPr>
                <a:defRPr/>
              </a:pPr>
              <a:t>18</a:t>
            </a:fld>
            <a:endParaRPr lang="en-CA"/>
          </a:p>
        </p:txBody>
      </p:sp>
      <p:sp>
        <p:nvSpPr>
          <p:cNvPr id="2355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GB" smtClean="0"/>
              <a:t>IgE-mediated</a:t>
            </a:r>
          </a:p>
          <a:p>
            <a:r>
              <a:rPr lang="en-GB" smtClean="0"/>
              <a:t>Non-IgE-mediated</a:t>
            </a:r>
          </a:p>
          <a:p>
            <a:r>
              <a:rPr lang="en-GB" smtClean="0"/>
              <a:t>Mixed reactions</a:t>
            </a:r>
          </a:p>
          <a:p>
            <a:r>
              <a:rPr lang="en-GB" smtClean="0"/>
              <a:t>Eosinophilic gastrointestinal diseases</a:t>
            </a:r>
          </a:p>
          <a:p>
            <a:r>
              <a:rPr lang="en-GB" smtClean="0"/>
              <a:t>Food protein-sensitive enteropathies</a:t>
            </a:r>
          </a:p>
          <a:p>
            <a:r>
              <a:rPr lang="en-GB" smtClean="0"/>
              <a:t>Gluten-sensitive enteropathy (coeliac disease)</a:t>
            </a:r>
          </a:p>
          <a:p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477838"/>
            <a:ext cx="8637588" cy="1006475"/>
          </a:xfrm>
        </p:spPr>
        <p:txBody>
          <a:bodyPr/>
          <a:lstStyle/>
          <a:p>
            <a:r>
              <a:rPr lang="en-US" sz="3600" smtClean="0"/>
              <a:t>IgE-Mediated Hypersensitivity</a:t>
            </a:r>
            <a:br>
              <a:rPr lang="en-US" sz="3600" smtClean="0"/>
            </a:br>
            <a:r>
              <a:rPr lang="en-US" sz="3200" smtClean="0"/>
              <a:t>Stage 1: Antigen Recognition</a:t>
            </a:r>
            <a:endParaRPr lang="en-GB" sz="3200" smtClean="0"/>
          </a:p>
        </p:txBody>
      </p:sp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943E0C9E-0689-4A15-96F1-51C3F68ECA0B}" type="slidenum">
              <a:rPr lang="en-CA"/>
              <a:pPr>
                <a:defRPr/>
              </a:pPr>
              <a:t>19</a:t>
            </a:fld>
            <a:endParaRPr lang="en-CA"/>
          </a:p>
        </p:txBody>
      </p:sp>
      <p:sp>
        <p:nvSpPr>
          <p:cNvPr id="2458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The first stage of an immune response is recognition of a foreign antigen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T cell lymphocytes are the controllers of the immune response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T helper cells (CD4+ subclass) identify the foreign protein as a potential threat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Cytokines are released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The types of cytokines produced control the resulting immune response</a:t>
            </a:r>
            <a:endParaRPr lang="en-GB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524000"/>
          </a:xfrm>
        </p:spPr>
        <p:txBody>
          <a:bodyPr/>
          <a:lstStyle/>
          <a:p>
            <a:pPr>
              <a:lnSpc>
                <a:spcPct val="55000"/>
              </a:lnSpc>
            </a:pPr>
            <a:r>
              <a:rPr lang="en-US" sz="3600" smtClean="0"/>
              <a:t>Definition of Terms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z="2400" smtClean="0"/>
              <a:t>European Academy of Allergy and Clinical Immunology 2001</a:t>
            </a:r>
            <a:r>
              <a:rPr lang="en-US" smtClean="0"/>
              <a:t> </a:t>
            </a:r>
          </a:p>
        </p:txBody>
      </p:sp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BAEB6969-084F-461B-B113-098358D1749B}" type="slidenum">
              <a:rPr lang="en-CA"/>
              <a:pPr>
                <a:defRPr/>
              </a:pPr>
              <a:t>2</a:t>
            </a:fld>
            <a:endParaRPr lang="en-CA"/>
          </a:p>
        </p:txBody>
      </p:sp>
      <p:sp>
        <p:nvSpPr>
          <p:cNvPr id="1434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14400" y="1752600"/>
            <a:ext cx="7772400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i="1" smtClean="0"/>
              <a:t>Allergy </a:t>
            </a:r>
            <a:r>
              <a:rPr lang="en-US" sz="2800" smtClean="0"/>
              <a:t>is a hypersensitivity reaction initiated by immunologic mechanisms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An adverse reaction to food should be called </a:t>
            </a:r>
            <a:r>
              <a:rPr lang="en-US" sz="2800" i="1" smtClean="0"/>
              <a:t>food hypersensitivity</a:t>
            </a:r>
            <a:endParaRPr lang="en-US" sz="2800" smtClean="0"/>
          </a:p>
          <a:p>
            <a:pPr lvl="1">
              <a:lnSpc>
                <a:spcPct val="80000"/>
              </a:lnSpc>
            </a:pPr>
            <a:r>
              <a:rPr lang="en-US" smtClean="0"/>
              <a:t>When immunologic mechanisms have been demonstrated, the appropriate term is </a:t>
            </a:r>
            <a:r>
              <a:rPr lang="en-US" i="1" smtClean="0"/>
              <a:t>food allergy</a:t>
            </a:r>
            <a:endParaRPr lang="en-US" smtClean="0"/>
          </a:p>
          <a:p>
            <a:pPr lvl="1">
              <a:lnSpc>
                <a:spcPct val="80000"/>
              </a:lnSpc>
            </a:pPr>
            <a:r>
              <a:rPr lang="en-US" smtClean="0"/>
              <a:t>If the role of IgE is highlighted, the correct term is </a:t>
            </a:r>
            <a:r>
              <a:rPr lang="en-US" i="1" smtClean="0">
                <a:solidFill>
                  <a:schemeClr val="tx2"/>
                </a:solidFill>
              </a:rPr>
              <a:t>IgE-mediated food allergy</a:t>
            </a:r>
            <a:r>
              <a:rPr lang="en-US" smtClean="0">
                <a:solidFill>
                  <a:schemeClr val="tx2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All other reactions, previously sometimes referred to as “food intolerance”, should be referred to as nonallergic food hypersensitivity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1143000"/>
          </a:xfrm>
        </p:spPr>
        <p:txBody>
          <a:bodyPr/>
          <a:lstStyle/>
          <a:p>
            <a:r>
              <a:rPr lang="en-US" sz="3200" smtClean="0"/>
              <a:t>T- Cell Lymphocytes in IgE-Mediated Reactions </a:t>
            </a:r>
            <a:endParaRPr lang="en-GB" sz="3200" smtClean="0"/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535696E4-F8B3-4C81-A2ED-7D6F778D556E}" type="slidenum">
              <a:rPr lang="en-CA"/>
              <a:pPr>
                <a:defRPr/>
              </a:pPr>
              <a:t>20</a:t>
            </a:fld>
            <a:endParaRPr lang="en-CA"/>
          </a:p>
        </p:txBody>
      </p:sp>
      <p:sp>
        <p:nvSpPr>
          <p:cNvPr id="2560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1600200"/>
            <a:ext cx="7848600" cy="4648200"/>
          </a:xfrm>
        </p:spPr>
        <p:txBody>
          <a:bodyPr/>
          <a:lstStyle/>
          <a:p>
            <a:r>
              <a:rPr lang="en-US" smtClean="0"/>
              <a:t>There are two major classes of T cells, differentiated on the basis of their cell surface receptors:</a:t>
            </a:r>
          </a:p>
          <a:p>
            <a:pPr lvl="1"/>
            <a:r>
              <a:rPr lang="en-US" b="1" smtClean="0"/>
              <a:t>Helper T cells (Th) </a:t>
            </a:r>
          </a:p>
          <a:p>
            <a:pPr lvl="2"/>
            <a:r>
              <a:rPr lang="en-US" b="1" smtClean="0"/>
              <a:t>Express CD4 receptor  (CD4+)</a:t>
            </a:r>
          </a:p>
          <a:p>
            <a:pPr lvl="2"/>
            <a:r>
              <a:rPr lang="en-US" b="1" smtClean="0"/>
              <a:t>Act in conjunction with MHC class II molecules</a:t>
            </a:r>
          </a:p>
          <a:p>
            <a:pPr lvl="2"/>
            <a:r>
              <a:rPr lang="en-US" b="1" smtClean="0"/>
              <a:t>(</a:t>
            </a:r>
            <a:r>
              <a:rPr lang="en-US" b="1" smtClean="0">
                <a:hlinkClick r:id="rId2" tooltip="Major histocompatibility complex"/>
              </a:rPr>
              <a:t>major histocompatibility complex</a:t>
            </a:r>
            <a:r>
              <a:rPr lang="en-US" b="1" smtClean="0"/>
              <a:t>)</a:t>
            </a:r>
          </a:p>
          <a:p>
            <a:pPr lvl="1"/>
            <a:r>
              <a:rPr lang="en-US" b="1" smtClean="0"/>
              <a:t>Cytotoxic (Tc) and Suppressor (Ts) T cells</a:t>
            </a:r>
          </a:p>
          <a:p>
            <a:pPr lvl="2"/>
            <a:r>
              <a:rPr lang="en-US" b="1" smtClean="0"/>
              <a:t>Express CD8 receptor (CD8+)</a:t>
            </a:r>
          </a:p>
          <a:p>
            <a:pPr lvl="2"/>
            <a:r>
              <a:rPr lang="en-US" b="1" smtClean="0"/>
              <a:t>Act in conjunction with MHC class I molecules</a:t>
            </a:r>
          </a:p>
          <a:p>
            <a:endParaRPr lang="en-GB" sz="4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  <a:noFill/>
        </p:spPr>
        <p:txBody>
          <a:bodyPr lIns="90488" tIns="44450" rIns="90488" bIns="44450"/>
          <a:lstStyle/>
          <a:p>
            <a:r>
              <a:rPr lang="en-US" sz="3600" smtClean="0"/>
              <a:t>T-helper Cell Subclasses</a:t>
            </a:r>
          </a:p>
        </p:txBody>
      </p:sp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D9C0CA92-99DD-44FF-AC48-A69514C0BA8A}" type="slidenum">
              <a:rPr lang="en-CA"/>
              <a:pPr>
                <a:defRPr/>
              </a:pPr>
              <a:t>21</a:t>
            </a:fld>
            <a:endParaRPr lang="en-CA"/>
          </a:p>
        </p:txBody>
      </p:sp>
      <p:sp>
        <p:nvSpPr>
          <p:cNvPr id="2662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81200"/>
            <a:ext cx="8331200" cy="4438650"/>
          </a:xfrm>
        </p:spPr>
        <p:txBody>
          <a:bodyPr lIns="90488" tIns="44450" rIns="90488" bIns="44450"/>
          <a:lstStyle/>
          <a:p>
            <a:r>
              <a:rPr lang="en-US" smtClean="0"/>
              <a:t>There are two subclasses of T-helper cells, differentiated according to the cytokines they release:</a:t>
            </a:r>
          </a:p>
          <a:p>
            <a:pPr lvl="3"/>
            <a:r>
              <a:rPr lang="en-US" sz="2800" smtClean="0">
                <a:solidFill>
                  <a:schemeClr val="tx2"/>
                </a:solidFill>
              </a:rPr>
              <a:t>Th1</a:t>
            </a:r>
          </a:p>
          <a:p>
            <a:pPr lvl="3"/>
            <a:r>
              <a:rPr lang="en-US" sz="2800" smtClean="0">
                <a:solidFill>
                  <a:schemeClr val="tx2"/>
                </a:solidFill>
              </a:rPr>
              <a:t>Th2</a:t>
            </a:r>
          </a:p>
          <a:p>
            <a:pPr lvl="1"/>
            <a:r>
              <a:rPr lang="en-US" sz="3200" smtClean="0"/>
              <a:t>Each subclass produces a different set of cytokines</a:t>
            </a:r>
          </a:p>
          <a:p>
            <a:pPr lvl="1">
              <a:buFontTx/>
              <a:buNone/>
            </a:pPr>
            <a:endParaRPr lang="en-US" smtClean="0"/>
          </a:p>
          <a:p>
            <a:pPr>
              <a:buFontTx/>
              <a:buNone/>
            </a:pPr>
            <a:endParaRPr lang="en-US" sz="12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  <a:noFill/>
        </p:spPr>
        <p:txBody>
          <a:bodyPr lIns="90488" tIns="44450" rIns="90488" bIns="44450"/>
          <a:lstStyle/>
          <a:p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/>
              <a:t>Significant Cytokines of the T-Cell Subclasses</a:t>
            </a:r>
            <a:br>
              <a:rPr lang="en-US" sz="2800" smtClean="0"/>
            </a:br>
            <a:endParaRPr lang="en-US" smtClean="0"/>
          </a:p>
        </p:txBody>
      </p:sp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E9A3EA2E-6918-41EC-BE96-9E4A248CDF92}" type="slidenum">
              <a:rPr lang="en-CA"/>
              <a:pPr>
                <a:defRPr/>
              </a:pPr>
              <a:t>22</a:t>
            </a:fld>
            <a:endParaRPr lang="en-CA"/>
          </a:p>
        </p:txBody>
      </p:sp>
      <p:sp>
        <p:nvSpPr>
          <p:cNvPr id="2765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219200"/>
            <a:ext cx="8051800" cy="5867400"/>
          </a:xfrm>
        </p:spPr>
        <p:txBody>
          <a:bodyPr lIns="90488" tIns="44450" rIns="90488" bIns="44450"/>
          <a:lstStyle/>
          <a:p>
            <a:pPr lvl="2"/>
            <a:r>
              <a:rPr lang="en-US" smtClean="0"/>
              <a:t>Th1 subclass produces:</a:t>
            </a:r>
          </a:p>
          <a:p>
            <a:pPr lvl="4"/>
            <a:r>
              <a:rPr lang="en-US" sz="2400" smtClean="0"/>
              <a:t>Interferon-gamma (IFN-</a:t>
            </a:r>
            <a:r>
              <a:rPr lang="en-US" sz="2400" smtClean="0">
                <a:sym typeface="Symbol" pitchFamily="18" charset="2"/>
              </a:rPr>
              <a:t>)</a:t>
            </a:r>
            <a:endParaRPr lang="en-US" sz="2400" smtClean="0"/>
          </a:p>
          <a:p>
            <a:pPr lvl="4"/>
            <a:r>
              <a:rPr lang="en-US" sz="2400" smtClean="0"/>
              <a:t>Interleukin-2 (IL-2)</a:t>
            </a:r>
          </a:p>
          <a:p>
            <a:pPr lvl="4"/>
            <a:r>
              <a:rPr lang="en-US" sz="2400" smtClean="0"/>
              <a:t>Tumor necrosis factor alpha (TNF</a:t>
            </a:r>
            <a:r>
              <a:rPr lang="en-US" sz="2400" smtClean="0">
                <a:sym typeface="Symbol" pitchFamily="18" charset="2"/>
              </a:rPr>
              <a:t></a:t>
            </a:r>
            <a:r>
              <a:rPr lang="en-US" sz="2400" smtClean="0"/>
              <a:t>)</a:t>
            </a:r>
          </a:p>
          <a:p>
            <a:pPr lvl="4"/>
            <a:r>
              <a:rPr lang="en-US" sz="2400" smtClean="0"/>
              <a:t>IL-12</a:t>
            </a:r>
          </a:p>
          <a:p>
            <a:pPr lvl="2"/>
            <a:r>
              <a:rPr lang="en-US" smtClean="0"/>
              <a:t>Th2 subclass produces:</a:t>
            </a:r>
          </a:p>
          <a:p>
            <a:pPr lvl="4"/>
            <a:r>
              <a:rPr lang="en-US" sz="2400" smtClean="0"/>
              <a:t>Interleukin-4 (IL-4)</a:t>
            </a:r>
          </a:p>
          <a:p>
            <a:pPr lvl="4"/>
            <a:r>
              <a:rPr lang="en-US" sz="2400" smtClean="0"/>
              <a:t>Interleukin-5 (IL-5)</a:t>
            </a:r>
          </a:p>
          <a:p>
            <a:pPr lvl="4"/>
            <a:r>
              <a:rPr lang="en-US" sz="2400" smtClean="0"/>
              <a:t>Interleukin-6 (IL-6)</a:t>
            </a:r>
          </a:p>
          <a:p>
            <a:pPr lvl="4"/>
            <a:r>
              <a:rPr lang="en-US" sz="2400" smtClean="0"/>
              <a:t>Interleukin-8 (IL-8)</a:t>
            </a:r>
          </a:p>
          <a:p>
            <a:pPr lvl="4"/>
            <a:r>
              <a:rPr lang="en-US" sz="2400" smtClean="0"/>
              <a:t>Interleukin-10 (IL-10)</a:t>
            </a:r>
          </a:p>
          <a:p>
            <a:pPr lvl="4"/>
            <a:r>
              <a:rPr lang="en-US" sz="2400" smtClean="0"/>
              <a:t>Interleukin-13 (IL-13)</a:t>
            </a:r>
          </a:p>
          <a:p>
            <a:pPr lvl="4"/>
            <a:endParaRPr lang="en-US" sz="2400" smtClean="0"/>
          </a:p>
          <a:p>
            <a:pPr lvl="4"/>
            <a:endParaRPr lang="en-US" smtClean="0"/>
          </a:p>
          <a:p>
            <a:pPr lvl="4">
              <a:buFontTx/>
              <a:buNone/>
            </a:pPr>
            <a:endParaRPr lang="en-US" smtClean="0"/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6553200" y="1752600"/>
            <a:ext cx="609600" cy="3048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AutoShape 5"/>
          <p:cNvSpPr>
            <a:spLocks noChangeArrowheads="1"/>
          </p:cNvSpPr>
          <p:nvPr/>
        </p:nvSpPr>
        <p:spPr bwMode="auto">
          <a:xfrm>
            <a:off x="5562600" y="3962400"/>
            <a:ext cx="609600" cy="3048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animBg="1"/>
      <p:bldP spid="2867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293688"/>
            <a:ext cx="8637588" cy="1190625"/>
          </a:xfrm>
        </p:spPr>
        <p:txBody>
          <a:bodyPr/>
          <a:lstStyle/>
          <a:p>
            <a:r>
              <a:rPr lang="en-US" sz="3600" smtClean="0"/>
              <a:t> </a:t>
            </a:r>
            <a:r>
              <a:rPr lang="en-US" sz="3200" smtClean="0"/>
              <a:t>T-helper cell Subtypes</a:t>
            </a:r>
            <a:endParaRPr lang="en-CA" sz="3200" smtClean="0"/>
          </a:p>
        </p:txBody>
      </p:sp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1A3B425A-F3EB-4208-8FD3-32C263EB9050}" type="slidenum">
              <a:rPr lang="en-CA"/>
              <a:pPr>
                <a:defRPr/>
              </a:pPr>
              <a:t>23</a:t>
            </a:fld>
            <a:endParaRPr lang="en-CA"/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38200" y="1905000"/>
            <a:ext cx="7772400" cy="4114800"/>
          </a:xfrm>
        </p:spPr>
        <p:txBody>
          <a:bodyPr/>
          <a:lstStyle/>
          <a:p>
            <a:r>
              <a:rPr lang="en-US" smtClean="0"/>
              <a:t>Th1 triggers the protective response to a pathogen such as a virus or bacterium</a:t>
            </a:r>
          </a:p>
          <a:p>
            <a:pPr lvl="1"/>
            <a:r>
              <a:rPr lang="en-US" smtClean="0"/>
              <a:t>IgM, IgG, IgA antibodies are produced</a:t>
            </a:r>
          </a:p>
          <a:p>
            <a:pPr lvl="1">
              <a:buFontTx/>
              <a:buNone/>
            </a:pPr>
            <a:endParaRPr lang="en-US" sz="1200" smtClean="0"/>
          </a:p>
          <a:p>
            <a:r>
              <a:rPr lang="en-US" smtClean="0"/>
              <a:t>Th2 is responsible for the IgE-mediated (formerly Type I hypersensitivity) reaction </a:t>
            </a:r>
          </a:p>
          <a:p>
            <a:pPr lvl="1"/>
            <a:r>
              <a:rPr lang="en-US" smtClean="0"/>
              <a:t>IgE antibodies are produced </a:t>
            </a:r>
          </a:p>
          <a:p>
            <a:endParaRPr lang="en-CA" smtClean="0"/>
          </a:p>
        </p:txBody>
      </p:sp>
      <p:sp>
        <p:nvSpPr>
          <p:cNvPr id="30724" name="AutoShape 4"/>
          <p:cNvSpPr>
            <a:spLocks noChangeArrowheads="1"/>
          </p:cNvSpPr>
          <p:nvPr/>
        </p:nvSpPr>
        <p:spPr bwMode="auto">
          <a:xfrm>
            <a:off x="7620000" y="3124200"/>
            <a:ext cx="762000" cy="228600"/>
          </a:xfrm>
          <a:prstGeom prst="leftArrow">
            <a:avLst>
              <a:gd name="adj1" fmla="val 50000"/>
              <a:gd name="adj2" fmla="val 8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AutoShape 5"/>
          <p:cNvSpPr>
            <a:spLocks noChangeArrowheads="1"/>
          </p:cNvSpPr>
          <p:nvPr/>
        </p:nvSpPr>
        <p:spPr bwMode="auto">
          <a:xfrm>
            <a:off x="6553200" y="4953000"/>
            <a:ext cx="762000" cy="228600"/>
          </a:xfrm>
          <a:prstGeom prst="leftArrow">
            <a:avLst>
              <a:gd name="adj1" fmla="val 50000"/>
              <a:gd name="adj2" fmla="val 8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autoUpdateAnimBg="0"/>
      <p:bldP spid="30724" grpId="0" animBg="1"/>
      <p:bldP spid="3072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US" smtClean="0"/>
              <a:t>T-Cells in the Immune and Allergic Response</a:t>
            </a:r>
          </a:p>
        </p:txBody>
      </p:sp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CFE9D577-E591-4442-8A82-4223055495F6}" type="slidenum">
              <a:rPr lang="en-CA"/>
              <a:pPr>
                <a:defRPr/>
              </a:pPr>
              <a:t>24</a:t>
            </a:fld>
            <a:endParaRPr lang="en-CA"/>
          </a:p>
        </p:txBody>
      </p:sp>
      <p:sp>
        <p:nvSpPr>
          <p:cNvPr id="2970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90600" y="2057400"/>
            <a:ext cx="7772400" cy="4114800"/>
          </a:xfrm>
        </p:spPr>
        <p:txBody>
          <a:bodyPr lIns="90488" tIns="44450" rIns="90488" bIns="44450"/>
          <a:lstStyle/>
          <a:p>
            <a:pPr>
              <a:buFontTx/>
              <a:buNone/>
            </a:pPr>
            <a:r>
              <a:rPr lang="en-US" sz="2800" smtClean="0"/>
              <a:t>Stage 1: </a:t>
            </a:r>
          </a:p>
          <a:p>
            <a:r>
              <a:rPr lang="en-US" sz="2800" smtClean="0"/>
              <a:t>Antigen (protein) enters body</a:t>
            </a:r>
          </a:p>
          <a:p>
            <a:r>
              <a:rPr lang="en-US" sz="2800" smtClean="0"/>
              <a:t>It is taken up by an antigen-presenting cell (APC)</a:t>
            </a:r>
          </a:p>
          <a:p>
            <a:pPr lvl="1"/>
            <a:r>
              <a:rPr lang="en-US" smtClean="0"/>
              <a:t>Examples of APCs:</a:t>
            </a:r>
          </a:p>
          <a:p>
            <a:pPr lvl="2"/>
            <a:r>
              <a:rPr lang="en-US" smtClean="0"/>
              <a:t>Dendritic cells</a:t>
            </a:r>
          </a:p>
          <a:p>
            <a:pPr lvl="2"/>
            <a:r>
              <a:rPr lang="en-US" smtClean="0"/>
              <a:t>Monocytes and macrophages</a:t>
            </a:r>
          </a:p>
          <a:p>
            <a:pPr lvl="2"/>
            <a:r>
              <a:rPr lang="en-US" smtClean="0"/>
              <a:t>B cell lymphocytes</a:t>
            </a:r>
          </a:p>
          <a:p>
            <a:r>
              <a:rPr lang="en-US" sz="2800" smtClean="0"/>
              <a:t>Partial activation of the T-cell occurs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990600"/>
          </a:xfrm>
          <a:noFill/>
        </p:spPr>
        <p:txBody>
          <a:bodyPr lIns="90488" tIns="44450" rIns="90488" bIns="44450"/>
          <a:lstStyle/>
          <a:p>
            <a:r>
              <a:rPr lang="en-US" sz="3500" smtClean="0"/>
              <a:t>T-Cells in the Immune and Allergic Response  </a:t>
            </a:r>
            <a:r>
              <a:rPr lang="en-US" sz="2400" smtClean="0"/>
              <a:t>continued</a:t>
            </a:r>
          </a:p>
        </p:txBody>
      </p:sp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C9389107-BBFE-4F63-BA19-B11BE502773F}" type="slidenum">
              <a:rPr lang="en-CA"/>
              <a:pPr>
                <a:defRPr/>
              </a:pPr>
              <a:t>25</a:t>
            </a:fld>
            <a:endParaRPr lang="en-CA"/>
          </a:p>
        </p:txBody>
      </p:sp>
      <p:sp>
        <p:nvSpPr>
          <p:cNvPr id="3072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524000"/>
            <a:ext cx="8077200" cy="4572000"/>
          </a:xfrm>
        </p:spPr>
        <p:txBody>
          <a:bodyPr lIns="90488" tIns="44450" rIns="90488" bIns="44450"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mtClean="0"/>
              <a:t>Stage 2: To respond or not?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000" smtClean="0"/>
          </a:p>
          <a:p>
            <a:pPr>
              <a:lnSpc>
                <a:spcPct val="90000"/>
              </a:lnSpc>
            </a:pPr>
            <a:r>
              <a:rPr lang="en-US" sz="2400" smtClean="0"/>
              <a:t>The new antigen is recognized by T-helper cells (CD4+)</a:t>
            </a:r>
            <a:endParaRPr lang="en-US" sz="1000" smtClean="0"/>
          </a:p>
          <a:p>
            <a:pPr>
              <a:lnSpc>
                <a:spcPct val="90000"/>
              </a:lnSpc>
            </a:pPr>
            <a:r>
              <a:rPr lang="en-US" sz="2400" smtClean="0"/>
              <a:t>The antigen is compared to “self-antigens” and is identified as “self” or “foreign”</a:t>
            </a:r>
            <a:endParaRPr lang="en-US" sz="1000" smtClean="0"/>
          </a:p>
          <a:p>
            <a:pPr>
              <a:lnSpc>
                <a:spcPct val="90000"/>
              </a:lnSpc>
            </a:pPr>
            <a:r>
              <a:rPr lang="en-US" sz="2400" smtClean="0"/>
              <a:t>If foreign, a second signal is supplied by the T-cells via the CD28/CD8 or CD40/CD40 receptor-ligand complex which leads to: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2400" smtClean="0"/>
              <a:t>ACTIVATION OF THE IMMUNE RESPONSE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2400" smtClean="0"/>
              <a:t>	accompanied by cytokine and antibody production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1000" smtClean="0"/>
          </a:p>
          <a:p>
            <a:pPr>
              <a:lnSpc>
                <a:spcPct val="90000"/>
              </a:lnSpc>
            </a:pPr>
            <a:r>
              <a:rPr lang="en-US" sz="2800" smtClean="0"/>
              <a:t>If self, no second signal is conveyed and the T-cells assume a temporary state of unresponsiveness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GB" sz="3600" smtClean="0"/>
              <a:t>B cell Maturation and Production of Antibody</a:t>
            </a:r>
          </a:p>
        </p:txBody>
      </p:sp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EEB5B69D-18F5-473A-83CF-61449312CC8E}" type="slidenum">
              <a:rPr lang="en-CA"/>
              <a:pPr>
                <a:defRPr/>
              </a:pPr>
              <a:t>26</a:t>
            </a:fld>
            <a:endParaRPr lang="en-CA"/>
          </a:p>
        </p:txBody>
      </p:sp>
      <p:sp>
        <p:nvSpPr>
          <p:cNvPr id="3174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mtClean="0"/>
              <a:t>IgM is formed first</a:t>
            </a:r>
          </a:p>
          <a:p>
            <a:pPr>
              <a:lnSpc>
                <a:spcPct val="90000"/>
              </a:lnSpc>
            </a:pPr>
            <a:r>
              <a:rPr lang="en-GB" smtClean="0"/>
              <a:t>Specific antibodies are then produced in a process of class switching, driven by exposure to specific antigens</a:t>
            </a:r>
          </a:p>
          <a:p>
            <a:pPr>
              <a:lnSpc>
                <a:spcPct val="90000"/>
              </a:lnSpc>
            </a:pPr>
            <a:r>
              <a:rPr lang="en-GB" smtClean="0"/>
              <a:t>In the presence of antigen, B cells expressing specific antibodies are selected</a:t>
            </a:r>
          </a:p>
          <a:p>
            <a:pPr>
              <a:lnSpc>
                <a:spcPct val="90000"/>
              </a:lnSpc>
            </a:pPr>
            <a:r>
              <a:rPr lang="en-GB" smtClean="0"/>
              <a:t>Class switching occurs at this stage</a:t>
            </a:r>
          </a:p>
          <a:p>
            <a:pPr>
              <a:lnSpc>
                <a:spcPct val="90000"/>
              </a:lnSpc>
            </a:pPr>
            <a:r>
              <a:rPr lang="en-GB" smtClean="0"/>
              <a:t>The direction of switching is regulated by cytokines secreted by the Th cells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GB" sz="3600" smtClean="0"/>
              <a:t>Control of IgE Production</a:t>
            </a:r>
          </a:p>
        </p:txBody>
      </p:sp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ECD6AD16-915D-48A4-BBAD-DA23114B6C72}" type="slidenum">
              <a:rPr lang="en-CA"/>
              <a:pPr>
                <a:defRPr/>
              </a:pPr>
              <a:t>27</a:t>
            </a:fld>
            <a:endParaRPr lang="en-CA"/>
          </a:p>
        </p:txBody>
      </p:sp>
      <p:sp>
        <p:nvSpPr>
          <p:cNvPr id="3277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14400" y="1828800"/>
            <a:ext cx="7315200" cy="3962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800" smtClean="0"/>
              <a:t>Th2 cells produce IL-4, and to a lesser extent IL-13 </a:t>
            </a:r>
          </a:p>
          <a:p>
            <a:pPr>
              <a:lnSpc>
                <a:spcPct val="90000"/>
              </a:lnSpc>
            </a:pPr>
            <a:r>
              <a:rPr lang="en-GB" sz="2800" smtClean="0"/>
              <a:t>Causes switching to IgE</a:t>
            </a:r>
          </a:p>
          <a:p>
            <a:pPr>
              <a:lnSpc>
                <a:spcPct val="90000"/>
              </a:lnSpc>
            </a:pPr>
            <a:r>
              <a:rPr lang="en-GB" sz="2800" smtClean="0"/>
              <a:t>Production of IgE leads to hypersensitivity</a:t>
            </a:r>
          </a:p>
          <a:p>
            <a:pPr>
              <a:lnSpc>
                <a:spcPct val="90000"/>
              </a:lnSpc>
            </a:pPr>
            <a:r>
              <a:rPr lang="en-GB" sz="2800" smtClean="0"/>
              <a:t>IgE mediates the release of inflammatory mediators from mast cells</a:t>
            </a:r>
          </a:p>
          <a:p>
            <a:pPr>
              <a:lnSpc>
                <a:spcPct val="90000"/>
              </a:lnSpc>
            </a:pPr>
            <a:r>
              <a:rPr lang="en-GB" smtClean="0"/>
              <a:t>Mediators act on tissues resulting in symptoms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US" sz="3600" smtClean="0"/>
              <a:t>Conditions that may Induce T-cell Response in Food Allergy</a:t>
            </a:r>
          </a:p>
        </p:txBody>
      </p:sp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E7941B38-514D-4A57-A4A9-A3CC8B0EEBFC}" type="slidenum">
              <a:rPr lang="en-CA"/>
              <a:pPr>
                <a:defRPr/>
              </a:pPr>
              <a:t>28</a:t>
            </a:fld>
            <a:endParaRPr lang="en-CA"/>
          </a:p>
        </p:txBody>
      </p:sp>
      <p:sp>
        <p:nvSpPr>
          <p:cNvPr id="3379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 lIns="90488" tIns="44450" rIns="90488" bIns="44450"/>
          <a:lstStyle/>
          <a:p>
            <a:r>
              <a:rPr lang="en-US" sz="2800" smtClean="0"/>
              <a:t>Inherited allergic potential</a:t>
            </a:r>
          </a:p>
          <a:p>
            <a:r>
              <a:rPr lang="en-US" sz="2800" smtClean="0"/>
              <a:t>Inflammatory conditions in the gut that interfere with the normal antigen processing pathway</a:t>
            </a:r>
          </a:p>
          <a:p>
            <a:r>
              <a:rPr lang="en-US" sz="2800" smtClean="0"/>
              <a:t>Immaturity of the digestive mucosa leading to hyperpermeability</a:t>
            </a:r>
          </a:p>
          <a:p>
            <a:r>
              <a:rPr lang="en-US" sz="2800" smtClean="0"/>
              <a:t>Increased uptake of antigens</a:t>
            </a:r>
          </a:p>
          <a:p>
            <a:r>
              <a:rPr lang="en-US" sz="2800" smtClean="0"/>
              <a:t>Immaturity of the immune system: the TH2 response predominates in the neonate</a:t>
            </a:r>
          </a:p>
          <a:p>
            <a:endParaRPr lang="en-US" sz="2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7848600" cy="1371600"/>
          </a:xfrm>
        </p:spPr>
        <p:txBody>
          <a:bodyPr/>
          <a:lstStyle/>
          <a:p>
            <a:r>
              <a:rPr lang="en-GB" sz="3600" smtClean="0"/>
              <a:t/>
            </a:r>
            <a:br>
              <a:rPr lang="en-GB" sz="3600" smtClean="0"/>
            </a:br>
            <a:r>
              <a:rPr lang="en-GB" sz="3600" smtClean="0"/>
              <a:t/>
            </a:r>
            <a:br>
              <a:rPr lang="en-GB" sz="3600" smtClean="0"/>
            </a:br>
            <a:r>
              <a:rPr lang="en-GB" sz="3600" smtClean="0"/>
              <a:t/>
            </a:r>
            <a:br>
              <a:rPr lang="en-GB" sz="3600" smtClean="0"/>
            </a:br>
            <a:r>
              <a:rPr lang="en-GB" sz="3600" smtClean="0"/>
              <a:t/>
            </a:r>
            <a:br>
              <a:rPr lang="en-GB" sz="3600" smtClean="0"/>
            </a:br>
            <a:r>
              <a:rPr lang="en-GB" sz="3600" smtClean="0"/>
              <a:t/>
            </a:r>
            <a:br>
              <a:rPr lang="en-GB" sz="3600" smtClean="0"/>
            </a:br>
            <a:r>
              <a:rPr lang="en-GB" sz="3600" smtClean="0"/>
              <a:t/>
            </a:r>
            <a:br>
              <a:rPr lang="en-GB" sz="3600" smtClean="0"/>
            </a:br>
            <a:r>
              <a:rPr lang="en-GB" sz="3600" smtClean="0"/>
              <a:t>T cells in Foetal Life</a:t>
            </a:r>
            <a:br>
              <a:rPr lang="en-GB" sz="3600" smtClean="0"/>
            </a:br>
            <a:r>
              <a:rPr lang="en-GB" sz="3600" smtClean="0"/>
              <a:t/>
            </a:r>
            <a:br>
              <a:rPr lang="en-GB" sz="3600" smtClean="0"/>
            </a:br>
            <a:r>
              <a:rPr lang="en-GB" sz="3600" smtClean="0"/>
              <a:t/>
            </a:r>
            <a:br>
              <a:rPr lang="en-GB" sz="3600" smtClean="0"/>
            </a:br>
            <a:r>
              <a:rPr lang="en-GB" sz="3600" smtClean="0"/>
              <a:t/>
            </a:r>
            <a:br>
              <a:rPr lang="en-GB" sz="3600" smtClean="0"/>
            </a:br>
            <a:r>
              <a:rPr lang="en-GB" sz="3600" smtClean="0"/>
              <a:t/>
            </a:r>
            <a:br>
              <a:rPr lang="en-GB" sz="3600" smtClean="0"/>
            </a:br>
            <a:r>
              <a:rPr lang="en-GB" sz="3600" smtClean="0"/>
              <a:t/>
            </a:r>
            <a:br>
              <a:rPr lang="en-GB" sz="3600" smtClean="0"/>
            </a:br>
            <a:endParaRPr lang="en-GB" smtClean="0"/>
          </a:p>
        </p:txBody>
      </p:sp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59170450-4260-435E-9697-13F890141B6E}" type="slidenum">
              <a:rPr lang="en-CA"/>
              <a:pPr>
                <a:defRPr/>
              </a:pPr>
              <a:t>29</a:t>
            </a:fld>
            <a:endParaRPr lang="en-CA"/>
          </a:p>
        </p:txBody>
      </p:sp>
      <p:sp>
        <p:nvSpPr>
          <p:cNvPr id="3482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524000"/>
            <a:ext cx="77724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800" smtClean="0"/>
              <a:t>Neonates with and without a family history of atopy display Th2 activity</a:t>
            </a:r>
          </a:p>
          <a:p>
            <a:pPr lvl="1">
              <a:lnSpc>
                <a:spcPct val="90000"/>
              </a:lnSpc>
            </a:pPr>
            <a:r>
              <a:rPr lang="en-GB" smtClean="0"/>
              <a:t>various combinations of IL-4; IL-5; IL-9 are detectable</a:t>
            </a:r>
          </a:p>
          <a:p>
            <a:pPr lvl="1">
              <a:lnSpc>
                <a:spcPct val="90000"/>
              </a:lnSpc>
            </a:pPr>
            <a:r>
              <a:rPr lang="en-GB" smtClean="0"/>
              <a:t>IFN</a:t>
            </a:r>
            <a:r>
              <a:rPr lang="en-GB" smtClean="0">
                <a:sym typeface="Symbol" pitchFamily="18" charset="2"/>
              </a:rPr>
              <a:t> below level of detection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800" smtClean="0">
                <a:sym typeface="Symbol" pitchFamily="18" charset="2"/>
              </a:rPr>
              <a:t>Rationale:</a:t>
            </a:r>
          </a:p>
          <a:p>
            <a:pPr>
              <a:lnSpc>
                <a:spcPct val="90000"/>
              </a:lnSpc>
            </a:pPr>
            <a:r>
              <a:rPr lang="en-GB" sz="2800" smtClean="0">
                <a:sym typeface="Symbol" pitchFamily="18" charset="2"/>
              </a:rPr>
              <a:t>In a successful pregnancy the foetus is embedded in a Th2 cocktail:  </a:t>
            </a:r>
          </a:p>
          <a:p>
            <a:pPr>
              <a:lnSpc>
                <a:spcPct val="90000"/>
              </a:lnSpc>
            </a:pPr>
            <a:r>
              <a:rPr lang="en-GB" sz="2800" smtClean="0">
                <a:sym typeface="Symbol" pitchFamily="18" charset="2"/>
              </a:rPr>
              <a:t>A Th1 environment may predispose to foetal rejection</a:t>
            </a:r>
          </a:p>
          <a:p>
            <a:pPr>
              <a:lnSpc>
                <a:spcPct val="90000"/>
              </a:lnSpc>
            </a:pPr>
            <a:r>
              <a:rPr lang="en-GB" sz="2800" smtClean="0">
                <a:sym typeface="Symbol" pitchFamily="18" charset="2"/>
              </a:rPr>
              <a:t>High levels of IL-4, IL-10, PGE</a:t>
            </a:r>
            <a:r>
              <a:rPr lang="en-GB" sz="2800" baseline="-25000" smtClean="0">
                <a:sym typeface="Symbol" pitchFamily="18" charset="2"/>
              </a:rPr>
              <a:t>2 </a:t>
            </a:r>
            <a:r>
              <a:rPr lang="en-GB" sz="2800" smtClean="0">
                <a:sym typeface="Symbol" pitchFamily="18" charset="2"/>
              </a:rPr>
              <a:t>and progesterone maintains a barrier to Th1 response at the maternal-foetal interface </a:t>
            </a:r>
            <a:endParaRPr lang="en-GB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Definition of Terms</a:t>
            </a:r>
            <a:r>
              <a:rPr lang="en-US" smtClean="0"/>
              <a:t/>
            </a:r>
            <a:br>
              <a:rPr lang="en-US" smtClean="0"/>
            </a:br>
            <a:r>
              <a:rPr lang="en-US" sz="2000" smtClean="0"/>
              <a:t>European Academy of Allergy and Clinical Immunology 2001</a:t>
            </a:r>
          </a:p>
        </p:txBody>
      </p:sp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58642739-F725-4056-9793-F6DB794BEC3D}" type="slidenum">
              <a:rPr lang="en-CA"/>
              <a:pPr>
                <a:defRPr/>
              </a:pPr>
              <a:t>3</a:t>
            </a:fld>
            <a:endParaRPr lang="en-CA"/>
          </a:p>
        </p:txBody>
      </p:sp>
      <p:sp>
        <p:nvSpPr>
          <p:cNvPr id="1536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Severe, generalized allergic reactions to food can be classified as </a:t>
            </a:r>
            <a:r>
              <a:rPr lang="en-US" sz="2800" i="1" smtClean="0"/>
              <a:t>anaphylaxis</a:t>
            </a:r>
            <a:endParaRPr lang="en-US" sz="2800" smtClean="0"/>
          </a:p>
          <a:p>
            <a:pPr>
              <a:lnSpc>
                <a:spcPct val="90000"/>
              </a:lnSpc>
            </a:pPr>
            <a:r>
              <a:rPr lang="en-US" sz="2800" smtClean="0"/>
              <a:t>Anaphylaxis is a severe, life-threatening, generalized or systemic hypersensitivity reaction.</a:t>
            </a:r>
            <a:endParaRPr lang="en-US" sz="2800" i="1" smtClean="0"/>
          </a:p>
          <a:p>
            <a:pPr>
              <a:lnSpc>
                <a:spcPct val="90000"/>
              </a:lnSpc>
            </a:pPr>
            <a:r>
              <a:rPr lang="en-US" sz="2800" i="1" smtClean="0"/>
              <a:t>Atopy </a:t>
            </a:r>
            <a:r>
              <a:rPr lang="en-US" sz="2800" smtClean="0"/>
              <a:t>is a personal or familial tendency: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 to </a:t>
            </a:r>
            <a:r>
              <a:rPr lang="en-US" smtClean="0">
                <a:solidFill>
                  <a:schemeClr val="tx2"/>
                </a:solidFill>
              </a:rPr>
              <a:t>produce IgE antibodies</a:t>
            </a:r>
            <a:r>
              <a:rPr lang="en-US" smtClean="0"/>
              <a:t> in response to low doses of allergens, usually proteins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 and </a:t>
            </a:r>
            <a:r>
              <a:rPr lang="en-US" smtClean="0">
                <a:solidFill>
                  <a:schemeClr val="tx2"/>
                </a:solidFill>
              </a:rPr>
              <a:t>to develop typical symptoms</a:t>
            </a:r>
            <a:r>
              <a:rPr lang="en-US" smtClean="0"/>
              <a:t> such as asthma, rhinoconjunctivitis (hay fever) or eczema/atopic dermatitis</a:t>
            </a:r>
          </a:p>
          <a:p>
            <a:pPr>
              <a:lnSpc>
                <a:spcPct val="90000"/>
              </a:lnSpc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smtClean="0"/>
              <a:t>Maturing of the Immune System</a:t>
            </a:r>
          </a:p>
        </p:txBody>
      </p:sp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AEDD6A6D-2DBE-4F87-90E1-BEF2DBD03947}" type="slidenum">
              <a:rPr lang="en-CA"/>
              <a:pPr>
                <a:defRPr/>
              </a:pPr>
              <a:t>30</a:t>
            </a:fld>
            <a:endParaRPr lang="en-CA"/>
          </a:p>
        </p:txBody>
      </p:sp>
      <p:sp>
        <p:nvSpPr>
          <p:cNvPr id="3584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800" smtClean="0"/>
              <a:t>Postnatally, Th1 response progressively increases with age</a:t>
            </a:r>
          </a:p>
          <a:p>
            <a:pPr>
              <a:lnSpc>
                <a:spcPct val="90000"/>
              </a:lnSpc>
            </a:pPr>
            <a:r>
              <a:rPr lang="en-GB" sz="2800" smtClean="0"/>
              <a:t>However, remains deficient relative to adult levels for varying periods during childhood</a:t>
            </a:r>
          </a:p>
          <a:p>
            <a:pPr>
              <a:lnSpc>
                <a:spcPct val="90000"/>
              </a:lnSpc>
            </a:pPr>
            <a:r>
              <a:rPr lang="en-GB" sz="2800" smtClean="0"/>
              <a:t>Deficit seems to be at the level of APCs, especially dendritic cells</a:t>
            </a:r>
          </a:p>
          <a:p>
            <a:pPr>
              <a:lnSpc>
                <a:spcPct val="90000"/>
              </a:lnSpc>
            </a:pPr>
            <a:r>
              <a:rPr lang="en-GB" sz="2800" smtClean="0"/>
              <a:t>APC fails to provide appropriate immune-deviating signals during T cell activation</a:t>
            </a:r>
          </a:p>
          <a:p>
            <a:pPr>
              <a:lnSpc>
                <a:spcPct val="90000"/>
              </a:lnSpc>
            </a:pPr>
            <a:r>
              <a:rPr lang="en-GB" sz="2800" smtClean="0"/>
              <a:t>This deficit is more pronounced in atopic individuals</a:t>
            </a:r>
          </a:p>
          <a:p>
            <a:pPr>
              <a:lnSpc>
                <a:spcPct val="90000"/>
              </a:lnSpc>
            </a:pP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US" sz="3200" smtClean="0"/>
              <a:t>Progress of the Immune Response in Allergy:</a:t>
            </a:r>
            <a:br>
              <a:rPr lang="en-US" sz="3200" smtClean="0"/>
            </a:br>
            <a:r>
              <a:rPr lang="en-US" sz="3500" smtClean="0"/>
              <a:t> Early Response</a:t>
            </a:r>
          </a:p>
        </p:txBody>
      </p:sp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DB6A6FFD-114F-4454-ADC4-7E1C76704CB9}" type="slidenum">
              <a:rPr lang="en-CA"/>
              <a:pPr>
                <a:defRPr/>
              </a:pPr>
              <a:t>31</a:t>
            </a:fld>
            <a:endParaRPr lang="en-CA"/>
          </a:p>
        </p:txBody>
      </p:sp>
      <p:sp>
        <p:nvSpPr>
          <p:cNvPr id="3686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 lIns="90488" tIns="44450" rIns="90488" bIns="44450"/>
          <a:lstStyle/>
          <a:p>
            <a:r>
              <a:rPr lang="en-US" sz="2800" smtClean="0"/>
              <a:t>Allergic responses are biphasic</a:t>
            </a:r>
          </a:p>
          <a:p>
            <a:pPr lvl="1"/>
            <a:r>
              <a:rPr lang="en-US" smtClean="0"/>
              <a:t>Cytokines regulate each stage of the immune response</a:t>
            </a:r>
          </a:p>
          <a:p>
            <a:r>
              <a:rPr lang="en-US" sz="2800" smtClean="0"/>
              <a:t>Early Response</a:t>
            </a:r>
          </a:p>
          <a:p>
            <a:pPr lvl="1"/>
            <a:r>
              <a:rPr lang="en-US" smtClean="0"/>
              <a:t>T and B cell activation leads to allergen-specific IgE</a:t>
            </a:r>
          </a:p>
          <a:p>
            <a:pPr lvl="1"/>
            <a:r>
              <a:rPr lang="en-US" smtClean="0"/>
              <a:t>IgE initiates degranulation of mast cells</a:t>
            </a:r>
          </a:p>
          <a:p>
            <a:pPr lvl="1"/>
            <a:r>
              <a:rPr lang="en-US" smtClean="0"/>
              <a:t>Release of inflammatory mediators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US" sz="3600" smtClean="0"/>
              <a:t>IgE-mediated hypersensitivity</a:t>
            </a:r>
            <a:br>
              <a:rPr lang="en-US" sz="3600" smtClean="0"/>
            </a:br>
            <a:r>
              <a:rPr lang="en-US" sz="3600" smtClean="0"/>
              <a:t>  </a:t>
            </a:r>
            <a:r>
              <a:rPr lang="en-US" sz="3200" smtClean="0"/>
              <a:t>Intracellular Granules are Released</a:t>
            </a:r>
          </a:p>
        </p:txBody>
      </p:sp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3DCAFB5F-4215-49FF-96D8-EFBAAEFB8A27}" type="slidenum">
              <a:rPr lang="en-CA"/>
              <a:pPr>
                <a:defRPr/>
              </a:pPr>
              <a:t>32</a:t>
            </a:fld>
            <a:endParaRPr lang="en-CA"/>
          </a:p>
        </p:txBody>
      </p:sp>
      <p:pic>
        <p:nvPicPr>
          <p:cNvPr id="37892" name="Picture 3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1828800"/>
            <a:ext cx="4953000" cy="449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  <a:noFill/>
        </p:spPr>
        <p:txBody>
          <a:bodyPr lIns="90488" tIns="44450" rIns="90488" bIns="44450"/>
          <a:lstStyle/>
          <a:p>
            <a:r>
              <a:rPr lang="en-US" sz="3200" smtClean="0"/>
              <a:t>Action of Inflammatory Mediators</a:t>
            </a:r>
            <a:br>
              <a:rPr lang="en-US" sz="3200" smtClean="0"/>
            </a:br>
            <a:r>
              <a:rPr lang="en-US" sz="3200" smtClean="0"/>
              <a:t>          </a:t>
            </a:r>
            <a:r>
              <a:rPr lang="en-US" sz="3200" smtClean="0">
                <a:sym typeface="Wingdings" pitchFamily="2" charset="2"/>
              </a:rPr>
              <a:t> </a:t>
            </a:r>
            <a:r>
              <a:rPr lang="en-US" sz="3200" smtClean="0"/>
              <a:t>Histamine </a:t>
            </a:r>
            <a:r>
              <a:rPr lang="en-US" sz="3200" smtClean="0">
                <a:sym typeface="Wingdings" pitchFamily="2" charset="2"/>
              </a:rPr>
              <a:t></a:t>
            </a:r>
            <a:endParaRPr lang="en-US" sz="3200" smtClean="0"/>
          </a:p>
        </p:txBody>
      </p:sp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47CA014B-32B6-49FF-B254-73C250A51769}" type="slidenum">
              <a:rPr lang="en-CA"/>
              <a:pPr>
                <a:defRPr/>
              </a:pPr>
              <a:t>33</a:t>
            </a:fld>
            <a:endParaRPr lang="en-CA"/>
          </a:p>
        </p:txBody>
      </p:sp>
      <p:sp>
        <p:nvSpPr>
          <p:cNvPr id="3891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447800"/>
            <a:ext cx="7848600" cy="4953000"/>
          </a:xfrm>
        </p:spPr>
        <p:txBody>
          <a:bodyPr lIns="90488" tIns="44450" rIns="90488" bIns="44450"/>
          <a:lstStyle/>
          <a:p>
            <a:pPr>
              <a:lnSpc>
                <a:spcPct val="80000"/>
              </a:lnSpc>
            </a:pPr>
            <a:r>
              <a:rPr lang="en-US" sz="2800" smtClean="0"/>
              <a:t>Vasodilatation</a:t>
            </a:r>
          </a:p>
          <a:p>
            <a:pPr lvl="1">
              <a:lnSpc>
                <a:spcPct val="80000"/>
              </a:lnSpc>
            </a:pPr>
            <a:r>
              <a:rPr lang="en-US" smtClean="0"/>
              <a:t>Flushing</a:t>
            </a:r>
          </a:p>
          <a:p>
            <a:pPr lvl="1">
              <a:lnSpc>
                <a:spcPct val="80000"/>
              </a:lnSpc>
            </a:pPr>
            <a:r>
              <a:rPr lang="en-US" smtClean="0"/>
              <a:t>Reddening</a:t>
            </a:r>
          </a:p>
          <a:p>
            <a:pPr lvl="1">
              <a:lnSpc>
                <a:spcPct val="80000"/>
              </a:lnSpc>
            </a:pPr>
            <a:r>
              <a:rPr lang="en-US" smtClean="0"/>
              <a:t>Hypotension (drop in blood pressure)</a:t>
            </a:r>
          </a:p>
          <a:p>
            <a:pPr lvl="1">
              <a:lnSpc>
                <a:spcPct val="80000"/>
              </a:lnSpc>
            </a:pPr>
            <a:r>
              <a:rPr lang="en-US" smtClean="0"/>
              <a:t>Tachycardia (increased heart rate)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Increased vascular permeability</a:t>
            </a:r>
          </a:p>
          <a:p>
            <a:pPr lvl="1">
              <a:lnSpc>
                <a:spcPct val="80000"/>
              </a:lnSpc>
            </a:pPr>
            <a:r>
              <a:rPr lang="en-US" smtClean="0"/>
              <a:t>angioedema (swelling)</a:t>
            </a:r>
          </a:p>
          <a:p>
            <a:pPr lvl="1">
              <a:lnSpc>
                <a:spcPct val="80000"/>
              </a:lnSpc>
            </a:pPr>
            <a:r>
              <a:rPr lang="en-US" smtClean="0"/>
              <a:t>rhinitis (stuffy nose)</a:t>
            </a:r>
          </a:p>
          <a:p>
            <a:pPr lvl="1">
              <a:lnSpc>
                <a:spcPct val="80000"/>
              </a:lnSpc>
            </a:pPr>
            <a:r>
              <a:rPr lang="en-US" smtClean="0"/>
              <a:t>rhinorrhea (runny nose)</a:t>
            </a:r>
          </a:p>
          <a:p>
            <a:pPr lvl="1">
              <a:lnSpc>
                <a:spcPct val="80000"/>
              </a:lnSpc>
            </a:pPr>
            <a:r>
              <a:rPr lang="en-US" smtClean="0"/>
              <a:t>urticaria (hives)</a:t>
            </a:r>
          </a:p>
          <a:p>
            <a:pPr lvl="1">
              <a:lnSpc>
                <a:spcPct val="80000"/>
              </a:lnSpc>
            </a:pPr>
            <a:r>
              <a:rPr lang="en-US" smtClean="0"/>
              <a:t>otitis media (earache)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Pruritus (itching)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700" smtClean="0"/>
          </a:p>
        </p:txBody>
      </p:sp>
      <p:sp>
        <p:nvSpPr>
          <p:cNvPr id="38917" name="Text Box 4"/>
          <p:cNvSpPr txBox="1">
            <a:spLocks noChangeArrowheads="1"/>
          </p:cNvSpPr>
          <p:nvPr/>
        </p:nvSpPr>
        <p:spPr bwMode="auto">
          <a:xfrm>
            <a:off x="5562600" y="522287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</p:spPr>
        <p:txBody>
          <a:bodyPr lIns="90488" tIns="44450" rIns="90488" bIns="44450"/>
          <a:lstStyle/>
          <a:p>
            <a:r>
              <a:rPr lang="en-US" sz="3600" smtClean="0"/>
              <a:t>Action of Inflammatory Mediators</a:t>
            </a:r>
          </a:p>
        </p:txBody>
      </p:sp>
      <p:sp>
        <p:nvSpPr>
          <p:cNvPr id="358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83B6958B-FF3B-4575-AC35-F2675FFD8AAD}" type="slidenum">
              <a:rPr lang="en-CA"/>
              <a:pPr>
                <a:defRPr/>
              </a:pPr>
              <a:t>34</a:t>
            </a:fld>
            <a:endParaRPr lang="en-CA"/>
          </a:p>
        </p:txBody>
      </p:sp>
      <p:sp>
        <p:nvSpPr>
          <p:cNvPr id="3994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371600"/>
            <a:ext cx="8229600" cy="5029200"/>
          </a:xfrm>
        </p:spPr>
        <p:txBody>
          <a:bodyPr lIns="90488" tIns="44450" rIns="90488" bIns="44450"/>
          <a:lstStyle/>
          <a:p>
            <a:pPr>
              <a:buFontTx/>
              <a:buNone/>
            </a:pPr>
            <a:r>
              <a:rPr lang="en-US" sz="2800" b="1" smtClean="0"/>
              <a:t>Enzymes</a:t>
            </a:r>
          </a:p>
          <a:p>
            <a:r>
              <a:rPr lang="en-US" smtClean="0"/>
              <a:t>Act directly on tissues:</a:t>
            </a:r>
            <a:endParaRPr lang="en-US" sz="2800" smtClean="0"/>
          </a:p>
          <a:p>
            <a:pPr lvl="1"/>
            <a:r>
              <a:rPr lang="en-US" smtClean="0"/>
              <a:t>Tryptase</a:t>
            </a:r>
          </a:p>
          <a:p>
            <a:pPr lvl="1"/>
            <a:r>
              <a:rPr lang="en-US" smtClean="0"/>
              <a:t>Chymase</a:t>
            </a:r>
          </a:p>
          <a:p>
            <a:pPr lvl="1"/>
            <a:r>
              <a:rPr lang="en-US" smtClean="0"/>
              <a:t>Carboxypeptidase</a:t>
            </a:r>
          </a:p>
          <a:p>
            <a:pPr lvl="1"/>
            <a:r>
              <a:rPr lang="en-US" smtClean="0"/>
              <a:t>Cathepsin G</a:t>
            </a:r>
          </a:p>
          <a:p>
            <a:r>
              <a:rPr lang="en-US" sz="2800" smtClean="0"/>
              <a:t>Phospholipase A2</a:t>
            </a:r>
          </a:p>
          <a:p>
            <a:pPr lvl="1"/>
            <a:r>
              <a:rPr lang="en-US" smtClean="0"/>
              <a:t>Acts on cell membrane and releases arachidonic acid</a:t>
            </a:r>
          </a:p>
          <a:p>
            <a:pPr lvl="1"/>
            <a:r>
              <a:rPr lang="en-US" smtClean="0"/>
              <a:t>Leads to production of secondary inflammatory</a:t>
            </a:r>
          </a:p>
          <a:p>
            <a:pPr lvl="1">
              <a:buFontTx/>
              <a:buNone/>
            </a:pPr>
            <a:r>
              <a:rPr lang="en-US" smtClean="0"/>
              <a:t>	 mediators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  <a:noFill/>
        </p:spPr>
        <p:txBody>
          <a:bodyPr lIns="90488" tIns="44450" rIns="90488" bIns="44450"/>
          <a:lstStyle/>
          <a:p>
            <a:r>
              <a:rPr lang="en-US" sz="3500" smtClean="0"/>
              <a:t>Secondary Mediator Release</a:t>
            </a:r>
          </a:p>
        </p:txBody>
      </p:sp>
      <p:sp>
        <p:nvSpPr>
          <p:cNvPr id="368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FC986992-C9FF-4100-AF76-D6CCFAD9E8FC}" type="slidenum">
              <a:rPr lang="en-CA"/>
              <a:pPr>
                <a:defRPr/>
              </a:pPr>
              <a:t>35</a:t>
            </a:fld>
            <a:endParaRPr lang="en-CA"/>
          </a:p>
        </p:txBody>
      </p:sp>
      <p:sp>
        <p:nvSpPr>
          <p:cNvPr id="4096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524000"/>
            <a:ext cx="8208963" cy="3886200"/>
          </a:xfrm>
        </p:spPr>
        <p:txBody>
          <a:bodyPr lIns="90488" tIns="44450" rIns="90488" bIns="44450"/>
          <a:lstStyle/>
          <a:p>
            <a:pPr>
              <a:buFontTx/>
              <a:buNone/>
            </a:pPr>
            <a:r>
              <a:rPr lang="en-US" sz="2400" b="1" smtClean="0"/>
              <a:t>                                 </a:t>
            </a:r>
            <a:r>
              <a:rPr lang="en-US" sz="2800" b="1" smtClean="0"/>
              <a:t>Arachidonic acid</a:t>
            </a: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5562600" y="2590800"/>
            <a:ext cx="306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b="1">
                <a:solidFill>
                  <a:schemeClr val="accent1"/>
                </a:solidFill>
                <a:latin typeface="Arial" charset="0"/>
              </a:rPr>
              <a:t>Lipoxygenase</a:t>
            </a:r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5575300" y="3352800"/>
            <a:ext cx="3568700" cy="1916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b="1">
                <a:latin typeface="Arial" charset="0"/>
              </a:rPr>
              <a:t>LEUKOTRIENES</a:t>
            </a:r>
          </a:p>
          <a:p>
            <a:pPr algn="l" eaLnBrk="0" hangingPunct="0">
              <a:spcBef>
                <a:spcPct val="50000"/>
              </a:spcBef>
            </a:pPr>
            <a:r>
              <a:rPr lang="en-US" b="1">
                <a:latin typeface="Arial" charset="0"/>
              </a:rPr>
              <a:t>LTA</a:t>
            </a:r>
            <a:r>
              <a:rPr lang="en-US" b="1" baseline="-25000">
                <a:latin typeface="Arial" charset="0"/>
              </a:rPr>
              <a:t>4</a:t>
            </a:r>
          </a:p>
          <a:p>
            <a:pPr algn="l" eaLnBrk="0" hangingPunct="0">
              <a:spcBef>
                <a:spcPct val="50000"/>
              </a:spcBef>
            </a:pPr>
            <a:endParaRPr lang="en-US" b="1"/>
          </a:p>
          <a:p>
            <a:pPr algn="l" eaLnBrk="0" hangingPunct="0">
              <a:spcBef>
                <a:spcPct val="50000"/>
              </a:spcBef>
            </a:pPr>
            <a:endParaRPr lang="en-US" b="1" baseline="-25000">
              <a:latin typeface="Arial" charset="0"/>
            </a:endParaRPr>
          </a:p>
        </p:txBody>
      </p:sp>
      <p:sp>
        <p:nvSpPr>
          <p:cNvPr id="69640" name="Rectangle 8"/>
          <p:cNvSpPr>
            <a:spLocks noChangeArrowheads="1"/>
          </p:cNvSpPr>
          <p:nvPr/>
        </p:nvSpPr>
        <p:spPr bwMode="auto">
          <a:xfrm>
            <a:off x="685800" y="2590800"/>
            <a:ext cx="38735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b="1">
                <a:solidFill>
                  <a:schemeClr val="accent1"/>
                </a:solidFill>
                <a:latin typeface="Arial" charset="0"/>
              </a:rPr>
              <a:t>Cyclo-oxygenase</a:t>
            </a:r>
          </a:p>
        </p:txBody>
      </p:sp>
      <p:sp>
        <p:nvSpPr>
          <p:cNvPr id="69641" name="Rectangle 9"/>
          <p:cNvSpPr>
            <a:spLocks noChangeArrowheads="1"/>
          </p:cNvSpPr>
          <p:nvPr/>
        </p:nvSpPr>
        <p:spPr bwMode="auto">
          <a:xfrm>
            <a:off x="381000" y="3505200"/>
            <a:ext cx="4178300" cy="264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b="1">
                <a:latin typeface="Arial" charset="0"/>
              </a:rPr>
              <a:t>PROSTAGLANDINS (PG</a:t>
            </a:r>
            <a:r>
              <a:rPr lang="en-US" b="1" baseline="-25000">
                <a:latin typeface="Arial" charset="0"/>
              </a:rPr>
              <a:t>2</a:t>
            </a:r>
            <a:r>
              <a:rPr lang="en-US" b="1">
                <a:latin typeface="Arial" charset="0"/>
              </a:rPr>
              <a:t>)</a:t>
            </a:r>
          </a:p>
          <a:p>
            <a:pPr algn="l" eaLnBrk="0" hangingPunct="0">
              <a:spcBef>
                <a:spcPct val="50000"/>
              </a:spcBef>
            </a:pPr>
            <a:r>
              <a:rPr lang="en-US" b="1">
                <a:latin typeface="Arial" charset="0"/>
              </a:rPr>
              <a:t>	     +</a:t>
            </a:r>
          </a:p>
          <a:p>
            <a:pPr algn="l" eaLnBrk="0" hangingPunct="0">
              <a:spcBef>
                <a:spcPct val="50000"/>
              </a:spcBef>
            </a:pPr>
            <a:r>
              <a:rPr lang="en-US" b="1">
                <a:latin typeface="Arial" charset="0"/>
              </a:rPr>
              <a:t>PROSTACYCLIN (PGI</a:t>
            </a:r>
            <a:r>
              <a:rPr lang="en-US" b="1" baseline="-25000">
                <a:latin typeface="Arial" charset="0"/>
              </a:rPr>
              <a:t>2</a:t>
            </a:r>
            <a:r>
              <a:rPr lang="en-US" b="1">
                <a:latin typeface="Arial" charset="0"/>
              </a:rPr>
              <a:t>)</a:t>
            </a:r>
          </a:p>
          <a:p>
            <a:pPr algn="l" eaLnBrk="0" hangingPunct="0">
              <a:spcBef>
                <a:spcPct val="50000"/>
              </a:spcBef>
            </a:pPr>
            <a:r>
              <a:rPr lang="en-US" b="1">
                <a:latin typeface="Arial" charset="0"/>
              </a:rPr>
              <a:t>	      +</a:t>
            </a:r>
          </a:p>
          <a:p>
            <a:pPr algn="l" eaLnBrk="0" hangingPunct="0">
              <a:spcBef>
                <a:spcPct val="50000"/>
              </a:spcBef>
            </a:pPr>
            <a:r>
              <a:rPr lang="en-US" b="1">
                <a:latin typeface="Arial" charset="0"/>
              </a:rPr>
              <a:t>THROMBOXANE (TX)</a:t>
            </a:r>
          </a:p>
        </p:txBody>
      </p:sp>
      <p:sp>
        <p:nvSpPr>
          <p:cNvPr id="69642" name="Line 10"/>
          <p:cNvSpPr>
            <a:spLocks noChangeShapeType="1"/>
          </p:cNvSpPr>
          <p:nvPr/>
        </p:nvSpPr>
        <p:spPr bwMode="auto">
          <a:xfrm flipH="1">
            <a:off x="2667000" y="2133600"/>
            <a:ext cx="7620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69643" name="Line 11"/>
          <p:cNvSpPr>
            <a:spLocks noChangeShapeType="1"/>
          </p:cNvSpPr>
          <p:nvPr/>
        </p:nvSpPr>
        <p:spPr bwMode="auto">
          <a:xfrm>
            <a:off x="5257800" y="2133600"/>
            <a:ext cx="676275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69644" name="Line 12"/>
          <p:cNvSpPr>
            <a:spLocks noChangeShapeType="1"/>
          </p:cNvSpPr>
          <p:nvPr/>
        </p:nvSpPr>
        <p:spPr bwMode="auto">
          <a:xfrm>
            <a:off x="6705600" y="3124200"/>
            <a:ext cx="0" cy="3238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69645" name="Line 13"/>
          <p:cNvSpPr>
            <a:spLocks noChangeShapeType="1"/>
          </p:cNvSpPr>
          <p:nvPr/>
        </p:nvSpPr>
        <p:spPr bwMode="auto">
          <a:xfrm>
            <a:off x="6248400" y="4343400"/>
            <a:ext cx="137160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69646" name="Line 14"/>
          <p:cNvSpPr>
            <a:spLocks noChangeShapeType="1"/>
          </p:cNvSpPr>
          <p:nvPr/>
        </p:nvSpPr>
        <p:spPr bwMode="auto">
          <a:xfrm flipH="1">
            <a:off x="5943600" y="4343400"/>
            <a:ext cx="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69652" name="Line 20"/>
          <p:cNvSpPr>
            <a:spLocks noChangeShapeType="1"/>
          </p:cNvSpPr>
          <p:nvPr/>
        </p:nvSpPr>
        <p:spPr bwMode="auto">
          <a:xfrm>
            <a:off x="1828800" y="3124200"/>
            <a:ext cx="0" cy="3238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40975" name="Text Box 27"/>
          <p:cNvSpPr txBox="1">
            <a:spLocks noChangeArrowheads="1"/>
          </p:cNvSpPr>
          <p:nvPr/>
        </p:nvSpPr>
        <p:spPr bwMode="auto">
          <a:xfrm>
            <a:off x="5775325" y="5603875"/>
            <a:ext cx="2606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69660" name="Rectangle 28"/>
          <p:cNvSpPr>
            <a:spLocks noChangeArrowheads="1"/>
          </p:cNvSpPr>
          <p:nvPr/>
        </p:nvSpPr>
        <p:spPr bwMode="auto">
          <a:xfrm>
            <a:off x="5410200" y="5181600"/>
            <a:ext cx="1752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b="1"/>
              <a:t>LTC</a:t>
            </a:r>
            <a:r>
              <a:rPr lang="en-US" b="1" baseline="-25000"/>
              <a:t>4</a:t>
            </a:r>
            <a:r>
              <a:rPr lang="en-US" b="1"/>
              <a:t>	</a:t>
            </a:r>
          </a:p>
          <a:p>
            <a:pPr algn="l"/>
            <a:r>
              <a:rPr lang="en-US" b="1"/>
              <a:t>LTE</a:t>
            </a:r>
            <a:r>
              <a:rPr lang="en-US" b="1" baseline="-25000"/>
              <a:t>4</a:t>
            </a:r>
          </a:p>
          <a:p>
            <a:pPr algn="l"/>
            <a:r>
              <a:rPr lang="en-US" b="1"/>
              <a:t>LTD</a:t>
            </a:r>
            <a:r>
              <a:rPr lang="en-US" b="1" baseline="-25000"/>
              <a:t>4</a:t>
            </a:r>
          </a:p>
          <a:p>
            <a:pPr algn="l"/>
            <a:endParaRPr lang="en-US" b="1" baseline="-25000"/>
          </a:p>
          <a:p>
            <a:pPr algn="l"/>
            <a:endParaRPr lang="en-US" b="1" baseline="-25000"/>
          </a:p>
        </p:txBody>
      </p:sp>
      <p:sp>
        <p:nvSpPr>
          <p:cNvPr id="69661" name="Text Box 29"/>
          <p:cNvSpPr txBox="1">
            <a:spLocks noChangeArrowheads="1"/>
          </p:cNvSpPr>
          <p:nvPr/>
        </p:nvSpPr>
        <p:spPr bwMode="auto">
          <a:xfrm>
            <a:off x="7239000" y="5334000"/>
            <a:ext cx="946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LTB4</a:t>
            </a:r>
          </a:p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6" grpId="0"/>
      <p:bldP spid="69637" grpId="0"/>
      <p:bldP spid="69640" grpId="0"/>
      <p:bldP spid="69641" grpId="0"/>
      <p:bldP spid="69642" grpId="0" animBg="1"/>
      <p:bldP spid="69643" grpId="0" animBg="1"/>
      <p:bldP spid="69644" grpId="0" animBg="1"/>
      <p:bldP spid="69645" grpId="0" animBg="1"/>
      <p:bldP spid="69646" grpId="0" animBg="1"/>
      <p:bldP spid="69652" grpId="0" animBg="1"/>
      <p:bldP spid="69660" grpId="0"/>
      <p:bldP spid="69661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GB" smtClean="0"/>
              <a:t>Prostaglandins:</a:t>
            </a:r>
            <a:br>
              <a:rPr lang="en-GB" smtClean="0"/>
            </a:br>
            <a:r>
              <a:rPr lang="en-GB" smtClean="0"/>
              <a:t>Some important functions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AB25B16C-DD2A-474F-9C0D-959DF6ECBA19}" type="slidenum">
              <a:rPr lang="en-CA"/>
              <a:pPr>
                <a:defRPr/>
              </a:pPr>
              <a:t>36</a:t>
            </a:fld>
            <a:endParaRPr lang="en-CA"/>
          </a:p>
        </p:txBody>
      </p:sp>
      <p:sp>
        <p:nvSpPr>
          <p:cNvPr id="4198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600200"/>
            <a:ext cx="77724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400" smtClean="0"/>
              <a:t>Cause smooth muscle constriction or dilatation leading to bronchoconstriction or bronchodilation </a:t>
            </a:r>
          </a:p>
          <a:p>
            <a:pPr>
              <a:lnSpc>
                <a:spcPct val="90000"/>
              </a:lnSpc>
            </a:pPr>
            <a:r>
              <a:rPr lang="en-GB" sz="2400" smtClean="0"/>
              <a:t>Cause aggregation or disaggregation of blood platelets </a:t>
            </a:r>
          </a:p>
          <a:p>
            <a:pPr>
              <a:lnSpc>
                <a:spcPct val="90000"/>
              </a:lnSpc>
            </a:pPr>
            <a:r>
              <a:rPr lang="en-GB" sz="2400" smtClean="0"/>
              <a:t>Sensitize spinal neurons to pain </a:t>
            </a:r>
          </a:p>
          <a:p>
            <a:pPr>
              <a:lnSpc>
                <a:spcPct val="90000"/>
              </a:lnSpc>
            </a:pPr>
            <a:r>
              <a:rPr lang="en-GB" sz="2400" smtClean="0"/>
              <a:t>Regulate inflammatory mediation </a:t>
            </a:r>
          </a:p>
          <a:p>
            <a:pPr>
              <a:lnSpc>
                <a:spcPct val="90000"/>
              </a:lnSpc>
            </a:pPr>
            <a:r>
              <a:rPr lang="en-GB" sz="2400" smtClean="0"/>
              <a:t>Regulate vascular permeability and calcium movement into cells</a:t>
            </a:r>
          </a:p>
          <a:p>
            <a:pPr>
              <a:lnSpc>
                <a:spcPct val="90000"/>
              </a:lnSpc>
            </a:pPr>
            <a:r>
              <a:rPr lang="en-GB" sz="2400" smtClean="0"/>
              <a:t>Control hormone regulation </a:t>
            </a:r>
          </a:p>
          <a:p>
            <a:pPr>
              <a:lnSpc>
                <a:spcPct val="90000"/>
              </a:lnSpc>
            </a:pPr>
            <a:r>
              <a:rPr lang="en-GB" sz="2400" smtClean="0"/>
              <a:t>Control cell growth </a:t>
            </a:r>
          </a:p>
          <a:p>
            <a:pPr>
              <a:lnSpc>
                <a:spcPct val="90000"/>
              </a:lnSpc>
            </a:pPr>
            <a:r>
              <a:rPr lang="en-GB" sz="2400" smtClean="0"/>
              <a:t>Act on thermoregulatory centre of hypothalamus to produce fever </a:t>
            </a:r>
          </a:p>
          <a:p>
            <a:pPr>
              <a:lnSpc>
                <a:spcPct val="90000"/>
              </a:lnSpc>
            </a:pPr>
            <a:r>
              <a:rPr lang="en-GB" sz="2400" smtClean="0"/>
              <a:t>PGD</a:t>
            </a:r>
            <a:r>
              <a:rPr lang="en-GB" sz="2400" baseline="-25000" smtClean="0"/>
              <a:t>2</a:t>
            </a:r>
            <a:r>
              <a:rPr lang="en-GB" sz="2400" smtClean="0"/>
              <a:t> acts as a chemoattractant</a:t>
            </a:r>
          </a:p>
        </p:txBody>
      </p:sp>
      <p:pic>
        <p:nvPicPr>
          <p:cNvPr id="41989" name="Picture 4" descr="MP9004222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381000"/>
            <a:ext cx="1447800" cy="998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US" sz="3600" smtClean="0"/>
              <a:t>Leukotrienes </a:t>
            </a:r>
            <a:br>
              <a:rPr lang="en-US" sz="3600" smtClean="0"/>
            </a:br>
            <a:r>
              <a:rPr lang="en-US" sz="3600" smtClean="0"/>
              <a:t>Some important functions</a:t>
            </a:r>
          </a:p>
        </p:txBody>
      </p:sp>
      <p:sp>
        <p:nvSpPr>
          <p:cNvPr id="389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1B3DF975-5D9B-41DF-8325-25D672A2F678}" type="slidenum">
              <a:rPr lang="en-CA"/>
              <a:pPr>
                <a:defRPr/>
              </a:pPr>
              <a:t>37</a:t>
            </a:fld>
            <a:endParaRPr lang="en-CA"/>
          </a:p>
        </p:txBody>
      </p:sp>
      <p:sp>
        <p:nvSpPr>
          <p:cNvPr id="4301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 lIns="90488" tIns="44450" rIns="90488" bIns="44450"/>
          <a:lstStyle/>
          <a:p>
            <a:r>
              <a:rPr lang="en-US" sz="2800" smtClean="0"/>
              <a:t>LTB</a:t>
            </a:r>
            <a:r>
              <a:rPr lang="en-US" sz="2800" baseline="-25000" smtClean="0"/>
              <a:t>4</a:t>
            </a:r>
            <a:r>
              <a:rPr lang="en-US" sz="2800" smtClean="0"/>
              <a:t> :   Chemotaxin:</a:t>
            </a:r>
          </a:p>
          <a:p>
            <a:pPr>
              <a:buFontTx/>
              <a:buNone/>
            </a:pPr>
            <a:endParaRPr lang="en-US" sz="900" smtClean="0"/>
          </a:p>
          <a:p>
            <a:pPr lvl="1"/>
            <a:r>
              <a:rPr lang="en-US" smtClean="0"/>
              <a:t>Attracts more leukocytes to reaction site</a:t>
            </a:r>
          </a:p>
          <a:p>
            <a:pPr lvl="1"/>
            <a:r>
              <a:rPr lang="en-US" smtClean="0"/>
              <a:t>Augments allergic reaction</a:t>
            </a:r>
          </a:p>
          <a:p>
            <a:pPr lvl="1">
              <a:buFontTx/>
              <a:buNone/>
            </a:pPr>
            <a:endParaRPr lang="en-US" smtClean="0"/>
          </a:p>
          <a:p>
            <a:r>
              <a:rPr lang="en-US" sz="2800" smtClean="0"/>
              <a:t>LTC</a:t>
            </a:r>
            <a:r>
              <a:rPr lang="en-US" sz="2800" baseline="-25000" smtClean="0"/>
              <a:t>4</a:t>
            </a:r>
            <a:r>
              <a:rPr lang="en-US" sz="2800" smtClean="0"/>
              <a:t>; LTD</a:t>
            </a:r>
            <a:r>
              <a:rPr lang="en-US" sz="2800" baseline="-25000" smtClean="0"/>
              <a:t>4</a:t>
            </a:r>
            <a:r>
              <a:rPr lang="en-US" sz="2800" smtClean="0"/>
              <a:t>; LTE</a:t>
            </a:r>
            <a:r>
              <a:rPr lang="en-US" sz="2800" baseline="-25000" smtClean="0"/>
              <a:t>4</a:t>
            </a:r>
            <a:r>
              <a:rPr lang="en-US" sz="2800" smtClean="0"/>
              <a:t>:</a:t>
            </a:r>
          </a:p>
          <a:p>
            <a:pPr>
              <a:buFontTx/>
              <a:buNone/>
            </a:pPr>
            <a:endParaRPr lang="en-US" sz="900" smtClean="0"/>
          </a:p>
          <a:p>
            <a:pPr lvl="1"/>
            <a:r>
              <a:rPr lang="en-US" smtClean="0"/>
              <a:t>Smooth muscle contraction</a:t>
            </a:r>
          </a:p>
          <a:p>
            <a:pPr lvl="1"/>
            <a:r>
              <a:rPr lang="en-US" smtClean="0"/>
              <a:t>Responsible for bronchospasm of asthma</a:t>
            </a:r>
          </a:p>
          <a:p>
            <a:pPr lvl="1"/>
            <a:r>
              <a:rPr lang="en-US" smtClean="0"/>
              <a:t>Involved in inflammatory process in eczema</a:t>
            </a:r>
          </a:p>
        </p:txBody>
      </p:sp>
      <p:pic>
        <p:nvPicPr>
          <p:cNvPr id="43013" name="Picture 4" descr="j008874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4200" y="3124200"/>
            <a:ext cx="1042988" cy="185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</p:spPr>
        <p:txBody>
          <a:bodyPr lIns="90488" tIns="44450" rIns="90488" bIns="44450"/>
          <a:lstStyle/>
          <a:p>
            <a:r>
              <a:rPr lang="en-US" sz="3500" smtClean="0"/>
              <a:t>Immune Response in Allergy: </a:t>
            </a:r>
            <a:br>
              <a:rPr lang="en-US" sz="3500" smtClean="0"/>
            </a:br>
            <a:r>
              <a:rPr lang="en-US" sz="3500" smtClean="0"/>
              <a:t>Late Response</a:t>
            </a:r>
          </a:p>
        </p:txBody>
      </p:sp>
      <p:sp>
        <p:nvSpPr>
          <p:cNvPr id="399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3825D38C-78A5-46D9-9161-42622245D551}" type="slidenum">
              <a:rPr lang="en-CA"/>
              <a:pPr>
                <a:defRPr/>
              </a:pPr>
              <a:t>38</a:t>
            </a:fld>
            <a:endParaRPr lang="en-CA"/>
          </a:p>
        </p:txBody>
      </p:sp>
      <p:sp>
        <p:nvSpPr>
          <p:cNvPr id="4403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600200"/>
            <a:ext cx="7772400" cy="4800600"/>
          </a:xfrm>
        </p:spPr>
        <p:txBody>
          <a:bodyPr lIns="90488" tIns="44450" rIns="90488" bIns="44450"/>
          <a:lstStyle/>
          <a:p>
            <a:r>
              <a:rPr lang="en-US" smtClean="0"/>
              <a:t>Late Response</a:t>
            </a:r>
          </a:p>
          <a:p>
            <a:pPr lvl="1"/>
            <a:r>
              <a:rPr lang="en-US" smtClean="0"/>
              <a:t>Mediated by chemotactic factors (chemokines; LTB</a:t>
            </a:r>
            <a:r>
              <a:rPr lang="en-US" baseline="-25000" smtClean="0"/>
              <a:t>4</a:t>
            </a:r>
            <a:r>
              <a:rPr lang="en-US" smtClean="0"/>
              <a:t>; PGD</a:t>
            </a:r>
            <a:r>
              <a:rPr lang="en-US" baseline="-25000" smtClean="0"/>
              <a:t>2</a:t>
            </a:r>
            <a:r>
              <a:rPr lang="en-US" smtClean="0"/>
              <a:t>) from early phase</a:t>
            </a:r>
          </a:p>
          <a:p>
            <a:pPr lvl="1"/>
            <a:r>
              <a:rPr lang="en-US" smtClean="0"/>
              <a:t>Move lymphocytes, monocytes, neutrophils, basophils, eosinophils to reactive tissues</a:t>
            </a:r>
          </a:p>
          <a:p>
            <a:pPr lvl="1"/>
            <a:r>
              <a:rPr lang="en-US" smtClean="0"/>
              <a:t>These new granulocytes release their own battery of inflammatory mediators</a:t>
            </a:r>
          </a:p>
          <a:p>
            <a:pPr lvl="1"/>
            <a:r>
              <a:rPr lang="en-US" smtClean="0"/>
              <a:t>The allergic response is augmented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3500" smtClean="0"/>
              <a:t>Clinical Effects of Release of Mediators</a:t>
            </a:r>
            <a:endParaRPr lang="en-GB" sz="3500" smtClean="0"/>
          </a:p>
        </p:txBody>
      </p:sp>
      <p:sp>
        <p:nvSpPr>
          <p:cNvPr id="409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F014B033-C957-4E69-89A2-F911F4765BDF}" type="slidenum">
              <a:rPr lang="en-CA"/>
              <a:pPr>
                <a:defRPr/>
              </a:pPr>
              <a:t>39</a:t>
            </a:fld>
            <a:endParaRPr lang="en-CA"/>
          </a:p>
        </p:txBody>
      </p:sp>
      <p:sp>
        <p:nvSpPr>
          <p:cNvPr id="4506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066800"/>
            <a:ext cx="7772400" cy="54102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GB" sz="2800" smtClean="0"/>
              <a:t>Upper respiratory tract:</a:t>
            </a:r>
          </a:p>
          <a:p>
            <a:pPr>
              <a:lnSpc>
                <a:spcPct val="80000"/>
              </a:lnSpc>
            </a:pPr>
            <a:r>
              <a:rPr lang="en-GB" sz="2800" smtClean="0"/>
              <a:t>Histamine</a:t>
            </a:r>
          </a:p>
          <a:p>
            <a:pPr lvl="1">
              <a:lnSpc>
                <a:spcPct val="80000"/>
              </a:lnSpc>
            </a:pPr>
            <a:r>
              <a:rPr lang="en-GB" smtClean="0"/>
              <a:t>Sneezing</a:t>
            </a:r>
          </a:p>
          <a:p>
            <a:pPr lvl="1">
              <a:lnSpc>
                <a:spcPct val="80000"/>
              </a:lnSpc>
            </a:pPr>
            <a:r>
              <a:rPr lang="en-GB" smtClean="0"/>
              <a:t>Itching</a:t>
            </a:r>
          </a:p>
          <a:p>
            <a:pPr lvl="1">
              <a:lnSpc>
                <a:spcPct val="80000"/>
              </a:lnSpc>
            </a:pPr>
            <a:r>
              <a:rPr lang="en-GB" smtClean="0"/>
              <a:t>Rhinitis</a:t>
            </a:r>
          </a:p>
          <a:p>
            <a:pPr lvl="1">
              <a:lnSpc>
                <a:spcPct val="80000"/>
              </a:lnSpc>
            </a:pPr>
            <a:r>
              <a:rPr lang="en-GB" smtClean="0"/>
              <a:t>Rhinorrhoea</a:t>
            </a:r>
          </a:p>
          <a:p>
            <a:pPr lvl="1">
              <a:lnSpc>
                <a:spcPct val="80000"/>
              </a:lnSpc>
            </a:pPr>
            <a:r>
              <a:rPr lang="en-GB" smtClean="0"/>
              <a:t>Rhinoconjunctivitis</a:t>
            </a:r>
          </a:p>
          <a:p>
            <a:pPr lvl="1">
              <a:lnSpc>
                <a:spcPct val="80000"/>
              </a:lnSpc>
            </a:pPr>
            <a:r>
              <a:rPr lang="en-GB" smtClean="0"/>
              <a:t>Throat tightening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800" smtClean="0"/>
              <a:t>Lungs: </a:t>
            </a:r>
          </a:p>
          <a:p>
            <a:pPr>
              <a:lnSpc>
                <a:spcPct val="80000"/>
              </a:lnSpc>
            </a:pPr>
            <a:r>
              <a:rPr lang="en-GB" sz="2800" smtClean="0"/>
              <a:t>Histamine; Leukotrienes; Prostaglandins</a:t>
            </a:r>
          </a:p>
          <a:p>
            <a:pPr lvl="1">
              <a:lnSpc>
                <a:spcPct val="80000"/>
              </a:lnSpc>
            </a:pPr>
            <a:r>
              <a:rPr lang="en-GB" smtClean="0"/>
              <a:t>Bronchoconstriction</a:t>
            </a:r>
          </a:p>
          <a:p>
            <a:pPr lvl="1">
              <a:lnSpc>
                <a:spcPct val="80000"/>
              </a:lnSpc>
            </a:pPr>
            <a:r>
              <a:rPr lang="en-GB" smtClean="0"/>
              <a:t>Dyspnoea</a:t>
            </a:r>
          </a:p>
          <a:p>
            <a:pPr lvl="1">
              <a:lnSpc>
                <a:spcPct val="80000"/>
              </a:lnSpc>
            </a:pPr>
            <a:r>
              <a:rPr lang="en-GB" smtClean="0"/>
              <a:t>Wheezing</a:t>
            </a:r>
          </a:p>
          <a:p>
            <a:pPr lvl="1">
              <a:lnSpc>
                <a:spcPct val="80000"/>
              </a:lnSpc>
            </a:pPr>
            <a:r>
              <a:rPr lang="en-GB" smtClean="0"/>
              <a:t>Cough</a:t>
            </a:r>
          </a:p>
        </p:txBody>
      </p:sp>
      <p:sp>
        <p:nvSpPr>
          <p:cNvPr id="205828" name="Text Box 4"/>
          <p:cNvSpPr txBox="1">
            <a:spLocks noChangeArrowheads="1"/>
          </p:cNvSpPr>
          <p:nvPr/>
        </p:nvSpPr>
        <p:spPr bwMode="auto">
          <a:xfrm>
            <a:off x="5257800" y="1600200"/>
            <a:ext cx="2819400" cy="1377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US" sz="2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Antidote:  </a:t>
            </a:r>
            <a:r>
              <a:rPr lang="en-US" sz="22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Antihistamines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n-US" sz="1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Block histamine receptors 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n-US" sz="1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(H</a:t>
            </a:r>
            <a:r>
              <a:rPr lang="en-US" sz="1800" baseline="-25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1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;</a:t>
            </a:r>
            <a:r>
              <a:rPr lang="en-US" sz="1800" baseline="-25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1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</a:t>
            </a:r>
            <a:r>
              <a:rPr lang="en-US" sz="1800" baseline="-25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1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 on reactive cells</a:t>
            </a:r>
            <a:endParaRPr lang="en-CA" sz="22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5062" name="Text Box 7"/>
          <p:cNvSpPr txBox="1">
            <a:spLocks noChangeArrowheads="1"/>
          </p:cNvSpPr>
          <p:nvPr/>
        </p:nvSpPr>
        <p:spPr bwMode="auto">
          <a:xfrm>
            <a:off x="5638800" y="5105400"/>
            <a:ext cx="2286000" cy="14747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GB" sz="1800">
                <a:solidFill>
                  <a:schemeClr val="tx2"/>
                </a:solidFill>
              </a:rPr>
              <a:t>Antidote:</a:t>
            </a:r>
          </a:p>
          <a:p>
            <a:pPr algn="l"/>
            <a:r>
              <a:rPr lang="en-GB" sz="1800" i="1">
                <a:solidFill>
                  <a:schemeClr val="tx2"/>
                </a:solidFill>
              </a:rPr>
              <a:t>Antileukotrienes</a:t>
            </a:r>
          </a:p>
          <a:p>
            <a:pPr algn="l"/>
            <a:endParaRPr lang="en-GB" sz="1800" i="1">
              <a:solidFill>
                <a:schemeClr val="tx2"/>
              </a:solidFill>
            </a:endParaRPr>
          </a:p>
          <a:p>
            <a:pPr algn="l"/>
            <a:r>
              <a:rPr lang="en-GB" sz="1800">
                <a:solidFill>
                  <a:schemeClr val="tx2"/>
                </a:solidFill>
              </a:rPr>
              <a:t>Symptomatic control:</a:t>
            </a:r>
          </a:p>
          <a:p>
            <a:pPr algn="l"/>
            <a:r>
              <a:rPr lang="en-GB" sz="1800" i="1">
                <a:solidFill>
                  <a:schemeClr val="tx2"/>
                </a:solidFill>
              </a:rPr>
              <a:t>Bronchodilators</a:t>
            </a:r>
            <a:endParaRPr lang="en-GB" i="1">
              <a:solidFill>
                <a:srgbClr val="00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  <a:noFill/>
        </p:spPr>
        <p:txBody>
          <a:bodyPr lIns="90488" tIns="44450" rIns="90488" bIns="44450"/>
          <a:lstStyle/>
          <a:p>
            <a:r>
              <a:rPr lang="en-US" sz="3900" smtClean="0"/>
              <a:t>Food Allergy &amp; Food Intolerance </a:t>
            </a:r>
            <a:br>
              <a:rPr lang="en-US" sz="3900" smtClean="0"/>
            </a:br>
            <a:r>
              <a:rPr lang="en-US" sz="1800" smtClean="0"/>
              <a:t>DEFINITIONS:</a:t>
            </a:r>
          </a:p>
        </p:txBody>
      </p:sp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127340E9-B27B-438C-B4FD-631B2C63B9E6}" type="slidenum">
              <a:rPr lang="en-CA"/>
              <a:pPr>
                <a:defRPr/>
              </a:pPr>
              <a:t>4</a:t>
            </a:fld>
            <a:endParaRPr lang="en-CA"/>
          </a:p>
        </p:txBody>
      </p:sp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1066800" y="1828800"/>
            <a:ext cx="3733800" cy="41052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Rectangle 4"/>
          <p:cNvSpPr>
            <a:spLocks noChangeArrowheads="1"/>
          </p:cNvSpPr>
          <p:nvPr/>
        </p:nvSpPr>
        <p:spPr bwMode="auto">
          <a:xfrm>
            <a:off x="4800600" y="1828800"/>
            <a:ext cx="3810000" cy="41052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6133" name="Rectangle 5"/>
          <p:cNvSpPr>
            <a:spLocks noChangeArrowheads="1"/>
          </p:cNvSpPr>
          <p:nvPr/>
        </p:nvSpPr>
        <p:spPr bwMode="auto">
          <a:xfrm>
            <a:off x="1524000" y="2209800"/>
            <a:ext cx="2689225" cy="3557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>
                <a:solidFill>
                  <a:srgbClr val="FF0000"/>
                </a:solidFill>
                <a:latin typeface="Arial" charset="0"/>
              </a:rPr>
              <a:t>Food Allergy</a:t>
            </a:r>
          </a:p>
          <a:p>
            <a:pPr algn="l" eaLnBrk="0" hangingPunct="0"/>
            <a:endParaRPr lang="en-US">
              <a:latin typeface="Arial" charset="0"/>
            </a:endParaRPr>
          </a:p>
          <a:p>
            <a:pPr algn="l" eaLnBrk="0" hangingPunct="0">
              <a:lnSpc>
                <a:spcPct val="150000"/>
              </a:lnSpc>
            </a:pPr>
            <a:r>
              <a:rPr lang="en-US">
                <a:latin typeface="Arial" charset="0"/>
              </a:rPr>
              <a:t>An </a:t>
            </a:r>
            <a:r>
              <a:rPr lang="en-US" b="1">
                <a:latin typeface="Arial" charset="0"/>
              </a:rPr>
              <a:t>immunologic</a:t>
            </a:r>
            <a:r>
              <a:rPr lang="en-US">
                <a:latin typeface="Arial" charset="0"/>
              </a:rPr>
              <a:t> </a:t>
            </a:r>
          </a:p>
          <a:p>
            <a:pPr algn="l" eaLnBrk="0" hangingPunct="0">
              <a:lnSpc>
                <a:spcPct val="150000"/>
              </a:lnSpc>
            </a:pPr>
            <a:r>
              <a:rPr lang="en-US">
                <a:latin typeface="Arial" charset="0"/>
              </a:rPr>
              <a:t>reaction resulting </a:t>
            </a:r>
          </a:p>
          <a:p>
            <a:pPr algn="l" eaLnBrk="0" hangingPunct="0">
              <a:lnSpc>
                <a:spcPct val="150000"/>
              </a:lnSpc>
            </a:pPr>
            <a:r>
              <a:rPr lang="en-US">
                <a:latin typeface="Arial" charset="0"/>
              </a:rPr>
              <a:t>from the ingestion </a:t>
            </a:r>
          </a:p>
          <a:p>
            <a:pPr algn="l" eaLnBrk="0" hangingPunct="0">
              <a:lnSpc>
                <a:spcPct val="150000"/>
              </a:lnSpc>
            </a:pPr>
            <a:r>
              <a:rPr lang="en-US">
                <a:latin typeface="Arial" charset="0"/>
              </a:rPr>
              <a:t>of a food or </a:t>
            </a:r>
          </a:p>
          <a:p>
            <a:pPr algn="l" eaLnBrk="0" hangingPunct="0">
              <a:lnSpc>
                <a:spcPct val="150000"/>
              </a:lnSpc>
            </a:pPr>
            <a:r>
              <a:rPr lang="en-US">
                <a:latin typeface="Arial" charset="0"/>
              </a:rPr>
              <a:t>food additive</a:t>
            </a:r>
          </a:p>
        </p:txBody>
      </p:sp>
      <p:sp>
        <p:nvSpPr>
          <p:cNvPr id="176134" name="Rectangle 6"/>
          <p:cNvSpPr>
            <a:spLocks noChangeArrowheads="1"/>
          </p:cNvSpPr>
          <p:nvPr/>
        </p:nvSpPr>
        <p:spPr bwMode="auto">
          <a:xfrm>
            <a:off x="5105400" y="1981200"/>
            <a:ext cx="3438525" cy="3832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>
                <a:solidFill>
                  <a:srgbClr val="FF0000"/>
                </a:solidFill>
                <a:latin typeface="Arial" charset="0"/>
              </a:rPr>
              <a:t>Food Intolerance</a:t>
            </a:r>
          </a:p>
          <a:p>
            <a:pPr algn="l" eaLnBrk="0" hangingPunct="0"/>
            <a:endParaRPr lang="en-US">
              <a:solidFill>
                <a:srgbClr val="FF0000"/>
              </a:solidFill>
              <a:latin typeface="Arial" charset="0"/>
            </a:endParaRPr>
          </a:p>
          <a:p>
            <a:pPr algn="l" eaLnBrk="0" hangingPunct="0"/>
            <a:r>
              <a:rPr lang="en-US">
                <a:latin typeface="Arial" charset="0"/>
              </a:rPr>
              <a:t>A generic term </a:t>
            </a:r>
          </a:p>
          <a:p>
            <a:pPr algn="l" eaLnBrk="0" hangingPunct="0">
              <a:lnSpc>
                <a:spcPct val="150000"/>
              </a:lnSpc>
            </a:pPr>
            <a:r>
              <a:rPr lang="en-US">
                <a:latin typeface="Arial" charset="0"/>
              </a:rPr>
              <a:t>describing an abnormal </a:t>
            </a:r>
          </a:p>
          <a:p>
            <a:pPr algn="l" eaLnBrk="0" hangingPunct="0">
              <a:lnSpc>
                <a:spcPct val="150000"/>
              </a:lnSpc>
            </a:pPr>
            <a:r>
              <a:rPr lang="en-US">
                <a:latin typeface="Arial" charset="0"/>
              </a:rPr>
              <a:t>physiological response </a:t>
            </a:r>
          </a:p>
          <a:p>
            <a:pPr algn="l" eaLnBrk="0" hangingPunct="0">
              <a:lnSpc>
                <a:spcPct val="150000"/>
              </a:lnSpc>
            </a:pPr>
            <a:r>
              <a:rPr lang="en-US">
                <a:latin typeface="Arial" charset="0"/>
              </a:rPr>
              <a:t>to an ingested food or </a:t>
            </a:r>
          </a:p>
          <a:p>
            <a:pPr algn="l" eaLnBrk="0" hangingPunct="0">
              <a:lnSpc>
                <a:spcPct val="150000"/>
              </a:lnSpc>
            </a:pPr>
            <a:r>
              <a:rPr lang="en-US">
                <a:latin typeface="Arial" charset="0"/>
              </a:rPr>
              <a:t>food additive which</a:t>
            </a:r>
            <a:r>
              <a:rPr lang="en-US" sz="2000">
                <a:latin typeface="Arial" charset="0"/>
              </a:rPr>
              <a:t> is </a:t>
            </a:r>
          </a:p>
          <a:p>
            <a:pPr algn="l" eaLnBrk="0" hangingPunct="0">
              <a:lnSpc>
                <a:spcPct val="150000"/>
              </a:lnSpc>
            </a:pPr>
            <a:r>
              <a:rPr lang="en-US" sz="2000" b="1">
                <a:latin typeface="Arial" charset="0"/>
              </a:rPr>
              <a:t>not  immunogenic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3" grpId="0" autoUpdateAnimBg="0"/>
      <p:bldP spid="176134" grpId="0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3500" smtClean="0"/>
              <a:t>Clinical Effects of Release of Mediators</a:t>
            </a:r>
            <a:endParaRPr lang="en-GB" sz="3500" smtClean="0"/>
          </a:p>
        </p:txBody>
      </p:sp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279FAB40-03D5-496D-9BA0-96CE93E1BAB1}" type="slidenum">
              <a:rPr lang="en-CA"/>
              <a:pPr>
                <a:defRPr/>
              </a:pPr>
              <a:t>40</a:t>
            </a:fld>
            <a:endParaRPr lang="en-CA"/>
          </a:p>
        </p:txBody>
      </p:sp>
      <p:sp>
        <p:nvSpPr>
          <p:cNvPr id="4608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>
              <a:buFontTx/>
              <a:buNone/>
            </a:pPr>
            <a:r>
              <a:rPr lang="en-GB" smtClean="0"/>
              <a:t>Skin:</a:t>
            </a:r>
          </a:p>
          <a:p>
            <a:r>
              <a:rPr lang="en-GB" smtClean="0"/>
              <a:t>Histamine; Leukotrienes </a:t>
            </a:r>
          </a:p>
          <a:p>
            <a:pPr lvl="1"/>
            <a:r>
              <a:rPr lang="en-GB" smtClean="0"/>
              <a:t>Urticaria</a:t>
            </a:r>
          </a:p>
          <a:p>
            <a:pPr lvl="1"/>
            <a:r>
              <a:rPr lang="en-GB" smtClean="0"/>
              <a:t>Angioedema</a:t>
            </a:r>
          </a:p>
          <a:p>
            <a:pPr lvl="1"/>
            <a:r>
              <a:rPr lang="en-GB" smtClean="0"/>
              <a:t>Pruritus</a:t>
            </a:r>
          </a:p>
          <a:p>
            <a:pPr lvl="1"/>
            <a:r>
              <a:rPr lang="en-GB" smtClean="0"/>
              <a:t>Wheal and flare (skin test)</a:t>
            </a:r>
          </a:p>
          <a:p>
            <a:pPr lvl="1"/>
            <a:r>
              <a:rPr lang="en-GB" smtClean="0"/>
              <a:t>Flushing and reddening</a:t>
            </a:r>
          </a:p>
          <a:p>
            <a:pPr lvl="1"/>
            <a:r>
              <a:rPr lang="en-GB" smtClean="0"/>
              <a:t>Atopic dermatitis (eczema)</a:t>
            </a:r>
          </a:p>
          <a:p>
            <a:endParaRPr lang="en-GB" smtClean="0"/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6019800" y="2514600"/>
            <a:ext cx="2882900" cy="2298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GB" sz="1800">
                <a:solidFill>
                  <a:schemeClr val="tx2"/>
                </a:solidFill>
              </a:rPr>
              <a:t>Control:</a:t>
            </a:r>
          </a:p>
          <a:p>
            <a:pPr algn="l"/>
            <a:r>
              <a:rPr lang="en-GB" sz="1800">
                <a:solidFill>
                  <a:schemeClr val="tx2"/>
                </a:solidFill>
              </a:rPr>
              <a:t>Prevent release of inflammatory mediators</a:t>
            </a:r>
          </a:p>
          <a:p>
            <a:pPr algn="l">
              <a:buFontTx/>
              <a:buChar char="•"/>
            </a:pPr>
            <a:r>
              <a:rPr lang="en-GB" sz="1800">
                <a:solidFill>
                  <a:schemeClr val="tx2"/>
                </a:solidFill>
              </a:rPr>
              <a:t> Mast cell stabilizers:</a:t>
            </a:r>
          </a:p>
          <a:p>
            <a:pPr lvl="1" algn="l">
              <a:buFontTx/>
              <a:buChar char="•"/>
            </a:pPr>
            <a:r>
              <a:rPr lang="en-GB" sz="1800" i="1">
                <a:solidFill>
                  <a:schemeClr val="tx2"/>
                </a:solidFill>
              </a:rPr>
              <a:t>Ketotifen</a:t>
            </a:r>
          </a:p>
          <a:p>
            <a:pPr lvl="1" algn="l">
              <a:buFontTx/>
              <a:buChar char="•"/>
            </a:pPr>
            <a:r>
              <a:rPr lang="en-GB" sz="1800" i="1">
                <a:solidFill>
                  <a:schemeClr val="tx2"/>
                </a:solidFill>
              </a:rPr>
              <a:t>Cromolyn sodium</a:t>
            </a:r>
          </a:p>
          <a:p>
            <a:pPr algn="l">
              <a:buFontTx/>
              <a:buChar char="•"/>
            </a:pPr>
            <a:r>
              <a:rPr lang="en-GB" sz="1800">
                <a:solidFill>
                  <a:schemeClr val="tx2"/>
                </a:solidFill>
              </a:rPr>
              <a:t> Corticosteroids (oral and 	topical)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mtClean="0"/>
              <a:t>A Crucial Response in all Aspects of Nutrition</a:t>
            </a:r>
          </a:p>
        </p:txBody>
      </p:sp>
      <p:sp>
        <p:nvSpPr>
          <p:cNvPr id="4710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/>
          <a:lstStyle/>
          <a:p>
            <a:r>
              <a:rPr lang="en-GB" smtClean="0"/>
              <a:t>Oral Tolerance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1143000"/>
          </a:xfrm>
        </p:spPr>
        <p:txBody>
          <a:bodyPr/>
          <a:lstStyle/>
          <a:p>
            <a:r>
              <a:rPr lang="en-GB" sz="3600" smtClean="0"/>
              <a:t>Development of Tolerance</a:t>
            </a:r>
            <a:br>
              <a:rPr lang="en-GB" sz="3600" smtClean="0"/>
            </a:br>
            <a:endParaRPr lang="en-GB" sz="3600" smtClean="0"/>
          </a:p>
        </p:txBody>
      </p:sp>
      <p:sp>
        <p:nvSpPr>
          <p:cNvPr id="440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9365FA6B-C468-4759-95FB-763ACA9BB531}" type="slidenum">
              <a:rPr lang="en-CA"/>
              <a:pPr>
                <a:defRPr/>
              </a:pPr>
              <a:t>42</a:t>
            </a:fld>
            <a:endParaRPr lang="en-CA"/>
          </a:p>
        </p:txBody>
      </p:sp>
      <p:sp>
        <p:nvSpPr>
          <p:cNvPr id="4813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r>
              <a:rPr lang="en-GB" smtClean="0"/>
              <a:t>Food comprises material from a huge variety of plants and animals, all foreign to the human body</a:t>
            </a:r>
          </a:p>
          <a:p>
            <a:r>
              <a:rPr lang="en-GB" smtClean="0"/>
              <a:t>This material is intimately integrated as structural and functional elements in the body</a:t>
            </a:r>
          </a:p>
          <a:p>
            <a:r>
              <a:rPr lang="en-US" smtClean="0"/>
              <a:t>At the same time potential pathogens taken in with the food are excluded</a:t>
            </a: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3600" smtClean="0"/>
              <a:t>Tolerance </a:t>
            </a:r>
            <a:r>
              <a:rPr lang="en-US" sz="2400" smtClean="0"/>
              <a:t>(continued)</a:t>
            </a:r>
          </a:p>
        </p:txBody>
      </p:sp>
      <p:sp>
        <p:nvSpPr>
          <p:cNvPr id="450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05FADA84-F8F2-4D81-9F20-0670A6DB3046}" type="slidenum">
              <a:rPr lang="en-CA"/>
              <a:pPr>
                <a:defRPr/>
              </a:pPr>
              <a:t>43</a:t>
            </a:fld>
            <a:endParaRPr lang="en-CA"/>
          </a:p>
        </p:txBody>
      </p:sp>
      <p:sp>
        <p:nvSpPr>
          <p:cNvPr id="4915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r>
              <a:rPr lang="en-US" smtClean="0"/>
              <a:t>In addition, micro-organisms of the resident microflora are tolerated:</a:t>
            </a:r>
          </a:p>
          <a:p>
            <a:pPr lvl="1"/>
            <a:r>
              <a:rPr lang="en-US" smtClean="0"/>
              <a:t>Estimated 10</a:t>
            </a:r>
            <a:r>
              <a:rPr lang="en-US" baseline="30000" smtClean="0"/>
              <a:t>12</a:t>
            </a:r>
            <a:r>
              <a:rPr lang="en-US" smtClean="0"/>
              <a:t> – 10</a:t>
            </a:r>
            <a:r>
              <a:rPr lang="en-US" baseline="30000" smtClean="0"/>
              <a:t>14</a:t>
            </a:r>
            <a:r>
              <a:rPr lang="en-US" smtClean="0"/>
              <a:t> microorganisms per mL in the bowel of the healthy human</a:t>
            </a:r>
          </a:p>
          <a:p>
            <a:pPr lvl="1"/>
            <a:r>
              <a:rPr lang="en-US" smtClean="0"/>
              <a:t>Essential for:</a:t>
            </a:r>
          </a:p>
          <a:p>
            <a:pPr lvl="2"/>
            <a:r>
              <a:rPr lang="en-US" smtClean="0"/>
              <a:t>Exclusion of potential pathogens</a:t>
            </a:r>
          </a:p>
          <a:p>
            <a:pPr lvl="2"/>
            <a:r>
              <a:rPr lang="en-US" smtClean="0"/>
              <a:t>Synthesis of essential vitamins (Vitamin K; some B vitamins)</a:t>
            </a:r>
          </a:p>
          <a:p>
            <a:pPr lvl="2"/>
            <a:r>
              <a:rPr lang="en-US" smtClean="0"/>
              <a:t>Interaction with mucosal epithelium to maintain health</a:t>
            </a:r>
          </a:p>
          <a:p>
            <a:pPr lvl="2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3600" smtClean="0"/>
              <a:t>Immune System of the Gut</a:t>
            </a:r>
            <a:endParaRPr lang="en-CA" sz="3600" smtClean="0"/>
          </a:p>
        </p:txBody>
      </p:sp>
      <p:sp>
        <p:nvSpPr>
          <p:cNvPr id="460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9ABC3287-98C4-42AF-870F-847830D76898}" type="slidenum">
              <a:rPr lang="en-CA"/>
              <a:pPr>
                <a:defRPr/>
              </a:pPr>
              <a:t>44</a:t>
            </a:fld>
            <a:endParaRPr lang="en-CA"/>
          </a:p>
        </p:txBody>
      </p:sp>
      <p:sp>
        <p:nvSpPr>
          <p:cNvPr id="5018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smtClean="0"/>
              <a:t>GALT is located mainly in the lamina propria</a:t>
            </a:r>
          </a:p>
          <a:p>
            <a:r>
              <a:rPr lang="en-US" smtClean="0"/>
              <a:t>It is present in the small intestine:</a:t>
            </a:r>
          </a:p>
          <a:p>
            <a:pPr lvl="1"/>
            <a:r>
              <a:rPr lang="en-US" sz="3200" smtClean="0"/>
              <a:t>Diffusely (distributed throughout the tissue)</a:t>
            </a:r>
          </a:p>
          <a:p>
            <a:pPr lvl="1"/>
            <a:r>
              <a:rPr lang="en-US" sz="3200" smtClean="0"/>
              <a:t>Solitary nodules</a:t>
            </a:r>
          </a:p>
          <a:p>
            <a:pPr lvl="1"/>
            <a:r>
              <a:rPr lang="en-US" sz="3200" smtClean="0"/>
              <a:t>Aggregated nodules: Peyer’s patches</a:t>
            </a:r>
          </a:p>
          <a:p>
            <a:endParaRPr lang="en-US" smtClean="0"/>
          </a:p>
          <a:p>
            <a:pPr lvl="1"/>
            <a:endParaRPr lang="en-US" sz="3200" smtClean="0"/>
          </a:p>
          <a:p>
            <a:pPr lvl="1"/>
            <a:endParaRPr lang="en-US" smtClean="0"/>
          </a:p>
          <a:p>
            <a:pPr lvl="1"/>
            <a:endParaRPr lang="en-C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4D33F0FF-ACBC-4BDF-8902-1F73A5B6AAB7}" type="slidenum">
              <a:rPr lang="en-CA"/>
              <a:pPr>
                <a:defRPr/>
              </a:pPr>
              <a:t>45</a:t>
            </a:fld>
            <a:endParaRPr lang="en-CA"/>
          </a:p>
        </p:txBody>
      </p:sp>
      <p:pic>
        <p:nvPicPr>
          <p:cNvPr id="51203" name="Picture 2" descr="msotw9_temp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38200"/>
            <a:ext cx="91440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4" name="Text Box 3"/>
          <p:cNvSpPr txBox="1">
            <a:spLocks noChangeArrowheads="1"/>
          </p:cNvSpPr>
          <p:nvPr/>
        </p:nvSpPr>
        <p:spPr bwMode="auto">
          <a:xfrm>
            <a:off x="3962400" y="6172200"/>
            <a:ext cx="1968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chemeClr val="bg1"/>
                </a:solidFill>
              </a:rPr>
              <a:t>Peyer’s Patch</a:t>
            </a:r>
            <a:endParaRPr lang="en-CA" b="1">
              <a:solidFill>
                <a:schemeClr val="bg1"/>
              </a:solidFill>
            </a:endParaRPr>
          </a:p>
        </p:txBody>
      </p:sp>
      <p:sp>
        <p:nvSpPr>
          <p:cNvPr id="51205" name="Text Box 12"/>
          <p:cNvSpPr txBox="1">
            <a:spLocks noChangeArrowheads="1"/>
          </p:cNvSpPr>
          <p:nvPr/>
        </p:nvSpPr>
        <p:spPr bwMode="auto">
          <a:xfrm>
            <a:off x="457200" y="0"/>
            <a:ext cx="2085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Lamina Propria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3600" smtClean="0"/>
              <a:t>Immune System of the Gut</a:t>
            </a:r>
            <a:endParaRPr lang="en-CA" sz="3600" smtClean="0"/>
          </a:p>
        </p:txBody>
      </p:sp>
      <p:sp>
        <p:nvSpPr>
          <p:cNvPr id="481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79D589D5-3239-4893-944D-2872143DD852}" type="slidenum">
              <a:rPr lang="en-CA"/>
              <a:pPr>
                <a:defRPr/>
              </a:pPr>
              <a:t>46</a:t>
            </a:fld>
            <a:endParaRPr lang="en-CA"/>
          </a:p>
        </p:txBody>
      </p:sp>
      <p:sp>
        <p:nvSpPr>
          <p:cNvPr id="5222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219200"/>
            <a:ext cx="7772400" cy="5257800"/>
          </a:xfrm>
        </p:spPr>
        <p:txBody>
          <a:bodyPr/>
          <a:lstStyle/>
          <a:p>
            <a:r>
              <a:rPr lang="en-US" smtClean="0"/>
              <a:t>Lymphocytes are found both in the lamina propria</a:t>
            </a:r>
          </a:p>
          <a:p>
            <a:pPr lvl="1"/>
            <a:r>
              <a:rPr lang="en-US" sz="3200" smtClean="0"/>
              <a:t>Mostly CD4+ T helper cells</a:t>
            </a:r>
          </a:p>
          <a:p>
            <a:r>
              <a:rPr lang="en-US" smtClean="0"/>
              <a:t>And between the epithelial cells</a:t>
            </a:r>
          </a:p>
          <a:p>
            <a:pPr lvl="1"/>
            <a:r>
              <a:rPr lang="en-US" sz="3200" smtClean="0"/>
              <a:t>Mostly CD8+ T suppressor cells</a:t>
            </a:r>
          </a:p>
          <a:p>
            <a:r>
              <a:rPr lang="en-US" smtClean="0"/>
              <a:t>T cells migrate out of the epithelium to mesenteric lymph nodes, proliferate, and enter the systemic circulation</a:t>
            </a:r>
          </a:p>
          <a:p>
            <a:r>
              <a:rPr lang="en-US" smtClean="0"/>
              <a:t>Return to mucosa as memory T cells</a:t>
            </a:r>
            <a:endParaRPr lang="en-C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sz="3600" smtClean="0"/>
              <a:t>Immune Processing in the Gut</a:t>
            </a:r>
            <a:endParaRPr lang="en-CA" sz="3600" smtClean="0"/>
          </a:p>
        </p:txBody>
      </p:sp>
      <p:sp>
        <p:nvSpPr>
          <p:cNvPr id="491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77D27174-94EC-4C10-B6BE-CB6483B1FF81}" type="slidenum">
              <a:rPr lang="en-CA"/>
              <a:pPr>
                <a:defRPr/>
              </a:pPr>
              <a:t>47</a:t>
            </a:fld>
            <a:endParaRPr lang="en-CA"/>
          </a:p>
        </p:txBody>
      </p:sp>
      <p:sp>
        <p:nvSpPr>
          <p:cNvPr id="5325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62000" y="1676400"/>
            <a:ext cx="7772400" cy="4038600"/>
          </a:xfrm>
        </p:spPr>
        <p:txBody>
          <a:bodyPr/>
          <a:lstStyle/>
          <a:p>
            <a:r>
              <a:rPr lang="en-US" smtClean="0"/>
              <a:t>Antigen-presenting cells are found predominantly in Peyer’s patches</a:t>
            </a:r>
          </a:p>
          <a:p>
            <a:r>
              <a:rPr lang="en-US" smtClean="0"/>
              <a:t>Also as scattered cells in lamina propria</a:t>
            </a:r>
          </a:p>
          <a:p>
            <a:r>
              <a:rPr lang="en-US" smtClean="0"/>
              <a:t>Most efficient sampling occurs in the flattened epithelial cells overlying Peyer’s patches</a:t>
            </a:r>
            <a:endParaRPr lang="en-CA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3600" smtClean="0"/>
              <a:t>Immune System of the Gut</a:t>
            </a:r>
            <a:endParaRPr lang="en-CA" sz="3600" smtClean="0"/>
          </a:p>
        </p:txBody>
      </p:sp>
      <p:sp>
        <p:nvSpPr>
          <p:cNvPr id="501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063F0082-2D58-4DA1-8DB7-5A7768E8861C}" type="slidenum">
              <a:rPr lang="en-CA"/>
              <a:pPr>
                <a:defRPr/>
              </a:pPr>
              <a:t>48</a:t>
            </a:fld>
            <a:endParaRPr lang="en-CA"/>
          </a:p>
        </p:txBody>
      </p:sp>
      <p:sp>
        <p:nvSpPr>
          <p:cNvPr id="5427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smtClean="0"/>
              <a:t>Other haematopoietic cells in the GI tissue include:</a:t>
            </a:r>
          </a:p>
          <a:p>
            <a:pPr lvl="1"/>
            <a:r>
              <a:rPr lang="en-US" sz="3200" smtClean="0"/>
              <a:t>Eosinophilic granulocytes (4-6% of lamina propria cells)</a:t>
            </a:r>
          </a:p>
          <a:p>
            <a:pPr lvl="1"/>
            <a:r>
              <a:rPr lang="en-US" sz="3200" smtClean="0"/>
              <a:t>Neutrophilic granulocytes (rare in non-inflamed tissue)</a:t>
            </a:r>
          </a:p>
          <a:p>
            <a:pPr lvl="1"/>
            <a:r>
              <a:rPr lang="en-US" sz="3200" smtClean="0"/>
              <a:t>Monocytes</a:t>
            </a:r>
          </a:p>
          <a:p>
            <a:pPr lvl="1"/>
            <a:r>
              <a:rPr lang="en-US" sz="3200" smtClean="0"/>
              <a:t>Mast cells (2-3% of lamina propria cells)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1143000"/>
          </a:xfrm>
        </p:spPr>
        <p:txBody>
          <a:bodyPr/>
          <a:lstStyle/>
          <a:p>
            <a:r>
              <a:rPr lang="en-GB" sz="3200" smtClean="0"/>
              <a:t>Immune Activation in GALT</a:t>
            </a:r>
            <a:br>
              <a:rPr lang="en-GB" sz="3200" smtClean="0"/>
            </a:br>
            <a:r>
              <a:rPr lang="en-GB" sz="3200" smtClean="0"/>
              <a:t> </a:t>
            </a:r>
            <a:r>
              <a:rPr lang="en-GB" sz="3200" smtClean="0">
                <a:solidFill>
                  <a:srgbClr val="FF5050"/>
                </a:solidFill>
              </a:rPr>
              <a:t>Particulate Antigens</a:t>
            </a:r>
          </a:p>
        </p:txBody>
      </p:sp>
      <p:sp>
        <p:nvSpPr>
          <p:cNvPr id="512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DD2768DF-3925-4BF9-A7FD-896F5A019436}" type="slidenum">
              <a:rPr lang="en-CA"/>
              <a:pPr>
                <a:defRPr/>
              </a:pPr>
              <a:t>49</a:t>
            </a:fld>
            <a:endParaRPr lang="en-CA"/>
          </a:p>
        </p:txBody>
      </p:sp>
      <p:sp>
        <p:nvSpPr>
          <p:cNvPr id="5530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600200"/>
            <a:ext cx="7772400" cy="5029200"/>
          </a:xfrm>
        </p:spPr>
        <p:txBody>
          <a:bodyPr/>
          <a:lstStyle/>
          <a:p>
            <a:r>
              <a:rPr lang="en-GB" sz="2800" smtClean="0"/>
              <a:t>Particulate antigens, such as intact bacteria, viruses, parasites are processed through M (microfold) cells, specialised epithelial cells that overlie Peyer’s patches</a:t>
            </a:r>
          </a:p>
          <a:p>
            <a:r>
              <a:rPr lang="en-GB" sz="2800" smtClean="0"/>
              <a:t>Sequence of Events:</a:t>
            </a:r>
          </a:p>
          <a:p>
            <a:pPr lvl="1"/>
            <a:r>
              <a:rPr lang="en-GB" smtClean="0"/>
              <a:t>M cell endocytoses macromolecule at the apical end of the cell</a:t>
            </a:r>
          </a:p>
          <a:p>
            <a:pPr lvl="1"/>
            <a:r>
              <a:rPr lang="en-GB" smtClean="0"/>
              <a:t>Transports it across cell to the basolateral surface</a:t>
            </a:r>
          </a:p>
          <a:p>
            <a:pPr lvl="1"/>
            <a:r>
              <a:rPr lang="en-GB" smtClean="0"/>
              <a:t>Antigen encounters intra-epithelial lymphocytes</a:t>
            </a:r>
          </a:p>
          <a:p>
            <a:pPr lvl="1"/>
            <a:r>
              <a:rPr lang="en-GB" smtClean="0"/>
              <a:t>Lymphocytes (T and B cells) are activated to generate antigen-specific IgM and IgA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62025"/>
          </a:xfrm>
        </p:spPr>
        <p:txBody>
          <a:bodyPr/>
          <a:lstStyle/>
          <a:p>
            <a:r>
              <a:rPr lang="en-US" sz="3600" smtClean="0"/>
              <a:t>Symptoms of Food Allergy</a:t>
            </a:r>
            <a:endParaRPr lang="en-CA" sz="3600" smtClean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759E8B29-D7D5-4D20-ADD8-191BE65EB3B1}" type="slidenum">
              <a:rPr lang="en-CA"/>
              <a:pPr>
                <a:defRPr/>
              </a:pPr>
              <a:t>5</a:t>
            </a:fld>
            <a:endParaRPr lang="en-CA"/>
          </a:p>
        </p:txBody>
      </p:sp>
      <p:sp>
        <p:nvSpPr>
          <p:cNvPr id="1741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524000"/>
            <a:ext cx="77724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Controversy among practitioners because there are no definitive tests for food allergy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Symptoms appear in diverse organ systems: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Skin and mucous membranes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Digestive tract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Respiratory tract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Systemic (anaphylaxis)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Symptoms in nervous system are considered more subjective and sometimes may be dismissed as fictitious or psychosomatic</a:t>
            </a:r>
            <a:endParaRPr lang="en-CA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smtClean="0"/>
              <a:t> </a:t>
            </a:r>
            <a:r>
              <a:rPr lang="en-GB" sz="3200" smtClean="0"/>
              <a:t>Immune Activation in GALT</a:t>
            </a:r>
            <a:br>
              <a:rPr lang="en-GB" sz="3200" smtClean="0"/>
            </a:br>
            <a:r>
              <a:rPr lang="en-GB" sz="3200" smtClean="0"/>
              <a:t> </a:t>
            </a:r>
            <a:r>
              <a:rPr lang="en-GB" sz="3200" smtClean="0">
                <a:solidFill>
                  <a:srgbClr val="FF5050"/>
                </a:solidFill>
              </a:rPr>
              <a:t>Particulate Antigens (continued)</a:t>
            </a:r>
            <a:endParaRPr lang="en-CA" sz="3200" smtClean="0">
              <a:solidFill>
                <a:srgbClr val="FF5050"/>
              </a:solidFill>
            </a:endParaRPr>
          </a:p>
        </p:txBody>
      </p:sp>
      <p:sp>
        <p:nvSpPr>
          <p:cNvPr id="522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077A7768-E23E-4FAF-898E-4AEB11A91654}" type="slidenum">
              <a:rPr lang="en-CA"/>
              <a:pPr>
                <a:defRPr/>
              </a:pPr>
              <a:t>50</a:t>
            </a:fld>
            <a:endParaRPr lang="en-CA"/>
          </a:p>
        </p:txBody>
      </p:sp>
      <p:sp>
        <p:nvSpPr>
          <p:cNvPr id="5632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62000" y="1905000"/>
            <a:ext cx="7772400" cy="4724400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GB" smtClean="0"/>
              <a:t>IgA and IgM molecules pass through mucosal epithelial cell and link to receptor on cell surface</a:t>
            </a:r>
          </a:p>
          <a:p>
            <a:pPr lvl="1">
              <a:lnSpc>
                <a:spcPct val="90000"/>
              </a:lnSpc>
            </a:pPr>
            <a:r>
              <a:rPr lang="en-GB" smtClean="0"/>
              <a:t>Expelled into the gut lumen, together with receptor</a:t>
            </a:r>
          </a:p>
          <a:p>
            <a:pPr lvl="1">
              <a:lnSpc>
                <a:spcPct val="90000"/>
              </a:lnSpc>
            </a:pPr>
            <a:r>
              <a:rPr lang="en-GB" smtClean="0"/>
              <a:t>Receptor forms the secretory component that protects the antibody from digestion by enzymes in the gut lumen</a:t>
            </a:r>
          </a:p>
          <a:p>
            <a:pPr lvl="1">
              <a:lnSpc>
                <a:spcPct val="90000"/>
              </a:lnSpc>
            </a:pPr>
            <a:r>
              <a:rPr lang="en-GB" smtClean="0"/>
              <a:t>Secretory IgM (sIgM) and secretory IgA (sIgA) function as first line defence agents in mucous secretions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GB" smtClean="0"/>
          </a:p>
          <a:p>
            <a:pPr>
              <a:lnSpc>
                <a:spcPct val="90000"/>
              </a:lnSpc>
            </a:pPr>
            <a:endParaRPr lang="en-C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smtClean="0"/>
              <a:t>Development of Tolerance in GALT:</a:t>
            </a:r>
            <a:br>
              <a:rPr lang="en-GB" sz="3600" smtClean="0"/>
            </a:br>
            <a:r>
              <a:rPr lang="en-GB" sz="3600" smtClean="0">
                <a:solidFill>
                  <a:srgbClr val="FF5050"/>
                </a:solidFill>
              </a:rPr>
              <a:t>Soluble Protein</a:t>
            </a:r>
          </a:p>
        </p:txBody>
      </p:sp>
      <p:sp>
        <p:nvSpPr>
          <p:cNvPr id="532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D98C026D-BBAD-4578-9606-84E0D60EAAEA}" type="slidenum">
              <a:rPr lang="en-CA"/>
              <a:pPr>
                <a:defRPr/>
              </a:pPr>
              <a:t>51</a:t>
            </a:fld>
            <a:endParaRPr lang="en-CA"/>
          </a:p>
        </p:txBody>
      </p:sp>
      <p:sp>
        <p:nvSpPr>
          <p:cNvPr id="5734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800" smtClean="0"/>
              <a:t>Intestinal epithelial cells (IEC) appear to be the major antigen presenting cells involved in immunosuppression in the GALT</a:t>
            </a:r>
          </a:p>
          <a:p>
            <a:pPr>
              <a:lnSpc>
                <a:spcPct val="90000"/>
              </a:lnSpc>
            </a:pPr>
            <a:r>
              <a:rPr lang="en-GB" sz="2800" smtClean="0"/>
              <a:t>Events leading to tolerance:</a:t>
            </a:r>
          </a:p>
          <a:p>
            <a:pPr lvl="1">
              <a:lnSpc>
                <a:spcPct val="90000"/>
              </a:lnSpc>
            </a:pPr>
            <a:r>
              <a:rPr lang="en-GB" smtClean="0"/>
              <a:t>IEC express MHC class II molecules</a:t>
            </a:r>
          </a:p>
          <a:p>
            <a:pPr lvl="1">
              <a:lnSpc>
                <a:spcPct val="90000"/>
              </a:lnSpc>
            </a:pPr>
            <a:r>
              <a:rPr lang="en-GB" smtClean="0"/>
              <a:t>Take up </a:t>
            </a:r>
            <a:r>
              <a:rPr lang="en-GB" b="1" smtClean="0"/>
              <a:t>soluble protein</a:t>
            </a:r>
            <a:endParaRPr lang="en-GB" smtClean="0"/>
          </a:p>
          <a:p>
            <a:pPr lvl="1">
              <a:lnSpc>
                <a:spcPct val="90000"/>
              </a:lnSpc>
            </a:pPr>
            <a:r>
              <a:rPr lang="en-GB" smtClean="0"/>
              <a:t>Transport it through the cell</a:t>
            </a:r>
          </a:p>
          <a:p>
            <a:pPr lvl="1">
              <a:lnSpc>
                <a:spcPct val="90000"/>
              </a:lnSpc>
            </a:pPr>
            <a:r>
              <a:rPr lang="en-GB" smtClean="0"/>
              <a:t>T and B cell lymphocytes at the basolateral interface may be activated</a:t>
            </a:r>
          </a:p>
          <a:p>
            <a:pPr lvl="1">
              <a:lnSpc>
                <a:spcPct val="90000"/>
              </a:lnSpc>
            </a:pPr>
            <a:r>
              <a:rPr lang="en-GB" smtClean="0"/>
              <a:t>May result in generation of low levels of antigen-specific IgG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227507A6-FC39-44D7-9780-BEA4184D4D97}" type="slidenum">
              <a:rPr lang="en-CA"/>
              <a:pPr>
                <a:defRPr/>
              </a:pPr>
              <a:t>52</a:t>
            </a:fld>
            <a:endParaRPr lang="en-CA"/>
          </a:p>
        </p:txBody>
      </p:sp>
      <p:pic>
        <p:nvPicPr>
          <p:cNvPr id="58371" name="Picture 2" descr="msotw9_temp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38200"/>
            <a:ext cx="91440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2" name="Text Box 3"/>
          <p:cNvSpPr txBox="1">
            <a:spLocks noChangeArrowheads="1"/>
          </p:cNvSpPr>
          <p:nvPr/>
        </p:nvSpPr>
        <p:spPr bwMode="auto">
          <a:xfrm>
            <a:off x="3962400" y="6172200"/>
            <a:ext cx="1968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chemeClr val="bg1"/>
                </a:solidFill>
              </a:rPr>
              <a:t>Peyer’s Patch</a:t>
            </a:r>
            <a:endParaRPr lang="en-CA" b="1">
              <a:solidFill>
                <a:schemeClr val="bg1"/>
              </a:solidFill>
            </a:endParaRPr>
          </a:p>
        </p:txBody>
      </p:sp>
      <p:sp>
        <p:nvSpPr>
          <p:cNvPr id="58373" name="Text Box 4"/>
          <p:cNvSpPr txBox="1">
            <a:spLocks noChangeArrowheads="1"/>
          </p:cNvSpPr>
          <p:nvPr/>
        </p:nvSpPr>
        <p:spPr bwMode="auto">
          <a:xfrm>
            <a:off x="3733800" y="533400"/>
            <a:ext cx="21478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>
                <a:solidFill>
                  <a:schemeClr val="tx2"/>
                </a:solidFill>
              </a:rPr>
              <a:t>Particulate Antigen</a:t>
            </a:r>
          </a:p>
        </p:txBody>
      </p:sp>
      <p:sp>
        <p:nvSpPr>
          <p:cNvPr id="191493" name="Line 5"/>
          <p:cNvSpPr>
            <a:spLocks noChangeShapeType="1"/>
          </p:cNvSpPr>
          <p:nvPr/>
        </p:nvSpPr>
        <p:spPr bwMode="auto">
          <a:xfrm>
            <a:off x="1600200" y="1295400"/>
            <a:ext cx="1828800" cy="129540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58375" name="Text Box 6"/>
          <p:cNvSpPr txBox="1">
            <a:spLocks noChangeArrowheads="1"/>
          </p:cNvSpPr>
          <p:nvPr/>
        </p:nvSpPr>
        <p:spPr bwMode="auto">
          <a:xfrm>
            <a:off x="838200" y="533400"/>
            <a:ext cx="1839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>
                <a:solidFill>
                  <a:schemeClr val="accent1"/>
                </a:solidFill>
              </a:rPr>
              <a:t>Soluble Antigen</a:t>
            </a:r>
          </a:p>
        </p:txBody>
      </p:sp>
      <p:sp>
        <p:nvSpPr>
          <p:cNvPr id="191495" name="Line 7"/>
          <p:cNvSpPr>
            <a:spLocks noChangeShapeType="1"/>
          </p:cNvSpPr>
          <p:nvPr/>
        </p:nvSpPr>
        <p:spPr bwMode="auto">
          <a:xfrm flipH="1">
            <a:off x="4800600" y="1295400"/>
            <a:ext cx="0" cy="1752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191496" name="Line 8"/>
          <p:cNvSpPr>
            <a:spLocks noChangeShapeType="1"/>
          </p:cNvSpPr>
          <p:nvPr/>
        </p:nvSpPr>
        <p:spPr bwMode="auto">
          <a:xfrm>
            <a:off x="3429000" y="2590800"/>
            <a:ext cx="0" cy="99060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58378" name="Text Box 9"/>
          <p:cNvSpPr txBox="1">
            <a:spLocks noChangeArrowheads="1"/>
          </p:cNvSpPr>
          <p:nvPr/>
        </p:nvSpPr>
        <p:spPr bwMode="auto">
          <a:xfrm>
            <a:off x="6477000" y="533400"/>
            <a:ext cx="17065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>
                <a:solidFill>
                  <a:srgbClr val="FF0000"/>
                </a:solidFill>
              </a:rPr>
              <a:t>sIgA and sIgM</a:t>
            </a:r>
          </a:p>
        </p:txBody>
      </p:sp>
      <p:sp>
        <p:nvSpPr>
          <p:cNvPr id="191498" name="Line 10"/>
          <p:cNvSpPr>
            <a:spLocks noChangeShapeType="1"/>
          </p:cNvSpPr>
          <p:nvPr/>
        </p:nvSpPr>
        <p:spPr bwMode="auto">
          <a:xfrm flipV="1">
            <a:off x="4876800" y="838200"/>
            <a:ext cx="2438400" cy="2209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191499" name="Line 11"/>
          <p:cNvSpPr>
            <a:spLocks noChangeShapeType="1"/>
          </p:cNvSpPr>
          <p:nvPr/>
        </p:nvSpPr>
        <p:spPr bwMode="auto">
          <a:xfrm flipH="1" flipV="1">
            <a:off x="4953000" y="3124200"/>
            <a:ext cx="838200" cy="304800"/>
          </a:xfrm>
          <a:prstGeom prst="line">
            <a:avLst/>
          </a:prstGeom>
          <a:noFill/>
          <a:ln w="28575">
            <a:solidFill>
              <a:srgbClr val="FF0000"/>
            </a:solidFill>
            <a:prstDash val="lgDash"/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58381" name="Text Box 12"/>
          <p:cNvSpPr txBox="1">
            <a:spLocks noChangeArrowheads="1"/>
          </p:cNvSpPr>
          <p:nvPr/>
        </p:nvSpPr>
        <p:spPr bwMode="auto">
          <a:xfrm>
            <a:off x="457200" y="0"/>
            <a:ext cx="2085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Lamina Propria</a:t>
            </a:r>
          </a:p>
        </p:txBody>
      </p:sp>
      <p:sp>
        <p:nvSpPr>
          <p:cNvPr id="58382" name="Text Box 13"/>
          <p:cNvSpPr txBox="1">
            <a:spLocks noChangeArrowheads="1"/>
          </p:cNvSpPr>
          <p:nvPr/>
        </p:nvSpPr>
        <p:spPr bwMode="auto">
          <a:xfrm>
            <a:off x="0" y="1371600"/>
            <a:ext cx="152400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accent2"/>
                </a:solidFill>
              </a:rPr>
              <a:t>Antigens may enter via weakened tight junctions in epithelium</a:t>
            </a:r>
          </a:p>
        </p:txBody>
      </p:sp>
      <p:sp>
        <p:nvSpPr>
          <p:cNvPr id="191502" name="Line 14"/>
          <p:cNvSpPr>
            <a:spLocks noChangeShapeType="1"/>
          </p:cNvSpPr>
          <p:nvPr/>
        </p:nvSpPr>
        <p:spPr bwMode="auto">
          <a:xfrm>
            <a:off x="1524000" y="2133600"/>
            <a:ext cx="1371600" cy="53340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191503" name="Line 15"/>
          <p:cNvSpPr>
            <a:spLocks noChangeShapeType="1"/>
          </p:cNvSpPr>
          <p:nvPr/>
        </p:nvSpPr>
        <p:spPr bwMode="auto">
          <a:xfrm>
            <a:off x="2895600" y="2667000"/>
            <a:ext cx="381000" cy="121920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58385" name="Text Box 16"/>
          <p:cNvSpPr txBox="1">
            <a:spLocks noChangeArrowheads="1"/>
          </p:cNvSpPr>
          <p:nvPr/>
        </p:nvSpPr>
        <p:spPr bwMode="auto">
          <a:xfrm>
            <a:off x="3838575" y="990600"/>
            <a:ext cx="1966913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</a:rPr>
              <a:t>e.g. Microorganisms</a:t>
            </a:r>
          </a:p>
        </p:txBody>
      </p:sp>
      <p:sp>
        <p:nvSpPr>
          <p:cNvPr id="58386" name="Text Box 17"/>
          <p:cNvSpPr txBox="1">
            <a:spLocks noChangeArrowheads="1"/>
          </p:cNvSpPr>
          <p:nvPr/>
        </p:nvSpPr>
        <p:spPr bwMode="auto">
          <a:xfrm>
            <a:off x="1111250" y="990600"/>
            <a:ext cx="1035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>
                <a:solidFill>
                  <a:srgbClr val="000000"/>
                </a:solidFill>
              </a:rPr>
              <a:t>Nutrients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1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191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1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1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1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1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1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3" grpId="0" animBg="1"/>
      <p:bldP spid="191495" grpId="0" animBg="1"/>
      <p:bldP spid="191496" grpId="0" animBg="1"/>
      <p:bldP spid="191498" grpId="0" animBg="1"/>
      <p:bldP spid="191499" grpId="0" animBg="1"/>
      <p:bldP spid="191502" grpId="0" animBg="1"/>
      <p:bldP spid="191503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GB" sz="3600" smtClean="0"/>
              <a:t>Development of Tolerance  </a:t>
            </a:r>
          </a:p>
        </p:txBody>
      </p:sp>
      <p:sp>
        <p:nvSpPr>
          <p:cNvPr id="552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5CF310A0-303A-45CA-A288-E3EF2575FCAB}" type="slidenum">
              <a:rPr lang="en-CA"/>
              <a:pPr>
                <a:defRPr/>
              </a:pPr>
              <a:t>53</a:t>
            </a:fld>
            <a:endParaRPr lang="en-CA"/>
          </a:p>
        </p:txBody>
      </p:sp>
      <p:sp>
        <p:nvSpPr>
          <p:cNvPr id="5939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447800"/>
            <a:ext cx="8153400" cy="5029200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GB" smtClean="0"/>
              <a:t>Antibody production against foods is a universal phenomenon in adults and children</a:t>
            </a:r>
          </a:p>
          <a:p>
            <a:pPr lvl="1">
              <a:lnSpc>
                <a:spcPct val="90000"/>
              </a:lnSpc>
            </a:pPr>
            <a:r>
              <a:rPr lang="en-GB" smtClean="0"/>
              <a:t>Most antibodies to foods in non-reactive humans are IgG, but do not trigger the complement cascade</a:t>
            </a:r>
          </a:p>
          <a:p>
            <a:pPr lvl="1">
              <a:lnSpc>
                <a:spcPct val="90000"/>
              </a:lnSpc>
            </a:pPr>
            <a:r>
              <a:rPr lang="en-GB" smtClean="0"/>
              <a:t>Such antibodies are not associated with allergy</a:t>
            </a:r>
          </a:p>
          <a:p>
            <a:pPr lvl="1">
              <a:lnSpc>
                <a:spcPct val="90000"/>
              </a:lnSpc>
            </a:pPr>
            <a:r>
              <a:rPr lang="en-GB" smtClean="0"/>
              <a:t> CD8+ suppressor cells at basolateral surface are activated</a:t>
            </a:r>
          </a:p>
          <a:p>
            <a:pPr lvl="1">
              <a:lnSpc>
                <a:spcPct val="90000"/>
              </a:lnSpc>
            </a:pPr>
            <a:r>
              <a:rPr lang="en-GB" smtClean="0"/>
              <a:t>In conjunction with MHC class I molecules</a:t>
            </a:r>
          </a:p>
          <a:p>
            <a:pPr lvl="1">
              <a:lnSpc>
                <a:spcPct val="90000"/>
              </a:lnSpc>
            </a:pPr>
            <a:r>
              <a:rPr lang="en-GB" smtClean="0"/>
              <a:t>Suppressor cytokines generated (e.g. TGF-</a:t>
            </a:r>
            <a:r>
              <a:rPr lang="en-GB" smtClean="0">
                <a:sym typeface="Symbol" pitchFamily="18" charset="2"/>
              </a:rPr>
              <a:t>)</a:t>
            </a:r>
          </a:p>
          <a:p>
            <a:pPr lvl="1">
              <a:lnSpc>
                <a:spcPct val="90000"/>
              </a:lnSpc>
            </a:pPr>
            <a:r>
              <a:rPr lang="en-GB" smtClean="0">
                <a:sym typeface="Symbol" pitchFamily="18" charset="2"/>
              </a:rPr>
              <a:t>Results in lymphocyte anergy or deletion</a:t>
            </a:r>
            <a:endParaRPr lang="en-GB" smtClean="0"/>
          </a:p>
          <a:p>
            <a:pPr lvl="1">
              <a:lnSpc>
                <a:spcPct val="90000"/>
              </a:lnSpc>
            </a:pPr>
            <a:endParaRPr lang="en-GB" smtClean="0"/>
          </a:p>
          <a:p>
            <a:pPr lvl="1">
              <a:lnSpc>
                <a:spcPct val="90000"/>
              </a:lnSpc>
            </a:pP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GB" sz="3600" smtClean="0"/>
              <a:t>Development of Tolerance</a:t>
            </a:r>
          </a:p>
        </p:txBody>
      </p:sp>
      <p:sp>
        <p:nvSpPr>
          <p:cNvPr id="563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8C9768A3-273C-42C8-A731-7DDDFD657545}" type="slidenum">
              <a:rPr lang="en-CA"/>
              <a:pPr>
                <a:defRPr/>
              </a:pPr>
              <a:t>54</a:t>
            </a:fld>
            <a:endParaRPr lang="en-CA"/>
          </a:p>
        </p:txBody>
      </p:sp>
      <p:sp>
        <p:nvSpPr>
          <p:cNvPr id="6042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676400"/>
            <a:ext cx="7772400" cy="5181600"/>
          </a:xfrm>
        </p:spPr>
        <p:txBody>
          <a:bodyPr/>
          <a:lstStyle/>
          <a:p>
            <a:r>
              <a:rPr lang="en-GB" sz="2800" smtClean="0"/>
              <a:t>Normal tolerance to dietary proteins is partly due to generation of CD8+ T suppressor cells</a:t>
            </a:r>
          </a:p>
          <a:p>
            <a:r>
              <a:rPr lang="en-GB" sz="2800" smtClean="0"/>
              <a:t>These are at first located in the GALT, and after prolonged exposure to the same antigen can be detected in the spleen</a:t>
            </a:r>
          </a:p>
          <a:p>
            <a:r>
              <a:rPr lang="en-GB" sz="2800" smtClean="0"/>
              <a:t>Activation depends on several factors including:</a:t>
            </a:r>
          </a:p>
          <a:p>
            <a:pPr lvl="1"/>
            <a:r>
              <a:rPr lang="en-GB" smtClean="0"/>
              <a:t>antigen characteristics</a:t>
            </a:r>
          </a:p>
          <a:p>
            <a:pPr lvl="1"/>
            <a:r>
              <a:rPr lang="en-GB" smtClean="0"/>
              <a:t>dose</a:t>
            </a:r>
          </a:p>
          <a:p>
            <a:pPr lvl="1"/>
            <a:r>
              <a:rPr lang="en-GB" smtClean="0"/>
              <a:t>frequency of exposure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Development of Tolerance </a:t>
            </a:r>
            <a:r>
              <a:rPr lang="en-GB" sz="2400" smtClean="0"/>
              <a:t>(continued)</a:t>
            </a:r>
            <a:endParaRPr lang="en-US" sz="2400" smtClean="0"/>
          </a:p>
        </p:txBody>
      </p:sp>
      <p:sp>
        <p:nvSpPr>
          <p:cNvPr id="573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874BF3CE-7910-4F58-B210-8B43AC040FC8}" type="slidenum">
              <a:rPr lang="en-CA"/>
              <a:pPr>
                <a:defRPr/>
              </a:pPr>
              <a:t>55</a:t>
            </a:fld>
            <a:endParaRPr lang="en-CA"/>
          </a:p>
        </p:txBody>
      </p:sp>
      <p:sp>
        <p:nvSpPr>
          <p:cNvPr id="6144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In addition, regulatory T cells (T</a:t>
            </a:r>
            <a:r>
              <a:rPr lang="en-US" baseline="-25000" smtClean="0"/>
              <a:t>reg</a:t>
            </a:r>
            <a:r>
              <a:rPr lang="en-US" smtClean="0"/>
              <a:t>) in the thymus stop further action </a:t>
            </a:r>
          </a:p>
          <a:p>
            <a:pPr lvl="1"/>
            <a:r>
              <a:rPr lang="en-US" smtClean="0"/>
              <a:t>Probably mediated by TGF-</a:t>
            </a:r>
            <a:r>
              <a:rPr lang="en-US" smtClean="0">
                <a:sym typeface="Symbol" pitchFamily="18" charset="2"/>
              </a:rPr>
              <a:t></a:t>
            </a:r>
          </a:p>
          <a:p>
            <a:r>
              <a:rPr lang="en-US" smtClean="0"/>
              <a:t>Possibly regulatory T cells named inducible T reg (TrI) generate IL-10, which also has an immuno-suppressive function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GB" sz="3600" smtClean="0"/>
              <a:t>Development of Tolerance </a:t>
            </a:r>
            <a:r>
              <a:rPr lang="en-GB" sz="2400" smtClean="0"/>
              <a:t>continued</a:t>
            </a:r>
            <a:endParaRPr lang="en-CA" sz="2400" smtClean="0">
              <a:solidFill>
                <a:srgbClr val="FF5050"/>
              </a:solidFill>
            </a:endParaRPr>
          </a:p>
        </p:txBody>
      </p:sp>
      <p:sp>
        <p:nvSpPr>
          <p:cNvPr id="583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D54F96A8-BD2D-4A7F-ACB4-F87E520B8915}" type="slidenum">
              <a:rPr lang="en-CA"/>
              <a:pPr>
                <a:defRPr/>
              </a:pPr>
              <a:t>56</a:t>
            </a:fld>
            <a:endParaRPr lang="en-CA"/>
          </a:p>
        </p:txBody>
      </p:sp>
      <p:sp>
        <p:nvSpPr>
          <p:cNvPr id="6246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r>
              <a:rPr lang="en-GB" smtClean="0"/>
              <a:t>Other factors that might influence tolerance include:</a:t>
            </a:r>
          </a:p>
          <a:p>
            <a:pPr lvl="1"/>
            <a:r>
              <a:rPr lang="en-GB" sz="3200" smtClean="0"/>
              <a:t>Individual’s age</a:t>
            </a:r>
          </a:p>
          <a:p>
            <a:pPr lvl="1"/>
            <a:r>
              <a:rPr lang="en-GB" sz="3200" smtClean="0"/>
              <a:t>Nature of intestinal microflora</a:t>
            </a:r>
          </a:p>
          <a:p>
            <a:pPr lvl="2"/>
            <a:r>
              <a:rPr lang="en-GB" sz="3200" smtClean="0"/>
              <a:t> Microbial lipopolysaccharide from Gram-negative </a:t>
            </a:r>
            <a:r>
              <a:rPr lang="en-GB" sz="3200" i="1" smtClean="0"/>
              <a:t>Enterobacteria</a:t>
            </a:r>
            <a:r>
              <a:rPr lang="en-GB" sz="3200" smtClean="0"/>
              <a:t> in the colon might act as an immunological adjuvant</a:t>
            </a:r>
          </a:p>
          <a:p>
            <a:endParaRPr lang="en-C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69FF8DF5-74F3-408D-B142-037225421767}" type="slidenum">
              <a:rPr lang="en-CA"/>
              <a:pPr>
                <a:defRPr/>
              </a:pPr>
              <a:t>57</a:t>
            </a:fld>
            <a:endParaRPr lang="en-CA"/>
          </a:p>
        </p:txBody>
      </p:sp>
      <p:sp>
        <p:nvSpPr>
          <p:cNvPr id="634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219200"/>
            <a:ext cx="77724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Food allergens reach the intestinal mucosa intact</a:t>
            </a:r>
          </a:p>
          <a:p>
            <a:pPr>
              <a:lnSpc>
                <a:spcPct val="90000"/>
              </a:lnSpc>
            </a:pPr>
            <a:r>
              <a:rPr lang="en-GB" sz="2800" smtClean="0"/>
              <a:t>Antigen (allergen) by-passes normal route of APC sampling and processing by GALT</a:t>
            </a:r>
            <a:endParaRPr lang="en-US" sz="2800" smtClean="0"/>
          </a:p>
          <a:p>
            <a:pPr>
              <a:lnSpc>
                <a:spcPct val="90000"/>
              </a:lnSpc>
            </a:pPr>
            <a:r>
              <a:rPr lang="en-US" sz="2800" smtClean="0"/>
              <a:t>Suggested to by-pass gut GALT by moving through weakened tight junction between epithelial cells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Tight junction weakened by: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Immaturity (in infants)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Alcohol ingestion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Inflammation in the gut epithelium and associated tissues</a:t>
            </a:r>
          </a:p>
          <a:p>
            <a:pPr>
              <a:lnSpc>
                <a:spcPct val="90000"/>
              </a:lnSpc>
            </a:pPr>
            <a:r>
              <a:rPr lang="en-GB" sz="2800" smtClean="0"/>
              <a:t>May also result from immaturity or failure of APC</a:t>
            </a:r>
            <a:endParaRPr lang="en-US" sz="2800" smtClean="0"/>
          </a:p>
          <a:p>
            <a:pPr>
              <a:lnSpc>
                <a:spcPct val="90000"/>
              </a:lnSpc>
            </a:pPr>
            <a:endParaRPr lang="en-US" sz="2800" smtClean="0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GB" sz="4000">
                <a:solidFill>
                  <a:schemeClr val="tx2"/>
                </a:solidFill>
              </a:rPr>
              <a:t>Food Allergy is Failure of Tolerance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GB" smtClean="0"/>
              <a:t>Factors Influencing Tolerance</a:t>
            </a:r>
          </a:p>
        </p:txBody>
      </p:sp>
      <p:sp>
        <p:nvSpPr>
          <p:cNvPr id="604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92C6BE3E-7325-4850-90A7-3672475653CB}" type="slidenum">
              <a:rPr lang="en-CA"/>
              <a:pPr>
                <a:defRPr/>
              </a:pPr>
              <a:t>58</a:t>
            </a:fld>
            <a:endParaRPr lang="en-CA"/>
          </a:p>
        </p:txBody>
      </p:sp>
      <p:sp>
        <p:nvSpPr>
          <p:cNvPr id="6451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sz="2800" smtClean="0"/>
              <a:t>Tolerance to food antigens after early Th2 response may be due to a “diverting” pathway</a:t>
            </a:r>
          </a:p>
          <a:p>
            <a:pPr lvl="1"/>
            <a:r>
              <a:rPr lang="en-US" smtClean="0"/>
              <a:t>Children outgrow their early food allergies usually between 2 and 7 years of age</a:t>
            </a:r>
          </a:p>
          <a:p>
            <a:r>
              <a:rPr lang="en-US" sz="2800" smtClean="0"/>
              <a:t>Suggested may be due to maturation of APC and antigen processing in the GALT</a:t>
            </a:r>
          </a:p>
          <a:p>
            <a:r>
              <a:rPr lang="en-GB" sz="2800" smtClean="0"/>
              <a:t>Evidence indicates that low dose, continuous exposure to antigen is important in T cell tolerance</a:t>
            </a:r>
          </a:p>
          <a:p>
            <a:r>
              <a:rPr lang="en-GB" sz="2800" smtClean="0"/>
              <a:t>Large dose, infrequent exposure may promote sensitisation</a:t>
            </a:r>
          </a:p>
          <a:p>
            <a:endParaRPr lang="en-GB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Additional Factors influencing Th2 cell polarization</a:t>
            </a:r>
          </a:p>
        </p:txBody>
      </p:sp>
      <p:sp>
        <p:nvSpPr>
          <p:cNvPr id="614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71E0DF20-E942-483C-B569-04F9536FB089}" type="slidenum">
              <a:rPr lang="en-CA"/>
              <a:pPr>
                <a:defRPr/>
              </a:pPr>
              <a:t>59</a:t>
            </a:fld>
            <a:endParaRPr lang="en-CA"/>
          </a:p>
        </p:txBody>
      </p:sp>
      <p:sp>
        <p:nvSpPr>
          <p:cNvPr id="6554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smtClean="0"/>
              <a:t>Female hormones appear to play a significant role in allergic disease, with oestrogen effects being most well studied </a:t>
            </a:r>
          </a:p>
          <a:p>
            <a:r>
              <a:rPr lang="en-US" sz="2800" smtClean="0"/>
              <a:t>Oestrogen’s influences on immune cells favor the allergic response:</a:t>
            </a:r>
          </a:p>
          <a:p>
            <a:pPr lvl="1"/>
            <a:r>
              <a:rPr lang="en-US" smtClean="0"/>
              <a:t>promoting Th2 polarization</a:t>
            </a:r>
          </a:p>
          <a:p>
            <a:pPr lvl="1"/>
            <a:r>
              <a:rPr lang="en-US" smtClean="0"/>
              <a:t>encouraging class switching of B cells to IgE production and</a:t>
            </a:r>
          </a:p>
          <a:p>
            <a:pPr lvl="1"/>
            <a:r>
              <a:rPr lang="en-US" smtClean="0"/>
              <a:t>prompting mast cell and basophil degranulation </a:t>
            </a: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772400" cy="1143000"/>
          </a:xfrm>
        </p:spPr>
        <p:txBody>
          <a:bodyPr/>
          <a:lstStyle/>
          <a:p>
            <a:r>
              <a:rPr lang="en-GB" sz="3600" smtClean="0"/>
              <a:t>The Allergic Diathesis</a:t>
            </a:r>
          </a:p>
        </p:txBody>
      </p:sp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6A2AAA3E-3B8A-4FFB-B93B-47493042BF37}" type="slidenum">
              <a:rPr lang="en-CA"/>
              <a:pPr>
                <a:defRPr/>
              </a:pPr>
              <a:t>6</a:t>
            </a:fld>
            <a:endParaRPr lang="en-CA"/>
          </a:p>
        </p:txBody>
      </p:sp>
      <p:sp>
        <p:nvSpPr>
          <p:cNvPr id="1843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sz="800" smtClean="0"/>
              <a:t>.</a:t>
            </a:r>
          </a:p>
        </p:txBody>
      </p:sp>
      <p:sp>
        <p:nvSpPr>
          <p:cNvPr id="18437" name="AutoShape 4"/>
          <p:cNvSpPr>
            <a:spLocks noChangeArrowheads="1"/>
          </p:cNvSpPr>
          <p:nvPr/>
        </p:nvSpPr>
        <p:spPr bwMode="auto">
          <a:xfrm>
            <a:off x="1981200" y="2286000"/>
            <a:ext cx="4800600" cy="32766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2277" name="Oval 5"/>
          <p:cNvSpPr>
            <a:spLocks noChangeArrowheads="1"/>
          </p:cNvSpPr>
          <p:nvPr/>
        </p:nvSpPr>
        <p:spPr bwMode="auto">
          <a:xfrm>
            <a:off x="3276600" y="3124200"/>
            <a:ext cx="2209800" cy="2362200"/>
          </a:xfrm>
          <a:prstGeom prst="ellipse">
            <a:avLst/>
          </a:prstGeom>
          <a:solidFill>
            <a:srgbClr val="66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GB" b="1">
                <a:solidFill>
                  <a:srgbClr val="FF0000"/>
                </a:solidFill>
              </a:rPr>
              <a:t>Food Allergy</a:t>
            </a:r>
          </a:p>
        </p:txBody>
      </p:sp>
      <p:sp>
        <p:nvSpPr>
          <p:cNvPr id="18439" name="Text Box 6"/>
          <p:cNvSpPr txBox="1">
            <a:spLocks noChangeArrowheads="1"/>
          </p:cNvSpPr>
          <p:nvPr/>
        </p:nvSpPr>
        <p:spPr bwMode="auto">
          <a:xfrm>
            <a:off x="3200400" y="1371600"/>
            <a:ext cx="23050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Atopic dermatitis</a:t>
            </a:r>
          </a:p>
          <a:p>
            <a:r>
              <a:rPr lang="en-GB"/>
              <a:t>(Eczema)</a:t>
            </a:r>
          </a:p>
        </p:txBody>
      </p:sp>
      <p:sp>
        <p:nvSpPr>
          <p:cNvPr id="18440" name="Text Box 7"/>
          <p:cNvSpPr txBox="1">
            <a:spLocks noChangeArrowheads="1"/>
          </p:cNvSpPr>
          <p:nvPr/>
        </p:nvSpPr>
        <p:spPr bwMode="auto">
          <a:xfrm>
            <a:off x="6477000" y="4800600"/>
            <a:ext cx="2667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/>
              <a:t>Allergic rhinoconjunctivitis</a:t>
            </a:r>
          </a:p>
          <a:p>
            <a:r>
              <a:rPr lang="en-GB"/>
              <a:t>(hay fever)</a:t>
            </a:r>
          </a:p>
        </p:txBody>
      </p:sp>
      <p:sp>
        <p:nvSpPr>
          <p:cNvPr id="18441" name="Text Box 8"/>
          <p:cNvSpPr txBox="1">
            <a:spLocks noChangeArrowheads="1"/>
          </p:cNvSpPr>
          <p:nvPr/>
        </p:nvSpPr>
        <p:spPr bwMode="auto">
          <a:xfrm>
            <a:off x="762000" y="5105400"/>
            <a:ext cx="11985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GB"/>
              <a:t>Asthma</a:t>
            </a:r>
          </a:p>
          <a:p>
            <a:pPr algn="l"/>
            <a:r>
              <a:rPr lang="en-GB"/>
              <a:t>(cough;</a:t>
            </a:r>
          </a:p>
          <a:p>
            <a:pPr algn="l"/>
            <a:r>
              <a:rPr lang="en-GB"/>
              <a:t>wheeze)</a:t>
            </a:r>
          </a:p>
        </p:txBody>
      </p:sp>
      <p:sp>
        <p:nvSpPr>
          <p:cNvPr id="182281" name="Text Box 9"/>
          <p:cNvSpPr txBox="1">
            <a:spLocks noChangeArrowheads="1"/>
          </p:cNvSpPr>
          <p:nvPr/>
        </p:nvSpPr>
        <p:spPr bwMode="auto">
          <a:xfrm>
            <a:off x="1447800" y="3048000"/>
            <a:ext cx="21113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GB"/>
              <a:t>Gastrointestinal</a:t>
            </a:r>
          </a:p>
          <a:p>
            <a:pPr algn="l"/>
            <a:r>
              <a:rPr lang="en-GB"/>
              <a:t> symptoms</a:t>
            </a:r>
          </a:p>
        </p:txBody>
      </p:sp>
      <p:sp>
        <p:nvSpPr>
          <p:cNvPr id="182282" name="Text Box 10"/>
          <p:cNvSpPr txBox="1">
            <a:spLocks noChangeArrowheads="1"/>
          </p:cNvSpPr>
          <p:nvPr/>
        </p:nvSpPr>
        <p:spPr bwMode="auto">
          <a:xfrm>
            <a:off x="4876800" y="2590800"/>
            <a:ext cx="22240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GB"/>
              <a:t>Nervous system:</a:t>
            </a:r>
          </a:p>
          <a:p>
            <a:pPr algn="l"/>
            <a:r>
              <a:rPr lang="en-GB"/>
              <a:t>    Headaches</a:t>
            </a:r>
          </a:p>
          <a:p>
            <a:pPr algn="l"/>
            <a:r>
              <a:rPr lang="en-GB"/>
              <a:t>        Irritability</a:t>
            </a:r>
          </a:p>
        </p:txBody>
      </p:sp>
      <p:sp>
        <p:nvSpPr>
          <p:cNvPr id="182283" name="Text Box 11"/>
          <p:cNvSpPr txBox="1">
            <a:spLocks noChangeArrowheads="1"/>
          </p:cNvSpPr>
          <p:nvPr/>
        </p:nvSpPr>
        <p:spPr bwMode="auto">
          <a:xfrm>
            <a:off x="3352800" y="6019800"/>
            <a:ext cx="21875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Anaphylaxis</a:t>
            </a:r>
            <a:endParaRPr lang="en-CA" sz="2800" b="1">
              <a:solidFill>
                <a:srgbClr val="FF0000"/>
              </a:solidFill>
            </a:endParaRPr>
          </a:p>
        </p:txBody>
      </p:sp>
      <p:sp>
        <p:nvSpPr>
          <p:cNvPr id="182284" name="Line 12"/>
          <p:cNvSpPr>
            <a:spLocks noChangeShapeType="1"/>
          </p:cNvSpPr>
          <p:nvPr/>
        </p:nvSpPr>
        <p:spPr bwMode="auto">
          <a:xfrm>
            <a:off x="4419600" y="4572000"/>
            <a:ext cx="0" cy="1600200"/>
          </a:xfrm>
          <a:prstGeom prst="line">
            <a:avLst/>
          </a:prstGeom>
          <a:noFill/>
          <a:ln w="38100" cmpd="dbl">
            <a:solidFill>
              <a:srgbClr val="FF0000"/>
            </a:solidFill>
            <a:prstDash val="lgDash"/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182285" name="Text Box 13"/>
          <p:cNvSpPr txBox="1">
            <a:spLocks noChangeArrowheads="1"/>
          </p:cNvSpPr>
          <p:nvPr/>
        </p:nvSpPr>
        <p:spPr bwMode="auto">
          <a:xfrm>
            <a:off x="5943600" y="4038600"/>
            <a:ext cx="1681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Muscle pain</a:t>
            </a:r>
            <a:endParaRPr lang="en-CA"/>
          </a:p>
        </p:txBody>
      </p:sp>
      <p:sp>
        <p:nvSpPr>
          <p:cNvPr id="182286" name="Line 14"/>
          <p:cNvSpPr>
            <a:spLocks noChangeShapeType="1"/>
          </p:cNvSpPr>
          <p:nvPr/>
        </p:nvSpPr>
        <p:spPr bwMode="auto">
          <a:xfrm flipH="1" flipV="1">
            <a:off x="4419600" y="2133600"/>
            <a:ext cx="0" cy="1143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182287" name="Line 15"/>
          <p:cNvSpPr>
            <a:spLocks noChangeShapeType="1"/>
          </p:cNvSpPr>
          <p:nvPr/>
        </p:nvSpPr>
        <p:spPr bwMode="auto">
          <a:xfrm flipH="1">
            <a:off x="1828800" y="4724400"/>
            <a:ext cx="1676400" cy="914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182288" name="Line 16"/>
          <p:cNvSpPr>
            <a:spLocks noChangeShapeType="1"/>
          </p:cNvSpPr>
          <p:nvPr/>
        </p:nvSpPr>
        <p:spPr bwMode="auto">
          <a:xfrm>
            <a:off x="5257800" y="4724400"/>
            <a:ext cx="1447800" cy="762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2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2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22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22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2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2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22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22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822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822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81" grpId="0" autoUpdateAnimBg="0"/>
      <p:bldP spid="182282" grpId="0" autoUpdateAnimBg="0"/>
      <p:bldP spid="182283" grpId="0" autoUpdateAnimBg="0"/>
      <p:bldP spid="182284" grpId="0" animBg="1"/>
      <p:bldP spid="182285" grpId="0" autoUpdateAnimBg="0"/>
      <p:bldP spid="182286" grpId="0" animBg="1"/>
      <p:bldP spid="182287" grpId="0" animBg="1"/>
      <p:bldP spid="182288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Effects of Oestrogen in Allergy</a:t>
            </a:r>
          </a:p>
        </p:txBody>
      </p:sp>
      <p:sp>
        <p:nvSpPr>
          <p:cNvPr id="624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67B5D03C-8CDB-4DC1-8C24-79F14DC433F3}" type="slidenum">
              <a:rPr lang="en-CA"/>
              <a:pPr>
                <a:defRPr/>
              </a:pPr>
              <a:t>60</a:t>
            </a:fld>
            <a:endParaRPr lang="en-CA"/>
          </a:p>
        </p:txBody>
      </p:sp>
      <p:sp>
        <p:nvSpPr>
          <p:cNvPr id="6656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smtClean="0"/>
              <a:t>Mechanism by which it acts may be quite complex, with effects dependent on:</a:t>
            </a:r>
          </a:p>
          <a:p>
            <a:pPr lvl="1"/>
            <a:r>
              <a:rPr lang="en-US" smtClean="0"/>
              <a:t>the concentrations of hormone present</a:t>
            </a:r>
          </a:p>
          <a:p>
            <a:pPr lvl="1"/>
            <a:r>
              <a:rPr lang="en-US" smtClean="0"/>
              <a:t>the concomitant presence or absence of other factors such as progesterone </a:t>
            </a:r>
          </a:p>
          <a:p>
            <a:r>
              <a:rPr lang="en-GB" sz="2800" smtClean="0"/>
              <a:t>May be evident at:</a:t>
            </a:r>
          </a:p>
          <a:p>
            <a:pPr lvl="1"/>
            <a:r>
              <a:rPr lang="en-GB" smtClean="0"/>
              <a:t>Menarche</a:t>
            </a:r>
          </a:p>
          <a:p>
            <a:pPr lvl="1"/>
            <a:r>
              <a:rPr lang="en-GB" smtClean="0"/>
              <a:t>Stages of oestrogen surge in the menstrual cycle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417513"/>
            <a:ext cx="8637588" cy="10668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smtClean="0"/>
              <a:t>Examples of Allergic Conditions</a:t>
            </a:r>
            <a:br>
              <a:rPr lang="en-US" sz="3200" smtClean="0"/>
            </a:br>
            <a:r>
              <a:rPr lang="en-US" sz="3200" smtClean="0"/>
              <a:t> and Symptoms</a:t>
            </a:r>
            <a:endParaRPr lang="en-CA" sz="3200" smtClean="0"/>
          </a:p>
        </p:txBody>
      </p:sp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CAD846C3-F976-473B-8CFD-D726EBF0EAF2}" type="slidenum">
              <a:rPr lang="en-CA"/>
              <a:pPr>
                <a:defRPr/>
              </a:pPr>
              <a:t>7</a:t>
            </a:fld>
            <a:endParaRPr lang="en-CA"/>
          </a:p>
        </p:txBody>
      </p:sp>
      <p:sp>
        <p:nvSpPr>
          <p:cNvPr id="102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 smtClean="0"/>
              <a:t>Skin and Mucous Membranes</a:t>
            </a:r>
          </a:p>
          <a:p>
            <a:pPr lvl="1">
              <a:lnSpc>
                <a:spcPct val="90000"/>
              </a:lnSpc>
            </a:pPr>
            <a:r>
              <a:rPr lang="en-US" b="1" smtClean="0"/>
              <a:t>Atopic dermatitis (eczema)</a:t>
            </a:r>
          </a:p>
          <a:p>
            <a:pPr lvl="1">
              <a:lnSpc>
                <a:spcPct val="90000"/>
              </a:lnSpc>
            </a:pPr>
            <a:r>
              <a:rPr lang="en-US" b="1" smtClean="0"/>
              <a:t>Urticaria (hives)</a:t>
            </a:r>
          </a:p>
          <a:p>
            <a:pPr lvl="1">
              <a:lnSpc>
                <a:spcPct val="90000"/>
              </a:lnSpc>
            </a:pPr>
            <a:r>
              <a:rPr lang="en-US" b="1" smtClean="0"/>
              <a:t>Angioedema (swelling of tissues, especially mouth and face)</a:t>
            </a:r>
          </a:p>
          <a:p>
            <a:pPr lvl="1">
              <a:lnSpc>
                <a:spcPct val="90000"/>
              </a:lnSpc>
            </a:pPr>
            <a:r>
              <a:rPr lang="en-US" b="1" smtClean="0"/>
              <a:t>Pruritus (itching)</a:t>
            </a:r>
          </a:p>
          <a:p>
            <a:pPr lvl="1">
              <a:lnSpc>
                <a:spcPct val="90000"/>
              </a:lnSpc>
            </a:pPr>
            <a:r>
              <a:rPr lang="en-US" b="1" smtClean="0"/>
              <a:t>Contact dermatitis (rash in contact with allergen)</a:t>
            </a:r>
          </a:p>
          <a:p>
            <a:pPr lvl="1">
              <a:lnSpc>
                <a:spcPct val="90000"/>
              </a:lnSpc>
            </a:pPr>
            <a:r>
              <a:rPr lang="en-US" b="1" smtClean="0"/>
              <a:t>Oral symptoms (irritation and swelling of tissues around and inside the</a:t>
            </a:r>
            <a:r>
              <a:rPr lang="en-US" smtClean="0"/>
              <a:t> </a:t>
            </a:r>
            <a:r>
              <a:rPr lang="en-US" b="1" smtClean="0"/>
              <a:t>mouth)</a:t>
            </a:r>
          </a:p>
          <a:p>
            <a:pPr lvl="1">
              <a:lnSpc>
                <a:spcPct val="90000"/>
              </a:lnSpc>
            </a:pPr>
            <a:r>
              <a:rPr lang="en-CA" b="1" smtClean="0"/>
              <a:t>Oral allergy syndrome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6934200" y="1295400"/>
          <a:ext cx="1239838" cy="1371600"/>
        </p:xfrm>
        <a:graphic>
          <a:graphicData uri="http://schemas.openxmlformats.org/presentationml/2006/ole">
            <p:oleObj spid="_x0000_s1026" name="Clip" r:id="rId3" imgW="1657440" imgH="1833120" progId="MS_ClipArt_Gallery.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417513"/>
            <a:ext cx="8637588" cy="10668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smtClean="0"/>
              <a:t>Examples of Allergic Conditions</a:t>
            </a:r>
            <a:br>
              <a:rPr lang="en-US" sz="3200" smtClean="0"/>
            </a:br>
            <a:r>
              <a:rPr lang="en-US" sz="3200" smtClean="0"/>
              <a:t> and Symptoms</a:t>
            </a:r>
            <a:endParaRPr lang="en-CA" sz="3200" smtClean="0"/>
          </a:p>
        </p:txBody>
      </p:sp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17281989-8F79-4079-9806-3E30B8828FC8}" type="slidenum">
              <a:rPr lang="en-CA"/>
              <a:pPr>
                <a:defRPr/>
              </a:pPr>
              <a:t>8</a:t>
            </a:fld>
            <a:endParaRPr lang="en-CA"/>
          </a:p>
        </p:txBody>
      </p:sp>
      <p:sp>
        <p:nvSpPr>
          <p:cNvPr id="1946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Digestive Tract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Diarrhea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Constipation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Nausea and Vomiting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Abdominal bloating and distension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Abdominal pain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Indigestion (heartburn)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Belching</a:t>
            </a:r>
            <a:endParaRPr lang="en-CA" smtClean="0"/>
          </a:p>
        </p:txBody>
      </p:sp>
      <p:pic>
        <p:nvPicPr>
          <p:cNvPr id="19461" name="Picture 4" descr="hm0026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1524000"/>
            <a:ext cx="1371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417513"/>
            <a:ext cx="8637588" cy="10668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smtClean="0"/>
              <a:t>Examples of Allergic Conditions</a:t>
            </a:r>
            <a:br>
              <a:rPr lang="en-US" sz="3200" smtClean="0"/>
            </a:br>
            <a:r>
              <a:rPr lang="en-US" sz="3200" smtClean="0"/>
              <a:t> and Symptoms</a:t>
            </a:r>
            <a:endParaRPr lang="en-CA" sz="3200" smtClean="0"/>
          </a:p>
        </p:txBody>
      </p:sp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AC714B1C-D99B-4C6F-9066-78427A1279C8}" type="slidenum">
              <a:rPr lang="en-CA"/>
              <a:pPr>
                <a:defRPr/>
              </a:pPr>
              <a:t>9</a:t>
            </a:fld>
            <a:endParaRPr lang="en-CA"/>
          </a:p>
        </p:txBody>
      </p:sp>
      <p:sp>
        <p:nvSpPr>
          <p:cNvPr id="2048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smtClean="0"/>
              <a:t>Respiratory Tract</a:t>
            </a:r>
          </a:p>
          <a:p>
            <a:pPr lvl="1"/>
            <a:r>
              <a:rPr lang="en-US" smtClean="0"/>
              <a:t>Seasonal or perennial rhinitis (hayfever)</a:t>
            </a:r>
          </a:p>
          <a:p>
            <a:pPr lvl="1"/>
            <a:r>
              <a:rPr lang="en-US" smtClean="0"/>
              <a:t>Rhinorrhea (runny nose)</a:t>
            </a:r>
          </a:p>
          <a:p>
            <a:pPr lvl="1"/>
            <a:r>
              <a:rPr lang="en-US" smtClean="0"/>
              <a:t>Allergic conjunctivitis (itchy, watery, reddened eyes)</a:t>
            </a:r>
          </a:p>
          <a:p>
            <a:pPr lvl="1"/>
            <a:r>
              <a:rPr lang="en-US" smtClean="0"/>
              <a:t>Serous otitis media (earache with effusion) [“gum ear”; “glue ear”]</a:t>
            </a:r>
          </a:p>
          <a:p>
            <a:pPr lvl="1"/>
            <a:r>
              <a:rPr lang="en-US" smtClean="0"/>
              <a:t>Asthma</a:t>
            </a:r>
          </a:p>
          <a:p>
            <a:pPr lvl="1"/>
            <a:r>
              <a:rPr lang="en-US" smtClean="0"/>
              <a:t>Laryngeal oedema (throat tightening due to swelling of tissues)</a:t>
            </a:r>
            <a:endParaRPr lang="en-CA" smtClean="0"/>
          </a:p>
        </p:txBody>
      </p:sp>
      <p:pic>
        <p:nvPicPr>
          <p:cNvPr id="20485" name="Picture 4" descr="hm00492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1371600"/>
            <a:ext cx="1255713" cy="139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2106</TotalTime>
  <Words>2981</Words>
  <Application>Microsoft Office PowerPoint</Application>
  <PresentationFormat>On-screen Show (4:3)</PresentationFormat>
  <Paragraphs>598</Paragraphs>
  <Slides>60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9" baseType="lpstr">
      <vt:lpstr>Times New Roman</vt:lpstr>
      <vt:lpstr>Arial</vt:lpstr>
      <vt:lpstr>Franklin Gothic Book</vt:lpstr>
      <vt:lpstr>Perpetua</vt:lpstr>
      <vt:lpstr>Wingdings 2</vt:lpstr>
      <vt:lpstr>Symbol</vt:lpstr>
      <vt:lpstr>Wingdings</vt:lpstr>
      <vt:lpstr>Equity</vt:lpstr>
      <vt:lpstr>Microsoft Clip Gallery</vt:lpstr>
      <vt:lpstr>Food Allergies and Food Intolerances  </vt:lpstr>
      <vt:lpstr>Definition of Terms  European Academy of Allergy and Clinical Immunology 2001 </vt:lpstr>
      <vt:lpstr>Definition of Terms European Academy of Allergy and Clinical Immunology 2001</vt:lpstr>
      <vt:lpstr>Food Allergy &amp; Food Intolerance  DEFINITIONS:</vt:lpstr>
      <vt:lpstr>Symptoms of Food Allergy</vt:lpstr>
      <vt:lpstr>The Allergic Diathesis</vt:lpstr>
      <vt:lpstr>Examples of Allergic Conditions  and Symptoms</vt:lpstr>
      <vt:lpstr>Examples of Allergic Conditions  and Symptoms</vt:lpstr>
      <vt:lpstr>Examples of Allergic Conditions  and Symptoms</vt:lpstr>
      <vt:lpstr>Examples of Allergic Conditions  and Symptoms</vt:lpstr>
      <vt:lpstr>Examples of Allergic Conditions  and Symptoms</vt:lpstr>
      <vt:lpstr>Anaphylaxis</vt:lpstr>
      <vt:lpstr>Anaphylaxis</vt:lpstr>
      <vt:lpstr>Anaphylaxis</vt:lpstr>
      <vt:lpstr>Anaphylaxis</vt:lpstr>
      <vt:lpstr>Exercise-induced Anaphylaxis</vt:lpstr>
      <vt:lpstr>Emergency Treatment for  Anaphylactic Reaction</vt:lpstr>
      <vt:lpstr>Immunologically Mediated Reactions</vt:lpstr>
      <vt:lpstr>IgE-Mediated Hypersensitivity Stage 1: Antigen Recognition</vt:lpstr>
      <vt:lpstr>T- Cell Lymphocytes in IgE-Mediated Reactions </vt:lpstr>
      <vt:lpstr>T-helper Cell Subclasses</vt:lpstr>
      <vt:lpstr>  Significant Cytokines of the T-Cell Subclasses </vt:lpstr>
      <vt:lpstr> T-helper cell Subtypes</vt:lpstr>
      <vt:lpstr>T-Cells in the Immune and Allergic Response</vt:lpstr>
      <vt:lpstr>T-Cells in the Immune and Allergic Response  continued</vt:lpstr>
      <vt:lpstr>B cell Maturation and Production of Antibody</vt:lpstr>
      <vt:lpstr>Control of IgE Production</vt:lpstr>
      <vt:lpstr>Conditions that may Induce T-cell Response in Food Allergy</vt:lpstr>
      <vt:lpstr>      T cells in Foetal Life      </vt:lpstr>
      <vt:lpstr>Maturing of the Immune System</vt:lpstr>
      <vt:lpstr>Progress of the Immune Response in Allergy:  Early Response</vt:lpstr>
      <vt:lpstr>IgE-mediated hypersensitivity   Intracellular Granules are Released</vt:lpstr>
      <vt:lpstr>Action of Inflammatory Mediators            Histamine </vt:lpstr>
      <vt:lpstr>Action of Inflammatory Mediators</vt:lpstr>
      <vt:lpstr>Secondary Mediator Release</vt:lpstr>
      <vt:lpstr>Prostaglandins: Some important functions</vt:lpstr>
      <vt:lpstr>Leukotrienes  Some important functions</vt:lpstr>
      <vt:lpstr>Immune Response in Allergy:  Late Response</vt:lpstr>
      <vt:lpstr>Clinical Effects of Release of Mediators</vt:lpstr>
      <vt:lpstr>Clinical Effects of Release of Mediators</vt:lpstr>
      <vt:lpstr>Oral Tolerance</vt:lpstr>
      <vt:lpstr>Development of Tolerance </vt:lpstr>
      <vt:lpstr>Tolerance (continued)</vt:lpstr>
      <vt:lpstr>Immune System of the Gut</vt:lpstr>
      <vt:lpstr>Slide 45</vt:lpstr>
      <vt:lpstr>Immune System of the Gut</vt:lpstr>
      <vt:lpstr>Immune Processing in the Gut</vt:lpstr>
      <vt:lpstr>Immune System of the Gut</vt:lpstr>
      <vt:lpstr>Immune Activation in GALT  Particulate Antigens</vt:lpstr>
      <vt:lpstr> Immune Activation in GALT  Particulate Antigens (continued)</vt:lpstr>
      <vt:lpstr>Development of Tolerance in GALT: Soluble Protein</vt:lpstr>
      <vt:lpstr>Slide 52</vt:lpstr>
      <vt:lpstr>Development of Tolerance  </vt:lpstr>
      <vt:lpstr>Development of Tolerance</vt:lpstr>
      <vt:lpstr>Development of Tolerance (continued)</vt:lpstr>
      <vt:lpstr>Development of Tolerance continued</vt:lpstr>
      <vt:lpstr>Slide 57</vt:lpstr>
      <vt:lpstr>Factors Influencing Tolerance</vt:lpstr>
      <vt:lpstr>Additional Factors influencing Th2 cell polarization</vt:lpstr>
      <vt:lpstr>Effects of Oestrogen in Allergy</vt:lpstr>
    </vt:vector>
  </TitlesOfParts>
  <Company>Vickerstaff Health Services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Allergy: Immunological Mechanisms</dc:title>
  <dc:creator>J. Joneja</dc:creator>
  <cp:lastModifiedBy>user</cp:lastModifiedBy>
  <cp:revision>207</cp:revision>
  <dcterms:created xsi:type="dcterms:W3CDTF">2005-03-07T20:36:22Z</dcterms:created>
  <dcterms:modified xsi:type="dcterms:W3CDTF">2024-04-15T09:55:22Z</dcterms:modified>
</cp:coreProperties>
</file>