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61"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55479-9136-4A57-9617-F148AC16D66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2086008-3271-4AA2-BB7D-16025C348646}">
      <dgm:prSet phldrT="[Text]" custT="1"/>
      <dgm:spPr/>
      <dgm:t>
        <a:bodyPr/>
        <a:lstStyle/>
        <a:p>
          <a:r>
            <a:rPr lang="en-US" sz="1600" dirty="0" smtClean="0">
              <a:solidFill>
                <a:schemeClr val="tx1"/>
              </a:solidFill>
            </a:rPr>
            <a:t>Planning </a:t>
          </a:r>
          <a:endParaRPr lang="en-US" sz="1600" dirty="0">
            <a:solidFill>
              <a:schemeClr val="tx1"/>
            </a:solidFill>
          </a:endParaRPr>
        </a:p>
      </dgm:t>
    </dgm:pt>
    <dgm:pt modelId="{D5245968-2421-484F-9CC4-9151B10910AD}" type="parTrans" cxnId="{A97704F7-6162-4D15-ACA1-CC715A2671D9}">
      <dgm:prSet/>
      <dgm:spPr/>
      <dgm:t>
        <a:bodyPr/>
        <a:lstStyle/>
        <a:p>
          <a:endParaRPr lang="en-US"/>
        </a:p>
      </dgm:t>
    </dgm:pt>
    <dgm:pt modelId="{6B8932EB-5DC8-4FA0-A905-C131094B900F}" type="sibTrans" cxnId="{A97704F7-6162-4D15-ACA1-CC715A2671D9}">
      <dgm:prSet/>
      <dgm:spPr/>
      <dgm:t>
        <a:bodyPr/>
        <a:lstStyle/>
        <a:p>
          <a:endParaRPr lang="en-US"/>
        </a:p>
      </dgm:t>
    </dgm:pt>
    <dgm:pt modelId="{55983D2E-C983-44EC-A2D3-AB5DDC1364AB}">
      <dgm:prSet phldrT="[Text]" custT="1"/>
      <dgm:spPr/>
      <dgm:t>
        <a:bodyPr/>
        <a:lstStyle/>
        <a:p>
          <a:r>
            <a:rPr lang="en-US" sz="1600" dirty="0" smtClean="0">
              <a:solidFill>
                <a:schemeClr val="tx1"/>
              </a:solidFill>
            </a:rPr>
            <a:t>Organizing </a:t>
          </a:r>
          <a:endParaRPr lang="en-US" sz="1600" dirty="0">
            <a:solidFill>
              <a:schemeClr val="tx1"/>
            </a:solidFill>
          </a:endParaRPr>
        </a:p>
      </dgm:t>
    </dgm:pt>
    <dgm:pt modelId="{46F3CC2A-814F-41AA-852C-CB4D98B5C223}" type="parTrans" cxnId="{69607D6A-0D0C-463B-BCA7-EF03F3659523}">
      <dgm:prSet/>
      <dgm:spPr/>
      <dgm:t>
        <a:bodyPr/>
        <a:lstStyle/>
        <a:p>
          <a:endParaRPr lang="en-US"/>
        </a:p>
      </dgm:t>
    </dgm:pt>
    <dgm:pt modelId="{451D70A5-97C8-4D35-B961-15C58F9F45F8}" type="sibTrans" cxnId="{69607D6A-0D0C-463B-BCA7-EF03F3659523}">
      <dgm:prSet/>
      <dgm:spPr/>
      <dgm:t>
        <a:bodyPr/>
        <a:lstStyle/>
        <a:p>
          <a:endParaRPr lang="en-US"/>
        </a:p>
      </dgm:t>
    </dgm:pt>
    <dgm:pt modelId="{BC3D5E14-08F8-4734-833F-1A3DAD5501F6}">
      <dgm:prSet phldrT="[Text]" custT="1"/>
      <dgm:spPr/>
      <dgm:t>
        <a:bodyPr/>
        <a:lstStyle/>
        <a:p>
          <a:r>
            <a:rPr lang="en-US" sz="1600" dirty="0" smtClean="0">
              <a:solidFill>
                <a:schemeClr val="tx1"/>
              </a:solidFill>
            </a:rPr>
            <a:t>Staffing </a:t>
          </a:r>
          <a:endParaRPr lang="en-US" sz="1600" dirty="0">
            <a:solidFill>
              <a:schemeClr val="tx1"/>
            </a:solidFill>
          </a:endParaRPr>
        </a:p>
      </dgm:t>
    </dgm:pt>
    <dgm:pt modelId="{2C0C1484-D884-4571-9462-243255C69B41}" type="parTrans" cxnId="{74D1252B-2A0E-48DE-ACAE-ACD4E9855C8D}">
      <dgm:prSet/>
      <dgm:spPr/>
      <dgm:t>
        <a:bodyPr/>
        <a:lstStyle/>
        <a:p>
          <a:endParaRPr lang="en-US"/>
        </a:p>
      </dgm:t>
    </dgm:pt>
    <dgm:pt modelId="{B200E07F-9962-4476-AF1C-948ED4D29344}" type="sibTrans" cxnId="{74D1252B-2A0E-48DE-ACAE-ACD4E9855C8D}">
      <dgm:prSet/>
      <dgm:spPr/>
      <dgm:t>
        <a:bodyPr/>
        <a:lstStyle/>
        <a:p>
          <a:endParaRPr lang="en-US"/>
        </a:p>
      </dgm:t>
    </dgm:pt>
    <dgm:pt modelId="{6F1128F3-E3EE-47F8-A0A8-3BD793C4BFEC}">
      <dgm:prSet phldrT="[Text]" custT="1"/>
      <dgm:spPr/>
      <dgm:t>
        <a:bodyPr/>
        <a:lstStyle/>
        <a:p>
          <a:r>
            <a:rPr lang="en-US" sz="1600" dirty="0" smtClean="0">
              <a:solidFill>
                <a:schemeClr val="tx1"/>
              </a:solidFill>
            </a:rPr>
            <a:t>Directing &amp; Delegating </a:t>
          </a:r>
          <a:endParaRPr lang="en-US" sz="1600" dirty="0">
            <a:solidFill>
              <a:schemeClr val="tx1"/>
            </a:solidFill>
          </a:endParaRPr>
        </a:p>
      </dgm:t>
    </dgm:pt>
    <dgm:pt modelId="{28EF8614-93AA-4F4D-8505-19B500360D3C}" type="parTrans" cxnId="{5E014649-06B4-4157-B00B-DD928B3D724D}">
      <dgm:prSet/>
      <dgm:spPr/>
      <dgm:t>
        <a:bodyPr/>
        <a:lstStyle/>
        <a:p>
          <a:endParaRPr lang="en-US"/>
        </a:p>
      </dgm:t>
    </dgm:pt>
    <dgm:pt modelId="{9E18FBE7-B251-4407-97D1-FD181BC74B0D}" type="sibTrans" cxnId="{5E014649-06B4-4157-B00B-DD928B3D724D}">
      <dgm:prSet/>
      <dgm:spPr/>
      <dgm:t>
        <a:bodyPr/>
        <a:lstStyle/>
        <a:p>
          <a:endParaRPr lang="en-US"/>
        </a:p>
      </dgm:t>
    </dgm:pt>
    <dgm:pt modelId="{B391C200-334E-42FC-A5F3-A749C8CF8BA4}">
      <dgm:prSet phldrT="[Text]" custT="1"/>
      <dgm:spPr/>
      <dgm:t>
        <a:bodyPr/>
        <a:lstStyle/>
        <a:p>
          <a:r>
            <a:rPr lang="en-US" sz="1600" dirty="0" smtClean="0">
              <a:solidFill>
                <a:schemeClr val="tx1"/>
              </a:solidFill>
            </a:rPr>
            <a:t>Controlling </a:t>
          </a:r>
        </a:p>
      </dgm:t>
    </dgm:pt>
    <dgm:pt modelId="{4EDDBB92-1026-4239-BABE-2C617FBE9F24}" type="parTrans" cxnId="{7B162B72-676C-469E-A3E6-D2480AABC62E}">
      <dgm:prSet/>
      <dgm:spPr/>
      <dgm:t>
        <a:bodyPr/>
        <a:lstStyle/>
        <a:p>
          <a:endParaRPr lang="en-US"/>
        </a:p>
      </dgm:t>
    </dgm:pt>
    <dgm:pt modelId="{449C0545-2D3F-4634-8144-70652B13FC0A}" type="sibTrans" cxnId="{7B162B72-676C-469E-A3E6-D2480AABC62E}">
      <dgm:prSet/>
      <dgm:spPr/>
      <dgm:t>
        <a:bodyPr/>
        <a:lstStyle/>
        <a:p>
          <a:endParaRPr lang="en-US"/>
        </a:p>
      </dgm:t>
    </dgm:pt>
    <dgm:pt modelId="{4B6F3538-B74D-4D65-8A7B-01FFFA344220}">
      <dgm:prSet phldrT="[Text]" custT="1"/>
      <dgm:spPr/>
      <dgm:t>
        <a:bodyPr/>
        <a:lstStyle/>
        <a:p>
          <a:r>
            <a:rPr lang="en-US" sz="1600" dirty="0" smtClean="0">
              <a:solidFill>
                <a:schemeClr val="tx1"/>
              </a:solidFill>
            </a:rPr>
            <a:t>Coordinating </a:t>
          </a:r>
        </a:p>
      </dgm:t>
    </dgm:pt>
    <dgm:pt modelId="{AC0ED06B-05F6-4068-A3B4-4C85B995185B}" type="parTrans" cxnId="{EB742040-F822-4952-A115-392330999E28}">
      <dgm:prSet/>
      <dgm:spPr/>
      <dgm:t>
        <a:bodyPr/>
        <a:lstStyle/>
        <a:p>
          <a:endParaRPr lang="en-US"/>
        </a:p>
      </dgm:t>
    </dgm:pt>
    <dgm:pt modelId="{B3921F63-EBD6-472F-8931-19C1393B92BE}" type="sibTrans" cxnId="{EB742040-F822-4952-A115-392330999E28}">
      <dgm:prSet/>
      <dgm:spPr/>
      <dgm:t>
        <a:bodyPr/>
        <a:lstStyle/>
        <a:p>
          <a:endParaRPr lang="en-US"/>
        </a:p>
      </dgm:t>
    </dgm:pt>
    <dgm:pt modelId="{45AFC5C8-CD64-4DAC-A6D6-A44E3C15A626}">
      <dgm:prSet phldrT="[Text]" custT="1"/>
      <dgm:spPr/>
      <dgm:t>
        <a:bodyPr/>
        <a:lstStyle/>
        <a:p>
          <a:r>
            <a:rPr lang="en-US" sz="1600" dirty="0" smtClean="0">
              <a:solidFill>
                <a:schemeClr val="tx1"/>
              </a:solidFill>
            </a:rPr>
            <a:t>Reporting </a:t>
          </a:r>
        </a:p>
      </dgm:t>
    </dgm:pt>
    <dgm:pt modelId="{133619F8-3B21-4E13-8C7B-7F55EE82A3B4}" type="parTrans" cxnId="{74445A26-25A0-45C4-B692-2B331B63DDA1}">
      <dgm:prSet/>
      <dgm:spPr/>
      <dgm:t>
        <a:bodyPr/>
        <a:lstStyle/>
        <a:p>
          <a:endParaRPr lang="en-US"/>
        </a:p>
      </dgm:t>
    </dgm:pt>
    <dgm:pt modelId="{F818E25F-ACC6-423C-BBDD-D9D0B0BA064D}" type="sibTrans" cxnId="{74445A26-25A0-45C4-B692-2B331B63DDA1}">
      <dgm:prSet/>
      <dgm:spPr/>
      <dgm:t>
        <a:bodyPr/>
        <a:lstStyle/>
        <a:p>
          <a:endParaRPr lang="en-US"/>
        </a:p>
      </dgm:t>
    </dgm:pt>
    <dgm:pt modelId="{BC6F41BB-A498-4B96-81DD-D345CFDE694B}">
      <dgm:prSet phldrT="[Text]" custT="1"/>
      <dgm:spPr/>
      <dgm:t>
        <a:bodyPr/>
        <a:lstStyle/>
        <a:p>
          <a:r>
            <a:rPr lang="en-US" sz="1600" dirty="0" smtClean="0">
              <a:solidFill>
                <a:schemeClr val="tx1"/>
              </a:solidFill>
            </a:rPr>
            <a:t>Budgeting </a:t>
          </a:r>
        </a:p>
      </dgm:t>
    </dgm:pt>
    <dgm:pt modelId="{5DA29D71-1D94-4C45-AD2D-392DBFF85C71}" type="parTrans" cxnId="{B43A32F1-E4AF-4909-A625-96CE8AD0401E}">
      <dgm:prSet/>
      <dgm:spPr/>
      <dgm:t>
        <a:bodyPr/>
        <a:lstStyle/>
        <a:p>
          <a:endParaRPr lang="en-US"/>
        </a:p>
      </dgm:t>
    </dgm:pt>
    <dgm:pt modelId="{486C3A75-F33A-45B6-927E-EB169466A390}" type="sibTrans" cxnId="{B43A32F1-E4AF-4909-A625-96CE8AD0401E}">
      <dgm:prSet/>
      <dgm:spPr/>
      <dgm:t>
        <a:bodyPr/>
        <a:lstStyle/>
        <a:p>
          <a:endParaRPr lang="en-US"/>
        </a:p>
      </dgm:t>
    </dgm:pt>
    <dgm:pt modelId="{5EAC5727-639C-46A4-A9A4-451741F5CF7C}" type="pres">
      <dgm:prSet presAssocID="{00155479-9136-4A57-9617-F148AC16D66D}" presName="cycle" presStyleCnt="0">
        <dgm:presLayoutVars>
          <dgm:dir/>
          <dgm:resizeHandles val="exact"/>
        </dgm:presLayoutVars>
      </dgm:prSet>
      <dgm:spPr/>
      <dgm:t>
        <a:bodyPr/>
        <a:lstStyle/>
        <a:p>
          <a:endParaRPr lang="en-IN"/>
        </a:p>
      </dgm:t>
    </dgm:pt>
    <dgm:pt modelId="{50D252E0-09A1-4F3F-BD2D-51D975B0FB94}" type="pres">
      <dgm:prSet presAssocID="{12086008-3271-4AA2-BB7D-16025C348646}" presName="node" presStyleLbl="node1" presStyleIdx="0" presStyleCnt="8" custScaleX="139933">
        <dgm:presLayoutVars>
          <dgm:bulletEnabled val="1"/>
        </dgm:presLayoutVars>
      </dgm:prSet>
      <dgm:spPr/>
      <dgm:t>
        <a:bodyPr/>
        <a:lstStyle/>
        <a:p>
          <a:endParaRPr lang="en-IN"/>
        </a:p>
      </dgm:t>
    </dgm:pt>
    <dgm:pt modelId="{6BAAD72B-03A2-4EF6-8FB1-34CB44EC0BD8}" type="pres">
      <dgm:prSet presAssocID="{12086008-3271-4AA2-BB7D-16025C348646}" presName="spNode" presStyleCnt="0"/>
      <dgm:spPr/>
    </dgm:pt>
    <dgm:pt modelId="{B3E57E1C-90F0-4D2C-B39A-4379CFCC4327}" type="pres">
      <dgm:prSet presAssocID="{6B8932EB-5DC8-4FA0-A905-C131094B900F}" presName="sibTrans" presStyleLbl="sibTrans1D1" presStyleIdx="0" presStyleCnt="8"/>
      <dgm:spPr/>
      <dgm:t>
        <a:bodyPr/>
        <a:lstStyle/>
        <a:p>
          <a:endParaRPr lang="en-IN"/>
        </a:p>
      </dgm:t>
    </dgm:pt>
    <dgm:pt modelId="{913F4843-E85F-4013-A43B-09CA7CE9D1C0}" type="pres">
      <dgm:prSet presAssocID="{55983D2E-C983-44EC-A2D3-AB5DDC1364AB}" presName="node" presStyleLbl="node1" presStyleIdx="1" presStyleCnt="8" custScaleX="139933">
        <dgm:presLayoutVars>
          <dgm:bulletEnabled val="1"/>
        </dgm:presLayoutVars>
      </dgm:prSet>
      <dgm:spPr/>
      <dgm:t>
        <a:bodyPr/>
        <a:lstStyle/>
        <a:p>
          <a:endParaRPr lang="en-IN"/>
        </a:p>
      </dgm:t>
    </dgm:pt>
    <dgm:pt modelId="{7A13B995-E15B-4FDA-8158-A941D086BA56}" type="pres">
      <dgm:prSet presAssocID="{55983D2E-C983-44EC-A2D3-AB5DDC1364AB}" presName="spNode" presStyleCnt="0"/>
      <dgm:spPr/>
    </dgm:pt>
    <dgm:pt modelId="{14E68105-8EE9-4713-8494-53F23D6C8DE2}" type="pres">
      <dgm:prSet presAssocID="{451D70A5-97C8-4D35-B961-15C58F9F45F8}" presName="sibTrans" presStyleLbl="sibTrans1D1" presStyleIdx="1" presStyleCnt="8"/>
      <dgm:spPr/>
      <dgm:t>
        <a:bodyPr/>
        <a:lstStyle/>
        <a:p>
          <a:endParaRPr lang="en-IN"/>
        </a:p>
      </dgm:t>
    </dgm:pt>
    <dgm:pt modelId="{EC4AD581-A467-4ED8-886A-6D873F45705A}" type="pres">
      <dgm:prSet presAssocID="{BC3D5E14-08F8-4734-833F-1A3DAD5501F6}" presName="node" presStyleLbl="node1" presStyleIdx="2" presStyleCnt="8" custScaleX="139933">
        <dgm:presLayoutVars>
          <dgm:bulletEnabled val="1"/>
        </dgm:presLayoutVars>
      </dgm:prSet>
      <dgm:spPr/>
      <dgm:t>
        <a:bodyPr/>
        <a:lstStyle/>
        <a:p>
          <a:endParaRPr lang="en-IN"/>
        </a:p>
      </dgm:t>
    </dgm:pt>
    <dgm:pt modelId="{407BB57F-CAB9-4E06-BB8B-8D5444039678}" type="pres">
      <dgm:prSet presAssocID="{BC3D5E14-08F8-4734-833F-1A3DAD5501F6}" presName="spNode" presStyleCnt="0"/>
      <dgm:spPr/>
    </dgm:pt>
    <dgm:pt modelId="{E46D51B9-6DBD-49FF-98A6-BA75EA72EA02}" type="pres">
      <dgm:prSet presAssocID="{B200E07F-9962-4476-AF1C-948ED4D29344}" presName="sibTrans" presStyleLbl="sibTrans1D1" presStyleIdx="2" presStyleCnt="8"/>
      <dgm:spPr/>
      <dgm:t>
        <a:bodyPr/>
        <a:lstStyle/>
        <a:p>
          <a:endParaRPr lang="en-IN"/>
        </a:p>
      </dgm:t>
    </dgm:pt>
    <dgm:pt modelId="{7E59D13A-D65F-426D-A880-7D0A827DEE21}" type="pres">
      <dgm:prSet presAssocID="{6F1128F3-E3EE-47F8-A0A8-3BD793C4BFEC}" presName="node" presStyleLbl="node1" presStyleIdx="3" presStyleCnt="8" custScaleX="159419" custScaleY="132862" custRadScaleRad="100879" custRadScaleInc="-24750">
        <dgm:presLayoutVars>
          <dgm:bulletEnabled val="1"/>
        </dgm:presLayoutVars>
      </dgm:prSet>
      <dgm:spPr/>
      <dgm:t>
        <a:bodyPr/>
        <a:lstStyle/>
        <a:p>
          <a:endParaRPr lang="en-US"/>
        </a:p>
      </dgm:t>
    </dgm:pt>
    <dgm:pt modelId="{539E1240-B468-430E-9844-5A3CEB879DE7}" type="pres">
      <dgm:prSet presAssocID="{6F1128F3-E3EE-47F8-A0A8-3BD793C4BFEC}" presName="spNode" presStyleCnt="0"/>
      <dgm:spPr/>
    </dgm:pt>
    <dgm:pt modelId="{48602998-31FF-4D8A-B72A-60D8996CB7AC}" type="pres">
      <dgm:prSet presAssocID="{9E18FBE7-B251-4407-97D1-FD181BC74B0D}" presName="sibTrans" presStyleLbl="sibTrans1D1" presStyleIdx="3" presStyleCnt="8"/>
      <dgm:spPr/>
      <dgm:t>
        <a:bodyPr/>
        <a:lstStyle/>
        <a:p>
          <a:endParaRPr lang="en-IN"/>
        </a:p>
      </dgm:t>
    </dgm:pt>
    <dgm:pt modelId="{0C27A780-01F3-4FB5-A14E-64A1B982D171}" type="pres">
      <dgm:prSet presAssocID="{B391C200-334E-42FC-A5F3-A749C8CF8BA4}" presName="node" presStyleLbl="node1" presStyleIdx="4" presStyleCnt="8" custScaleX="165333">
        <dgm:presLayoutVars>
          <dgm:bulletEnabled val="1"/>
        </dgm:presLayoutVars>
      </dgm:prSet>
      <dgm:spPr/>
      <dgm:t>
        <a:bodyPr/>
        <a:lstStyle/>
        <a:p>
          <a:endParaRPr lang="en-US"/>
        </a:p>
      </dgm:t>
    </dgm:pt>
    <dgm:pt modelId="{6CF563B2-3B22-4C5E-AEAD-401F5BA5B1E8}" type="pres">
      <dgm:prSet presAssocID="{B391C200-334E-42FC-A5F3-A749C8CF8BA4}" presName="spNode" presStyleCnt="0"/>
      <dgm:spPr/>
    </dgm:pt>
    <dgm:pt modelId="{33607DBC-4B60-4C2C-9AE8-C360DB9A1975}" type="pres">
      <dgm:prSet presAssocID="{449C0545-2D3F-4634-8144-70652B13FC0A}" presName="sibTrans" presStyleLbl="sibTrans1D1" presStyleIdx="4" presStyleCnt="8"/>
      <dgm:spPr/>
      <dgm:t>
        <a:bodyPr/>
        <a:lstStyle/>
        <a:p>
          <a:endParaRPr lang="en-IN"/>
        </a:p>
      </dgm:t>
    </dgm:pt>
    <dgm:pt modelId="{A9F6A905-4BA9-4C85-A0A4-5DAEFD462922}" type="pres">
      <dgm:prSet presAssocID="{4B6F3538-B74D-4D65-8A7B-01FFFA344220}" presName="node" presStyleLbl="node1" presStyleIdx="5" presStyleCnt="8" custScaleX="167812">
        <dgm:presLayoutVars>
          <dgm:bulletEnabled val="1"/>
        </dgm:presLayoutVars>
      </dgm:prSet>
      <dgm:spPr/>
      <dgm:t>
        <a:bodyPr/>
        <a:lstStyle/>
        <a:p>
          <a:endParaRPr lang="en-IN"/>
        </a:p>
      </dgm:t>
    </dgm:pt>
    <dgm:pt modelId="{3E1F6BA8-3E36-43C7-9C70-90CC1420418F}" type="pres">
      <dgm:prSet presAssocID="{4B6F3538-B74D-4D65-8A7B-01FFFA344220}" presName="spNode" presStyleCnt="0"/>
      <dgm:spPr/>
    </dgm:pt>
    <dgm:pt modelId="{0D930E33-0E96-4817-AA05-0A7634B3C236}" type="pres">
      <dgm:prSet presAssocID="{B3921F63-EBD6-472F-8931-19C1393B92BE}" presName="sibTrans" presStyleLbl="sibTrans1D1" presStyleIdx="5" presStyleCnt="8"/>
      <dgm:spPr/>
      <dgm:t>
        <a:bodyPr/>
        <a:lstStyle/>
        <a:p>
          <a:endParaRPr lang="en-IN"/>
        </a:p>
      </dgm:t>
    </dgm:pt>
    <dgm:pt modelId="{E3D62578-AE2F-4D46-A4C0-178371B62C4F}" type="pres">
      <dgm:prSet presAssocID="{45AFC5C8-CD64-4DAC-A6D6-A44E3C15A626}" presName="node" presStyleLbl="node1" presStyleIdx="6" presStyleCnt="8" custScaleX="139933">
        <dgm:presLayoutVars>
          <dgm:bulletEnabled val="1"/>
        </dgm:presLayoutVars>
      </dgm:prSet>
      <dgm:spPr/>
      <dgm:t>
        <a:bodyPr/>
        <a:lstStyle/>
        <a:p>
          <a:endParaRPr lang="en-IN"/>
        </a:p>
      </dgm:t>
    </dgm:pt>
    <dgm:pt modelId="{FE71014F-0EA5-43CD-8080-F55039C291E8}" type="pres">
      <dgm:prSet presAssocID="{45AFC5C8-CD64-4DAC-A6D6-A44E3C15A626}" presName="spNode" presStyleCnt="0"/>
      <dgm:spPr/>
    </dgm:pt>
    <dgm:pt modelId="{C85DA446-4C3C-4EA9-A96E-1ECA09768439}" type="pres">
      <dgm:prSet presAssocID="{F818E25F-ACC6-423C-BBDD-D9D0B0BA064D}" presName="sibTrans" presStyleLbl="sibTrans1D1" presStyleIdx="6" presStyleCnt="8"/>
      <dgm:spPr/>
      <dgm:t>
        <a:bodyPr/>
        <a:lstStyle/>
        <a:p>
          <a:endParaRPr lang="en-IN"/>
        </a:p>
      </dgm:t>
    </dgm:pt>
    <dgm:pt modelId="{2C0926DC-279C-4A4A-814A-1C764A5591A2}" type="pres">
      <dgm:prSet presAssocID="{BC6F41BB-A498-4B96-81DD-D345CFDE694B}" presName="node" presStyleLbl="node1" presStyleIdx="7" presStyleCnt="8" custScaleX="139933">
        <dgm:presLayoutVars>
          <dgm:bulletEnabled val="1"/>
        </dgm:presLayoutVars>
      </dgm:prSet>
      <dgm:spPr/>
      <dgm:t>
        <a:bodyPr/>
        <a:lstStyle/>
        <a:p>
          <a:endParaRPr lang="en-IN"/>
        </a:p>
      </dgm:t>
    </dgm:pt>
    <dgm:pt modelId="{4D2342F5-5EC6-4A8D-8AE3-9DF1B8199ADD}" type="pres">
      <dgm:prSet presAssocID="{BC6F41BB-A498-4B96-81DD-D345CFDE694B}" presName="spNode" presStyleCnt="0"/>
      <dgm:spPr/>
    </dgm:pt>
    <dgm:pt modelId="{D8FECB24-90A8-4FCF-A1D7-03A4A9458064}" type="pres">
      <dgm:prSet presAssocID="{486C3A75-F33A-45B6-927E-EB169466A390}" presName="sibTrans" presStyleLbl="sibTrans1D1" presStyleIdx="7" presStyleCnt="8"/>
      <dgm:spPr/>
      <dgm:t>
        <a:bodyPr/>
        <a:lstStyle/>
        <a:p>
          <a:endParaRPr lang="en-IN"/>
        </a:p>
      </dgm:t>
    </dgm:pt>
  </dgm:ptLst>
  <dgm:cxnLst>
    <dgm:cxn modelId="{74D1252B-2A0E-48DE-ACAE-ACD4E9855C8D}" srcId="{00155479-9136-4A57-9617-F148AC16D66D}" destId="{BC3D5E14-08F8-4734-833F-1A3DAD5501F6}" srcOrd="2" destOrd="0" parTransId="{2C0C1484-D884-4571-9462-243255C69B41}" sibTransId="{B200E07F-9962-4476-AF1C-948ED4D29344}"/>
    <dgm:cxn modelId="{B43A32F1-E4AF-4909-A625-96CE8AD0401E}" srcId="{00155479-9136-4A57-9617-F148AC16D66D}" destId="{BC6F41BB-A498-4B96-81DD-D345CFDE694B}" srcOrd="7" destOrd="0" parTransId="{5DA29D71-1D94-4C45-AD2D-392DBFF85C71}" sibTransId="{486C3A75-F33A-45B6-927E-EB169466A390}"/>
    <dgm:cxn modelId="{BE0568BD-9A30-4464-B4DD-AAD13830BF1D}" type="presOf" srcId="{B200E07F-9962-4476-AF1C-948ED4D29344}" destId="{E46D51B9-6DBD-49FF-98A6-BA75EA72EA02}" srcOrd="0" destOrd="0" presId="urn:microsoft.com/office/officeart/2005/8/layout/cycle5"/>
    <dgm:cxn modelId="{6141096B-32E1-4465-95CF-A328548C4292}" type="presOf" srcId="{486C3A75-F33A-45B6-927E-EB169466A390}" destId="{D8FECB24-90A8-4FCF-A1D7-03A4A9458064}" srcOrd="0" destOrd="0" presId="urn:microsoft.com/office/officeart/2005/8/layout/cycle5"/>
    <dgm:cxn modelId="{69607D6A-0D0C-463B-BCA7-EF03F3659523}" srcId="{00155479-9136-4A57-9617-F148AC16D66D}" destId="{55983D2E-C983-44EC-A2D3-AB5DDC1364AB}" srcOrd="1" destOrd="0" parTransId="{46F3CC2A-814F-41AA-852C-CB4D98B5C223}" sibTransId="{451D70A5-97C8-4D35-B961-15C58F9F45F8}"/>
    <dgm:cxn modelId="{F41ACD2F-35BD-45DC-BA2B-CDCD0A193D1C}" type="presOf" srcId="{9E18FBE7-B251-4407-97D1-FD181BC74B0D}" destId="{48602998-31FF-4D8A-B72A-60D8996CB7AC}" srcOrd="0" destOrd="0" presId="urn:microsoft.com/office/officeart/2005/8/layout/cycle5"/>
    <dgm:cxn modelId="{939B9B65-57BA-4347-BB8F-139E65F34BA2}" type="presOf" srcId="{12086008-3271-4AA2-BB7D-16025C348646}" destId="{50D252E0-09A1-4F3F-BD2D-51D975B0FB94}" srcOrd="0" destOrd="0" presId="urn:microsoft.com/office/officeart/2005/8/layout/cycle5"/>
    <dgm:cxn modelId="{1220D559-3BF0-4370-AEEE-37B8BB220E7D}" type="presOf" srcId="{6F1128F3-E3EE-47F8-A0A8-3BD793C4BFEC}" destId="{7E59D13A-D65F-426D-A880-7D0A827DEE21}" srcOrd="0" destOrd="0" presId="urn:microsoft.com/office/officeart/2005/8/layout/cycle5"/>
    <dgm:cxn modelId="{376840E9-01C6-4061-A489-1A89D4181B85}" type="presOf" srcId="{451D70A5-97C8-4D35-B961-15C58F9F45F8}" destId="{14E68105-8EE9-4713-8494-53F23D6C8DE2}" srcOrd="0" destOrd="0" presId="urn:microsoft.com/office/officeart/2005/8/layout/cycle5"/>
    <dgm:cxn modelId="{B1B86351-E341-4634-ABCC-62AF6D3ECB46}" type="presOf" srcId="{449C0545-2D3F-4634-8144-70652B13FC0A}" destId="{33607DBC-4B60-4C2C-9AE8-C360DB9A1975}" srcOrd="0" destOrd="0" presId="urn:microsoft.com/office/officeart/2005/8/layout/cycle5"/>
    <dgm:cxn modelId="{84B33560-5CFA-409B-8E04-6187FB6DAE54}" type="presOf" srcId="{B3921F63-EBD6-472F-8931-19C1393B92BE}" destId="{0D930E33-0E96-4817-AA05-0A7634B3C236}" srcOrd="0" destOrd="0" presId="urn:microsoft.com/office/officeart/2005/8/layout/cycle5"/>
    <dgm:cxn modelId="{5E014649-06B4-4157-B00B-DD928B3D724D}" srcId="{00155479-9136-4A57-9617-F148AC16D66D}" destId="{6F1128F3-E3EE-47F8-A0A8-3BD793C4BFEC}" srcOrd="3" destOrd="0" parTransId="{28EF8614-93AA-4F4D-8505-19B500360D3C}" sibTransId="{9E18FBE7-B251-4407-97D1-FD181BC74B0D}"/>
    <dgm:cxn modelId="{7F89CCF9-5F19-4C2F-9F3E-45A364EE729A}" type="presOf" srcId="{45AFC5C8-CD64-4DAC-A6D6-A44E3C15A626}" destId="{E3D62578-AE2F-4D46-A4C0-178371B62C4F}" srcOrd="0" destOrd="0" presId="urn:microsoft.com/office/officeart/2005/8/layout/cycle5"/>
    <dgm:cxn modelId="{3FA6B88B-6C0A-48EA-BE22-32F9E9D7F448}" type="presOf" srcId="{6B8932EB-5DC8-4FA0-A905-C131094B900F}" destId="{B3E57E1C-90F0-4D2C-B39A-4379CFCC4327}" srcOrd="0" destOrd="0" presId="urn:microsoft.com/office/officeart/2005/8/layout/cycle5"/>
    <dgm:cxn modelId="{A3952BF2-7C8D-4342-B10C-7C272A31828F}" type="presOf" srcId="{BC6F41BB-A498-4B96-81DD-D345CFDE694B}" destId="{2C0926DC-279C-4A4A-814A-1C764A5591A2}" srcOrd="0" destOrd="0" presId="urn:microsoft.com/office/officeart/2005/8/layout/cycle5"/>
    <dgm:cxn modelId="{28406C89-D346-4FDD-9EDB-EBDB005A69E0}" type="presOf" srcId="{F818E25F-ACC6-423C-BBDD-D9D0B0BA064D}" destId="{C85DA446-4C3C-4EA9-A96E-1ECA09768439}" srcOrd="0" destOrd="0" presId="urn:microsoft.com/office/officeart/2005/8/layout/cycle5"/>
    <dgm:cxn modelId="{A97704F7-6162-4D15-ACA1-CC715A2671D9}" srcId="{00155479-9136-4A57-9617-F148AC16D66D}" destId="{12086008-3271-4AA2-BB7D-16025C348646}" srcOrd="0" destOrd="0" parTransId="{D5245968-2421-484F-9CC4-9151B10910AD}" sibTransId="{6B8932EB-5DC8-4FA0-A905-C131094B900F}"/>
    <dgm:cxn modelId="{802A9F77-716C-45FD-8451-8B618E0C7F21}" type="presOf" srcId="{00155479-9136-4A57-9617-F148AC16D66D}" destId="{5EAC5727-639C-46A4-A9A4-451741F5CF7C}" srcOrd="0" destOrd="0" presId="urn:microsoft.com/office/officeart/2005/8/layout/cycle5"/>
    <dgm:cxn modelId="{7B162B72-676C-469E-A3E6-D2480AABC62E}" srcId="{00155479-9136-4A57-9617-F148AC16D66D}" destId="{B391C200-334E-42FC-A5F3-A749C8CF8BA4}" srcOrd="4" destOrd="0" parTransId="{4EDDBB92-1026-4239-BABE-2C617FBE9F24}" sibTransId="{449C0545-2D3F-4634-8144-70652B13FC0A}"/>
    <dgm:cxn modelId="{CBB59E21-AD4F-40C0-9B69-A081A78578CB}" type="presOf" srcId="{55983D2E-C983-44EC-A2D3-AB5DDC1364AB}" destId="{913F4843-E85F-4013-A43B-09CA7CE9D1C0}" srcOrd="0" destOrd="0" presId="urn:microsoft.com/office/officeart/2005/8/layout/cycle5"/>
    <dgm:cxn modelId="{4AAD11F4-0B14-4473-94D6-81CF5391B203}" type="presOf" srcId="{B391C200-334E-42FC-A5F3-A749C8CF8BA4}" destId="{0C27A780-01F3-4FB5-A14E-64A1B982D171}" srcOrd="0" destOrd="0" presId="urn:microsoft.com/office/officeart/2005/8/layout/cycle5"/>
    <dgm:cxn modelId="{EB742040-F822-4952-A115-392330999E28}" srcId="{00155479-9136-4A57-9617-F148AC16D66D}" destId="{4B6F3538-B74D-4D65-8A7B-01FFFA344220}" srcOrd="5" destOrd="0" parTransId="{AC0ED06B-05F6-4068-A3B4-4C85B995185B}" sibTransId="{B3921F63-EBD6-472F-8931-19C1393B92BE}"/>
    <dgm:cxn modelId="{A6D27DFC-E461-43DC-B85C-F00C645A9EF7}" type="presOf" srcId="{BC3D5E14-08F8-4734-833F-1A3DAD5501F6}" destId="{EC4AD581-A467-4ED8-886A-6D873F45705A}" srcOrd="0" destOrd="0" presId="urn:microsoft.com/office/officeart/2005/8/layout/cycle5"/>
    <dgm:cxn modelId="{B27055BB-B808-4FD8-825C-17EA0DB4AD30}" type="presOf" srcId="{4B6F3538-B74D-4D65-8A7B-01FFFA344220}" destId="{A9F6A905-4BA9-4C85-A0A4-5DAEFD462922}" srcOrd="0" destOrd="0" presId="urn:microsoft.com/office/officeart/2005/8/layout/cycle5"/>
    <dgm:cxn modelId="{74445A26-25A0-45C4-B692-2B331B63DDA1}" srcId="{00155479-9136-4A57-9617-F148AC16D66D}" destId="{45AFC5C8-CD64-4DAC-A6D6-A44E3C15A626}" srcOrd="6" destOrd="0" parTransId="{133619F8-3B21-4E13-8C7B-7F55EE82A3B4}" sibTransId="{F818E25F-ACC6-423C-BBDD-D9D0B0BA064D}"/>
    <dgm:cxn modelId="{6C92CFA7-59D3-431E-AF0D-17481F6FE4E5}" type="presParOf" srcId="{5EAC5727-639C-46A4-A9A4-451741F5CF7C}" destId="{50D252E0-09A1-4F3F-BD2D-51D975B0FB94}" srcOrd="0" destOrd="0" presId="urn:microsoft.com/office/officeart/2005/8/layout/cycle5"/>
    <dgm:cxn modelId="{093AB58C-7D72-473F-B2F7-7E765EAF8671}" type="presParOf" srcId="{5EAC5727-639C-46A4-A9A4-451741F5CF7C}" destId="{6BAAD72B-03A2-4EF6-8FB1-34CB44EC0BD8}" srcOrd="1" destOrd="0" presId="urn:microsoft.com/office/officeart/2005/8/layout/cycle5"/>
    <dgm:cxn modelId="{0955A664-C133-4F76-AF39-6822B473FBEF}" type="presParOf" srcId="{5EAC5727-639C-46A4-A9A4-451741F5CF7C}" destId="{B3E57E1C-90F0-4D2C-B39A-4379CFCC4327}" srcOrd="2" destOrd="0" presId="urn:microsoft.com/office/officeart/2005/8/layout/cycle5"/>
    <dgm:cxn modelId="{2D9C3ED0-FE54-4DF5-8354-6A47A49F3210}" type="presParOf" srcId="{5EAC5727-639C-46A4-A9A4-451741F5CF7C}" destId="{913F4843-E85F-4013-A43B-09CA7CE9D1C0}" srcOrd="3" destOrd="0" presId="urn:microsoft.com/office/officeart/2005/8/layout/cycle5"/>
    <dgm:cxn modelId="{8BFE9A3D-4558-4B4D-8829-699B43C34404}" type="presParOf" srcId="{5EAC5727-639C-46A4-A9A4-451741F5CF7C}" destId="{7A13B995-E15B-4FDA-8158-A941D086BA56}" srcOrd="4" destOrd="0" presId="urn:microsoft.com/office/officeart/2005/8/layout/cycle5"/>
    <dgm:cxn modelId="{2D35108A-B1A9-48E4-9C8E-348D1466E9C6}" type="presParOf" srcId="{5EAC5727-639C-46A4-A9A4-451741F5CF7C}" destId="{14E68105-8EE9-4713-8494-53F23D6C8DE2}" srcOrd="5" destOrd="0" presId="urn:microsoft.com/office/officeart/2005/8/layout/cycle5"/>
    <dgm:cxn modelId="{38F8A926-D69B-4927-86A6-1FFA799AD6F6}" type="presParOf" srcId="{5EAC5727-639C-46A4-A9A4-451741F5CF7C}" destId="{EC4AD581-A467-4ED8-886A-6D873F45705A}" srcOrd="6" destOrd="0" presId="urn:microsoft.com/office/officeart/2005/8/layout/cycle5"/>
    <dgm:cxn modelId="{7E8665D2-AC31-4E5C-91A2-CF3D9F83A367}" type="presParOf" srcId="{5EAC5727-639C-46A4-A9A4-451741F5CF7C}" destId="{407BB57F-CAB9-4E06-BB8B-8D5444039678}" srcOrd="7" destOrd="0" presId="urn:microsoft.com/office/officeart/2005/8/layout/cycle5"/>
    <dgm:cxn modelId="{E9D5463C-9258-4E12-8BA6-B41633BAEC90}" type="presParOf" srcId="{5EAC5727-639C-46A4-A9A4-451741F5CF7C}" destId="{E46D51B9-6DBD-49FF-98A6-BA75EA72EA02}" srcOrd="8" destOrd="0" presId="urn:microsoft.com/office/officeart/2005/8/layout/cycle5"/>
    <dgm:cxn modelId="{052DDE62-6A59-4BC3-9BEA-81F51E03E74C}" type="presParOf" srcId="{5EAC5727-639C-46A4-A9A4-451741F5CF7C}" destId="{7E59D13A-D65F-426D-A880-7D0A827DEE21}" srcOrd="9" destOrd="0" presId="urn:microsoft.com/office/officeart/2005/8/layout/cycle5"/>
    <dgm:cxn modelId="{238FC2CD-1121-4E58-AE8C-BC22BF3A5E78}" type="presParOf" srcId="{5EAC5727-639C-46A4-A9A4-451741F5CF7C}" destId="{539E1240-B468-430E-9844-5A3CEB879DE7}" srcOrd="10" destOrd="0" presId="urn:microsoft.com/office/officeart/2005/8/layout/cycle5"/>
    <dgm:cxn modelId="{756C14BD-52AA-4CAA-A5AD-D5ED9ADA24B5}" type="presParOf" srcId="{5EAC5727-639C-46A4-A9A4-451741F5CF7C}" destId="{48602998-31FF-4D8A-B72A-60D8996CB7AC}" srcOrd="11" destOrd="0" presId="urn:microsoft.com/office/officeart/2005/8/layout/cycle5"/>
    <dgm:cxn modelId="{2F0D481B-2D58-4E1B-860A-C8F904A60E28}" type="presParOf" srcId="{5EAC5727-639C-46A4-A9A4-451741F5CF7C}" destId="{0C27A780-01F3-4FB5-A14E-64A1B982D171}" srcOrd="12" destOrd="0" presId="urn:microsoft.com/office/officeart/2005/8/layout/cycle5"/>
    <dgm:cxn modelId="{C86F3AE0-EA26-4EBE-ABC2-E185EC8C03B4}" type="presParOf" srcId="{5EAC5727-639C-46A4-A9A4-451741F5CF7C}" destId="{6CF563B2-3B22-4C5E-AEAD-401F5BA5B1E8}" srcOrd="13" destOrd="0" presId="urn:microsoft.com/office/officeart/2005/8/layout/cycle5"/>
    <dgm:cxn modelId="{01581BC9-E5D7-41BB-9F09-77202886A4FE}" type="presParOf" srcId="{5EAC5727-639C-46A4-A9A4-451741F5CF7C}" destId="{33607DBC-4B60-4C2C-9AE8-C360DB9A1975}" srcOrd="14" destOrd="0" presId="urn:microsoft.com/office/officeart/2005/8/layout/cycle5"/>
    <dgm:cxn modelId="{C4EB491D-692B-4277-87C9-A6B28B9BC03F}" type="presParOf" srcId="{5EAC5727-639C-46A4-A9A4-451741F5CF7C}" destId="{A9F6A905-4BA9-4C85-A0A4-5DAEFD462922}" srcOrd="15" destOrd="0" presId="urn:microsoft.com/office/officeart/2005/8/layout/cycle5"/>
    <dgm:cxn modelId="{E392EC5E-230F-492C-BC06-24F60C2D14BB}" type="presParOf" srcId="{5EAC5727-639C-46A4-A9A4-451741F5CF7C}" destId="{3E1F6BA8-3E36-43C7-9C70-90CC1420418F}" srcOrd="16" destOrd="0" presId="urn:microsoft.com/office/officeart/2005/8/layout/cycle5"/>
    <dgm:cxn modelId="{9AB28835-9626-489B-8272-69CFE325C47E}" type="presParOf" srcId="{5EAC5727-639C-46A4-A9A4-451741F5CF7C}" destId="{0D930E33-0E96-4817-AA05-0A7634B3C236}" srcOrd="17" destOrd="0" presId="urn:microsoft.com/office/officeart/2005/8/layout/cycle5"/>
    <dgm:cxn modelId="{65B0AC45-5FA1-4BF4-9657-50A11B2CAF2D}" type="presParOf" srcId="{5EAC5727-639C-46A4-A9A4-451741F5CF7C}" destId="{E3D62578-AE2F-4D46-A4C0-178371B62C4F}" srcOrd="18" destOrd="0" presId="urn:microsoft.com/office/officeart/2005/8/layout/cycle5"/>
    <dgm:cxn modelId="{1E203CAA-DC7A-453E-962F-5F585557578B}" type="presParOf" srcId="{5EAC5727-639C-46A4-A9A4-451741F5CF7C}" destId="{FE71014F-0EA5-43CD-8080-F55039C291E8}" srcOrd="19" destOrd="0" presId="urn:microsoft.com/office/officeart/2005/8/layout/cycle5"/>
    <dgm:cxn modelId="{993C4502-CAB6-40D9-A38D-D400751FB673}" type="presParOf" srcId="{5EAC5727-639C-46A4-A9A4-451741F5CF7C}" destId="{C85DA446-4C3C-4EA9-A96E-1ECA09768439}" srcOrd="20" destOrd="0" presId="urn:microsoft.com/office/officeart/2005/8/layout/cycle5"/>
    <dgm:cxn modelId="{63FA61E8-20C5-456D-B98F-AE68919638BB}" type="presParOf" srcId="{5EAC5727-639C-46A4-A9A4-451741F5CF7C}" destId="{2C0926DC-279C-4A4A-814A-1C764A5591A2}" srcOrd="21" destOrd="0" presId="urn:microsoft.com/office/officeart/2005/8/layout/cycle5"/>
    <dgm:cxn modelId="{C7EA3793-7DCE-48BD-919F-12201A38821F}" type="presParOf" srcId="{5EAC5727-639C-46A4-A9A4-451741F5CF7C}" destId="{4D2342F5-5EC6-4A8D-8AE3-9DF1B8199ADD}" srcOrd="22" destOrd="0" presId="urn:microsoft.com/office/officeart/2005/8/layout/cycle5"/>
    <dgm:cxn modelId="{03F2E17B-C216-4838-8493-7ECBC31C2A21}" type="presParOf" srcId="{5EAC5727-639C-46A4-A9A4-451741F5CF7C}" destId="{D8FECB24-90A8-4FCF-A1D7-03A4A9458064}" srcOrd="23" destOrd="0" presId="urn:microsoft.com/office/officeart/2005/8/layout/cycle5"/>
  </dgm:cxnLst>
  <dgm:bg/>
  <dgm:whole/>
</dgm:dataModel>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4/15/2024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4/15/2024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4/15/2024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4/15/2024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4/15/2024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4/15/2024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Introduction to FSM </a:t>
            </a:r>
            <a:endParaRPr lang="en-US" dirty="0">
              <a:latin typeface="Times New Roman" pitchFamily="18" charset="0"/>
              <a:cs typeface="Times New Roman" pitchFamily="18" charset="0"/>
            </a:endParaRPr>
          </a:p>
        </p:txBody>
      </p:sp>
      <p:sp>
        <p:nvSpPr>
          <p:cNvPr id="4" name="Subtitle 3"/>
          <p:cNvSpPr>
            <a:spLocks noGrp="1" noChangeArrowheads="1"/>
          </p:cNvSpPr>
          <p:nvPr>
            <p:ph type="subTitle" idx="1"/>
          </p:nvPr>
        </p:nvSpPr>
        <p:spPr bwMode="auto">
          <a:xfrm>
            <a:off x="1752600" y="0"/>
            <a:ext cx="6172200" cy="13716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0" indent="0" algn="ctr" rtl="0" fontAlgn="base">
              <a:spcBef>
                <a:spcPts val="575"/>
              </a:spcBef>
              <a:spcAft>
                <a:spcPct val="0"/>
              </a:spcAft>
              <a:buClr>
                <a:schemeClr val="accent1"/>
              </a:buClr>
              <a:buSzPct val="85000"/>
              <a:buFont typeface="Wingdings 2" pitchFamily="18" charset="2"/>
              <a:buNone/>
              <a:defRPr sz="2600" kern="1200">
                <a:solidFill>
                  <a:schemeClr val="tx2"/>
                </a:solidFill>
                <a:latin typeface="+mn-lt"/>
                <a:ea typeface="+mn-ea"/>
                <a:cs typeface="+mn-cs"/>
              </a:defRPr>
            </a:lvl1pPr>
            <a:lvl2pPr marL="457200" indent="0" algn="ctr" rtl="0" fontAlgn="base">
              <a:spcBef>
                <a:spcPts val="375"/>
              </a:spcBef>
              <a:spcAft>
                <a:spcPct val="0"/>
              </a:spcAft>
              <a:buClr>
                <a:schemeClr val="accent2"/>
              </a:buClr>
              <a:buSzPct val="85000"/>
              <a:buFont typeface="Wingdings 2" pitchFamily="18" charset="2"/>
              <a:buNone/>
              <a:defRPr sz="2400" kern="1200">
                <a:solidFill>
                  <a:schemeClr val="tx1"/>
                </a:solidFill>
                <a:latin typeface="+mn-lt"/>
                <a:ea typeface="+mn-ea"/>
                <a:cs typeface="+mn-cs"/>
              </a:defRPr>
            </a:lvl2pPr>
            <a:lvl3pPr marL="914400" indent="0" algn="ctr" rtl="0" fontAlgn="base">
              <a:spcBef>
                <a:spcPts val="375"/>
              </a:spcBef>
              <a:spcAft>
                <a:spcPct val="0"/>
              </a:spcAft>
              <a:buClr>
                <a:srgbClr val="E6B1AB"/>
              </a:buClr>
              <a:buSzPct val="85000"/>
              <a:buFont typeface="Wingdings 2" pitchFamily="18" charset="2"/>
              <a:buNone/>
              <a:defRPr sz="2000" kern="1200">
                <a:solidFill>
                  <a:schemeClr val="tx1"/>
                </a:solidFill>
                <a:latin typeface="+mn-lt"/>
                <a:ea typeface="+mn-ea"/>
                <a:cs typeface="+mn-cs"/>
              </a:defRPr>
            </a:lvl3pPr>
            <a:lvl4pPr marL="1371600" indent="0" algn="ctr" rtl="0" fontAlgn="base">
              <a:spcBef>
                <a:spcPts val="375"/>
              </a:spcBef>
              <a:spcAft>
                <a:spcPct val="0"/>
              </a:spcAft>
              <a:buClr>
                <a:srgbClr val="A28E6A"/>
              </a:buClr>
              <a:buSzPct val="80000"/>
              <a:buFont typeface="Wingdings 2" pitchFamily="18" charset="2"/>
              <a:buNone/>
              <a:defRPr sz="2000" kern="1200">
                <a:solidFill>
                  <a:schemeClr val="tx1"/>
                </a:solidFill>
                <a:latin typeface="+mn-lt"/>
                <a:ea typeface="+mn-ea"/>
                <a:cs typeface="+mn-cs"/>
              </a:defRPr>
            </a:lvl4pPr>
            <a:lvl5pPr marL="1828800" indent="0" algn="ctr" rtl="0" fontAlgn="base">
              <a:spcBef>
                <a:spcPts val="375"/>
              </a:spcBef>
              <a:spcAft>
                <a:spcPct val="0"/>
              </a:spcAft>
              <a:buClr>
                <a:srgbClr val="A28E6A"/>
              </a:buClr>
              <a:buNone/>
              <a:defRPr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marL="342900" indent="-342900">
              <a:lnSpc>
                <a:spcPct val="80000"/>
              </a:lnSpc>
            </a:pPr>
            <a:endParaRPr lang="en-US" b="1" dirty="0" smtClean="0">
              <a:solidFill>
                <a:schemeClr val="tx1"/>
              </a:solidFill>
            </a:endParaRPr>
          </a:p>
          <a:p>
            <a:pPr marL="342900" indent="-342900">
              <a:lnSpc>
                <a:spcPct val="80000"/>
              </a:lnSpc>
            </a:pPr>
            <a:r>
              <a:rPr lang="en-US" sz="1800" b="1" dirty="0" smtClean="0">
                <a:solidFill>
                  <a:schemeClr val="tx1"/>
                </a:solidFill>
              </a:rPr>
              <a:t>Course: </a:t>
            </a:r>
            <a:r>
              <a:rPr lang="en-US" sz="1800" b="1" dirty="0" smtClean="0">
                <a:solidFill>
                  <a:schemeClr val="tx1"/>
                </a:solidFill>
              </a:rPr>
              <a:t>PG Diploma in Clinical Nutrition</a:t>
            </a:r>
            <a:endParaRPr lang="en-US" sz="1800" b="1" dirty="0" smtClean="0">
              <a:solidFill>
                <a:schemeClr val="tx1"/>
              </a:solidFill>
            </a:endParaRPr>
          </a:p>
          <a:p>
            <a:pPr marL="342900" indent="-342900">
              <a:lnSpc>
                <a:spcPct val="80000"/>
              </a:lnSpc>
            </a:pPr>
            <a:r>
              <a:rPr lang="en-US" sz="1800" b="1" dirty="0" smtClean="0">
                <a:solidFill>
                  <a:schemeClr val="tx1"/>
                </a:solidFill>
              </a:rPr>
              <a:t>Subject: </a:t>
            </a:r>
            <a:r>
              <a:rPr lang="en-US" sz="1800" b="1" dirty="0" smtClean="0">
                <a:solidFill>
                  <a:schemeClr val="tx1"/>
                </a:solidFill>
              </a:rPr>
              <a:t>Food Service Management </a:t>
            </a:r>
            <a:endParaRPr lang="en-US" sz="1800" b="1"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u="sng" dirty="0" smtClean="0">
                <a:latin typeface="Times New Roman" pitchFamily="18" charset="0"/>
                <a:cs typeface="Times New Roman" pitchFamily="18" charset="0"/>
              </a:rPr>
              <a:t>Types of Food Service Systems</a:t>
            </a:r>
            <a:endParaRPr lang="en-US" sz="4000" dirty="0"/>
          </a:p>
        </p:txBody>
      </p:sp>
      <p:sp>
        <p:nvSpPr>
          <p:cNvPr id="3" name="Content Placeholder 2"/>
          <p:cNvSpPr>
            <a:spLocks noGrp="1"/>
          </p:cNvSpPr>
          <p:nvPr>
            <p:ph sz="quarter" idx="1"/>
          </p:nvPr>
        </p:nvSpPr>
        <p:spPr/>
        <p:txBody>
          <a:bodyPr>
            <a:normAutofit/>
          </a:bodyPr>
          <a:lstStyle/>
          <a:p>
            <a:pPr algn="just">
              <a:buNone/>
            </a:pPr>
            <a:r>
              <a:rPr lang="en-US" sz="2200" dirty="0" smtClean="0">
                <a:latin typeface="Times New Roman" pitchFamily="18" charset="0"/>
                <a:cs typeface="Times New Roman" pitchFamily="18" charset="0"/>
              </a:rPr>
              <a:t>4. </a:t>
            </a:r>
            <a:r>
              <a:rPr lang="en-US" sz="2200" b="1" u="sng" dirty="0" smtClean="0">
                <a:latin typeface="Times New Roman" pitchFamily="18" charset="0"/>
                <a:cs typeface="Times New Roman" pitchFamily="18" charset="0"/>
              </a:rPr>
              <a:t>Assembly–service system</a:t>
            </a:r>
            <a:r>
              <a:rPr lang="en-US" sz="2200" dirty="0" smtClean="0">
                <a:latin typeface="Times New Roman" pitchFamily="18" charset="0"/>
                <a:cs typeface="Times New Roman" pitchFamily="18" charset="0"/>
              </a:rPr>
              <a:t>: In this, fully prepared foods are purchased from manufacturers and only finishing processes such as seasoning, thawing, reheating is done at the place of service. These operations require minimal cooking at the point of service e.g., sale of ‘</a:t>
            </a:r>
            <a:r>
              <a:rPr lang="en-US" sz="2200" dirty="0" err="1" smtClean="0">
                <a:latin typeface="Times New Roman" pitchFamily="18" charset="0"/>
                <a:cs typeface="Times New Roman" pitchFamily="18" charset="0"/>
              </a:rPr>
              <a:t>gol</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gappas</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pani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puri</a:t>
            </a:r>
            <a:r>
              <a:rPr lang="en-US" sz="2200" dirty="0" smtClean="0">
                <a:latin typeface="Times New Roman" pitchFamily="18" charset="0"/>
                <a:cs typeface="Times New Roman" pitchFamily="18" charset="0"/>
              </a:rPr>
              <a:t> or </a:t>
            </a:r>
            <a:r>
              <a:rPr lang="en-US" sz="2200" dirty="0" err="1" smtClean="0">
                <a:latin typeface="Times New Roman" pitchFamily="18" charset="0"/>
                <a:cs typeface="Times New Roman" pitchFamily="18" charset="0"/>
              </a:rPr>
              <a:t>bhel</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puri</a:t>
            </a:r>
            <a:r>
              <a:rPr lang="en-US" sz="2200" dirty="0" smtClean="0">
                <a:latin typeface="Times New Roman" pitchFamily="18" charset="0"/>
                <a:cs typeface="Times New Roman" pitchFamily="18" charset="0"/>
              </a:rPr>
              <a:t>’. </a:t>
            </a:r>
          </a:p>
          <a:p>
            <a:pPr algn="just"/>
            <a:r>
              <a:rPr lang="en-US" sz="2200" dirty="0" smtClean="0">
                <a:latin typeface="Times New Roman" pitchFamily="18" charset="0"/>
                <a:cs typeface="Times New Roman" pitchFamily="18" charset="0"/>
              </a:rPr>
              <a:t>The manufacturing process is separated from the distribution process/service. One of the limitations is that the number of items prepared may not be large. </a:t>
            </a:r>
          </a:p>
          <a:p>
            <a:pPr algn="just"/>
            <a:endParaRPr lang="en-US" sz="2200" dirty="0" smtClean="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p:spPr>
        <p:txBody>
          <a:bodyPr>
            <a:normAutofit fontScale="90000"/>
          </a:bodyPr>
          <a:lstStyle/>
          <a:p>
            <a:pPr lvl="0"/>
            <a:r>
              <a:rPr lang="en-US" b="1" i="1" u="sng" dirty="0" smtClean="0">
                <a:latin typeface="Times New Roman" pitchFamily="18" charset="0"/>
                <a:cs typeface="Times New Roman" pitchFamily="18" charset="0"/>
              </a:rPr>
              <a:t>Functions of Management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nvPr>
        </p:nvGraphicFramePr>
        <p:xfrm>
          <a:off x="838200" y="1600200"/>
          <a:ext cx="784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Planning</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229600" cy="4876800"/>
          </a:xfrm>
        </p:spPr>
        <p:txBody>
          <a:bodyPr>
            <a:noAutofit/>
          </a:bodyPr>
          <a:lstStyle/>
          <a:p>
            <a:pPr lvl="0" algn="just"/>
            <a:r>
              <a:rPr lang="en-US" sz="2400" dirty="0" smtClean="0">
                <a:latin typeface="Times New Roman" pitchFamily="18" charset="0"/>
                <a:cs typeface="Times New Roman" pitchFamily="18" charset="0"/>
              </a:rPr>
              <a:t>This is a basic and crucial function. All other functions are dependent on planning. The objective of planning is to think in advance, determine clear objectives and policies, and select an appropriate course of action in order to accomplish the goals. </a:t>
            </a:r>
          </a:p>
          <a:p>
            <a:pPr lvl="0" algn="just"/>
            <a:r>
              <a:rPr lang="en-US" sz="2400" dirty="0" smtClean="0">
                <a:latin typeface="Times New Roman" pitchFamily="18" charset="0"/>
                <a:cs typeface="Times New Roman" pitchFamily="18" charset="0"/>
              </a:rPr>
              <a:t>Planning includes formulating a plan of action in accordance with the objectives and policies, delegating work to various staff members to ensure smooth functioning of the organization. It is short term and long term, and also requires day-to-day planning of activities. Planning is the foundation based on which the participants (staff) at various hierarchal levels, are enabled to execute their work effectively. In planning we ask questions such as: What to do? Where to do? When to do? Who will do it? How to do it?</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Organizing</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lvl="0" algn="just"/>
            <a:r>
              <a:rPr lang="en-US" sz="2800" dirty="0" smtClean="0">
                <a:latin typeface="Times New Roman" pitchFamily="18" charset="0"/>
                <a:cs typeface="Times New Roman" pitchFamily="18" charset="0"/>
              </a:rPr>
              <a:t>This involves identifying the tasks of the organization and dividing it into positions, and the jobs and tasks each position demands, grouping together workers of one particular skill and ability together in order to use human resource and other resources effectively and efficiently. </a:t>
            </a:r>
          </a:p>
          <a:p>
            <a:pPr algn="just"/>
            <a:r>
              <a:rPr lang="en-US" sz="2800" dirty="0" smtClean="0">
                <a:latin typeface="Times New Roman" pitchFamily="18" charset="0"/>
                <a:cs typeface="Times New Roman" pitchFamily="18" charset="0"/>
              </a:rPr>
              <a:t>Organizing serves as a link between various other functions of management.</a:t>
            </a:r>
          </a:p>
          <a:p>
            <a:pPr algn="just">
              <a:buNone/>
            </a:pP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Staffing</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dirty="0" smtClean="0">
                <a:latin typeface="Times New Roman" pitchFamily="18" charset="0"/>
                <a:cs typeface="Times New Roman" pitchFamily="18" charset="0"/>
              </a:rPr>
              <a:t>This function involves employing and training human resource. It is important to hire persons with the required knowledge and skills so that the desired results are obtained in accordance with the goals and objectives.</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Directing and Delegation</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lvl="0" algn="just"/>
            <a:r>
              <a:rPr lang="en-US" dirty="0" smtClean="0">
                <a:latin typeface="Times New Roman" pitchFamily="18" charset="0"/>
                <a:cs typeface="Times New Roman" pitchFamily="18" charset="0"/>
              </a:rPr>
              <a:t>This requires the skills and ability for making decisions quickly, on an on-going basis. </a:t>
            </a:r>
          </a:p>
          <a:p>
            <a:pPr lvl="0" algn="just"/>
            <a:r>
              <a:rPr lang="en-US" dirty="0" smtClean="0">
                <a:latin typeface="Times New Roman" pitchFamily="18" charset="0"/>
                <a:cs typeface="Times New Roman" pitchFamily="18" charset="0"/>
              </a:rPr>
              <a:t>Delegation involves distribution of workloads to appropriately qualified individuals at various levels within the organization. </a:t>
            </a:r>
          </a:p>
          <a:p>
            <a:pPr lvl="0" algn="just"/>
            <a:r>
              <a:rPr lang="en-US" dirty="0" smtClean="0">
                <a:latin typeface="Times New Roman" pitchFamily="18" charset="0"/>
                <a:cs typeface="Times New Roman" pitchFamily="18" charset="0"/>
              </a:rPr>
              <a:t>Directing also involves looking after the interests of the staff and not just the interests of the organization.</a:t>
            </a:r>
          </a:p>
          <a:p>
            <a:pPr algn="just">
              <a:buNone/>
            </a:pP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Controlling</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dirty="0" smtClean="0">
                <a:latin typeface="Times New Roman" pitchFamily="18" charset="0"/>
                <a:cs typeface="Times New Roman" pitchFamily="18" charset="0"/>
              </a:rPr>
              <a:t>This aspect is important to ensure that the performance is in accordance with the plans. This also includes cost control, which is very essential for financial operations. All items of income and expenses are to be monitored and controlled. Good cost control necessitates use of a system of records that serve as a tool to operate within predetermined financial limits. </a:t>
            </a:r>
          </a:p>
          <a:p>
            <a:pPr algn="just"/>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Coordinating</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dirty="0" smtClean="0">
                <a:latin typeface="Times New Roman" pitchFamily="18" charset="0"/>
                <a:cs typeface="Times New Roman" pitchFamily="18" charset="0"/>
              </a:rPr>
              <a:t>This function helps in interlinking and interconnecting various types of activities for smooth running of the organization and achieving its objectives.</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Reporting</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dirty="0" smtClean="0">
                <a:latin typeface="Times New Roman" pitchFamily="18" charset="0"/>
                <a:cs typeface="Times New Roman" pitchFamily="18" charset="0"/>
              </a:rPr>
              <a:t>This requires, keeping the different authorities of a department,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managers, and executives, informed about the various tasks through reports. </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Budgeting</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dirty="0" smtClean="0">
                <a:latin typeface="Times New Roman" pitchFamily="18" charset="0"/>
                <a:cs typeface="Times New Roman" pitchFamily="18" charset="0"/>
              </a:rPr>
              <a:t>This is important for all organizations including food service and catering units. All activities are planned and undertaken keeping in mind the finance available. Budgeting involves planning for allocation and use of financial resources and accounting.</a:t>
            </a:r>
          </a:p>
          <a:p>
            <a:pPr algn="just">
              <a:buNone/>
            </a:pP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Autofit/>
          </a:bodyPr>
          <a:lstStyle/>
          <a:p>
            <a:pPr lvl="0"/>
            <a:r>
              <a:rPr lang="en-US" sz="3600" b="1" u="sng" dirty="0" smtClean="0">
                <a:latin typeface="Times New Roman" pitchFamily="18" charset="0"/>
                <a:cs typeface="Times New Roman" pitchFamily="18" charset="0"/>
              </a:rPr>
              <a:t>Introduction to FSM</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Autofit/>
          </a:bodyPr>
          <a:lstStyle/>
          <a:p>
            <a:pPr algn="just"/>
            <a:r>
              <a:rPr lang="en-US" sz="2400" dirty="0" smtClean="0">
                <a:latin typeface="Times New Roman" pitchFamily="18" charset="0"/>
                <a:cs typeface="Times New Roman" pitchFamily="18" charset="0"/>
              </a:rPr>
              <a:t>Food service industry is large and encompasses those places, institutions and companies that are responsible for any food or beverage preparation outside the home. </a:t>
            </a:r>
          </a:p>
          <a:p>
            <a:pPr algn="just"/>
            <a:r>
              <a:rPr lang="en-US" sz="2400" dirty="0" smtClean="0">
                <a:latin typeface="Times New Roman" pitchFamily="18" charset="0"/>
                <a:cs typeface="Times New Roman" pitchFamily="18" charset="0"/>
              </a:rPr>
              <a:t>These vary from expensive hotels and restaurants to less expensive outlets such as fast food outlets, food services in canteens /cafeterias in schools, colleges, universities, industries, offices etc. Food service management is the art of providing food and beverages aesthetically and scientifically to a large number of people, in a satisfactory and cost effective way. </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Times New Roman" pitchFamily="18" charset="0"/>
                <a:cs typeface="Times New Roman" pitchFamily="18" charset="0"/>
              </a:rPr>
              <a:t>Cont…</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It requires a professional approach along with Special skills, knowledge and vigilance at each and every stage in food service operation. Food service industry may also be referred to as ‘catering’ Industry. </a:t>
            </a:r>
          </a:p>
          <a:p>
            <a:pPr algn="just"/>
            <a:r>
              <a:rPr lang="en-US" sz="2400" dirty="0" smtClean="0">
                <a:latin typeface="Times New Roman" pitchFamily="18" charset="0"/>
                <a:cs typeface="Times New Roman" pitchFamily="18" charset="0"/>
              </a:rPr>
              <a:t>Food service is the practice or business of making, transporting and serving prepared foods. The purpose of food service is to supply palatable food prepared under acceptable standards of sanitation, aesthetically served at specified cost. </a:t>
            </a:r>
          </a:p>
          <a:p>
            <a:endParaRPr lang="en-US" sz="2400" dirty="0" smtClean="0"/>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lvl="0"/>
            <a:r>
              <a:rPr lang="en-US" sz="2400" b="1" i="1" u="sng" dirty="0" smtClean="0">
                <a:latin typeface="Times New Roman" pitchFamily="18" charset="0"/>
                <a:cs typeface="Times New Roman" pitchFamily="18" charset="0"/>
              </a:rPr>
              <a:t>Types of Food Service Establishments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1. welfare catering </a:t>
            </a:r>
            <a:endParaRPr lang="en-US" sz="24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066800"/>
            <a:ext cx="8229600" cy="5334000"/>
          </a:xfrm>
        </p:spPr>
        <p:txBody>
          <a:bodyPr>
            <a:noAutofit/>
          </a:bodyPr>
          <a:lstStyle/>
          <a:p>
            <a:r>
              <a:rPr lang="en-US" sz="1600" dirty="0" smtClean="0">
                <a:latin typeface="Times New Roman" pitchFamily="18" charset="0"/>
                <a:cs typeface="Times New Roman" pitchFamily="18" charset="0"/>
              </a:rPr>
              <a:t>Mid-day meals in schools </a:t>
            </a:r>
          </a:p>
          <a:p>
            <a:r>
              <a:rPr lang="en-US" sz="1600" dirty="0" smtClean="0">
                <a:latin typeface="Times New Roman" pitchFamily="18" charset="0"/>
                <a:cs typeface="Times New Roman" pitchFamily="18" charset="0"/>
              </a:rPr>
              <a:t>School food services</a:t>
            </a:r>
          </a:p>
          <a:p>
            <a:r>
              <a:rPr lang="en-US" sz="1600" dirty="0" smtClean="0">
                <a:latin typeface="Times New Roman" pitchFamily="18" charset="0"/>
                <a:cs typeface="Times New Roman" pitchFamily="18" charset="0"/>
              </a:rPr>
              <a:t>Industrial canteens( when employers </a:t>
            </a:r>
          </a:p>
          <a:p>
            <a:r>
              <a:rPr lang="en-US" sz="1600" dirty="0" smtClean="0">
                <a:latin typeface="Times New Roman" pitchFamily="18" charset="0"/>
                <a:cs typeface="Times New Roman" pitchFamily="18" charset="0"/>
              </a:rPr>
              <a:t>provide free or </a:t>
            </a:r>
            <a:r>
              <a:rPr lang="en-US" sz="1600" dirty="0" err="1" smtClean="0">
                <a:latin typeface="Times New Roman" pitchFamily="18" charset="0"/>
                <a:cs typeface="Times New Roman" pitchFamily="18" charset="0"/>
              </a:rPr>
              <a:t>subsidised</a:t>
            </a:r>
            <a:r>
              <a:rPr lang="en-US" sz="1600" dirty="0" smtClean="0">
                <a:latin typeface="Times New Roman" pitchFamily="18" charset="0"/>
                <a:cs typeface="Times New Roman" pitchFamily="18" charset="0"/>
              </a:rPr>
              <a:t> food to </a:t>
            </a:r>
          </a:p>
          <a:p>
            <a:r>
              <a:rPr lang="en-US" sz="1600" dirty="0" smtClean="0">
                <a:latin typeface="Times New Roman" pitchFamily="18" charset="0"/>
                <a:cs typeface="Times New Roman" pitchFamily="18" charset="0"/>
              </a:rPr>
              <a:t>employees)</a:t>
            </a:r>
          </a:p>
          <a:p>
            <a:r>
              <a:rPr lang="en-US" sz="1600" dirty="0" smtClean="0">
                <a:latin typeface="Times New Roman" pitchFamily="18" charset="0"/>
                <a:cs typeface="Times New Roman" pitchFamily="18" charset="0"/>
              </a:rPr>
              <a:t>Institutions – school and college </a:t>
            </a:r>
          </a:p>
          <a:p>
            <a:r>
              <a:rPr lang="en-US" sz="1600" dirty="0" smtClean="0">
                <a:latin typeface="Times New Roman" pitchFamily="18" charset="0"/>
                <a:cs typeface="Times New Roman" pitchFamily="18" charset="0"/>
              </a:rPr>
              <a:t>hostels, working women’s hostels</a:t>
            </a:r>
          </a:p>
          <a:p>
            <a:r>
              <a:rPr lang="en-US" sz="1600" dirty="0" smtClean="0">
                <a:latin typeface="Times New Roman" pitchFamily="18" charset="0"/>
                <a:cs typeface="Times New Roman" pitchFamily="18" charset="0"/>
              </a:rPr>
              <a:t>Special needs e.g. hospitals,</a:t>
            </a:r>
          </a:p>
          <a:p>
            <a:r>
              <a:rPr lang="en-US" sz="1600" dirty="0" smtClean="0">
                <a:latin typeface="Times New Roman" pitchFamily="18" charset="0"/>
                <a:cs typeface="Times New Roman" pitchFamily="18" charset="0"/>
              </a:rPr>
              <a:t>Old age homes, nursing homes</a:t>
            </a:r>
          </a:p>
          <a:p>
            <a:r>
              <a:rPr lang="en-US" sz="1600" dirty="0" smtClean="0">
                <a:latin typeface="Times New Roman" pitchFamily="18" charset="0"/>
                <a:cs typeface="Times New Roman" pitchFamily="18" charset="0"/>
              </a:rPr>
              <a:t>Orphanages</a:t>
            </a:r>
          </a:p>
          <a:p>
            <a:r>
              <a:rPr lang="en-US" sz="1600" dirty="0" smtClean="0">
                <a:latin typeface="Times New Roman" pitchFamily="18" charset="0"/>
                <a:cs typeface="Times New Roman" pitchFamily="18" charset="0"/>
              </a:rPr>
              <a:t>Prisons</a:t>
            </a:r>
          </a:p>
          <a:p>
            <a:r>
              <a:rPr lang="en-US" sz="1600" dirty="0" err="1" smtClean="0">
                <a:latin typeface="Times New Roman" pitchFamily="18" charset="0"/>
                <a:cs typeface="Times New Roman" pitchFamily="18" charset="0"/>
              </a:rPr>
              <a:t>Dharmashalas</a:t>
            </a:r>
            <a:r>
              <a:rPr lang="en-US" sz="1600" dirty="0" smtClean="0">
                <a:latin typeface="Times New Roman" pitchFamily="18" charset="0"/>
                <a:cs typeface="Times New Roman" pitchFamily="18" charset="0"/>
              </a:rPr>
              <a:t> </a:t>
            </a:r>
          </a:p>
          <a:p>
            <a:r>
              <a:rPr lang="en-US" sz="1600" dirty="0" err="1" smtClean="0">
                <a:latin typeface="Times New Roman" pitchFamily="18" charset="0"/>
                <a:cs typeface="Times New Roman" pitchFamily="18" charset="0"/>
              </a:rPr>
              <a:t>Langar</a:t>
            </a:r>
            <a:r>
              <a:rPr lang="en-US" sz="1600" dirty="0" smtClean="0">
                <a:latin typeface="Times New Roman" pitchFamily="18" charset="0"/>
                <a:cs typeface="Times New Roman" pitchFamily="18" charset="0"/>
              </a:rPr>
              <a:t>, Prasad including meals offered to devotees at temples</a:t>
            </a:r>
          </a:p>
          <a:p>
            <a:r>
              <a:rPr lang="en-US" sz="1600" dirty="0" smtClean="0">
                <a:latin typeface="Times New Roman" pitchFamily="18" charset="0"/>
                <a:cs typeface="Times New Roman" pitchFamily="18" charset="0"/>
              </a:rPr>
              <a:t>Feeding programs undertaken by religious orders e.g., </a:t>
            </a:r>
            <a:r>
              <a:rPr lang="en-US" sz="1600" dirty="0" err="1" smtClean="0">
                <a:latin typeface="Times New Roman" pitchFamily="18" charset="0"/>
                <a:cs typeface="Times New Roman" pitchFamily="18" charset="0"/>
              </a:rPr>
              <a:t>Ramkrishna</a:t>
            </a:r>
            <a:r>
              <a:rPr lang="en-US" sz="1600" dirty="0" smtClean="0">
                <a:latin typeface="Times New Roman" pitchFamily="18" charset="0"/>
                <a:cs typeface="Times New Roman" pitchFamily="18" charset="0"/>
              </a:rPr>
              <a:t> Mission, ISKCON</a:t>
            </a:r>
          </a:p>
          <a:p>
            <a:r>
              <a:rPr lang="en-US" sz="1600" dirty="0" err="1" smtClean="0">
                <a:latin typeface="Times New Roman" pitchFamily="18" charset="0"/>
                <a:cs typeface="Times New Roman" pitchFamily="18" charset="0"/>
              </a:rPr>
              <a:t>Creches</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Supplementary feeding </a:t>
            </a:r>
            <a:r>
              <a:rPr lang="en-US" sz="1600" dirty="0" err="1" smtClean="0">
                <a:latin typeface="Times New Roman" pitchFamily="18" charset="0"/>
                <a:cs typeface="Times New Roman" pitchFamily="18" charset="0"/>
              </a:rPr>
              <a:t>programes</a:t>
            </a:r>
            <a:r>
              <a:rPr lang="en-US" sz="1600" dirty="0" smtClean="0">
                <a:latin typeface="Times New Roman" pitchFamily="18" charset="0"/>
                <a:cs typeface="Times New Roman" pitchFamily="18" charset="0"/>
              </a:rPr>
              <a:t> of government/municipality e.g., Midday meal programme, ICDS’ supplementary feeding</a:t>
            </a:r>
          </a:p>
          <a:p>
            <a:endParaRPr lang="en-US" sz="1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Autofit/>
          </a:bodyPr>
          <a:lstStyle/>
          <a:p>
            <a:r>
              <a:rPr lang="en-US" sz="2400" b="1" i="1" u="sng" dirty="0" smtClean="0">
                <a:latin typeface="Times New Roman" pitchFamily="18" charset="0"/>
                <a:cs typeface="Times New Roman" pitchFamily="18" charset="0"/>
              </a:rPr>
              <a:t>Types of Food Service Establishments</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2. Commercial Catering</a:t>
            </a:r>
            <a:endParaRPr lang="en-US" sz="24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90600"/>
            <a:ext cx="8382000" cy="5638800"/>
          </a:xfrm>
        </p:spPr>
        <p:txBody>
          <a:bodyPr>
            <a:noAutofit/>
          </a:bodyPr>
          <a:lstStyle/>
          <a:p>
            <a:r>
              <a:rPr lang="en-US" sz="1400" dirty="0" smtClean="0">
                <a:latin typeface="Times New Roman" pitchFamily="18" charset="0"/>
                <a:cs typeface="Times New Roman" pitchFamily="18" charset="0"/>
              </a:rPr>
              <a:t>Small to large hotels, restaurants, </a:t>
            </a:r>
            <a:r>
              <a:rPr lang="en-US" sz="1400" dirty="0" err="1" smtClean="0">
                <a:latin typeface="Times New Roman" pitchFamily="18" charset="0"/>
                <a:cs typeface="Times New Roman" pitchFamily="18" charset="0"/>
              </a:rPr>
              <a:t>dhabas</a:t>
            </a:r>
            <a:r>
              <a:rPr lang="en-US" sz="1400" dirty="0" smtClean="0">
                <a:latin typeface="Times New Roman" pitchFamily="18" charset="0"/>
                <a:cs typeface="Times New Roman" pitchFamily="18" charset="0"/>
              </a:rPr>
              <a:t>, </a:t>
            </a:r>
          </a:p>
          <a:p>
            <a:r>
              <a:rPr lang="en-US" sz="1400" dirty="0" smtClean="0">
                <a:latin typeface="Times New Roman" pitchFamily="18" charset="0"/>
                <a:cs typeface="Times New Roman" pitchFamily="18" charset="0"/>
              </a:rPr>
              <a:t>cafes</a:t>
            </a:r>
          </a:p>
          <a:p>
            <a:r>
              <a:rPr lang="en-US" sz="1400" dirty="0" smtClean="0">
                <a:latin typeface="Times New Roman" pitchFamily="18" charset="0"/>
                <a:cs typeface="Times New Roman" pitchFamily="18" charset="0"/>
              </a:rPr>
              <a:t>Expensive luxury restaurants, Spas, </a:t>
            </a:r>
          </a:p>
          <a:p>
            <a:r>
              <a:rPr lang="en-US" sz="1400" dirty="0" smtClean="0">
                <a:latin typeface="Times New Roman" pitchFamily="18" charset="0"/>
                <a:cs typeface="Times New Roman" pitchFamily="18" charset="0"/>
              </a:rPr>
              <a:t>Speciality restaurants</a:t>
            </a:r>
          </a:p>
          <a:p>
            <a:r>
              <a:rPr lang="en-US" sz="1400" dirty="0" smtClean="0">
                <a:latin typeface="Times New Roman" pitchFamily="18" charset="0"/>
                <a:cs typeface="Times New Roman" pitchFamily="18" charset="0"/>
              </a:rPr>
              <a:t>Guest houses, Holiday camps</a:t>
            </a:r>
          </a:p>
          <a:p>
            <a:r>
              <a:rPr lang="en-US" sz="1400" dirty="0" smtClean="0">
                <a:latin typeface="Times New Roman" pitchFamily="18" charset="0"/>
                <a:cs typeface="Times New Roman" pitchFamily="18" charset="0"/>
              </a:rPr>
              <a:t>Fast food joints/ Take away(quick service </a:t>
            </a:r>
          </a:p>
          <a:p>
            <a:r>
              <a:rPr lang="en-US" sz="1400" dirty="0" smtClean="0">
                <a:latin typeface="Times New Roman" pitchFamily="18" charset="0"/>
                <a:cs typeface="Times New Roman" pitchFamily="18" charset="0"/>
              </a:rPr>
              <a:t>restaurants)</a:t>
            </a:r>
          </a:p>
          <a:p>
            <a:r>
              <a:rPr lang="en-US" sz="1400" dirty="0" smtClean="0">
                <a:latin typeface="Times New Roman" pitchFamily="18" charset="0"/>
                <a:cs typeface="Times New Roman" pitchFamily="18" charset="0"/>
              </a:rPr>
              <a:t>Snack bars</a:t>
            </a:r>
          </a:p>
          <a:p>
            <a:r>
              <a:rPr lang="en-US" sz="1400" dirty="0" smtClean="0">
                <a:latin typeface="Times New Roman" pitchFamily="18" charset="0"/>
                <a:cs typeface="Times New Roman" pitchFamily="18" charset="0"/>
              </a:rPr>
              <a:t>Coffee shops, speciality food services e.g. </a:t>
            </a:r>
          </a:p>
          <a:p>
            <a:r>
              <a:rPr lang="en-US" sz="1400" dirty="0" smtClean="0">
                <a:latin typeface="Times New Roman" pitchFamily="18" charset="0"/>
                <a:cs typeface="Times New Roman" pitchFamily="18" charset="0"/>
              </a:rPr>
              <a:t>ice cream </a:t>
            </a:r>
            <a:r>
              <a:rPr lang="en-US" sz="1400" dirty="0" err="1" smtClean="0">
                <a:latin typeface="Times New Roman" pitchFamily="18" charset="0"/>
                <a:cs typeface="Times New Roman" pitchFamily="18" charset="0"/>
              </a:rPr>
              <a:t>parlours</a:t>
            </a:r>
            <a:r>
              <a:rPr lang="en-US" sz="1400" dirty="0" smtClean="0">
                <a:latin typeface="Times New Roman" pitchFamily="18" charset="0"/>
                <a:cs typeface="Times New Roman" pitchFamily="18" charset="0"/>
              </a:rPr>
              <a:t>, pizza</a:t>
            </a:r>
          </a:p>
          <a:p>
            <a:r>
              <a:rPr lang="en-US" sz="1400" dirty="0" smtClean="0">
                <a:latin typeface="Times New Roman" pitchFamily="18" charset="0"/>
                <a:cs typeface="Times New Roman" pitchFamily="18" charset="0"/>
              </a:rPr>
              <a:t>Food services in cinema halls, theatres, </a:t>
            </a:r>
          </a:p>
          <a:p>
            <a:r>
              <a:rPr lang="en-US" sz="1400" dirty="0" smtClean="0">
                <a:latin typeface="Times New Roman" pitchFamily="18" charset="0"/>
                <a:cs typeface="Times New Roman" pitchFamily="18" charset="0"/>
              </a:rPr>
              <a:t>malls</a:t>
            </a:r>
          </a:p>
          <a:p>
            <a:r>
              <a:rPr lang="en-US" sz="1400" dirty="0" smtClean="0">
                <a:latin typeface="Times New Roman" pitchFamily="18" charset="0"/>
                <a:cs typeface="Times New Roman" pitchFamily="18" charset="0"/>
              </a:rPr>
              <a:t>Wine Bars</a:t>
            </a:r>
          </a:p>
          <a:p>
            <a:r>
              <a:rPr lang="en-US" sz="1400" dirty="0" smtClean="0">
                <a:latin typeface="Times New Roman" pitchFamily="18" charset="0"/>
                <a:cs typeface="Times New Roman" pitchFamily="18" charset="0"/>
              </a:rPr>
              <a:t>Travel services on sea, land, air (Transport </a:t>
            </a:r>
          </a:p>
          <a:p>
            <a:r>
              <a:rPr lang="en-US" sz="1400" dirty="0" smtClean="0">
                <a:latin typeface="Times New Roman" pitchFamily="18" charset="0"/>
                <a:cs typeface="Times New Roman" pitchFamily="18" charset="0"/>
              </a:rPr>
              <a:t>catering) e.g. flight kitchens, buffet cars </a:t>
            </a:r>
          </a:p>
          <a:p>
            <a:r>
              <a:rPr lang="en-US" sz="1400" dirty="0" smtClean="0">
                <a:latin typeface="Times New Roman" pitchFamily="18" charset="0"/>
                <a:cs typeface="Times New Roman" pitchFamily="18" charset="0"/>
              </a:rPr>
              <a:t>in trains</a:t>
            </a:r>
          </a:p>
          <a:p>
            <a:r>
              <a:rPr lang="en-US" sz="1400" dirty="0" smtClean="0">
                <a:latin typeface="Times New Roman" pitchFamily="18" charset="0"/>
                <a:cs typeface="Times New Roman" pitchFamily="18" charset="0"/>
              </a:rPr>
              <a:t>Catering for seminars, workshops, conferences, parties and weddings</a:t>
            </a:r>
          </a:p>
          <a:p>
            <a:r>
              <a:rPr lang="en-US" sz="1400" dirty="0" smtClean="0">
                <a:latin typeface="Times New Roman" pitchFamily="18" charset="0"/>
                <a:cs typeface="Times New Roman" pitchFamily="18" charset="0"/>
              </a:rPr>
              <a:t>Catering for industries and institutions </a:t>
            </a:r>
          </a:p>
          <a:p>
            <a:r>
              <a:rPr lang="en-US" sz="1400" dirty="0" smtClean="0">
                <a:latin typeface="Times New Roman" pitchFamily="18" charset="0"/>
                <a:cs typeface="Times New Roman" pitchFamily="18" charset="0"/>
              </a:rPr>
              <a:t>on contract basis ( in-house food service)</a:t>
            </a:r>
          </a:p>
          <a:p>
            <a:r>
              <a:rPr lang="en-US" sz="1400" dirty="0" smtClean="0">
                <a:latin typeface="Times New Roman" pitchFamily="18" charset="0"/>
                <a:cs typeface="Times New Roman" pitchFamily="18" charset="0"/>
              </a:rPr>
              <a:t>Chain catering organizations </a:t>
            </a:r>
          </a:p>
          <a:p>
            <a:r>
              <a:rPr lang="en-US" sz="1400" dirty="0" smtClean="0">
                <a:latin typeface="Times New Roman" pitchFamily="18" charset="0"/>
                <a:cs typeface="Times New Roman" pitchFamily="18" charset="0"/>
              </a:rPr>
              <a:t>Clubs/gymkhanas</a:t>
            </a:r>
          </a:p>
          <a:p>
            <a:r>
              <a:rPr lang="en-US" sz="1400" dirty="0" smtClean="0">
                <a:latin typeface="Times New Roman" pitchFamily="18" charset="0"/>
                <a:cs typeface="Times New Roman" pitchFamily="18" charset="0"/>
              </a:rPr>
              <a:t>Mobile Catering</a:t>
            </a:r>
          </a:p>
          <a:p>
            <a:pPr>
              <a:buNone/>
            </a:pPr>
            <a:endParaRPr lang="en-US" sz="1400" dirty="0" smtClean="0"/>
          </a:p>
          <a:p>
            <a:endParaRPr lang="en-US" sz="14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Autofit/>
          </a:bodyPr>
          <a:lstStyle/>
          <a:p>
            <a:pPr lvl="0"/>
            <a:r>
              <a:rPr lang="en-US" sz="3200" dirty="0" smtClean="0">
                <a:latin typeface="Times New Roman" pitchFamily="18" charset="0"/>
                <a:cs typeface="Times New Roman" pitchFamily="18" charset="0"/>
              </a:rPr>
              <a:t>Styles and standards of functions in catering by the commercial sector vary widely:</a:t>
            </a:r>
            <a:r>
              <a:rPr lang="en-US" sz="3200" dirty="0" smtClean="0"/>
              <a:t/>
            </a:r>
            <a:br>
              <a:rPr lang="en-US" sz="3200" dirty="0" smtClean="0"/>
            </a:br>
            <a:r>
              <a:rPr lang="en-US" sz="3200" dirty="0" smtClean="0"/>
              <a:t> </a:t>
            </a:r>
            <a:br>
              <a:rPr lang="en-US" sz="3200" dirty="0" smtClean="0"/>
            </a:br>
            <a:endParaRPr lang="en-US" sz="3200" dirty="0"/>
          </a:p>
        </p:txBody>
      </p:sp>
      <p:sp>
        <p:nvSpPr>
          <p:cNvPr id="3" name="Content Placeholder 2"/>
          <p:cNvSpPr>
            <a:spLocks noGrp="1"/>
          </p:cNvSpPr>
          <p:nvPr>
            <p:ph sz="quarter" idx="1"/>
          </p:nvPr>
        </p:nvSpPr>
        <p:spPr/>
        <p:txBody>
          <a:bodyPr>
            <a:normAutofit fontScale="85000" lnSpcReduction="20000"/>
          </a:bodyPr>
          <a:lstStyle/>
          <a:p>
            <a:pPr lvl="0" algn="just"/>
            <a:r>
              <a:rPr lang="en-US" dirty="0" smtClean="0">
                <a:latin typeface="Times New Roman" pitchFamily="18" charset="0"/>
                <a:cs typeface="Times New Roman" pitchFamily="18" charset="0"/>
              </a:rPr>
              <a:t>At internationally famous 7 / 5-star establishments are elegant, luxurious, usually a large variety of cuisines are available, and the banquet manager has at disposal all the resources of skill and equipment needed. It requires highly skilled professionals and is costly to provide and maintain. Prices at such establishments are always extremely high. </a:t>
            </a:r>
          </a:p>
          <a:p>
            <a:pPr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Less expensive establishments such as 3 / 4 star hotels, restaurants, etc. have a pleasant and cheerful ambience, the food and service is of a high standard where costs and prices are less than at the very top level.</a:t>
            </a:r>
          </a:p>
          <a:p>
            <a:pPr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Small restaurants using minimum number of equipment and food are relatively cheaper. Menus may not be varied much. Having acquainted ourselves with types of food service establishments, it is also important to have some knowledge about types of food service systems and delivery of foods.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i="1" u="sng" dirty="0" smtClean="0">
                <a:latin typeface="Times New Roman" pitchFamily="18" charset="0"/>
                <a:cs typeface="Times New Roman" pitchFamily="18" charset="0"/>
              </a:rPr>
              <a:t>Types of Food Service Systems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229600" cy="4876800"/>
          </a:xfrm>
        </p:spPr>
        <p:txBody>
          <a:bodyPr>
            <a:noAutofit/>
          </a:bodyPr>
          <a:lstStyle/>
          <a:p>
            <a:pPr algn="just">
              <a:buNone/>
            </a:pPr>
            <a:r>
              <a:rPr lang="en-US" sz="2400" dirty="0" smtClean="0">
                <a:latin typeface="Times New Roman" pitchFamily="18" charset="0"/>
                <a:cs typeface="Times New Roman" pitchFamily="18" charset="0"/>
              </a:rPr>
              <a:t>1. </a:t>
            </a:r>
            <a:r>
              <a:rPr lang="en-US" sz="2400" b="1" u="sng" dirty="0" smtClean="0">
                <a:latin typeface="Times New Roman" pitchFamily="18" charset="0"/>
                <a:cs typeface="Times New Roman" pitchFamily="18" charset="0"/>
              </a:rPr>
              <a:t>Conventional food service system</a:t>
            </a:r>
            <a:r>
              <a:rPr lang="en-US" sz="2400" dirty="0" smtClean="0">
                <a:latin typeface="Times New Roman" pitchFamily="18" charset="0"/>
                <a:cs typeface="Times New Roman" pitchFamily="18" charset="0"/>
              </a:rPr>
              <a:t>: Food is prepared in a kitchen on the premises where the food is to be served. Following food preparation/ production, food is held hot or cold and served as soon as possible. The food may be distributed for service directly to an adjacent service area e.g., in cafeterias, restaurants, dining halls of hostels. Alternatively it may be carried on trays e.g., served to Patients in hospitals. This system is more adaptable to individual preferences. Seasonal ingredients can be used and there is greater flexibility in menu planning. Also, distribution costs are minimal.</a:t>
            </a:r>
          </a:p>
          <a:p>
            <a:pPr algn="just">
              <a:buNone/>
            </a:pPr>
            <a:endParaRPr lang="en-US" sz="24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u="sng" dirty="0" smtClean="0">
                <a:latin typeface="Times New Roman" pitchFamily="18" charset="0"/>
                <a:cs typeface="Times New Roman" pitchFamily="18" charset="0"/>
              </a:rPr>
              <a:t>Types of Food Service Systems</a:t>
            </a:r>
            <a:endParaRPr lang="en-US" sz="4000" dirty="0"/>
          </a:p>
        </p:txBody>
      </p:sp>
      <p:sp>
        <p:nvSpPr>
          <p:cNvPr id="3" name="Content Placeholder 2"/>
          <p:cNvSpPr>
            <a:spLocks noGrp="1"/>
          </p:cNvSpPr>
          <p:nvPr>
            <p:ph sz="quarter" idx="1"/>
          </p:nvPr>
        </p:nvSpPr>
        <p:spPr>
          <a:xfrm>
            <a:off x="457200" y="1600200"/>
            <a:ext cx="8229600" cy="4953000"/>
          </a:xfrm>
        </p:spPr>
        <p:txBody>
          <a:bodyPr>
            <a:normAutofit fontScale="47500" lnSpcReduction="20000"/>
          </a:bodyPr>
          <a:lstStyle/>
          <a:p>
            <a:pPr algn="just">
              <a:buNone/>
            </a:pPr>
            <a:r>
              <a:rPr lang="en-US" dirty="0" smtClean="0"/>
              <a:t>2. </a:t>
            </a:r>
            <a:r>
              <a:rPr lang="en-US" sz="4600" b="1" u="sng" dirty="0" smtClean="0">
                <a:latin typeface="Times New Roman" pitchFamily="18" charset="0"/>
                <a:cs typeface="Times New Roman" pitchFamily="18" charset="0"/>
              </a:rPr>
              <a:t>Commissary food service system</a:t>
            </a:r>
            <a:r>
              <a:rPr lang="en-US" sz="4600" dirty="0" smtClean="0">
                <a:latin typeface="Times New Roman" pitchFamily="18" charset="0"/>
                <a:cs typeface="Times New Roman" pitchFamily="18" charset="0"/>
              </a:rPr>
              <a:t>: In this system, food is prepared centrally at one place, but it is distributed to several remote areas for final preparation and service, since the food production centre and the service areas are located in separate facilities. Hence, a food distributor is necessary to ensure that the food is supplied to the various outlets. </a:t>
            </a:r>
          </a:p>
          <a:p>
            <a:pPr algn="just"/>
            <a:r>
              <a:rPr lang="en-US" sz="4600" dirty="0" smtClean="0">
                <a:latin typeface="Times New Roman" pitchFamily="18" charset="0"/>
                <a:cs typeface="Times New Roman" pitchFamily="18" charset="0"/>
              </a:rPr>
              <a:t>For example, there are chains of outlets like Coffee Day, Barista, etc. where the basic food items like ice cream, milk, cookies etc. are supplied from a centralized kitchen. When a customer orders a milk shake, it is prepared as per the flavors and other ingredients; toppings, etc. are added as per the customer’s wishes. The advantages are that all ingredients can be purchased in bulk (saves money), there is no need for separate equipment and personnel to cook the food in each unit. Uniformity of quality of products for all units can be assured and it is cost effective.</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u="sng" dirty="0" smtClean="0">
                <a:latin typeface="Times New Roman" pitchFamily="18" charset="0"/>
                <a:cs typeface="Times New Roman" pitchFamily="18" charset="0"/>
              </a:rPr>
              <a:t>Types of Food Service Systems</a:t>
            </a:r>
            <a:endParaRPr lang="en-US" sz="4000" dirty="0"/>
          </a:p>
        </p:txBody>
      </p:sp>
      <p:sp>
        <p:nvSpPr>
          <p:cNvPr id="3" name="Content Placeholder 2"/>
          <p:cNvSpPr>
            <a:spLocks noGrp="1"/>
          </p:cNvSpPr>
          <p:nvPr>
            <p:ph sz="quarter" idx="1"/>
          </p:nvPr>
        </p:nvSpPr>
        <p:spPr/>
        <p:txBody>
          <a:bodyPr>
            <a:normAutofit/>
          </a:bodyPr>
          <a:lstStyle/>
          <a:p>
            <a:pPr>
              <a:buNone/>
            </a:pPr>
            <a:r>
              <a:rPr lang="en-US" sz="2800" dirty="0" smtClean="0">
                <a:latin typeface="Times New Roman" pitchFamily="18" charset="0"/>
                <a:cs typeface="Times New Roman" pitchFamily="18" charset="0"/>
              </a:rPr>
              <a:t>3. </a:t>
            </a:r>
            <a:r>
              <a:rPr lang="en-US" sz="2400" b="1" u="sng" dirty="0" smtClean="0">
                <a:latin typeface="Times New Roman" pitchFamily="18" charset="0"/>
                <a:cs typeface="Times New Roman" pitchFamily="18" charset="0"/>
              </a:rPr>
              <a:t>Ready-prepared food service systems</a:t>
            </a:r>
            <a:r>
              <a:rPr lang="en-US" sz="2400" dirty="0" smtClean="0">
                <a:latin typeface="Times New Roman" pitchFamily="18" charset="0"/>
                <a:cs typeface="Times New Roman" pitchFamily="18" charset="0"/>
              </a:rPr>
              <a:t>: Food items are prepared well in advance before the time of service and kept frozen until they are to be used. In large cities, many such food items are available e.g. Frozen </a:t>
            </a:r>
            <a:r>
              <a:rPr lang="en-US" sz="2400" dirty="0" err="1" smtClean="0">
                <a:latin typeface="Times New Roman" pitchFamily="18" charset="0"/>
                <a:cs typeface="Times New Roman" pitchFamily="18" charset="0"/>
              </a:rPr>
              <a:t>parathas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samosas</a:t>
            </a:r>
            <a:r>
              <a:rPr lang="en-US" sz="2400" dirty="0" smtClean="0">
                <a:latin typeface="Times New Roman" pitchFamily="18" charset="0"/>
                <a:cs typeface="Times New Roman" pitchFamily="18" charset="0"/>
              </a:rPr>
              <a:t>, cutlets, French fries etc. </a:t>
            </a:r>
            <a:r>
              <a:rPr lang="en-US" sz="2400" dirty="0" err="1" smtClean="0">
                <a:latin typeface="Times New Roman" pitchFamily="18" charset="0"/>
                <a:cs typeface="Times New Roman" pitchFamily="18" charset="0"/>
              </a:rPr>
              <a:t>Mafco</a:t>
            </a:r>
            <a:r>
              <a:rPr lang="en-US" sz="2400" dirty="0" smtClean="0">
                <a:latin typeface="Times New Roman" pitchFamily="18" charset="0"/>
                <a:cs typeface="Times New Roman" pitchFamily="18" charset="0"/>
              </a:rPr>
              <a:t> and Godrej are examples of industries that have developed and are marketing such products. </a:t>
            </a:r>
          </a:p>
          <a:p>
            <a:r>
              <a:rPr lang="en-US" sz="2400" dirty="0" smtClean="0">
                <a:latin typeface="Times New Roman" pitchFamily="18" charset="0"/>
                <a:cs typeface="Times New Roman" pitchFamily="18" charset="0"/>
              </a:rPr>
              <a:t>One important aspect in this kind of operation is the need for special equipment for freezing the food and separate freezers for storing the food in frozen condition. Extreme care must be taken in food handling procedures to prevent contamination and spoilage. </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253</TotalTime>
  <Words>1454</Words>
  <Application>Microsoft Office PowerPoint</Application>
  <PresentationFormat>On-screen Show (4:3)</PresentationFormat>
  <Paragraphs>97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Oriel</vt:lpstr>
      <vt:lpstr>Introduction to FSM </vt:lpstr>
      <vt:lpstr>Introduction to FSM </vt:lpstr>
      <vt:lpstr>Cont…</vt:lpstr>
      <vt:lpstr>Types of Food Service Establishments 1. welfare catering </vt:lpstr>
      <vt:lpstr>Types of Food Service Establishments 2. Commercial Catering</vt:lpstr>
      <vt:lpstr>Styles and standards of functions in catering by the commercial sector vary widely:   </vt:lpstr>
      <vt:lpstr>Types of Food Service Systems  </vt:lpstr>
      <vt:lpstr>Types of Food Service Systems</vt:lpstr>
      <vt:lpstr>Types of Food Service Systems</vt:lpstr>
      <vt:lpstr>Types of Food Service Systems</vt:lpstr>
      <vt:lpstr>Functions of Management  </vt:lpstr>
      <vt:lpstr>Planning</vt:lpstr>
      <vt:lpstr>Organizing</vt:lpstr>
      <vt:lpstr>Staffing</vt:lpstr>
      <vt:lpstr>Directing and Delegation</vt:lpstr>
      <vt:lpstr>Controlling</vt:lpstr>
      <vt:lpstr>Coordinating</vt:lpstr>
      <vt:lpstr>Reporting</vt:lpstr>
      <vt:lpstr>Budgeting</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29</cp:revision>
  <dcterms:created xsi:type="dcterms:W3CDTF">2006-08-16T00:00:00Z</dcterms:created>
  <dcterms:modified xsi:type="dcterms:W3CDTF">2024-04-15T10:00:41Z</dcterms:modified>
</cp:coreProperties>
</file>