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7" r:id="rId2"/>
    <p:sldId id="278" r:id="rId3"/>
    <p:sldId id="276" r:id="rId4"/>
    <p:sldId id="277" r:id="rId5"/>
    <p:sldId id="279" r:id="rId6"/>
    <p:sldId id="280" r:id="rId7"/>
    <p:sldId id="342" r:id="rId8"/>
    <p:sldId id="343" r:id="rId9"/>
    <p:sldId id="340" r:id="rId10"/>
    <p:sldId id="341" r:id="rId11"/>
    <p:sldId id="344" r:id="rId12"/>
    <p:sldId id="345" r:id="rId13"/>
    <p:sldId id="281" r:id="rId14"/>
    <p:sldId id="286" r:id="rId15"/>
    <p:sldId id="287" r:id="rId16"/>
    <p:sldId id="288" r:id="rId17"/>
    <p:sldId id="346" r:id="rId18"/>
    <p:sldId id="347" r:id="rId19"/>
    <p:sldId id="348" r:id="rId20"/>
    <p:sldId id="282" r:id="rId21"/>
    <p:sldId id="283" r:id="rId22"/>
    <p:sldId id="284" r:id="rId23"/>
    <p:sldId id="285" r:id="rId24"/>
    <p:sldId id="349" r:id="rId25"/>
    <p:sldId id="350" r:id="rId26"/>
    <p:sldId id="330" r:id="rId27"/>
    <p:sldId id="331" r:id="rId28"/>
    <p:sldId id="290" r:id="rId29"/>
    <p:sldId id="332" r:id="rId30"/>
    <p:sldId id="261" r:id="rId31"/>
    <p:sldId id="333" r:id="rId32"/>
    <p:sldId id="334" r:id="rId33"/>
    <p:sldId id="291" r:id="rId34"/>
    <p:sldId id="358" r:id="rId35"/>
    <p:sldId id="292" r:id="rId36"/>
    <p:sldId id="293" r:id="rId37"/>
    <p:sldId id="356" r:id="rId38"/>
    <p:sldId id="357" r:id="rId39"/>
    <p:sldId id="359" r:id="rId40"/>
    <p:sldId id="336" r:id="rId41"/>
    <p:sldId id="295" r:id="rId42"/>
    <p:sldId id="335" r:id="rId43"/>
    <p:sldId id="297" r:id="rId44"/>
    <p:sldId id="298" r:id="rId45"/>
    <p:sldId id="299" r:id="rId46"/>
    <p:sldId id="300" r:id="rId47"/>
    <p:sldId id="353" r:id="rId48"/>
    <p:sldId id="301" r:id="rId49"/>
    <p:sldId id="352" r:id="rId50"/>
    <p:sldId id="303" r:id="rId51"/>
    <p:sldId id="304" r:id="rId52"/>
    <p:sldId id="305" r:id="rId53"/>
    <p:sldId id="351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37" r:id="rId63"/>
    <p:sldId id="314" r:id="rId64"/>
    <p:sldId id="316" r:id="rId65"/>
    <p:sldId id="317" r:id="rId66"/>
    <p:sldId id="318" r:id="rId67"/>
    <p:sldId id="319" r:id="rId68"/>
    <p:sldId id="320" r:id="rId69"/>
    <p:sldId id="273" r:id="rId70"/>
    <p:sldId id="321" r:id="rId71"/>
    <p:sldId id="322" r:id="rId72"/>
    <p:sldId id="323" r:id="rId73"/>
    <p:sldId id="324" r:id="rId74"/>
    <p:sldId id="325" r:id="rId75"/>
    <p:sldId id="326" r:id="rId76"/>
    <p:sldId id="354" r:id="rId77"/>
    <p:sldId id="338" r:id="rId78"/>
    <p:sldId id="339" r:id="rId79"/>
    <p:sldId id="327" r:id="rId80"/>
    <p:sldId id="329" r:id="rId81"/>
    <p:sldId id="328" r:id="rId82"/>
    <p:sldId id="355" r:id="rId83"/>
  </p:sldIdLst>
  <p:sldSz cx="9144000" cy="6858000" type="screen4x3"/>
  <p:notesSz cx="6858000" cy="9144000"/>
  <p:embeddedFontLst>
    <p:embeddedFont>
      <p:font typeface="Monotype Sorts" pitchFamily="2" charset="2"/>
      <p:regular r:id="rId86"/>
    </p:embeddedFont>
    <p:embeddedFont>
      <p:font typeface="Wingdings 2" pitchFamily="18" charset="2"/>
      <p:regular r:id="rId8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0066CC"/>
    <a:srgbClr val="0099CC"/>
    <a:srgbClr val="FFCC00"/>
    <a:srgbClr val="00F6F0"/>
    <a:srgbClr val="00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 snapToGrid="0" snapToObjects="1">
      <p:cViewPr varScale="1">
        <p:scale>
          <a:sx n="83" d="100"/>
          <a:sy n="83" d="100"/>
        </p:scale>
        <p:origin x="-1464" y="-78"/>
      </p:cViewPr>
      <p:guideLst>
        <p:guide orient="horz" pos="686"/>
        <p:guide orient="horz" pos="3764"/>
        <p:guide pos="753"/>
        <p:guide pos="5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B3D393-840D-4A65-984F-10BDAAC4F6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5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9BBFFE-06E1-4296-8FF7-4C1E312D69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0832C-18EA-4E5C-96B9-A41A48DDD07F}" type="slidenum">
              <a:rPr lang="en-US"/>
              <a:pPr/>
              <a:t>9</a:t>
            </a:fld>
            <a:endParaRPr lang="en-US"/>
          </a:p>
        </p:txBody>
      </p:sp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4100" y="295275"/>
            <a:ext cx="7772400" cy="549275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>
              <a:defRPr sz="2000"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sdsg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66800" y="1003300"/>
            <a:ext cx="7734300" cy="5156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95363" y="6202363"/>
            <a:ext cx="758983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000">
                <a:latin typeface="Arial" charset="0"/>
              </a:rPr>
              <a:t>Copyright © 2000 by W. B. Saunders Company. 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900" y="176213"/>
            <a:ext cx="1835150" cy="474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688" y="176213"/>
            <a:ext cx="5357812" cy="474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688" y="1649413"/>
            <a:ext cx="3544887" cy="327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649413"/>
            <a:ext cx="3546475" cy="327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0038" y="176213"/>
            <a:ext cx="73390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AAF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3688" y="1649413"/>
            <a:ext cx="72437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N,HL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62100" y="1244600"/>
            <a:ext cx="7581900" cy="55563"/>
          </a:xfrm>
          <a:prstGeom prst="rect">
            <a:avLst/>
          </a:prstGeom>
          <a:solidFill>
            <a:srgbClr val="00F6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95288" indent="-3952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28575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h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7188" y="2320925"/>
            <a:ext cx="3778250" cy="3133725"/>
          </a:xfrm>
          <a:noFill/>
          <a:ln/>
          <a:effectLst>
            <a:outerShdw dist="17961" dir="2700000" algn="ctr" rotWithShape="0">
              <a:srgbClr val="5F5F5F"/>
            </a:outerShdw>
          </a:effectLst>
        </p:spPr>
        <p:txBody>
          <a:bodyPr anchor="t"/>
          <a:lstStyle/>
          <a:p>
            <a:r>
              <a:rPr lang="en-US" sz="3800" dirty="0">
                <a:solidFill>
                  <a:srgbClr val="660033"/>
                </a:solidFill>
              </a:rPr>
              <a:t>Medical Nutrition Therapy for Disorders of the Lower Gastrointestinal Tract</a:t>
            </a:r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719773"/>
            <a:ext cx="7120890" cy="1131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</a:pPr>
            <a:endParaRPr lang="en-US" b="1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1800" b="1" dirty="0" smtClean="0">
                <a:solidFill>
                  <a:schemeClr val="bg2"/>
                </a:solidFill>
              </a:rPr>
              <a:t>Course: Masters Nutrition and Dietetics </a:t>
            </a:r>
          </a:p>
          <a:p>
            <a:pPr marL="342900" indent="-342900">
              <a:lnSpc>
                <a:spcPct val="80000"/>
              </a:lnSpc>
            </a:pPr>
            <a:r>
              <a:rPr lang="en-US" sz="1800" b="1" dirty="0" smtClean="0">
                <a:solidFill>
                  <a:schemeClr val="bg2"/>
                </a:solidFill>
              </a:rPr>
              <a:t>Subject: </a:t>
            </a:r>
            <a:r>
              <a:rPr lang="en-US" sz="1800" b="1" dirty="0" smtClean="0">
                <a:solidFill>
                  <a:schemeClr val="bg2"/>
                </a:solidFill>
              </a:rPr>
              <a:t>Medical Nutrition Therapy</a:t>
            </a:r>
            <a:endParaRPr lang="en-US" sz="18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Constipation - Gastrointestinal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420813"/>
            <a:ext cx="7243762" cy="500221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/>
              <a:t>Diseases of the upper gastrointestinal tract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Celiac Disease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Duodenal ulcer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/>
              <a:t>Diseases of the large bowel resulting in: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Failure of propulsion along the colon </a:t>
            </a:r>
            <a:br>
              <a:rPr lang="en-US" sz="2600"/>
            </a:br>
            <a:r>
              <a:rPr lang="en-US" sz="2600"/>
              <a:t>(colonic inertia)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Failure of passage though anorectal structures (outlet obstruction)</a:t>
            </a:r>
            <a:endParaRPr lang="en-US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/>
              <a:t>Irritable bowel syndrome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/>
              <a:t>Anal fissures or hemorrhoids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/>
              <a:t>Laxative abuse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4984750" y="1917700"/>
            <a:ext cx="330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b">
            <a:spAutoFit/>
          </a:bodyPr>
          <a:lstStyle/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–  Gastric cancer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 sz="2600"/>
              <a:t>–  Cystic fibrosis</a:t>
            </a:r>
          </a:p>
        </p:txBody>
      </p:sp>
      <p:pic>
        <p:nvPicPr>
          <p:cNvPr id="3102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6530975"/>
            <a:ext cx="41544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Treatment of Constipation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111750"/>
          </a:xfrm>
        </p:spPr>
        <p:txBody>
          <a:bodyPr/>
          <a:lstStyle/>
          <a:p>
            <a:r>
              <a:rPr lang="en-US"/>
              <a:t>Encourage physical activity as possible</a:t>
            </a:r>
          </a:p>
          <a:p>
            <a:r>
              <a:rPr lang="en-US"/>
              <a:t>Bowel training: encourage patient to respond to urge to defecate</a:t>
            </a:r>
          </a:p>
          <a:p>
            <a:r>
              <a:rPr lang="en-US"/>
              <a:t>Change drug regimen if possible if it is contributory</a:t>
            </a:r>
          </a:p>
          <a:p>
            <a:r>
              <a:rPr lang="en-US"/>
              <a:t>Use laxatives and stool softeners judiciously</a:t>
            </a:r>
          </a:p>
          <a:p>
            <a:r>
              <a:rPr lang="en-US"/>
              <a:t>Use stool bulking agents such as psyllium (metamucil) and pectin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MNT for Constipation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505200"/>
          </a:xfrm>
        </p:spPr>
        <p:txBody>
          <a:bodyPr/>
          <a:lstStyle/>
          <a:p>
            <a:r>
              <a:rPr lang="en-US"/>
              <a:t>Depends on cause</a:t>
            </a:r>
          </a:p>
          <a:p>
            <a:r>
              <a:rPr lang="en-US"/>
              <a:t>Use high fiber or high residue diet as appropriate</a:t>
            </a:r>
          </a:p>
          <a:p>
            <a:r>
              <a:rPr lang="en-US"/>
              <a:t>If caused by medication, may be refractory to diet treatment</a:t>
            </a:r>
          </a:p>
          <a:p>
            <a:pPr>
              <a:buFont typeface="Monotype Sorts" pitchFamily="2" charset="2"/>
              <a:buNone/>
            </a:pPr>
            <a:endParaRPr lang="en-US"/>
          </a:p>
        </p:txBody>
      </p:sp>
      <p:pic>
        <p:nvPicPr>
          <p:cNvPr id="314372" name="Picture 4" descr="j0205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5" y="4414838"/>
            <a:ext cx="2139950" cy="213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Fiber, roughage, and residue</a:t>
            </a:r>
          </a:p>
        </p:txBody>
      </p:sp>
      <p:sp>
        <p:nvSpPr>
          <p:cNvPr id="2437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468687"/>
          </a:xfrm>
        </p:spPr>
        <p:txBody>
          <a:bodyPr/>
          <a:lstStyle/>
          <a:p>
            <a:r>
              <a:rPr lang="en-US" u="sng"/>
              <a:t>Fiber</a:t>
            </a:r>
            <a:r>
              <a:rPr lang="en-US"/>
              <a:t> or roughage</a:t>
            </a:r>
          </a:p>
          <a:p>
            <a:pPr lvl="2"/>
            <a:r>
              <a:rPr lang="en-US"/>
              <a:t>From plant foods</a:t>
            </a:r>
          </a:p>
          <a:p>
            <a:pPr lvl="2"/>
            <a:r>
              <a:rPr lang="en-US"/>
              <a:t>Not digestible by human enzymes</a:t>
            </a:r>
          </a:p>
          <a:p>
            <a:r>
              <a:rPr lang="en-US"/>
              <a:t>Residue</a:t>
            </a:r>
          </a:p>
          <a:p>
            <a:pPr lvl="2"/>
            <a:r>
              <a:rPr lang="en-US"/>
              <a:t>Fecal contents, including bacteria and the net remains after ingestion of food, secretions into the GI tract, and absorption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High-Fiber Diets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336800"/>
          </a:xfrm>
        </p:spPr>
        <p:txBody>
          <a:bodyPr/>
          <a:lstStyle/>
          <a:p>
            <a:r>
              <a:rPr lang="en-US"/>
              <a:t>Most Americans = 10 – 15 g/day</a:t>
            </a:r>
          </a:p>
          <a:p>
            <a:r>
              <a:rPr lang="en-US"/>
              <a:t>Recommended = 25 g/day</a:t>
            </a:r>
          </a:p>
          <a:p>
            <a:r>
              <a:rPr lang="en-US"/>
              <a:t>More than 50g/day = no added benefit, may cause problems</a:t>
            </a:r>
          </a:p>
        </p:txBody>
      </p:sp>
      <p:pic>
        <p:nvPicPr>
          <p:cNvPr id="248836" name="Picture 4" descr="j0313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588" y="4029075"/>
            <a:ext cx="3871912" cy="256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High-Fiber Diet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Increase consumption of whole-grain breads, cereals, flours, other whole-grain products</a:t>
            </a:r>
          </a:p>
          <a:p>
            <a:pPr>
              <a:lnSpc>
                <a:spcPct val="80000"/>
              </a:lnSpc>
            </a:pPr>
            <a:r>
              <a:rPr lang="en-US"/>
              <a:t>Increase consumption of vegetables, especially legumes, and fruits, edible skins, seeds, hulls</a:t>
            </a:r>
          </a:p>
          <a:p>
            <a:pPr>
              <a:lnSpc>
                <a:spcPct val="80000"/>
              </a:lnSpc>
            </a:pPr>
            <a:r>
              <a:rPr lang="en-US"/>
              <a:t>Consume high-fiber cereals, granolas, legumes to increase  fiber to 25 g/day</a:t>
            </a:r>
          </a:p>
          <a:p>
            <a:pPr>
              <a:lnSpc>
                <a:spcPct val="80000"/>
              </a:lnSpc>
            </a:pPr>
            <a:r>
              <a:rPr lang="en-US"/>
              <a:t>Increase consumption of water to at least 2 qts (eight 8 oz cups)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High-Fiber Diets: cautions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694237"/>
          </a:xfrm>
        </p:spPr>
        <p:txBody>
          <a:bodyPr/>
          <a:lstStyle/>
          <a:p>
            <a:r>
              <a:rPr lang="en-US"/>
              <a:t>Gastric obstruction, fecal impaction may occur when insufficient fluid consumed</a:t>
            </a:r>
          </a:p>
          <a:p>
            <a:r>
              <a:rPr lang="en-US"/>
              <a:t>With GI strictures, motility problems, increase fiber slowly (~1mo.)</a:t>
            </a:r>
          </a:p>
          <a:p>
            <a:r>
              <a:rPr lang="en-US"/>
              <a:t>Unpleasant side effects</a:t>
            </a:r>
          </a:p>
          <a:p>
            <a:pPr lvl="1"/>
            <a:r>
              <a:rPr lang="en-US"/>
              <a:t>Increased flatulence</a:t>
            </a:r>
          </a:p>
          <a:p>
            <a:pPr lvl="1"/>
            <a:r>
              <a:rPr lang="en-US"/>
              <a:t>Borborygmus</a:t>
            </a:r>
          </a:p>
          <a:p>
            <a:pPr lvl="1"/>
            <a:r>
              <a:rPr lang="en-US"/>
              <a:t>Cramps, diarrhea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Diarrhea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965700"/>
          </a:xfrm>
        </p:spPr>
        <p:txBody>
          <a:bodyPr/>
          <a:lstStyle/>
          <a:p>
            <a:r>
              <a:rPr lang="en-US"/>
              <a:t>Characterized by frequent evacuation of liquid stools</a:t>
            </a:r>
          </a:p>
          <a:p>
            <a:r>
              <a:rPr lang="en-US"/>
              <a:t>Accompanied by loss of fluid and electrolytes, especially sodium and potassium</a:t>
            </a:r>
          </a:p>
          <a:p>
            <a:r>
              <a:rPr lang="en-US"/>
              <a:t>Occurs when there is excessively rapid transit of intestinal contents through the small intestine, decreased absorption of fluids, increased secretion of fluids into the GI tract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Diarrhea Etiology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695950"/>
          </a:xfrm>
        </p:spPr>
        <p:txBody>
          <a:bodyPr/>
          <a:lstStyle/>
          <a:p>
            <a:r>
              <a:rPr lang="en-US"/>
              <a:t>Inflammatory disease</a:t>
            </a:r>
          </a:p>
          <a:p>
            <a:r>
              <a:rPr lang="en-US"/>
              <a:t>Infections with fungal, bacterial, or viral agents</a:t>
            </a:r>
          </a:p>
          <a:p>
            <a:r>
              <a:rPr lang="en-US"/>
              <a:t>Medications (antibiotics, elixirs)</a:t>
            </a:r>
          </a:p>
          <a:p>
            <a:r>
              <a:rPr lang="en-US"/>
              <a:t>Overconsumption of sugars</a:t>
            </a:r>
          </a:p>
          <a:p>
            <a:r>
              <a:rPr lang="en-US"/>
              <a:t>Insufficient or damaged mucosal absorptive surface</a:t>
            </a:r>
          </a:p>
          <a:p>
            <a:r>
              <a:rPr lang="en-US"/>
              <a:t>Malnutrition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Diarrhea Treatment for Adults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032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Identify and treat the underlying problem</a:t>
            </a:r>
          </a:p>
          <a:p>
            <a:pPr>
              <a:lnSpc>
                <a:spcPct val="80000"/>
              </a:lnSpc>
            </a:pPr>
            <a:r>
              <a:rPr lang="en-US" sz="2800"/>
              <a:t>Manage fluid and electrolyte replacement using oral glucose electrolyte solutions (see WHO guidelines) </a:t>
            </a:r>
          </a:p>
          <a:p>
            <a:pPr>
              <a:lnSpc>
                <a:spcPct val="80000"/>
              </a:lnSpc>
            </a:pPr>
            <a:r>
              <a:rPr lang="en-US" sz="2800"/>
              <a:t>Initiate minimum-residue diet</a:t>
            </a:r>
          </a:p>
          <a:p>
            <a:pPr>
              <a:lnSpc>
                <a:spcPct val="80000"/>
              </a:lnSpc>
            </a:pPr>
            <a:r>
              <a:rPr lang="en-US" sz="2800"/>
              <a:t>Avoid large amounts of sugars and sugar alcohols</a:t>
            </a:r>
          </a:p>
          <a:p>
            <a:pPr>
              <a:lnSpc>
                <a:spcPct val="80000"/>
              </a:lnSpc>
            </a:pPr>
            <a:r>
              <a:rPr lang="en-US" sz="2800"/>
              <a:t>Prebiotics in modest amounts including pectin, oligosaccharides, inulin, oats, banana flakes</a:t>
            </a:r>
          </a:p>
          <a:p>
            <a:pPr>
              <a:lnSpc>
                <a:spcPct val="80000"/>
              </a:lnSpc>
            </a:pPr>
            <a:r>
              <a:rPr lang="en-US" sz="2800"/>
              <a:t>Probiotics, cultured foods and supplements that are sources of beneficial gut flora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Normal Function of Lower GI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1898650"/>
          </a:xfrm>
        </p:spPr>
        <p:txBody>
          <a:bodyPr/>
          <a:lstStyle/>
          <a:p>
            <a:r>
              <a:rPr lang="en-US"/>
              <a:t>Digestion</a:t>
            </a:r>
          </a:p>
          <a:p>
            <a:r>
              <a:rPr lang="en-US"/>
              <a:t>Absorption</a:t>
            </a:r>
          </a:p>
          <a:p>
            <a:r>
              <a:rPr lang="en-US"/>
              <a:t>Excretion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Low- or Minimum Residue Diet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481637"/>
          </a:xfrm>
        </p:spPr>
        <p:txBody>
          <a:bodyPr/>
          <a:lstStyle/>
          <a:p>
            <a:r>
              <a:rPr lang="en-US"/>
              <a:t>Foods completely digested, well absorbed</a:t>
            </a:r>
          </a:p>
          <a:p>
            <a:r>
              <a:rPr lang="en-US"/>
              <a:t>Foods that do not increase GI secretions</a:t>
            </a:r>
          </a:p>
          <a:p>
            <a:r>
              <a:rPr lang="en-US"/>
              <a:t>Used in:</a:t>
            </a:r>
          </a:p>
          <a:p>
            <a:pPr lvl="1"/>
            <a:r>
              <a:rPr lang="en-US"/>
              <a:t>Maldigestion</a:t>
            </a:r>
          </a:p>
          <a:p>
            <a:pPr lvl="1"/>
            <a:r>
              <a:rPr lang="en-US"/>
              <a:t>Malabsorption</a:t>
            </a:r>
          </a:p>
          <a:p>
            <a:pPr lvl="1"/>
            <a:r>
              <a:rPr lang="en-US"/>
              <a:t>Diarrhea</a:t>
            </a:r>
          </a:p>
          <a:p>
            <a:pPr lvl="1"/>
            <a:r>
              <a:rPr lang="en-US"/>
              <a:t>Temporarily after some surgeries, e.g. hemorrhoidectomy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Foods to Limit in a Low- or Minimum Residue Diet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368925"/>
          </a:xfrm>
        </p:spPr>
        <p:txBody>
          <a:bodyPr/>
          <a:lstStyle/>
          <a:p>
            <a:r>
              <a:rPr lang="en-US"/>
              <a:t>Lactose (in lactose malabsorbers)</a:t>
            </a:r>
          </a:p>
          <a:p>
            <a:r>
              <a:rPr lang="en-US"/>
              <a:t>Fiber &gt;20 g/day</a:t>
            </a:r>
          </a:p>
          <a:p>
            <a:r>
              <a:rPr lang="en-US"/>
              <a:t>Resistant starches</a:t>
            </a:r>
          </a:p>
          <a:p>
            <a:pPr lvl="1"/>
            <a:r>
              <a:rPr lang="en-US"/>
              <a:t>Raffinose, stachyose in legumes</a:t>
            </a:r>
          </a:p>
          <a:p>
            <a:r>
              <a:rPr lang="en-US"/>
              <a:t>Sorbitol, mannitol, xylitol &gt;10g/day</a:t>
            </a:r>
          </a:p>
          <a:p>
            <a:r>
              <a:rPr lang="en-US"/>
              <a:t>Caffeine</a:t>
            </a:r>
          </a:p>
          <a:p>
            <a:r>
              <a:rPr lang="en-US"/>
              <a:t>Alcohol, esp. wine, beer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Restricted-Fiber Diets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357437"/>
          </a:xfrm>
        </p:spPr>
        <p:txBody>
          <a:bodyPr/>
          <a:lstStyle/>
          <a:p>
            <a:r>
              <a:rPr lang="en-US"/>
              <a:t>Uses:</a:t>
            </a:r>
          </a:p>
          <a:p>
            <a:pPr lvl="1"/>
            <a:r>
              <a:rPr lang="en-US"/>
              <a:t>When reduced fecal output is necessary</a:t>
            </a:r>
          </a:p>
          <a:p>
            <a:pPr lvl="1"/>
            <a:r>
              <a:rPr lang="en-US"/>
              <a:t>When GI tract is restricted or obstructed</a:t>
            </a:r>
          </a:p>
          <a:p>
            <a:pPr lvl="1"/>
            <a:r>
              <a:rPr lang="en-US"/>
              <a:t>When reduced fecal residue is desired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Restricted-Fiber Diets</a:t>
            </a:r>
          </a:p>
        </p:txBody>
      </p:sp>
      <p:sp>
        <p:nvSpPr>
          <p:cNvPr id="247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586287"/>
          </a:xfrm>
        </p:spPr>
        <p:txBody>
          <a:bodyPr/>
          <a:lstStyle/>
          <a:p>
            <a:r>
              <a:rPr lang="en-US"/>
              <a:t>Restricts fruits, vegs, coarse grains</a:t>
            </a:r>
          </a:p>
          <a:p>
            <a:r>
              <a:rPr lang="en-US"/>
              <a:t>&lt;10 g fiber/day</a:t>
            </a:r>
          </a:p>
          <a:p>
            <a:r>
              <a:rPr lang="en-US"/>
              <a:t>Phytobezoars</a:t>
            </a:r>
          </a:p>
          <a:p>
            <a:pPr lvl="1"/>
            <a:r>
              <a:rPr lang="en-US"/>
              <a:t>Obstructions in stomach resulting from ingestion of plant foods</a:t>
            </a:r>
          </a:p>
          <a:p>
            <a:pPr lvl="1"/>
            <a:r>
              <a:rPr lang="en-US"/>
              <a:t>Common in edentulous pts, poor dentition, with dentures</a:t>
            </a:r>
          </a:p>
          <a:p>
            <a:pPr lvl="1"/>
            <a:r>
              <a:rPr lang="en-US"/>
              <a:t>Potato skins, oranges, grapefruit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MNT for Infants and Children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17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Acute diarrhea most dangerous in infants and children</a:t>
            </a:r>
          </a:p>
          <a:p>
            <a:pPr>
              <a:lnSpc>
                <a:spcPct val="80000"/>
              </a:lnSpc>
            </a:pPr>
            <a:r>
              <a:rPr lang="en-US"/>
              <a:t>Aggressive replacement of fluid/ electrolytes</a:t>
            </a:r>
          </a:p>
          <a:p>
            <a:pPr>
              <a:lnSpc>
                <a:spcPct val="80000"/>
              </a:lnSpc>
            </a:pPr>
            <a:r>
              <a:rPr lang="en-US"/>
              <a:t>WHO/AAP recommend 2% glucose (20g/L) 45-90 mEq sodium, 20 mEq/L potassium, citrate base</a:t>
            </a:r>
          </a:p>
          <a:p>
            <a:pPr>
              <a:lnSpc>
                <a:spcPct val="80000"/>
              </a:lnSpc>
            </a:pPr>
            <a:r>
              <a:rPr lang="en-US"/>
              <a:t>Newer solutions (Pedialyte, Infalyte, Lytren, Equalyte, Rehydralyte) contain less glucose and less salt, available without prescription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MNT for Infants and Children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Continue a liquid or semisolid diet during bouts of acute diarrhea for children 9 to 20 months</a:t>
            </a:r>
          </a:p>
          <a:p>
            <a:pPr>
              <a:lnSpc>
                <a:spcPct val="80000"/>
              </a:lnSpc>
            </a:pPr>
            <a:r>
              <a:rPr lang="en-US" sz="2800"/>
              <a:t>Intestine absorbs up to 60% of food even during diarrhea</a:t>
            </a:r>
          </a:p>
          <a:p>
            <a:pPr>
              <a:lnSpc>
                <a:spcPct val="80000"/>
              </a:lnSpc>
            </a:pPr>
            <a:r>
              <a:rPr lang="en-US" sz="2800"/>
              <a:t>Early refeeding helpful; gut rest harmful</a:t>
            </a:r>
          </a:p>
          <a:p>
            <a:pPr>
              <a:lnSpc>
                <a:spcPct val="80000"/>
              </a:lnSpc>
            </a:pPr>
            <a:r>
              <a:rPr lang="en-US" sz="2800"/>
              <a:t>Clear liquid diet (hyperosmolar, high in sugar) is inappropriate</a:t>
            </a:r>
          </a:p>
          <a:p>
            <a:pPr>
              <a:lnSpc>
                <a:spcPct val="80000"/>
              </a:lnSpc>
            </a:pPr>
            <a:r>
              <a:rPr lang="en-US" sz="2800"/>
              <a:t>Access American Academy of Pediatrics Clinical Guidelines http://aappolicy.aappublications.org/cgi/reprint/pediatrics;97/3/424.pdf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Diseases of Small Intestine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1898650"/>
          </a:xfrm>
        </p:spPr>
        <p:txBody>
          <a:bodyPr/>
          <a:lstStyle/>
          <a:p>
            <a:r>
              <a:rPr lang="en-US"/>
              <a:t>Celiac disease</a:t>
            </a:r>
          </a:p>
          <a:p>
            <a:r>
              <a:rPr lang="en-US"/>
              <a:t>Brush border enzyme deficiencies</a:t>
            </a:r>
          </a:p>
          <a:p>
            <a:r>
              <a:rPr lang="en-US"/>
              <a:t>Crohn’s disease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111750"/>
          </a:xfrm>
        </p:spPr>
        <p:txBody>
          <a:bodyPr/>
          <a:lstStyle/>
          <a:p>
            <a:r>
              <a:rPr lang="en-US"/>
              <a:t>Also called Gluten-Sensitive Enteropathy and Non-tropical Sprue</a:t>
            </a:r>
          </a:p>
          <a:p>
            <a:r>
              <a:rPr lang="en-US"/>
              <a:t>Caused by inappropriate autoimmune reaction to gliadin (found in gluten)</a:t>
            </a:r>
          </a:p>
          <a:p>
            <a:r>
              <a:rPr lang="en-US"/>
              <a:t>Much more common than formerly believed (prevalence 1 in 133 persons in the US)</a:t>
            </a:r>
          </a:p>
          <a:p>
            <a:r>
              <a:rPr lang="en-US"/>
              <a:t>Frequently goes undiagnosed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Results in damage to villi of intestinal mucosa – atrophy, flattening</a:t>
            </a:r>
          </a:p>
          <a:p>
            <a:pPr>
              <a:lnSpc>
                <a:spcPct val="80000"/>
              </a:lnSpc>
            </a:pPr>
            <a:r>
              <a:rPr lang="en-US"/>
              <a:t>Potential or actual malabsorption of all nutrients</a:t>
            </a:r>
          </a:p>
          <a:p>
            <a:pPr>
              <a:lnSpc>
                <a:spcPct val="80000"/>
              </a:lnSpc>
            </a:pPr>
            <a:r>
              <a:rPr lang="en-US"/>
              <a:t>May be accompanied by dermatitis herpetiformis, anemia, bone loss, muscle weakness, polyneuropathy, follicular hyperkeratosis</a:t>
            </a:r>
          </a:p>
          <a:p>
            <a:pPr>
              <a:lnSpc>
                <a:spcPct val="80000"/>
              </a:lnSpc>
            </a:pPr>
            <a:r>
              <a:rPr lang="en-US"/>
              <a:t>Increased risk of Type 1 diabetes, lymphomas and other malignancies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 Symptoms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965700"/>
          </a:xfrm>
        </p:spPr>
        <p:txBody>
          <a:bodyPr/>
          <a:lstStyle/>
          <a:p>
            <a:r>
              <a:rPr lang="en-US"/>
              <a:t>Early presentation: diarrhea, steatorrhea, malodorous stools, abdominal bloating, poor weight gain</a:t>
            </a:r>
          </a:p>
          <a:p>
            <a:r>
              <a:rPr lang="en-US"/>
              <a:t>Later presentation: other autoimmune disorders, failure to maintain weight, fatigue, consequences of nutrient malabsorption (anemias, osteoporosis, coagulopathy)</a:t>
            </a:r>
          </a:p>
          <a:p>
            <a:r>
              <a:rPr lang="en-US"/>
              <a:t>Often misdiagnosed as irritable bowel disease or other disorders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Normal Function of Lower GI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000500"/>
          </a:xfrm>
        </p:spPr>
        <p:txBody>
          <a:bodyPr/>
          <a:lstStyle/>
          <a:p>
            <a:r>
              <a:rPr lang="en-US"/>
              <a:t>Digestion</a:t>
            </a:r>
          </a:p>
          <a:p>
            <a:pPr lvl="1"/>
            <a:r>
              <a:rPr lang="en-US"/>
              <a:t>Begins in mouth &amp; stomach</a:t>
            </a:r>
          </a:p>
          <a:p>
            <a:pPr lvl="1"/>
            <a:r>
              <a:rPr lang="en-US"/>
              <a:t>Continues in duodenum &amp; jejunum</a:t>
            </a:r>
          </a:p>
          <a:p>
            <a:pPr lvl="1"/>
            <a:r>
              <a:rPr lang="en-US"/>
              <a:t>Secretions:</a:t>
            </a:r>
          </a:p>
          <a:p>
            <a:pPr lvl="2"/>
            <a:r>
              <a:rPr lang="en-US"/>
              <a:t>Liver</a:t>
            </a:r>
          </a:p>
          <a:p>
            <a:pPr lvl="2"/>
            <a:r>
              <a:rPr lang="en-US"/>
              <a:t>Pancreas</a:t>
            </a:r>
          </a:p>
          <a:p>
            <a:pPr lvl="2"/>
            <a:r>
              <a:rPr lang="en-US"/>
              <a:t>Small intestine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066800" y="1003300"/>
            <a:ext cx="7734300" cy="5156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Normal human duodenal mucosa and peroral small bowel biopsy specimen from a patient with gluten enteropathy.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332538" y="6230938"/>
            <a:ext cx="24907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i="1">
                <a:solidFill>
                  <a:srgbClr val="FFCC00"/>
                </a:solidFill>
              </a:rPr>
              <a:t>Fig. 31-1. p. 673.</a:t>
            </a:r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1168400" y="5902325"/>
            <a:ext cx="74914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</a:rPr>
              <a:t>(From Floch MH. Nutrition and Diet Therapy in Gastrointestinal Disease. New York: Menum Medical Book Co., 1981.)</a:t>
            </a:r>
          </a:p>
        </p:txBody>
      </p:sp>
      <p:pic>
        <p:nvPicPr>
          <p:cNvPr id="112659" name="Picture 19" descr="3101"/>
          <p:cNvPicPr>
            <a:picLocks noChangeAspect="1" noChangeArrowheads="1"/>
          </p:cNvPicPr>
          <p:nvPr/>
        </p:nvPicPr>
        <p:blipFill>
          <a:blip r:embed="rId2"/>
          <a:srcRect r="830"/>
          <a:stretch>
            <a:fillRect/>
          </a:stretch>
        </p:blipFill>
        <p:spPr bwMode="auto">
          <a:xfrm>
            <a:off x="1252538" y="1425575"/>
            <a:ext cx="7397750" cy="4149725"/>
          </a:xfrm>
          <a:prstGeom prst="rect">
            <a:avLst/>
          </a:prstGeom>
          <a:noFill/>
        </p:spPr>
      </p:pic>
      <p:sp>
        <p:nvSpPr>
          <p:cNvPr id="112660" name="AutoShape 20"/>
          <p:cNvSpPr>
            <a:spLocks noChangeArrowheads="1"/>
          </p:cNvSpPr>
          <p:nvPr/>
        </p:nvSpPr>
        <p:spPr bwMode="auto">
          <a:xfrm rot="-5400000">
            <a:off x="4979194" y="6500019"/>
            <a:ext cx="234950" cy="20796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661" name="AutoShape 21"/>
          <p:cNvSpPr>
            <a:spLocks noChangeArrowheads="1"/>
          </p:cNvSpPr>
          <p:nvPr/>
        </p:nvSpPr>
        <p:spPr bwMode="auto">
          <a:xfrm rot="5400000" flipH="1">
            <a:off x="7684294" y="6500019"/>
            <a:ext cx="234950" cy="20796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662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67525" y="6481763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FFCC00"/>
                </a:solidFill>
              </a:rPr>
              <a:t>Forward  </a:t>
            </a:r>
          </a:p>
        </p:txBody>
      </p:sp>
      <p:sp>
        <p:nvSpPr>
          <p:cNvPr id="112663" name="Rectangle 2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4897438" y="6481763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/>
            <a:r>
              <a:rPr lang="en-US" sz="1600" b="1">
                <a:solidFill>
                  <a:srgbClr val="FFCC00"/>
                </a:solidFill>
              </a:rPr>
              <a:t>Back</a:t>
            </a:r>
          </a:p>
        </p:txBody>
      </p:sp>
      <p:sp>
        <p:nvSpPr>
          <p:cNvPr id="112664" name="Rectangl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808663" y="6481763"/>
            <a:ext cx="963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 u="sng">
                <a:solidFill>
                  <a:srgbClr val="FFCC00"/>
                </a:solidFill>
              </a:rPr>
              <a:t>MENU</a:t>
            </a:r>
            <a:endParaRPr lang="en-US" sz="1600" b="1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 Diagnosis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Positive family history</a:t>
            </a:r>
          </a:p>
          <a:p>
            <a:pPr>
              <a:lnSpc>
                <a:spcPct val="80000"/>
              </a:lnSpc>
            </a:pPr>
            <a:r>
              <a:rPr lang="en-US"/>
              <a:t>Pattern of symptoms</a:t>
            </a:r>
          </a:p>
          <a:p>
            <a:pPr>
              <a:lnSpc>
                <a:spcPct val="80000"/>
              </a:lnSpc>
            </a:pPr>
            <a:r>
              <a:rPr lang="en-US"/>
              <a:t>Serologic tests: antiendomysial antibodies (AEAs), immunoglobulin A (IgA), antigliadin antibodies (AgG-AGA) or IgA tissue transglutaminase</a:t>
            </a:r>
          </a:p>
          <a:p>
            <a:pPr>
              <a:lnSpc>
                <a:spcPct val="80000"/>
              </a:lnSpc>
            </a:pPr>
            <a:r>
              <a:rPr lang="en-US"/>
              <a:t>Gold standard is intestinal mucosal biopsy</a:t>
            </a:r>
          </a:p>
          <a:p>
            <a:pPr>
              <a:lnSpc>
                <a:spcPct val="80000"/>
              </a:lnSpc>
            </a:pPr>
            <a:r>
              <a:rPr lang="en-US"/>
              <a:t>Evaluation should be done before gluten-containing foods are withdrawn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Disease: Diet IS the Therapy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64100"/>
          </a:xfrm>
        </p:spPr>
        <p:txBody>
          <a:bodyPr/>
          <a:lstStyle/>
          <a:p>
            <a:r>
              <a:rPr lang="en-US" sz="2800"/>
              <a:t>Electrolyte and fluid replacement (acute phase)</a:t>
            </a:r>
          </a:p>
          <a:p>
            <a:r>
              <a:rPr lang="en-US" sz="2800"/>
              <a:t>Vitamin and mineral supplementation as needed  (calcium, vitamin D, vitamin K, iron, folate, B12, A &amp; E)</a:t>
            </a:r>
          </a:p>
          <a:p>
            <a:r>
              <a:rPr lang="en-US" sz="2800"/>
              <a:t>Delete gluten sources from diet (wheat, rye, barley, oats)</a:t>
            </a:r>
          </a:p>
          <a:p>
            <a:r>
              <a:rPr lang="en-US" sz="2800"/>
              <a:t>Substitute corn, potato, rice, soybean, tapioca, and arrowroot</a:t>
            </a:r>
          </a:p>
          <a:p>
            <a:r>
              <a:rPr lang="en-US" sz="2800"/>
              <a:t>Patients should see a dietitian who is familiar with this disease and its treatment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Celiac Disease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651250"/>
          </a:xfrm>
        </p:spPr>
        <p:txBody>
          <a:bodyPr/>
          <a:lstStyle/>
          <a:p>
            <a:r>
              <a:rPr lang="en-US"/>
              <a:t>Read labels carefully for problem ingredients</a:t>
            </a:r>
          </a:p>
          <a:p>
            <a:r>
              <a:rPr lang="en-US"/>
              <a:t>Even trace amounts of gliadin are problematic</a:t>
            </a:r>
          </a:p>
          <a:p>
            <a:r>
              <a:rPr lang="en-US"/>
              <a:t>Common problem additives include fillers, thickeners, seasonings, sauces, gravies, coatings, vegetable protein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9288"/>
            <a:ext cx="7772400" cy="493712"/>
          </a:xfrm>
        </p:spPr>
        <p:txBody>
          <a:bodyPr/>
          <a:lstStyle/>
          <a:p>
            <a:r>
              <a:rPr lang="en-US"/>
              <a:t>	Tropical Sprue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576388"/>
            <a:ext cx="7253287" cy="3154362"/>
          </a:xfrm>
        </p:spPr>
        <p:txBody>
          <a:bodyPr/>
          <a:lstStyle/>
          <a:p>
            <a:r>
              <a:rPr lang="en-US" sz="3000"/>
              <a:t>Cause unknown; possible infectious process</a:t>
            </a:r>
          </a:p>
          <a:p>
            <a:r>
              <a:rPr lang="en-US" sz="3000"/>
              <a:t>Imitates celiac disease</a:t>
            </a:r>
          </a:p>
          <a:p>
            <a:r>
              <a:rPr lang="en-US" sz="3000"/>
              <a:t>Results in atrophy and inflammation of villi</a:t>
            </a:r>
          </a:p>
          <a:p>
            <a:r>
              <a:rPr lang="en-US" sz="3000"/>
              <a:t>Sx: diarrhea, anorexia, abdominal distention</a:t>
            </a:r>
          </a:p>
          <a:p>
            <a:r>
              <a:rPr lang="en-US" sz="3000"/>
              <a:t>Rx: tetracycline, folate 5 mg/d, B</a:t>
            </a:r>
            <a:r>
              <a:rPr lang="en-US" sz="3000" baseline="-25000"/>
              <a:t>12</a:t>
            </a:r>
            <a:r>
              <a:rPr lang="en-US" sz="3000"/>
              <a:t> IM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Brush Border Enzyme Deficiencies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044700"/>
          </a:xfrm>
        </p:spPr>
        <p:txBody>
          <a:bodyPr/>
          <a:lstStyle/>
          <a:p>
            <a:r>
              <a:rPr lang="en-US"/>
              <a:t>Deficiency of brush border disaccharidases </a:t>
            </a:r>
          </a:p>
          <a:p>
            <a:r>
              <a:rPr lang="en-US"/>
              <a:t>Disaccharides not hydrolyzed at mucosal cell membrane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Brush Border Enzyme Deficiencies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114925"/>
          </a:xfrm>
        </p:spPr>
        <p:txBody>
          <a:bodyPr/>
          <a:lstStyle/>
          <a:p>
            <a:r>
              <a:rPr lang="en-US"/>
              <a:t>May occur as</a:t>
            </a:r>
          </a:p>
          <a:p>
            <a:pPr lvl="1"/>
            <a:r>
              <a:rPr lang="en-US"/>
              <a:t>Rare congenital defects</a:t>
            </a:r>
          </a:p>
          <a:p>
            <a:pPr lvl="2"/>
            <a:r>
              <a:rPr lang="en-US"/>
              <a:t>Lack of sucrase, isomaltase, lactase in newborns</a:t>
            </a:r>
          </a:p>
          <a:p>
            <a:pPr lvl="1"/>
            <a:r>
              <a:rPr lang="en-US"/>
              <a:t>Secondary to diseases that damage intestinal epithelium</a:t>
            </a:r>
          </a:p>
          <a:p>
            <a:pPr lvl="2"/>
            <a:r>
              <a:rPr lang="en-US"/>
              <a:t>Crohn’s disease, celiac disease</a:t>
            </a:r>
          </a:p>
          <a:p>
            <a:pPr lvl="1"/>
            <a:r>
              <a:rPr lang="en-US"/>
              <a:t>Genetic form</a:t>
            </a:r>
          </a:p>
          <a:p>
            <a:pPr lvl="2"/>
            <a:r>
              <a:rPr lang="en-US"/>
              <a:t>Lactase deficiency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Lactase “Deficiency”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482850"/>
          </a:xfrm>
        </p:spPr>
        <p:txBody>
          <a:bodyPr/>
          <a:lstStyle/>
          <a:p>
            <a:r>
              <a:rPr lang="en-US"/>
              <a:t>70% of adults worldwide are lactase deficient, especially Africans, South Americans, and Asians</a:t>
            </a:r>
          </a:p>
          <a:p>
            <a:r>
              <a:rPr lang="en-US"/>
              <a:t>Maintenance of lactase into adulthood is probably the result of a genetic mutation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Lactase “deficiency)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213100"/>
          </a:xfrm>
        </p:spPr>
        <p:txBody>
          <a:bodyPr/>
          <a:lstStyle/>
          <a:p>
            <a:r>
              <a:rPr lang="en-US"/>
              <a:t>Diagnosed based on history of  GI intolerance to dairy products</a:t>
            </a:r>
          </a:p>
          <a:p>
            <a:r>
              <a:rPr lang="en-US"/>
              <a:t>Hydrogen breath test</a:t>
            </a:r>
          </a:p>
          <a:p>
            <a:r>
              <a:rPr lang="en-US"/>
              <a:t>Abnormal lactose tolerance test (failure of blood glucose response to lactose load, along with GI symptoms)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MNT for Lactase Deficiency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089400"/>
          </a:xfrm>
        </p:spPr>
        <p:txBody>
          <a:bodyPr/>
          <a:lstStyle/>
          <a:p>
            <a:r>
              <a:rPr lang="en-US"/>
              <a:t>Most lactase deficient individuals can tolerate small amounts of lactose without symptoms, particularly with meals or as cultured products (yogurt or cheese)</a:t>
            </a:r>
          </a:p>
          <a:p>
            <a:r>
              <a:rPr lang="en-US"/>
              <a:t>Can use lactase enzyme or lactase treated foods, e.g. Lactaid milk</a:t>
            </a:r>
          </a:p>
          <a:p>
            <a:r>
              <a:rPr lang="en-US"/>
              <a:t>Distinct from milk protein allergy; allergy requires milk free diet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Normal Function of Lower GI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381375"/>
          </a:xfrm>
        </p:spPr>
        <p:txBody>
          <a:bodyPr/>
          <a:lstStyle/>
          <a:p>
            <a:r>
              <a:rPr lang="en-US"/>
              <a:t>Absorption</a:t>
            </a:r>
          </a:p>
          <a:p>
            <a:pPr lvl="1"/>
            <a:r>
              <a:rPr lang="en-US"/>
              <a:t>Most nutrients absorbed in jejunum</a:t>
            </a:r>
          </a:p>
          <a:p>
            <a:pPr lvl="1"/>
            <a:r>
              <a:rPr lang="en-US"/>
              <a:t>Small amounts of nutrients absorbed in ileum</a:t>
            </a:r>
          </a:p>
          <a:p>
            <a:pPr lvl="1"/>
            <a:r>
              <a:rPr lang="en-US"/>
              <a:t>Bile salts &amp; B</a:t>
            </a:r>
            <a:r>
              <a:rPr lang="en-US" baseline="-25000"/>
              <a:t>12 </a:t>
            </a:r>
            <a:r>
              <a:rPr lang="en-US"/>
              <a:t>absorbed in terminal ileum</a:t>
            </a:r>
          </a:p>
          <a:p>
            <a:pPr lvl="1"/>
            <a:r>
              <a:rPr lang="en-US"/>
              <a:t>Residual water absorbed in colon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Inflammatory Bowel Disease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505200"/>
          </a:xfrm>
        </p:spPr>
        <p:txBody>
          <a:bodyPr/>
          <a:lstStyle/>
          <a:p>
            <a:r>
              <a:rPr lang="en-US"/>
              <a:t>Crohn’s Disease and Ulcerative Colitis</a:t>
            </a:r>
          </a:p>
          <a:p>
            <a:r>
              <a:rPr lang="en-US"/>
              <a:t>Autoimmune diseases of unknown origin</a:t>
            </a:r>
          </a:p>
          <a:p>
            <a:r>
              <a:rPr lang="en-US"/>
              <a:t>Genetic component and environmental factors</a:t>
            </a:r>
          </a:p>
          <a:p>
            <a:r>
              <a:rPr lang="en-US"/>
              <a:t>Onset usually between 15 to 30 years of age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Inflammatory Bowel Diseases (IBD)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24412"/>
          </a:xfrm>
        </p:spPr>
        <p:txBody>
          <a:bodyPr/>
          <a:lstStyle/>
          <a:p>
            <a:r>
              <a:rPr lang="en-US"/>
              <a:t>Clinical features</a:t>
            </a:r>
          </a:p>
          <a:p>
            <a:pPr lvl="1"/>
            <a:r>
              <a:rPr lang="en-US"/>
              <a:t>Food intolerances</a:t>
            </a:r>
          </a:p>
          <a:p>
            <a:pPr lvl="1"/>
            <a:r>
              <a:rPr lang="en-US"/>
              <a:t>Diarrhea, fever</a:t>
            </a:r>
          </a:p>
          <a:p>
            <a:pPr lvl="1"/>
            <a:r>
              <a:rPr lang="en-US"/>
              <a:t>Weight loss</a:t>
            </a:r>
          </a:p>
          <a:p>
            <a:pPr lvl="1"/>
            <a:r>
              <a:rPr lang="en-US"/>
              <a:t>Malnutrition</a:t>
            </a:r>
          </a:p>
          <a:p>
            <a:pPr lvl="1"/>
            <a:r>
              <a:rPr lang="en-US"/>
              <a:t>Growth failure</a:t>
            </a:r>
          </a:p>
          <a:p>
            <a:pPr lvl="1"/>
            <a:r>
              <a:rPr lang="en-US"/>
              <a:t>Extraintestinal manifestations</a:t>
            </a:r>
          </a:p>
          <a:p>
            <a:pPr lvl="2"/>
            <a:r>
              <a:rPr lang="en-US"/>
              <a:t>Arthritic, dermatologic, hepatic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Inflammatory Bowel Disease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3688" y="1649413"/>
            <a:ext cx="3544887" cy="5695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Crohn’s Disease</a:t>
            </a:r>
          </a:p>
          <a:p>
            <a:r>
              <a:rPr lang="en-US" sz="2400"/>
              <a:t>Involves any part of the GI tract</a:t>
            </a:r>
          </a:p>
          <a:p>
            <a:r>
              <a:rPr lang="en-US" sz="2400"/>
              <a:t>Segmental</a:t>
            </a:r>
          </a:p>
          <a:p>
            <a:r>
              <a:rPr lang="en-US" sz="2400"/>
              <a:t>Involves all layers of mucosa</a:t>
            </a:r>
          </a:p>
          <a:p>
            <a:r>
              <a:rPr lang="en-US" sz="2400"/>
              <a:t>Steatorrhea frequent</a:t>
            </a:r>
          </a:p>
          <a:p>
            <a:r>
              <a:rPr lang="en-US" sz="2400"/>
              <a:t>Strictures and fistulas common</a:t>
            </a:r>
          </a:p>
          <a:p>
            <a:r>
              <a:rPr lang="en-US" sz="2400"/>
              <a:t>Slowly progressive</a:t>
            </a:r>
          </a:p>
          <a:p>
            <a:r>
              <a:rPr lang="en-US" sz="2400"/>
              <a:t>Malignancy rare</a:t>
            </a:r>
          </a:p>
          <a:p>
            <a:endParaRPr lang="en-US" sz="2400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60975" y="1649413"/>
            <a:ext cx="3546475" cy="514826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Ulcerative Colitis</a:t>
            </a:r>
          </a:p>
          <a:p>
            <a:r>
              <a:rPr lang="en-US" sz="2400"/>
              <a:t>Involves the colon, extends from rectum</a:t>
            </a:r>
          </a:p>
          <a:p>
            <a:r>
              <a:rPr lang="en-US" sz="2400"/>
              <a:t>Continuous</a:t>
            </a:r>
          </a:p>
          <a:p>
            <a:r>
              <a:rPr lang="en-US" sz="2400"/>
              <a:t>Involves mucosa and submucosa</a:t>
            </a:r>
          </a:p>
          <a:p>
            <a:r>
              <a:rPr lang="en-US" sz="2400"/>
              <a:t>Steatorrhea absent</a:t>
            </a:r>
          </a:p>
          <a:p>
            <a:r>
              <a:rPr lang="en-US" sz="2400"/>
              <a:t>Strictures and fistulas rare</a:t>
            </a:r>
          </a:p>
          <a:p>
            <a:r>
              <a:rPr lang="en-US" sz="2400"/>
              <a:t>Remissions and relapses</a:t>
            </a:r>
          </a:p>
          <a:p>
            <a:r>
              <a:rPr lang="en-US" sz="2400"/>
              <a:t>Malignancy common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Crohn’s Disease</a:t>
            </a:r>
          </a:p>
        </p:txBody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673600"/>
          </a:xfrm>
        </p:spPr>
        <p:txBody>
          <a:bodyPr/>
          <a:lstStyle/>
          <a:p>
            <a:r>
              <a:rPr lang="en-US"/>
              <a:t>May involve any part of GI: mouth –anus</a:t>
            </a:r>
          </a:p>
          <a:p>
            <a:r>
              <a:rPr lang="en-US"/>
              <a:t>Typically involves small &amp; large intestine in segmental manner with skipped areas – healthy areas separate inflamed areas</a:t>
            </a:r>
          </a:p>
          <a:p>
            <a:r>
              <a:rPr lang="en-US"/>
              <a:t>Affects all layers of mucosa</a:t>
            </a:r>
          </a:p>
          <a:p>
            <a:r>
              <a:rPr lang="en-US"/>
              <a:t>Inflammation, ulceration, abcesses, fistulas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Crohn’s Disease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76800"/>
          </a:xfrm>
        </p:spPr>
        <p:txBody>
          <a:bodyPr/>
          <a:lstStyle/>
          <a:p>
            <a:r>
              <a:rPr lang="en-US"/>
              <a:t>Fibrosis, submucosal thickening, scarring result in narrowed segments, strictures, partial or complete obstruction</a:t>
            </a:r>
          </a:p>
          <a:p>
            <a:r>
              <a:rPr lang="en-US"/>
              <a:t>Multiple surgeries common with major resection of intestine</a:t>
            </a:r>
          </a:p>
          <a:p>
            <a:pPr lvl="1"/>
            <a:r>
              <a:rPr lang="en-US"/>
              <a:t>Malabsorption of fluids, nutrients</a:t>
            </a:r>
          </a:p>
          <a:p>
            <a:pPr lvl="1"/>
            <a:r>
              <a:rPr lang="en-US"/>
              <a:t>May need parenteral nutrition to maintain adequate nutrient intake, hydration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Ulcerative Colitis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257800"/>
          </a:xfrm>
        </p:spPr>
        <p:txBody>
          <a:bodyPr/>
          <a:lstStyle/>
          <a:p>
            <a:r>
              <a:rPr lang="en-US"/>
              <a:t>Involves only colon, extends from rectum</a:t>
            </a:r>
          </a:p>
          <a:p>
            <a:r>
              <a:rPr lang="en-US"/>
              <a:t>Continuous disease, no skipped areas</a:t>
            </a:r>
          </a:p>
          <a:p>
            <a:r>
              <a:rPr lang="en-US"/>
              <a:t>Inflamed mucosa, small ulcers, but not through mucosa</a:t>
            </a:r>
          </a:p>
          <a:p>
            <a:r>
              <a:rPr lang="en-US"/>
              <a:t>Strictures, significant narrowing not usual</a:t>
            </a:r>
          </a:p>
          <a:p>
            <a:r>
              <a:rPr lang="en-US"/>
              <a:t>Rectal bleeding, bloody diarrhea common</a:t>
            </a:r>
          </a:p>
          <a:p>
            <a:r>
              <a:rPr lang="en-US"/>
              <a:t>Often, colon removed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IBD Medical Management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637087"/>
          </a:xfrm>
        </p:spPr>
        <p:txBody>
          <a:bodyPr/>
          <a:lstStyle/>
          <a:p>
            <a:r>
              <a:rPr lang="en-US"/>
              <a:t>To induce and maintain remission</a:t>
            </a:r>
          </a:p>
          <a:p>
            <a:r>
              <a:rPr lang="en-US"/>
              <a:t>To maintain nutritional status</a:t>
            </a:r>
          </a:p>
          <a:p>
            <a:r>
              <a:rPr lang="en-US"/>
              <a:t>During acute stages:</a:t>
            </a:r>
          </a:p>
          <a:p>
            <a:pPr lvl="2"/>
            <a:r>
              <a:rPr lang="en-US"/>
              <a:t>Corticosteroids</a:t>
            </a:r>
          </a:p>
          <a:p>
            <a:pPr lvl="2"/>
            <a:r>
              <a:rPr lang="en-US"/>
              <a:t>Anti-inflammatory agents</a:t>
            </a:r>
          </a:p>
          <a:p>
            <a:pPr lvl="2"/>
            <a:r>
              <a:rPr lang="en-US"/>
              <a:t>Immunosuppressive agents</a:t>
            </a:r>
          </a:p>
          <a:p>
            <a:pPr lvl="2"/>
            <a:r>
              <a:rPr lang="en-US"/>
              <a:t>Antibiotics</a:t>
            </a:r>
          </a:p>
          <a:p>
            <a:pPr lvl="2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Surgical Treatment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900238" y="1649413"/>
            <a:ext cx="7243762" cy="43815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189163" y="349250"/>
            <a:ext cx="4732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323590" name="Picture 6" descr="After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90675"/>
            <a:ext cx="658495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IBD Nutritional Management (acute)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73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Low-residue, low-fiber liquid diet</a:t>
            </a:r>
          </a:p>
          <a:p>
            <a:pPr>
              <a:lnSpc>
                <a:spcPct val="80000"/>
              </a:lnSpc>
            </a:pPr>
            <a:r>
              <a:rPr lang="en-US"/>
              <a:t>“Bowel rest” with parenteral nutrition</a:t>
            </a:r>
          </a:p>
          <a:p>
            <a:pPr>
              <a:lnSpc>
                <a:spcPct val="80000"/>
              </a:lnSpc>
            </a:pPr>
            <a:r>
              <a:rPr lang="en-US"/>
              <a:t>Enteral nutrition may have better success at inducing remission</a:t>
            </a:r>
          </a:p>
          <a:p>
            <a:pPr>
              <a:lnSpc>
                <a:spcPct val="80000"/>
              </a:lnSpc>
            </a:pPr>
            <a:r>
              <a:rPr lang="en-US"/>
              <a:t>Diet tailored to individual pt: </a:t>
            </a:r>
          </a:p>
          <a:p>
            <a:pPr lvl="2">
              <a:lnSpc>
                <a:spcPct val="80000"/>
              </a:lnSpc>
            </a:pPr>
            <a:r>
              <a:rPr lang="en-US"/>
              <a:t>Minimal residue for reducing diarrhea</a:t>
            </a:r>
          </a:p>
          <a:p>
            <a:pPr lvl="2">
              <a:lnSpc>
                <a:spcPct val="80000"/>
              </a:lnSpc>
            </a:pPr>
            <a:r>
              <a:rPr lang="en-US"/>
              <a:t>Limited fiber to prevent obstruction</a:t>
            </a:r>
          </a:p>
          <a:p>
            <a:pPr lvl="2">
              <a:lnSpc>
                <a:spcPct val="80000"/>
              </a:lnSpc>
            </a:pPr>
            <a:r>
              <a:rPr lang="en-US"/>
              <a:t>Small, frequent feedings</a:t>
            </a:r>
          </a:p>
          <a:p>
            <a:pPr lvl="2">
              <a:lnSpc>
                <a:spcPct val="80000"/>
              </a:lnSpc>
            </a:pPr>
            <a:r>
              <a:rPr lang="en-US"/>
              <a:t>Supplements , MCT with fat malabsorption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IBD Nutritional Management (chronic)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381500"/>
          </a:xfrm>
        </p:spPr>
        <p:txBody>
          <a:bodyPr/>
          <a:lstStyle/>
          <a:p>
            <a:r>
              <a:rPr lang="en-US"/>
              <a:t>High protein, high calorie diet with oral supplements</a:t>
            </a:r>
          </a:p>
          <a:p>
            <a:r>
              <a:rPr lang="en-US"/>
              <a:t>Monitor vitamin-mineral status of iron, calcium, selenium, folate, thiamin, riboflavin, pyridoxine, vitamin B12, zinc, magnesium, vitamins A, D, E</a:t>
            </a:r>
          </a:p>
          <a:p>
            <a:r>
              <a:rPr lang="en-US"/>
              <a:t>High fiber diet as tolerated</a:t>
            </a:r>
          </a:p>
          <a:p>
            <a:r>
              <a:rPr lang="en-US"/>
              <a:t>Avoid unnecessary restrictions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Principles of Nutritional Care</a:t>
            </a:r>
          </a:p>
        </p:txBody>
      </p:sp>
      <p:sp>
        <p:nvSpPr>
          <p:cNvPr id="2416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997200"/>
          </a:xfrm>
        </p:spPr>
        <p:txBody>
          <a:bodyPr/>
          <a:lstStyle/>
          <a:p>
            <a:r>
              <a:rPr lang="en-US"/>
              <a:t>Intestinal disorders &amp; symptoms:</a:t>
            </a:r>
          </a:p>
          <a:p>
            <a:pPr lvl="1"/>
            <a:r>
              <a:rPr lang="en-US"/>
              <a:t>Motility </a:t>
            </a:r>
          </a:p>
          <a:p>
            <a:pPr lvl="1"/>
            <a:r>
              <a:rPr lang="en-US"/>
              <a:t>Secretion </a:t>
            </a:r>
          </a:p>
          <a:p>
            <a:pPr lvl="1"/>
            <a:r>
              <a:rPr lang="en-US"/>
              <a:t>Absorption</a:t>
            </a:r>
          </a:p>
          <a:p>
            <a:pPr lvl="1"/>
            <a:r>
              <a:rPr lang="en-US"/>
              <a:t>Excretion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Diseases of Large Intestine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628900"/>
          </a:xfrm>
        </p:spPr>
        <p:txBody>
          <a:bodyPr/>
          <a:lstStyle/>
          <a:p>
            <a:r>
              <a:rPr lang="en-US"/>
              <a:t>Irritable Bowel Syndrome</a:t>
            </a:r>
          </a:p>
          <a:p>
            <a:r>
              <a:rPr lang="en-US"/>
              <a:t>Diverticular Disease</a:t>
            </a:r>
          </a:p>
          <a:p>
            <a:r>
              <a:rPr lang="en-US"/>
              <a:t>Colon Cancer and Polyps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Irritable Bowel Syndrome (IBS)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05362"/>
          </a:xfrm>
        </p:spPr>
        <p:txBody>
          <a:bodyPr/>
          <a:lstStyle/>
          <a:p>
            <a:r>
              <a:rPr lang="en-US"/>
              <a:t>Not a disease – syndrome</a:t>
            </a:r>
          </a:p>
          <a:p>
            <a:r>
              <a:rPr lang="en-US"/>
              <a:t>Abdominal pain, bloating, abnormal bowel movements</a:t>
            </a:r>
          </a:p>
          <a:p>
            <a:pPr lvl="1"/>
            <a:r>
              <a:rPr lang="en-US"/>
              <a:t>Alternating diarrhea, constipation</a:t>
            </a:r>
          </a:p>
          <a:p>
            <a:pPr lvl="1"/>
            <a:r>
              <a:rPr lang="en-US"/>
              <a:t>Abdominal pain, relieved by defecation</a:t>
            </a:r>
          </a:p>
          <a:p>
            <a:pPr lvl="1"/>
            <a:r>
              <a:rPr lang="en-US"/>
              <a:t>Bloating w/ feeling of excess flatulence</a:t>
            </a:r>
          </a:p>
          <a:p>
            <a:pPr lvl="1"/>
            <a:r>
              <a:rPr lang="en-US"/>
              <a:t>Feeling of  incomplete evacuation</a:t>
            </a:r>
          </a:p>
          <a:p>
            <a:pPr lvl="1"/>
            <a:r>
              <a:rPr lang="en-US"/>
              <a:t>Rectal pain, mucus in the stool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Incidence in U.S.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235450"/>
          </a:xfrm>
        </p:spPr>
        <p:txBody>
          <a:bodyPr/>
          <a:lstStyle/>
          <a:p>
            <a:r>
              <a:rPr lang="en-US"/>
              <a:t>20% of women</a:t>
            </a:r>
          </a:p>
          <a:p>
            <a:r>
              <a:rPr lang="en-US"/>
              <a:t>~10 – 15% of men</a:t>
            </a:r>
          </a:p>
          <a:p>
            <a:r>
              <a:rPr lang="en-US"/>
              <a:t>20 – 40% of visits to gastroenterologists</a:t>
            </a:r>
          </a:p>
          <a:p>
            <a:r>
              <a:rPr lang="en-US"/>
              <a:t>One of the most common reason pts first seek medical care</a:t>
            </a:r>
          </a:p>
          <a:p>
            <a:r>
              <a:rPr lang="en-US"/>
              <a:t>Increased absenteeism, decreased productivity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Etiology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Increased visceral sensitivity and motility in response to GI and environmental stimuli</a:t>
            </a:r>
          </a:p>
          <a:p>
            <a:pPr>
              <a:lnSpc>
                <a:spcPct val="80000"/>
              </a:lnSpc>
            </a:pPr>
            <a:r>
              <a:rPr lang="en-US"/>
              <a:t>React more to:</a:t>
            </a:r>
          </a:p>
          <a:p>
            <a:pPr lvl="2">
              <a:lnSpc>
                <a:spcPct val="80000"/>
              </a:lnSpc>
            </a:pPr>
            <a:r>
              <a:rPr lang="en-US"/>
              <a:t>Intestinal distention</a:t>
            </a:r>
          </a:p>
          <a:p>
            <a:pPr lvl="2">
              <a:lnSpc>
                <a:spcPct val="80000"/>
              </a:lnSpc>
            </a:pPr>
            <a:r>
              <a:rPr lang="en-US"/>
              <a:t>Dietary  indiscretions</a:t>
            </a:r>
          </a:p>
          <a:p>
            <a:pPr lvl="2">
              <a:lnSpc>
                <a:spcPct val="80000"/>
              </a:lnSpc>
            </a:pPr>
            <a:r>
              <a:rPr lang="en-US"/>
              <a:t>Psychosocial factors</a:t>
            </a:r>
          </a:p>
          <a:p>
            <a:pPr lvl="2">
              <a:lnSpc>
                <a:spcPct val="80000"/>
              </a:lnSpc>
            </a:pPr>
            <a:r>
              <a:rPr lang="en-US"/>
              <a:t>Life stressors</a:t>
            </a:r>
          </a:p>
          <a:p>
            <a:pPr>
              <a:lnSpc>
                <a:spcPct val="80000"/>
              </a:lnSpc>
            </a:pPr>
            <a:r>
              <a:rPr lang="en-US"/>
              <a:t>May have psych/social component (history of physical or sexual abuse)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Diagnosis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628900"/>
          </a:xfrm>
        </p:spPr>
        <p:txBody>
          <a:bodyPr/>
          <a:lstStyle/>
          <a:p>
            <a:r>
              <a:rPr lang="en-US"/>
              <a:t>Symptoms for 3 months or longer</a:t>
            </a:r>
          </a:p>
          <a:p>
            <a:r>
              <a:rPr lang="en-US"/>
              <a:t>Positive family history</a:t>
            </a:r>
          </a:p>
          <a:p>
            <a:r>
              <a:rPr lang="en-US"/>
              <a:t>Rule out other med/surg conditions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Irritable Bowel Syndrome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276725"/>
          </a:xfrm>
        </p:spPr>
        <p:txBody>
          <a:bodyPr/>
          <a:lstStyle/>
          <a:p>
            <a:r>
              <a:rPr lang="en-US"/>
              <a:t>Problem factors other than stress and diet:</a:t>
            </a:r>
          </a:p>
          <a:p>
            <a:pPr lvl="1"/>
            <a:r>
              <a:rPr lang="en-US"/>
              <a:t>Excess use of laxatives, OTC meds</a:t>
            </a:r>
          </a:p>
          <a:p>
            <a:pPr lvl="1"/>
            <a:r>
              <a:rPr lang="en-US"/>
              <a:t>Antibiotics</a:t>
            </a:r>
          </a:p>
          <a:p>
            <a:pPr lvl="1"/>
            <a:r>
              <a:rPr lang="en-US"/>
              <a:t>Caffeine</a:t>
            </a:r>
          </a:p>
          <a:p>
            <a:pPr lvl="1"/>
            <a:r>
              <a:rPr lang="en-US"/>
              <a:t>Previous GI illness</a:t>
            </a:r>
          </a:p>
          <a:p>
            <a:pPr lvl="1"/>
            <a:r>
              <a:rPr lang="en-US"/>
              <a:t>Lack of regular sleep, rest patterns</a:t>
            </a:r>
          </a:p>
          <a:p>
            <a:pPr lvl="1"/>
            <a:r>
              <a:rPr lang="en-US"/>
              <a:t>Inadequate fluid intake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Medications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998912"/>
          </a:xfrm>
        </p:spPr>
        <p:txBody>
          <a:bodyPr/>
          <a:lstStyle/>
          <a:p>
            <a:r>
              <a:rPr lang="en-US"/>
              <a:t>Antispasmodics</a:t>
            </a:r>
          </a:p>
          <a:p>
            <a:r>
              <a:rPr lang="en-US"/>
              <a:t>Anticholinergics </a:t>
            </a:r>
          </a:p>
          <a:p>
            <a:r>
              <a:rPr lang="en-US"/>
              <a:t>Antidiarrheals </a:t>
            </a:r>
          </a:p>
          <a:p>
            <a:r>
              <a:rPr lang="en-US"/>
              <a:t>Prokinetics</a:t>
            </a:r>
          </a:p>
          <a:p>
            <a:r>
              <a:rPr lang="en-US"/>
              <a:t>Antidepressants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Nutritional Care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111750"/>
          </a:xfrm>
        </p:spPr>
        <p:txBody>
          <a:bodyPr/>
          <a:lstStyle/>
          <a:p>
            <a:r>
              <a:rPr lang="en-US"/>
              <a:t>ID individual food intolerances</a:t>
            </a:r>
          </a:p>
          <a:p>
            <a:pPr lvl="2"/>
            <a:r>
              <a:rPr lang="en-US"/>
              <a:t>Keep food record, include symptoms, time they occur in relation to meals</a:t>
            </a:r>
          </a:p>
          <a:p>
            <a:r>
              <a:rPr lang="en-US"/>
              <a:t>Avoid offending foods, substances</a:t>
            </a:r>
          </a:p>
          <a:p>
            <a:pPr lvl="2"/>
            <a:r>
              <a:rPr lang="en-US"/>
              <a:t>Milk, milk products (lactose) only in presence of lactose deficiency</a:t>
            </a:r>
          </a:p>
          <a:p>
            <a:pPr lvl="2"/>
            <a:r>
              <a:rPr lang="en-US"/>
              <a:t>Fatty foods</a:t>
            </a:r>
          </a:p>
          <a:p>
            <a:pPr lvl="2"/>
            <a:r>
              <a:rPr lang="en-US"/>
              <a:t>Gas-forming foods, beverages</a:t>
            </a:r>
          </a:p>
          <a:p>
            <a:pPr lvl="2"/>
            <a:r>
              <a:rPr lang="en-US"/>
              <a:t>Caffeine, alcohol</a:t>
            </a:r>
          </a:p>
          <a:p>
            <a:pPr lvl="2"/>
            <a:r>
              <a:rPr lang="en-US"/>
              <a:t>Foods w/ </a:t>
            </a:r>
            <a:r>
              <a:rPr lang="en-US">
                <a:sym typeface="Symbol" pitchFamily="18" charset="2"/>
              </a:rPr>
              <a:t> fructose or sorbitol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IBS: Nutritional Care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346575"/>
          </a:xfrm>
        </p:spPr>
        <p:txBody>
          <a:bodyPr/>
          <a:lstStyle/>
          <a:p>
            <a:r>
              <a:rPr lang="en-US"/>
              <a:t>Eat small frequent meals at relaxed pace, regular times</a:t>
            </a:r>
          </a:p>
          <a:p>
            <a:r>
              <a:rPr lang="en-US"/>
              <a:t>Gradually add dietary fiber to diet</a:t>
            </a:r>
          </a:p>
          <a:p>
            <a:pPr lvl="1"/>
            <a:r>
              <a:rPr lang="en-US"/>
              <a:t>20 – 30 g</a:t>
            </a:r>
          </a:p>
          <a:p>
            <a:pPr lvl="1"/>
            <a:r>
              <a:rPr lang="en-US"/>
              <a:t>Fiber supplements may help (psyllium)</a:t>
            </a:r>
          </a:p>
          <a:p>
            <a:r>
              <a:rPr lang="en-US"/>
              <a:t>Fluids – 2 – 3 qts w/ fiber supp.</a:t>
            </a:r>
          </a:p>
          <a:p>
            <a:r>
              <a:rPr lang="en-US"/>
              <a:t>Regular physical activity to reduce stress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Principles of Nutritional Care</a:t>
            </a:r>
          </a:p>
        </p:txBody>
      </p:sp>
      <p:sp>
        <p:nvSpPr>
          <p:cNvPr id="2426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997200"/>
          </a:xfrm>
        </p:spPr>
        <p:txBody>
          <a:bodyPr/>
          <a:lstStyle/>
          <a:p>
            <a:r>
              <a:rPr lang="en-US"/>
              <a:t>Dietary modifications </a:t>
            </a:r>
          </a:p>
          <a:p>
            <a:pPr lvl="1"/>
            <a:r>
              <a:rPr lang="en-US"/>
              <a:t>To alleviate symptoms</a:t>
            </a:r>
          </a:p>
          <a:p>
            <a:pPr lvl="1"/>
            <a:r>
              <a:rPr lang="en-US"/>
              <a:t>Correct nutritional deficiencies</a:t>
            </a:r>
          </a:p>
          <a:p>
            <a:pPr lvl="1"/>
            <a:r>
              <a:rPr lang="en-US"/>
              <a:t>Address primary problem</a:t>
            </a:r>
          </a:p>
          <a:p>
            <a:pPr lvl="1"/>
            <a:r>
              <a:rPr lang="en-US"/>
              <a:t>Must be individualized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Diverticulosis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213100"/>
          </a:xfrm>
        </p:spPr>
        <p:txBody>
          <a:bodyPr/>
          <a:lstStyle/>
          <a:p>
            <a:r>
              <a:rPr lang="en-US"/>
              <a:t>Sac-like herniations or outpouches of the colon wall</a:t>
            </a:r>
          </a:p>
          <a:p>
            <a:r>
              <a:rPr lang="en-US"/>
              <a:t>Caused by long-term increased colonic pressures</a:t>
            </a:r>
          </a:p>
          <a:p>
            <a:r>
              <a:rPr lang="en-US"/>
              <a:t>Believed to result from low fiber diet, constipation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Diverticulitis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Caused when bacteria or other irritants are trapped in diverticular pouches</a:t>
            </a:r>
          </a:p>
          <a:p>
            <a:pPr>
              <a:lnSpc>
                <a:spcPct val="80000"/>
              </a:lnSpc>
            </a:pPr>
            <a:r>
              <a:rPr lang="en-US"/>
              <a:t>Inflammation</a:t>
            </a:r>
          </a:p>
          <a:p>
            <a:pPr>
              <a:lnSpc>
                <a:spcPct val="80000"/>
              </a:lnSpc>
            </a:pPr>
            <a:r>
              <a:rPr lang="en-US"/>
              <a:t>Abscess formation</a:t>
            </a:r>
          </a:p>
          <a:p>
            <a:pPr>
              <a:lnSpc>
                <a:spcPct val="80000"/>
              </a:lnSpc>
            </a:pPr>
            <a:r>
              <a:rPr lang="en-US"/>
              <a:t>Acute perforation</a:t>
            </a:r>
          </a:p>
          <a:p>
            <a:pPr>
              <a:lnSpc>
                <a:spcPct val="80000"/>
              </a:lnSpc>
            </a:pPr>
            <a:r>
              <a:rPr lang="en-US"/>
              <a:t>Acute bleeding</a:t>
            </a:r>
          </a:p>
          <a:p>
            <a:pPr>
              <a:lnSpc>
                <a:spcPct val="80000"/>
              </a:lnSpc>
            </a:pPr>
            <a:r>
              <a:rPr lang="en-US"/>
              <a:t>Obstruction</a:t>
            </a:r>
          </a:p>
          <a:p>
            <a:pPr>
              <a:lnSpc>
                <a:spcPct val="80000"/>
              </a:lnSpc>
            </a:pPr>
            <a:r>
              <a:rPr lang="en-US"/>
              <a:t>Sepsis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Diverticulitis: MNT for acute disease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Use elemental diet if patient is acutely ill. Progress to clear liquids</a:t>
            </a:r>
          </a:p>
          <a:p>
            <a:pPr>
              <a:lnSpc>
                <a:spcPct val="80000"/>
              </a:lnSpc>
            </a:pPr>
            <a:r>
              <a:rPr lang="en-US"/>
              <a:t>Initiate soft diet with no excess spices or fiber. Avoid nuts, seeds, popcorn, fibrous vegetables</a:t>
            </a:r>
          </a:p>
          <a:p>
            <a:pPr>
              <a:lnSpc>
                <a:spcPct val="80000"/>
              </a:lnSpc>
            </a:pPr>
            <a:r>
              <a:rPr lang="en-US"/>
              <a:t>Ensure adequate intake of protein and iron</a:t>
            </a:r>
          </a:p>
          <a:p>
            <a:pPr>
              <a:lnSpc>
                <a:spcPct val="80000"/>
              </a:lnSpc>
            </a:pPr>
            <a:r>
              <a:rPr lang="en-US"/>
              <a:t>Progress to normal fiber intake as inflammation decreases</a:t>
            </a:r>
          </a:p>
          <a:p>
            <a:pPr>
              <a:lnSpc>
                <a:spcPct val="80000"/>
              </a:lnSpc>
            </a:pPr>
            <a:r>
              <a:rPr lang="en-US"/>
              <a:t>Low fat diet may also be beneficial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Diverticulosis: MNT for chronic disease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797300"/>
          </a:xfrm>
        </p:spPr>
        <p:txBody>
          <a:bodyPr/>
          <a:lstStyle/>
          <a:p>
            <a:r>
              <a:rPr lang="en-US"/>
              <a:t>High fiber diet (increase gradually)</a:t>
            </a:r>
          </a:p>
          <a:p>
            <a:r>
              <a:rPr lang="en-US"/>
              <a:t>Supplement with psyllium, methylcellulose may be helpful</a:t>
            </a:r>
          </a:p>
          <a:p>
            <a:r>
              <a:rPr lang="en-US"/>
              <a:t>2 – 3 qt water daily with high fiber intake</a:t>
            </a:r>
          </a:p>
          <a:p>
            <a:r>
              <a:rPr lang="en-US"/>
              <a:t>Low fat diet may be helpful</a:t>
            </a:r>
          </a:p>
          <a:p>
            <a:r>
              <a:rPr lang="en-US"/>
              <a:t>? Avoid seeds, nuts, skins of plants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Colon Cancer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089400"/>
          </a:xfrm>
        </p:spPr>
        <p:txBody>
          <a:bodyPr/>
          <a:lstStyle/>
          <a:p>
            <a:r>
              <a:rPr lang="en-US"/>
              <a:t>Second most common cancer in adults</a:t>
            </a:r>
          </a:p>
          <a:p>
            <a:r>
              <a:rPr lang="en-US"/>
              <a:t>Second most common cause of death</a:t>
            </a:r>
          </a:p>
          <a:p>
            <a:r>
              <a:rPr lang="en-US"/>
              <a:t>Factors that increase risk:</a:t>
            </a:r>
          </a:p>
          <a:p>
            <a:pPr lvl="2"/>
            <a:r>
              <a:rPr lang="en-US"/>
              <a:t>Family history</a:t>
            </a:r>
          </a:p>
          <a:p>
            <a:pPr lvl="2"/>
            <a:r>
              <a:rPr lang="en-US"/>
              <a:t>Occurrence of IBD – Crohn’s, ulcerative colitis</a:t>
            </a:r>
          </a:p>
          <a:p>
            <a:pPr lvl="2"/>
            <a:r>
              <a:rPr lang="en-US"/>
              <a:t>Polyps</a:t>
            </a:r>
          </a:p>
          <a:p>
            <a:pPr lvl="2"/>
            <a:r>
              <a:rPr lang="en-US"/>
              <a:t>Diet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 Cancer/Polyps: dietary risk factors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965700"/>
          </a:xfrm>
        </p:spPr>
        <p:txBody>
          <a:bodyPr/>
          <a:lstStyle/>
          <a:p>
            <a:r>
              <a:rPr lang="en-US"/>
              <a:t>Increased meat intake, esp. red meats</a:t>
            </a:r>
          </a:p>
          <a:p>
            <a:r>
              <a:rPr lang="en-US"/>
              <a:t>Increased fat intake</a:t>
            </a:r>
          </a:p>
          <a:p>
            <a:r>
              <a:rPr lang="en-US"/>
              <a:t>Low intakes of vegetables, high fiber grains, carotenoids</a:t>
            </a:r>
          </a:p>
          <a:p>
            <a:r>
              <a:rPr lang="en-US"/>
              <a:t>Low intakes of vits D, E, folate</a:t>
            </a:r>
          </a:p>
          <a:p>
            <a:r>
              <a:rPr lang="en-US"/>
              <a:t>Low intakes of calcium, zinc, selenium</a:t>
            </a:r>
          </a:p>
          <a:p>
            <a:r>
              <a:rPr lang="en-US"/>
              <a:t>Some food preparation methods (chargrilling)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 Cancer/Polyps: possible dietary protective factors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965700"/>
          </a:xfrm>
        </p:spPr>
        <p:txBody>
          <a:bodyPr/>
          <a:lstStyle/>
          <a:p>
            <a:r>
              <a:rPr lang="en-US"/>
              <a:t>Omega-3 fatty acids –fish oils, flaxseed, etc</a:t>
            </a:r>
          </a:p>
          <a:p>
            <a:r>
              <a:rPr lang="en-US"/>
              <a:t>Wheat bran</a:t>
            </a:r>
          </a:p>
          <a:p>
            <a:r>
              <a:rPr lang="en-US"/>
              <a:t>Legumes </a:t>
            </a:r>
          </a:p>
          <a:p>
            <a:r>
              <a:rPr lang="en-US"/>
              <a:t>Some phytochemicals (plants)</a:t>
            </a:r>
          </a:p>
          <a:p>
            <a:r>
              <a:rPr lang="en-US"/>
              <a:t>Butyric acid – dairy fats, bacterial fermentation of fiber in colon</a:t>
            </a:r>
          </a:p>
          <a:p>
            <a:r>
              <a:rPr lang="en-US"/>
              <a:t>Calcium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Short-bowel syndrome (SBS)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870325"/>
          </a:xfrm>
        </p:spPr>
        <p:txBody>
          <a:bodyPr/>
          <a:lstStyle/>
          <a:p>
            <a:r>
              <a:rPr lang="en-US"/>
              <a:t>Consequence of significant resections of small intestine</a:t>
            </a:r>
          </a:p>
          <a:p>
            <a:pPr lvl="2"/>
            <a:r>
              <a:rPr lang="en-US"/>
              <a:t>Jejunal resections</a:t>
            </a:r>
          </a:p>
          <a:p>
            <a:pPr lvl="2"/>
            <a:r>
              <a:rPr lang="en-US"/>
              <a:t>Ileal resections</a:t>
            </a:r>
          </a:p>
          <a:p>
            <a:r>
              <a:rPr lang="en-US"/>
              <a:t>40 – 50% small bowel resected</a:t>
            </a:r>
          </a:p>
          <a:p>
            <a:r>
              <a:rPr lang="en-US"/>
              <a:t>Crohn’s, radiation enteritis, mesenteric infarct, malignant disease, volvulus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SBS Complications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527550"/>
          </a:xfrm>
        </p:spPr>
        <p:txBody>
          <a:bodyPr/>
          <a:lstStyle/>
          <a:p>
            <a:r>
              <a:rPr lang="en-US"/>
              <a:t>Malabsorption of micronutrients, macronutrients</a:t>
            </a:r>
          </a:p>
          <a:p>
            <a:r>
              <a:rPr lang="en-US"/>
              <a:t>Fluid, electrolyte imbalances</a:t>
            </a:r>
          </a:p>
          <a:p>
            <a:r>
              <a:rPr lang="en-US"/>
              <a:t>Wt loss</a:t>
            </a:r>
          </a:p>
          <a:p>
            <a:r>
              <a:rPr lang="en-US"/>
              <a:t>Growth failure in children</a:t>
            </a:r>
          </a:p>
          <a:p>
            <a:r>
              <a:rPr lang="en-US"/>
              <a:t>Gastric hypersecretion</a:t>
            </a:r>
          </a:p>
          <a:p>
            <a:r>
              <a:rPr lang="en-US"/>
              <a:t>Kidney stones, gallstones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38" y="136525"/>
            <a:ext cx="7339012" cy="876300"/>
          </a:xfrm>
          <a:noFill/>
          <a:ln/>
        </p:spPr>
        <p:txBody>
          <a:bodyPr/>
          <a:lstStyle/>
          <a:p>
            <a:r>
              <a:rPr lang="en-US" sz="3200"/>
              <a:t>SBS: Predictors of </a:t>
            </a:r>
            <a:r>
              <a:rPr lang="en-US" sz="3200">
                <a:solidFill>
                  <a:srgbClr val="CCFFFF"/>
                </a:solidFill>
              </a:rPr>
              <a:t>Malabsorption,  Complications, Need for PN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898650"/>
            <a:ext cx="7243762" cy="3971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Length of remaining small intestine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Loss of ileum, especially distal one third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Loss of ileocecal valve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Loss of colon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Disease in remaining segments(s) of gastrointestinal tract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Radiation enteritis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Coexisting malnutrition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Older age surgery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Common Intestinal Problems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628900"/>
          </a:xfrm>
        </p:spPr>
        <p:txBody>
          <a:bodyPr/>
          <a:lstStyle/>
          <a:p>
            <a:r>
              <a:rPr lang="en-US"/>
              <a:t>Intestinal gas or flatulence</a:t>
            </a:r>
          </a:p>
          <a:p>
            <a:r>
              <a:rPr lang="en-US"/>
              <a:t>Constipation</a:t>
            </a:r>
          </a:p>
          <a:p>
            <a:r>
              <a:rPr lang="en-US"/>
              <a:t>Diarrhea</a:t>
            </a:r>
          </a:p>
          <a:p>
            <a:r>
              <a:rPr lang="en-US"/>
              <a:t>Steatorrhea</a:t>
            </a:r>
          </a:p>
        </p:txBody>
      </p:sp>
      <p:pic>
        <p:nvPicPr>
          <p:cNvPr id="311300" name="Picture 4" descr="colonbuildup2 dr na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63" y="2900363"/>
            <a:ext cx="4910137" cy="3371850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614738" y="6424613"/>
            <a:ext cx="381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 courtesy http://www.drnatura.com/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Jejunal Resection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213100"/>
          </a:xfrm>
        </p:spPr>
        <p:txBody>
          <a:bodyPr/>
          <a:lstStyle/>
          <a:p>
            <a:r>
              <a:rPr lang="en-US"/>
              <a:t>Most digestion, absorption in first 100 cm of small intestine</a:t>
            </a:r>
          </a:p>
          <a:p>
            <a:r>
              <a:rPr lang="en-US"/>
              <a:t>After period of adaptation, ileum can perform functions of jejunum</a:t>
            </a:r>
          </a:p>
          <a:p>
            <a:r>
              <a:rPr lang="en-US"/>
              <a:t>With loss of jejunum, less digestive, absorptive surface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Ileal Resections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062537"/>
          </a:xfrm>
        </p:spPr>
        <p:txBody>
          <a:bodyPr/>
          <a:lstStyle/>
          <a:p>
            <a:r>
              <a:rPr lang="en-US"/>
              <a:t>May produce major nutritional, medical problems</a:t>
            </a:r>
          </a:p>
          <a:p>
            <a:r>
              <a:rPr lang="en-US"/>
              <a:t>Distal ileum:</a:t>
            </a:r>
          </a:p>
          <a:p>
            <a:pPr lvl="1"/>
            <a:r>
              <a:rPr lang="en-US"/>
              <a:t>Site for absorption of vit B</a:t>
            </a:r>
            <a:r>
              <a:rPr lang="en-US" baseline="-25000"/>
              <a:t>12</a:t>
            </a:r>
            <a:r>
              <a:rPr lang="en-US"/>
              <a:t>/intrinsic factor complex, bile salts, fluid</a:t>
            </a:r>
          </a:p>
          <a:p>
            <a:pPr lvl="1"/>
            <a:r>
              <a:rPr lang="en-US"/>
              <a:t>Impaired bile salt absorption results in malabsorption of fats, fat-sol vits, minerals (“soaps”)</a:t>
            </a:r>
          </a:p>
          <a:p>
            <a:pPr lvl="1"/>
            <a:r>
              <a:rPr lang="en-US"/>
              <a:t>Increased absorption of oxalates = renal stones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Bowel Surgery – Nutritional Care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910012"/>
          </a:xfrm>
        </p:spPr>
        <p:txBody>
          <a:bodyPr/>
          <a:lstStyle/>
          <a:p>
            <a:r>
              <a:rPr lang="en-US"/>
              <a:t>Initially may require TPN</a:t>
            </a:r>
          </a:p>
          <a:p>
            <a:r>
              <a:rPr lang="en-US"/>
              <a:t>2 general principles for resuming enteral nutrition:</a:t>
            </a:r>
          </a:p>
          <a:p>
            <a:pPr lvl="1"/>
            <a:r>
              <a:rPr lang="en-US"/>
              <a:t>Start enteral feedings early</a:t>
            </a:r>
          </a:p>
          <a:p>
            <a:pPr lvl="1"/>
            <a:r>
              <a:rPr lang="en-US"/>
              <a:t>Increase feeding concentration, volume gradually 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Bowel Surgery – Nutritional Care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943350"/>
          </a:xfrm>
        </p:spPr>
        <p:txBody>
          <a:bodyPr/>
          <a:lstStyle/>
          <a:p>
            <a:r>
              <a:rPr lang="en-US"/>
              <a:t>Small frequent mini-meals (6 – 10)</a:t>
            </a:r>
          </a:p>
          <a:p>
            <a:r>
              <a:rPr lang="en-US"/>
              <a:t>Transition to more normal foods, meals may take weeks to months</a:t>
            </a:r>
          </a:p>
          <a:p>
            <a:r>
              <a:rPr lang="en-US"/>
              <a:t>Some pts never tolerate normal concentrations or volumes of food</a:t>
            </a:r>
          </a:p>
          <a:p>
            <a:r>
              <a:rPr lang="en-US"/>
              <a:t>Maximal adaptation of GI tract may take up to 1 yr after surgery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Ileostomy or Colostomy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19650"/>
          </a:xfrm>
        </p:spPr>
        <p:txBody>
          <a:bodyPr/>
          <a:lstStyle/>
          <a:p>
            <a:r>
              <a:rPr lang="en-US"/>
              <a:t>Surgical creation of an opening from the body surface to the intestinal tract  = “stoma”</a:t>
            </a:r>
          </a:p>
          <a:p>
            <a:r>
              <a:rPr lang="en-US"/>
              <a:t>Permits defecation from intact portion of intestine</a:t>
            </a:r>
          </a:p>
          <a:p>
            <a:r>
              <a:rPr lang="en-US"/>
              <a:t>“ileostomy” = removal of entire colon, rectum, anus with stoma into ileum</a:t>
            </a:r>
          </a:p>
          <a:p>
            <a:r>
              <a:rPr lang="en-US"/>
              <a:t>“colostomy” = removal of rectum, anus with stoma into colon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Ileostomy or Colostomy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463675"/>
            <a:ext cx="7243762" cy="3727450"/>
          </a:xfrm>
        </p:spPr>
        <p:txBody>
          <a:bodyPr/>
          <a:lstStyle/>
          <a:p>
            <a:r>
              <a:rPr lang="en-US"/>
              <a:t>Sometimes temporary</a:t>
            </a:r>
          </a:p>
          <a:p>
            <a:r>
              <a:rPr lang="en-US"/>
              <a:t>Output from stoma depends on location</a:t>
            </a:r>
          </a:p>
          <a:p>
            <a:pPr lvl="1"/>
            <a:r>
              <a:rPr lang="en-US"/>
              <a:t>Ileostomy output will </a:t>
            </a:r>
          </a:p>
          <a:p>
            <a:pPr lvl="1">
              <a:buFontTx/>
              <a:buNone/>
            </a:pPr>
            <a:r>
              <a:rPr lang="en-US"/>
              <a:t>	be liquid</a:t>
            </a:r>
          </a:p>
          <a:p>
            <a:pPr lvl="1"/>
            <a:r>
              <a:rPr lang="en-US"/>
              <a:t>Colostomy output more</a:t>
            </a:r>
          </a:p>
          <a:p>
            <a:pPr lvl="1">
              <a:buFontTx/>
              <a:buNone/>
            </a:pPr>
            <a:r>
              <a:rPr lang="en-US"/>
              <a:t>	solid, more odorous </a:t>
            </a:r>
          </a:p>
        </p:txBody>
      </p:sp>
      <p:pic>
        <p:nvPicPr>
          <p:cNvPr id="289797" name="Picture 5" descr="large bowel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288" y="2762250"/>
            <a:ext cx="3414712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Colostomy Illustration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2189163" y="349250"/>
            <a:ext cx="4732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326660" name="Picture 4" descr="After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1473200"/>
            <a:ext cx="648017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Types of ileostomies</a:t>
            </a:r>
          </a:p>
        </p:txBody>
      </p:sp>
      <p:pic>
        <p:nvPicPr>
          <p:cNvPr id="306179" name="Picture 3" descr="brooke ileos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863" y="1560513"/>
            <a:ext cx="7339012" cy="484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Ileoanal Pouch</a:t>
            </a:r>
          </a:p>
        </p:txBody>
      </p:sp>
      <p:pic>
        <p:nvPicPr>
          <p:cNvPr id="307203" name="Picture 3" descr="ileoanal pou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1666875"/>
            <a:ext cx="7002462" cy="41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688" y="565150"/>
            <a:ext cx="7339012" cy="493713"/>
          </a:xfrm>
        </p:spPr>
        <p:txBody>
          <a:bodyPr/>
          <a:lstStyle/>
          <a:p>
            <a:r>
              <a:rPr lang="en-US"/>
              <a:t>Ileostomy or Colostomy – Nutr. Care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565275"/>
            <a:ext cx="7243762" cy="3943350"/>
          </a:xfrm>
        </p:spPr>
        <p:txBody>
          <a:bodyPr/>
          <a:lstStyle/>
          <a:p>
            <a:r>
              <a:rPr lang="en-US"/>
              <a:t>Increase water, salt with ileostomies</a:t>
            </a:r>
          </a:p>
          <a:p>
            <a:r>
              <a:rPr lang="en-US"/>
              <a:t>Pt w/ normal, well-functioning ileostomy usually does not become nutritionally depleted –no higher energy intake needed</a:t>
            </a:r>
          </a:p>
          <a:p>
            <a:r>
              <a:rPr lang="en-US"/>
              <a:t>W/ resection of terminal ileum need B</a:t>
            </a:r>
            <a:r>
              <a:rPr lang="en-US" baseline="-25000"/>
              <a:t>12</a:t>
            </a:r>
            <a:r>
              <a:rPr lang="en-US"/>
              <a:t> supplement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Constipation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943350"/>
          </a:xfrm>
        </p:spPr>
        <p:txBody>
          <a:bodyPr/>
          <a:lstStyle/>
          <a:p>
            <a:r>
              <a:rPr lang="en-US"/>
              <a:t>Defined as hard stools, straining with defecation, infrequent bowel movements</a:t>
            </a:r>
          </a:p>
          <a:p>
            <a:r>
              <a:rPr lang="en-US"/>
              <a:t>Normal frequency ranges from one stool q 3 days to 3 times a day</a:t>
            </a:r>
          </a:p>
          <a:p>
            <a:r>
              <a:rPr lang="en-US"/>
              <a:t>Occurs in 5% to more than 25% of the population, depending on how defined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Ileostomy or Colostomy – Nutr. Care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May restrict fruits &amp; vegetables so may need vit C</a:t>
            </a:r>
          </a:p>
          <a:p>
            <a:pPr>
              <a:lnSpc>
                <a:spcPct val="80000"/>
              </a:lnSpc>
            </a:pPr>
            <a:r>
              <a:rPr lang="en-US"/>
              <a:t>May need to avoid very fibrous vegs, chew well</a:t>
            </a:r>
          </a:p>
          <a:p>
            <a:pPr>
              <a:lnSpc>
                <a:spcPct val="80000"/>
              </a:lnSpc>
            </a:pPr>
            <a:r>
              <a:rPr lang="en-US"/>
              <a:t>Individual tolerances: address issues such as odor or gas individually</a:t>
            </a:r>
          </a:p>
          <a:p>
            <a:pPr>
              <a:lnSpc>
                <a:spcPct val="80000"/>
              </a:lnSpc>
            </a:pPr>
            <a:r>
              <a:rPr lang="en-US"/>
              <a:t>For high output ileostomy may need to follow dumping recommendations; use soluble fiber (oatmeal, applesauce, banana, rice); monitor fat soluble vits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Rectal Surgery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2044700"/>
          </a:xfrm>
        </p:spPr>
        <p:txBody>
          <a:bodyPr/>
          <a:lstStyle/>
          <a:p>
            <a:r>
              <a:rPr lang="en-US"/>
              <a:t>Low residue to allow wound repair, prevent infection</a:t>
            </a:r>
          </a:p>
          <a:p>
            <a:r>
              <a:rPr lang="en-US"/>
              <a:t>Chemically defined diets may be used to reduce stool volume and frequency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/>
              <a:t>Lower GI Disorders Summary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213100"/>
          </a:xfrm>
        </p:spPr>
        <p:txBody>
          <a:bodyPr/>
          <a:lstStyle/>
          <a:p>
            <a:r>
              <a:rPr lang="en-US"/>
              <a:t>Food intolerances should be dealt with individually</a:t>
            </a:r>
          </a:p>
          <a:p>
            <a:r>
              <a:rPr lang="en-US"/>
              <a:t>Patients should be encouraged to follow the least restrictive diet possible</a:t>
            </a:r>
          </a:p>
          <a:p>
            <a:r>
              <a:rPr lang="en-US"/>
              <a:t>Patients should be re-evaluated frequently and the diet advanced as appropriate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  <a:noFill/>
          <a:ln/>
        </p:spPr>
        <p:txBody>
          <a:bodyPr/>
          <a:lstStyle/>
          <a:p>
            <a:r>
              <a:rPr lang="en-US"/>
              <a:t>Causes of Constipation - Systemic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355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Side effect of medication, esp narcotics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Metabolic Endocrine abnormalities, such as hypothyroidism, uremia and hypercalcemia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Lack of exercise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Ignoring the urge to defecate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Vascular disease of the large bowel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Systemic neuromuscular disease leading to deficiency of voluntary muscles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Poor diet, low in fiber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800"/>
              <a:t>Pregnancy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1668</TotalTime>
  <Words>2912</Words>
  <Application>Microsoft PowerPoint</Application>
  <PresentationFormat>On-screen Show (4:3)</PresentationFormat>
  <Paragraphs>474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Times New Roman</vt:lpstr>
      <vt:lpstr>Monotype Sorts</vt:lpstr>
      <vt:lpstr>Wingdings 2</vt:lpstr>
      <vt:lpstr>Arial</vt:lpstr>
      <vt:lpstr>Symbol</vt:lpstr>
      <vt:lpstr>Blank Presentation</vt:lpstr>
      <vt:lpstr>Medical Nutrition Therapy for Disorders of the Lower Gastrointestinal Tract</vt:lpstr>
      <vt:lpstr>Normal Function of Lower GI</vt:lpstr>
      <vt:lpstr>Normal Function of Lower GI</vt:lpstr>
      <vt:lpstr>Normal Function of Lower GI</vt:lpstr>
      <vt:lpstr>Principles of Nutritional Care</vt:lpstr>
      <vt:lpstr>Principles of Nutritional Care</vt:lpstr>
      <vt:lpstr>Common Intestinal Problems</vt:lpstr>
      <vt:lpstr>Constipation</vt:lpstr>
      <vt:lpstr>Causes of Constipation - Systemic</vt:lpstr>
      <vt:lpstr>Causes of Constipation - Gastrointestinal</vt:lpstr>
      <vt:lpstr>Treatment of Constipation</vt:lpstr>
      <vt:lpstr>MNT for Constipation</vt:lpstr>
      <vt:lpstr>Fiber, roughage, and residue</vt:lpstr>
      <vt:lpstr>High-Fiber Diets</vt:lpstr>
      <vt:lpstr>High-Fiber Diet</vt:lpstr>
      <vt:lpstr>High-Fiber Diets: cautions</vt:lpstr>
      <vt:lpstr>Diarrhea</vt:lpstr>
      <vt:lpstr>Diarrhea Etiology</vt:lpstr>
      <vt:lpstr>Diarrhea Treatment for Adults</vt:lpstr>
      <vt:lpstr>Low- or Minimum Residue Diet</vt:lpstr>
      <vt:lpstr>Foods to Limit in a Low- or Minimum Residue Diet</vt:lpstr>
      <vt:lpstr>Restricted-Fiber Diets</vt:lpstr>
      <vt:lpstr>Restricted-Fiber Diets</vt:lpstr>
      <vt:lpstr>MNT for Infants and Children</vt:lpstr>
      <vt:lpstr>MNT for Infants and Children</vt:lpstr>
      <vt:lpstr>Diseases of Small Intestine</vt:lpstr>
      <vt:lpstr>Celiac Disease</vt:lpstr>
      <vt:lpstr>Celiac Disease</vt:lpstr>
      <vt:lpstr>Celiac Disease Symptoms</vt:lpstr>
      <vt:lpstr>Normal human duodenal mucosa and peroral small bowel biopsy specimen from a patient with gluten enteropathy.</vt:lpstr>
      <vt:lpstr>Celiac Disease Diagnosis</vt:lpstr>
      <vt:lpstr>Celiac Disease: Diet IS the Therapy</vt:lpstr>
      <vt:lpstr>Celiac Disease</vt:lpstr>
      <vt:lpstr> Tropical Sprue</vt:lpstr>
      <vt:lpstr>Intestinal Brush Border Enzyme Deficiencies</vt:lpstr>
      <vt:lpstr>Intestinal Brush Border Enzyme Deficiencies</vt:lpstr>
      <vt:lpstr>Lactase “Deficiency”</vt:lpstr>
      <vt:lpstr>Lactase “deficiency)</vt:lpstr>
      <vt:lpstr>MNT for Lactase Deficiency</vt:lpstr>
      <vt:lpstr>Inflammatory Bowel Disease</vt:lpstr>
      <vt:lpstr>Inflammatory Bowel Diseases (IBD)</vt:lpstr>
      <vt:lpstr>Inflammatory Bowel Disease</vt:lpstr>
      <vt:lpstr>Crohn’s Disease</vt:lpstr>
      <vt:lpstr>Crohn’s Disease</vt:lpstr>
      <vt:lpstr>Ulcerative Colitis</vt:lpstr>
      <vt:lpstr>IBD Medical Management</vt:lpstr>
      <vt:lpstr>IBS: Surgical Treatment</vt:lpstr>
      <vt:lpstr>IBD Nutritional Management (acute)</vt:lpstr>
      <vt:lpstr>IBD Nutritional Management (chronic)</vt:lpstr>
      <vt:lpstr>Diseases of Large Intestine</vt:lpstr>
      <vt:lpstr>Irritable Bowel Syndrome (IBS)</vt:lpstr>
      <vt:lpstr>IBS: Incidence in U.S. </vt:lpstr>
      <vt:lpstr>Slide 53</vt:lpstr>
      <vt:lpstr>IBS: Etiology</vt:lpstr>
      <vt:lpstr>IBS: Diagnosis</vt:lpstr>
      <vt:lpstr>Irritable Bowel Syndrome</vt:lpstr>
      <vt:lpstr>IBS: Medications</vt:lpstr>
      <vt:lpstr>IBS: Nutritional Care</vt:lpstr>
      <vt:lpstr>IBS: Nutritional Care</vt:lpstr>
      <vt:lpstr>Diverticulosis</vt:lpstr>
      <vt:lpstr>Diverticulitis</vt:lpstr>
      <vt:lpstr>Diverticulitis: MNT for acute disease</vt:lpstr>
      <vt:lpstr>Diverticulosis: MNT for chronic disease</vt:lpstr>
      <vt:lpstr>Colon Cancer </vt:lpstr>
      <vt:lpstr>Colon Cancer/Polyps: dietary risk factors</vt:lpstr>
      <vt:lpstr>Colon Cancer/Polyps: possible dietary protective factors</vt:lpstr>
      <vt:lpstr>Short-bowel syndrome (SBS)</vt:lpstr>
      <vt:lpstr>SBS Complications</vt:lpstr>
      <vt:lpstr>SBS: Predictors of Malabsorption,  Complications, Need for PN</vt:lpstr>
      <vt:lpstr>Jejunal Resection</vt:lpstr>
      <vt:lpstr>Ileal Resections</vt:lpstr>
      <vt:lpstr>Small Bowel Surgery – Nutritional Care</vt:lpstr>
      <vt:lpstr>Small Bowel Surgery – Nutritional Care</vt:lpstr>
      <vt:lpstr>Ileostomy or Colostomy</vt:lpstr>
      <vt:lpstr>Ileostomy or Colostomy</vt:lpstr>
      <vt:lpstr>Colostomy Illustration</vt:lpstr>
      <vt:lpstr>Types of ileostomies</vt:lpstr>
      <vt:lpstr>Ileoanal Pouch</vt:lpstr>
      <vt:lpstr>Ileostomy or Colostomy – Nutr. Care</vt:lpstr>
      <vt:lpstr>Ileostomy or Colostomy – Nutr. Care</vt:lpstr>
      <vt:lpstr>Rectal Surgery</vt:lpstr>
      <vt:lpstr>Lower GI Disorders Summary</vt:lpstr>
    </vt:vector>
  </TitlesOfParts>
  <Company>520 Productions,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Candace Roberts</dc:creator>
  <cp:lastModifiedBy>user</cp:lastModifiedBy>
  <cp:revision>151</cp:revision>
  <cp:lastPrinted>2000-02-28T18:44:51Z</cp:lastPrinted>
  <dcterms:created xsi:type="dcterms:W3CDTF">2000-02-08T22:24:01Z</dcterms:created>
  <dcterms:modified xsi:type="dcterms:W3CDTF">2024-04-15T09:58:04Z</dcterms:modified>
</cp:coreProperties>
</file>