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375" r:id="rId3"/>
    <p:sldId id="376" r:id="rId4"/>
    <p:sldId id="424" r:id="rId5"/>
    <p:sldId id="420" r:id="rId6"/>
    <p:sldId id="421" r:id="rId7"/>
    <p:sldId id="422" r:id="rId8"/>
    <p:sldId id="423" r:id="rId9"/>
    <p:sldId id="377" r:id="rId10"/>
    <p:sldId id="409" r:id="rId11"/>
    <p:sldId id="410" r:id="rId12"/>
    <p:sldId id="411" r:id="rId13"/>
    <p:sldId id="412" r:id="rId14"/>
    <p:sldId id="413" r:id="rId15"/>
    <p:sldId id="378" r:id="rId16"/>
    <p:sldId id="404" r:id="rId17"/>
    <p:sldId id="379" r:id="rId18"/>
    <p:sldId id="406" r:id="rId19"/>
    <p:sldId id="425" r:id="rId20"/>
    <p:sldId id="426" r:id="rId21"/>
    <p:sldId id="407" r:id="rId22"/>
    <p:sldId id="408" r:id="rId23"/>
    <p:sldId id="400" r:id="rId24"/>
    <p:sldId id="401" r:id="rId25"/>
    <p:sldId id="419" r:id="rId26"/>
    <p:sldId id="414" r:id="rId27"/>
    <p:sldId id="415" r:id="rId28"/>
    <p:sldId id="416" r:id="rId29"/>
    <p:sldId id="417" r:id="rId30"/>
    <p:sldId id="418" r:id="rId31"/>
    <p:sldId id="403" r:id="rId32"/>
    <p:sldId id="381" r:id="rId33"/>
    <p:sldId id="383" r:id="rId34"/>
    <p:sldId id="427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65" r:id="rId47"/>
    <p:sldId id="366" r:id="rId48"/>
    <p:sldId id="370" r:id="rId49"/>
    <p:sldId id="428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3CC6E-A001-426A-9642-4A1EBAC6519C}" type="datetimeFigureOut">
              <a:rPr lang="en-IN" smtClean="0"/>
              <a:t>15-04-2024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F3BE3-C6EA-430C-AE1E-DEA0817BE2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95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F3BE3-C6EA-430C-AE1E-DEA0817BE2E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38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9330" y="490220"/>
            <a:ext cx="7165339" cy="1008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76879" y="3919220"/>
            <a:ext cx="3190240" cy="183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514349"/>
            <a:ext cx="9146540" cy="36830"/>
          </a:xfrm>
          <a:custGeom>
            <a:avLst/>
            <a:gdLst/>
            <a:ahLst/>
            <a:cxnLst/>
            <a:rect l="l" t="t" r="r" b="b"/>
            <a:pathLst>
              <a:path w="9146540" h="36829">
                <a:moveTo>
                  <a:pt x="9146540" y="0"/>
                </a:moveTo>
                <a:lnTo>
                  <a:pt x="0" y="0"/>
                </a:lnTo>
                <a:lnTo>
                  <a:pt x="0" y="17780"/>
                </a:lnTo>
                <a:lnTo>
                  <a:pt x="0" y="19050"/>
                </a:lnTo>
                <a:lnTo>
                  <a:pt x="0" y="36830"/>
                </a:lnTo>
                <a:lnTo>
                  <a:pt x="9146540" y="36830"/>
                </a:lnTo>
                <a:lnTo>
                  <a:pt x="9146540" y="19050"/>
                </a:lnTo>
                <a:lnTo>
                  <a:pt x="9146540" y="17780"/>
                </a:lnTo>
                <a:lnTo>
                  <a:pt x="9146540" y="0"/>
                </a:lnTo>
                <a:close/>
              </a:path>
            </a:pathLst>
          </a:custGeom>
          <a:solidFill>
            <a:srgbClr val="2D5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549909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2D5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56768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2D5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58546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5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60325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2D5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62230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640079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65786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67563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69342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71120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73025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748029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76580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78359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80137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81915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306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838199"/>
            <a:ext cx="9146540" cy="36830"/>
          </a:xfrm>
          <a:custGeom>
            <a:avLst/>
            <a:gdLst/>
            <a:ahLst/>
            <a:cxnLst/>
            <a:rect l="l" t="t" r="r" b="b"/>
            <a:pathLst>
              <a:path w="9146540" h="36830">
                <a:moveTo>
                  <a:pt x="9146540" y="0"/>
                </a:moveTo>
                <a:lnTo>
                  <a:pt x="0" y="0"/>
                </a:lnTo>
                <a:lnTo>
                  <a:pt x="0" y="17780"/>
                </a:lnTo>
                <a:lnTo>
                  <a:pt x="0" y="19050"/>
                </a:lnTo>
                <a:lnTo>
                  <a:pt x="0" y="36830"/>
                </a:lnTo>
                <a:lnTo>
                  <a:pt x="9146540" y="36830"/>
                </a:lnTo>
                <a:lnTo>
                  <a:pt x="9146540" y="19050"/>
                </a:lnTo>
                <a:lnTo>
                  <a:pt x="9146540" y="17780"/>
                </a:lnTo>
                <a:lnTo>
                  <a:pt x="9146540" y="0"/>
                </a:lnTo>
                <a:close/>
              </a:path>
            </a:pathLst>
          </a:custGeom>
          <a:solidFill>
            <a:srgbClr val="306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87375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6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89154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306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90932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92710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94615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96393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98170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99949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336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101726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336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1036319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336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105410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336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107188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336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108965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110744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112521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1144269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116205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316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117983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306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119760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6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121539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306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123316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5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1252219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305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127000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305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128778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1305559"/>
            <a:ext cx="9146540" cy="38100"/>
          </a:xfrm>
          <a:custGeom>
            <a:avLst/>
            <a:gdLst/>
            <a:ahLst/>
            <a:cxnLst/>
            <a:rect l="l" t="t" r="r" b="b"/>
            <a:pathLst>
              <a:path w="9146540" h="38100">
                <a:moveTo>
                  <a:pt x="9146540" y="0"/>
                </a:moveTo>
                <a:lnTo>
                  <a:pt x="0" y="0"/>
                </a:lnTo>
                <a:lnTo>
                  <a:pt x="0" y="17780"/>
                </a:lnTo>
                <a:lnTo>
                  <a:pt x="0" y="20320"/>
                </a:lnTo>
                <a:lnTo>
                  <a:pt x="0" y="38100"/>
                </a:lnTo>
                <a:lnTo>
                  <a:pt x="9146540" y="38100"/>
                </a:lnTo>
                <a:lnTo>
                  <a:pt x="9146540" y="20320"/>
                </a:lnTo>
                <a:lnTo>
                  <a:pt x="9146540" y="1778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134111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1360169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5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1377950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139573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1413510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19"/>
                </a:lnTo>
                <a:lnTo>
                  <a:pt x="9146540" y="20319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143128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19">
                <a:moveTo>
                  <a:pt x="9146540" y="0"/>
                </a:moveTo>
                <a:lnTo>
                  <a:pt x="0" y="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1450339"/>
            <a:ext cx="9146540" cy="19050"/>
          </a:xfrm>
          <a:custGeom>
            <a:avLst/>
            <a:gdLst/>
            <a:ahLst/>
            <a:cxnLst/>
            <a:rect l="l" t="t" r="r" b="b"/>
            <a:pathLst>
              <a:path w="9146540" h="19050">
                <a:moveTo>
                  <a:pt x="9146540" y="0"/>
                </a:moveTo>
                <a:lnTo>
                  <a:pt x="0" y="0"/>
                </a:lnTo>
                <a:lnTo>
                  <a:pt x="0" y="19050"/>
                </a:lnTo>
                <a:lnTo>
                  <a:pt x="9146540" y="1905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5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146811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6540" y="0"/>
                </a:moveTo>
                <a:lnTo>
                  <a:pt x="0" y="0"/>
                </a:lnTo>
                <a:lnTo>
                  <a:pt x="9146540" y="0"/>
                </a:lnTo>
                <a:close/>
              </a:path>
            </a:pathLst>
          </a:custGeom>
          <a:solidFill>
            <a:srgbClr val="2D5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700" y="490220"/>
            <a:ext cx="7594600" cy="1008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47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4330" y="2484120"/>
            <a:ext cx="5888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Arial"/>
                <a:cs typeface="Arial"/>
              </a:rPr>
              <a:t>PACEMAKER</a:t>
            </a:r>
            <a:r>
              <a:rPr sz="4400" b="1" spc="-5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BASICS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976879" y="3919220"/>
            <a:ext cx="3190240" cy="1326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391795" algn="ctr">
              <a:lnSpc>
                <a:spcPct val="162500"/>
              </a:lnSpc>
            </a:pPr>
            <a:r>
              <a:rPr lang="en-US" spc="-5" dirty="0" err="1"/>
              <a:t>By:Yash</a:t>
            </a:r>
            <a:r>
              <a:rPr lang="en-US" spc="-5"/>
              <a:t> Rakholiya</a:t>
            </a:r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26670" y="1886010"/>
            <a:ext cx="4376420" cy="4425950"/>
            <a:chOff x="4626670" y="1886010"/>
            <a:chExt cx="4376420" cy="4425950"/>
          </a:xfrm>
        </p:grpSpPr>
        <p:sp>
          <p:nvSpPr>
            <p:cNvPr id="3" name="object 3"/>
            <p:cNvSpPr/>
            <p:nvPr/>
          </p:nvSpPr>
          <p:spPr>
            <a:xfrm>
              <a:off x="4626670" y="1886010"/>
              <a:ext cx="4376299" cy="4425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28539" y="3970019"/>
              <a:ext cx="590550" cy="306070"/>
            </a:xfrm>
            <a:custGeom>
              <a:avLst/>
              <a:gdLst/>
              <a:ahLst/>
              <a:cxnLst/>
              <a:rect l="l" t="t" r="r" b="b"/>
              <a:pathLst>
                <a:path w="590550" h="306070">
                  <a:moveTo>
                    <a:pt x="59055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59055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1689" y="2014220"/>
            <a:ext cx="3308350" cy="418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Times New Roman"/>
                <a:cs typeface="Times New Roman"/>
              </a:rPr>
              <a:t>Pulse </a:t>
            </a:r>
            <a:r>
              <a:rPr sz="2600" b="1" dirty="0">
                <a:latin typeface="Times New Roman"/>
                <a:cs typeface="Times New Roman"/>
              </a:rPr>
              <a:t>generator: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power  source </a:t>
            </a:r>
            <a:r>
              <a:rPr sz="2600" b="1" dirty="0">
                <a:latin typeface="Times New Roman"/>
                <a:cs typeface="Times New Roman"/>
              </a:rPr>
              <a:t>or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battery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sz="2600" b="1" dirty="0">
                <a:latin typeface="Times New Roman"/>
                <a:cs typeface="Times New Roman"/>
              </a:rPr>
              <a:t>Leads or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wires</a:t>
            </a:r>
            <a:endParaRPr sz="2600">
              <a:latin typeface="Times New Roman"/>
              <a:cs typeface="Times New Roman"/>
            </a:endParaRPr>
          </a:p>
          <a:p>
            <a:pPr marL="12700" marR="724535">
              <a:lnSpc>
                <a:spcPct val="100000"/>
              </a:lnSpc>
              <a:spcBef>
                <a:spcPts val="1940"/>
              </a:spcBef>
            </a:pPr>
            <a:r>
              <a:rPr sz="2600" b="1" dirty="0">
                <a:latin typeface="Times New Roman"/>
                <a:cs typeface="Times New Roman"/>
              </a:rPr>
              <a:t>Cathode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(negative  electrode)</a:t>
            </a:r>
            <a:endParaRPr sz="2600">
              <a:latin typeface="Times New Roman"/>
              <a:cs typeface="Times New Roman"/>
            </a:endParaRPr>
          </a:p>
          <a:p>
            <a:pPr marL="12700" marR="1093470">
              <a:lnSpc>
                <a:spcPct val="100000"/>
              </a:lnSpc>
              <a:spcBef>
                <a:spcPts val="1940"/>
              </a:spcBef>
            </a:pPr>
            <a:r>
              <a:rPr sz="2600" b="1" dirty="0">
                <a:latin typeface="Times New Roman"/>
                <a:cs typeface="Times New Roman"/>
              </a:rPr>
              <a:t>Anode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(positive  electrode)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sz="2600" b="1" dirty="0">
                <a:latin typeface="Times New Roman"/>
                <a:cs typeface="Times New Roman"/>
              </a:rPr>
              <a:t>Body </a:t>
            </a:r>
            <a:r>
              <a:rPr sz="2600" b="1" spc="-5" dirty="0">
                <a:latin typeface="Times New Roman"/>
                <a:cs typeface="Times New Roman"/>
              </a:rPr>
              <a:t>tissue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8540" y="3970020"/>
            <a:ext cx="590550" cy="306070"/>
          </a:xfrm>
          <a:prstGeom prst="rect">
            <a:avLst/>
          </a:prstGeom>
          <a:ln w="12579">
            <a:solidFill>
              <a:srgbClr val="FFFFF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359"/>
              </a:spcBef>
            </a:pPr>
            <a:r>
              <a:rPr sz="1400" b="1" i="1" dirty="0">
                <a:latin typeface="Arial"/>
                <a:cs typeface="Arial"/>
              </a:rPr>
              <a:t>IPG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93740" y="2880360"/>
            <a:ext cx="717550" cy="318770"/>
            <a:chOff x="5793740" y="2880360"/>
            <a:chExt cx="717550" cy="318770"/>
          </a:xfrm>
        </p:grpSpPr>
        <p:sp>
          <p:nvSpPr>
            <p:cNvPr id="8" name="object 8"/>
            <p:cNvSpPr/>
            <p:nvPr/>
          </p:nvSpPr>
          <p:spPr>
            <a:xfrm>
              <a:off x="5800090" y="2886710"/>
              <a:ext cx="704850" cy="306070"/>
            </a:xfrm>
            <a:custGeom>
              <a:avLst/>
              <a:gdLst/>
              <a:ahLst/>
              <a:cxnLst/>
              <a:rect l="l" t="t" r="r" b="b"/>
              <a:pathLst>
                <a:path w="704850" h="306069">
                  <a:moveTo>
                    <a:pt x="70485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70485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00090" y="2886710"/>
              <a:ext cx="704850" cy="306070"/>
            </a:xfrm>
            <a:custGeom>
              <a:avLst/>
              <a:gdLst/>
              <a:ahLst/>
              <a:cxnLst/>
              <a:rect l="l" t="t" r="r" b="b"/>
              <a:pathLst>
                <a:path w="704850" h="306069">
                  <a:moveTo>
                    <a:pt x="353060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704850" y="0"/>
                  </a:lnTo>
                  <a:lnTo>
                    <a:pt x="704850" y="306069"/>
                  </a:lnTo>
                  <a:lnTo>
                    <a:pt x="353060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33440" y="2921000"/>
            <a:ext cx="440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L</a:t>
            </a:r>
            <a:r>
              <a:rPr sz="1400" b="1" i="1" spc="-5" dirty="0">
                <a:latin typeface="Arial"/>
                <a:cs typeface="Arial"/>
              </a:rPr>
              <a:t>ead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98490" y="2603500"/>
            <a:ext cx="899160" cy="2498090"/>
            <a:chOff x="5698490" y="2603500"/>
            <a:chExt cx="899160" cy="2498090"/>
          </a:xfrm>
        </p:grpSpPr>
        <p:sp>
          <p:nvSpPr>
            <p:cNvPr id="12" name="object 12"/>
            <p:cNvSpPr/>
            <p:nvPr/>
          </p:nvSpPr>
          <p:spPr>
            <a:xfrm>
              <a:off x="6343650" y="2609850"/>
              <a:ext cx="247650" cy="304800"/>
            </a:xfrm>
            <a:custGeom>
              <a:avLst/>
              <a:gdLst/>
              <a:ahLst/>
              <a:cxnLst/>
              <a:rect l="l" t="t" r="r" b="b"/>
              <a:pathLst>
                <a:path w="247650" h="304800">
                  <a:moveTo>
                    <a:pt x="0" y="304800"/>
                  </a:moveTo>
                  <a:lnTo>
                    <a:pt x="24765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4840" y="4789170"/>
              <a:ext cx="857250" cy="306070"/>
            </a:xfrm>
            <a:custGeom>
              <a:avLst/>
              <a:gdLst/>
              <a:ahLst/>
              <a:cxnLst/>
              <a:rect l="l" t="t" r="r" b="b"/>
              <a:pathLst>
                <a:path w="857250" h="306070">
                  <a:moveTo>
                    <a:pt x="85725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85725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4840" y="4789170"/>
              <a:ext cx="857250" cy="306070"/>
            </a:xfrm>
            <a:custGeom>
              <a:avLst/>
              <a:gdLst/>
              <a:ahLst/>
              <a:cxnLst/>
              <a:rect l="l" t="t" r="r" b="b"/>
              <a:pathLst>
                <a:path w="857250" h="306070">
                  <a:moveTo>
                    <a:pt x="429260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857250" y="0"/>
                  </a:lnTo>
                  <a:lnTo>
                    <a:pt x="857250" y="306069"/>
                  </a:lnTo>
                  <a:lnTo>
                    <a:pt x="429260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44540" y="4822190"/>
            <a:ext cx="579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no</a:t>
            </a:r>
            <a:r>
              <a:rPr sz="1400" b="1" i="1" dirty="0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08750" y="4984750"/>
            <a:ext cx="2352040" cy="1202690"/>
            <a:chOff x="6508750" y="4984750"/>
            <a:chExt cx="2352040" cy="1202690"/>
          </a:xfrm>
        </p:grpSpPr>
        <p:sp>
          <p:nvSpPr>
            <p:cNvPr id="17" name="object 17"/>
            <p:cNvSpPr/>
            <p:nvPr/>
          </p:nvSpPr>
          <p:spPr>
            <a:xfrm>
              <a:off x="6515100" y="4991100"/>
              <a:ext cx="1485900" cy="0"/>
            </a:xfrm>
            <a:custGeom>
              <a:avLst/>
              <a:gdLst/>
              <a:ahLst/>
              <a:cxnLst/>
              <a:rect l="l" t="t" r="r" b="b"/>
              <a:pathLst>
                <a:path w="1485900">
                  <a:moveTo>
                    <a:pt x="0" y="0"/>
                  </a:moveTo>
                  <a:lnTo>
                    <a:pt x="148590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93989" y="5875019"/>
              <a:ext cx="1060450" cy="306070"/>
            </a:xfrm>
            <a:custGeom>
              <a:avLst/>
              <a:gdLst/>
              <a:ahLst/>
              <a:cxnLst/>
              <a:rect l="l" t="t" r="r" b="b"/>
              <a:pathLst>
                <a:path w="1060450" h="306070">
                  <a:moveTo>
                    <a:pt x="106045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106045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93989" y="5875019"/>
              <a:ext cx="1060450" cy="306070"/>
            </a:xfrm>
            <a:custGeom>
              <a:avLst/>
              <a:gdLst/>
              <a:ahLst/>
              <a:cxnLst/>
              <a:rect l="l" t="t" r="r" b="b"/>
              <a:pathLst>
                <a:path w="1060450" h="306070">
                  <a:moveTo>
                    <a:pt x="530859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1060450" y="0"/>
                  </a:lnTo>
                  <a:lnTo>
                    <a:pt x="1060450" y="306069"/>
                  </a:lnTo>
                  <a:lnTo>
                    <a:pt x="530859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955280" y="5908040"/>
            <a:ext cx="7372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Cathode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6109" y="505459"/>
            <a:ext cx="77800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Pacemaker Components Combine</a:t>
            </a:r>
            <a:r>
              <a:rPr sz="3300" spc="-40" dirty="0"/>
              <a:t> </a:t>
            </a:r>
            <a:r>
              <a:rPr sz="3300" spc="5" dirty="0"/>
              <a:t>with</a:t>
            </a:r>
            <a:endParaRPr sz="3300"/>
          </a:p>
        </p:txBody>
      </p:sp>
      <p:sp>
        <p:nvSpPr>
          <p:cNvPr id="22" name="object 22"/>
          <p:cNvSpPr txBox="1"/>
          <p:nvPr/>
        </p:nvSpPr>
        <p:spPr>
          <a:xfrm>
            <a:off x="514350" y="957579"/>
            <a:ext cx="800480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latin typeface="Arial"/>
                <a:cs typeface="Arial"/>
              </a:rPr>
              <a:t>Body </a:t>
            </a:r>
            <a:r>
              <a:rPr sz="3300" b="1" spc="-10" dirty="0">
                <a:latin typeface="Arial"/>
                <a:cs typeface="Arial"/>
              </a:rPr>
              <a:t>Tissue </a:t>
            </a:r>
            <a:r>
              <a:rPr sz="3300" b="1" dirty="0">
                <a:latin typeface="Arial"/>
                <a:cs typeface="Arial"/>
              </a:rPr>
              <a:t>to </a:t>
            </a:r>
            <a:r>
              <a:rPr sz="3300" b="1" spc="-5" dirty="0">
                <a:latin typeface="Arial"/>
                <a:cs typeface="Arial"/>
              </a:rPr>
              <a:t>Form </a:t>
            </a:r>
            <a:r>
              <a:rPr sz="3300" b="1" dirty="0">
                <a:latin typeface="Arial"/>
                <a:cs typeface="Arial"/>
              </a:rPr>
              <a:t>a </a:t>
            </a:r>
            <a:r>
              <a:rPr sz="3300" b="1" spc="-5" dirty="0">
                <a:latin typeface="Arial"/>
                <a:cs typeface="Arial"/>
              </a:rPr>
              <a:t>Complete</a:t>
            </a:r>
            <a:r>
              <a:rPr sz="3300" b="1" spc="-35" dirty="0">
                <a:latin typeface="Arial"/>
                <a:cs typeface="Arial"/>
              </a:rPr>
              <a:t> </a:t>
            </a:r>
            <a:r>
              <a:rPr sz="3300" b="1" spc="-5" dirty="0">
                <a:latin typeface="Arial"/>
                <a:cs typeface="Arial"/>
              </a:rPr>
              <a:t>Circuit</a:t>
            </a:r>
            <a:endParaRPr sz="3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86350" y="3371850"/>
            <a:ext cx="3333750" cy="2533650"/>
          </a:xfrm>
          <a:custGeom>
            <a:avLst/>
            <a:gdLst/>
            <a:ahLst/>
            <a:cxnLst/>
            <a:rect l="l" t="t" r="r" b="b"/>
            <a:pathLst>
              <a:path w="3333750" h="2533650">
                <a:moveTo>
                  <a:pt x="3276600" y="2533650"/>
                </a:moveTo>
                <a:lnTo>
                  <a:pt x="3333750" y="1714500"/>
                </a:lnTo>
              </a:path>
              <a:path w="3333750" h="2533650">
                <a:moveTo>
                  <a:pt x="0" y="59055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430" y="2014220"/>
            <a:ext cx="3202305" cy="413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Contains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battery  </a:t>
            </a:r>
            <a:r>
              <a:rPr sz="2800" b="1" dirty="0">
                <a:latin typeface="Times New Roman"/>
                <a:cs typeface="Times New Roman"/>
              </a:rPr>
              <a:t>that </a:t>
            </a:r>
            <a:r>
              <a:rPr sz="2800" b="1" spc="-5" dirty="0">
                <a:latin typeface="Times New Roman"/>
                <a:cs typeface="Times New Roman"/>
              </a:rPr>
              <a:t>provides the  energy </a:t>
            </a:r>
            <a:r>
              <a:rPr sz="2800" b="1" dirty="0">
                <a:latin typeface="Times New Roman"/>
                <a:cs typeface="Times New Roman"/>
              </a:rPr>
              <a:t>for </a:t>
            </a:r>
            <a:r>
              <a:rPr sz="2800" b="1" spc="-5" dirty="0">
                <a:latin typeface="Times New Roman"/>
                <a:cs typeface="Times New Roman"/>
              </a:rPr>
              <a:t>sending  electrical impulses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 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</a:t>
            </a:r>
            <a:endParaRPr sz="2800">
              <a:latin typeface="Times New Roman"/>
              <a:cs typeface="Times New Roman"/>
            </a:endParaRPr>
          </a:p>
          <a:p>
            <a:pPr marL="12700" marR="125095">
              <a:lnSpc>
                <a:spcPct val="100000"/>
              </a:lnSpc>
              <a:spcBef>
                <a:spcPts val="2090"/>
              </a:spcBef>
            </a:pPr>
            <a:r>
              <a:rPr sz="2800" b="1" dirty="0">
                <a:latin typeface="Times New Roman"/>
                <a:cs typeface="Times New Roman"/>
              </a:rPr>
              <a:t>Houses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circuitry  </a:t>
            </a:r>
            <a:r>
              <a:rPr sz="2800" b="1" dirty="0">
                <a:latin typeface="Times New Roman"/>
                <a:cs typeface="Times New Roman"/>
              </a:rPr>
              <a:t>that </a:t>
            </a:r>
            <a:r>
              <a:rPr sz="2800" b="1" spc="-5" dirty="0">
                <a:latin typeface="Times New Roman"/>
                <a:cs typeface="Times New Roman"/>
              </a:rPr>
              <a:t>controls  </a:t>
            </a:r>
            <a:r>
              <a:rPr sz="2800" b="1" spc="-10" dirty="0">
                <a:latin typeface="Times New Roman"/>
                <a:cs typeface="Times New Roman"/>
              </a:rPr>
              <a:t>pacemaker  </a:t>
            </a:r>
            <a:r>
              <a:rPr sz="2800" b="1" spc="-5" dirty="0">
                <a:latin typeface="Times New Roman"/>
                <a:cs typeface="Times New Roman"/>
              </a:rPr>
              <a:t>operations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81550" y="2056129"/>
            <a:ext cx="4171950" cy="3948429"/>
            <a:chOff x="4781550" y="2056129"/>
            <a:chExt cx="4171950" cy="3948429"/>
          </a:xfrm>
        </p:grpSpPr>
        <p:sp>
          <p:nvSpPr>
            <p:cNvPr id="4" name="object 4"/>
            <p:cNvSpPr/>
            <p:nvPr/>
          </p:nvSpPr>
          <p:spPr>
            <a:xfrm>
              <a:off x="4781550" y="2056129"/>
              <a:ext cx="4171950" cy="39484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6540" y="3460749"/>
              <a:ext cx="1200150" cy="304800"/>
            </a:xfrm>
            <a:custGeom>
              <a:avLst/>
              <a:gdLst/>
              <a:ahLst/>
              <a:cxnLst/>
              <a:rect l="l" t="t" r="r" b="b"/>
              <a:pathLst>
                <a:path w="1200150" h="304800">
                  <a:moveTo>
                    <a:pt x="120015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200150" y="30480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6540" y="3460749"/>
              <a:ext cx="1200150" cy="304800"/>
            </a:xfrm>
            <a:custGeom>
              <a:avLst/>
              <a:gdLst/>
              <a:ahLst/>
              <a:cxnLst/>
              <a:rect l="l" t="t" r="r" b="b"/>
              <a:pathLst>
                <a:path w="1200150" h="304800">
                  <a:moveTo>
                    <a:pt x="60071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1200150" y="0"/>
                  </a:lnTo>
                  <a:lnTo>
                    <a:pt x="1200150" y="304800"/>
                  </a:lnTo>
                  <a:lnTo>
                    <a:pt x="600710" y="30480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56250" y="3493770"/>
            <a:ext cx="761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5" dirty="0">
                <a:latin typeface="Arial"/>
                <a:cs typeface="Arial"/>
              </a:rPr>
              <a:t>C</a:t>
            </a:r>
            <a:r>
              <a:rPr sz="1400" b="1" i="1" spc="10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cu</a:t>
            </a:r>
            <a:r>
              <a:rPr sz="1400" b="1" i="1" spc="10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try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78500" y="3651250"/>
            <a:ext cx="1035050" cy="1225550"/>
            <a:chOff x="5778500" y="3651250"/>
            <a:chExt cx="1035050" cy="1225550"/>
          </a:xfrm>
        </p:grpSpPr>
        <p:sp>
          <p:nvSpPr>
            <p:cNvPr id="9" name="object 9"/>
            <p:cNvSpPr/>
            <p:nvPr/>
          </p:nvSpPr>
          <p:spPr>
            <a:xfrm>
              <a:off x="6381750" y="3657600"/>
              <a:ext cx="299720" cy="40640"/>
            </a:xfrm>
            <a:custGeom>
              <a:avLst/>
              <a:gdLst/>
              <a:ahLst/>
              <a:cxnLst/>
              <a:rect l="l" t="t" r="r" b="b"/>
              <a:pathLst>
                <a:path w="299720" h="40639">
                  <a:moveTo>
                    <a:pt x="0" y="0"/>
                  </a:moveTo>
                  <a:lnTo>
                    <a:pt x="299720" y="406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71310" y="3660139"/>
              <a:ext cx="129539" cy="74930"/>
            </a:xfrm>
            <a:custGeom>
              <a:avLst/>
              <a:gdLst/>
              <a:ahLst/>
              <a:cxnLst/>
              <a:rect l="l" t="t" r="r" b="b"/>
              <a:pathLst>
                <a:path w="129540" h="74929">
                  <a:moveTo>
                    <a:pt x="10160" y="0"/>
                  </a:moveTo>
                  <a:lnTo>
                    <a:pt x="54610" y="44450"/>
                  </a:lnTo>
                  <a:lnTo>
                    <a:pt x="0" y="74930"/>
                  </a:lnTo>
                  <a:lnTo>
                    <a:pt x="129540" y="546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4850" y="4565650"/>
              <a:ext cx="1022350" cy="304800"/>
            </a:xfrm>
            <a:custGeom>
              <a:avLst/>
              <a:gdLst/>
              <a:ahLst/>
              <a:cxnLst/>
              <a:rect l="l" t="t" r="r" b="b"/>
              <a:pathLst>
                <a:path w="1022350" h="304800">
                  <a:moveTo>
                    <a:pt x="102235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022350" y="30480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84850" y="4565650"/>
              <a:ext cx="1022350" cy="304800"/>
            </a:xfrm>
            <a:custGeom>
              <a:avLst/>
              <a:gdLst/>
              <a:ahLst/>
              <a:cxnLst/>
              <a:rect l="l" t="t" r="r" b="b"/>
              <a:pathLst>
                <a:path w="1022350" h="304800">
                  <a:moveTo>
                    <a:pt x="51181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1022350" y="0"/>
                  </a:lnTo>
                  <a:lnTo>
                    <a:pt x="1022350" y="304800"/>
                  </a:lnTo>
                  <a:lnTo>
                    <a:pt x="511810" y="30480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75350" y="4598670"/>
            <a:ext cx="640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Battery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75450" y="4476750"/>
            <a:ext cx="311150" cy="215900"/>
            <a:chOff x="6775450" y="4476750"/>
            <a:chExt cx="311150" cy="215900"/>
          </a:xfrm>
        </p:grpSpPr>
        <p:sp>
          <p:nvSpPr>
            <p:cNvPr id="15" name="object 15"/>
            <p:cNvSpPr/>
            <p:nvPr/>
          </p:nvSpPr>
          <p:spPr>
            <a:xfrm>
              <a:off x="6781800" y="4545330"/>
              <a:ext cx="204470" cy="140970"/>
            </a:xfrm>
            <a:custGeom>
              <a:avLst/>
              <a:gdLst/>
              <a:ahLst/>
              <a:cxnLst/>
              <a:rect l="l" t="t" r="r" b="b"/>
              <a:pathLst>
                <a:path w="204470" h="140970">
                  <a:moveTo>
                    <a:pt x="0" y="140970"/>
                  </a:moveTo>
                  <a:lnTo>
                    <a:pt x="20447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0870" y="4476750"/>
              <a:ext cx="125730" cy="101600"/>
            </a:xfrm>
            <a:custGeom>
              <a:avLst/>
              <a:gdLst/>
              <a:ahLst/>
              <a:cxnLst/>
              <a:rect l="l" t="t" r="r" b="b"/>
              <a:pathLst>
                <a:path w="125729" h="101600">
                  <a:moveTo>
                    <a:pt x="125729" y="0"/>
                  </a:moveTo>
                  <a:lnTo>
                    <a:pt x="0" y="39369"/>
                  </a:lnTo>
                  <a:lnTo>
                    <a:pt x="63500" y="41910"/>
                  </a:lnTo>
                  <a:lnTo>
                    <a:pt x="43179" y="101600"/>
                  </a:lnTo>
                  <a:lnTo>
                    <a:pt x="125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8370" y="706120"/>
            <a:ext cx="4639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The </a:t>
            </a:r>
            <a:r>
              <a:rPr sz="3600" spc="-5" dirty="0"/>
              <a:t>Pulse</a:t>
            </a:r>
            <a:r>
              <a:rPr sz="3600" spc="-95" dirty="0"/>
              <a:t> </a:t>
            </a:r>
            <a:r>
              <a:rPr sz="3600" spc="-5" dirty="0"/>
              <a:t>Generator: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430" y="2014220"/>
            <a:ext cx="2769235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Deliver electrical  impulses from the  </a:t>
            </a:r>
            <a:r>
              <a:rPr sz="2800" b="1" dirty="0">
                <a:latin typeface="Times New Roman"/>
                <a:cs typeface="Times New Roman"/>
              </a:rPr>
              <a:t>pulse </a:t>
            </a:r>
            <a:r>
              <a:rPr sz="2800" b="1" spc="-5" dirty="0">
                <a:latin typeface="Times New Roman"/>
                <a:cs typeface="Times New Roman"/>
              </a:rPr>
              <a:t>generator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 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</a:t>
            </a:r>
            <a:endParaRPr sz="2800">
              <a:latin typeface="Times New Roman"/>
              <a:cs typeface="Times New Roman"/>
            </a:endParaRPr>
          </a:p>
          <a:p>
            <a:pPr marL="12700" marR="558165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Sense cardiac  depo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35" dirty="0">
                <a:latin typeface="Times New Roman"/>
                <a:cs typeface="Times New Roman"/>
              </a:rPr>
              <a:t>z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ion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31420" y="1886010"/>
            <a:ext cx="4376420" cy="4425950"/>
            <a:chOff x="4531420" y="1886010"/>
            <a:chExt cx="4376420" cy="4425950"/>
          </a:xfrm>
        </p:grpSpPr>
        <p:sp>
          <p:nvSpPr>
            <p:cNvPr id="4" name="object 4"/>
            <p:cNvSpPr/>
            <p:nvPr/>
          </p:nvSpPr>
          <p:spPr>
            <a:xfrm>
              <a:off x="4531420" y="1886010"/>
              <a:ext cx="4376299" cy="4425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1989" y="3569969"/>
              <a:ext cx="704850" cy="304800"/>
            </a:xfrm>
            <a:custGeom>
              <a:avLst/>
              <a:gdLst/>
              <a:ahLst/>
              <a:cxnLst/>
              <a:rect l="l" t="t" r="r" b="b"/>
              <a:pathLst>
                <a:path w="704850" h="304800">
                  <a:moveTo>
                    <a:pt x="70485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704850" y="30479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61990" y="3569970"/>
            <a:ext cx="704850" cy="304800"/>
          </a:xfrm>
          <a:prstGeom prst="rect">
            <a:avLst/>
          </a:prstGeom>
          <a:ln w="12579">
            <a:solidFill>
              <a:srgbClr val="FFFFF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359"/>
              </a:spcBef>
            </a:pPr>
            <a:r>
              <a:rPr sz="1400" b="1" i="1" spc="-10" dirty="0">
                <a:latin typeface="Arial"/>
                <a:cs typeface="Arial"/>
              </a:rPr>
              <a:t>Lead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2590800"/>
            <a:ext cx="323850" cy="990600"/>
          </a:xfrm>
          <a:custGeom>
            <a:avLst/>
            <a:gdLst/>
            <a:ahLst/>
            <a:cxnLst/>
            <a:rect l="l" t="t" r="r" b="b"/>
            <a:pathLst>
              <a:path w="323850" h="990600">
                <a:moveTo>
                  <a:pt x="0" y="990600"/>
                </a:moveTo>
                <a:lnTo>
                  <a:pt x="32385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9969" y="706120"/>
            <a:ext cx="697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Leads Are Insulated </a:t>
            </a:r>
            <a:r>
              <a:rPr sz="3600" spc="-5" dirty="0"/>
              <a:t>Wires</a:t>
            </a:r>
            <a:r>
              <a:rPr sz="3600" spc="-15" dirty="0"/>
              <a:t> </a:t>
            </a:r>
            <a:r>
              <a:rPr sz="3600" spc="-10" dirty="0"/>
              <a:t>That: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8200" y="1902460"/>
            <a:ext cx="4298950" cy="4403090"/>
            <a:chOff x="4648200" y="1902460"/>
            <a:chExt cx="4298950" cy="4403090"/>
          </a:xfrm>
        </p:grpSpPr>
        <p:sp>
          <p:nvSpPr>
            <p:cNvPr id="3" name="object 3"/>
            <p:cNvSpPr/>
            <p:nvPr/>
          </p:nvSpPr>
          <p:spPr>
            <a:xfrm>
              <a:off x="4648200" y="1902460"/>
              <a:ext cx="4298950" cy="4403090"/>
            </a:xfrm>
            <a:custGeom>
              <a:avLst/>
              <a:gdLst/>
              <a:ahLst/>
              <a:cxnLst/>
              <a:rect l="l" t="t" r="r" b="b"/>
              <a:pathLst>
                <a:path w="4298950" h="4403090">
                  <a:moveTo>
                    <a:pt x="4298950" y="0"/>
                  </a:moveTo>
                  <a:lnTo>
                    <a:pt x="0" y="0"/>
                  </a:lnTo>
                  <a:lnTo>
                    <a:pt x="0" y="4403090"/>
                  </a:lnTo>
                  <a:lnTo>
                    <a:pt x="4298950" y="4403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05350" y="2274570"/>
              <a:ext cx="4077970" cy="3338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2539" y="5706110"/>
              <a:ext cx="1179830" cy="306070"/>
            </a:xfrm>
            <a:custGeom>
              <a:avLst/>
              <a:gdLst/>
              <a:ahLst/>
              <a:cxnLst/>
              <a:rect l="l" t="t" r="r" b="b"/>
              <a:pathLst>
                <a:path w="1179829" h="306070">
                  <a:moveTo>
                    <a:pt x="1179829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1179829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2539" y="5706110"/>
              <a:ext cx="1179830" cy="306070"/>
            </a:xfrm>
            <a:custGeom>
              <a:avLst/>
              <a:gdLst/>
              <a:ahLst/>
              <a:cxnLst/>
              <a:rect l="l" t="t" r="r" b="b"/>
              <a:pathLst>
                <a:path w="1179829" h="306070">
                  <a:moveTo>
                    <a:pt x="590550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1179829" y="0"/>
                  </a:lnTo>
                  <a:lnTo>
                    <a:pt x="1179829" y="306069"/>
                  </a:lnTo>
                  <a:lnTo>
                    <a:pt x="590550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27430" y="2014220"/>
            <a:ext cx="3289935" cy="311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/>
                <a:cs typeface="Times New Roman"/>
              </a:rPr>
              <a:t>Flows </a:t>
            </a:r>
            <a:r>
              <a:rPr sz="2800" b="1" spc="-5" dirty="0">
                <a:latin typeface="Times New Roman"/>
                <a:cs typeface="Times New Roman"/>
              </a:rPr>
              <a:t>through the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tip  electrode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(cathode)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dirty="0">
                <a:latin typeface="Times New Roman"/>
                <a:cs typeface="Times New Roman"/>
              </a:rPr>
              <a:t>Stimulates the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</a:t>
            </a:r>
            <a:endParaRPr sz="2800">
              <a:latin typeface="Times New Roman"/>
              <a:cs typeface="Times New Roman"/>
            </a:endParaRPr>
          </a:p>
          <a:p>
            <a:pPr marL="12700" marR="116839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Returns through  body fluid 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tissue  </a:t>
            </a:r>
            <a:r>
              <a:rPr sz="2800" b="1" dirty="0">
                <a:latin typeface="Times New Roman"/>
                <a:cs typeface="Times New Roman"/>
              </a:rPr>
              <a:t>to the </a:t>
            </a:r>
            <a:r>
              <a:rPr sz="2800" b="1" spc="-5" dirty="0">
                <a:latin typeface="Times New Roman"/>
                <a:cs typeface="Times New Roman"/>
              </a:rPr>
              <a:t>IPG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(anode)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579" y="641350"/>
            <a:ext cx="8383905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37795" marR="5080" indent="-125730">
              <a:lnSpc>
                <a:spcPts val="2600"/>
              </a:lnSpc>
              <a:spcBef>
                <a:spcPts val="420"/>
              </a:spcBef>
            </a:pP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Unipolar Pacing </a:t>
            </a:r>
            <a:r>
              <a:rPr sz="2400" b="1" spc="-10" dirty="0">
                <a:latin typeface="Arial"/>
                <a:cs typeface="Arial"/>
              </a:rPr>
              <a:t>System </a:t>
            </a:r>
            <a:r>
              <a:rPr sz="2400" b="1" spc="-5" dirty="0">
                <a:latin typeface="Arial"/>
                <a:cs typeface="Arial"/>
              </a:rPr>
              <a:t>Contains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Lead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Only One  </a:t>
            </a:r>
            <a:r>
              <a:rPr sz="2400" b="1" spc="-5" dirty="0">
                <a:latin typeface="Arial"/>
                <a:cs typeface="Arial"/>
              </a:rPr>
              <a:t>Electrode Within the Heart;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10" dirty="0">
                <a:latin typeface="Arial"/>
                <a:cs typeface="Arial"/>
              </a:rPr>
              <a:t>This System,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Impulse: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2540" y="5706109"/>
            <a:ext cx="1179830" cy="3060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370"/>
              </a:spcBef>
            </a:pPr>
            <a:r>
              <a:rPr sz="1400" b="1" i="1" spc="-5" dirty="0">
                <a:latin typeface="Arial"/>
                <a:cs typeface="Arial"/>
              </a:rPr>
              <a:t>Cathode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09209" y="3794820"/>
            <a:ext cx="3509010" cy="1761489"/>
            <a:chOff x="5109209" y="3794820"/>
            <a:chExt cx="3509010" cy="1761489"/>
          </a:xfrm>
        </p:grpSpPr>
        <p:sp>
          <p:nvSpPr>
            <p:cNvPr id="11" name="object 11"/>
            <p:cNvSpPr/>
            <p:nvPr/>
          </p:nvSpPr>
          <p:spPr>
            <a:xfrm>
              <a:off x="5345429" y="3801109"/>
              <a:ext cx="930910" cy="306070"/>
            </a:xfrm>
            <a:custGeom>
              <a:avLst/>
              <a:gdLst/>
              <a:ahLst/>
              <a:cxnLst/>
              <a:rect l="l" t="t" r="r" b="b"/>
              <a:pathLst>
                <a:path w="930910" h="306070">
                  <a:moveTo>
                    <a:pt x="93091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93091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5429" y="3801109"/>
              <a:ext cx="930910" cy="306070"/>
            </a:xfrm>
            <a:custGeom>
              <a:avLst/>
              <a:gdLst/>
              <a:ahLst/>
              <a:cxnLst/>
              <a:rect l="l" t="t" r="r" b="b"/>
              <a:pathLst>
                <a:path w="930910" h="306070">
                  <a:moveTo>
                    <a:pt x="466090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930910" y="0"/>
                  </a:lnTo>
                  <a:lnTo>
                    <a:pt x="930910" y="306069"/>
                  </a:lnTo>
                  <a:lnTo>
                    <a:pt x="466090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7767" y="4009389"/>
              <a:ext cx="3474720" cy="1540510"/>
            </a:xfrm>
            <a:custGeom>
              <a:avLst/>
              <a:gdLst/>
              <a:ahLst/>
              <a:cxnLst/>
              <a:rect l="l" t="t" r="r" b="b"/>
              <a:pathLst>
                <a:path w="3474720" h="1540510">
                  <a:moveTo>
                    <a:pt x="3474102" y="1308100"/>
                  </a:moveTo>
                  <a:lnTo>
                    <a:pt x="3417158" y="1326219"/>
                  </a:lnTo>
                  <a:lnTo>
                    <a:pt x="3360268" y="1343580"/>
                  </a:lnTo>
                  <a:lnTo>
                    <a:pt x="3303443" y="1360185"/>
                  </a:lnTo>
                  <a:lnTo>
                    <a:pt x="3246695" y="1376039"/>
                  </a:lnTo>
                  <a:lnTo>
                    <a:pt x="3190038" y="1391143"/>
                  </a:lnTo>
                  <a:lnTo>
                    <a:pt x="3133483" y="1405500"/>
                  </a:lnTo>
                  <a:lnTo>
                    <a:pt x="3077043" y="1419114"/>
                  </a:lnTo>
                  <a:lnTo>
                    <a:pt x="3020729" y="1431987"/>
                  </a:lnTo>
                  <a:lnTo>
                    <a:pt x="2964555" y="1444123"/>
                  </a:lnTo>
                  <a:lnTo>
                    <a:pt x="2908533" y="1455523"/>
                  </a:lnTo>
                  <a:lnTo>
                    <a:pt x="2852674" y="1466191"/>
                  </a:lnTo>
                  <a:lnTo>
                    <a:pt x="2796991" y="1476130"/>
                  </a:lnTo>
                  <a:lnTo>
                    <a:pt x="2741497" y="1485343"/>
                  </a:lnTo>
                  <a:lnTo>
                    <a:pt x="2686203" y="1493832"/>
                  </a:lnTo>
                  <a:lnTo>
                    <a:pt x="2631122" y="1501601"/>
                  </a:lnTo>
                  <a:lnTo>
                    <a:pt x="2576267" y="1508652"/>
                  </a:lnTo>
                  <a:lnTo>
                    <a:pt x="2521649" y="1514988"/>
                  </a:lnTo>
                  <a:lnTo>
                    <a:pt x="2467280" y="1520612"/>
                  </a:lnTo>
                  <a:lnTo>
                    <a:pt x="2413174" y="1525528"/>
                  </a:lnTo>
                  <a:lnTo>
                    <a:pt x="2359343" y="1529738"/>
                  </a:lnTo>
                  <a:lnTo>
                    <a:pt x="2305798" y="1533244"/>
                  </a:lnTo>
                  <a:lnTo>
                    <a:pt x="2252552" y="1536050"/>
                  </a:lnTo>
                  <a:lnTo>
                    <a:pt x="2199617" y="1538159"/>
                  </a:lnTo>
                  <a:lnTo>
                    <a:pt x="2147005" y="1539573"/>
                  </a:lnTo>
                  <a:lnTo>
                    <a:pt x="2094730" y="1540295"/>
                  </a:lnTo>
                  <a:lnTo>
                    <a:pt x="2042802" y="1540329"/>
                  </a:lnTo>
                  <a:lnTo>
                    <a:pt x="1991235" y="1539677"/>
                  </a:lnTo>
                  <a:lnTo>
                    <a:pt x="1940041" y="1538343"/>
                  </a:lnTo>
                  <a:lnTo>
                    <a:pt x="1889232" y="1536328"/>
                  </a:lnTo>
                  <a:lnTo>
                    <a:pt x="1838820" y="1533636"/>
                  </a:lnTo>
                  <a:lnTo>
                    <a:pt x="1788817" y="1530269"/>
                  </a:lnTo>
                  <a:lnTo>
                    <a:pt x="1739236" y="1526232"/>
                  </a:lnTo>
                  <a:lnTo>
                    <a:pt x="1690090" y="1521526"/>
                  </a:lnTo>
                  <a:lnTo>
                    <a:pt x="1641390" y="1516154"/>
                  </a:lnTo>
                  <a:lnTo>
                    <a:pt x="1593148" y="1510120"/>
                  </a:lnTo>
                  <a:lnTo>
                    <a:pt x="1545378" y="1503425"/>
                  </a:lnTo>
                  <a:lnTo>
                    <a:pt x="1498090" y="1496074"/>
                  </a:lnTo>
                  <a:lnTo>
                    <a:pt x="1451298" y="1488069"/>
                  </a:lnTo>
                  <a:lnTo>
                    <a:pt x="1405015" y="1479413"/>
                  </a:lnTo>
                  <a:lnTo>
                    <a:pt x="1359251" y="1470109"/>
                  </a:lnTo>
                  <a:lnTo>
                    <a:pt x="1314019" y="1460159"/>
                  </a:lnTo>
                  <a:lnTo>
                    <a:pt x="1269333" y="1449567"/>
                  </a:lnTo>
                  <a:lnTo>
                    <a:pt x="1225203" y="1438335"/>
                  </a:lnTo>
                  <a:lnTo>
                    <a:pt x="1181643" y="1426467"/>
                  </a:lnTo>
                  <a:lnTo>
                    <a:pt x="1138664" y="1413965"/>
                  </a:lnTo>
                  <a:lnTo>
                    <a:pt x="1096279" y="1400832"/>
                  </a:lnTo>
                  <a:lnTo>
                    <a:pt x="1054500" y="1387071"/>
                  </a:lnTo>
                  <a:lnTo>
                    <a:pt x="1013340" y="1372685"/>
                  </a:lnTo>
                  <a:lnTo>
                    <a:pt x="972810" y="1357677"/>
                  </a:lnTo>
                  <a:lnTo>
                    <a:pt x="932923" y="1342049"/>
                  </a:lnTo>
                  <a:lnTo>
                    <a:pt x="893692" y="1325805"/>
                  </a:lnTo>
                  <a:lnTo>
                    <a:pt x="855128" y="1308948"/>
                  </a:lnTo>
                  <a:lnTo>
                    <a:pt x="817244" y="1291480"/>
                  </a:lnTo>
                  <a:lnTo>
                    <a:pt x="780052" y="1273404"/>
                  </a:lnTo>
                  <a:lnTo>
                    <a:pt x="743565" y="1254723"/>
                  </a:lnTo>
                  <a:lnTo>
                    <a:pt x="707794" y="1235441"/>
                  </a:lnTo>
                  <a:lnTo>
                    <a:pt x="672752" y="1215559"/>
                  </a:lnTo>
                  <a:lnTo>
                    <a:pt x="638452" y="1195081"/>
                  </a:lnTo>
                  <a:lnTo>
                    <a:pt x="604905" y="1174010"/>
                  </a:lnTo>
                  <a:lnTo>
                    <a:pt x="572124" y="1152349"/>
                  </a:lnTo>
                  <a:lnTo>
                    <a:pt x="540121" y="1130100"/>
                  </a:lnTo>
                  <a:lnTo>
                    <a:pt x="508909" y="1107266"/>
                  </a:lnTo>
                  <a:lnTo>
                    <a:pt x="478499" y="1083851"/>
                  </a:lnTo>
                  <a:lnTo>
                    <a:pt x="420137" y="1035286"/>
                  </a:lnTo>
                  <a:lnTo>
                    <a:pt x="365134" y="984430"/>
                  </a:lnTo>
                  <a:lnTo>
                    <a:pt x="313587" y="931305"/>
                  </a:lnTo>
                  <a:lnTo>
                    <a:pt x="265595" y="875934"/>
                  </a:lnTo>
                  <a:lnTo>
                    <a:pt x="221256" y="818340"/>
                  </a:lnTo>
                  <a:lnTo>
                    <a:pt x="180669" y="758546"/>
                  </a:lnTo>
                  <a:lnTo>
                    <a:pt x="143932" y="696577"/>
                  </a:lnTo>
                  <a:lnTo>
                    <a:pt x="111143" y="632453"/>
                  </a:lnTo>
                  <a:lnTo>
                    <a:pt x="82400" y="566200"/>
                  </a:lnTo>
                  <a:lnTo>
                    <a:pt x="57802" y="497840"/>
                  </a:lnTo>
                  <a:lnTo>
                    <a:pt x="40507" y="441655"/>
                  </a:lnTo>
                  <a:lnTo>
                    <a:pt x="26581" y="388518"/>
                  </a:lnTo>
                  <a:lnTo>
                    <a:pt x="15808" y="337820"/>
                  </a:lnTo>
                  <a:lnTo>
                    <a:pt x="7978" y="288950"/>
                  </a:lnTo>
                  <a:lnTo>
                    <a:pt x="2875" y="241300"/>
                  </a:lnTo>
                  <a:lnTo>
                    <a:pt x="287" y="194259"/>
                  </a:lnTo>
                  <a:lnTo>
                    <a:pt x="0" y="147218"/>
                  </a:lnTo>
                  <a:lnTo>
                    <a:pt x="1800" y="99567"/>
                  </a:lnTo>
                  <a:lnTo>
                    <a:pt x="5476" y="50698"/>
                  </a:lnTo>
                  <a:lnTo>
                    <a:pt x="108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9209" y="3890009"/>
              <a:ext cx="74930" cy="129539"/>
            </a:xfrm>
            <a:custGeom>
              <a:avLst/>
              <a:gdLst/>
              <a:ahLst/>
              <a:cxnLst/>
              <a:rect l="l" t="t" r="r" b="b"/>
              <a:pathLst>
                <a:path w="74929" h="129539">
                  <a:moveTo>
                    <a:pt x="58419" y="0"/>
                  </a:moveTo>
                  <a:lnTo>
                    <a:pt x="0" y="118109"/>
                  </a:lnTo>
                  <a:lnTo>
                    <a:pt x="45719" y="74929"/>
                  </a:lnTo>
                  <a:lnTo>
                    <a:pt x="74929" y="12953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48200" y="1902460"/>
            <a:ext cx="4298950" cy="440309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886460">
              <a:lnSpc>
                <a:spcPct val="100000"/>
              </a:lnSpc>
            </a:pPr>
            <a:r>
              <a:rPr sz="1400" b="1" i="1" spc="-5" dirty="0">
                <a:latin typeface="Arial"/>
                <a:cs typeface="Arial"/>
              </a:rPr>
              <a:t>Anode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R="327660" algn="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3170" y="1808540"/>
            <a:ext cx="4376420" cy="4540250"/>
            <a:chOff x="4563170" y="1808540"/>
            <a:chExt cx="4376420" cy="4540250"/>
          </a:xfrm>
        </p:grpSpPr>
        <p:sp>
          <p:nvSpPr>
            <p:cNvPr id="3" name="object 3"/>
            <p:cNvSpPr/>
            <p:nvPr/>
          </p:nvSpPr>
          <p:spPr>
            <a:xfrm>
              <a:off x="4563170" y="1808540"/>
              <a:ext cx="4376299" cy="45401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72709" y="5040630"/>
              <a:ext cx="932180" cy="304800"/>
            </a:xfrm>
            <a:custGeom>
              <a:avLst/>
              <a:gdLst/>
              <a:ahLst/>
              <a:cxnLst/>
              <a:rect l="l" t="t" r="r" b="b"/>
              <a:pathLst>
                <a:path w="932179" h="304800">
                  <a:moveTo>
                    <a:pt x="93217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32179" y="30480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2709" y="5040630"/>
              <a:ext cx="932180" cy="304800"/>
            </a:xfrm>
            <a:custGeom>
              <a:avLst/>
              <a:gdLst/>
              <a:ahLst/>
              <a:cxnLst/>
              <a:rect l="l" t="t" r="r" b="b"/>
              <a:pathLst>
                <a:path w="932179" h="304800">
                  <a:moveTo>
                    <a:pt x="466089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932179" y="0"/>
                  </a:lnTo>
                  <a:lnTo>
                    <a:pt x="932179" y="304800"/>
                  </a:lnTo>
                  <a:lnTo>
                    <a:pt x="466089" y="30480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49240" y="5073650"/>
            <a:ext cx="579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1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nod</a:t>
            </a:r>
            <a:r>
              <a:rPr sz="1400" b="1" i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700" y="2014220"/>
            <a:ext cx="3084830" cy="397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/>
                <a:cs typeface="Times New Roman"/>
              </a:rPr>
              <a:t>Flows </a:t>
            </a:r>
            <a:r>
              <a:rPr sz="2800" b="1" spc="-5" dirty="0">
                <a:latin typeface="Times New Roman"/>
                <a:cs typeface="Times New Roman"/>
              </a:rPr>
              <a:t>through the  tip </a:t>
            </a:r>
            <a:r>
              <a:rPr sz="2800" b="1" spc="-10" dirty="0">
                <a:latin typeface="Times New Roman"/>
                <a:cs typeface="Times New Roman"/>
              </a:rPr>
              <a:t>electrode </a:t>
            </a:r>
            <a:r>
              <a:rPr sz="2800" b="1" spc="-5" dirty="0">
                <a:latin typeface="Times New Roman"/>
                <a:cs typeface="Times New Roman"/>
              </a:rPr>
              <a:t>located  </a:t>
            </a:r>
            <a:r>
              <a:rPr sz="2800" b="1" dirty="0">
                <a:latin typeface="Times New Roman"/>
                <a:cs typeface="Times New Roman"/>
              </a:rPr>
              <a:t>at the </a:t>
            </a:r>
            <a:r>
              <a:rPr sz="2800" b="1" spc="-5" dirty="0">
                <a:latin typeface="Times New Roman"/>
                <a:cs typeface="Times New Roman"/>
              </a:rPr>
              <a:t>end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  lead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wire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Stimulates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</a:t>
            </a:r>
            <a:endParaRPr sz="2800">
              <a:latin typeface="Times New Roman"/>
              <a:cs typeface="Times New Roman"/>
            </a:endParaRPr>
          </a:p>
          <a:p>
            <a:pPr marL="12700" marR="147955" algn="just">
              <a:lnSpc>
                <a:spcPct val="100000"/>
              </a:lnSpc>
              <a:spcBef>
                <a:spcPts val="2100"/>
              </a:spcBef>
            </a:pPr>
            <a:r>
              <a:rPr sz="2800" b="1" spc="-10" dirty="0">
                <a:latin typeface="Times New Roman"/>
                <a:cs typeface="Times New Roman"/>
              </a:rPr>
              <a:t>Returns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the ring  </a:t>
            </a:r>
            <a:r>
              <a:rPr sz="2800" b="1" spc="-10" dirty="0">
                <a:latin typeface="Times New Roman"/>
                <a:cs typeface="Times New Roman"/>
              </a:rPr>
              <a:t>electrode </a:t>
            </a:r>
            <a:r>
              <a:rPr sz="2800" b="1" dirty="0">
                <a:latin typeface="Times New Roman"/>
                <a:cs typeface="Times New Roman"/>
              </a:rPr>
              <a:t>above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  lead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tip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379" y="641350"/>
            <a:ext cx="8281034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12750">
              <a:lnSpc>
                <a:spcPts val="2600"/>
              </a:lnSpc>
              <a:spcBef>
                <a:spcPts val="420"/>
              </a:spcBef>
            </a:pPr>
            <a:r>
              <a:rPr sz="2400" dirty="0"/>
              <a:t>A </a:t>
            </a:r>
            <a:r>
              <a:rPr sz="2400" spc="-5" dirty="0"/>
              <a:t>Bipolar </a:t>
            </a:r>
            <a:r>
              <a:rPr sz="2400" spc="-10" dirty="0"/>
              <a:t>Pacing System </a:t>
            </a:r>
            <a:r>
              <a:rPr sz="2400" spc="-5" dirty="0"/>
              <a:t>Contains </a:t>
            </a:r>
            <a:r>
              <a:rPr sz="2400" dirty="0"/>
              <a:t>a </a:t>
            </a:r>
            <a:r>
              <a:rPr sz="2400" spc="-5" dirty="0"/>
              <a:t>Lead </a:t>
            </a:r>
            <a:r>
              <a:rPr sz="2400" spc="5" dirty="0"/>
              <a:t>with </a:t>
            </a:r>
            <a:r>
              <a:rPr sz="2400" dirty="0"/>
              <a:t>Two  </a:t>
            </a:r>
            <a:r>
              <a:rPr sz="2400" spc="-5" dirty="0"/>
              <a:t>Electrodes Within the Heart. </a:t>
            </a:r>
            <a:r>
              <a:rPr sz="2400" dirty="0"/>
              <a:t>In </a:t>
            </a:r>
            <a:r>
              <a:rPr sz="2400" spc="-5" dirty="0"/>
              <a:t>This </a:t>
            </a:r>
            <a:r>
              <a:rPr sz="2400" spc="-10" dirty="0"/>
              <a:t>System, </a:t>
            </a:r>
            <a:r>
              <a:rPr sz="2400" dirty="0"/>
              <a:t>the</a:t>
            </a:r>
            <a:r>
              <a:rPr sz="2400" spc="5" dirty="0"/>
              <a:t> </a:t>
            </a:r>
            <a:r>
              <a:rPr sz="2400" spc="-5" dirty="0"/>
              <a:t>Impulse: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6035100" y="4994970"/>
            <a:ext cx="2830830" cy="1290320"/>
            <a:chOff x="6035100" y="4994970"/>
            <a:chExt cx="2830830" cy="1290320"/>
          </a:xfrm>
        </p:grpSpPr>
        <p:sp>
          <p:nvSpPr>
            <p:cNvPr id="10" name="object 10"/>
            <p:cNvSpPr/>
            <p:nvPr/>
          </p:nvSpPr>
          <p:spPr>
            <a:xfrm>
              <a:off x="6041389" y="5001259"/>
              <a:ext cx="1974850" cy="171450"/>
            </a:xfrm>
            <a:custGeom>
              <a:avLst/>
              <a:gdLst/>
              <a:ahLst/>
              <a:cxnLst/>
              <a:rect l="l" t="t" r="r" b="b"/>
              <a:pathLst>
                <a:path w="1974850" h="171450">
                  <a:moveTo>
                    <a:pt x="0" y="171450"/>
                  </a:moveTo>
                  <a:lnTo>
                    <a:pt x="197485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82025" y="5373430"/>
              <a:ext cx="0" cy="600710"/>
            </a:xfrm>
            <a:custGeom>
              <a:avLst/>
              <a:gdLst/>
              <a:ahLst/>
              <a:cxnLst/>
              <a:rect l="l" t="t" r="r" b="b"/>
              <a:pathLst>
                <a:path h="600710">
                  <a:moveTo>
                    <a:pt x="0" y="0"/>
                  </a:moveTo>
                  <a:lnTo>
                    <a:pt x="0" y="600649"/>
                  </a:lnTo>
                </a:path>
              </a:pathLst>
            </a:custGeom>
            <a:ln w="31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79689" y="5974080"/>
              <a:ext cx="1179830" cy="304800"/>
            </a:xfrm>
            <a:custGeom>
              <a:avLst/>
              <a:gdLst/>
              <a:ahLst/>
              <a:cxnLst/>
              <a:rect l="l" t="t" r="r" b="b"/>
              <a:pathLst>
                <a:path w="1179829" h="304800">
                  <a:moveTo>
                    <a:pt x="117982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179829" y="30480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79689" y="5974080"/>
              <a:ext cx="1179830" cy="304800"/>
            </a:xfrm>
            <a:custGeom>
              <a:avLst/>
              <a:gdLst/>
              <a:ahLst/>
              <a:cxnLst/>
              <a:rect l="l" t="t" r="r" b="b"/>
              <a:pathLst>
                <a:path w="1179829" h="304800">
                  <a:moveTo>
                    <a:pt x="59055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1179829" y="0"/>
                  </a:lnTo>
                  <a:lnTo>
                    <a:pt x="1179829" y="304800"/>
                  </a:lnTo>
                  <a:lnTo>
                    <a:pt x="590550" y="30480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79690" y="5974079"/>
            <a:ext cx="1179830" cy="3048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359"/>
              </a:spcBef>
            </a:pPr>
            <a:r>
              <a:rPr sz="1400" b="1" i="1" spc="-5" dirty="0">
                <a:latin typeface="Arial"/>
                <a:cs typeface="Arial"/>
              </a:rPr>
              <a:t>Cathode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8914" name="Picture 2" descr=" Dual-chamber&#10;pacemaker.&#10; Wires are placed in&#10;two chambers of the&#10;heart&#10; One lead paces the&#10;atrium and one paces&#10;the 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489" y="490220"/>
            <a:ext cx="703643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Advantages </a:t>
            </a:r>
            <a:r>
              <a:rPr spc="-5" dirty="0"/>
              <a:t>and </a:t>
            </a:r>
            <a:r>
              <a:rPr spc="-10" dirty="0"/>
              <a:t>Disadvantages</a:t>
            </a:r>
            <a:r>
              <a:rPr spc="-60" dirty="0"/>
              <a:t> </a:t>
            </a:r>
            <a:r>
              <a:rPr spc="-5" dirty="0"/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0460" y="955040"/>
            <a:ext cx="67544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latin typeface="Arial"/>
                <a:cs typeface="Arial"/>
              </a:rPr>
              <a:t>Single-Chamber Pacing</a:t>
            </a:r>
            <a:r>
              <a:rPr sz="3400" b="1" spc="-90" dirty="0">
                <a:latin typeface="Arial"/>
                <a:cs typeface="Arial"/>
              </a:rPr>
              <a:t> </a:t>
            </a:r>
            <a:r>
              <a:rPr sz="3400" b="1" spc="-10" dirty="0">
                <a:latin typeface="Arial"/>
                <a:cs typeface="Arial"/>
              </a:rPr>
              <a:t>Systems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179" y="2063750"/>
            <a:ext cx="3887470" cy="4102100"/>
          </a:xfrm>
          <a:prstGeom prst="rect">
            <a:avLst/>
          </a:prstGeom>
          <a:ln w="12579">
            <a:solidFill>
              <a:srgbClr val="071C57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800" b="1" spc="-10" dirty="0">
                <a:latin typeface="Arial"/>
                <a:cs typeface="Arial"/>
              </a:rPr>
              <a:t>Advantages</a:t>
            </a:r>
            <a:endParaRPr sz="2800">
              <a:latin typeface="Arial"/>
              <a:cs typeface="Arial"/>
            </a:endParaRPr>
          </a:p>
          <a:p>
            <a:pPr marL="370840" marR="858519">
              <a:lnSpc>
                <a:spcPct val="100000"/>
              </a:lnSpc>
              <a:spcBef>
                <a:spcPts val="1540"/>
              </a:spcBef>
            </a:pPr>
            <a:r>
              <a:rPr sz="2800" b="1" spc="-5" dirty="0">
                <a:latin typeface="Times New Roman"/>
                <a:cs typeface="Times New Roman"/>
              </a:rPr>
              <a:t>Implantation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  </a:t>
            </a:r>
            <a:r>
              <a:rPr sz="2800" b="1" spc="-5" dirty="0">
                <a:latin typeface="Times New Roman"/>
                <a:cs typeface="Times New Roman"/>
              </a:rPr>
              <a:t>single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lead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0250" y="2063750"/>
            <a:ext cx="4401820" cy="4102100"/>
          </a:xfrm>
          <a:prstGeom prst="rect">
            <a:avLst/>
          </a:prstGeom>
          <a:ln w="12579">
            <a:solidFill>
              <a:srgbClr val="071C57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60"/>
              </a:spcBef>
            </a:pPr>
            <a:r>
              <a:rPr sz="2800" b="1" spc="-10" dirty="0">
                <a:latin typeface="Arial"/>
                <a:cs typeface="Arial"/>
              </a:rPr>
              <a:t>Disadvantages</a:t>
            </a:r>
            <a:endParaRPr sz="2800" dirty="0">
              <a:latin typeface="Arial"/>
              <a:cs typeface="Arial"/>
            </a:endParaRPr>
          </a:p>
          <a:p>
            <a:pPr marL="406400" marR="553720">
              <a:lnSpc>
                <a:spcPct val="99900"/>
              </a:lnSpc>
              <a:spcBef>
                <a:spcPts val="1260"/>
              </a:spcBef>
            </a:pPr>
            <a:r>
              <a:rPr sz="2800" b="1" spc="-5" dirty="0">
                <a:latin typeface="Times New Roman"/>
                <a:cs typeface="Times New Roman"/>
              </a:rPr>
              <a:t>Single ventricular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lead  does </a:t>
            </a:r>
            <a:r>
              <a:rPr sz="2800" b="1" dirty="0">
                <a:latin typeface="Times New Roman"/>
                <a:cs typeface="Times New Roman"/>
              </a:rPr>
              <a:t>not </a:t>
            </a:r>
            <a:r>
              <a:rPr sz="2800" b="1" spc="-5" dirty="0">
                <a:latin typeface="Times New Roman"/>
                <a:cs typeface="Times New Roman"/>
              </a:rPr>
              <a:t>provide </a:t>
            </a:r>
            <a:r>
              <a:rPr sz="2800" b="1" spc="-10" dirty="0">
                <a:latin typeface="Times New Roman"/>
                <a:cs typeface="Times New Roman"/>
              </a:rPr>
              <a:t>AV  </a:t>
            </a:r>
            <a:r>
              <a:rPr sz="2800" b="1" spc="-5" dirty="0">
                <a:latin typeface="Times New Roman"/>
                <a:cs typeface="Times New Roman"/>
              </a:rPr>
              <a:t>synchrony</a:t>
            </a:r>
            <a:endParaRPr sz="2800" dirty="0">
              <a:latin typeface="Times New Roman"/>
              <a:cs typeface="Times New Roman"/>
            </a:endParaRPr>
          </a:p>
          <a:p>
            <a:pPr marL="406400" marR="45339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Single </a:t>
            </a:r>
            <a:r>
              <a:rPr sz="2800" b="1" dirty="0">
                <a:latin typeface="Times New Roman"/>
                <a:cs typeface="Times New Roman"/>
              </a:rPr>
              <a:t>atrial </a:t>
            </a:r>
            <a:r>
              <a:rPr sz="2800" b="1" spc="-5" dirty="0">
                <a:latin typeface="Times New Roman"/>
                <a:cs typeface="Times New Roman"/>
              </a:rPr>
              <a:t>lead does  not provide ventricular  </a:t>
            </a:r>
            <a:r>
              <a:rPr sz="2800" b="1" spc="-10" dirty="0">
                <a:latin typeface="Times New Roman"/>
                <a:cs typeface="Times New Roman"/>
              </a:rPr>
              <a:t>backup </a:t>
            </a:r>
            <a:r>
              <a:rPr sz="2800" b="1" dirty="0">
                <a:latin typeface="Times New Roman"/>
                <a:cs typeface="Times New Roman"/>
              </a:rPr>
              <a:t>if A-to-V  </a:t>
            </a:r>
            <a:r>
              <a:rPr sz="2800" b="1" spc="-5" dirty="0">
                <a:latin typeface="Times New Roman"/>
                <a:cs typeface="Times New Roman"/>
              </a:rPr>
              <a:t>conduction </a:t>
            </a:r>
            <a:r>
              <a:rPr sz="2800" b="1" dirty="0">
                <a:latin typeface="Times New Roman"/>
                <a:cs typeface="Times New Roman"/>
              </a:rPr>
              <a:t>is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lost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7890" name="Picture 2" descr="Rate-responsive pacemaker.&#10; It has sensors that detect changes in the&#10;patient's physical activity and automatically&#10;adj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430" y="706120"/>
            <a:ext cx="7229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Benefits of Dual Chamber</a:t>
            </a:r>
            <a:r>
              <a:rPr sz="3600" spc="-80" dirty="0"/>
              <a:t> </a:t>
            </a:r>
            <a:r>
              <a:rPr sz="3600" spc="-10" dirty="0"/>
              <a:t>Pacing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28700" y="2014220"/>
            <a:ext cx="7235190" cy="322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Provides AV</a:t>
            </a:r>
            <a:r>
              <a:rPr sz="2800" b="1" spc="-10" dirty="0">
                <a:latin typeface="Times New Roman"/>
                <a:cs typeface="Times New Roman"/>
              </a:rPr>
              <a:t> synchrony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spc="-10" dirty="0">
                <a:latin typeface="Times New Roman"/>
                <a:cs typeface="Times New Roman"/>
              </a:rPr>
              <a:t>Lower </a:t>
            </a:r>
            <a:r>
              <a:rPr sz="2800" b="1" spc="-5" dirty="0">
                <a:latin typeface="Times New Roman"/>
                <a:cs typeface="Times New Roman"/>
              </a:rPr>
              <a:t>incidence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atrial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fibrillation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5460"/>
              </a:lnSpc>
              <a:spcBef>
                <a:spcPts val="520"/>
              </a:spcBef>
            </a:pPr>
            <a:r>
              <a:rPr sz="2800" b="1" spc="-10" dirty="0">
                <a:latin typeface="Times New Roman"/>
                <a:cs typeface="Times New Roman"/>
              </a:rPr>
              <a:t>Lower </a:t>
            </a:r>
            <a:r>
              <a:rPr sz="2800" b="1" spc="-5" dirty="0">
                <a:latin typeface="Times New Roman"/>
                <a:cs typeface="Times New Roman"/>
              </a:rPr>
              <a:t>risk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systemic embolism </a:t>
            </a:r>
            <a:r>
              <a:rPr sz="2800" b="1" dirty="0">
                <a:latin typeface="Times New Roman"/>
                <a:cs typeface="Times New Roman"/>
              </a:rPr>
              <a:t>and </a:t>
            </a:r>
            <a:r>
              <a:rPr sz="2800" b="1" spc="-10" dirty="0">
                <a:latin typeface="Times New Roman"/>
                <a:cs typeface="Times New Roman"/>
              </a:rPr>
              <a:t>stroke  Lower </a:t>
            </a:r>
            <a:r>
              <a:rPr sz="2800" b="1" spc="-5" dirty="0">
                <a:latin typeface="Times New Roman"/>
                <a:cs typeface="Times New Roman"/>
              </a:rPr>
              <a:t>incidence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10" dirty="0">
                <a:latin typeface="Times New Roman"/>
                <a:cs typeface="Times New Roman"/>
              </a:rPr>
              <a:t>new </a:t>
            </a:r>
            <a:r>
              <a:rPr sz="2800" b="1" spc="-5" dirty="0">
                <a:latin typeface="Times New Roman"/>
                <a:cs typeface="Times New Roman"/>
              </a:rPr>
              <a:t>congestive </a:t>
            </a:r>
            <a:r>
              <a:rPr sz="2800" b="1" spc="-10" dirty="0">
                <a:latin typeface="Times New Roman"/>
                <a:cs typeface="Times New Roman"/>
              </a:rPr>
              <a:t>heart </a:t>
            </a:r>
            <a:r>
              <a:rPr sz="2800" b="1" dirty="0">
                <a:latin typeface="Times New Roman"/>
                <a:cs typeface="Times New Roman"/>
              </a:rPr>
              <a:t>failure  </a:t>
            </a:r>
            <a:r>
              <a:rPr sz="2800" b="1" spc="-10" dirty="0">
                <a:latin typeface="Times New Roman"/>
                <a:cs typeface="Times New Roman"/>
              </a:rPr>
              <a:t>Lower </a:t>
            </a:r>
            <a:r>
              <a:rPr sz="2800" b="1" dirty="0">
                <a:latin typeface="Times New Roman"/>
                <a:cs typeface="Times New Roman"/>
              </a:rPr>
              <a:t>mortality and </a:t>
            </a:r>
            <a:r>
              <a:rPr sz="2800" b="1" spc="-5" dirty="0">
                <a:latin typeface="Times New Roman"/>
                <a:cs typeface="Times New Roman"/>
              </a:rPr>
              <a:t>higher </a:t>
            </a:r>
            <a:r>
              <a:rPr lang="en-US" sz="2800" b="1" spc="-5">
                <a:latin typeface="Times New Roman"/>
                <a:cs typeface="Times New Roman"/>
              </a:rPr>
              <a:t>survival rates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The</a:t>
            </a:r>
            <a:r>
              <a:rPr spc="-220" dirty="0"/>
              <a:t> </a:t>
            </a:r>
            <a:r>
              <a:rPr spc="-400" dirty="0"/>
              <a:t>Can</a:t>
            </a:r>
          </a:p>
          <a:p>
            <a:pPr algn="ctr">
              <a:lnSpc>
                <a:spcPct val="100000"/>
              </a:lnSpc>
            </a:pPr>
            <a:r>
              <a:rPr spc="-440" dirty="0"/>
              <a:t>AKA </a:t>
            </a:r>
            <a:r>
              <a:rPr spc="-180" dirty="0"/>
              <a:t>“Pulse </a:t>
            </a:r>
            <a:r>
              <a:rPr spc="-100" dirty="0"/>
              <a:t>Generator,”</a:t>
            </a:r>
            <a:r>
              <a:rPr spc="-30" dirty="0"/>
              <a:t> </a:t>
            </a:r>
            <a:r>
              <a:rPr spc="-10" dirty="0"/>
              <a:t>“Battery”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8300"/>
            <a:ext cx="8014334" cy="94996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92860">
              <a:lnSpc>
                <a:spcPct val="100000"/>
              </a:lnSpc>
              <a:spcBef>
                <a:spcPts val="860"/>
              </a:spcBef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Temporary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2188210" algn="l"/>
                <a:tab pos="4671695" algn="l"/>
              </a:tabLst>
            </a:pP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chamber	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Dual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chamber	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Permanent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chamber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2819400"/>
            <a:ext cx="2219960" cy="3074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9400" y="2819400"/>
            <a:ext cx="1981200" cy="3074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0" y="2743200"/>
            <a:ext cx="31242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1986" name="Picture 2" descr="Pacemakers are the electrode devices that can&#10;be used to initiate the heartbeat when the&#10;hearts intrinsic electrical sys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79" y="0"/>
            <a:ext cx="9091821" cy="682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780" y="497840"/>
            <a:ext cx="7317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0" dirty="0"/>
              <a:t>Schematic </a:t>
            </a:r>
            <a:r>
              <a:rPr sz="4400" spc="-5" dirty="0"/>
              <a:t>of </a:t>
            </a:r>
            <a:r>
              <a:rPr sz="4400" spc="-220" dirty="0"/>
              <a:t>pacemaker</a:t>
            </a:r>
            <a:r>
              <a:rPr sz="4400" spc="-480" dirty="0"/>
              <a:t> </a:t>
            </a:r>
            <a:r>
              <a:rPr sz="4400" spc="-225" dirty="0"/>
              <a:t>system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81000" y="1877060"/>
            <a:ext cx="8380730" cy="4676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0"/>
            <a:ext cx="914654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  <a:path w="8229600" h="609600">
                <a:moveTo>
                  <a:pt x="0" y="0"/>
                </a:moveTo>
                <a:lnTo>
                  <a:pt x="0" y="0"/>
                </a:lnTo>
              </a:path>
              <a:path w="8229600" h="609600">
                <a:moveTo>
                  <a:pt x="8229600" y="609600"/>
                </a:moveTo>
                <a:lnTo>
                  <a:pt x="8229600" y="60960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40419" y="6457950"/>
            <a:ext cx="169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Nazli"/>
                <a:cs typeface="Nazli"/>
              </a:rPr>
              <a:t>2</a:t>
            </a:r>
            <a:r>
              <a:rPr sz="1200" dirty="0">
                <a:latin typeface="Nazli"/>
                <a:cs typeface="Nazli"/>
              </a:rPr>
              <a:t>1</a:t>
            </a:r>
            <a:endParaRPr sz="1200">
              <a:latin typeface="Nazli"/>
              <a:cs typeface="Nazl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77850"/>
            <a:ext cx="25152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/>
              <a:t>E</a:t>
            </a:r>
            <a:r>
              <a:rPr sz="4200" spc="10" dirty="0"/>
              <a:t>x</a:t>
            </a:r>
            <a:r>
              <a:rPr sz="4200" spc="-5" dirty="0"/>
              <a:t>am</a:t>
            </a:r>
            <a:r>
              <a:rPr sz="4200" dirty="0"/>
              <a:t>p</a:t>
            </a:r>
            <a:r>
              <a:rPr sz="4200" spc="-10" dirty="0"/>
              <a:t>l</a:t>
            </a:r>
            <a:r>
              <a:rPr sz="4200" spc="-5" dirty="0"/>
              <a:t>es</a:t>
            </a:r>
            <a:endParaRPr sz="4200"/>
          </a:p>
        </p:txBody>
      </p:sp>
      <p:sp>
        <p:nvSpPr>
          <p:cNvPr id="7" name="object 7"/>
          <p:cNvSpPr txBox="1"/>
          <p:nvPr/>
        </p:nvSpPr>
        <p:spPr>
          <a:xfrm>
            <a:off x="764540" y="1615440"/>
            <a:ext cx="7038975" cy="45199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00" b="1" dirty="0">
                <a:latin typeface="Arial"/>
                <a:cs typeface="Arial"/>
              </a:rPr>
              <a:t>VVI</a:t>
            </a:r>
            <a:endParaRPr sz="3000" dirty="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740"/>
              </a:spcBef>
              <a:tabLst>
                <a:tab pos="1189355" algn="l"/>
              </a:tabLst>
            </a:pPr>
            <a:r>
              <a:rPr sz="3000" b="1" spc="-85" dirty="0">
                <a:latin typeface="Arial"/>
                <a:cs typeface="Arial"/>
              </a:rPr>
              <a:t>V:	</a:t>
            </a:r>
            <a:r>
              <a:rPr sz="3000" b="1" spc="-25" dirty="0">
                <a:latin typeface="Arial"/>
                <a:cs typeface="Arial"/>
              </a:rPr>
              <a:t>Ventricle </a:t>
            </a:r>
            <a:r>
              <a:rPr sz="3000" b="1" spc="-5" dirty="0">
                <a:latin typeface="Arial"/>
                <a:cs typeface="Arial"/>
              </a:rPr>
              <a:t>is the paced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chamber</a:t>
            </a:r>
            <a:endParaRPr sz="3000" dirty="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750"/>
              </a:spcBef>
              <a:tabLst>
                <a:tab pos="1189355" algn="l"/>
              </a:tabLst>
            </a:pPr>
            <a:r>
              <a:rPr sz="3000" b="1" spc="-85" dirty="0">
                <a:latin typeface="Arial"/>
                <a:cs typeface="Arial"/>
              </a:rPr>
              <a:t>V:	</a:t>
            </a:r>
            <a:r>
              <a:rPr sz="3000" b="1" spc="-25" dirty="0">
                <a:latin typeface="Arial"/>
                <a:cs typeface="Arial"/>
              </a:rPr>
              <a:t>Ventricle </a:t>
            </a:r>
            <a:r>
              <a:rPr sz="3000" b="1" spc="-5" dirty="0">
                <a:latin typeface="Arial"/>
                <a:cs typeface="Arial"/>
              </a:rPr>
              <a:t>is the sensed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chamber</a:t>
            </a:r>
            <a:endParaRPr sz="3000" dirty="0">
              <a:latin typeface="Arial"/>
              <a:cs typeface="Arial"/>
            </a:endParaRPr>
          </a:p>
          <a:p>
            <a:pPr marL="622300" marR="282575">
              <a:lnSpc>
                <a:spcPct val="100000"/>
              </a:lnSpc>
              <a:spcBef>
                <a:spcPts val="740"/>
              </a:spcBef>
              <a:tabLst>
                <a:tab pos="1168400" algn="l"/>
              </a:tabLst>
            </a:pPr>
            <a:r>
              <a:rPr sz="3000" b="1" spc="-5" dirty="0">
                <a:latin typeface="Arial"/>
                <a:cs typeface="Arial"/>
              </a:rPr>
              <a:t>I:	</a:t>
            </a:r>
            <a:r>
              <a:rPr sz="3000" b="1" spc="-10" dirty="0">
                <a:latin typeface="Arial"/>
                <a:cs typeface="Arial"/>
              </a:rPr>
              <a:t>Inhibited </a:t>
            </a:r>
            <a:r>
              <a:rPr sz="3000" b="1" spc="-5" dirty="0">
                <a:latin typeface="Arial"/>
                <a:cs typeface="Arial"/>
              </a:rPr>
              <a:t>response to </a:t>
            </a:r>
            <a:r>
              <a:rPr sz="3000" b="1" dirty="0">
                <a:latin typeface="Arial"/>
                <a:cs typeface="Arial"/>
              </a:rPr>
              <a:t>a </a:t>
            </a:r>
            <a:r>
              <a:rPr sz="3000" b="1" spc="-5" dirty="0">
                <a:latin typeface="Arial"/>
                <a:cs typeface="Arial"/>
              </a:rPr>
              <a:t>sensed  signal</a:t>
            </a:r>
            <a:endParaRPr sz="3000" dirty="0">
              <a:latin typeface="Arial"/>
              <a:cs typeface="Arial"/>
            </a:endParaRPr>
          </a:p>
          <a:p>
            <a:pPr marL="1002665" marR="5080" indent="-646430">
              <a:lnSpc>
                <a:spcPct val="100000"/>
              </a:lnSpc>
              <a:spcBef>
                <a:spcPts val="650"/>
              </a:spcBef>
            </a:pPr>
            <a:r>
              <a:rPr sz="2600" b="1" dirty="0">
                <a:latin typeface="Arial"/>
                <a:cs typeface="Arial"/>
              </a:rPr>
              <a:t>Thus, a </a:t>
            </a:r>
            <a:r>
              <a:rPr sz="2600" b="1" spc="-5" dirty="0">
                <a:latin typeface="Arial"/>
                <a:cs typeface="Arial"/>
              </a:rPr>
              <a:t>synchronous </a:t>
            </a:r>
            <a:r>
              <a:rPr sz="2600" b="1" dirty="0">
                <a:latin typeface="Arial"/>
                <a:cs typeface="Arial"/>
              </a:rPr>
              <a:t>generator that paces  and senses </a:t>
            </a:r>
            <a:r>
              <a:rPr sz="2600" b="1" spc="-5" dirty="0">
                <a:latin typeface="Arial"/>
                <a:cs typeface="Arial"/>
              </a:rPr>
              <a:t>in the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ventricle</a:t>
            </a:r>
            <a:endParaRPr sz="2600" dirty="0">
              <a:latin typeface="Arial"/>
              <a:cs typeface="Arial"/>
            </a:endParaRPr>
          </a:p>
          <a:p>
            <a:pPr marL="356235" marR="188595">
              <a:lnSpc>
                <a:spcPts val="3770"/>
              </a:lnSpc>
              <a:spcBef>
                <a:spcPts val="220"/>
              </a:spcBef>
            </a:pPr>
            <a:r>
              <a:rPr sz="2600" b="1" spc="-5" dirty="0">
                <a:latin typeface="Arial"/>
                <a:cs typeface="Arial"/>
              </a:rPr>
              <a:t>Inhibited if </a:t>
            </a:r>
            <a:r>
              <a:rPr sz="2600" b="1" dirty="0">
                <a:latin typeface="Arial"/>
                <a:cs typeface="Arial"/>
              </a:rPr>
              <a:t>a sinus or escape beat occurs  </a:t>
            </a:r>
            <a:r>
              <a:rPr sz="2600" b="1" spc="-5" dirty="0">
                <a:latin typeface="Arial"/>
                <a:cs typeface="Arial"/>
              </a:rPr>
              <a:t>Called </a:t>
            </a:r>
            <a:r>
              <a:rPr sz="2600" b="1" dirty="0">
                <a:latin typeface="Arial"/>
                <a:cs typeface="Arial"/>
              </a:rPr>
              <a:t>a “demand”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pacer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700" y="2014220"/>
            <a:ext cx="6805930" cy="338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Stimulate cardiac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depolarization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Sense intrinsic cardiac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function</a:t>
            </a:r>
            <a:endParaRPr sz="2800">
              <a:latin typeface="Times New Roman"/>
              <a:cs typeface="Times New Roman"/>
            </a:endParaRPr>
          </a:p>
          <a:p>
            <a:pPr marL="12700" marR="204470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Respond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increased </a:t>
            </a:r>
            <a:r>
              <a:rPr sz="2800" b="1" dirty="0">
                <a:latin typeface="Times New Roman"/>
                <a:cs typeface="Times New Roman"/>
              </a:rPr>
              <a:t>metabolic </a:t>
            </a:r>
            <a:r>
              <a:rPr sz="2800" b="1" spc="-5" dirty="0">
                <a:latin typeface="Times New Roman"/>
                <a:cs typeface="Times New Roman"/>
              </a:rPr>
              <a:t>demand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by  providing rate responsive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pacing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Provide diagnostic information stored by the  </a:t>
            </a:r>
            <a:r>
              <a:rPr sz="2800" b="1" spc="-10" dirty="0">
                <a:latin typeface="Times New Roman"/>
                <a:cs typeface="Times New Roman"/>
              </a:rPr>
              <a:t>pacemaker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" y="731520"/>
            <a:ext cx="85871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Most </a:t>
            </a:r>
            <a:r>
              <a:rPr sz="3300" spc="-5" dirty="0"/>
              <a:t>Pacemakers Perform Four</a:t>
            </a:r>
            <a:r>
              <a:rPr sz="3300" spc="-25" dirty="0"/>
              <a:t> </a:t>
            </a:r>
            <a:r>
              <a:rPr sz="3300" spc="-5" dirty="0"/>
              <a:t>Functions:</a:t>
            </a:r>
            <a:endParaRPr sz="3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  <a:path w="8229600" h="609600">
                <a:moveTo>
                  <a:pt x="0" y="0"/>
                </a:moveTo>
                <a:lnTo>
                  <a:pt x="0" y="0"/>
                </a:lnTo>
              </a:path>
              <a:path w="8229600" h="609600">
                <a:moveTo>
                  <a:pt x="8229600" y="609600"/>
                </a:moveTo>
                <a:lnTo>
                  <a:pt x="8229600" y="60960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40419" y="6457950"/>
            <a:ext cx="169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Nazli"/>
                <a:cs typeface="Nazli"/>
              </a:rPr>
              <a:t>1</a:t>
            </a:r>
            <a:r>
              <a:rPr sz="1200" dirty="0">
                <a:latin typeface="Nazli"/>
                <a:cs typeface="Nazli"/>
              </a:rPr>
              <a:t>0</a:t>
            </a:r>
            <a:endParaRPr sz="1200">
              <a:latin typeface="Nazli"/>
              <a:cs typeface="Nazl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77850"/>
            <a:ext cx="20415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solidFill>
                  <a:srgbClr val="006633"/>
                </a:solidFill>
                <a:latin typeface="Arial"/>
                <a:cs typeface="Arial"/>
              </a:rPr>
              <a:t>Capture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33220"/>
            <a:ext cx="7611745" cy="9385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22300" marR="5080" indent="-609600">
              <a:lnSpc>
                <a:spcPts val="3590"/>
              </a:lnSpc>
              <a:spcBef>
                <a:spcPts val="225"/>
              </a:spcBef>
            </a:pPr>
            <a:r>
              <a:rPr sz="3000" b="1" spc="-5" dirty="0">
                <a:latin typeface="Arial"/>
                <a:cs typeface="Arial"/>
              </a:rPr>
              <a:t>Depolarization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-5" dirty="0">
                <a:latin typeface="Arial"/>
                <a:cs typeface="Arial"/>
              </a:rPr>
              <a:t>atria and/or ventricles</a:t>
            </a:r>
            <a:r>
              <a:rPr sz="3000" b="1" spc="-1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in  response </a:t>
            </a:r>
            <a:r>
              <a:rPr sz="3000" b="1" dirty="0">
                <a:latin typeface="Arial"/>
                <a:cs typeface="Arial"/>
              </a:rPr>
              <a:t>to a </a:t>
            </a:r>
            <a:r>
              <a:rPr sz="3000" b="1" spc="-5" dirty="0">
                <a:latin typeface="Arial"/>
                <a:cs typeface="Arial"/>
              </a:rPr>
              <a:t>pacing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stimulus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  <a:path w="8229600" h="609600">
                <a:moveTo>
                  <a:pt x="0" y="0"/>
                </a:moveTo>
                <a:lnTo>
                  <a:pt x="0" y="0"/>
                </a:lnTo>
              </a:path>
              <a:path w="8229600" h="609600">
                <a:moveTo>
                  <a:pt x="8229600" y="609600"/>
                </a:moveTo>
                <a:lnTo>
                  <a:pt x="8229600" y="60960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40419" y="6457950"/>
            <a:ext cx="169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Nazli"/>
                <a:cs typeface="Nazli"/>
              </a:rPr>
              <a:t>1</a:t>
            </a:r>
            <a:r>
              <a:rPr sz="1200" dirty="0">
                <a:latin typeface="Nazli"/>
                <a:cs typeface="Nazli"/>
              </a:rPr>
              <a:t>1</a:t>
            </a:r>
            <a:endParaRPr sz="1200">
              <a:latin typeface="Nazli"/>
              <a:cs typeface="Nazl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77850"/>
            <a:ext cx="2099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>
                <a:solidFill>
                  <a:srgbClr val="006633"/>
                </a:solidFill>
              </a:rPr>
              <a:t>S</a:t>
            </a:r>
            <a:r>
              <a:rPr sz="4200" spc="10" dirty="0">
                <a:solidFill>
                  <a:srgbClr val="006633"/>
                </a:solidFill>
              </a:rPr>
              <a:t>e</a:t>
            </a:r>
            <a:r>
              <a:rPr sz="4200" spc="-5" dirty="0">
                <a:solidFill>
                  <a:srgbClr val="006633"/>
                </a:solidFill>
              </a:rPr>
              <a:t>ns</a:t>
            </a:r>
            <a:r>
              <a:rPr sz="4200" dirty="0">
                <a:solidFill>
                  <a:srgbClr val="006633"/>
                </a:solidFill>
              </a:rPr>
              <a:t>ing</a:t>
            </a:r>
            <a:endParaRPr sz="4200"/>
          </a:p>
        </p:txBody>
      </p:sp>
      <p:sp>
        <p:nvSpPr>
          <p:cNvPr id="7" name="object 7"/>
          <p:cNvSpPr txBox="1"/>
          <p:nvPr/>
        </p:nvSpPr>
        <p:spPr>
          <a:xfrm>
            <a:off x="535940" y="1633220"/>
            <a:ext cx="7649845" cy="20421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22300" marR="5080" indent="-609600">
              <a:lnSpc>
                <a:spcPts val="3590"/>
              </a:lnSpc>
              <a:spcBef>
                <a:spcPts val="225"/>
              </a:spcBef>
            </a:pPr>
            <a:r>
              <a:rPr sz="3000" b="1" spc="-10" dirty="0">
                <a:latin typeface="Arial"/>
                <a:cs typeface="Arial"/>
              </a:rPr>
              <a:t>Ability </a:t>
            </a:r>
            <a:r>
              <a:rPr sz="3000" b="1" spc="-5" dirty="0">
                <a:latin typeface="Arial"/>
                <a:cs typeface="Arial"/>
              </a:rPr>
              <a:t>of device to </a:t>
            </a:r>
            <a:r>
              <a:rPr sz="3000" b="1" spc="-10" dirty="0">
                <a:latin typeface="Arial"/>
                <a:cs typeface="Arial"/>
              </a:rPr>
              <a:t>detect </a:t>
            </a:r>
            <a:r>
              <a:rPr sz="3000" b="1" spc="-5" dirty="0">
                <a:latin typeface="Arial"/>
                <a:cs typeface="Arial"/>
              </a:rPr>
              <a:t>intrinsic cardiac  activity</a:t>
            </a:r>
            <a:endParaRPr sz="3000">
              <a:latin typeface="Arial"/>
              <a:cs typeface="Arial"/>
            </a:endParaRPr>
          </a:p>
          <a:p>
            <a:pPr marL="12700" marR="773430">
              <a:lnSpc>
                <a:spcPts val="4340"/>
              </a:lnSpc>
              <a:spcBef>
                <a:spcPts val="160"/>
              </a:spcBef>
              <a:tabLst>
                <a:tab pos="2656205" algn="l"/>
              </a:tabLst>
            </a:pPr>
            <a:r>
              <a:rPr sz="3000" b="1" spc="-5" dirty="0">
                <a:latin typeface="Arial"/>
                <a:cs typeface="Arial"/>
              </a:rPr>
              <a:t>Undersensing: failure </a:t>
            </a:r>
            <a:r>
              <a:rPr sz="3000" b="1" dirty="0">
                <a:latin typeface="Arial"/>
                <a:cs typeface="Arial"/>
              </a:rPr>
              <a:t>to </a:t>
            </a:r>
            <a:r>
              <a:rPr sz="3000" b="1" spc="-5" dirty="0">
                <a:latin typeface="Arial"/>
                <a:cs typeface="Arial"/>
              </a:rPr>
              <a:t>sense  Oversensing:	</a:t>
            </a:r>
            <a:r>
              <a:rPr sz="3000" b="1" dirty="0">
                <a:latin typeface="Arial"/>
                <a:cs typeface="Arial"/>
              </a:rPr>
              <a:t>too </a:t>
            </a:r>
            <a:r>
              <a:rPr sz="3000" b="1" spc="-5" dirty="0">
                <a:latin typeface="Arial"/>
                <a:cs typeface="Arial"/>
              </a:rPr>
              <a:t>sensitive to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activity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700" y="2014220"/>
            <a:ext cx="1788160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Amplitude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Pulse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width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2259" y="731520"/>
            <a:ext cx="84264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80" dirty="0">
                <a:latin typeface="Arial"/>
                <a:cs typeface="Arial"/>
              </a:rPr>
              <a:t>Two </a:t>
            </a:r>
            <a:r>
              <a:rPr sz="3300" b="1" spc="-5" dirty="0">
                <a:latin typeface="Arial"/>
                <a:cs typeface="Arial"/>
              </a:rPr>
              <a:t>Settings Are Used </a:t>
            </a:r>
            <a:r>
              <a:rPr sz="3300" b="1" dirty="0">
                <a:latin typeface="Arial"/>
                <a:cs typeface="Arial"/>
              </a:rPr>
              <a:t>to </a:t>
            </a:r>
            <a:r>
              <a:rPr sz="3300" b="1" spc="-5" dirty="0">
                <a:latin typeface="Arial"/>
                <a:cs typeface="Arial"/>
              </a:rPr>
              <a:t>Ensure</a:t>
            </a:r>
            <a:r>
              <a:rPr sz="3300" b="1" spc="-105" dirty="0">
                <a:latin typeface="Arial"/>
                <a:cs typeface="Arial"/>
              </a:rPr>
              <a:t> </a:t>
            </a:r>
            <a:r>
              <a:rPr sz="3300" b="1" spc="-5" dirty="0">
                <a:latin typeface="Arial"/>
                <a:cs typeface="Arial"/>
              </a:rPr>
              <a:t>Capture: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569" y="490220"/>
            <a:ext cx="727773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Amplitude </a:t>
            </a:r>
            <a:r>
              <a:rPr spc="-5" dirty="0"/>
              <a:t>is the </a:t>
            </a:r>
            <a:r>
              <a:rPr spc="-10" dirty="0"/>
              <a:t>Amount </a:t>
            </a:r>
            <a:r>
              <a:rPr dirty="0"/>
              <a:t>of</a:t>
            </a:r>
            <a:r>
              <a:rPr spc="-140" dirty="0"/>
              <a:t> </a:t>
            </a:r>
            <a:r>
              <a:rPr spc="-45" dirty="0"/>
              <a:t>Voltage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220" y="955040"/>
            <a:ext cx="8307705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10" dirty="0">
                <a:latin typeface="Arial"/>
                <a:cs typeface="Arial"/>
              </a:rPr>
              <a:t>Delivered </a:t>
            </a:r>
            <a:r>
              <a:rPr sz="3400" b="1" spc="-5" dirty="0">
                <a:latin typeface="Arial"/>
                <a:cs typeface="Arial"/>
              </a:rPr>
              <a:t>to the </a:t>
            </a:r>
            <a:r>
              <a:rPr sz="3400" b="1" spc="-10" dirty="0">
                <a:latin typeface="Arial"/>
                <a:cs typeface="Arial"/>
              </a:rPr>
              <a:t>Heart </a:t>
            </a:r>
            <a:r>
              <a:rPr sz="3400" b="1" spc="-5" dirty="0">
                <a:latin typeface="Arial"/>
                <a:cs typeface="Arial"/>
              </a:rPr>
              <a:t>By the</a:t>
            </a:r>
            <a:r>
              <a:rPr sz="3400" b="1" spc="-50" dirty="0">
                <a:latin typeface="Arial"/>
                <a:cs typeface="Arial"/>
              </a:rPr>
              <a:t> </a:t>
            </a:r>
            <a:r>
              <a:rPr sz="3400" b="1" spc="-10" dirty="0">
                <a:latin typeface="Arial"/>
                <a:cs typeface="Arial"/>
              </a:rPr>
              <a:t>Pacemaker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Arial"/>
              <a:cs typeface="Arial"/>
            </a:endParaRPr>
          </a:p>
          <a:p>
            <a:pPr marL="678180" marR="507365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Amplitude </a:t>
            </a:r>
            <a:r>
              <a:rPr sz="2800" b="1" spc="-15" dirty="0">
                <a:latin typeface="Times New Roman"/>
                <a:cs typeface="Times New Roman"/>
              </a:rPr>
              <a:t>reflects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10" dirty="0">
                <a:latin typeface="Times New Roman"/>
                <a:cs typeface="Times New Roman"/>
              </a:rPr>
              <a:t>strength </a:t>
            </a:r>
            <a:r>
              <a:rPr sz="2800" b="1" dirty="0">
                <a:latin typeface="Times New Roman"/>
                <a:cs typeface="Times New Roman"/>
              </a:rPr>
              <a:t>or </a:t>
            </a:r>
            <a:r>
              <a:rPr sz="2800" b="1" spc="-5" dirty="0">
                <a:latin typeface="Times New Roman"/>
                <a:cs typeface="Times New Roman"/>
              </a:rPr>
              <a:t>height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  impulse:</a:t>
            </a:r>
            <a:endParaRPr sz="2800">
              <a:latin typeface="Times New Roman"/>
              <a:cs typeface="Times New Roman"/>
            </a:endParaRPr>
          </a:p>
          <a:p>
            <a:pPr marL="1135380" marR="579120" indent="-285750">
              <a:lnSpc>
                <a:spcPct val="100000"/>
              </a:lnSpc>
              <a:spcBef>
                <a:spcPts val="2100"/>
              </a:spcBef>
              <a:buClr>
                <a:srgbClr val="3364FA"/>
              </a:buClr>
              <a:buFont typeface="Times New Roman"/>
              <a:buChar char="–"/>
              <a:tabLst>
                <a:tab pos="113538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 amplitude </a:t>
            </a:r>
            <a:r>
              <a:rPr sz="2800" b="1" dirty="0">
                <a:latin typeface="Times New Roman"/>
                <a:cs typeface="Times New Roman"/>
              </a:rPr>
              <a:t>of the </a:t>
            </a:r>
            <a:r>
              <a:rPr sz="2800" b="1" spc="-5" dirty="0">
                <a:latin typeface="Times New Roman"/>
                <a:cs typeface="Times New Roman"/>
              </a:rPr>
              <a:t>impulse must </a:t>
            </a:r>
            <a:r>
              <a:rPr sz="2800" b="1" spc="5" dirty="0">
                <a:latin typeface="Times New Roman"/>
                <a:cs typeface="Times New Roman"/>
              </a:rPr>
              <a:t>be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large  </a:t>
            </a:r>
            <a:r>
              <a:rPr sz="2800" b="1" spc="-5" dirty="0">
                <a:latin typeface="Times New Roman"/>
                <a:cs typeface="Times New Roman"/>
              </a:rPr>
              <a:t>enough to cause depolarization </a:t>
            </a:r>
            <a:r>
              <a:rPr sz="2800" b="1" dirty="0">
                <a:latin typeface="Times New Roman"/>
                <a:cs typeface="Times New Roman"/>
              </a:rPr>
              <a:t>( </a:t>
            </a:r>
            <a:r>
              <a:rPr sz="2800" b="1" spc="-5" dirty="0">
                <a:latin typeface="Times New Roman"/>
                <a:cs typeface="Times New Roman"/>
              </a:rPr>
              <a:t>i.e., </a:t>
            </a:r>
            <a:r>
              <a:rPr sz="2800" b="1" dirty="0">
                <a:latin typeface="Times New Roman"/>
                <a:cs typeface="Times New Roman"/>
              </a:rPr>
              <a:t>to  </a:t>
            </a:r>
            <a:r>
              <a:rPr sz="2800" b="1" spc="-10" dirty="0">
                <a:latin typeface="Times New Roman"/>
                <a:cs typeface="Times New Roman"/>
              </a:rPr>
              <a:t>“capture”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heart)</a:t>
            </a:r>
            <a:endParaRPr sz="2800">
              <a:latin typeface="Times New Roman"/>
              <a:cs typeface="Times New Roman"/>
            </a:endParaRPr>
          </a:p>
          <a:p>
            <a:pPr marL="1135380" marR="671830" indent="-285750">
              <a:lnSpc>
                <a:spcPct val="100000"/>
              </a:lnSpc>
              <a:spcBef>
                <a:spcPts val="2090"/>
              </a:spcBef>
              <a:buClr>
                <a:srgbClr val="3364FA"/>
              </a:buClr>
              <a:tabLst>
                <a:tab pos="1135380" algn="l"/>
              </a:tabLst>
            </a:pP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760" y="490220"/>
            <a:ext cx="703008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Pulse </a:t>
            </a:r>
            <a:r>
              <a:rPr spc="-10" dirty="0"/>
              <a:t>Width </a:t>
            </a:r>
            <a:r>
              <a:rPr dirty="0"/>
              <a:t>Is </a:t>
            </a:r>
            <a:r>
              <a:rPr spc="-5" dirty="0"/>
              <a:t>the </a:t>
            </a:r>
            <a:r>
              <a:rPr spc="-20" dirty="0"/>
              <a:t>Time</a:t>
            </a:r>
            <a:r>
              <a:rPr spc="-65" dirty="0"/>
              <a:t> </a:t>
            </a:r>
            <a:r>
              <a:rPr spc="-10" dirty="0"/>
              <a:t>(Duration)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7139" y="955040"/>
            <a:ext cx="40011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of </a:t>
            </a:r>
            <a:r>
              <a:rPr sz="3400" b="1" spc="-5" dirty="0">
                <a:latin typeface="Arial"/>
                <a:cs typeface="Arial"/>
              </a:rPr>
              <a:t>the Pacing</a:t>
            </a:r>
            <a:r>
              <a:rPr sz="3400" b="1" spc="-110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Pulse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590" y="1747520"/>
            <a:ext cx="7818120" cy="157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imes New Roman"/>
                <a:cs typeface="Times New Roman"/>
              </a:rPr>
              <a:t>Pulse width is </a:t>
            </a:r>
            <a:r>
              <a:rPr sz="2200" b="1" spc="-10" dirty="0">
                <a:latin typeface="Times New Roman"/>
                <a:cs typeface="Times New Roman"/>
              </a:rPr>
              <a:t>expressed </a:t>
            </a:r>
            <a:r>
              <a:rPr sz="2200" b="1" spc="-5" dirty="0">
                <a:latin typeface="Times New Roman"/>
                <a:cs typeface="Times New Roman"/>
              </a:rPr>
              <a:t>in milliseconds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(ms)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50"/>
              </a:spcBef>
            </a:pPr>
            <a:r>
              <a:rPr sz="2200" b="1" spc="-5" dirty="0">
                <a:latin typeface="Times New Roman"/>
                <a:cs typeface="Times New Roman"/>
              </a:rPr>
              <a:t>The pulse width is just the length </a:t>
            </a:r>
            <a:r>
              <a:rPr sz="2200" b="1" dirty="0">
                <a:latin typeface="Times New Roman"/>
                <a:cs typeface="Times New Roman"/>
              </a:rPr>
              <a:t>of </a:t>
            </a:r>
            <a:r>
              <a:rPr sz="2200" b="1" spc="-5" dirty="0">
                <a:latin typeface="Times New Roman"/>
                <a:cs typeface="Times New Roman"/>
              </a:rPr>
              <a:t>time each pacing pulse is  </a:t>
            </a:r>
            <a:r>
              <a:rPr sz="2200" b="1" spc="-10" dirty="0">
                <a:latin typeface="Times New Roman"/>
                <a:cs typeface="Times New Roman"/>
              </a:rPr>
              <a:t>delivered </a:t>
            </a:r>
            <a:r>
              <a:rPr sz="2200" b="1" dirty="0">
                <a:latin typeface="Times New Roman"/>
                <a:cs typeface="Times New Roman"/>
              </a:rPr>
              <a:t>&amp; </a:t>
            </a:r>
            <a:r>
              <a:rPr sz="2200" b="1" spc="-5" dirty="0">
                <a:latin typeface="Times New Roman"/>
                <a:cs typeface="Times New Roman"/>
              </a:rPr>
              <a:t>must be long enough </a:t>
            </a:r>
            <a:r>
              <a:rPr sz="2200" b="1" dirty="0">
                <a:latin typeface="Times New Roman"/>
                <a:cs typeface="Times New Roman"/>
              </a:rPr>
              <a:t>for </a:t>
            </a:r>
            <a:r>
              <a:rPr sz="2200" b="1" spc="-5" dirty="0">
                <a:latin typeface="Times New Roman"/>
                <a:cs typeface="Times New Roman"/>
              </a:rPr>
              <a:t>depolarization to </a:t>
            </a:r>
            <a:r>
              <a:rPr sz="2200" b="1" spc="-10" dirty="0">
                <a:latin typeface="Times New Roman"/>
                <a:cs typeface="Times New Roman"/>
              </a:rPr>
              <a:t>disperse </a:t>
            </a:r>
            <a:r>
              <a:rPr sz="2200" b="1" spc="-5" dirty="0">
                <a:latin typeface="Times New Roman"/>
                <a:cs typeface="Times New Roman"/>
              </a:rPr>
              <a:t>to  the </a:t>
            </a:r>
            <a:r>
              <a:rPr sz="2200" b="1" spc="-10" dirty="0">
                <a:latin typeface="Times New Roman"/>
                <a:cs typeface="Times New Roman"/>
              </a:rPr>
              <a:t>surrounding</a:t>
            </a:r>
            <a:r>
              <a:rPr sz="2200" b="1" spc="-5" dirty="0">
                <a:latin typeface="Times New Roman"/>
                <a:cs typeface="Times New Roman"/>
              </a:rPr>
              <a:t> tissue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160" y="3957320"/>
            <a:ext cx="36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3110" y="3418840"/>
            <a:ext cx="1559560" cy="2651760"/>
            <a:chOff x="2023110" y="3418840"/>
            <a:chExt cx="1559560" cy="2651760"/>
          </a:xfrm>
        </p:grpSpPr>
        <p:sp>
          <p:nvSpPr>
            <p:cNvPr id="7" name="object 7"/>
            <p:cNvSpPr/>
            <p:nvPr/>
          </p:nvSpPr>
          <p:spPr>
            <a:xfrm>
              <a:off x="2023110" y="3418839"/>
              <a:ext cx="353060" cy="1393190"/>
            </a:xfrm>
            <a:custGeom>
              <a:avLst/>
              <a:gdLst/>
              <a:ahLst/>
              <a:cxnLst/>
              <a:rect l="l" t="t" r="r" b="b"/>
              <a:pathLst>
                <a:path w="353060" h="1393189">
                  <a:moveTo>
                    <a:pt x="353060" y="10160"/>
                  </a:moveTo>
                  <a:lnTo>
                    <a:pt x="350520" y="10160"/>
                  </a:lnTo>
                  <a:lnTo>
                    <a:pt x="350520" y="0"/>
                  </a:lnTo>
                  <a:lnTo>
                    <a:pt x="348488" y="0"/>
                  </a:lnTo>
                  <a:lnTo>
                    <a:pt x="348488" y="10160"/>
                  </a:lnTo>
                  <a:lnTo>
                    <a:pt x="345440" y="10160"/>
                  </a:lnTo>
                  <a:lnTo>
                    <a:pt x="345440" y="6350"/>
                  </a:lnTo>
                  <a:lnTo>
                    <a:pt x="348488" y="10160"/>
                  </a:lnTo>
                  <a:lnTo>
                    <a:pt x="348488" y="0"/>
                  </a:lnTo>
                  <a:lnTo>
                    <a:pt x="345440" y="0"/>
                  </a:lnTo>
                  <a:lnTo>
                    <a:pt x="34036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327660" y="25400"/>
                  </a:lnTo>
                  <a:lnTo>
                    <a:pt x="327660" y="1393190"/>
                  </a:lnTo>
                  <a:lnTo>
                    <a:pt x="353060" y="1393190"/>
                  </a:lnTo>
                  <a:lnTo>
                    <a:pt x="353060" y="1016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72995" y="4847590"/>
              <a:ext cx="0" cy="1205230"/>
            </a:xfrm>
            <a:custGeom>
              <a:avLst/>
              <a:gdLst/>
              <a:ahLst/>
              <a:cxnLst/>
              <a:rect l="l" t="t" r="r" b="b"/>
              <a:pathLst>
                <a:path h="1205229">
                  <a:moveTo>
                    <a:pt x="0" y="0"/>
                  </a:moveTo>
                  <a:lnTo>
                    <a:pt x="0" y="1205230"/>
                  </a:lnTo>
                </a:path>
              </a:pathLst>
            </a:custGeom>
            <a:ln w="26669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57120" y="3418839"/>
              <a:ext cx="1225550" cy="1329690"/>
            </a:xfrm>
            <a:custGeom>
              <a:avLst/>
              <a:gdLst/>
              <a:ahLst/>
              <a:cxnLst/>
              <a:rect l="l" t="t" r="r" b="b"/>
              <a:pathLst>
                <a:path w="1225550" h="1329689">
                  <a:moveTo>
                    <a:pt x="1225550" y="0"/>
                  </a:moveTo>
                  <a:lnTo>
                    <a:pt x="889000" y="0"/>
                  </a:lnTo>
                  <a:lnTo>
                    <a:pt x="889000" y="1270"/>
                  </a:lnTo>
                  <a:lnTo>
                    <a:pt x="878840" y="1270"/>
                  </a:lnTo>
                  <a:lnTo>
                    <a:pt x="878840" y="10160"/>
                  </a:lnTo>
                  <a:lnTo>
                    <a:pt x="878840" y="995426"/>
                  </a:lnTo>
                  <a:lnTo>
                    <a:pt x="0" y="1310640"/>
                  </a:lnTo>
                  <a:lnTo>
                    <a:pt x="8890" y="1329690"/>
                  </a:lnTo>
                  <a:lnTo>
                    <a:pt x="892810" y="1010920"/>
                  </a:lnTo>
                  <a:lnTo>
                    <a:pt x="900430" y="1010920"/>
                  </a:lnTo>
                  <a:lnTo>
                    <a:pt x="900430" y="1002030"/>
                  </a:lnTo>
                  <a:lnTo>
                    <a:pt x="904240" y="1002030"/>
                  </a:lnTo>
                  <a:lnTo>
                    <a:pt x="904240" y="25400"/>
                  </a:lnTo>
                  <a:lnTo>
                    <a:pt x="1225550" y="25400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3580" y="4470400"/>
              <a:ext cx="0" cy="1600200"/>
            </a:xfrm>
            <a:custGeom>
              <a:avLst/>
              <a:gdLst/>
              <a:ahLst/>
              <a:cxnLst/>
              <a:rect l="l" t="t" r="r" b="b"/>
              <a:pathLst>
                <a:path h="1600200">
                  <a:moveTo>
                    <a:pt x="0" y="0"/>
                  </a:moveTo>
                  <a:lnTo>
                    <a:pt x="0" y="1600200"/>
                  </a:lnTo>
                </a:path>
              </a:pathLst>
            </a:custGeom>
            <a:ln w="25399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18000" y="3409950"/>
            <a:ext cx="1125220" cy="2660650"/>
            <a:chOff x="4318000" y="3409950"/>
            <a:chExt cx="1125220" cy="2660650"/>
          </a:xfrm>
        </p:grpSpPr>
        <p:sp>
          <p:nvSpPr>
            <p:cNvPr id="12" name="object 12"/>
            <p:cNvSpPr/>
            <p:nvPr/>
          </p:nvSpPr>
          <p:spPr>
            <a:xfrm>
              <a:off x="4318000" y="3409949"/>
              <a:ext cx="1125220" cy="1391920"/>
            </a:xfrm>
            <a:custGeom>
              <a:avLst/>
              <a:gdLst/>
              <a:ahLst/>
              <a:cxnLst/>
              <a:rect l="l" t="t" r="r" b="b"/>
              <a:pathLst>
                <a:path w="1125220" h="1391920">
                  <a:moveTo>
                    <a:pt x="1125220" y="0"/>
                  </a:moveTo>
                  <a:lnTo>
                    <a:pt x="789940" y="0"/>
                  </a:lnTo>
                  <a:lnTo>
                    <a:pt x="787400" y="0"/>
                  </a:lnTo>
                  <a:lnTo>
                    <a:pt x="777240" y="0"/>
                  </a:lnTo>
                  <a:lnTo>
                    <a:pt x="777240" y="8890"/>
                  </a:lnTo>
                  <a:lnTo>
                    <a:pt x="777240" y="999693"/>
                  </a:lnTo>
                  <a:lnTo>
                    <a:pt x="350520" y="1306080"/>
                  </a:lnTo>
                  <a:lnTo>
                    <a:pt x="350520" y="8890"/>
                  </a:lnTo>
                  <a:lnTo>
                    <a:pt x="344170" y="8890"/>
                  </a:lnTo>
                  <a:lnTo>
                    <a:pt x="344170" y="0"/>
                  </a:lnTo>
                  <a:lnTo>
                    <a:pt x="341503" y="0"/>
                  </a:lnTo>
                  <a:lnTo>
                    <a:pt x="341503" y="8890"/>
                  </a:lnTo>
                  <a:lnTo>
                    <a:pt x="339725" y="8890"/>
                  </a:lnTo>
                  <a:lnTo>
                    <a:pt x="339725" y="6350"/>
                  </a:lnTo>
                  <a:lnTo>
                    <a:pt x="341503" y="8890"/>
                  </a:lnTo>
                  <a:lnTo>
                    <a:pt x="341503" y="0"/>
                  </a:lnTo>
                  <a:lnTo>
                    <a:pt x="339725" y="0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325120" y="25400"/>
                  </a:lnTo>
                  <a:lnTo>
                    <a:pt x="325120" y="1391920"/>
                  </a:lnTo>
                  <a:lnTo>
                    <a:pt x="350520" y="1391920"/>
                  </a:lnTo>
                  <a:lnTo>
                    <a:pt x="350520" y="1318260"/>
                  </a:lnTo>
                  <a:lnTo>
                    <a:pt x="356870" y="1325880"/>
                  </a:lnTo>
                  <a:lnTo>
                    <a:pt x="793750" y="1010920"/>
                  </a:lnTo>
                  <a:lnTo>
                    <a:pt x="797560" y="1007110"/>
                  </a:lnTo>
                  <a:lnTo>
                    <a:pt x="797560" y="1004570"/>
                  </a:lnTo>
                  <a:lnTo>
                    <a:pt x="802640" y="1004570"/>
                  </a:lnTo>
                  <a:lnTo>
                    <a:pt x="802640" y="25400"/>
                  </a:lnTo>
                  <a:lnTo>
                    <a:pt x="1125220" y="25400"/>
                  </a:lnTo>
                  <a:lnTo>
                    <a:pt x="112522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11750" y="4470400"/>
              <a:ext cx="0" cy="1600200"/>
            </a:xfrm>
            <a:custGeom>
              <a:avLst/>
              <a:gdLst/>
              <a:ahLst/>
              <a:cxnLst/>
              <a:rect l="l" t="t" r="r" b="b"/>
              <a:pathLst>
                <a:path h="1600200">
                  <a:moveTo>
                    <a:pt x="0" y="0"/>
                  </a:moveTo>
                  <a:lnTo>
                    <a:pt x="0" y="1600200"/>
                  </a:lnTo>
                </a:path>
              </a:pathLst>
            </a:custGeom>
            <a:ln w="25400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58995" y="4861560"/>
              <a:ext cx="0" cy="1205230"/>
            </a:xfrm>
            <a:custGeom>
              <a:avLst/>
              <a:gdLst/>
              <a:ahLst/>
              <a:cxnLst/>
              <a:rect l="l" t="t" r="r" b="b"/>
              <a:pathLst>
                <a:path h="1205229">
                  <a:moveTo>
                    <a:pt x="0" y="0"/>
                  </a:moveTo>
                  <a:lnTo>
                    <a:pt x="0" y="1205230"/>
                  </a:lnTo>
                </a:path>
              </a:pathLst>
            </a:custGeom>
            <a:ln w="26669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516369" y="4861559"/>
            <a:ext cx="0" cy="1205230"/>
          </a:xfrm>
          <a:custGeom>
            <a:avLst/>
            <a:gdLst/>
            <a:ahLst/>
            <a:cxnLst/>
            <a:rect l="l" t="t" r="r" b="b"/>
            <a:pathLst>
              <a:path h="1205229">
                <a:moveTo>
                  <a:pt x="0" y="0"/>
                </a:moveTo>
                <a:lnTo>
                  <a:pt x="0" y="1205230"/>
                </a:lnTo>
              </a:path>
            </a:pathLst>
          </a:custGeom>
          <a:ln w="25400">
            <a:solidFill>
              <a:srgbClr val="3364F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181090" y="3409950"/>
            <a:ext cx="2432050" cy="2660650"/>
            <a:chOff x="6181090" y="3409950"/>
            <a:chExt cx="2432050" cy="2660650"/>
          </a:xfrm>
        </p:grpSpPr>
        <p:sp>
          <p:nvSpPr>
            <p:cNvPr id="17" name="object 17"/>
            <p:cNvSpPr/>
            <p:nvPr/>
          </p:nvSpPr>
          <p:spPr>
            <a:xfrm>
              <a:off x="8288020" y="4470400"/>
              <a:ext cx="0" cy="1600200"/>
            </a:xfrm>
            <a:custGeom>
              <a:avLst/>
              <a:gdLst/>
              <a:ahLst/>
              <a:cxnLst/>
              <a:rect l="l" t="t" r="r" b="b"/>
              <a:pathLst>
                <a:path h="1600200">
                  <a:moveTo>
                    <a:pt x="0" y="0"/>
                  </a:moveTo>
                  <a:lnTo>
                    <a:pt x="0" y="1600200"/>
                  </a:lnTo>
                </a:path>
              </a:pathLst>
            </a:custGeom>
            <a:ln w="25400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1090" y="3409949"/>
              <a:ext cx="2432050" cy="1391920"/>
            </a:xfrm>
            <a:custGeom>
              <a:avLst/>
              <a:gdLst/>
              <a:ahLst/>
              <a:cxnLst/>
              <a:rect l="l" t="t" r="r" b="b"/>
              <a:pathLst>
                <a:path w="2432050" h="1391920">
                  <a:moveTo>
                    <a:pt x="2432050" y="0"/>
                  </a:moveTo>
                  <a:lnTo>
                    <a:pt x="2100580" y="0"/>
                  </a:lnTo>
                  <a:lnTo>
                    <a:pt x="2098040" y="0"/>
                  </a:lnTo>
                  <a:lnTo>
                    <a:pt x="2087880" y="0"/>
                  </a:lnTo>
                  <a:lnTo>
                    <a:pt x="2087880" y="8890"/>
                  </a:lnTo>
                  <a:lnTo>
                    <a:pt x="2087880" y="998143"/>
                  </a:lnTo>
                  <a:lnTo>
                    <a:pt x="350507" y="1323987"/>
                  </a:lnTo>
                  <a:lnTo>
                    <a:pt x="350507" y="8890"/>
                  </a:lnTo>
                  <a:lnTo>
                    <a:pt x="346710" y="8890"/>
                  </a:lnTo>
                  <a:lnTo>
                    <a:pt x="346710" y="0"/>
                  </a:lnTo>
                  <a:lnTo>
                    <a:pt x="343268" y="0"/>
                  </a:lnTo>
                  <a:lnTo>
                    <a:pt x="343268" y="8890"/>
                  </a:lnTo>
                  <a:lnTo>
                    <a:pt x="340982" y="8890"/>
                  </a:lnTo>
                  <a:lnTo>
                    <a:pt x="340982" y="6337"/>
                  </a:lnTo>
                  <a:lnTo>
                    <a:pt x="343268" y="8890"/>
                  </a:lnTo>
                  <a:lnTo>
                    <a:pt x="343268" y="0"/>
                  </a:lnTo>
                  <a:lnTo>
                    <a:pt x="340982" y="0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325107" y="25400"/>
                  </a:lnTo>
                  <a:lnTo>
                    <a:pt x="325107" y="1391920"/>
                  </a:lnTo>
                  <a:lnTo>
                    <a:pt x="350507" y="1391920"/>
                  </a:lnTo>
                  <a:lnTo>
                    <a:pt x="350507" y="1345247"/>
                  </a:lnTo>
                  <a:lnTo>
                    <a:pt x="2098040" y="1013460"/>
                  </a:lnTo>
                  <a:lnTo>
                    <a:pt x="2106930" y="1010920"/>
                  </a:lnTo>
                  <a:lnTo>
                    <a:pt x="2106930" y="1004570"/>
                  </a:lnTo>
                  <a:lnTo>
                    <a:pt x="2113280" y="1004570"/>
                  </a:lnTo>
                  <a:lnTo>
                    <a:pt x="2113280" y="25400"/>
                  </a:lnTo>
                  <a:lnTo>
                    <a:pt x="2432050" y="25400"/>
                  </a:lnTo>
                  <a:lnTo>
                    <a:pt x="243205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565910" y="3416300"/>
            <a:ext cx="280670" cy="1468120"/>
            <a:chOff x="1565910" y="3416300"/>
            <a:chExt cx="280670" cy="1468120"/>
          </a:xfrm>
        </p:grpSpPr>
        <p:sp>
          <p:nvSpPr>
            <p:cNvPr id="20" name="object 20"/>
            <p:cNvSpPr/>
            <p:nvPr/>
          </p:nvSpPr>
          <p:spPr>
            <a:xfrm>
              <a:off x="1565910" y="4017009"/>
              <a:ext cx="142240" cy="149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9100" y="3509010"/>
              <a:ext cx="39370" cy="513080"/>
            </a:xfrm>
            <a:custGeom>
              <a:avLst/>
              <a:gdLst/>
              <a:ahLst/>
              <a:cxnLst/>
              <a:rect l="l" t="t" r="r" b="b"/>
              <a:pathLst>
                <a:path w="39369" h="513079">
                  <a:moveTo>
                    <a:pt x="1905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350" y="59689"/>
                  </a:lnTo>
                  <a:lnTo>
                    <a:pt x="8889" y="119379"/>
                  </a:lnTo>
                  <a:lnTo>
                    <a:pt x="15239" y="195579"/>
                  </a:lnTo>
                  <a:lnTo>
                    <a:pt x="19050" y="278129"/>
                  </a:lnTo>
                  <a:lnTo>
                    <a:pt x="19050" y="360679"/>
                  </a:lnTo>
                  <a:lnTo>
                    <a:pt x="15239" y="403859"/>
                  </a:lnTo>
                  <a:lnTo>
                    <a:pt x="12700" y="440689"/>
                  </a:lnTo>
                  <a:lnTo>
                    <a:pt x="6350" y="477519"/>
                  </a:lnTo>
                  <a:lnTo>
                    <a:pt x="0" y="506729"/>
                  </a:lnTo>
                  <a:lnTo>
                    <a:pt x="19050" y="513079"/>
                  </a:lnTo>
                  <a:lnTo>
                    <a:pt x="25400" y="480059"/>
                  </a:lnTo>
                  <a:lnTo>
                    <a:pt x="33019" y="443229"/>
                  </a:lnTo>
                  <a:lnTo>
                    <a:pt x="36830" y="403859"/>
                  </a:lnTo>
                  <a:lnTo>
                    <a:pt x="39369" y="360679"/>
                  </a:lnTo>
                  <a:lnTo>
                    <a:pt x="39369" y="278129"/>
                  </a:lnTo>
                  <a:lnTo>
                    <a:pt x="36830" y="193039"/>
                  </a:lnTo>
                  <a:lnTo>
                    <a:pt x="33019" y="119379"/>
                  </a:lnTo>
                  <a:lnTo>
                    <a:pt x="25400" y="55879"/>
                  </a:lnTo>
                  <a:lnTo>
                    <a:pt x="21589" y="1651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89100" y="3416300"/>
              <a:ext cx="157480" cy="93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5910" y="4141469"/>
              <a:ext cx="142240" cy="143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9100" y="4281169"/>
              <a:ext cx="45720" cy="511809"/>
            </a:xfrm>
            <a:custGeom>
              <a:avLst/>
              <a:gdLst/>
              <a:ahLst/>
              <a:cxnLst/>
              <a:rect l="l" t="t" r="r" b="b"/>
              <a:pathLst>
                <a:path w="45719" h="511810">
                  <a:moveTo>
                    <a:pt x="19050" y="0"/>
                  </a:moveTo>
                  <a:lnTo>
                    <a:pt x="0" y="3809"/>
                  </a:lnTo>
                  <a:lnTo>
                    <a:pt x="8889" y="36829"/>
                  </a:lnTo>
                  <a:lnTo>
                    <a:pt x="15239" y="69849"/>
                  </a:lnTo>
                  <a:lnTo>
                    <a:pt x="19050" y="106679"/>
                  </a:lnTo>
                  <a:lnTo>
                    <a:pt x="22860" y="149859"/>
                  </a:lnTo>
                  <a:lnTo>
                    <a:pt x="25400" y="232409"/>
                  </a:lnTo>
                  <a:lnTo>
                    <a:pt x="19050" y="314959"/>
                  </a:lnTo>
                  <a:lnTo>
                    <a:pt x="15239" y="391159"/>
                  </a:lnTo>
                  <a:lnTo>
                    <a:pt x="8889" y="450849"/>
                  </a:lnTo>
                  <a:lnTo>
                    <a:pt x="2539" y="494029"/>
                  </a:lnTo>
                  <a:lnTo>
                    <a:pt x="0" y="507999"/>
                  </a:lnTo>
                  <a:lnTo>
                    <a:pt x="19050" y="507999"/>
                  </a:lnTo>
                  <a:lnTo>
                    <a:pt x="19050" y="511809"/>
                  </a:lnTo>
                  <a:lnTo>
                    <a:pt x="22860" y="496569"/>
                  </a:lnTo>
                  <a:lnTo>
                    <a:pt x="27939" y="454659"/>
                  </a:lnTo>
                  <a:lnTo>
                    <a:pt x="36830" y="391159"/>
                  </a:lnTo>
                  <a:lnTo>
                    <a:pt x="43180" y="317499"/>
                  </a:lnTo>
                  <a:lnTo>
                    <a:pt x="45719" y="232409"/>
                  </a:lnTo>
                  <a:lnTo>
                    <a:pt x="43180" y="146049"/>
                  </a:lnTo>
                  <a:lnTo>
                    <a:pt x="43180" y="106679"/>
                  </a:lnTo>
                  <a:lnTo>
                    <a:pt x="36830" y="67309"/>
                  </a:lnTo>
                  <a:lnTo>
                    <a:pt x="27939" y="3047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89100" y="4789169"/>
              <a:ext cx="157480" cy="95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63800" y="6148070"/>
            <a:ext cx="735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0.5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2309" y="6148070"/>
            <a:ext cx="86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0.25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33259" y="6129020"/>
            <a:ext cx="735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1.0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2159" y="706120"/>
            <a:ext cx="2410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Impedance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28700" y="2014220"/>
            <a:ext cx="6080125" cy="407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dirty="0">
                <a:latin typeface="Times New Roman"/>
                <a:cs typeface="Times New Roman"/>
              </a:rPr>
              <a:t>opposition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10" dirty="0">
                <a:latin typeface="Times New Roman"/>
                <a:cs typeface="Times New Roman"/>
              </a:rPr>
              <a:t>current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flow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pacing system, impedance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is:</a:t>
            </a:r>
            <a:endParaRPr sz="2800">
              <a:latin typeface="Times New Roman"/>
              <a:cs typeface="Times New Roman"/>
            </a:endParaRPr>
          </a:p>
          <a:p>
            <a:pPr marL="469900" indent="-285750">
              <a:lnSpc>
                <a:spcPct val="100000"/>
              </a:lnSpc>
              <a:spcBef>
                <a:spcPts val="2090"/>
              </a:spcBef>
              <a:buClr>
                <a:srgbClr val="3364FA"/>
              </a:buClr>
              <a:buFont typeface="Times New Roman"/>
              <a:buChar char="–"/>
              <a:tabLst>
                <a:tab pos="4699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Measured </a:t>
            </a:r>
            <a:r>
              <a:rPr sz="2800" b="1" dirty="0">
                <a:latin typeface="Times New Roman"/>
                <a:cs typeface="Times New Roman"/>
              </a:rPr>
              <a:t>in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ohms</a:t>
            </a:r>
            <a:endParaRPr sz="2800">
              <a:latin typeface="Times New Roman"/>
              <a:cs typeface="Times New Roman"/>
            </a:endParaRPr>
          </a:p>
          <a:p>
            <a:pPr marL="469900" marR="5080" indent="-285750">
              <a:lnSpc>
                <a:spcPct val="100000"/>
              </a:lnSpc>
              <a:spcBef>
                <a:spcPts val="2100"/>
              </a:spcBef>
              <a:buClr>
                <a:srgbClr val="3364FA"/>
              </a:buClr>
              <a:buFont typeface="Times New Roman"/>
              <a:buChar char="–"/>
              <a:tabLst>
                <a:tab pos="469900" algn="l"/>
                <a:tab pos="5611495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epr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sente</a:t>
            </a:r>
            <a:r>
              <a:rPr sz="2800" b="1" dirty="0">
                <a:latin typeface="Times New Roman"/>
                <a:cs typeface="Times New Roman"/>
              </a:rPr>
              <a:t>d</a:t>
            </a:r>
            <a:r>
              <a:rPr sz="2800" b="1" spc="-5" dirty="0">
                <a:latin typeface="Times New Roman"/>
                <a:cs typeface="Times New Roman"/>
              </a:rPr>
              <a:t> b</a:t>
            </a:r>
            <a:r>
              <a:rPr sz="2800" b="1" dirty="0">
                <a:latin typeface="Times New Roman"/>
                <a:cs typeface="Times New Roman"/>
              </a:rPr>
              <a:t>y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l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te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“</a:t>
            </a:r>
            <a:r>
              <a:rPr sz="2800" b="1" spc="-5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” </a:t>
            </a:r>
            <a:r>
              <a:rPr sz="2800" b="1" spc="40" dirty="0">
                <a:latin typeface="Times New Roman"/>
                <a:cs typeface="Times New Roman"/>
              </a:rPr>
              <a:t>(</a:t>
            </a:r>
            <a:r>
              <a:rPr sz="2800" dirty="0">
                <a:latin typeface="Symbol"/>
                <a:cs typeface="Symbol"/>
              </a:rPr>
              <a:t>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f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r  </a:t>
            </a:r>
            <a:r>
              <a:rPr sz="2800" b="1" spc="-5" dirty="0">
                <a:latin typeface="Times New Roman"/>
                <a:cs typeface="Times New Roman"/>
              </a:rPr>
              <a:t>numerical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values)</a:t>
            </a:r>
            <a:endParaRPr sz="2800">
              <a:latin typeface="Times New Roman"/>
              <a:cs typeface="Times New Roman"/>
            </a:endParaRPr>
          </a:p>
          <a:p>
            <a:pPr marL="469900" marR="353060" indent="-285750">
              <a:lnSpc>
                <a:spcPct val="100000"/>
              </a:lnSpc>
              <a:spcBef>
                <a:spcPts val="2100"/>
              </a:spcBef>
              <a:buClr>
                <a:srgbClr val="3364FA"/>
              </a:buClr>
              <a:buFont typeface="Times New Roman"/>
              <a:buChar char="–"/>
              <a:tabLst>
                <a:tab pos="4699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 measurement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 sum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all  </a:t>
            </a:r>
            <a:r>
              <a:rPr sz="2800" b="1" spc="-5" dirty="0">
                <a:latin typeface="Times New Roman"/>
                <a:cs typeface="Times New Roman"/>
              </a:rPr>
              <a:t>resistance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dirty="0">
                <a:latin typeface="Times New Roman"/>
                <a:cs typeface="Times New Roman"/>
              </a:rPr>
              <a:t>flow of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current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0962" name="Picture 2" descr=" Pacemakers is an electronic device used to&#10;pace the heart when the normal conduction&#10;pathway is damaged or diseased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796290" marR="5080" indent="-656590">
              <a:lnSpc>
                <a:spcPts val="3340"/>
              </a:lnSpc>
              <a:spcBef>
                <a:spcPts val="525"/>
              </a:spcBef>
            </a:pPr>
            <a:r>
              <a:rPr sz="3100" spc="-10" dirty="0"/>
              <a:t>Impedance Changes Affect</a:t>
            </a:r>
            <a:r>
              <a:rPr sz="3100" spc="-114" dirty="0"/>
              <a:t> </a:t>
            </a:r>
            <a:r>
              <a:rPr sz="3100" spc="-10" dirty="0"/>
              <a:t>Pacemaker  </a:t>
            </a:r>
            <a:r>
              <a:rPr sz="3100" spc="-5" dirty="0"/>
              <a:t>Function and </a:t>
            </a:r>
            <a:r>
              <a:rPr sz="3100" spc="-10" dirty="0"/>
              <a:t>Battery</a:t>
            </a:r>
            <a:r>
              <a:rPr sz="3100" spc="-45" dirty="0"/>
              <a:t> </a:t>
            </a:r>
            <a:r>
              <a:rPr sz="3100" spc="-5" dirty="0"/>
              <a:t>Longevity</a:t>
            </a:r>
            <a:endParaRPr sz="31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7419" rIns="0" bIns="0" rtlCol="0">
            <a:spAutoFit/>
          </a:bodyPr>
          <a:lstStyle/>
          <a:p>
            <a:pPr marL="295275" marR="8572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 impedance </a:t>
            </a:r>
            <a:r>
              <a:rPr spc="-15" dirty="0"/>
              <a:t>reading reduces </a:t>
            </a:r>
            <a:r>
              <a:rPr spc="-5" dirty="0"/>
              <a:t>battery  </a:t>
            </a:r>
            <a:r>
              <a:rPr spc="-15" dirty="0"/>
              <a:t>current </a:t>
            </a:r>
            <a:r>
              <a:rPr spc="-5" dirty="0"/>
              <a:t>drain </a:t>
            </a:r>
            <a:r>
              <a:rPr dirty="0"/>
              <a:t>and </a:t>
            </a:r>
            <a:r>
              <a:rPr spc="-15" dirty="0"/>
              <a:t>increases</a:t>
            </a:r>
            <a:r>
              <a:rPr spc="-10" dirty="0"/>
              <a:t> </a:t>
            </a:r>
            <a:r>
              <a:rPr spc="-5" dirty="0"/>
              <a:t>longevity</a:t>
            </a:r>
          </a:p>
          <a:p>
            <a:pPr marL="295275" marR="723900">
              <a:lnSpc>
                <a:spcPct val="100000"/>
              </a:lnSpc>
              <a:spcBef>
                <a:spcPts val="2100"/>
              </a:spcBef>
            </a:pPr>
            <a:r>
              <a:rPr spc="-5" dirty="0"/>
              <a:t>Low impedance </a:t>
            </a:r>
            <a:r>
              <a:rPr spc="-15" dirty="0"/>
              <a:t>reading </a:t>
            </a:r>
            <a:r>
              <a:rPr spc="-10" dirty="0"/>
              <a:t>increases </a:t>
            </a:r>
            <a:r>
              <a:rPr spc="-5" dirty="0"/>
              <a:t>battery  </a:t>
            </a:r>
            <a:r>
              <a:rPr spc="-15" dirty="0"/>
              <a:t>current </a:t>
            </a:r>
            <a:r>
              <a:rPr spc="-5" dirty="0"/>
              <a:t>drain </a:t>
            </a:r>
            <a:r>
              <a:rPr dirty="0"/>
              <a:t>and </a:t>
            </a:r>
            <a:r>
              <a:rPr spc="-15" dirty="0"/>
              <a:t>decreases</a:t>
            </a:r>
            <a:r>
              <a:rPr spc="-10" dirty="0"/>
              <a:t> </a:t>
            </a:r>
            <a:r>
              <a:rPr spc="-5" dirty="0"/>
              <a:t>longevity</a:t>
            </a:r>
          </a:p>
          <a:p>
            <a:pPr marL="295275" marR="259079">
              <a:lnSpc>
                <a:spcPct val="100000"/>
              </a:lnSpc>
              <a:spcBef>
                <a:spcPts val="2090"/>
              </a:spcBef>
            </a:pPr>
            <a:r>
              <a:rPr spc="-5" dirty="0"/>
              <a:t>Impedance </a:t>
            </a:r>
            <a:r>
              <a:rPr spc="-15" dirty="0"/>
              <a:t>reading </a:t>
            </a:r>
            <a:r>
              <a:rPr spc="-5" dirty="0"/>
              <a:t>values range </a:t>
            </a:r>
            <a:r>
              <a:rPr spc="-15" dirty="0"/>
              <a:t>from </a:t>
            </a:r>
            <a:r>
              <a:rPr dirty="0"/>
              <a:t>300 </a:t>
            </a:r>
            <a:r>
              <a:rPr spc="-5" dirty="0"/>
              <a:t>to  </a:t>
            </a:r>
            <a:r>
              <a:rPr dirty="0"/>
              <a:t>1,500</a:t>
            </a:r>
            <a:r>
              <a:rPr spc="5" dirty="0"/>
              <a:t> </a:t>
            </a:r>
            <a:r>
              <a:rPr b="0" dirty="0">
                <a:latin typeface="Symbol"/>
                <a:cs typeface="Symbol"/>
              </a:rPr>
              <a:t></a:t>
            </a:r>
          </a:p>
          <a:p>
            <a:pPr marL="752475" marR="5080" indent="-285750">
              <a:lnSpc>
                <a:spcPct val="100000"/>
              </a:lnSpc>
              <a:spcBef>
                <a:spcPts val="2100"/>
              </a:spcBef>
            </a:pPr>
            <a:r>
              <a:rPr sz="4200" b="0" baseline="3968" dirty="0">
                <a:solidFill>
                  <a:srgbClr val="3364FA"/>
                </a:solidFill>
                <a:latin typeface="Times New Roman"/>
                <a:cs typeface="Times New Roman"/>
              </a:rPr>
              <a:t>– </a:t>
            </a:r>
            <a:r>
              <a:rPr sz="2800" spc="-5" dirty="0"/>
              <a:t>High impedance leads </a:t>
            </a:r>
            <a:r>
              <a:rPr sz="2800" spc="-10" dirty="0"/>
              <a:t>will </a:t>
            </a:r>
            <a:r>
              <a:rPr sz="2800" spc="-5" dirty="0"/>
              <a:t>show impedance  </a:t>
            </a:r>
            <a:r>
              <a:rPr sz="2800" spc="-10" dirty="0"/>
              <a:t>reading </a:t>
            </a:r>
            <a:r>
              <a:rPr sz="2800" spc="-5" dirty="0"/>
              <a:t>values </a:t>
            </a:r>
            <a:r>
              <a:rPr sz="2800" spc="-15" dirty="0"/>
              <a:t>greater </a:t>
            </a:r>
            <a:r>
              <a:rPr sz="2800" spc="-5" dirty="0"/>
              <a:t>than 1,500</a:t>
            </a:r>
            <a:r>
              <a:rPr sz="2800" spc="-45" dirty="0"/>
              <a:t> </a:t>
            </a:r>
            <a:r>
              <a:rPr sz="2800" dirty="0"/>
              <a:t>ohms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330" y="3450590"/>
            <a:ext cx="6742430" cy="270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2929" y="706120"/>
            <a:ext cx="532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Rate </a:t>
            </a:r>
            <a:r>
              <a:rPr sz="3600" spc="-10" dirty="0"/>
              <a:t>Responsive</a:t>
            </a:r>
            <a:r>
              <a:rPr sz="3600" spc="-25" dirty="0"/>
              <a:t> </a:t>
            </a:r>
            <a:r>
              <a:rPr sz="3600" spc="-10" dirty="0"/>
              <a:t>Pacing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14400" y="1899920"/>
            <a:ext cx="76860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When the </a:t>
            </a:r>
            <a:r>
              <a:rPr sz="2800" b="1" spc="-10" dirty="0">
                <a:latin typeface="Times New Roman"/>
                <a:cs typeface="Times New Roman"/>
              </a:rPr>
              <a:t>need </a:t>
            </a:r>
            <a:r>
              <a:rPr sz="2800" b="1" dirty="0">
                <a:latin typeface="Times New Roman"/>
                <a:cs typeface="Times New Roman"/>
              </a:rPr>
              <a:t>for </a:t>
            </a:r>
            <a:r>
              <a:rPr sz="2800" b="1" spc="-5" dirty="0">
                <a:latin typeface="Times New Roman"/>
                <a:cs typeface="Times New Roman"/>
              </a:rPr>
              <a:t>oxygenated </a:t>
            </a:r>
            <a:r>
              <a:rPr sz="2800" b="1" dirty="0">
                <a:latin typeface="Times New Roman"/>
                <a:cs typeface="Times New Roman"/>
              </a:rPr>
              <a:t>blood </a:t>
            </a:r>
            <a:r>
              <a:rPr sz="2800" b="1" spc="-10" dirty="0">
                <a:latin typeface="Times New Roman"/>
                <a:cs typeface="Times New Roman"/>
              </a:rPr>
              <a:t>increases,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  </a:t>
            </a:r>
            <a:r>
              <a:rPr sz="2800" b="1" spc="-10" dirty="0">
                <a:latin typeface="Times New Roman"/>
                <a:cs typeface="Times New Roman"/>
              </a:rPr>
              <a:t>pacemaker </a:t>
            </a:r>
            <a:r>
              <a:rPr sz="2800" b="1" spc="-15" dirty="0">
                <a:latin typeface="Times New Roman"/>
                <a:cs typeface="Times New Roman"/>
              </a:rPr>
              <a:t>ensures </a:t>
            </a:r>
            <a:r>
              <a:rPr sz="2800" b="1" spc="-5" dirty="0">
                <a:latin typeface="Times New Roman"/>
                <a:cs typeface="Times New Roman"/>
              </a:rPr>
              <a:t>that the heart rate </a:t>
            </a:r>
            <a:r>
              <a:rPr sz="2800" b="1" spc="-15" dirty="0">
                <a:latin typeface="Times New Roman"/>
                <a:cs typeface="Times New Roman"/>
              </a:rPr>
              <a:t>increases </a:t>
            </a:r>
            <a:r>
              <a:rPr sz="2800" b="1" dirty="0">
                <a:latin typeface="Times New Roman"/>
                <a:cs typeface="Times New Roman"/>
              </a:rPr>
              <a:t>to  </a:t>
            </a:r>
            <a:r>
              <a:rPr sz="2800" b="1" spc="-10" dirty="0">
                <a:latin typeface="Times New Roman"/>
                <a:cs typeface="Times New Roman"/>
              </a:rPr>
              <a:t>provide </a:t>
            </a:r>
            <a:r>
              <a:rPr sz="2800" b="1" dirty="0">
                <a:latin typeface="Times New Roman"/>
                <a:cs typeface="Times New Roman"/>
              </a:rPr>
              <a:t>additional </a:t>
            </a:r>
            <a:r>
              <a:rPr sz="2800" b="1" spc="-5" dirty="0">
                <a:latin typeface="Times New Roman"/>
                <a:cs typeface="Times New Roman"/>
              </a:rPr>
              <a:t>cardiac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output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0" y="3503929"/>
            <a:ext cx="2963545" cy="102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Adjusting </a:t>
            </a:r>
            <a:r>
              <a:rPr sz="1400" b="1" spc="-5" dirty="0">
                <a:latin typeface="Arial"/>
                <a:cs typeface="Arial"/>
              </a:rPr>
              <a:t>Heart Rate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Activity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Normal Heart</a:t>
            </a:r>
            <a:r>
              <a:rPr sz="1000" b="1" spc="-10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  <a:p>
            <a:pPr marL="20955" marR="1458595" indent="5080">
              <a:lnSpc>
                <a:spcPct val="100000"/>
              </a:lnSpc>
              <a:spcBef>
                <a:spcPts val="680"/>
              </a:spcBef>
            </a:pPr>
            <a:r>
              <a:rPr sz="1000" b="1" spc="-5" dirty="0">
                <a:latin typeface="Arial"/>
                <a:cs typeface="Arial"/>
              </a:rPr>
              <a:t>Rate Responsive </a:t>
            </a:r>
            <a:r>
              <a:rPr sz="1000" b="1" spc="-10" dirty="0">
                <a:latin typeface="Arial"/>
                <a:cs typeface="Arial"/>
              </a:rPr>
              <a:t>Pacing  </a:t>
            </a:r>
            <a:r>
              <a:rPr sz="1000" b="1" spc="-5" dirty="0">
                <a:latin typeface="Arial"/>
                <a:cs typeface="Arial"/>
              </a:rPr>
              <a:t>Fixed-Rate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Pacing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1940" y="5988050"/>
            <a:ext cx="1099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Daily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Activities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5842" name="Picture 2" descr=" There are 3 types of temporary pacemaker.&#10; Transvenous invasive pacemaker&#10;(endocardial)&#10; It consists of lead or lead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3794" name="Picture 2" descr=" Transthoracic invasive pacing(Epicardial&#10;pacing )&#10; It is achieved by attaching an atrial and&#10;ventricle and attached 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490220"/>
            <a:ext cx="75946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3360" marR="5080" indent="-217297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Sites </a:t>
            </a:r>
            <a:r>
              <a:rPr spc="-10" dirty="0"/>
              <a:t>of </a:t>
            </a:r>
            <a:r>
              <a:rPr spc="-85" dirty="0"/>
              <a:t>insertion </a:t>
            </a:r>
            <a:r>
              <a:rPr spc="15" dirty="0"/>
              <a:t>for </a:t>
            </a:r>
            <a:r>
              <a:rPr spc="-310"/>
              <a:t>a</a:t>
            </a:r>
            <a:r>
              <a:rPr spc="-760"/>
              <a:t> </a:t>
            </a:r>
            <a:r>
              <a:rPr lang="en-IN" spc="-760" dirty="0"/>
              <a:t>   T</a:t>
            </a:r>
            <a:r>
              <a:rPr spc="-90"/>
              <a:t>emporary  </a:t>
            </a:r>
            <a:r>
              <a:rPr spc="-225" dirty="0"/>
              <a:t>pacemakers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376795" cy="2970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Right 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internal</a:t>
            </a:r>
            <a:r>
              <a:rPr sz="32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jugular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95" dirty="0">
                <a:solidFill>
                  <a:srgbClr val="FF0000"/>
                </a:solidFill>
                <a:latin typeface="Arial"/>
                <a:cs typeface="Arial"/>
              </a:rPr>
              <a:t>Left </a:t>
            </a:r>
            <a:r>
              <a:rPr sz="3200" spc="-155" dirty="0">
                <a:solidFill>
                  <a:srgbClr val="FF0000"/>
                </a:solidFill>
                <a:latin typeface="Arial"/>
                <a:cs typeface="Arial"/>
              </a:rPr>
              <a:t>subclavian</a:t>
            </a:r>
            <a:r>
              <a:rPr sz="3200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vein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Right </a:t>
            </a:r>
            <a:r>
              <a:rPr sz="3200" spc="-155" dirty="0">
                <a:solidFill>
                  <a:srgbClr val="FF0000"/>
                </a:solidFill>
                <a:latin typeface="Arial"/>
                <a:cs typeface="Arial"/>
              </a:rPr>
              <a:t>subclavian</a:t>
            </a:r>
            <a:r>
              <a:rPr sz="32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vein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5" dirty="0">
                <a:solidFill>
                  <a:srgbClr val="FF0000"/>
                </a:solidFill>
                <a:latin typeface="Arial"/>
                <a:cs typeface="Arial"/>
              </a:rPr>
              <a:t>Either </a:t>
            </a:r>
            <a:r>
              <a:rPr sz="3200" spc="-75" dirty="0">
                <a:solidFill>
                  <a:srgbClr val="FF0000"/>
                </a:solidFill>
                <a:latin typeface="Arial"/>
                <a:cs typeface="Arial"/>
              </a:rPr>
              <a:t>femoral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vein </a:t>
            </a: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(Fluoroscopy</a:t>
            </a:r>
            <a:r>
              <a:rPr sz="3200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required)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95" dirty="0">
                <a:solidFill>
                  <a:srgbClr val="FF0000"/>
                </a:solidFill>
                <a:latin typeface="Arial"/>
                <a:cs typeface="Arial"/>
              </a:rPr>
              <a:t>Left </a:t>
            </a:r>
            <a:r>
              <a:rPr sz="3200" spc="-340" dirty="0">
                <a:solidFill>
                  <a:srgbClr val="FF0000"/>
                </a:solidFill>
                <a:latin typeface="Arial"/>
                <a:cs typeface="Arial"/>
              </a:rPr>
              <a:t>IJ </a:t>
            </a:r>
            <a:r>
              <a:rPr sz="3200" spc="-16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possible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sz="3200" spc="-114" dirty="0">
                <a:solidFill>
                  <a:srgbClr val="FF0000"/>
                </a:solidFill>
                <a:latin typeface="Arial"/>
                <a:cs typeface="Arial"/>
              </a:rPr>
              <a:t>very</a:t>
            </a:r>
            <a:r>
              <a:rPr sz="3200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difficult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2770" name="Picture 2" descr=" Trans cutaneous pacemaker(Non-invasive&#10;pacing)&#10; It is used to provide adequate heart rate&#10;and rhythm to the patient 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1746" name="Picture 2" descr=" Maintenance of adequate heart rate and&#10;rhythm during special circumstances such&#10;as surgery and postoperative recovery,&#10;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22" name="Picture 2" descr=" Physical&#10; Obtain written consent from the patient and&#10;from nearest relative&#10; Remove dentures,jewellery and contact l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9698" name="Picture 2" descr=" Intraoperative care&#10; Check serology: HIV, HbsAg, HCV and others&#10; Start an IV line with 5% Dextrose solution or&#10;norm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8674" name="Picture 2" descr=" The nurse should know about the&#10;pacemaker generator including the power&#10;switch, indicator light for pacing and&#10;sensing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82575" marR="5080" indent="-270510">
              <a:lnSpc>
                <a:spcPts val="3660"/>
              </a:lnSpc>
              <a:spcBef>
                <a:spcPts val="570"/>
              </a:spcBef>
            </a:pPr>
            <a:r>
              <a:rPr dirty="0"/>
              <a:t>A </a:t>
            </a:r>
            <a:r>
              <a:rPr spc="-10" dirty="0"/>
              <a:t>Pacemaker </a:t>
            </a:r>
            <a:r>
              <a:rPr spc="-15" dirty="0"/>
              <a:t>Must </a:t>
            </a:r>
            <a:r>
              <a:rPr spc="-5" dirty="0"/>
              <a:t>Be </a:t>
            </a:r>
            <a:r>
              <a:rPr spc="-15" dirty="0"/>
              <a:t>Able </a:t>
            </a:r>
            <a:r>
              <a:rPr spc="-10" dirty="0"/>
              <a:t>to Sense  </a:t>
            </a:r>
            <a:r>
              <a:rPr spc="-5" dirty="0"/>
              <a:t>and </a:t>
            </a:r>
            <a:r>
              <a:rPr spc="-10" dirty="0"/>
              <a:t>Respond </a:t>
            </a:r>
            <a:r>
              <a:rPr spc="-5" dirty="0"/>
              <a:t>to </a:t>
            </a:r>
            <a:r>
              <a:rPr spc="-10" dirty="0"/>
              <a:t>Cardiac Rhythms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8700" y="2014220"/>
            <a:ext cx="7167880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/>
                <a:cs typeface="Times New Roman"/>
              </a:rPr>
              <a:t>Accurate </a:t>
            </a:r>
            <a:r>
              <a:rPr sz="2800" b="1" spc="-5" dirty="0">
                <a:latin typeface="Times New Roman"/>
                <a:cs typeface="Times New Roman"/>
              </a:rPr>
              <a:t>sensing enables the </a:t>
            </a:r>
            <a:r>
              <a:rPr sz="2800" b="1" spc="-10" dirty="0">
                <a:latin typeface="Times New Roman"/>
                <a:cs typeface="Times New Roman"/>
              </a:rPr>
              <a:t>pacemaker </a:t>
            </a:r>
            <a:r>
              <a:rPr sz="2800" b="1" dirty="0">
                <a:latin typeface="Times New Roman"/>
                <a:cs typeface="Times New Roman"/>
              </a:rPr>
              <a:t>to  </a:t>
            </a:r>
            <a:r>
              <a:rPr sz="2800" b="1" spc="-5" dirty="0">
                <a:latin typeface="Times New Roman"/>
                <a:cs typeface="Times New Roman"/>
              </a:rPr>
              <a:t>determine </a:t>
            </a:r>
            <a:r>
              <a:rPr sz="2800" b="1" spc="-10" dirty="0">
                <a:latin typeface="Times New Roman"/>
                <a:cs typeface="Times New Roman"/>
              </a:rPr>
              <a:t>whether </a:t>
            </a:r>
            <a:r>
              <a:rPr sz="2800" b="1" dirty="0">
                <a:latin typeface="Times New Roman"/>
                <a:cs typeface="Times New Roman"/>
              </a:rPr>
              <a:t>or not </a:t>
            </a:r>
            <a:r>
              <a:rPr sz="2800" b="1" spc="-5" dirty="0">
                <a:latin typeface="Times New Roman"/>
                <a:cs typeface="Times New Roman"/>
              </a:rPr>
              <a:t>the heart </a:t>
            </a:r>
            <a:r>
              <a:rPr sz="2800" b="1" dirty="0">
                <a:latin typeface="Times New Roman"/>
                <a:cs typeface="Times New Roman"/>
              </a:rPr>
              <a:t>has </a:t>
            </a:r>
            <a:r>
              <a:rPr sz="2800" b="1" spc="-10" dirty="0">
                <a:latin typeface="Times New Roman"/>
                <a:cs typeface="Times New Roman"/>
              </a:rPr>
              <a:t>created 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beat </a:t>
            </a:r>
            <a:r>
              <a:rPr sz="2800" b="1" dirty="0">
                <a:latin typeface="Times New Roman"/>
                <a:cs typeface="Times New Roman"/>
              </a:rPr>
              <a:t>on its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own</a:t>
            </a:r>
            <a:endParaRPr sz="2800">
              <a:latin typeface="Times New Roman"/>
              <a:cs typeface="Times New Roman"/>
            </a:endParaRPr>
          </a:p>
          <a:p>
            <a:pPr marL="12700" marR="334010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10" dirty="0">
                <a:latin typeface="Times New Roman"/>
                <a:cs typeface="Times New Roman"/>
              </a:rPr>
              <a:t>pacemaker </a:t>
            </a:r>
            <a:r>
              <a:rPr sz="2800" b="1" dirty="0">
                <a:latin typeface="Times New Roman"/>
                <a:cs typeface="Times New Roman"/>
              </a:rPr>
              <a:t>is </a:t>
            </a:r>
            <a:r>
              <a:rPr sz="2800" b="1" spc="-5" dirty="0">
                <a:latin typeface="Times New Roman"/>
                <a:cs typeface="Times New Roman"/>
              </a:rPr>
              <a:t>usually programmed </a:t>
            </a:r>
            <a:r>
              <a:rPr sz="2800" b="1" dirty="0">
                <a:latin typeface="Times New Roman"/>
                <a:cs typeface="Times New Roman"/>
              </a:rPr>
              <a:t>to  </a:t>
            </a:r>
            <a:r>
              <a:rPr sz="2800" b="1" spc="-5" dirty="0">
                <a:latin typeface="Times New Roman"/>
                <a:cs typeface="Times New Roman"/>
              </a:rPr>
              <a:t>respond </a:t>
            </a:r>
            <a:r>
              <a:rPr sz="2800" b="1" spc="-10" dirty="0">
                <a:latin typeface="Times New Roman"/>
                <a:cs typeface="Times New Roman"/>
              </a:rPr>
              <a:t>with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pacing impulse only </a:t>
            </a:r>
            <a:r>
              <a:rPr sz="2800" b="1" spc="-15" dirty="0">
                <a:latin typeface="Times New Roman"/>
                <a:cs typeface="Times New Roman"/>
              </a:rPr>
              <a:t>when </a:t>
            </a:r>
            <a:r>
              <a:rPr sz="2800" b="1" spc="-5" dirty="0">
                <a:latin typeface="Times New Roman"/>
                <a:cs typeface="Times New Roman"/>
              </a:rPr>
              <a:t>the  </a:t>
            </a:r>
            <a:r>
              <a:rPr sz="2800" b="1" spc="-10" dirty="0">
                <a:latin typeface="Times New Roman"/>
                <a:cs typeface="Times New Roman"/>
              </a:rPr>
              <a:t>heart </a:t>
            </a:r>
            <a:r>
              <a:rPr sz="2800" b="1" dirty="0">
                <a:latin typeface="Times New Roman"/>
                <a:cs typeface="Times New Roman"/>
              </a:rPr>
              <a:t>fails to </a:t>
            </a:r>
            <a:r>
              <a:rPr sz="2800" b="1" spc="-10" dirty="0">
                <a:latin typeface="Times New Roman"/>
                <a:cs typeface="Times New Roman"/>
              </a:rPr>
              <a:t>produce </a:t>
            </a:r>
            <a:r>
              <a:rPr sz="2800" b="1" dirty="0">
                <a:latin typeface="Times New Roman"/>
                <a:cs typeface="Times New Roman"/>
              </a:rPr>
              <a:t>an </a:t>
            </a:r>
            <a:r>
              <a:rPr sz="2800" b="1" spc="-5" dirty="0">
                <a:latin typeface="Times New Roman"/>
                <a:cs typeface="Times New Roman"/>
              </a:rPr>
              <a:t>intrinsic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beat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7650" name="Picture 2" descr=" Immobilize the affected part and keep in&#10;supine position but allow the movement of&#10;finger and ankle joint.&#10; Monitor he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6626" name="Picture 2" descr=" Maintain follow up care with a physician to&#10;check the pacemaker site and begin regular&#10;pacemaker function checks .&#10; W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5602" name="Picture 2" descr=" Avoid direct blows to generators or to large&#10;magnets such as MRI scanner . These device&#10;can reprogram a pacemaker.&#10; M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74700" y="304800"/>
            <a:ext cx="7594600" cy="18542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4578" name="Picture 2" descr=" Hematoma&#10; Pneumothorax&#10; Failure to sense or capture&#10; Perforation of atrial or ventricle septum&#10; Ventricular atroph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3554" name="Picture 2" descr=" Infection (endocarditis)&#10;A study done on “Pacemaker Endocarditis:&#10;Clinical Features and Management of 60&#10;Consecutive C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2530" name="Picture 2" descr=" Acute pain related to insertion site and&#10;prescribed post procedure immobilization.&#10; Disturbed self concept related to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0385" marR="5080" indent="-306832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Complication </a:t>
            </a:r>
            <a:r>
              <a:rPr spc="-10" dirty="0"/>
              <a:t>of </a:t>
            </a:r>
            <a:r>
              <a:rPr spc="-90" dirty="0"/>
              <a:t>temporary</a:t>
            </a:r>
            <a:r>
              <a:rPr spc="-509" dirty="0"/>
              <a:t> </a:t>
            </a:r>
            <a:r>
              <a:rPr spc="-204" dirty="0"/>
              <a:t>pacemaker  </a:t>
            </a:r>
            <a:r>
              <a:rPr spc="-85" dirty="0"/>
              <a:t>insertion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41779"/>
            <a:ext cx="7200900" cy="422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130" dirty="0">
                <a:solidFill>
                  <a:srgbClr val="FF0000"/>
                </a:solidFill>
                <a:latin typeface="Arial"/>
                <a:cs typeface="Arial"/>
              </a:rPr>
              <a:t>Blood</a:t>
            </a:r>
            <a:r>
              <a:rPr sz="30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00" dirty="0">
                <a:solidFill>
                  <a:srgbClr val="FF0000"/>
                </a:solidFill>
                <a:latin typeface="Arial"/>
                <a:cs typeface="Arial"/>
              </a:rPr>
              <a:t>loss/hematoma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60" dirty="0">
                <a:solidFill>
                  <a:srgbClr val="FF0000"/>
                </a:solidFill>
                <a:latin typeface="Arial"/>
                <a:cs typeface="Arial"/>
              </a:rPr>
              <a:t>Infection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70" dirty="0">
                <a:solidFill>
                  <a:srgbClr val="FF0000"/>
                </a:solidFill>
                <a:latin typeface="Arial"/>
                <a:cs typeface="Arial"/>
              </a:rPr>
              <a:t>Arrhythmia </a:t>
            </a:r>
            <a:r>
              <a:rPr sz="3000" spc="-135" dirty="0">
                <a:solidFill>
                  <a:srgbClr val="FF0000"/>
                </a:solidFill>
                <a:latin typeface="Arial"/>
                <a:cs typeface="Arial"/>
              </a:rPr>
              <a:t>(especially </a:t>
            </a:r>
            <a:r>
              <a:rPr sz="3000" spc="-85" dirty="0">
                <a:solidFill>
                  <a:srgbClr val="FF0000"/>
                </a:solidFill>
                <a:latin typeface="Arial"/>
                <a:cs typeface="Arial"/>
              </a:rPr>
              <a:t>during</a:t>
            </a:r>
            <a:r>
              <a:rPr sz="3000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65" dirty="0">
                <a:solidFill>
                  <a:srgbClr val="FF0000"/>
                </a:solidFill>
                <a:latin typeface="Arial"/>
                <a:cs typeface="Arial"/>
              </a:rPr>
              <a:t>insertion)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20"/>
              </a:spcBef>
            </a:pPr>
            <a:r>
              <a:rPr sz="3900" spc="-397" baseline="5341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600" spc="-265" dirty="0">
                <a:solidFill>
                  <a:srgbClr val="FF0000"/>
                </a:solidFill>
                <a:latin typeface="Arial"/>
                <a:cs typeface="Arial"/>
              </a:rPr>
              <a:t>PVC’s </a:t>
            </a:r>
            <a:r>
              <a:rPr sz="2600" spc="-105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0000"/>
                </a:solidFill>
                <a:latin typeface="Arial"/>
                <a:cs typeface="Arial"/>
              </a:rPr>
              <a:t>common</a:t>
            </a:r>
            <a:endParaRPr sz="2600">
              <a:solidFill>
                <a:srgbClr val="FF0000"/>
              </a:solidFill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30"/>
              </a:spcBef>
            </a:pPr>
            <a:r>
              <a:rPr sz="3900" spc="-165" baseline="5341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600" spc="-110" dirty="0">
                <a:solidFill>
                  <a:srgbClr val="FF0000"/>
                </a:solidFill>
                <a:latin typeface="Arial"/>
                <a:cs typeface="Arial"/>
              </a:rPr>
              <a:t>Heart</a:t>
            </a:r>
            <a:r>
              <a:rPr sz="26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0000"/>
                </a:solidFill>
                <a:latin typeface="Arial"/>
                <a:cs typeface="Arial"/>
              </a:rPr>
              <a:t>block</a:t>
            </a:r>
            <a:endParaRPr sz="2600">
              <a:solidFill>
                <a:srgbClr val="FF0000"/>
              </a:solidFill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10"/>
              </a:spcBef>
            </a:pPr>
            <a:r>
              <a:rPr sz="3300" spc="-209" baseline="5050" dirty="0">
                <a:solidFill>
                  <a:srgbClr val="FF0000"/>
                </a:solidFill>
                <a:latin typeface="UnDotum"/>
                <a:cs typeface="UnDotum"/>
              </a:rPr>
              <a:t></a:t>
            </a:r>
            <a:r>
              <a:rPr sz="2200" spc="-140" dirty="0">
                <a:solidFill>
                  <a:srgbClr val="FF0000"/>
                </a:solidFill>
                <a:latin typeface="Arial"/>
                <a:cs typeface="Arial"/>
              </a:rPr>
              <a:t>Especially 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2200" spc="-60" dirty="0">
                <a:solidFill>
                  <a:srgbClr val="FF0000"/>
                </a:solidFill>
                <a:latin typeface="Arial"/>
                <a:cs typeface="Arial"/>
              </a:rPr>
              <a:t>patients 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2200" spc="-70" dirty="0">
                <a:solidFill>
                  <a:srgbClr val="FF0000"/>
                </a:solidFill>
                <a:latin typeface="Arial"/>
                <a:cs typeface="Arial"/>
              </a:rPr>
              <a:t>underlying</a:t>
            </a:r>
            <a:r>
              <a:rPr sz="2200" spc="-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285" dirty="0">
                <a:solidFill>
                  <a:srgbClr val="FF0000"/>
                </a:solidFill>
                <a:latin typeface="Arial"/>
                <a:cs typeface="Arial"/>
              </a:rPr>
              <a:t>LBBB</a:t>
            </a:r>
            <a:endParaRPr sz="2200">
              <a:solidFill>
                <a:srgbClr val="FF0000"/>
              </a:solidFill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30"/>
              </a:spcBef>
            </a:pPr>
            <a:r>
              <a:rPr sz="3900" spc="-202" baseline="5341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600" spc="-135" dirty="0">
                <a:solidFill>
                  <a:srgbClr val="FF0000"/>
                </a:solidFill>
                <a:latin typeface="Arial"/>
                <a:cs typeface="Arial"/>
              </a:rPr>
              <a:t>Bundle </a:t>
            </a:r>
            <a:r>
              <a:rPr sz="2600" spc="-105" dirty="0">
                <a:solidFill>
                  <a:srgbClr val="FF0000"/>
                </a:solidFill>
                <a:latin typeface="Arial"/>
                <a:cs typeface="Arial"/>
              </a:rPr>
              <a:t>branch</a:t>
            </a:r>
            <a:r>
              <a:rPr sz="26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0000"/>
                </a:solidFill>
                <a:latin typeface="Arial"/>
                <a:cs typeface="Arial"/>
              </a:rPr>
              <a:t>block</a:t>
            </a:r>
            <a:endParaRPr sz="2600">
              <a:solidFill>
                <a:srgbClr val="FF0000"/>
              </a:solidFill>
              <a:latin typeface="Arial"/>
              <a:cs typeface="Arial"/>
            </a:endParaRPr>
          </a:p>
          <a:p>
            <a:pPr marL="368300" marR="17780" indent="-342900">
              <a:lnSpc>
                <a:spcPct val="79700"/>
              </a:lnSpc>
              <a:spcBef>
                <a:spcPts val="76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120" dirty="0">
                <a:solidFill>
                  <a:srgbClr val="FF0000"/>
                </a:solidFill>
                <a:latin typeface="Arial"/>
                <a:cs typeface="Arial"/>
              </a:rPr>
              <a:t>Pneumothorax </a:t>
            </a:r>
            <a:r>
              <a:rPr sz="3000" spc="-75" dirty="0">
                <a:solidFill>
                  <a:srgbClr val="FF0000"/>
                </a:solidFill>
                <a:latin typeface="Arial"/>
                <a:cs typeface="Arial"/>
              </a:rPr>
              <a:t>(about </a:t>
            </a:r>
            <a:r>
              <a:rPr sz="3000" spc="-310" dirty="0">
                <a:solidFill>
                  <a:srgbClr val="FF0000"/>
                </a:solidFill>
                <a:latin typeface="Arial"/>
                <a:cs typeface="Arial"/>
              </a:rPr>
              <a:t>1+% </a:t>
            </a:r>
            <a:r>
              <a:rPr sz="3000" spc="-100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30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45" dirty="0">
                <a:solidFill>
                  <a:srgbClr val="FF0000"/>
                </a:solidFill>
                <a:latin typeface="Arial"/>
                <a:cs typeface="Arial"/>
              </a:rPr>
              <a:t>subclavian  </a:t>
            </a:r>
            <a:r>
              <a:rPr sz="3000" spc="-254" dirty="0">
                <a:solidFill>
                  <a:srgbClr val="FF0000"/>
                </a:solidFill>
                <a:latin typeface="Arial"/>
                <a:cs typeface="Arial"/>
              </a:rPr>
              <a:t>access</a:t>
            </a:r>
            <a:r>
              <a:rPr sz="30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65" dirty="0">
                <a:solidFill>
                  <a:srgbClr val="FF0000"/>
                </a:solidFill>
                <a:latin typeface="Arial"/>
                <a:cs typeface="Arial"/>
              </a:rPr>
              <a:t>used)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190" dirty="0">
                <a:solidFill>
                  <a:srgbClr val="FF0000"/>
                </a:solidFill>
                <a:latin typeface="Arial"/>
                <a:cs typeface="Arial"/>
              </a:rPr>
              <a:t>Cardiac </a:t>
            </a:r>
            <a:r>
              <a:rPr sz="3000" spc="-40" dirty="0">
                <a:solidFill>
                  <a:srgbClr val="FF0000"/>
                </a:solidFill>
                <a:latin typeface="Arial"/>
                <a:cs typeface="Arial"/>
              </a:rPr>
              <a:t>perforation </a:t>
            </a:r>
            <a:r>
              <a:rPr sz="3000" spc="-285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3000" spc="-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70" dirty="0">
                <a:solidFill>
                  <a:srgbClr val="FF0000"/>
                </a:solidFill>
                <a:latin typeface="Arial"/>
                <a:cs typeface="Arial"/>
              </a:rPr>
              <a:t>Tamponade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850" y="497840"/>
            <a:ext cx="6201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5" dirty="0"/>
              <a:t>Pneumothorax </a:t>
            </a:r>
            <a:r>
              <a:rPr sz="4400" spc="-5" dirty="0"/>
              <a:t>of </a:t>
            </a:r>
            <a:r>
              <a:rPr sz="4400" spc="-125" dirty="0"/>
              <a:t>Left</a:t>
            </a:r>
            <a:r>
              <a:rPr sz="4400" spc="-550" dirty="0"/>
              <a:t> </a:t>
            </a:r>
            <a:r>
              <a:rPr sz="4400" spc="-315" dirty="0"/>
              <a:t>Lung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400" y="1676400"/>
            <a:ext cx="877189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785" marR="5080" indent="-168402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The </a:t>
            </a:r>
            <a:r>
              <a:rPr spc="-165" dirty="0"/>
              <a:t>dials </a:t>
            </a:r>
            <a:r>
              <a:rPr spc="-125" dirty="0"/>
              <a:t>on </a:t>
            </a:r>
            <a:r>
              <a:rPr spc="-45" dirty="0"/>
              <a:t>the</a:t>
            </a:r>
            <a:r>
              <a:rPr spc="-360" dirty="0"/>
              <a:t> </a:t>
            </a:r>
            <a:r>
              <a:rPr spc="-170" dirty="0"/>
              <a:t>Temporary  </a:t>
            </a:r>
            <a:r>
              <a:rPr spc="-204" dirty="0"/>
              <a:t>pacemaker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531620"/>
            <a:ext cx="7781925" cy="31762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210"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700"/>
              </a:spcBef>
            </a:pPr>
            <a:r>
              <a:rPr sz="4200" spc="-187" baseline="5952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800" spc="-125" dirty="0">
                <a:solidFill>
                  <a:srgbClr val="FF0000"/>
                </a:solidFill>
                <a:latin typeface="Arial"/>
                <a:cs typeface="Arial"/>
              </a:rPr>
              <a:t>Determines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lower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limit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0000"/>
                </a:solidFill>
                <a:latin typeface="Arial"/>
                <a:cs typeface="Arial"/>
              </a:rPr>
              <a:t>device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690"/>
              </a:spcBef>
            </a:pPr>
            <a:r>
              <a:rPr sz="4200" spc="-187" baseline="5952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800" spc="-125" dirty="0">
                <a:solidFill>
                  <a:srgbClr val="FF0000"/>
                </a:solidFill>
                <a:latin typeface="Arial"/>
                <a:cs typeface="Arial"/>
              </a:rPr>
              <a:t>Heart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0000"/>
                </a:solidFill>
                <a:latin typeface="Arial"/>
                <a:cs typeface="Arial"/>
              </a:rPr>
              <a:t>should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FF0000"/>
                </a:solidFill>
                <a:latin typeface="Arial"/>
                <a:cs typeface="Arial"/>
              </a:rPr>
              <a:t>go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lower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set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5" dirty="0">
                <a:solidFill>
                  <a:srgbClr val="FF0000"/>
                </a:solidFill>
                <a:latin typeface="Arial"/>
                <a:cs typeface="Arial"/>
              </a:rPr>
              <a:t>Output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781050" marR="463550" indent="-285750">
              <a:lnSpc>
                <a:spcPct val="100000"/>
              </a:lnSpc>
              <a:spcBef>
                <a:spcPts val="700"/>
              </a:spcBef>
            </a:pPr>
            <a:r>
              <a:rPr sz="4200" spc="-209" baseline="5952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0000"/>
                </a:solidFill>
                <a:latin typeface="Arial"/>
                <a:cs typeface="Arial"/>
              </a:rPr>
              <a:t>milliamps,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0000"/>
                </a:solidFill>
                <a:latin typeface="Arial"/>
                <a:cs typeface="Arial"/>
              </a:rPr>
              <a:t>amount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‘juice’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0000"/>
                </a:solidFill>
                <a:latin typeface="Arial"/>
                <a:cs typeface="Arial"/>
              </a:rPr>
              <a:t>device  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outputs 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2800" spc="-170" dirty="0">
                <a:solidFill>
                  <a:srgbClr val="FF0000"/>
                </a:solidFill>
                <a:latin typeface="Arial"/>
                <a:cs typeface="Arial"/>
              </a:rPr>
              <a:t>each </a:t>
            </a:r>
            <a:r>
              <a:rPr sz="2800" spc="-135" dirty="0">
                <a:solidFill>
                  <a:srgbClr val="FF0000"/>
                </a:solidFill>
                <a:latin typeface="Arial"/>
                <a:cs typeface="Arial"/>
              </a:rPr>
              <a:t>pacer</a:t>
            </a:r>
            <a:r>
              <a:rPr sz="2800" spc="-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spike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12420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u="sng" dirty="0">
                <a:solidFill>
                  <a:srgbClr val="FF0000"/>
                </a:solidFill>
              </a:rPr>
              <a:t>Sensitivity</a:t>
            </a:r>
          </a:p>
          <a:p>
            <a:r>
              <a:rPr lang="en-IN" sz="2400" dirty="0">
                <a:solidFill>
                  <a:srgbClr val="FF0000"/>
                </a:solidFill>
              </a:rPr>
              <a:t>In </a:t>
            </a:r>
            <a:r>
              <a:rPr lang="en-IN" sz="2400" dirty="0" err="1">
                <a:solidFill>
                  <a:srgbClr val="FF0000"/>
                </a:solidFill>
              </a:rPr>
              <a:t>millivolts</a:t>
            </a:r>
            <a:r>
              <a:rPr lang="en-IN" sz="2400" dirty="0">
                <a:solidFill>
                  <a:srgbClr val="FF0000"/>
                </a:solidFill>
              </a:rPr>
              <a:t>, the amount of energy that has to be</a:t>
            </a:r>
          </a:p>
          <a:p>
            <a:r>
              <a:rPr lang="en-IN" sz="2400" dirty="0">
                <a:solidFill>
                  <a:srgbClr val="FF0000"/>
                </a:solidFill>
              </a:rPr>
              <a:t>detected in order for the device to ‘sense’ a beat.</a:t>
            </a:r>
          </a:p>
          <a:p>
            <a:endParaRPr lang="en-IN" sz="2400" dirty="0">
              <a:solidFill>
                <a:srgbClr val="FF0000"/>
              </a:solidFill>
            </a:endParaRPr>
          </a:p>
          <a:p>
            <a:r>
              <a:rPr lang="en-IN" sz="2400" dirty="0">
                <a:solidFill>
                  <a:srgbClr val="FF0000"/>
                </a:solidFill>
              </a:rPr>
              <a:t>• Higher </a:t>
            </a:r>
            <a:r>
              <a:rPr lang="en-IN" sz="2400" dirty="0" err="1">
                <a:solidFill>
                  <a:srgbClr val="FF0000"/>
                </a:solidFill>
              </a:rPr>
              <a:t>millivolts</a:t>
            </a:r>
            <a:r>
              <a:rPr lang="en-IN" sz="2400" dirty="0">
                <a:solidFill>
                  <a:srgbClr val="FF0000"/>
                </a:solidFill>
              </a:rPr>
              <a:t> = less sensitive</a:t>
            </a:r>
          </a:p>
          <a:p>
            <a:r>
              <a:rPr lang="en-IN" sz="2400" dirty="0">
                <a:solidFill>
                  <a:srgbClr val="FF0000"/>
                </a:solidFill>
              </a:rPr>
              <a:t>More likely for the pacemaker to pace at the lower</a:t>
            </a:r>
          </a:p>
          <a:p>
            <a:r>
              <a:rPr lang="en-IN" sz="2400" dirty="0">
                <a:solidFill>
                  <a:srgbClr val="FF0000"/>
                </a:solidFill>
              </a:rPr>
              <a:t>rate regardless of what the heart does on its own.</a:t>
            </a:r>
          </a:p>
          <a:p>
            <a:endParaRPr lang="en-IN" sz="2400" dirty="0">
              <a:solidFill>
                <a:srgbClr val="FF0000"/>
              </a:solidFill>
            </a:endParaRPr>
          </a:p>
          <a:p>
            <a:r>
              <a:rPr lang="en-IN" sz="2400" dirty="0">
                <a:solidFill>
                  <a:srgbClr val="FF0000"/>
                </a:solidFill>
              </a:rPr>
              <a:t>• Lower </a:t>
            </a:r>
            <a:r>
              <a:rPr lang="en-IN" sz="2400" dirty="0" err="1">
                <a:solidFill>
                  <a:srgbClr val="FF0000"/>
                </a:solidFill>
              </a:rPr>
              <a:t>millivolts</a:t>
            </a:r>
            <a:r>
              <a:rPr lang="en-IN" sz="2400" dirty="0">
                <a:solidFill>
                  <a:srgbClr val="FF0000"/>
                </a:solidFill>
              </a:rPr>
              <a:t> = more sensitive</a:t>
            </a:r>
          </a:p>
          <a:p>
            <a:r>
              <a:rPr lang="en-IN" sz="2400" dirty="0">
                <a:solidFill>
                  <a:srgbClr val="FF0000"/>
                </a:solidFill>
              </a:rPr>
              <a:t>More likely to pick up noise, and ‘sense’ a ventricular</a:t>
            </a:r>
          </a:p>
          <a:p>
            <a:r>
              <a:rPr lang="en-IN" sz="2400" dirty="0">
                <a:solidFill>
                  <a:srgbClr val="FF0000"/>
                </a:solidFill>
              </a:rPr>
              <a:t>beat even though nothing actually happened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490220"/>
            <a:ext cx="75946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785" marR="5080" indent="-253873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General </a:t>
            </a:r>
            <a:r>
              <a:rPr spc="-120"/>
              <a:t>indications </a:t>
            </a:r>
            <a:r>
              <a:rPr spc="15"/>
              <a:t>f</a:t>
            </a:r>
            <a:r>
              <a:rPr lang="en-IN" spc="15" dirty="0"/>
              <a:t>or</a:t>
            </a:r>
            <a:r>
              <a:rPr spc="-90"/>
              <a:t> </a:t>
            </a:r>
            <a:r>
              <a:rPr spc="-204" dirty="0"/>
              <a:t>pacemaker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924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856615">
              <a:lnSpc>
                <a:spcPct val="120800"/>
              </a:lnSpc>
              <a:spcBef>
                <a:spcPts val="100"/>
              </a:spcBef>
            </a:pPr>
            <a:r>
              <a:rPr spc="-80" dirty="0"/>
              <a:t>Heart </a:t>
            </a:r>
            <a:r>
              <a:rPr spc="-40" dirty="0"/>
              <a:t>rate </a:t>
            </a:r>
            <a:r>
              <a:rPr spc="-125" dirty="0"/>
              <a:t>is </a:t>
            </a:r>
            <a:r>
              <a:rPr spc="-85" dirty="0"/>
              <a:t>slow, </a:t>
            </a:r>
            <a:r>
              <a:rPr spc="-145" dirty="0"/>
              <a:t>causing </a:t>
            </a:r>
            <a:r>
              <a:rPr spc="-100" dirty="0"/>
              <a:t>hemodynamic</a:t>
            </a:r>
            <a:r>
              <a:rPr spc="-325" dirty="0"/>
              <a:t> </a:t>
            </a:r>
            <a:r>
              <a:rPr spc="-95" dirty="0"/>
              <a:t>compromise  </a:t>
            </a:r>
            <a:r>
              <a:rPr spc="-200" dirty="0"/>
              <a:t>Sick </a:t>
            </a:r>
            <a:r>
              <a:rPr spc="-135" dirty="0"/>
              <a:t>sinus</a:t>
            </a:r>
            <a:r>
              <a:rPr spc="-70" dirty="0"/>
              <a:t> </a:t>
            </a:r>
            <a:r>
              <a:rPr spc="-105" dirty="0"/>
              <a:t>syndrome</a:t>
            </a:r>
          </a:p>
          <a:p>
            <a:pPr marL="768350" marR="17780" indent="-285750">
              <a:lnSpc>
                <a:spcPct val="100000"/>
              </a:lnSpc>
              <a:spcBef>
                <a:spcPts val="690"/>
              </a:spcBef>
            </a:pPr>
            <a:r>
              <a:rPr sz="3600" spc="-209" baseline="5787" dirty="0">
                <a:latin typeface="UnDotum"/>
                <a:cs typeface="UnDotum"/>
              </a:rPr>
              <a:t></a:t>
            </a:r>
            <a:r>
              <a:rPr sz="2400" spc="-140" dirty="0"/>
              <a:t>sinus </a:t>
            </a:r>
            <a:r>
              <a:rPr sz="2400" spc="-90" dirty="0"/>
              <a:t>bradycardia</a:t>
            </a:r>
            <a:r>
              <a:rPr sz="2400" spc="-130" dirty="0"/>
              <a:t> </a:t>
            </a:r>
            <a:r>
              <a:rPr sz="2400" spc="-25" dirty="0"/>
              <a:t>or</a:t>
            </a:r>
            <a:r>
              <a:rPr sz="2400" spc="-130" dirty="0"/>
              <a:t> </a:t>
            </a:r>
            <a:r>
              <a:rPr sz="2400" spc="-30" dirty="0"/>
              <a:t>atrial</a:t>
            </a:r>
            <a:r>
              <a:rPr sz="2400" spc="-130" dirty="0"/>
              <a:t> </a:t>
            </a:r>
            <a:r>
              <a:rPr sz="2400" spc="-10" dirty="0"/>
              <a:t>fibrillation</a:t>
            </a:r>
            <a:r>
              <a:rPr sz="2400" spc="-130" dirty="0"/>
              <a:t> </a:t>
            </a:r>
            <a:r>
              <a:rPr sz="2400" spc="10" dirty="0"/>
              <a:t>with</a:t>
            </a:r>
            <a:r>
              <a:rPr sz="2400" spc="-130" dirty="0"/>
              <a:t> </a:t>
            </a:r>
            <a:r>
              <a:rPr sz="2400" spc="-90" dirty="0"/>
              <a:t>slow</a:t>
            </a:r>
            <a:r>
              <a:rPr sz="2400" spc="-125" dirty="0"/>
              <a:t> </a:t>
            </a:r>
            <a:r>
              <a:rPr sz="2400" spc="-50" dirty="0"/>
              <a:t>heart</a:t>
            </a:r>
            <a:r>
              <a:rPr sz="2400" spc="-135" dirty="0"/>
              <a:t> </a:t>
            </a:r>
            <a:r>
              <a:rPr sz="2400" spc="-40" dirty="0"/>
              <a:t>rate  </a:t>
            </a:r>
            <a:r>
              <a:rPr sz="2400" spc="-130" dirty="0"/>
              <a:t>response </a:t>
            </a:r>
            <a:r>
              <a:rPr sz="2400" spc="-90" dirty="0"/>
              <a:t>(generally </a:t>
            </a:r>
            <a:r>
              <a:rPr sz="2400" spc="-210" dirty="0"/>
              <a:t>&lt;</a:t>
            </a:r>
            <a:r>
              <a:rPr sz="2400" spc="-140" dirty="0"/>
              <a:t> </a:t>
            </a:r>
            <a:r>
              <a:rPr sz="2800" spc="-114" dirty="0"/>
              <a:t>40bpm)</a:t>
            </a:r>
            <a:endParaRPr sz="2800">
              <a:latin typeface="UnDotum"/>
              <a:cs typeface="UnDotum"/>
            </a:endParaRPr>
          </a:p>
          <a:p>
            <a:pPr marL="368300">
              <a:lnSpc>
                <a:spcPct val="100000"/>
              </a:lnSpc>
              <a:spcBef>
                <a:spcPts val="600"/>
              </a:spcBef>
            </a:pPr>
            <a:r>
              <a:rPr spc="-80" dirty="0"/>
              <a:t>Heart</a:t>
            </a:r>
            <a:r>
              <a:rPr spc="-140" dirty="0"/>
              <a:t> </a:t>
            </a:r>
            <a:r>
              <a:rPr spc="-90" dirty="0"/>
              <a:t>block</a:t>
            </a:r>
          </a:p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3600" spc="-315" baseline="5787" dirty="0">
                <a:latin typeface="UnDotum"/>
                <a:cs typeface="UnDotum"/>
              </a:rPr>
              <a:t></a:t>
            </a:r>
            <a:r>
              <a:rPr sz="2400" spc="-210" dirty="0"/>
              <a:t>3</a:t>
            </a:r>
            <a:r>
              <a:rPr sz="2100" spc="-315" baseline="27777" dirty="0"/>
              <a:t>rd</a:t>
            </a:r>
            <a:r>
              <a:rPr sz="2100" spc="-52" baseline="27777" dirty="0"/>
              <a:t> </a:t>
            </a:r>
            <a:r>
              <a:rPr sz="2400" spc="-114" dirty="0"/>
              <a:t>degree</a:t>
            </a:r>
            <a:endParaRPr sz="2400">
              <a:latin typeface="UnDotum"/>
              <a:cs typeface="UnDotum"/>
            </a:endParaRPr>
          </a:p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3600" spc="-375" baseline="5787" dirty="0">
                <a:latin typeface="UnDotum"/>
                <a:cs typeface="UnDotum"/>
              </a:rPr>
              <a:t></a:t>
            </a:r>
            <a:r>
              <a:rPr sz="2400" spc="-250" dirty="0"/>
              <a:t>2</a:t>
            </a:r>
            <a:r>
              <a:rPr sz="2100" spc="-375" baseline="27777" dirty="0"/>
              <a:t>nd </a:t>
            </a:r>
            <a:r>
              <a:rPr sz="2400" spc="-114" dirty="0"/>
              <a:t>degree </a:t>
            </a:r>
            <a:r>
              <a:rPr sz="2400" spc="-55" dirty="0"/>
              <a:t>type </a:t>
            </a:r>
            <a:r>
              <a:rPr sz="2400" spc="-120" dirty="0"/>
              <a:t>2</a:t>
            </a:r>
            <a:r>
              <a:rPr sz="2400" spc="-235" dirty="0"/>
              <a:t> </a:t>
            </a:r>
            <a:r>
              <a:rPr sz="2400" spc="-50" dirty="0"/>
              <a:t>(Mobitz)</a:t>
            </a:r>
            <a:endParaRPr sz="2400">
              <a:latin typeface="UnDotum"/>
              <a:cs typeface="UnDotum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67665" algn="l"/>
                <a:tab pos="368300" algn="l"/>
              </a:tabLst>
            </a:pPr>
            <a:r>
              <a:rPr sz="2400" spc="-60" dirty="0"/>
              <a:t>Malignant </a:t>
            </a:r>
            <a:r>
              <a:rPr sz="2400" spc="-95" dirty="0"/>
              <a:t>Tachyarrhythmia </a:t>
            </a:r>
            <a:r>
              <a:rPr sz="2400" spc="-155" dirty="0"/>
              <a:t>caused </a:t>
            </a:r>
            <a:r>
              <a:rPr sz="2400" spc="-100" dirty="0"/>
              <a:t>by</a:t>
            </a:r>
            <a:r>
              <a:rPr sz="2400" spc="-215" dirty="0"/>
              <a:t> </a:t>
            </a:r>
            <a:r>
              <a:rPr sz="2400" spc="-95" dirty="0"/>
              <a:t>bradycardia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0" marR="5080" indent="-195961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Clinical </a:t>
            </a:r>
            <a:r>
              <a:rPr spc="-140" dirty="0"/>
              <a:t>settings </a:t>
            </a:r>
            <a:r>
              <a:rPr spc="15" dirty="0"/>
              <a:t>for</a:t>
            </a:r>
            <a:r>
              <a:rPr spc="-380" dirty="0"/>
              <a:t> </a:t>
            </a:r>
            <a:r>
              <a:rPr spc="-90" dirty="0"/>
              <a:t>temporary  </a:t>
            </a:r>
            <a:r>
              <a:rPr spc="-204" dirty="0"/>
              <a:t>pacemaker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31620"/>
            <a:ext cx="4573270" cy="34861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225" dirty="0">
                <a:solidFill>
                  <a:srgbClr val="FF0000"/>
                </a:solidFill>
                <a:latin typeface="Arial"/>
                <a:cs typeface="Arial"/>
              </a:rPr>
              <a:t>Syncope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95" dirty="0">
                <a:solidFill>
                  <a:srgbClr val="FF0000"/>
                </a:solidFill>
                <a:latin typeface="Arial"/>
                <a:cs typeface="Arial"/>
              </a:rPr>
              <a:t>Myocardial</a:t>
            </a:r>
            <a:r>
              <a:rPr sz="32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infarction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690"/>
              </a:spcBef>
            </a:pPr>
            <a:r>
              <a:rPr sz="4200" spc="-254" baseline="5952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800" spc="-170" dirty="0">
                <a:solidFill>
                  <a:srgbClr val="FF0000"/>
                </a:solidFill>
                <a:latin typeface="Arial"/>
                <a:cs typeface="Arial"/>
              </a:rPr>
              <a:t>Especially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inferior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254" dirty="0">
                <a:solidFill>
                  <a:srgbClr val="FF0000"/>
                </a:solidFill>
                <a:latin typeface="Arial"/>
                <a:cs typeface="Arial"/>
              </a:rPr>
              <a:t>Shock </a:t>
            </a:r>
            <a:r>
              <a:rPr sz="3200" spc="-135" dirty="0">
                <a:solidFill>
                  <a:srgbClr val="FF0000"/>
                </a:solidFill>
                <a:latin typeface="Arial"/>
                <a:cs typeface="Arial"/>
              </a:rPr>
              <a:t>due </a:t>
            </a:r>
            <a:r>
              <a:rPr sz="3200" spc="4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2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FF0000"/>
                </a:solidFill>
                <a:latin typeface="Arial"/>
                <a:cs typeface="Arial"/>
              </a:rPr>
              <a:t>bradycardia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Myocarditis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225" dirty="0">
                <a:solidFill>
                  <a:srgbClr val="FF0000"/>
                </a:solidFill>
                <a:latin typeface="Arial"/>
                <a:cs typeface="Arial"/>
              </a:rPr>
              <a:t>Lyme</a:t>
            </a:r>
            <a:r>
              <a:rPr sz="32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4" dirty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830" y="497840"/>
            <a:ext cx="70313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400" spc="-110" dirty="0"/>
              <a:t>Another </a:t>
            </a:r>
            <a:r>
              <a:rPr sz="4400" spc="-80" dirty="0"/>
              <a:t>3</a:t>
            </a:r>
            <a:r>
              <a:rPr sz="3825" spc="-120" baseline="28322" dirty="0"/>
              <a:t>rd </a:t>
            </a:r>
            <a:r>
              <a:rPr sz="4400" spc="-204" dirty="0"/>
              <a:t>degree </a:t>
            </a:r>
            <a:r>
              <a:rPr sz="4400" spc="-85" dirty="0"/>
              <a:t>heart</a:t>
            </a:r>
            <a:r>
              <a:rPr sz="4400" spc="-675" dirty="0"/>
              <a:t> </a:t>
            </a:r>
            <a:r>
              <a:rPr sz="4400" spc="-160" dirty="0"/>
              <a:t>block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33400" y="1676400"/>
            <a:ext cx="8001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500" y="497840"/>
            <a:ext cx="6465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5" dirty="0"/>
              <a:t>Atrial </a:t>
            </a:r>
            <a:r>
              <a:rPr sz="4400" spc="-85" dirty="0"/>
              <a:t>Fibrillation </a:t>
            </a:r>
            <a:r>
              <a:rPr sz="4400" spc="-420" dirty="0"/>
              <a:t>→</a:t>
            </a:r>
            <a:r>
              <a:rPr sz="4400" spc="-580" dirty="0"/>
              <a:t> </a:t>
            </a:r>
            <a:r>
              <a:rPr sz="4400" spc="-210" dirty="0"/>
              <a:t>Asystole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77519" y="1600200"/>
            <a:ext cx="813308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9938" name="Picture 2" descr=" Single-chamber pacemaker.&#10; In this type, only one pacing lead is placed&#10;into a chamber of the heart, either the atrium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981</Words>
  <Application>Microsoft Office PowerPoint</Application>
  <PresentationFormat>On-screen Show (4:3)</PresentationFormat>
  <Paragraphs>172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Nazli</vt:lpstr>
      <vt:lpstr>Symbol</vt:lpstr>
      <vt:lpstr>Times New Roman</vt:lpstr>
      <vt:lpstr>UnDotum</vt:lpstr>
      <vt:lpstr>Office Theme</vt:lpstr>
      <vt:lpstr>PowerPoint Presentation</vt:lpstr>
      <vt:lpstr>PowerPoint Presentation</vt:lpstr>
      <vt:lpstr>PowerPoint Presentation</vt:lpstr>
      <vt:lpstr>A Pacemaker Must Be Able to Sense  and Respond to Cardiac Rhythms</vt:lpstr>
      <vt:lpstr>General indications for pacemaker</vt:lpstr>
      <vt:lpstr>Clinical settings for temporary  pacemaker</vt:lpstr>
      <vt:lpstr>Another 3rd degree heart block</vt:lpstr>
      <vt:lpstr>Atrial Fibrillation → Asystole</vt:lpstr>
      <vt:lpstr>PowerPoint Presentation</vt:lpstr>
      <vt:lpstr>Pacemaker Components Combine with</vt:lpstr>
      <vt:lpstr>The Pulse Generator:</vt:lpstr>
      <vt:lpstr>Leads Are Insulated Wires That:</vt:lpstr>
      <vt:lpstr>PowerPoint Presentation</vt:lpstr>
      <vt:lpstr>A Bipolar Pacing System Contains a Lead with Two  Electrodes Within the Heart. In This System, the Impulse:</vt:lpstr>
      <vt:lpstr>PowerPoint Presentation</vt:lpstr>
      <vt:lpstr>Advantages and Disadvantages of</vt:lpstr>
      <vt:lpstr>PowerPoint Presentation</vt:lpstr>
      <vt:lpstr>Benefits of Dual Chamber Pacing</vt:lpstr>
      <vt:lpstr>The Can AKA “Pulse Generator,” “Battery”</vt:lpstr>
      <vt:lpstr>Schematic of pacemaker system</vt:lpstr>
      <vt:lpstr>PowerPoint Presentation</vt:lpstr>
      <vt:lpstr>Examples</vt:lpstr>
      <vt:lpstr>Most Pacemakers Perform Four Functions:</vt:lpstr>
      <vt:lpstr>PowerPoint Presentation</vt:lpstr>
      <vt:lpstr>Sensing</vt:lpstr>
      <vt:lpstr>PowerPoint Presentation</vt:lpstr>
      <vt:lpstr>Amplitude is the Amount of Voltage</vt:lpstr>
      <vt:lpstr>Pulse Width Is the Time (Duration)</vt:lpstr>
      <vt:lpstr>Impedance</vt:lpstr>
      <vt:lpstr>Impedance Changes Affect Pacemaker  Function and Battery Longevity</vt:lpstr>
      <vt:lpstr>Rate Responsive Pacing</vt:lpstr>
      <vt:lpstr>PowerPoint Presentation</vt:lpstr>
      <vt:lpstr>PowerPoint Presentation</vt:lpstr>
      <vt:lpstr>Sites of insertion for a    Temporary  pacemakers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 of temporary pacemaker  insertion</vt:lpstr>
      <vt:lpstr>Pneumothorax of Left Lung</vt:lpstr>
      <vt:lpstr>The dials on the Temporary  pacemaker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Yash Rakholiya</cp:lastModifiedBy>
  <cp:revision>8</cp:revision>
  <dcterms:created xsi:type="dcterms:W3CDTF">2020-05-16T09:30:10Z</dcterms:created>
  <dcterms:modified xsi:type="dcterms:W3CDTF">2024-04-15T07:02:23Z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2020-05-16T00:00:00Z</vt:filetime>
  </property>
</Properties>
</file>