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onstantia" panose="02030602050306030303" pitchFamily="18" charset="0"/>
      <p:regular r:id="rId77"/>
      <p:bold r:id="rId78"/>
      <p:italic r:id="rId79"/>
      <p:boldItalic r:id="rId80"/>
    </p:embeddedFont>
    <p:embeddedFont>
      <p:font typeface="Tahoma" panose="020B0604030504040204" pitchFamily="34" charset="0"/>
      <p:regular r:id="rId81"/>
      <p:bold r:id="rId82"/>
    </p:embeddedFont>
    <p:embeddedFont>
      <p:font typeface="Wingdings 2" panose="05020102010507070707" pitchFamily="18" charset="2"/>
      <p:regular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210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8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42260" y="1031494"/>
            <a:ext cx="3459479" cy="78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616710"/>
            <a:ext cx="4933315" cy="4598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85378" y="6555895"/>
            <a:ext cx="24257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3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151382"/>
            <a:ext cx="520763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500" b="1" spc="-15" dirty="0">
                <a:latin typeface="Calibri"/>
                <a:cs typeface="Calibri"/>
              </a:rPr>
              <a:t>BASIC  </a:t>
            </a:r>
            <a:r>
              <a:rPr sz="4500" b="1" spc="-60" dirty="0">
                <a:latin typeface="Calibri"/>
                <a:cs typeface="Calibri"/>
              </a:rPr>
              <a:t>E</a:t>
            </a:r>
            <a:r>
              <a:rPr sz="4500" b="1" spc="-5" dirty="0">
                <a:latin typeface="Calibri"/>
                <a:cs typeface="Calibri"/>
              </a:rPr>
              <a:t>CHOCARDIOGRAPHY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58384" y="1013459"/>
            <a:ext cx="3785615" cy="58445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66431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6857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898906"/>
            <a:ext cx="156845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TYP</a:t>
            </a:r>
            <a:r>
              <a:rPr spc="-55" dirty="0"/>
              <a:t>E</a:t>
            </a:r>
            <a:r>
              <a:rPr dirty="0"/>
              <a:t>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20430" y="6555895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12</a:t>
            </a:fld>
            <a:endParaRPr sz="1200">
              <a:latin typeface="Constantia"/>
              <a:cs typeface="Constant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1798066"/>
            <a:ext cx="4236720" cy="37515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870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spc="-20" dirty="0">
                <a:latin typeface="Calibri"/>
                <a:cs typeface="Calibri"/>
              </a:rPr>
              <a:t>Transthoracic</a:t>
            </a:r>
            <a:r>
              <a:rPr sz="2600" spc="-20" dirty="0">
                <a:latin typeface="Calibri"/>
                <a:cs typeface="Calibri"/>
              </a:rPr>
              <a:t>(standard </a:t>
            </a:r>
            <a:r>
              <a:rPr sz="2600" dirty="0">
                <a:latin typeface="Calibri"/>
                <a:cs typeface="Calibri"/>
              </a:rPr>
              <a:t>echo)  </a:t>
            </a:r>
            <a:r>
              <a:rPr sz="2600" spc="-10" dirty="0">
                <a:latin typeface="Calibri"/>
                <a:cs typeface="Calibri"/>
              </a:rPr>
              <a:t>Left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parasternal</a:t>
            </a:r>
            <a:endParaRPr sz="2600">
              <a:latin typeface="Calibri"/>
              <a:cs typeface="Calibri"/>
            </a:endParaRPr>
          </a:p>
          <a:p>
            <a:pPr marL="510540" marR="2027555">
              <a:lnSpc>
                <a:spcPct val="100000"/>
              </a:lnSpc>
            </a:pPr>
            <a:r>
              <a:rPr sz="2600" spc="-5" dirty="0">
                <a:latin typeface="Calibri"/>
                <a:cs typeface="Calibri"/>
              </a:rPr>
              <a:t>Apical  </a:t>
            </a:r>
            <a:r>
              <a:rPr sz="2600" spc="-10" dirty="0">
                <a:latin typeface="Calibri"/>
                <a:cs typeface="Calibri"/>
              </a:rPr>
              <a:t>Subcostal  </a:t>
            </a:r>
            <a:r>
              <a:rPr sz="2600" spc="-5" dirty="0">
                <a:latin typeface="Calibri"/>
                <a:cs typeface="Calibri"/>
              </a:rPr>
              <a:t>Sup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st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spc="-1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al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0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spc="-15" dirty="0">
                <a:latin typeface="Calibri"/>
                <a:cs typeface="Calibri"/>
              </a:rPr>
              <a:t>Transesophageal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AD0D9"/>
              </a:buClr>
              <a:buFont typeface="Wingdings 2"/>
              <a:buChar char=""/>
            </a:pPr>
            <a:endParaRPr sz="30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spc="-15" dirty="0">
                <a:latin typeface="Calibri"/>
                <a:cs typeface="Calibri"/>
              </a:rPr>
              <a:t>Intracardiac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067765"/>
            <a:ext cx="527050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>
                <a:latin typeface="Tahoma"/>
                <a:cs typeface="Tahoma"/>
              </a:rPr>
              <a:t>Transthoracic</a:t>
            </a:r>
            <a:r>
              <a:rPr spc="-6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Echo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83540" y="1631950"/>
            <a:ext cx="4704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A </a:t>
            </a:r>
            <a:r>
              <a:rPr sz="1800" spc="-5" dirty="0">
                <a:latin typeface="Tahoma"/>
                <a:cs typeface="Tahoma"/>
              </a:rPr>
              <a:t>standard </a:t>
            </a:r>
            <a:r>
              <a:rPr sz="1800" spc="-10" dirty="0">
                <a:latin typeface="Tahoma"/>
                <a:cs typeface="Tahoma"/>
              </a:rPr>
              <a:t>echocardiogram </a:t>
            </a:r>
            <a:r>
              <a:rPr sz="1800" dirty="0">
                <a:latin typeface="Tahoma"/>
                <a:cs typeface="Tahoma"/>
              </a:rPr>
              <a:t>is also </a:t>
            </a:r>
            <a:r>
              <a:rPr sz="1800" spc="-5" dirty="0">
                <a:latin typeface="Tahoma"/>
                <a:cs typeface="Tahoma"/>
              </a:rPr>
              <a:t>known </a:t>
            </a:r>
            <a:r>
              <a:rPr sz="1800" dirty="0">
                <a:latin typeface="Tahoma"/>
                <a:cs typeface="Tahoma"/>
              </a:rPr>
              <a:t>as</a:t>
            </a:r>
            <a:r>
              <a:rPr sz="1800" spc="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540" y="1905965"/>
            <a:ext cx="5692140" cy="2632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ahoma"/>
                <a:cs typeface="Tahoma"/>
              </a:rPr>
              <a:t>transthoracic echocardiogram </a:t>
            </a:r>
            <a:r>
              <a:rPr sz="1800" spc="-15" dirty="0">
                <a:latin typeface="Tahoma"/>
                <a:cs typeface="Tahoma"/>
              </a:rPr>
              <a:t>(TTE), </a:t>
            </a:r>
            <a:r>
              <a:rPr sz="1800" spc="-5" dirty="0">
                <a:latin typeface="Tahoma"/>
                <a:cs typeface="Tahoma"/>
              </a:rPr>
              <a:t>or</a:t>
            </a:r>
            <a:r>
              <a:rPr sz="1800" spc="5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cardiac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Tahoma"/>
                <a:cs typeface="Tahoma"/>
              </a:rPr>
              <a:t>ultrasound.</a:t>
            </a:r>
            <a:endParaRPr sz="1800">
              <a:latin typeface="Tahoma"/>
              <a:cs typeface="Tahoma"/>
            </a:endParaRPr>
          </a:p>
          <a:p>
            <a:pPr marL="12700" marR="21971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Tahoma"/>
                <a:cs typeface="Tahoma"/>
              </a:rPr>
              <a:t>The </a:t>
            </a:r>
            <a:r>
              <a:rPr sz="1800" spc="-5" dirty="0">
                <a:latin typeface="Tahoma"/>
                <a:cs typeface="Tahoma"/>
              </a:rPr>
              <a:t>subject </a:t>
            </a:r>
            <a:r>
              <a:rPr sz="1800" dirty="0">
                <a:latin typeface="Tahoma"/>
                <a:cs typeface="Tahoma"/>
              </a:rPr>
              <a:t>is </a:t>
            </a:r>
            <a:r>
              <a:rPr sz="1800" spc="-5" dirty="0">
                <a:latin typeface="Tahoma"/>
                <a:cs typeface="Tahoma"/>
              </a:rPr>
              <a:t>asked to lie </a:t>
            </a:r>
            <a:r>
              <a:rPr sz="1800" dirty="0">
                <a:latin typeface="Tahoma"/>
                <a:cs typeface="Tahoma"/>
              </a:rPr>
              <a:t>in </a:t>
            </a:r>
            <a:r>
              <a:rPr sz="1800" spc="-5" dirty="0">
                <a:latin typeface="Tahoma"/>
                <a:cs typeface="Tahoma"/>
              </a:rPr>
              <a:t>the semi recumbent  position </a:t>
            </a:r>
            <a:r>
              <a:rPr sz="1800" dirty="0">
                <a:latin typeface="Tahoma"/>
                <a:cs typeface="Tahoma"/>
              </a:rPr>
              <a:t>on his or her left </a:t>
            </a:r>
            <a:r>
              <a:rPr sz="1800" spc="-5" dirty="0">
                <a:latin typeface="Tahoma"/>
                <a:cs typeface="Tahoma"/>
              </a:rPr>
              <a:t>side with the </a:t>
            </a:r>
            <a:r>
              <a:rPr sz="1800" dirty="0">
                <a:latin typeface="Tahoma"/>
                <a:cs typeface="Tahoma"/>
              </a:rPr>
              <a:t>head</a:t>
            </a:r>
            <a:r>
              <a:rPr sz="1800" spc="-3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elevated.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Tahoma"/>
                <a:cs typeface="Tahoma"/>
              </a:rPr>
              <a:t>The left arm is </a:t>
            </a:r>
            <a:r>
              <a:rPr sz="1800" spc="-5" dirty="0">
                <a:latin typeface="Tahoma"/>
                <a:cs typeface="Tahoma"/>
              </a:rPr>
              <a:t>tucked </a:t>
            </a:r>
            <a:r>
              <a:rPr sz="1800" dirty="0">
                <a:latin typeface="Tahoma"/>
                <a:cs typeface="Tahoma"/>
              </a:rPr>
              <a:t>under </a:t>
            </a:r>
            <a:r>
              <a:rPr sz="1800" spc="-5" dirty="0">
                <a:latin typeface="Tahoma"/>
                <a:cs typeface="Tahoma"/>
              </a:rPr>
              <a:t>the </a:t>
            </a:r>
            <a:r>
              <a:rPr sz="1800" dirty="0">
                <a:latin typeface="Tahoma"/>
                <a:cs typeface="Tahoma"/>
              </a:rPr>
              <a:t>head and </a:t>
            </a:r>
            <a:r>
              <a:rPr sz="1800" spc="-5" dirty="0">
                <a:latin typeface="Tahoma"/>
                <a:cs typeface="Tahoma"/>
              </a:rPr>
              <a:t>the right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arm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lies along the right side of the</a:t>
            </a:r>
            <a:r>
              <a:rPr sz="1800" spc="2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body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spc="-5" dirty="0">
                <a:latin typeface="Tahoma"/>
                <a:cs typeface="Tahoma"/>
              </a:rPr>
              <a:t>Standard positions </a:t>
            </a:r>
            <a:r>
              <a:rPr sz="1800" dirty="0">
                <a:latin typeface="Tahoma"/>
                <a:cs typeface="Tahoma"/>
              </a:rPr>
              <a:t>on </a:t>
            </a:r>
            <a:r>
              <a:rPr sz="1800" spc="-5" dirty="0">
                <a:latin typeface="Tahoma"/>
                <a:cs typeface="Tahoma"/>
              </a:rPr>
              <a:t>the chest wall are </a:t>
            </a:r>
            <a:r>
              <a:rPr sz="1800" dirty="0">
                <a:latin typeface="Tahoma"/>
                <a:cs typeface="Tahoma"/>
              </a:rPr>
              <a:t>used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for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placement of </a:t>
            </a:r>
            <a:r>
              <a:rPr sz="1800" spc="-5" dirty="0">
                <a:latin typeface="Tahoma"/>
                <a:cs typeface="Tahoma"/>
              </a:rPr>
              <a:t>the </a:t>
            </a:r>
            <a:r>
              <a:rPr sz="1800" spc="-10" dirty="0">
                <a:latin typeface="Tahoma"/>
                <a:cs typeface="Tahoma"/>
              </a:rPr>
              <a:t>transducer </a:t>
            </a:r>
            <a:r>
              <a:rPr sz="1800" spc="-5" dirty="0">
                <a:latin typeface="Tahoma"/>
                <a:cs typeface="Tahoma"/>
              </a:rPr>
              <a:t>called “echo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windows”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53200" y="1447800"/>
            <a:ext cx="2362200" cy="2057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4871" y="4114800"/>
            <a:ext cx="2929128" cy="213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84988"/>
            <a:ext cx="8929115" cy="62880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520430" y="6555895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13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786382"/>
            <a:ext cx="8859012" cy="6071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520430" y="6555895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14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642616"/>
            <a:ext cx="4549139" cy="4000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00244" y="2714244"/>
            <a:ext cx="3858767" cy="3787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62144" y="2676144"/>
            <a:ext cx="3935095" cy="3863340"/>
          </a:xfrm>
          <a:custGeom>
            <a:avLst/>
            <a:gdLst/>
            <a:ahLst/>
            <a:cxnLst/>
            <a:rect l="l" t="t" r="r" b="b"/>
            <a:pathLst>
              <a:path w="3935095" h="3863340">
                <a:moveTo>
                  <a:pt x="0" y="3863340"/>
                </a:moveTo>
                <a:lnTo>
                  <a:pt x="3934967" y="3863340"/>
                </a:lnTo>
                <a:lnTo>
                  <a:pt x="3934967" y="0"/>
                </a:lnTo>
                <a:lnTo>
                  <a:pt x="0" y="0"/>
                </a:lnTo>
                <a:lnTo>
                  <a:pt x="0" y="3863340"/>
                </a:lnTo>
                <a:close/>
              </a:path>
            </a:pathLst>
          </a:custGeom>
          <a:ln w="76200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739" y="942213"/>
            <a:ext cx="822705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0000"/>
                </a:solidFill>
              </a:rPr>
              <a:t>Standard </a:t>
            </a:r>
            <a:r>
              <a:rPr sz="2400" spc="-5" dirty="0">
                <a:solidFill>
                  <a:srgbClr val="000000"/>
                </a:solidFill>
              </a:rPr>
              <a:t>positions on </a:t>
            </a:r>
            <a:r>
              <a:rPr sz="2400" dirty="0">
                <a:solidFill>
                  <a:srgbClr val="000000"/>
                </a:solidFill>
              </a:rPr>
              <a:t>the </a:t>
            </a:r>
            <a:r>
              <a:rPr sz="2400" spc="-5" dirty="0">
                <a:solidFill>
                  <a:srgbClr val="000000"/>
                </a:solidFill>
              </a:rPr>
              <a:t>chest </a:t>
            </a:r>
            <a:r>
              <a:rPr sz="2400" spc="-10" dirty="0">
                <a:solidFill>
                  <a:srgbClr val="000000"/>
                </a:solidFill>
              </a:rPr>
              <a:t>wall </a:t>
            </a:r>
            <a:r>
              <a:rPr sz="2400" spc="-15" dirty="0">
                <a:solidFill>
                  <a:srgbClr val="000000"/>
                </a:solidFill>
              </a:rPr>
              <a:t>are </a:t>
            </a:r>
            <a:r>
              <a:rPr sz="2400" spc="-5" dirty="0">
                <a:solidFill>
                  <a:srgbClr val="000000"/>
                </a:solidFill>
              </a:rPr>
              <a:t>used </a:t>
            </a:r>
            <a:r>
              <a:rPr sz="2400" spc="-20" dirty="0">
                <a:solidFill>
                  <a:srgbClr val="000000"/>
                </a:solidFill>
              </a:rPr>
              <a:t>for </a:t>
            </a:r>
            <a:r>
              <a:rPr sz="2400" spc="-5" dirty="0">
                <a:solidFill>
                  <a:srgbClr val="000000"/>
                </a:solidFill>
              </a:rPr>
              <a:t>placement of </a:t>
            </a:r>
            <a:r>
              <a:rPr sz="2400" dirty="0">
                <a:solidFill>
                  <a:srgbClr val="000000"/>
                </a:solidFill>
              </a:rPr>
              <a:t>the  </a:t>
            </a:r>
            <a:r>
              <a:rPr sz="2400" spc="-5" dirty="0">
                <a:solidFill>
                  <a:srgbClr val="000000"/>
                </a:solidFill>
              </a:rPr>
              <a:t>transducer called </a:t>
            </a:r>
            <a:r>
              <a:rPr sz="2400" dirty="0">
                <a:solidFill>
                  <a:srgbClr val="000000"/>
                </a:solidFill>
              </a:rPr>
              <a:t>“ echo</a:t>
            </a:r>
            <a:r>
              <a:rPr sz="2400" spc="-55" dirty="0">
                <a:solidFill>
                  <a:srgbClr val="000000"/>
                </a:solidFill>
              </a:rPr>
              <a:t> </a:t>
            </a:r>
            <a:r>
              <a:rPr sz="2400" spc="-10" dirty="0">
                <a:solidFill>
                  <a:srgbClr val="000000"/>
                </a:solidFill>
              </a:rPr>
              <a:t>windows”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8520430" y="6555895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15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6857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20430" y="6555895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16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898905"/>
            <a:ext cx="730504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500" spc="-15" dirty="0">
                <a:latin typeface="Tahoma"/>
                <a:cs typeface="Tahoma"/>
              </a:rPr>
              <a:t>1.Parasternal Long-Axis </a:t>
            </a:r>
            <a:r>
              <a:rPr sz="4500" dirty="0">
                <a:latin typeface="Tahoma"/>
                <a:cs typeface="Tahoma"/>
              </a:rPr>
              <a:t>View  </a:t>
            </a:r>
            <a:r>
              <a:rPr sz="4500" spc="-15" dirty="0">
                <a:latin typeface="Tahoma"/>
                <a:cs typeface="Tahoma"/>
              </a:rPr>
              <a:t>(PLAX)</a:t>
            </a:r>
            <a:endParaRPr sz="4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039" y="2585161"/>
            <a:ext cx="4722495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Transducer </a:t>
            </a:r>
            <a:r>
              <a:rPr sz="2400" spc="-5" dirty="0">
                <a:latin typeface="Calibri"/>
                <a:cs typeface="Calibri"/>
              </a:rPr>
              <a:t>position: </a:t>
            </a:r>
            <a:r>
              <a:rPr sz="2400" spc="-10" dirty="0">
                <a:latin typeface="Calibri"/>
                <a:cs typeface="Calibri"/>
              </a:rPr>
              <a:t>left sternal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edge;</a:t>
            </a:r>
            <a:endParaRPr sz="24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2</a:t>
            </a:r>
            <a:r>
              <a:rPr sz="2400" spc="-7" baseline="24305" dirty="0">
                <a:latin typeface="Calibri"/>
                <a:cs typeface="Calibri"/>
              </a:rPr>
              <a:t>nd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4</a:t>
            </a:r>
            <a:r>
              <a:rPr sz="2400" spc="-7" baseline="24305" dirty="0">
                <a:latin typeface="Calibri"/>
                <a:cs typeface="Calibri"/>
              </a:rPr>
              <a:t>th </a:t>
            </a:r>
            <a:r>
              <a:rPr sz="2400" spc="-15" dirty="0">
                <a:latin typeface="Calibri"/>
                <a:cs typeface="Calibri"/>
              </a:rPr>
              <a:t>intercostal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space</a:t>
            </a:r>
            <a:endParaRPr sz="2400">
              <a:latin typeface="Calibri"/>
              <a:cs typeface="Calibri"/>
            </a:endParaRPr>
          </a:p>
          <a:p>
            <a:pPr marL="25400" marR="139700">
              <a:lnSpc>
                <a:spcPct val="100000"/>
              </a:lnSpc>
              <a:spcBef>
                <a:spcPts val="1440"/>
              </a:spcBef>
            </a:pPr>
            <a:r>
              <a:rPr sz="2400" spc="-15" dirty="0">
                <a:latin typeface="Calibri"/>
                <a:cs typeface="Calibri"/>
              </a:rPr>
              <a:t>Marker </a:t>
            </a:r>
            <a:r>
              <a:rPr sz="2400" spc="-5" dirty="0">
                <a:latin typeface="Calibri"/>
                <a:cs typeface="Calibri"/>
              </a:rPr>
              <a:t>dot direction: </a:t>
            </a:r>
            <a:r>
              <a:rPr sz="2400" spc="-10" dirty="0">
                <a:latin typeface="Calibri"/>
                <a:cs typeface="Calibri"/>
              </a:rPr>
              <a:t>points </a:t>
            </a:r>
            <a:r>
              <a:rPr sz="2400" spc="-20" dirty="0">
                <a:latin typeface="Calibri"/>
                <a:cs typeface="Calibri"/>
              </a:rPr>
              <a:t>towards  </a:t>
            </a:r>
            <a:r>
              <a:rPr sz="2400" spc="-5" dirty="0">
                <a:latin typeface="Calibri"/>
                <a:cs typeface="Calibri"/>
              </a:rPr>
              <a:t>right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shoulder</a:t>
            </a:r>
            <a:endParaRPr sz="2400">
              <a:latin typeface="Calibri"/>
              <a:cs typeface="Calibri"/>
            </a:endParaRPr>
          </a:p>
          <a:p>
            <a:pPr marL="25400" marR="542290">
              <a:lnSpc>
                <a:spcPct val="100000"/>
              </a:lnSpc>
              <a:spcBef>
                <a:spcPts val="1440"/>
              </a:spcBef>
            </a:pPr>
            <a:r>
              <a:rPr sz="2400" spc="-10" dirty="0">
                <a:latin typeface="Calibri"/>
                <a:cs typeface="Calibri"/>
              </a:rPr>
              <a:t>Most </a:t>
            </a:r>
            <a:r>
              <a:rPr sz="2400" dirty="0">
                <a:latin typeface="Calibri"/>
                <a:cs typeface="Calibri"/>
              </a:rPr>
              <a:t>echo </a:t>
            </a:r>
            <a:r>
              <a:rPr sz="2400" spc="-5" dirty="0">
                <a:latin typeface="Calibri"/>
                <a:cs typeface="Calibri"/>
              </a:rPr>
              <a:t>studies begin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  </a:t>
            </a:r>
            <a:r>
              <a:rPr sz="2400" spc="-5" dirty="0">
                <a:latin typeface="Calibri"/>
                <a:cs typeface="Calibri"/>
              </a:rPr>
              <a:t>view</a:t>
            </a:r>
            <a:endParaRPr sz="2400">
              <a:latin typeface="Calibri"/>
              <a:cs typeface="Calibri"/>
            </a:endParaRPr>
          </a:p>
          <a:p>
            <a:pPr marL="25400" marR="146685">
              <a:lnSpc>
                <a:spcPct val="100000"/>
              </a:lnSpc>
              <a:spcBef>
                <a:spcPts val="1440"/>
              </a:spcBef>
            </a:pPr>
            <a:r>
              <a:rPr sz="2400" dirty="0">
                <a:latin typeface="Calibri"/>
                <a:cs typeface="Calibri"/>
              </a:rPr>
              <a:t>It </a:t>
            </a:r>
            <a:r>
              <a:rPr sz="2400" spc="-5" dirty="0">
                <a:latin typeface="Calibri"/>
                <a:cs typeface="Calibri"/>
              </a:rPr>
              <a:t>sets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20" dirty="0">
                <a:latin typeface="Calibri"/>
                <a:cs typeface="Calibri"/>
              </a:rPr>
              <a:t>stage for </a:t>
            </a:r>
            <a:r>
              <a:rPr sz="2400" spc="-10" dirty="0">
                <a:latin typeface="Calibri"/>
                <a:cs typeface="Calibri"/>
              </a:rPr>
              <a:t>subsequent </a:t>
            </a:r>
            <a:r>
              <a:rPr sz="2400" spc="-5" dirty="0">
                <a:latin typeface="Calibri"/>
                <a:cs typeface="Calibri"/>
              </a:rPr>
              <a:t>echo  </a:t>
            </a:r>
            <a:r>
              <a:rPr sz="2400" spc="-10" dirty="0">
                <a:latin typeface="Calibri"/>
                <a:cs typeface="Calibri"/>
              </a:rPr>
              <a:t>views</a:t>
            </a:r>
            <a:endParaRPr sz="24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1445"/>
              </a:spcBef>
            </a:pPr>
            <a:r>
              <a:rPr sz="2400" spc="-15" dirty="0">
                <a:latin typeface="Calibri"/>
                <a:cs typeface="Calibri"/>
              </a:rPr>
              <a:t>Many </a:t>
            </a:r>
            <a:r>
              <a:rPr sz="2400" spc="-10" dirty="0">
                <a:latin typeface="Calibri"/>
                <a:cs typeface="Calibri"/>
              </a:rPr>
              <a:t>structures </a:t>
            </a:r>
            <a:r>
              <a:rPr sz="2400" spc="-5" dirty="0">
                <a:latin typeface="Calibri"/>
                <a:cs typeface="Calibri"/>
              </a:rPr>
              <a:t>seen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-5" dirty="0">
                <a:latin typeface="Calibri"/>
                <a:cs typeface="Calibri"/>
              </a:rPr>
              <a:t> view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28615" y="2357627"/>
            <a:ext cx="4215384" cy="3837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520430" y="6555895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17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1731" y="0"/>
            <a:ext cx="9002268" cy="671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1012063"/>
            <a:ext cx="4069079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600" spc="-25" dirty="0">
                <a:solidFill>
                  <a:srgbClr val="000000"/>
                </a:solidFill>
                <a:latin typeface="Constantia"/>
                <a:cs typeface="Constantia"/>
              </a:rPr>
              <a:t>PARASTERNAL </a:t>
            </a:r>
            <a:r>
              <a:rPr sz="2600" spc="-10" dirty="0">
                <a:solidFill>
                  <a:srgbClr val="000000"/>
                </a:solidFill>
                <a:latin typeface="Constantia"/>
                <a:cs typeface="Constantia"/>
              </a:rPr>
              <a:t>LONG</a:t>
            </a:r>
            <a:r>
              <a:rPr sz="2600" spc="-130" dirty="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000000"/>
                </a:solidFill>
                <a:latin typeface="Constantia"/>
                <a:cs typeface="Constantia"/>
              </a:rPr>
              <a:t>AXIS  </a:t>
            </a:r>
            <a:r>
              <a:rPr sz="2600" spc="-10" dirty="0">
                <a:solidFill>
                  <a:srgbClr val="000000"/>
                </a:solidFill>
                <a:latin typeface="Constantia"/>
                <a:cs typeface="Constantia"/>
              </a:rPr>
              <a:t>VIEW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57115" y="2875787"/>
            <a:ext cx="4786884" cy="39822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00371" y="786383"/>
            <a:ext cx="4643628" cy="1981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982722"/>
            <a:ext cx="4323587" cy="48752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5848" y="792302"/>
            <a:ext cx="137541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Tahoma"/>
                <a:cs typeface="Tahoma"/>
              </a:rPr>
              <a:t>Echo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2191" y="6463995"/>
            <a:ext cx="99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t>2</a:t>
            </a:r>
            <a:endParaRPr sz="1200">
              <a:latin typeface="Constantia"/>
              <a:cs typeface="Constant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96000" y="1905000"/>
            <a:ext cx="2514600" cy="472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2156840"/>
            <a:ext cx="566991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Echo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something </a:t>
            </a:r>
            <a:r>
              <a:rPr sz="2400" spc="-10" dirty="0">
                <a:latin typeface="Calibri"/>
                <a:cs typeface="Calibri"/>
              </a:rPr>
              <a:t>you </a:t>
            </a:r>
            <a:r>
              <a:rPr sz="2400" spc="-5" dirty="0">
                <a:latin typeface="Calibri"/>
                <a:cs typeface="Calibri"/>
              </a:rPr>
              <a:t>experience </a:t>
            </a:r>
            <a:r>
              <a:rPr sz="2400" dirty="0">
                <a:latin typeface="Calibri"/>
                <a:cs typeface="Calibri"/>
              </a:rPr>
              <a:t>all the  time. If </a:t>
            </a:r>
            <a:r>
              <a:rPr sz="2400" spc="-10" dirty="0">
                <a:latin typeface="Calibri"/>
                <a:cs typeface="Calibri"/>
              </a:rPr>
              <a:t>you </a:t>
            </a:r>
            <a:r>
              <a:rPr sz="2400" spc="-5" dirty="0">
                <a:latin typeface="Calibri"/>
                <a:cs typeface="Calibri"/>
              </a:rPr>
              <a:t>shout </a:t>
            </a:r>
            <a:r>
              <a:rPr sz="2400" spc="-15" dirty="0">
                <a:latin typeface="Calibri"/>
                <a:cs typeface="Calibri"/>
              </a:rPr>
              <a:t>into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well, </a:t>
            </a:r>
            <a:r>
              <a:rPr sz="2400" dirty="0">
                <a:latin typeface="Calibri"/>
                <a:cs typeface="Calibri"/>
              </a:rPr>
              <a:t>the echo </a:t>
            </a:r>
            <a:r>
              <a:rPr sz="2400" spc="-10" dirty="0">
                <a:latin typeface="Calibri"/>
                <a:cs typeface="Calibri"/>
              </a:rPr>
              <a:t>comes  </a:t>
            </a:r>
            <a:r>
              <a:rPr sz="2400" spc="-5" dirty="0">
                <a:latin typeface="Calibri"/>
                <a:cs typeface="Calibri"/>
              </a:rPr>
              <a:t>back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moment </a:t>
            </a:r>
            <a:r>
              <a:rPr sz="2400" spc="-50" dirty="0">
                <a:latin typeface="Calibri"/>
                <a:cs typeface="Calibri"/>
              </a:rPr>
              <a:t>later.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echo </a:t>
            </a:r>
            <a:r>
              <a:rPr sz="2400" spc="-10" dirty="0">
                <a:latin typeface="Calibri"/>
                <a:cs typeface="Calibri"/>
              </a:rPr>
              <a:t>occurs  </a:t>
            </a:r>
            <a:r>
              <a:rPr sz="2400" spc="-5" dirty="0">
                <a:latin typeface="Calibri"/>
                <a:cs typeface="Calibri"/>
              </a:rPr>
              <a:t>because some 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sound </a:t>
            </a:r>
            <a:r>
              <a:rPr sz="2400" spc="-20" dirty="0">
                <a:latin typeface="Calibri"/>
                <a:cs typeface="Calibri"/>
              </a:rPr>
              <a:t>waves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10" dirty="0">
                <a:latin typeface="Calibri"/>
                <a:cs typeface="Calibri"/>
              </a:rPr>
              <a:t>your  </a:t>
            </a:r>
            <a:r>
              <a:rPr sz="2400" spc="-5" dirty="0">
                <a:latin typeface="Calibri"/>
                <a:cs typeface="Calibri"/>
              </a:rPr>
              <a:t>shout </a:t>
            </a:r>
            <a:r>
              <a:rPr sz="2400" spc="-10" dirty="0">
                <a:latin typeface="Calibri"/>
                <a:cs typeface="Calibri"/>
              </a:rPr>
              <a:t>reflect </a:t>
            </a:r>
            <a:r>
              <a:rPr sz="2400" spc="-15" dirty="0">
                <a:latin typeface="Calibri"/>
                <a:cs typeface="Calibri"/>
              </a:rPr>
              <a:t>off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surface </a:t>
            </a:r>
            <a:r>
              <a:rPr sz="2400" spc="-5" dirty="0">
                <a:latin typeface="Calibri"/>
                <a:cs typeface="Calibri"/>
              </a:rPr>
              <a:t>(either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5" dirty="0">
                <a:latin typeface="Calibri"/>
                <a:cs typeface="Calibri"/>
              </a:rPr>
              <a:t>water at 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5" dirty="0">
                <a:latin typeface="Calibri"/>
                <a:cs typeface="Calibri"/>
              </a:rPr>
              <a:t>bottom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well 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wall </a:t>
            </a:r>
            <a:r>
              <a:rPr sz="2400" spc="-5" dirty="0">
                <a:latin typeface="Calibri"/>
                <a:cs typeface="Calibri"/>
              </a:rPr>
              <a:t>on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20" dirty="0">
                <a:latin typeface="Calibri"/>
                <a:cs typeface="Calibri"/>
              </a:rPr>
              <a:t>far  </a:t>
            </a:r>
            <a:r>
              <a:rPr sz="2400" spc="-5" dirty="0">
                <a:latin typeface="Calibri"/>
                <a:cs typeface="Calibri"/>
              </a:rPr>
              <a:t>side)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20" dirty="0">
                <a:latin typeface="Calibri"/>
                <a:cs typeface="Calibri"/>
              </a:rPr>
              <a:t>travel </a:t>
            </a:r>
            <a:r>
              <a:rPr sz="2400" spc="-5" dirty="0">
                <a:latin typeface="Calibri"/>
                <a:cs typeface="Calibri"/>
              </a:rPr>
              <a:t>back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10" dirty="0">
                <a:latin typeface="Calibri"/>
                <a:cs typeface="Calibri"/>
              </a:rPr>
              <a:t>your ears.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similar  principle </a:t>
            </a:r>
            <a:r>
              <a:rPr sz="2400" dirty="0">
                <a:latin typeface="Calibri"/>
                <a:cs typeface="Calibri"/>
              </a:rPr>
              <a:t>applies in </a:t>
            </a:r>
            <a:r>
              <a:rPr sz="2400" spc="-10" dirty="0">
                <a:latin typeface="Calibri"/>
                <a:cs typeface="Calibri"/>
              </a:rPr>
              <a:t>cardiac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ultrasound.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884" y="214884"/>
            <a:ext cx="8714232" cy="6428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988" y="214884"/>
            <a:ext cx="8574024" cy="6428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156208"/>
            <a:ext cx="88442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>
                <a:latin typeface="Tahoma"/>
                <a:cs typeface="Tahoma"/>
              </a:rPr>
              <a:t>Parasternal </a:t>
            </a:r>
            <a:r>
              <a:rPr sz="4500" spc="-5" dirty="0">
                <a:latin typeface="Tahoma"/>
                <a:cs typeface="Tahoma"/>
              </a:rPr>
              <a:t>Short </a:t>
            </a:r>
            <a:r>
              <a:rPr sz="4500" dirty="0">
                <a:latin typeface="Tahoma"/>
                <a:cs typeface="Tahoma"/>
              </a:rPr>
              <a:t>Axis View </a:t>
            </a:r>
            <a:r>
              <a:rPr sz="4500" spc="-5" dirty="0">
                <a:latin typeface="Tahoma"/>
                <a:cs typeface="Tahoma"/>
              </a:rPr>
              <a:t>(PSAX)</a:t>
            </a:r>
            <a:endParaRPr sz="4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039" y="1942591"/>
            <a:ext cx="8647430" cy="478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394335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Transducer </a:t>
            </a:r>
            <a:r>
              <a:rPr sz="2400" spc="-5" dirty="0">
                <a:latin typeface="Calibri"/>
                <a:cs typeface="Calibri"/>
              </a:rPr>
              <a:t>position: </a:t>
            </a:r>
            <a:r>
              <a:rPr sz="2400" spc="-10" dirty="0">
                <a:latin typeface="Calibri"/>
                <a:cs typeface="Calibri"/>
              </a:rPr>
              <a:t>left sternal </a:t>
            </a:r>
            <a:r>
              <a:rPr sz="2400" spc="-5" dirty="0">
                <a:latin typeface="Calibri"/>
                <a:cs typeface="Calibri"/>
              </a:rPr>
              <a:t>edge;  2</a:t>
            </a:r>
            <a:r>
              <a:rPr sz="2400" spc="-7" baseline="24305" dirty="0">
                <a:latin typeface="Calibri"/>
                <a:cs typeface="Calibri"/>
              </a:rPr>
              <a:t>nd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4</a:t>
            </a:r>
            <a:r>
              <a:rPr sz="2400" spc="-7" baseline="24305" dirty="0">
                <a:latin typeface="Calibri"/>
                <a:cs typeface="Calibri"/>
              </a:rPr>
              <a:t>th </a:t>
            </a:r>
            <a:r>
              <a:rPr sz="2400" spc="-15" dirty="0">
                <a:latin typeface="Calibri"/>
                <a:cs typeface="Calibri"/>
              </a:rPr>
              <a:t>intercostal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space</a:t>
            </a:r>
            <a:endParaRPr sz="2400">
              <a:latin typeface="Calibri"/>
              <a:cs typeface="Calibri"/>
            </a:endParaRPr>
          </a:p>
          <a:p>
            <a:pPr marL="25400" marR="3929379">
              <a:lnSpc>
                <a:spcPct val="100000"/>
              </a:lnSpc>
              <a:spcBef>
                <a:spcPts val="1440"/>
              </a:spcBef>
            </a:pPr>
            <a:r>
              <a:rPr sz="2400" spc="-15" dirty="0">
                <a:latin typeface="Calibri"/>
                <a:cs typeface="Calibri"/>
              </a:rPr>
              <a:t>Marker </a:t>
            </a:r>
            <a:r>
              <a:rPr sz="2400" spc="-5" dirty="0">
                <a:latin typeface="Calibri"/>
                <a:cs typeface="Calibri"/>
              </a:rPr>
              <a:t>dot direction: </a:t>
            </a:r>
            <a:r>
              <a:rPr sz="2400" spc="-10" dirty="0">
                <a:latin typeface="Calibri"/>
                <a:cs typeface="Calibri"/>
              </a:rPr>
              <a:t>points </a:t>
            </a:r>
            <a:r>
              <a:rPr sz="2400" spc="-20" dirty="0">
                <a:latin typeface="Calibri"/>
                <a:cs typeface="Calibri"/>
              </a:rPr>
              <a:t>towards  </a:t>
            </a:r>
            <a:r>
              <a:rPr sz="2400" spc="-10" dirty="0">
                <a:latin typeface="Calibri"/>
                <a:cs typeface="Calibri"/>
              </a:rPr>
              <a:t>left </a:t>
            </a:r>
            <a:r>
              <a:rPr sz="2400" spc="-5" dirty="0">
                <a:latin typeface="Calibri"/>
                <a:cs typeface="Calibri"/>
              </a:rPr>
              <a:t>shoulder(90</a:t>
            </a:r>
            <a:r>
              <a:rPr sz="2400" spc="-7" baseline="24305" dirty="0">
                <a:latin typeface="Calibri"/>
                <a:cs typeface="Calibri"/>
              </a:rPr>
              <a:t>0 </a:t>
            </a:r>
            <a:r>
              <a:rPr sz="2400" dirty="0">
                <a:latin typeface="Calibri"/>
                <a:cs typeface="Calibri"/>
              </a:rPr>
              <a:t>clockwise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PLAX  </a:t>
            </a:r>
            <a:r>
              <a:rPr sz="2400" spc="-5" dirty="0">
                <a:latin typeface="Calibri"/>
                <a:cs typeface="Calibri"/>
              </a:rPr>
              <a:t>view)</a:t>
            </a:r>
            <a:endParaRPr sz="2400">
              <a:latin typeface="Calibri"/>
              <a:cs typeface="Calibri"/>
            </a:endParaRPr>
          </a:p>
          <a:p>
            <a:pPr marL="25400" marR="3823335">
              <a:lnSpc>
                <a:spcPct val="100000"/>
              </a:lnSpc>
              <a:spcBef>
                <a:spcPts val="1440"/>
              </a:spcBef>
            </a:pPr>
            <a:r>
              <a:rPr sz="2400" spc="-15" dirty="0">
                <a:latin typeface="Calibri"/>
                <a:cs typeface="Calibri"/>
              </a:rPr>
              <a:t>By </a:t>
            </a:r>
            <a:r>
              <a:rPr sz="2400" dirty="0">
                <a:latin typeface="Calibri"/>
                <a:cs typeface="Calibri"/>
              </a:rPr>
              <a:t>tilting </a:t>
            </a:r>
            <a:r>
              <a:rPr sz="2400" spc="-5" dirty="0">
                <a:latin typeface="Calibri"/>
                <a:cs typeface="Calibri"/>
              </a:rPr>
              <a:t>transducer on </a:t>
            </a:r>
            <a:r>
              <a:rPr sz="2400" dirty="0">
                <a:latin typeface="Calibri"/>
                <a:cs typeface="Calibri"/>
              </a:rPr>
              <a:t>an </a:t>
            </a:r>
            <a:r>
              <a:rPr sz="2400" spc="-10" dirty="0">
                <a:latin typeface="Calibri"/>
                <a:cs typeface="Calibri"/>
              </a:rPr>
              <a:t>axis  </a:t>
            </a:r>
            <a:r>
              <a:rPr sz="2400" spc="-5" dirty="0">
                <a:latin typeface="Calibri"/>
                <a:cs typeface="Calibri"/>
              </a:rPr>
              <a:t>between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left </a:t>
            </a:r>
            <a:r>
              <a:rPr sz="2400" spc="-5" dirty="0">
                <a:latin typeface="Calibri"/>
                <a:cs typeface="Calibri"/>
              </a:rPr>
              <a:t>hip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right  </a:t>
            </a:r>
            <a:r>
              <a:rPr sz="2400" spc="-30" dirty="0">
                <a:latin typeface="Calibri"/>
                <a:cs typeface="Calibri"/>
              </a:rPr>
              <a:t>shoulder, </a:t>
            </a:r>
            <a:r>
              <a:rPr sz="2400" spc="-5" dirty="0">
                <a:latin typeface="Calibri"/>
                <a:cs typeface="Calibri"/>
              </a:rPr>
              <a:t>short </a:t>
            </a:r>
            <a:r>
              <a:rPr sz="2400" spc="-10" dirty="0">
                <a:latin typeface="Calibri"/>
                <a:cs typeface="Calibri"/>
              </a:rPr>
              <a:t>axis views are obtained  </a:t>
            </a:r>
            <a:r>
              <a:rPr sz="2400" spc="-15" dirty="0">
                <a:latin typeface="Calibri"/>
                <a:cs typeface="Calibri"/>
              </a:rPr>
              <a:t>at </a:t>
            </a:r>
            <a:r>
              <a:rPr sz="2400" spc="-20" dirty="0">
                <a:latin typeface="Calibri"/>
                <a:cs typeface="Calibri"/>
              </a:rPr>
              <a:t>different </a:t>
            </a:r>
            <a:r>
              <a:rPr sz="2400" spc="-5" dirty="0">
                <a:latin typeface="Calibri"/>
                <a:cs typeface="Calibri"/>
              </a:rPr>
              <a:t>levels,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aorta </a:t>
            </a:r>
            <a:r>
              <a:rPr sz="2400" spc="-15" dirty="0">
                <a:latin typeface="Calibri"/>
                <a:cs typeface="Calibri"/>
              </a:rPr>
              <a:t>to 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85" dirty="0">
                <a:latin typeface="Calibri"/>
                <a:cs typeface="Calibri"/>
              </a:rPr>
              <a:t>LV</a:t>
            </a:r>
            <a:r>
              <a:rPr sz="2400" spc="-10" dirty="0">
                <a:latin typeface="Calibri"/>
                <a:cs typeface="Calibri"/>
              </a:rPr>
              <a:t> apex.</a:t>
            </a:r>
            <a:endParaRPr sz="24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1445"/>
              </a:spcBef>
            </a:pPr>
            <a:r>
              <a:rPr sz="2400" spc="-15" dirty="0">
                <a:latin typeface="Calibri"/>
                <a:cs typeface="Calibri"/>
              </a:rPr>
              <a:t>Many </a:t>
            </a:r>
            <a:r>
              <a:rPr sz="2400" spc="-10" dirty="0">
                <a:latin typeface="Calibri"/>
                <a:cs typeface="Calibri"/>
              </a:rPr>
              <a:t>structures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seen</a:t>
            </a:r>
            <a:endParaRPr sz="2400">
              <a:latin typeface="Calibri"/>
              <a:cs typeface="Calibri"/>
            </a:endParaRPr>
          </a:p>
          <a:p>
            <a:pPr marR="17780" algn="r">
              <a:lnSpc>
                <a:spcPct val="100000"/>
              </a:lnSpc>
              <a:spcBef>
                <a:spcPts val="20"/>
              </a:spcBef>
            </a:pPr>
            <a:r>
              <a:rPr sz="1200" spc="-10" dirty="0">
                <a:solidFill>
                  <a:srgbClr val="045C75"/>
                </a:solidFill>
                <a:latin typeface="Constantia"/>
                <a:cs typeface="Constantia"/>
              </a:rPr>
              <a:t>22</a:t>
            </a:r>
            <a:endParaRPr sz="1200">
              <a:latin typeface="Constantia"/>
              <a:cs typeface="Constant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00115" y="2286000"/>
            <a:ext cx="3643883" cy="3572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56484"/>
            <a:ext cx="9143999" cy="6001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679" y="1071372"/>
            <a:ext cx="3965448" cy="26441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3755" y="284986"/>
            <a:ext cx="4785359" cy="64556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615" y="284988"/>
            <a:ext cx="8414004" cy="6358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067765"/>
            <a:ext cx="725932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>
                <a:latin typeface="Tahoma"/>
                <a:cs typeface="Tahoma"/>
              </a:rPr>
              <a:t>Papillary </a:t>
            </a:r>
            <a:r>
              <a:rPr dirty="0">
                <a:latin typeface="Tahoma"/>
                <a:cs typeface="Tahoma"/>
              </a:rPr>
              <a:t>Muscle</a:t>
            </a:r>
            <a:r>
              <a:rPr spc="-10" dirty="0">
                <a:latin typeface="Tahoma"/>
                <a:cs typeface="Tahoma"/>
              </a:rPr>
              <a:t> (PM)level</a:t>
            </a:r>
          </a:p>
        </p:txBody>
      </p:sp>
      <p:sp>
        <p:nvSpPr>
          <p:cNvPr id="7" name="object 7"/>
          <p:cNvSpPr/>
          <p:nvPr/>
        </p:nvSpPr>
        <p:spPr>
          <a:xfrm>
            <a:off x="5590032" y="2058923"/>
            <a:ext cx="3553967" cy="33710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739" y="2084908"/>
            <a:ext cx="454533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PSAX </a:t>
            </a:r>
            <a:r>
              <a:rPr sz="2400" spc="-15" dirty="0">
                <a:latin typeface="Calibri"/>
                <a:cs typeface="Calibri"/>
              </a:rPr>
              <a:t>at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level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papillary  </a:t>
            </a:r>
            <a:r>
              <a:rPr sz="2400" dirty="0">
                <a:latin typeface="Calibri"/>
                <a:cs typeface="Calibri"/>
              </a:rPr>
              <a:t>muscles </a:t>
            </a:r>
            <a:r>
              <a:rPr sz="2400" spc="-5" dirty="0">
                <a:latin typeface="Calibri"/>
                <a:cs typeface="Calibri"/>
              </a:rPr>
              <a:t>showing </a:t>
            </a:r>
            <a:r>
              <a:rPr sz="2400" spc="-10" dirty="0">
                <a:latin typeface="Calibri"/>
                <a:cs typeface="Calibri"/>
              </a:rPr>
              <a:t>how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respective  </a:t>
            </a:r>
            <a:r>
              <a:rPr sz="2400" spc="-85" dirty="0">
                <a:latin typeface="Calibri"/>
                <a:cs typeface="Calibri"/>
              </a:rPr>
              <a:t>LV </a:t>
            </a:r>
            <a:r>
              <a:rPr sz="2400" spc="-5" dirty="0">
                <a:latin typeface="Calibri"/>
                <a:cs typeface="Calibri"/>
              </a:rPr>
              <a:t>segments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identified, usually 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purposes </a:t>
            </a:r>
            <a:r>
              <a:rPr sz="2400" spc="-10" dirty="0">
                <a:latin typeface="Calibri"/>
                <a:cs typeface="Calibri"/>
              </a:rPr>
              <a:t>of </a:t>
            </a:r>
            <a:r>
              <a:rPr sz="2400" spc="-5" dirty="0">
                <a:latin typeface="Calibri"/>
                <a:cs typeface="Calibri"/>
              </a:rPr>
              <a:t>describing  abnormal </a:t>
            </a:r>
            <a:r>
              <a:rPr sz="2400" spc="-85" dirty="0">
                <a:latin typeface="Calibri"/>
                <a:cs typeface="Calibri"/>
              </a:rPr>
              <a:t>LV </a:t>
            </a:r>
            <a:r>
              <a:rPr sz="2400" spc="-10" dirty="0">
                <a:latin typeface="Calibri"/>
                <a:cs typeface="Calibri"/>
              </a:rPr>
              <a:t>wall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motion</a:t>
            </a:r>
            <a:endParaRPr sz="2400">
              <a:latin typeface="Calibri"/>
              <a:cs typeface="Calibri"/>
            </a:endParaRPr>
          </a:p>
          <a:p>
            <a:pPr marL="12700" marR="1016635">
              <a:lnSpc>
                <a:spcPct val="100000"/>
              </a:lnSpc>
              <a:spcBef>
                <a:spcPts val="1445"/>
              </a:spcBef>
            </a:pPr>
            <a:r>
              <a:rPr sz="2400" spc="-85" dirty="0">
                <a:latin typeface="Calibri"/>
                <a:cs typeface="Calibri"/>
              </a:rPr>
              <a:t>LV </a:t>
            </a:r>
            <a:r>
              <a:rPr sz="2400" spc="-10" dirty="0">
                <a:latin typeface="Calibri"/>
                <a:cs typeface="Calibri"/>
              </a:rPr>
              <a:t>wall </a:t>
            </a:r>
            <a:r>
              <a:rPr sz="2400" dirty="0">
                <a:latin typeface="Calibri"/>
                <a:cs typeface="Calibri"/>
              </a:rPr>
              <a:t>thickness </a:t>
            </a:r>
            <a:r>
              <a:rPr sz="2400" spc="-10" dirty="0">
                <a:latin typeface="Calibri"/>
                <a:cs typeface="Calibri"/>
              </a:rPr>
              <a:t>can </a:t>
            </a:r>
            <a:r>
              <a:rPr sz="2400" dirty="0">
                <a:latin typeface="Calibri"/>
                <a:cs typeface="Calibri"/>
              </a:rPr>
              <a:t>also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be  </a:t>
            </a:r>
            <a:r>
              <a:rPr sz="2400" dirty="0">
                <a:latin typeface="Calibri"/>
                <a:cs typeface="Calibri"/>
              </a:rPr>
              <a:t>assessed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94521" y="6555895"/>
            <a:ext cx="2311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26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013205"/>
            <a:ext cx="88366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latin typeface="Tahoma"/>
                <a:cs typeface="Tahoma"/>
              </a:rPr>
              <a:t>2. Apical </a:t>
            </a:r>
            <a:r>
              <a:rPr sz="4500" spc="-5" dirty="0">
                <a:latin typeface="Tahoma"/>
                <a:cs typeface="Tahoma"/>
              </a:rPr>
              <a:t>4-Chamber </a:t>
            </a:r>
            <a:r>
              <a:rPr sz="4500" dirty="0">
                <a:latin typeface="Tahoma"/>
                <a:cs typeface="Tahoma"/>
              </a:rPr>
              <a:t>View</a:t>
            </a:r>
            <a:r>
              <a:rPr sz="4500" spc="-30" dirty="0">
                <a:latin typeface="Tahoma"/>
                <a:cs typeface="Tahoma"/>
              </a:rPr>
              <a:t> </a:t>
            </a:r>
            <a:r>
              <a:rPr sz="4500" dirty="0">
                <a:latin typeface="Tahoma"/>
                <a:cs typeface="Tahoma"/>
              </a:rPr>
              <a:t>(AP4CH)</a:t>
            </a:r>
            <a:endParaRPr sz="4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2228215"/>
            <a:ext cx="351726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Transducer </a:t>
            </a:r>
            <a:r>
              <a:rPr sz="2400" spc="-5" dirty="0">
                <a:latin typeface="Calibri"/>
                <a:cs typeface="Calibri"/>
              </a:rPr>
              <a:t>position: </a:t>
            </a:r>
            <a:r>
              <a:rPr sz="2400" spc="-10" dirty="0">
                <a:latin typeface="Calibri"/>
                <a:cs typeface="Calibri"/>
              </a:rPr>
              <a:t>apex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 heart</a:t>
            </a:r>
            <a:endParaRPr sz="2400">
              <a:latin typeface="Calibri"/>
              <a:cs typeface="Calibri"/>
            </a:endParaRPr>
          </a:p>
          <a:p>
            <a:pPr marL="12700" marR="15875">
              <a:lnSpc>
                <a:spcPct val="100000"/>
              </a:lnSpc>
              <a:spcBef>
                <a:spcPts val="1440"/>
              </a:spcBef>
            </a:pPr>
            <a:r>
              <a:rPr sz="2400" spc="-15" dirty="0">
                <a:latin typeface="Calibri"/>
                <a:cs typeface="Calibri"/>
              </a:rPr>
              <a:t>Marker </a:t>
            </a:r>
            <a:r>
              <a:rPr sz="2400" spc="-5" dirty="0">
                <a:latin typeface="Calibri"/>
                <a:cs typeface="Calibri"/>
              </a:rPr>
              <a:t>dot direction: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points  </a:t>
            </a:r>
            <a:r>
              <a:rPr sz="2400" spc="-20" dirty="0">
                <a:latin typeface="Calibri"/>
                <a:cs typeface="Calibri"/>
              </a:rPr>
              <a:t>towards </a:t>
            </a:r>
            <a:r>
              <a:rPr sz="2400" spc="-10" dirty="0">
                <a:latin typeface="Calibri"/>
                <a:cs typeface="Calibri"/>
              </a:rPr>
              <a:t>left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shoulder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43755" y="2011678"/>
            <a:ext cx="5000244" cy="4846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94521" y="6555895"/>
            <a:ext cx="2311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27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884" y="161544"/>
            <a:ext cx="8654796" cy="64114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906526"/>
            <a:ext cx="906970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Tahoma"/>
                <a:cs typeface="Tahoma"/>
              </a:rPr>
              <a:t>Apical 4-Chamber View</a:t>
            </a:r>
            <a:r>
              <a:rPr spc="-1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(AP4CH)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879090"/>
            <a:ext cx="5786628" cy="4978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4702" y="562102"/>
            <a:ext cx="17259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latin typeface="Calibri"/>
                <a:cs typeface="Calibri"/>
              </a:rPr>
              <a:t>Hi</a:t>
            </a:r>
            <a:r>
              <a:rPr sz="4500" b="1" spc="-40" dirty="0">
                <a:latin typeface="Calibri"/>
                <a:cs typeface="Calibri"/>
              </a:rPr>
              <a:t>s</a:t>
            </a:r>
            <a:r>
              <a:rPr sz="4500" b="1" spc="-50" dirty="0">
                <a:latin typeface="Calibri"/>
                <a:cs typeface="Calibri"/>
              </a:rPr>
              <a:t>t</a:t>
            </a:r>
            <a:r>
              <a:rPr sz="4500" b="1" dirty="0">
                <a:latin typeface="Calibri"/>
                <a:cs typeface="Calibri"/>
              </a:rPr>
              <a:t>o</a:t>
            </a:r>
            <a:r>
              <a:rPr sz="4500" b="1" spc="20" dirty="0">
                <a:latin typeface="Calibri"/>
                <a:cs typeface="Calibri"/>
              </a:rPr>
              <a:t>r</a:t>
            </a:r>
            <a:r>
              <a:rPr sz="4500" b="1" dirty="0">
                <a:latin typeface="Calibri"/>
                <a:cs typeface="Calibri"/>
              </a:rPr>
              <a:t>y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69197" y="6555895"/>
            <a:ext cx="1574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3</a:t>
            </a:fld>
            <a:endParaRPr sz="1200">
              <a:latin typeface="Constantia"/>
              <a:cs typeface="Constant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1219301"/>
            <a:ext cx="8821420" cy="5257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3709" indent="74295">
              <a:lnSpc>
                <a:spcPct val="110000"/>
              </a:lnSpc>
              <a:spcBef>
                <a:spcPts val="100"/>
              </a:spcBef>
            </a:pPr>
            <a:r>
              <a:rPr sz="2600" dirty="0">
                <a:latin typeface="Calibri"/>
                <a:cs typeface="Calibri"/>
              </a:rPr>
              <a:t>In </a:t>
            </a:r>
            <a:r>
              <a:rPr sz="2600" spc="-5" dirty="0">
                <a:latin typeface="Calibri"/>
                <a:cs typeface="Calibri"/>
              </a:rPr>
              <a:t>1842, Christian </a:t>
            </a:r>
            <a:r>
              <a:rPr sz="2600" dirty="0">
                <a:latin typeface="Calibri"/>
                <a:cs typeface="Calibri"/>
              </a:rPr>
              <a:t>Johann </a:t>
            </a:r>
            <a:r>
              <a:rPr sz="2600" spc="-5" dirty="0">
                <a:latin typeface="Calibri"/>
                <a:cs typeface="Calibri"/>
              </a:rPr>
              <a:t>Doppler (1803-1853) </a:t>
            </a:r>
            <a:r>
              <a:rPr sz="2600" spc="-10" dirty="0">
                <a:latin typeface="Calibri"/>
                <a:cs typeface="Calibri"/>
              </a:rPr>
              <a:t>noted </a:t>
            </a:r>
            <a:r>
              <a:rPr sz="2600" spc="-5" dirty="0">
                <a:latin typeface="Calibri"/>
                <a:cs typeface="Calibri"/>
              </a:rPr>
              <a:t>that </a:t>
            </a:r>
            <a:r>
              <a:rPr sz="2600" dirty="0">
                <a:latin typeface="Calibri"/>
                <a:cs typeface="Calibri"/>
              </a:rPr>
              <a:t>the  </a:t>
            </a:r>
            <a:r>
              <a:rPr sz="2600" spc="-10" dirty="0">
                <a:latin typeface="Calibri"/>
                <a:cs typeface="Calibri"/>
              </a:rPr>
              <a:t>pitch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5" dirty="0">
                <a:latin typeface="Calibri"/>
                <a:cs typeface="Calibri"/>
              </a:rPr>
              <a:t>sound </a:t>
            </a:r>
            <a:r>
              <a:rPr sz="2600" spc="-30" dirty="0">
                <a:latin typeface="Calibri"/>
                <a:cs typeface="Calibri"/>
              </a:rPr>
              <a:t>wave </a:t>
            </a:r>
            <a:r>
              <a:rPr sz="2600" spc="-5" dirty="0">
                <a:latin typeface="Calibri"/>
                <a:cs typeface="Calibri"/>
              </a:rPr>
              <a:t>varied </a:t>
            </a:r>
            <a:r>
              <a:rPr sz="2600" dirty="0">
                <a:latin typeface="Calibri"/>
                <a:cs typeface="Calibri"/>
              </a:rPr>
              <a:t>if the </a:t>
            </a:r>
            <a:r>
              <a:rPr sz="2600" spc="-10" dirty="0">
                <a:latin typeface="Calibri"/>
                <a:cs typeface="Calibri"/>
              </a:rPr>
              <a:t>source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sound </a:t>
            </a:r>
            <a:r>
              <a:rPr sz="2600" spc="-10" dirty="0">
                <a:latin typeface="Calibri"/>
                <a:cs typeface="Calibri"/>
              </a:rPr>
              <a:t>was  </a:t>
            </a:r>
            <a:r>
              <a:rPr sz="2600" spc="-5" dirty="0">
                <a:latin typeface="Calibri"/>
                <a:cs typeface="Calibri"/>
              </a:rPr>
              <a:t>moving.</a:t>
            </a:r>
            <a:endParaRPr sz="2600">
              <a:latin typeface="Calibri"/>
              <a:cs typeface="Calibri"/>
            </a:endParaRPr>
          </a:p>
          <a:p>
            <a:pPr marL="12700" marR="786130">
              <a:lnSpc>
                <a:spcPct val="110000"/>
              </a:lnSpc>
            </a:pPr>
            <a:r>
              <a:rPr sz="2600" i="1" dirty="0">
                <a:latin typeface="Calibri"/>
                <a:cs typeface="Calibri"/>
              </a:rPr>
              <a:t>The ability </a:t>
            </a:r>
            <a:r>
              <a:rPr sz="2600" i="1" spc="-20" dirty="0">
                <a:latin typeface="Calibri"/>
                <a:cs typeface="Calibri"/>
              </a:rPr>
              <a:t>to </a:t>
            </a:r>
            <a:r>
              <a:rPr sz="2600" i="1" spc="-5" dirty="0">
                <a:latin typeface="Calibri"/>
                <a:cs typeface="Calibri"/>
              </a:rPr>
              <a:t>create ultrasonic </a:t>
            </a:r>
            <a:r>
              <a:rPr sz="2600" i="1" dirty="0">
                <a:latin typeface="Calibri"/>
                <a:cs typeface="Calibri"/>
              </a:rPr>
              <a:t>waves </a:t>
            </a:r>
            <a:r>
              <a:rPr sz="2600" i="1" spc="-5" dirty="0">
                <a:latin typeface="Calibri"/>
                <a:cs typeface="Calibri"/>
              </a:rPr>
              <a:t>came </a:t>
            </a:r>
            <a:r>
              <a:rPr sz="2600" i="1" dirty="0">
                <a:latin typeface="Calibri"/>
                <a:cs typeface="Calibri"/>
              </a:rPr>
              <a:t>in 1880 with the  </a:t>
            </a:r>
            <a:r>
              <a:rPr sz="2600" i="1" spc="-5" dirty="0">
                <a:latin typeface="Calibri"/>
                <a:cs typeface="Calibri"/>
              </a:rPr>
              <a:t>discovery of </a:t>
            </a:r>
            <a:r>
              <a:rPr sz="2600" i="1" spc="-10" dirty="0">
                <a:latin typeface="Calibri"/>
                <a:cs typeface="Calibri"/>
              </a:rPr>
              <a:t>piezoelectricity </a:t>
            </a:r>
            <a:r>
              <a:rPr sz="2600" i="1" spc="-5" dirty="0">
                <a:latin typeface="Calibri"/>
                <a:cs typeface="Calibri"/>
              </a:rPr>
              <a:t>by Curie </a:t>
            </a:r>
            <a:r>
              <a:rPr sz="2600" i="1" dirty="0">
                <a:latin typeface="Calibri"/>
                <a:cs typeface="Calibri"/>
              </a:rPr>
              <a:t>and</a:t>
            </a:r>
            <a:r>
              <a:rPr sz="2600" i="1" spc="-45" dirty="0">
                <a:latin typeface="Calibri"/>
                <a:cs typeface="Calibri"/>
              </a:rPr>
              <a:t> </a:t>
            </a:r>
            <a:r>
              <a:rPr sz="2600" i="1" spc="-10" dirty="0">
                <a:latin typeface="Calibri"/>
                <a:cs typeface="Calibri"/>
              </a:rPr>
              <a:t>Curie.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sz="2600" b="1" i="1" spc="-65" dirty="0">
                <a:latin typeface="Calibri"/>
                <a:cs typeface="Calibri"/>
              </a:rPr>
              <a:t>Dr. </a:t>
            </a:r>
            <a:r>
              <a:rPr sz="2600" b="1" i="1" dirty="0">
                <a:latin typeface="Calibri"/>
                <a:cs typeface="Calibri"/>
              </a:rPr>
              <a:t>Helmut Hertz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spc="-10" dirty="0">
                <a:latin typeface="Calibri"/>
                <a:cs typeface="Calibri"/>
              </a:rPr>
              <a:t>Sweden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b="1" i="1" dirty="0">
                <a:latin typeface="Calibri"/>
                <a:cs typeface="Calibri"/>
              </a:rPr>
              <a:t>1953 </a:t>
            </a:r>
            <a:r>
              <a:rPr sz="2600" b="1" i="1" spc="-10" dirty="0">
                <a:latin typeface="Calibri"/>
                <a:cs typeface="Calibri"/>
              </a:rPr>
              <a:t>obtained </a:t>
            </a:r>
            <a:r>
              <a:rPr sz="2600" b="1" i="1" dirty="0">
                <a:latin typeface="Calibri"/>
                <a:cs typeface="Calibri"/>
              </a:rPr>
              <a:t>a </a:t>
            </a:r>
            <a:r>
              <a:rPr sz="2600" b="1" i="1" spc="-5" dirty="0">
                <a:latin typeface="Calibri"/>
                <a:cs typeface="Calibri"/>
              </a:rPr>
              <a:t>commercial  ultrasonoscope, </a:t>
            </a:r>
            <a:r>
              <a:rPr sz="2600" dirty="0">
                <a:latin typeface="Calibri"/>
                <a:cs typeface="Calibri"/>
              </a:rPr>
              <a:t>which </a:t>
            </a:r>
            <a:r>
              <a:rPr sz="2600" spc="-10" dirty="0">
                <a:latin typeface="Calibri"/>
                <a:cs typeface="Calibri"/>
              </a:rPr>
              <a:t>was </a:t>
            </a:r>
            <a:r>
              <a:rPr sz="2600" spc="-5" dirty="0">
                <a:latin typeface="Calibri"/>
                <a:cs typeface="Calibri"/>
              </a:rPr>
              <a:t>being used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5" dirty="0">
                <a:latin typeface="Calibri"/>
                <a:cs typeface="Calibri"/>
              </a:rPr>
              <a:t>nondestructive testing.  He </a:t>
            </a:r>
            <a:r>
              <a:rPr sz="2600" dirty="0">
                <a:latin typeface="Calibri"/>
                <a:cs typeface="Calibri"/>
              </a:rPr>
              <a:t>then </a:t>
            </a:r>
            <a:r>
              <a:rPr sz="2600" spc="-15" dirty="0">
                <a:latin typeface="Calibri"/>
                <a:cs typeface="Calibri"/>
              </a:rPr>
              <a:t>collaborated </a:t>
            </a:r>
            <a:r>
              <a:rPr sz="2600" dirty="0">
                <a:latin typeface="Calibri"/>
                <a:cs typeface="Calibri"/>
              </a:rPr>
              <a:t>with </a:t>
            </a:r>
            <a:r>
              <a:rPr sz="2600" b="1" i="1" spc="-65" dirty="0">
                <a:latin typeface="Calibri"/>
                <a:cs typeface="Calibri"/>
              </a:rPr>
              <a:t>Dr. </a:t>
            </a:r>
            <a:r>
              <a:rPr sz="2600" b="1" i="1" dirty="0">
                <a:latin typeface="Calibri"/>
                <a:cs typeface="Calibri"/>
              </a:rPr>
              <a:t>Inge </a:t>
            </a:r>
            <a:r>
              <a:rPr sz="2600" b="1" i="1" spc="-10" dirty="0">
                <a:latin typeface="Calibri"/>
                <a:cs typeface="Calibri"/>
              </a:rPr>
              <a:t>Edler </a:t>
            </a:r>
            <a:r>
              <a:rPr sz="2600" dirty="0">
                <a:latin typeface="Calibri"/>
                <a:cs typeface="Calibri"/>
              </a:rPr>
              <a:t>who </a:t>
            </a:r>
            <a:r>
              <a:rPr sz="2600" spc="-10" dirty="0">
                <a:latin typeface="Calibri"/>
                <a:cs typeface="Calibri"/>
              </a:rPr>
              <a:t>was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5" dirty="0">
                <a:latin typeface="Calibri"/>
                <a:cs typeface="Calibri"/>
              </a:rPr>
              <a:t>practicing  </a:t>
            </a:r>
            <a:r>
              <a:rPr sz="2600" spc="-10" dirty="0">
                <a:latin typeface="Calibri"/>
                <a:cs typeface="Calibri"/>
              </a:rPr>
              <a:t>cardiologist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10" dirty="0">
                <a:latin typeface="Calibri"/>
                <a:cs typeface="Calibri"/>
              </a:rPr>
              <a:t>Sweden.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two of </a:t>
            </a:r>
            <a:r>
              <a:rPr sz="2600" dirty="0">
                <a:latin typeface="Calibri"/>
                <a:cs typeface="Calibri"/>
              </a:rPr>
              <a:t>them </a:t>
            </a:r>
            <a:r>
              <a:rPr sz="2600" spc="-15" dirty="0">
                <a:latin typeface="Calibri"/>
                <a:cs typeface="Calibri"/>
              </a:rPr>
              <a:t>began to </a:t>
            </a:r>
            <a:r>
              <a:rPr sz="2600" spc="-5" dirty="0">
                <a:latin typeface="Calibri"/>
                <a:cs typeface="Calibri"/>
              </a:rPr>
              <a:t>use </a:t>
            </a:r>
            <a:r>
              <a:rPr sz="2600" dirty="0">
                <a:latin typeface="Calibri"/>
                <a:cs typeface="Calibri"/>
              </a:rPr>
              <a:t>this  </a:t>
            </a:r>
            <a:r>
              <a:rPr sz="2600" spc="-10" dirty="0">
                <a:latin typeface="Calibri"/>
                <a:cs typeface="Calibri"/>
              </a:rPr>
              <a:t>commercial ultrasonoscope </a:t>
            </a:r>
            <a:r>
              <a:rPr sz="2600" b="1" i="1" spc="-15" dirty="0">
                <a:latin typeface="Calibri"/>
                <a:cs typeface="Calibri"/>
              </a:rPr>
              <a:t>to </a:t>
            </a:r>
            <a:r>
              <a:rPr sz="2600" b="1" i="1" spc="-20" dirty="0">
                <a:latin typeface="Calibri"/>
                <a:cs typeface="Calibri"/>
              </a:rPr>
              <a:t>examine </a:t>
            </a:r>
            <a:r>
              <a:rPr sz="2600" b="1" i="1" spc="-5" dirty="0">
                <a:latin typeface="Calibri"/>
                <a:cs typeface="Calibri"/>
              </a:rPr>
              <a:t>the heart. This  collaboration </a:t>
            </a:r>
            <a:r>
              <a:rPr sz="2600" b="1" i="1" dirty="0">
                <a:latin typeface="Calibri"/>
                <a:cs typeface="Calibri"/>
              </a:rPr>
              <a:t>is </a:t>
            </a:r>
            <a:r>
              <a:rPr sz="2600" b="1" i="1" spc="-10" dirty="0">
                <a:latin typeface="Calibri"/>
                <a:cs typeface="Calibri"/>
              </a:rPr>
              <a:t>commonly </a:t>
            </a:r>
            <a:r>
              <a:rPr sz="2600" b="1" i="1" spc="-15" dirty="0">
                <a:latin typeface="Calibri"/>
                <a:cs typeface="Calibri"/>
              </a:rPr>
              <a:t>accepted </a:t>
            </a:r>
            <a:r>
              <a:rPr sz="2600" b="1" i="1" dirty="0">
                <a:latin typeface="Calibri"/>
                <a:cs typeface="Calibri"/>
              </a:rPr>
              <a:t>as </a:t>
            </a:r>
            <a:r>
              <a:rPr sz="2600" b="1" i="1" spc="-5" dirty="0">
                <a:latin typeface="Calibri"/>
                <a:cs typeface="Calibri"/>
              </a:rPr>
              <a:t>the beginning of </a:t>
            </a:r>
            <a:r>
              <a:rPr sz="2600" b="1" i="1" spc="-10" dirty="0">
                <a:latin typeface="Calibri"/>
                <a:cs typeface="Calibri"/>
              </a:rPr>
              <a:t>clinical  </a:t>
            </a:r>
            <a:r>
              <a:rPr sz="2600" b="1" i="1" spc="-5" dirty="0">
                <a:latin typeface="Calibri"/>
                <a:cs typeface="Calibri"/>
              </a:rPr>
              <a:t>echocardiography </a:t>
            </a:r>
            <a:r>
              <a:rPr sz="2600" b="1" i="1" dirty="0">
                <a:latin typeface="Calibri"/>
                <a:cs typeface="Calibri"/>
              </a:rPr>
              <a:t>as we </a:t>
            </a:r>
            <a:r>
              <a:rPr sz="2600" b="1" i="1" spc="-5" dirty="0">
                <a:latin typeface="Calibri"/>
                <a:cs typeface="Calibri"/>
              </a:rPr>
              <a:t>know </a:t>
            </a:r>
            <a:r>
              <a:rPr sz="2600" b="1" i="1" dirty="0">
                <a:latin typeface="Calibri"/>
                <a:cs typeface="Calibri"/>
              </a:rPr>
              <a:t>it</a:t>
            </a:r>
            <a:r>
              <a:rPr sz="2600" b="1" i="1" spc="-20" dirty="0">
                <a:latin typeface="Calibri"/>
                <a:cs typeface="Calibri"/>
              </a:rPr>
              <a:t> </a:t>
            </a:r>
            <a:r>
              <a:rPr sz="2600" b="1" i="1" spc="-30" dirty="0">
                <a:latin typeface="Calibri"/>
                <a:cs typeface="Calibri"/>
              </a:rPr>
              <a:t>today.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99741"/>
            <a:ext cx="9143999" cy="5858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6408" y="193545"/>
            <a:ext cx="8642604" cy="6562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214626"/>
            <a:ext cx="9143999" cy="56433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039113"/>
            <a:ext cx="464121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ahoma"/>
                <a:cs typeface="Tahoma"/>
              </a:rPr>
              <a:t>The AP5CH</a:t>
            </a:r>
            <a:r>
              <a:rPr spc="-8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view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739" y="1967611"/>
            <a:ext cx="4541520" cy="2879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Tahoma"/>
                <a:cs typeface="Tahoma"/>
              </a:rPr>
              <a:t>The AP5CH view is obtained  </a:t>
            </a:r>
            <a:r>
              <a:rPr sz="2600" spc="-10" dirty="0">
                <a:latin typeface="Tahoma"/>
                <a:cs typeface="Tahoma"/>
              </a:rPr>
              <a:t>from </a:t>
            </a:r>
            <a:r>
              <a:rPr sz="2600" spc="-5" dirty="0">
                <a:latin typeface="Tahoma"/>
                <a:cs typeface="Tahoma"/>
              </a:rPr>
              <a:t>this view </a:t>
            </a:r>
            <a:r>
              <a:rPr sz="2600" dirty="0">
                <a:latin typeface="Tahoma"/>
                <a:cs typeface="Tahoma"/>
              </a:rPr>
              <a:t>by slight  anterior angulation of </a:t>
            </a:r>
            <a:r>
              <a:rPr sz="2600" spc="-5" dirty="0">
                <a:latin typeface="Tahoma"/>
                <a:cs typeface="Tahoma"/>
              </a:rPr>
              <a:t>the  transducer towards the</a:t>
            </a:r>
            <a:r>
              <a:rPr sz="2600" spc="-70" dirty="0">
                <a:latin typeface="Tahoma"/>
                <a:cs typeface="Tahoma"/>
              </a:rPr>
              <a:t> </a:t>
            </a:r>
            <a:r>
              <a:rPr sz="2600" spc="-5" dirty="0">
                <a:latin typeface="Tahoma"/>
                <a:cs typeface="Tahoma"/>
              </a:rPr>
              <a:t>chest  wall.</a:t>
            </a:r>
            <a:endParaRPr sz="2600">
              <a:latin typeface="Tahoma"/>
              <a:cs typeface="Tahoma"/>
            </a:endParaRPr>
          </a:p>
          <a:p>
            <a:pPr marL="287020" marR="100647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Tahoma"/>
                <a:cs typeface="Tahoma"/>
              </a:rPr>
              <a:t>The </a:t>
            </a:r>
            <a:r>
              <a:rPr sz="2600" spc="-50" dirty="0">
                <a:latin typeface="Tahoma"/>
                <a:cs typeface="Tahoma"/>
              </a:rPr>
              <a:t>LVOT </a:t>
            </a:r>
            <a:r>
              <a:rPr sz="2600" spc="-5" dirty="0">
                <a:latin typeface="Tahoma"/>
                <a:cs typeface="Tahoma"/>
              </a:rPr>
              <a:t>can then</a:t>
            </a:r>
            <a:r>
              <a:rPr sz="2600" spc="-80" dirty="0">
                <a:latin typeface="Tahoma"/>
                <a:cs typeface="Tahoma"/>
              </a:rPr>
              <a:t> </a:t>
            </a:r>
            <a:r>
              <a:rPr sz="2600" dirty="0">
                <a:latin typeface="Tahoma"/>
                <a:cs typeface="Tahoma"/>
              </a:rPr>
              <a:t>be  </a:t>
            </a:r>
            <a:r>
              <a:rPr sz="2600" spc="-5" dirty="0">
                <a:latin typeface="Tahoma"/>
                <a:cs typeface="Tahoma"/>
              </a:rPr>
              <a:t>visualised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48200" y="2285998"/>
            <a:ext cx="4495799" cy="4571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7743" y="1071370"/>
            <a:ext cx="8906255" cy="57515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078483"/>
            <a:ext cx="906970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Tahoma"/>
                <a:cs typeface="Tahoma"/>
              </a:rPr>
              <a:t>Apical 2-Chamber View</a:t>
            </a:r>
            <a:r>
              <a:rPr spc="-1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(AP2CH)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533638" y="6517944"/>
            <a:ext cx="165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45C75"/>
                </a:solidFill>
                <a:latin typeface="Constantia"/>
                <a:cs typeface="Constantia"/>
              </a:rPr>
              <a:t>35</a:t>
            </a:r>
            <a:endParaRPr sz="1200">
              <a:latin typeface="Constantia"/>
              <a:cs typeface="Constant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039" y="1942591"/>
            <a:ext cx="402590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1778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Transducer </a:t>
            </a:r>
            <a:r>
              <a:rPr sz="2400" spc="-5" dirty="0">
                <a:latin typeface="Calibri"/>
                <a:cs typeface="Calibri"/>
              </a:rPr>
              <a:t>position: </a:t>
            </a:r>
            <a:r>
              <a:rPr sz="2400" spc="-10" dirty="0">
                <a:latin typeface="Calibri"/>
                <a:cs typeface="Calibri"/>
              </a:rPr>
              <a:t>apex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heart</a:t>
            </a:r>
            <a:endParaRPr sz="2400">
              <a:latin typeface="Calibri"/>
              <a:cs typeface="Calibri"/>
            </a:endParaRPr>
          </a:p>
          <a:p>
            <a:pPr marL="25400" marR="20955">
              <a:lnSpc>
                <a:spcPct val="100000"/>
              </a:lnSpc>
              <a:spcBef>
                <a:spcPts val="1440"/>
              </a:spcBef>
            </a:pPr>
            <a:r>
              <a:rPr sz="2400" spc="-15" dirty="0">
                <a:latin typeface="Calibri"/>
                <a:cs typeface="Calibri"/>
              </a:rPr>
              <a:t>Marker </a:t>
            </a:r>
            <a:r>
              <a:rPr sz="2400" spc="-5" dirty="0">
                <a:latin typeface="Calibri"/>
                <a:cs typeface="Calibri"/>
              </a:rPr>
              <a:t>dot direction: </a:t>
            </a:r>
            <a:r>
              <a:rPr sz="2400" spc="-10" dirty="0">
                <a:latin typeface="Calibri"/>
                <a:cs typeface="Calibri"/>
              </a:rPr>
              <a:t>points  </a:t>
            </a:r>
            <a:r>
              <a:rPr sz="2400" spc="-20" dirty="0">
                <a:latin typeface="Calibri"/>
                <a:cs typeface="Calibri"/>
              </a:rPr>
              <a:t>towards </a:t>
            </a:r>
            <a:r>
              <a:rPr sz="2400" spc="-10" dirty="0">
                <a:latin typeface="Calibri"/>
                <a:cs typeface="Calibri"/>
              </a:rPr>
              <a:t>left </a:t>
            </a:r>
            <a:r>
              <a:rPr sz="2400" spc="-5" dirty="0">
                <a:latin typeface="Calibri"/>
                <a:cs typeface="Calibri"/>
              </a:rPr>
              <a:t>side of neck (45</a:t>
            </a:r>
            <a:r>
              <a:rPr sz="2400" spc="-7" baseline="24305" dirty="0">
                <a:latin typeface="Calibri"/>
                <a:cs typeface="Calibri"/>
              </a:rPr>
              <a:t>0  </a:t>
            </a:r>
            <a:r>
              <a:rPr sz="2400" spc="-5" dirty="0">
                <a:latin typeface="Calibri"/>
                <a:cs typeface="Calibri"/>
              </a:rPr>
              <a:t>anticlockwise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AP4CH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view)</a:t>
            </a:r>
            <a:endParaRPr sz="2400">
              <a:latin typeface="Calibri"/>
              <a:cs typeface="Calibri"/>
            </a:endParaRPr>
          </a:p>
          <a:p>
            <a:pPr marL="25400" marR="1078230">
              <a:lnSpc>
                <a:spcPct val="150000"/>
              </a:lnSpc>
            </a:pPr>
            <a:r>
              <a:rPr sz="2400" spc="-5" dirty="0">
                <a:latin typeface="Calibri"/>
                <a:cs typeface="Calibri"/>
              </a:rPr>
              <a:t>Good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spc="-5" dirty="0">
                <a:latin typeface="Calibri"/>
                <a:cs typeface="Calibri"/>
              </a:rPr>
              <a:t>assessment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 </a:t>
            </a:r>
            <a:r>
              <a:rPr sz="2400" spc="-85" dirty="0">
                <a:latin typeface="Calibri"/>
                <a:cs typeface="Calibri"/>
              </a:rPr>
              <a:t>LV </a:t>
            </a:r>
            <a:r>
              <a:rPr sz="2400" spc="-10" dirty="0">
                <a:latin typeface="Calibri"/>
                <a:cs typeface="Calibri"/>
              </a:rPr>
              <a:t>anterior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wall</a:t>
            </a:r>
            <a:endParaRPr sz="24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1445"/>
              </a:spcBef>
            </a:pPr>
            <a:r>
              <a:rPr sz="2400" spc="-85" dirty="0">
                <a:latin typeface="Calibri"/>
                <a:cs typeface="Calibri"/>
              </a:rPr>
              <a:t>LV </a:t>
            </a:r>
            <a:r>
              <a:rPr sz="2400" spc="-15" dirty="0">
                <a:latin typeface="Calibri"/>
                <a:cs typeface="Calibri"/>
              </a:rPr>
              <a:t>inferior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wall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43755" y="1857755"/>
            <a:ext cx="5000243" cy="4785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214625"/>
            <a:ext cx="9143999" cy="56083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119885"/>
            <a:ext cx="81705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latin typeface="Tahoma"/>
                <a:cs typeface="Tahoma"/>
              </a:rPr>
              <a:t>Apical </a:t>
            </a:r>
            <a:r>
              <a:rPr sz="4500" spc="-5" dirty="0">
                <a:latin typeface="Tahoma"/>
                <a:cs typeface="Tahoma"/>
              </a:rPr>
              <a:t>2-Chamber </a:t>
            </a:r>
            <a:r>
              <a:rPr sz="4500" dirty="0">
                <a:latin typeface="Tahoma"/>
                <a:cs typeface="Tahoma"/>
              </a:rPr>
              <a:t>View</a:t>
            </a:r>
            <a:r>
              <a:rPr sz="4500" spc="-50" dirty="0">
                <a:latin typeface="Tahoma"/>
                <a:cs typeface="Tahoma"/>
              </a:rPr>
              <a:t> </a:t>
            </a:r>
            <a:r>
              <a:rPr sz="4500" dirty="0">
                <a:latin typeface="Tahoma"/>
                <a:cs typeface="Tahoma"/>
              </a:rPr>
              <a:t>(AP2CH)</a:t>
            </a:r>
            <a:endParaRPr sz="45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8116" y="1714500"/>
            <a:ext cx="5715000" cy="49575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019683"/>
            <a:ext cx="88360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Tahoma"/>
                <a:cs typeface="Tahoma"/>
              </a:rPr>
              <a:t>3. Sub–Costal 4 Chamber</a:t>
            </a:r>
            <a:r>
              <a:rPr sz="4000" spc="15" dirty="0">
                <a:latin typeface="Tahoma"/>
                <a:cs typeface="Tahoma"/>
              </a:rPr>
              <a:t> </a:t>
            </a:r>
            <a:r>
              <a:rPr sz="4000" spc="-5" dirty="0">
                <a:latin typeface="Tahoma"/>
                <a:cs typeface="Tahoma"/>
              </a:rPr>
              <a:t>View(SC4CH)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22969" y="6517944"/>
            <a:ext cx="178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t>38</a:t>
            </a:r>
            <a:endParaRPr sz="1200">
              <a:latin typeface="Constantia"/>
              <a:cs typeface="Constant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1974596"/>
            <a:ext cx="8661400" cy="3500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56510">
              <a:lnSpc>
                <a:spcPct val="15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Transducer </a:t>
            </a:r>
            <a:r>
              <a:rPr sz="2400" spc="-5" dirty="0">
                <a:latin typeface="Calibri"/>
                <a:cs typeface="Calibri"/>
              </a:rPr>
              <a:t>position: under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xiphisternum  </a:t>
            </a:r>
            <a:r>
              <a:rPr sz="2400" spc="-15" dirty="0">
                <a:latin typeface="Calibri"/>
                <a:cs typeface="Calibri"/>
              </a:rPr>
              <a:t>Marker </a:t>
            </a:r>
            <a:r>
              <a:rPr sz="2400" spc="-5" dirty="0">
                <a:latin typeface="Calibri"/>
                <a:cs typeface="Calibri"/>
              </a:rPr>
              <a:t>dot position: </a:t>
            </a:r>
            <a:r>
              <a:rPr sz="2400" spc="-10" dirty="0">
                <a:latin typeface="Calibri"/>
                <a:cs typeface="Calibri"/>
              </a:rPr>
              <a:t>points </a:t>
            </a:r>
            <a:r>
              <a:rPr sz="2400" spc="-20" dirty="0">
                <a:latin typeface="Calibri"/>
                <a:cs typeface="Calibri"/>
              </a:rPr>
              <a:t>towards </a:t>
            </a:r>
            <a:r>
              <a:rPr sz="2400" spc="-10" dirty="0">
                <a:latin typeface="Calibri"/>
                <a:cs typeface="Calibri"/>
              </a:rPr>
              <a:t>left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shoulder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Calibri"/>
                <a:cs typeface="Calibri"/>
              </a:rPr>
              <a:t>The subject </a:t>
            </a:r>
            <a:r>
              <a:rPr sz="2400" dirty="0">
                <a:latin typeface="Calibri"/>
                <a:cs typeface="Calibri"/>
              </a:rPr>
              <a:t>lies </a:t>
            </a:r>
            <a:r>
              <a:rPr sz="2400" spc="-5" dirty="0">
                <a:latin typeface="Calibri"/>
                <a:cs typeface="Calibri"/>
              </a:rPr>
              <a:t>supine </a:t>
            </a:r>
            <a:r>
              <a:rPr sz="2400" dirty="0">
                <a:latin typeface="Calibri"/>
                <a:cs typeface="Calibri"/>
              </a:rPr>
              <a:t>with </a:t>
            </a:r>
            <a:r>
              <a:rPr sz="2400" spc="-5" dirty="0">
                <a:latin typeface="Calibri"/>
                <a:cs typeface="Calibri"/>
              </a:rPr>
              <a:t>head </a:t>
            </a:r>
            <a:r>
              <a:rPr sz="2400" spc="-10" dirty="0">
                <a:latin typeface="Calibri"/>
                <a:cs typeface="Calibri"/>
              </a:rPr>
              <a:t>slightly low </a:t>
            </a:r>
            <a:r>
              <a:rPr sz="2400" spc="-5" dirty="0">
                <a:latin typeface="Calibri"/>
                <a:cs typeface="Calibri"/>
              </a:rPr>
              <a:t>(no pillow). </a:t>
            </a:r>
            <a:r>
              <a:rPr sz="2400" dirty="0">
                <a:latin typeface="Calibri"/>
                <a:cs typeface="Calibri"/>
              </a:rPr>
              <a:t>With </a:t>
            </a:r>
            <a:r>
              <a:rPr sz="2400" spc="-20" dirty="0">
                <a:latin typeface="Calibri"/>
                <a:cs typeface="Calibri"/>
              </a:rPr>
              <a:t>feet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bed, </a:t>
            </a:r>
            <a:r>
              <a:rPr sz="2400" dirty="0">
                <a:latin typeface="Calibri"/>
                <a:cs typeface="Calibri"/>
              </a:rPr>
              <a:t>the knees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10" dirty="0">
                <a:latin typeface="Calibri"/>
                <a:cs typeface="Calibri"/>
              </a:rPr>
              <a:t>slightly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elevated</a:t>
            </a:r>
            <a:endParaRPr sz="2400">
              <a:latin typeface="Calibri"/>
              <a:cs typeface="Calibri"/>
            </a:endParaRPr>
          </a:p>
          <a:p>
            <a:pPr marL="12700" marR="561340">
              <a:lnSpc>
                <a:spcPct val="100000"/>
              </a:lnSpc>
              <a:spcBef>
                <a:spcPts val="1440"/>
              </a:spcBef>
            </a:pPr>
            <a:r>
              <a:rPr sz="2400" spc="-15" dirty="0">
                <a:latin typeface="Calibri"/>
                <a:cs typeface="Calibri"/>
              </a:rPr>
              <a:t>Better </a:t>
            </a:r>
            <a:r>
              <a:rPr sz="2400" spc="-5" dirty="0">
                <a:latin typeface="Calibri"/>
                <a:cs typeface="Calibri"/>
              </a:rPr>
              <a:t>images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10" dirty="0">
                <a:latin typeface="Calibri"/>
                <a:cs typeface="Calibri"/>
              </a:rPr>
              <a:t>obtained </a:t>
            </a:r>
            <a:r>
              <a:rPr sz="2400" dirty="0">
                <a:latin typeface="Calibri"/>
                <a:cs typeface="Calibri"/>
              </a:rPr>
              <a:t>with the abdomen </a:t>
            </a:r>
            <a:r>
              <a:rPr sz="2400" spc="-20" dirty="0">
                <a:latin typeface="Calibri"/>
                <a:cs typeface="Calibri"/>
              </a:rPr>
              <a:t>relaxed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during  </a:t>
            </a:r>
            <a:r>
              <a:rPr sz="2400" spc="-10" dirty="0">
                <a:latin typeface="Calibri"/>
                <a:cs typeface="Calibri"/>
              </a:rPr>
              <a:t>inspiration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400" spc="-15" dirty="0">
                <a:latin typeface="Calibri"/>
                <a:cs typeface="Calibri"/>
              </a:rPr>
              <a:t>Interatrial </a:t>
            </a:r>
            <a:r>
              <a:rPr sz="2400" spc="-5" dirty="0">
                <a:latin typeface="Calibri"/>
                <a:cs typeface="Calibri"/>
              </a:rPr>
              <a:t>septum, </a:t>
            </a:r>
            <a:r>
              <a:rPr sz="2400" spc="-10" dirty="0">
                <a:latin typeface="Calibri"/>
                <a:cs typeface="Calibri"/>
              </a:rPr>
              <a:t>pericardial effusion, </a:t>
            </a:r>
            <a:r>
              <a:rPr sz="2400" spc="-5" dirty="0">
                <a:latin typeface="Calibri"/>
                <a:cs typeface="Calibri"/>
              </a:rPr>
              <a:t>desc </a:t>
            </a:r>
            <a:r>
              <a:rPr sz="2400" dirty="0">
                <a:latin typeface="Calibri"/>
                <a:cs typeface="Calibri"/>
              </a:rPr>
              <a:t>abdominal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aorta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8244" y="99060"/>
            <a:ext cx="8715755" cy="654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593293"/>
            <a:ext cx="740790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Generation </a:t>
            </a:r>
            <a:r>
              <a:rPr sz="4000" spc="-5" dirty="0"/>
              <a:t>Of An </a:t>
            </a:r>
            <a:r>
              <a:rPr sz="4000" spc="-10" dirty="0"/>
              <a:t>Ultrasound</a:t>
            </a:r>
            <a:r>
              <a:rPr sz="4000" spc="-55" dirty="0"/>
              <a:t> </a:t>
            </a:r>
            <a:r>
              <a:rPr sz="4000" spc="-10" dirty="0"/>
              <a:t>Image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78739" y="1370838"/>
            <a:ext cx="4775835" cy="5147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96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Calibri"/>
                <a:cs typeface="Calibri"/>
              </a:rPr>
              <a:t>Echocardiography </a:t>
            </a:r>
            <a:r>
              <a:rPr sz="2400" dirty="0">
                <a:latin typeface="Calibri"/>
                <a:cs typeface="Calibri"/>
              </a:rPr>
              <a:t>(echo </a:t>
            </a:r>
            <a:r>
              <a:rPr sz="2400" spc="-5" dirty="0">
                <a:latin typeface="Calibri"/>
                <a:cs typeface="Calibri"/>
              </a:rPr>
              <a:t>or  </a:t>
            </a:r>
            <a:r>
              <a:rPr sz="2400" spc="-10" dirty="0">
                <a:latin typeface="Calibri"/>
                <a:cs typeface="Calibri"/>
              </a:rPr>
              <a:t>echocardiogram) </a:t>
            </a:r>
            <a:r>
              <a:rPr sz="2400" dirty="0">
                <a:latin typeface="Calibri"/>
                <a:cs typeface="Calibri"/>
              </a:rPr>
              <a:t>is a type </a:t>
            </a:r>
            <a:r>
              <a:rPr sz="2400" spc="-5" dirty="0">
                <a:latin typeface="Calibri"/>
                <a:cs typeface="Calibri"/>
              </a:rPr>
              <a:t>of  </a:t>
            </a:r>
            <a:r>
              <a:rPr sz="2400" spc="-10" dirty="0">
                <a:latin typeface="Calibri"/>
                <a:cs typeface="Calibri"/>
              </a:rPr>
              <a:t>ultrasound </a:t>
            </a:r>
            <a:r>
              <a:rPr sz="2400" spc="-15" dirty="0">
                <a:latin typeface="Calibri"/>
                <a:cs typeface="Calibri"/>
              </a:rPr>
              <a:t>test </a:t>
            </a:r>
            <a:r>
              <a:rPr sz="2400" spc="-10" dirty="0">
                <a:latin typeface="Calibri"/>
                <a:cs typeface="Calibri"/>
              </a:rPr>
              <a:t>that </a:t>
            </a:r>
            <a:r>
              <a:rPr sz="2400" spc="-5" dirty="0">
                <a:latin typeface="Calibri"/>
                <a:cs typeface="Calibri"/>
              </a:rPr>
              <a:t>uses high-pitched  sound </a:t>
            </a:r>
            <a:r>
              <a:rPr sz="2400" spc="-20" dirty="0">
                <a:latin typeface="Calibri"/>
                <a:cs typeface="Calibri"/>
              </a:rPr>
              <a:t>waves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10" dirty="0">
                <a:latin typeface="Calibri"/>
                <a:cs typeface="Calibri"/>
              </a:rPr>
              <a:t>produce </a:t>
            </a:r>
            <a:r>
              <a:rPr sz="2400" dirty="0">
                <a:latin typeface="Calibri"/>
                <a:cs typeface="Calibri"/>
              </a:rPr>
              <a:t>an </a:t>
            </a:r>
            <a:r>
              <a:rPr sz="2400" spc="-5" dirty="0">
                <a:latin typeface="Calibri"/>
                <a:cs typeface="Calibri"/>
              </a:rPr>
              <a:t>image of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heart.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Calibri"/>
              <a:cs typeface="Calibri"/>
            </a:endParaRPr>
          </a:p>
          <a:p>
            <a:pPr marL="12700" marR="5080" indent="6858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The sound </a:t>
            </a:r>
            <a:r>
              <a:rPr sz="2400" spc="-20" dirty="0">
                <a:latin typeface="Calibri"/>
                <a:cs typeface="Calibri"/>
              </a:rPr>
              <a:t>waves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10" dirty="0">
                <a:latin typeface="Calibri"/>
                <a:cs typeface="Calibri"/>
              </a:rPr>
              <a:t>sent through </a:t>
            </a:r>
            <a:r>
              <a:rPr sz="2400" dirty="0">
                <a:latin typeface="Calibri"/>
                <a:cs typeface="Calibri"/>
              </a:rPr>
              <a:t>a  </a:t>
            </a:r>
            <a:r>
              <a:rPr sz="2400" spc="-5" dirty="0">
                <a:latin typeface="Calibri"/>
                <a:cs typeface="Calibri"/>
              </a:rPr>
              <a:t>device called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transducer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5" dirty="0">
                <a:latin typeface="Calibri"/>
                <a:cs typeface="Calibri"/>
              </a:rPr>
              <a:t>are  </a:t>
            </a:r>
            <a:r>
              <a:rPr sz="2400" spc="-10" dirty="0">
                <a:latin typeface="Calibri"/>
                <a:cs typeface="Calibri"/>
              </a:rPr>
              <a:t>reflected </a:t>
            </a:r>
            <a:r>
              <a:rPr sz="2400" spc="-15" dirty="0">
                <a:latin typeface="Calibri"/>
                <a:cs typeface="Calibri"/>
              </a:rPr>
              <a:t>off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various structures </a:t>
            </a:r>
            <a:r>
              <a:rPr sz="2400" spc="-5" dirty="0">
                <a:latin typeface="Calibri"/>
                <a:cs typeface="Calibri"/>
              </a:rPr>
              <a:t>of 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heart. These echoes </a:t>
            </a:r>
            <a:r>
              <a:rPr sz="2400" spc="-15" dirty="0">
                <a:latin typeface="Calibri"/>
                <a:cs typeface="Calibri"/>
              </a:rPr>
              <a:t>are converted  into </a:t>
            </a:r>
            <a:r>
              <a:rPr sz="2400" spc="-10" dirty="0">
                <a:latin typeface="Calibri"/>
                <a:cs typeface="Calibri"/>
              </a:rPr>
              <a:t>pictures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heart </a:t>
            </a:r>
            <a:r>
              <a:rPr sz="2400" spc="-10" dirty="0">
                <a:latin typeface="Calibri"/>
                <a:cs typeface="Calibri"/>
              </a:rPr>
              <a:t>that can </a:t>
            </a:r>
            <a:r>
              <a:rPr sz="2400" spc="-5" dirty="0">
                <a:latin typeface="Calibri"/>
                <a:cs typeface="Calibri"/>
              </a:rPr>
              <a:t>be  seen on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video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monitor.</a:t>
            </a:r>
            <a:endParaRPr sz="2400">
              <a:latin typeface="Calibri"/>
              <a:cs typeface="Calibri"/>
            </a:endParaRPr>
          </a:p>
          <a:p>
            <a:pPr marL="12700" marR="4826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There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no special </a:t>
            </a:r>
            <a:r>
              <a:rPr sz="2400" spc="-10" dirty="0">
                <a:latin typeface="Calibri"/>
                <a:cs typeface="Calibri"/>
              </a:rPr>
              <a:t>preparation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10" dirty="0">
                <a:latin typeface="Calibri"/>
                <a:cs typeface="Calibri"/>
              </a:rPr>
              <a:t>test.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81600" y="1981200"/>
            <a:ext cx="3707891" cy="403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569197" y="6555895"/>
            <a:ext cx="1574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4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199134"/>
            <a:ext cx="82435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Tahoma"/>
                <a:cs typeface="Tahoma"/>
              </a:rPr>
              <a:t>Sub–Costal 4 Chamber View(SC4CH)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714500"/>
            <a:ext cx="5000244" cy="4931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86755" y="1857752"/>
            <a:ext cx="3857243" cy="50002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006551"/>
            <a:ext cx="559117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latin typeface="Tahoma"/>
                <a:cs typeface="Tahoma"/>
              </a:rPr>
              <a:t>4.Suprasternal</a:t>
            </a:r>
            <a:r>
              <a:rPr spc="-9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View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547354" y="6517944"/>
            <a:ext cx="154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45C75"/>
                </a:solidFill>
                <a:latin typeface="Constantia"/>
                <a:cs typeface="Constantia"/>
              </a:rPr>
              <a:t>41</a:t>
            </a:r>
            <a:endParaRPr sz="1200">
              <a:latin typeface="Constantia"/>
              <a:cs typeface="Constanti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pc="-20" dirty="0"/>
              <a:t>Transducer </a:t>
            </a:r>
            <a:r>
              <a:rPr spc="-5" dirty="0"/>
              <a:t>position: </a:t>
            </a:r>
            <a:r>
              <a:rPr spc="-10" dirty="0"/>
              <a:t>suprasternal</a:t>
            </a:r>
            <a:r>
              <a:rPr spc="-60" dirty="0"/>
              <a:t> </a:t>
            </a:r>
            <a:r>
              <a:rPr spc="-10" dirty="0"/>
              <a:t>notch</a:t>
            </a:r>
          </a:p>
          <a:p>
            <a:pPr marL="12700" marR="363855">
              <a:lnSpc>
                <a:spcPct val="100000"/>
              </a:lnSpc>
              <a:spcBef>
                <a:spcPts val="1440"/>
              </a:spcBef>
            </a:pPr>
            <a:r>
              <a:rPr spc="-15" dirty="0"/>
              <a:t>Marker </a:t>
            </a:r>
            <a:r>
              <a:rPr spc="-5" dirty="0"/>
              <a:t>dot direction: </a:t>
            </a:r>
            <a:r>
              <a:rPr spc="-10" dirty="0"/>
              <a:t>points </a:t>
            </a:r>
            <a:r>
              <a:rPr spc="-20" dirty="0"/>
              <a:t>towards  </a:t>
            </a:r>
            <a:r>
              <a:rPr spc="-10" dirty="0"/>
              <a:t>left jaw</a:t>
            </a:r>
          </a:p>
          <a:p>
            <a:pPr marL="12700" marR="368935">
              <a:lnSpc>
                <a:spcPct val="100000"/>
              </a:lnSpc>
              <a:spcBef>
                <a:spcPts val="1440"/>
              </a:spcBef>
            </a:pPr>
            <a:r>
              <a:rPr spc="-5" dirty="0"/>
              <a:t>The subject </a:t>
            </a:r>
            <a:r>
              <a:rPr dirty="0"/>
              <a:t>lies </a:t>
            </a:r>
            <a:r>
              <a:rPr spc="-5" dirty="0"/>
              <a:t>supine </a:t>
            </a:r>
            <a:r>
              <a:rPr dirty="0"/>
              <a:t>with the </a:t>
            </a:r>
            <a:r>
              <a:rPr spc="-5" dirty="0"/>
              <a:t>neck  </a:t>
            </a:r>
            <a:r>
              <a:rPr spc="-15" dirty="0"/>
              <a:t>hyperexrended. </a:t>
            </a:r>
            <a:r>
              <a:rPr spc="-5" dirty="0"/>
              <a:t>The head </a:t>
            </a:r>
            <a:r>
              <a:rPr dirty="0"/>
              <a:t>is </a:t>
            </a:r>
            <a:r>
              <a:rPr spc="-20" dirty="0"/>
              <a:t>rotated  </a:t>
            </a:r>
            <a:r>
              <a:rPr spc="-10" dirty="0"/>
              <a:t>slightly </a:t>
            </a:r>
            <a:r>
              <a:rPr spc="-20" dirty="0"/>
              <a:t>towards </a:t>
            </a:r>
            <a:r>
              <a:rPr dirty="0"/>
              <a:t>the</a:t>
            </a:r>
            <a:r>
              <a:rPr spc="-5" dirty="0"/>
              <a:t> </a:t>
            </a:r>
            <a:r>
              <a:rPr spc="-10" dirty="0"/>
              <a:t>left</a:t>
            </a: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pc="-5" dirty="0"/>
              <a:t>The </a:t>
            </a:r>
            <a:r>
              <a:rPr spc="-10" dirty="0"/>
              <a:t>position of </a:t>
            </a:r>
            <a:r>
              <a:rPr dirty="0"/>
              <a:t>arms </a:t>
            </a:r>
            <a:r>
              <a:rPr spc="-5" dirty="0"/>
              <a:t>or </a:t>
            </a:r>
            <a:r>
              <a:rPr dirty="0"/>
              <a:t>legs and the  </a:t>
            </a:r>
            <a:r>
              <a:rPr spc="-5" dirty="0"/>
              <a:t>phase of </a:t>
            </a:r>
            <a:r>
              <a:rPr spc="-10" dirty="0"/>
              <a:t>respiration </a:t>
            </a:r>
            <a:r>
              <a:rPr spc="-20" dirty="0"/>
              <a:t>have </a:t>
            </a:r>
            <a:r>
              <a:rPr spc="-5" dirty="0"/>
              <a:t>no bearing on  </a:t>
            </a:r>
            <a:r>
              <a:rPr dirty="0"/>
              <a:t>this echo</a:t>
            </a:r>
            <a:r>
              <a:rPr spc="-20" dirty="0"/>
              <a:t> </a:t>
            </a:r>
            <a:r>
              <a:rPr spc="-5" dirty="0"/>
              <a:t>window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pc="-10" dirty="0"/>
              <a:t>Arch </a:t>
            </a:r>
            <a:r>
              <a:rPr spc="-5" dirty="0"/>
              <a:t>of</a:t>
            </a:r>
            <a:r>
              <a:rPr spc="-25" dirty="0"/>
              <a:t> </a:t>
            </a:r>
            <a:r>
              <a:rPr spc="-5" dirty="0"/>
              <a:t>aorta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99744"/>
            <a:ext cx="4215383" cy="41437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15384" y="928115"/>
            <a:ext cx="4928615" cy="59298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584149"/>
            <a:ext cx="573087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latin typeface="Tahoma"/>
                <a:cs typeface="Tahoma"/>
              </a:rPr>
              <a:t>The Modalities of</a:t>
            </a:r>
            <a:r>
              <a:rPr sz="4500" spc="-110" dirty="0">
                <a:latin typeface="Tahoma"/>
                <a:cs typeface="Tahoma"/>
              </a:rPr>
              <a:t> </a:t>
            </a:r>
            <a:r>
              <a:rPr sz="4500" spc="-5" dirty="0">
                <a:latin typeface="Tahoma"/>
                <a:cs typeface="Tahoma"/>
              </a:rPr>
              <a:t>Echo</a:t>
            </a:r>
            <a:endParaRPr sz="4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1614271"/>
            <a:ext cx="6120765" cy="500062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300" dirty="0">
                <a:latin typeface="Calibri"/>
                <a:cs typeface="Calibri"/>
              </a:rPr>
              <a:t>The </a:t>
            </a:r>
            <a:r>
              <a:rPr sz="2300" spc="-10" dirty="0">
                <a:latin typeface="Calibri"/>
                <a:cs typeface="Calibri"/>
              </a:rPr>
              <a:t>following </a:t>
            </a:r>
            <a:r>
              <a:rPr sz="2300" spc="-5" dirty="0">
                <a:latin typeface="Calibri"/>
                <a:cs typeface="Calibri"/>
              </a:rPr>
              <a:t>modalities of </a:t>
            </a:r>
            <a:r>
              <a:rPr sz="2300" dirty="0">
                <a:latin typeface="Calibri"/>
                <a:cs typeface="Calibri"/>
              </a:rPr>
              <a:t>echo </a:t>
            </a:r>
            <a:r>
              <a:rPr sz="2300" spc="-10" dirty="0">
                <a:latin typeface="Calibri"/>
                <a:cs typeface="Calibri"/>
              </a:rPr>
              <a:t>are </a:t>
            </a:r>
            <a:r>
              <a:rPr sz="2300" spc="-5" dirty="0">
                <a:latin typeface="Calibri"/>
                <a:cs typeface="Calibri"/>
              </a:rPr>
              <a:t>used</a:t>
            </a:r>
            <a:r>
              <a:rPr sz="2300" spc="45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clinically:</a:t>
            </a:r>
            <a:endParaRPr sz="23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26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300" spc="-10" dirty="0">
                <a:latin typeface="Calibri"/>
                <a:cs typeface="Calibri"/>
              </a:rPr>
              <a:t>Conventional </a:t>
            </a:r>
            <a:r>
              <a:rPr sz="2300" dirty="0">
                <a:latin typeface="Calibri"/>
                <a:cs typeface="Calibri"/>
              </a:rPr>
              <a:t>echo</a:t>
            </a:r>
            <a:endParaRPr sz="2300">
              <a:latin typeface="Calibri"/>
              <a:cs typeface="Calibri"/>
            </a:endParaRPr>
          </a:p>
          <a:p>
            <a:pPr marL="469900" marR="1362710" indent="8890">
              <a:lnSpc>
                <a:spcPct val="100000"/>
              </a:lnSpc>
            </a:pPr>
            <a:r>
              <a:rPr sz="2300" spc="-10" dirty="0">
                <a:latin typeface="Calibri"/>
                <a:cs typeface="Calibri"/>
              </a:rPr>
              <a:t>Two-Dimensional </a:t>
            </a:r>
            <a:r>
              <a:rPr sz="2300" dirty="0">
                <a:latin typeface="Calibri"/>
                <a:cs typeface="Calibri"/>
              </a:rPr>
              <a:t>echo </a:t>
            </a:r>
            <a:r>
              <a:rPr sz="2300" spc="-5" dirty="0">
                <a:latin typeface="Calibri"/>
                <a:cs typeface="Calibri"/>
              </a:rPr>
              <a:t>(2-D </a:t>
            </a:r>
            <a:r>
              <a:rPr sz="2300" dirty="0">
                <a:latin typeface="Calibri"/>
                <a:cs typeface="Calibri"/>
              </a:rPr>
              <a:t>echo)  </a:t>
            </a:r>
            <a:r>
              <a:rPr sz="2300" spc="-5" dirty="0">
                <a:latin typeface="Calibri"/>
                <a:cs typeface="Calibri"/>
              </a:rPr>
              <a:t>Motion- mode </a:t>
            </a:r>
            <a:r>
              <a:rPr sz="2300" dirty="0">
                <a:latin typeface="Calibri"/>
                <a:cs typeface="Calibri"/>
              </a:rPr>
              <a:t>echo </a:t>
            </a:r>
            <a:r>
              <a:rPr sz="2300" spc="-5" dirty="0">
                <a:latin typeface="Calibri"/>
                <a:cs typeface="Calibri"/>
              </a:rPr>
              <a:t>(M-mode</a:t>
            </a:r>
            <a:r>
              <a:rPr sz="2300" spc="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echo)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sz="2300" spc="-5" dirty="0">
                <a:latin typeface="Calibri"/>
                <a:cs typeface="Calibri"/>
              </a:rPr>
              <a:t>Doppler</a:t>
            </a:r>
            <a:r>
              <a:rPr sz="2300" spc="-10" dirty="0">
                <a:latin typeface="Calibri"/>
                <a:cs typeface="Calibri"/>
              </a:rPr>
              <a:t> Echo</a:t>
            </a:r>
            <a:endParaRPr sz="2300">
              <a:latin typeface="Calibri"/>
              <a:cs typeface="Calibri"/>
            </a:endParaRPr>
          </a:p>
          <a:p>
            <a:pPr marL="469900" marR="2043430" indent="-123825">
              <a:lnSpc>
                <a:spcPct val="100000"/>
              </a:lnSpc>
            </a:pPr>
            <a:r>
              <a:rPr sz="2300" spc="-5" dirty="0">
                <a:latin typeface="Calibri"/>
                <a:cs typeface="Calibri"/>
              </a:rPr>
              <a:t>Continuous </a:t>
            </a:r>
            <a:r>
              <a:rPr sz="2300" spc="-20" dirty="0">
                <a:latin typeface="Calibri"/>
                <a:cs typeface="Calibri"/>
              </a:rPr>
              <a:t>wave </a:t>
            </a:r>
            <a:r>
              <a:rPr sz="2300" spc="-5" dirty="0">
                <a:latin typeface="Calibri"/>
                <a:cs typeface="Calibri"/>
              </a:rPr>
              <a:t>(CW) Doppler  </a:t>
            </a:r>
            <a:r>
              <a:rPr sz="2300" dirty="0">
                <a:latin typeface="Calibri"/>
                <a:cs typeface="Calibri"/>
              </a:rPr>
              <a:t>Pulsed </a:t>
            </a:r>
            <a:r>
              <a:rPr sz="2300" spc="-20" dirty="0">
                <a:latin typeface="Calibri"/>
                <a:cs typeface="Calibri"/>
              </a:rPr>
              <a:t>wave </a:t>
            </a:r>
            <a:r>
              <a:rPr sz="2300" spc="-5" dirty="0">
                <a:latin typeface="Calibri"/>
                <a:cs typeface="Calibri"/>
              </a:rPr>
              <a:t>(PW) Doppler  </a:t>
            </a:r>
            <a:r>
              <a:rPr sz="2300" dirty="0">
                <a:latin typeface="Calibri"/>
                <a:cs typeface="Calibri"/>
              </a:rPr>
              <a:t>Colour </a:t>
            </a:r>
            <a:r>
              <a:rPr sz="2300" spc="-5" dirty="0">
                <a:latin typeface="Calibri"/>
                <a:cs typeface="Calibri"/>
              </a:rPr>
              <a:t>flow(CF)</a:t>
            </a:r>
            <a:r>
              <a:rPr sz="2300" spc="-10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Doppler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>
              <a:latin typeface="Calibri"/>
              <a:cs typeface="Calibri"/>
            </a:endParaRPr>
          </a:p>
          <a:p>
            <a:pPr marL="12700" marR="1121410">
              <a:lnSpc>
                <a:spcPct val="100000"/>
              </a:lnSpc>
              <a:spcBef>
                <a:spcPts val="5"/>
              </a:spcBef>
            </a:pPr>
            <a:r>
              <a:rPr sz="2300" dirty="0">
                <a:latin typeface="Calibri"/>
                <a:cs typeface="Calibri"/>
              </a:rPr>
              <a:t>All </a:t>
            </a:r>
            <a:r>
              <a:rPr sz="2300" spc="-5" dirty="0">
                <a:latin typeface="Calibri"/>
                <a:cs typeface="Calibri"/>
              </a:rPr>
              <a:t>modalities </a:t>
            </a:r>
            <a:r>
              <a:rPr sz="2300" spc="-15" dirty="0">
                <a:latin typeface="Calibri"/>
                <a:cs typeface="Calibri"/>
              </a:rPr>
              <a:t>follow </a:t>
            </a:r>
            <a:r>
              <a:rPr sz="2300" dirty="0">
                <a:latin typeface="Calibri"/>
                <a:cs typeface="Calibri"/>
              </a:rPr>
              <a:t>the </a:t>
            </a:r>
            <a:r>
              <a:rPr sz="2300" spc="-5" dirty="0">
                <a:latin typeface="Calibri"/>
                <a:cs typeface="Calibri"/>
              </a:rPr>
              <a:t>same principle of  </a:t>
            </a:r>
            <a:r>
              <a:rPr sz="2300" spc="-10" dirty="0">
                <a:latin typeface="Calibri"/>
                <a:cs typeface="Calibri"/>
              </a:rPr>
              <a:t>ultrasound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300" spc="-15" dirty="0">
                <a:latin typeface="Calibri"/>
                <a:cs typeface="Calibri"/>
              </a:rPr>
              <a:t>Differ </a:t>
            </a:r>
            <a:r>
              <a:rPr sz="2300" dirty="0">
                <a:latin typeface="Calibri"/>
                <a:cs typeface="Calibri"/>
              </a:rPr>
              <a:t>in </a:t>
            </a:r>
            <a:r>
              <a:rPr sz="2300" spc="-10" dirty="0">
                <a:latin typeface="Calibri"/>
                <a:cs typeface="Calibri"/>
              </a:rPr>
              <a:t>how reflected </a:t>
            </a:r>
            <a:r>
              <a:rPr sz="2300" spc="-5" dirty="0">
                <a:latin typeface="Calibri"/>
                <a:cs typeface="Calibri"/>
              </a:rPr>
              <a:t>sound </a:t>
            </a:r>
            <a:r>
              <a:rPr sz="2300" spc="-15" dirty="0">
                <a:latin typeface="Calibri"/>
                <a:cs typeface="Calibri"/>
              </a:rPr>
              <a:t>waves are</a:t>
            </a:r>
            <a:r>
              <a:rPr sz="2300" spc="5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collected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300" dirty="0">
                <a:latin typeface="Calibri"/>
                <a:cs typeface="Calibri"/>
              </a:rPr>
              <a:t>and</a:t>
            </a:r>
            <a:r>
              <a:rPr sz="2300" spc="-5" dirty="0">
                <a:latin typeface="Calibri"/>
                <a:cs typeface="Calibri"/>
              </a:rPr>
              <a:t> analysed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58128" y="1786127"/>
            <a:ext cx="2633472" cy="3124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88426" y="6555895"/>
            <a:ext cx="2381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26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48260">
                <a:lnSpc>
                  <a:spcPts val="1240"/>
                </a:lnSpc>
              </a:pPr>
              <a:t>43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935862"/>
            <a:ext cx="83178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0000"/>
                </a:solidFill>
                <a:latin typeface="Arial"/>
                <a:cs typeface="Arial"/>
              </a:rPr>
              <a:t>1. </a:t>
            </a:r>
            <a:r>
              <a:rPr sz="4000" spc="-20" dirty="0">
                <a:solidFill>
                  <a:srgbClr val="000000"/>
                </a:solidFill>
                <a:latin typeface="Arial"/>
                <a:cs typeface="Arial"/>
              </a:rPr>
              <a:t>Two-Dimensional </a:t>
            </a:r>
            <a:r>
              <a:rPr sz="4000" spc="-5" dirty="0">
                <a:solidFill>
                  <a:srgbClr val="000000"/>
                </a:solidFill>
                <a:latin typeface="Arial"/>
                <a:cs typeface="Arial"/>
              </a:rPr>
              <a:t>Echo </a:t>
            </a:r>
            <a:r>
              <a:rPr sz="4000" dirty="0">
                <a:solidFill>
                  <a:srgbClr val="000000"/>
                </a:solidFill>
                <a:latin typeface="Arial"/>
                <a:cs typeface="Arial"/>
              </a:rPr>
              <a:t>(2-D</a:t>
            </a:r>
            <a:r>
              <a:rPr sz="40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spc="-5" dirty="0">
                <a:solidFill>
                  <a:srgbClr val="000000"/>
                </a:solidFill>
                <a:latin typeface="Arial"/>
                <a:cs typeface="Arial"/>
              </a:rPr>
              <a:t>echo)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039" y="1585340"/>
            <a:ext cx="5145405" cy="459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177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This technique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used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"see" the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actual  </a:t>
            </a:r>
            <a:r>
              <a:rPr sz="2400" spc="-10" dirty="0">
                <a:latin typeface="Calibri"/>
                <a:cs typeface="Calibri"/>
              </a:rPr>
              <a:t>structures </a:t>
            </a:r>
            <a:r>
              <a:rPr sz="2400" dirty="0">
                <a:latin typeface="Calibri"/>
                <a:cs typeface="Calibri"/>
              </a:rPr>
              <a:t>and motion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heart  </a:t>
            </a:r>
            <a:r>
              <a:rPr sz="2400" spc="-10" dirty="0">
                <a:latin typeface="Calibri"/>
                <a:cs typeface="Calibri"/>
              </a:rPr>
              <a:t>structures </a:t>
            </a:r>
            <a:r>
              <a:rPr sz="2400" spc="-15" dirty="0">
                <a:latin typeface="Calibri"/>
                <a:cs typeface="Calibri"/>
              </a:rPr>
              <a:t>at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work.</a:t>
            </a:r>
            <a:endParaRPr sz="2400">
              <a:latin typeface="Calibri"/>
              <a:cs typeface="Calibri"/>
            </a:endParaRPr>
          </a:p>
          <a:p>
            <a:pPr marL="25400" marR="24765">
              <a:lnSpc>
                <a:spcPct val="100000"/>
              </a:lnSpc>
              <a:spcBef>
                <a:spcPts val="1440"/>
              </a:spcBef>
            </a:pPr>
            <a:r>
              <a:rPr sz="2400" spc="-10" dirty="0">
                <a:latin typeface="Calibri"/>
                <a:cs typeface="Calibri"/>
              </a:rPr>
              <a:t>Ultrasound </a:t>
            </a:r>
            <a:r>
              <a:rPr sz="2400" spc="-5" dirty="0">
                <a:latin typeface="Calibri"/>
                <a:cs typeface="Calibri"/>
              </a:rPr>
              <a:t>is </a:t>
            </a:r>
            <a:r>
              <a:rPr sz="2400" spc="-15" dirty="0">
                <a:latin typeface="Calibri"/>
                <a:cs typeface="Calibri"/>
              </a:rPr>
              <a:t>transmitted </a:t>
            </a:r>
            <a:r>
              <a:rPr sz="2400" dirty="0">
                <a:latin typeface="Calibri"/>
                <a:cs typeface="Calibri"/>
              </a:rPr>
              <a:t>along </a:t>
            </a:r>
            <a:r>
              <a:rPr sz="2400" spc="-15" dirty="0">
                <a:latin typeface="Calibri"/>
                <a:cs typeface="Calibri"/>
              </a:rPr>
              <a:t>several  </a:t>
            </a:r>
            <a:r>
              <a:rPr sz="2400" spc="-10" dirty="0">
                <a:latin typeface="Calibri"/>
                <a:cs typeface="Calibri"/>
              </a:rPr>
              <a:t>scan </a:t>
            </a:r>
            <a:r>
              <a:rPr sz="2400" spc="-5" dirty="0">
                <a:latin typeface="Calibri"/>
                <a:cs typeface="Calibri"/>
              </a:rPr>
              <a:t>lines(90-120), </a:t>
            </a:r>
            <a:r>
              <a:rPr sz="2400" spc="-15" dirty="0">
                <a:latin typeface="Calibri"/>
                <a:cs typeface="Calibri"/>
              </a:rPr>
              <a:t>over </a:t>
            </a:r>
            <a:r>
              <a:rPr sz="2400" dirty="0">
                <a:latin typeface="Calibri"/>
                <a:cs typeface="Calibri"/>
              </a:rPr>
              <a:t>a wide </a:t>
            </a:r>
            <a:r>
              <a:rPr sz="2400" spc="-5" dirty="0">
                <a:latin typeface="Calibri"/>
                <a:cs typeface="Calibri"/>
              </a:rPr>
              <a:t>arc(about  90</a:t>
            </a:r>
            <a:r>
              <a:rPr sz="2400" spc="-7" baseline="24305" dirty="0">
                <a:latin typeface="Calibri"/>
                <a:cs typeface="Calibri"/>
              </a:rPr>
              <a:t>0</a:t>
            </a:r>
            <a:r>
              <a:rPr sz="2400" spc="-5" dirty="0">
                <a:latin typeface="Calibri"/>
                <a:cs typeface="Calibri"/>
              </a:rPr>
              <a:t>)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5" dirty="0">
                <a:latin typeface="Calibri"/>
                <a:cs typeface="Calibri"/>
              </a:rPr>
              <a:t>many </a:t>
            </a:r>
            <a:r>
              <a:rPr sz="2400" dirty="0">
                <a:latin typeface="Calibri"/>
                <a:cs typeface="Calibri"/>
              </a:rPr>
              <a:t>times </a:t>
            </a:r>
            <a:r>
              <a:rPr sz="2400" spc="-5" dirty="0">
                <a:latin typeface="Calibri"/>
                <a:cs typeface="Calibri"/>
              </a:rPr>
              <a:t>per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second.</a:t>
            </a:r>
            <a:endParaRPr sz="2400">
              <a:latin typeface="Calibri"/>
              <a:cs typeface="Calibri"/>
            </a:endParaRPr>
          </a:p>
          <a:p>
            <a:pPr marL="25400" marR="98425" algn="just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combination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reflected ultrasound  </a:t>
            </a:r>
            <a:r>
              <a:rPr sz="2400" spc="-5" dirty="0">
                <a:latin typeface="Calibri"/>
                <a:cs typeface="Calibri"/>
              </a:rPr>
              <a:t>signals builds up </a:t>
            </a:r>
            <a:r>
              <a:rPr sz="2400" dirty="0">
                <a:latin typeface="Calibri"/>
                <a:cs typeface="Calibri"/>
              </a:rPr>
              <a:t>an </a:t>
            </a:r>
            <a:r>
              <a:rPr sz="2400" spc="-5" dirty="0">
                <a:latin typeface="Calibri"/>
                <a:cs typeface="Calibri"/>
              </a:rPr>
              <a:t>image on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5" dirty="0">
                <a:latin typeface="Calibri"/>
                <a:cs typeface="Calibri"/>
              </a:rPr>
              <a:t>display  </a:t>
            </a:r>
            <a:r>
              <a:rPr sz="2400" spc="-10" dirty="0">
                <a:latin typeface="Calibri"/>
                <a:cs typeface="Calibri"/>
              </a:rPr>
              <a:t>screen.</a:t>
            </a:r>
            <a:endParaRPr sz="2400">
              <a:latin typeface="Calibri"/>
              <a:cs typeface="Calibri"/>
            </a:endParaRPr>
          </a:p>
          <a:p>
            <a:pPr marL="25400" marR="40640" algn="just">
              <a:lnSpc>
                <a:spcPct val="100000"/>
              </a:lnSpc>
              <a:spcBef>
                <a:spcPts val="1445"/>
              </a:spcBef>
            </a:pP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2-D </a:t>
            </a:r>
            <a:r>
              <a:rPr sz="2400" dirty="0">
                <a:latin typeface="Calibri"/>
                <a:cs typeface="Calibri"/>
              </a:rPr>
              <a:t>echo </a:t>
            </a:r>
            <a:r>
              <a:rPr sz="2400" spc="-5" dirty="0">
                <a:latin typeface="Calibri"/>
                <a:cs typeface="Calibri"/>
              </a:rPr>
              <a:t>view appears </a:t>
            </a:r>
            <a:r>
              <a:rPr sz="2400" spc="-10" dirty="0">
                <a:latin typeface="Calibri"/>
                <a:cs typeface="Calibri"/>
              </a:rPr>
              <a:t>cone </a:t>
            </a:r>
            <a:r>
              <a:rPr sz="2400" spc="-5" dirty="0">
                <a:latin typeface="Calibri"/>
                <a:cs typeface="Calibri"/>
              </a:rPr>
              <a:t>shaped on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monitor.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81600" y="1981200"/>
            <a:ext cx="3962400" cy="3581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88426" y="6555895"/>
            <a:ext cx="2381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26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48260">
                <a:lnSpc>
                  <a:spcPts val="1240"/>
                </a:lnSpc>
              </a:pPr>
              <a:t>44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054049"/>
            <a:ext cx="8277859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2. M-Mode</a:t>
            </a:r>
            <a:r>
              <a:rPr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00"/>
                </a:solidFill>
                <a:latin typeface="Arial"/>
                <a:cs typeface="Arial"/>
              </a:rPr>
              <a:t>echocardiography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739" y="1870964"/>
            <a:ext cx="4726940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An </a:t>
            </a:r>
            <a:r>
              <a:rPr sz="2400" spc="-5" dirty="0">
                <a:latin typeface="Calibri"/>
                <a:cs typeface="Calibri"/>
              </a:rPr>
              <a:t>M- </a:t>
            </a:r>
            <a:r>
              <a:rPr sz="2400" dirty="0">
                <a:latin typeface="Calibri"/>
                <a:cs typeface="Calibri"/>
              </a:rPr>
              <a:t>mode </a:t>
            </a:r>
            <a:r>
              <a:rPr sz="2400" spc="-10" dirty="0">
                <a:latin typeface="Calibri"/>
                <a:cs typeface="Calibri"/>
              </a:rPr>
              <a:t>echocardiogram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not </a:t>
            </a:r>
            <a:r>
              <a:rPr sz="2400" dirty="0">
                <a:latin typeface="Calibri"/>
                <a:cs typeface="Calibri"/>
              </a:rPr>
              <a:t>a  </a:t>
            </a:r>
            <a:r>
              <a:rPr sz="2400" spc="-5" dirty="0">
                <a:latin typeface="Calibri"/>
                <a:cs typeface="Calibri"/>
              </a:rPr>
              <a:t>"picture" </a:t>
            </a:r>
            <a:r>
              <a:rPr sz="2400" spc="-10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heart, but </a:t>
            </a:r>
            <a:r>
              <a:rPr sz="2400" spc="-15" dirty="0">
                <a:latin typeface="Calibri"/>
                <a:cs typeface="Calibri"/>
              </a:rPr>
              <a:t>rather </a:t>
            </a:r>
            <a:r>
              <a:rPr sz="2400" dirty="0">
                <a:latin typeface="Calibri"/>
                <a:cs typeface="Calibri"/>
              </a:rPr>
              <a:t>a  </a:t>
            </a:r>
            <a:r>
              <a:rPr sz="2400" spc="-10" dirty="0">
                <a:latin typeface="Calibri"/>
                <a:cs typeface="Calibri"/>
              </a:rPr>
              <a:t>diagram that </a:t>
            </a:r>
            <a:r>
              <a:rPr sz="2400" spc="-15" dirty="0">
                <a:latin typeface="Calibri"/>
                <a:cs typeface="Calibri"/>
              </a:rPr>
              <a:t>shows </a:t>
            </a:r>
            <a:r>
              <a:rPr sz="2400" spc="-10" dirty="0">
                <a:latin typeface="Calibri"/>
                <a:cs typeface="Calibri"/>
              </a:rPr>
              <a:t>how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positions  of </a:t>
            </a:r>
            <a:r>
              <a:rPr sz="2400" dirty="0">
                <a:latin typeface="Calibri"/>
                <a:cs typeface="Calibri"/>
              </a:rPr>
              <a:t>its </a:t>
            </a:r>
            <a:r>
              <a:rPr sz="2400" spc="-10" dirty="0">
                <a:latin typeface="Calibri"/>
                <a:cs typeface="Calibri"/>
              </a:rPr>
              <a:t>structures </a:t>
            </a:r>
            <a:r>
              <a:rPr sz="2400" spc="-5" dirty="0">
                <a:latin typeface="Calibri"/>
                <a:cs typeface="Calibri"/>
              </a:rPr>
              <a:t>change during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15" dirty="0">
                <a:latin typeface="Calibri"/>
                <a:cs typeface="Calibri"/>
              </a:rPr>
              <a:t>course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5" dirty="0">
                <a:latin typeface="Calibri"/>
                <a:cs typeface="Calibri"/>
              </a:rPr>
              <a:t>cardiac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cycle.</a:t>
            </a:r>
            <a:endParaRPr sz="2400">
              <a:latin typeface="Calibri"/>
              <a:cs typeface="Calibri"/>
            </a:endParaRPr>
          </a:p>
          <a:p>
            <a:pPr marL="12700" marR="22606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Calibri"/>
                <a:cs typeface="Calibri"/>
              </a:rPr>
              <a:t>M-mode </a:t>
            </a:r>
            <a:r>
              <a:rPr sz="2400" spc="-15" dirty="0">
                <a:latin typeface="Calibri"/>
                <a:cs typeface="Calibri"/>
              </a:rPr>
              <a:t>recordings </a:t>
            </a:r>
            <a:r>
              <a:rPr sz="2400" spc="-5" dirty="0">
                <a:latin typeface="Calibri"/>
                <a:cs typeface="Calibri"/>
              </a:rPr>
              <a:t>permit  </a:t>
            </a:r>
            <a:r>
              <a:rPr sz="2400" spc="-10" dirty="0">
                <a:latin typeface="Calibri"/>
                <a:cs typeface="Calibri"/>
              </a:rPr>
              <a:t>measurement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cardiac </a:t>
            </a:r>
            <a:r>
              <a:rPr sz="2400" spc="-5" dirty="0">
                <a:latin typeface="Calibri"/>
                <a:cs typeface="Calibri"/>
              </a:rPr>
              <a:t>dimensions  </a:t>
            </a:r>
            <a:r>
              <a:rPr sz="2400" dirty="0">
                <a:latin typeface="Calibri"/>
                <a:cs typeface="Calibri"/>
              </a:rPr>
              <a:t>and motion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patterns.</a:t>
            </a:r>
            <a:endParaRPr sz="2400">
              <a:latin typeface="Calibri"/>
              <a:cs typeface="Calibri"/>
            </a:endParaRPr>
          </a:p>
          <a:p>
            <a:pPr marL="12700" marR="99695">
              <a:lnSpc>
                <a:spcPct val="100000"/>
              </a:lnSpc>
              <a:spcBef>
                <a:spcPts val="1445"/>
              </a:spcBef>
              <a:tabLst>
                <a:tab pos="3397250" algn="l"/>
              </a:tabLst>
            </a:pPr>
            <a:r>
              <a:rPr sz="2400" dirty="0">
                <a:latin typeface="Calibri"/>
                <a:cs typeface="Calibri"/>
              </a:rPr>
              <a:t>Also </a:t>
            </a:r>
            <a:r>
              <a:rPr sz="2400" spc="-15" dirty="0">
                <a:latin typeface="Calibri"/>
                <a:cs typeface="Calibri"/>
              </a:rPr>
              <a:t>facilitate </a:t>
            </a:r>
            <a:r>
              <a:rPr sz="2400" spc="-5" dirty="0">
                <a:latin typeface="Calibri"/>
                <a:cs typeface="Calibri"/>
              </a:rPr>
              <a:t>analysis </a:t>
            </a:r>
            <a:r>
              <a:rPr sz="2400" spc="-10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time  </a:t>
            </a:r>
            <a:r>
              <a:rPr sz="2400" spc="-10" dirty="0">
                <a:latin typeface="Calibri"/>
                <a:cs typeface="Calibri"/>
              </a:rPr>
              <a:t>relationships </a:t>
            </a:r>
            <a:r>
              <a:rPr sz="2400" dirty="0">
                <a:latin typeface="Calibri"/>
                <a:cs typeface="Calibri"/>
              </a:rPr>
              <a:t>with </a:t>
            </a:r>
            <a:r>
              <a:rPr sz="2400" spc="-5" dirty="0">
                <a:latin typeface="Calibri"/>
                <a:cs typeface="Calibri"/>
              </a:rPr>
              <a:t>other </a:t>
            </a:r>
            <a:r>
              <a:rPr sz="2400" spc="-10" dirty="0">
                <a:latin typeface="Calibri"/>
                <a:cs typeface="Calibri"/>
              </a:rPr>
              <a:t>physiological  variables </a:t>
            </a:r>
            <a:r>
              <a:rPr sz="2400" spc="-5" dirty="0">
                <a:latin typeface="Calibri"/>
                <a:cs typeface="Calibri"/>
              </a:rPr>
              <a:t>such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ECG, </a:t>
            </a:r>
            <a:r>
              <a:rPr sz="2400" dirty="0">
                <a:latin typeface="Calibri"/>
                <a:cs typeface="Calibri"/>
              </a:rPr>
              <a:t>and	</a:t>
            </a:r>
            <a:r>
              <a:rPr sz="2400" spc="-5" dirty="0">
                <a:latin typeface="Calibri"/>
                <a:cs typeface="Calibri"/>
              </a:rPr>
              <a:t>heart  </a:t>
            </a:r>
            <a:r>
              <a:rPr sz="2400" spc="-10" dirty="0">
                <a:latin typeface="Calibri"/>
                <a:cs typeface="Calibri"/>
              </a:rPr>
              <a:t>sounds.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76800" y="2133599"/>
            <a:ext cx="4267199" cy="419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88426" y="6555895"/>
            <a:ext cx="2381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26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48260">
                <a:lnSpc>
                  <a:spcPts val="1240"/>
                </a:lnSpc>
              </a:pPr>
              <a:t>45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86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898906"/>
            <a:ext cx="407352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Modes </a:t>
            </a:r>
            <a:r>
              <a:rPr spc="-5" dirty="0"/>
              <a:t>of</a:t>
            </a:r>
            <a:r>
              <a:rPr spc="-95" dirty="0"/>
              <a:t> </a:t>
            </a:r>
            <a:r>
              <a:rPr spc="-20" dirty="0"/>
              <a:t>ECHO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739" y="1791178"/>
            <a:ext cx="8926195" cy="351282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  <a:tab pos="3341370" algn="l"/>
              </a:tabLst>
            </a:pPr>
            <a:r>
              <a:rPr sz="2600" dirty="0">
                <a:latin typeface="Calibri"/>
                <a:cs typeface="Calibri"/>
              </a:rPr>
              <a:t>A </a:t>
            </a:r>
            <a:r>
              <a:rPr sz="2600" spc="-5" dirty="0">
                <a:latin typeface="Calibri"/>
                <a:cs typeface="Calibri"/>
              </a:rPr>
              <a:t>mode: basic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mode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-	</a:t>
            </a:r>
            <a:r>
              <a:rPr sz="2600" spc="-5" dirty="0">
                <a:latin typeface="Calibri"/>
                <a:cs typeface="Calibri"/>
              </a:rPr>
              <a:t>single </a:t>
            </a:r>
            <a:r>
              <a:rPr sz="2600" spc="-10" dirty="0">
                <a:latin typeface="Calibri"/>
                <a:cs typeface="Calibri"/>
              </a:rPr>
              <a:t>scan </a:t>
            </a:r>
            <a:r>
              <a:rPr sz="2600" dirty="0">
                <a:latin typeface="Calibri"/>
                <a:cs typeface="Calibri"/>
              </a:rPr>
              <a:t>line is </a:t>
            </a:r>
            <a:r>
              <a:rPr sz="2600" spc="-5" dirty="0">
                <a:latin typeface="Calibri"/>
                <a:cs typeface="Calibri"/>
              </a:rPr>
              <a:t>passed through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heart</a:t>
            </a:r>
            <a:endParaRPr sz="2600" dirty="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Calibri"/>
                <a:cs typeface="Calibri"/>
              </a:rPr>
              <a:t>B </a:t>
            </a:r>
            <a:r>
              <a:rPr sz="2600" spc="-5" dirty="0">
                <a:latin typeface="Calibri"/>
                <a:cs typeface="Calibri"/>
              </a:rPr>
              <a:t>mode: </a:t>
            </a:r>
            <a:r>
              <a:rPr sz="2600" spc="-15" dirty="0">
                <a:latin typeface="Calibri"/>
                <a:cs typeface="Calibri"/>
              </a:rPr>
              <a:t>repetative </a:t>
            </a:r>
            <a:r>
              <a:rPr sz="2600" spc="-5" dirty="0">
                <a:latin typeface="Calibri"/>
                <a:cs typeface="Calibri"/>
              </a:rPr>
              <a:t>scan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lines</a:t>
            </a:r>
          </a:p>
          <a:p>
            <a:pPr marL="287020" marR="6413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Calibri"/>
                <a:cs typeface="Calibri"/>
              </a:rPr>
              <a:t>M </a:t>
            </a:r>
            <a:r>
              <a:rPr sz="2600" spc="-5" dirty="0">
                <a:latin typeface="Calibri"/>
                <a:cs typeface="Calibri"/>
              </a:rPr>
              <a:t>mode: </a:t>
            </a:r>
            <a:r>
              <a:rPr sz="2600" spc="-10" dirty="0">
                <a:latin typeface="Calibri"/>
                <a:cs typeface="Calibri"/>
              </a:rPr>
              <a:t>movement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heart </a:t>
            </a:r>
            <a:r>
              <a:rPr sz="2600" spc="-10" dirty="0">
                <a:latin typeface="Calibri"/>
                <a:cs typeface="Calibri"/>
              </a:rPr>
              <a:t>can </a:t>
            </a:r>
            <a:r>
              <a:rPr sz="2600" spc="-5" dirty="0">
                <a:latin typeface="Calibri"/>
                <a:cs typeface="Calibri"/>
              </a:rPr>
              <a:t>be </a:t>
            </a:r>
            <a:r>
              <a:rPr sz="2600" spc="-10" dirty="0">
                <a:latin typeface="Calibri"/>
                <a:cs typeface="Calibri"/>
              </a:rPr>
              <a:t>obtained </a:t>
            </a:r>
            <a:r>
              <a:rPr sz="2600" dirty="0">
                <a:latin typeface="Calibri"/>
                <a:cs typeface="Calibri"/>
              </a:rPr>
              <a:t>as a </a:t>
            </a:r>
            <a:r>
              <a:rPr sz="2600" spc="5" dirty="0">
                <a:latin typeface="Calibri"/>
                <a:cs typeface="Calibri"/>
              </a:rPr>
              <a:t>time-  </a:t>
            </a:r>
            <a:r>
              <a:rPr sz="2600" dirty="0">
                <a:latin typeface="Calibri"/>
                <a:cs typeface="Calibri"/>
              </a:rPr>
              <a:t>motion </a:t>
            </a:r>
            <a:r>
              <a:rPr sz="2600" spc="-5" dirty="0">
                <a:latin typeface="Calibri"/>
                <a:cs typeface="Calibri"/>
              </a:rPr>
              <a:t>or </a:t>
            </a:r>
            <a:r>
              <a:rPr sz="2600" dirty="0">
                <a:latin typeface="Calibri"/>
                <a:cs typeface="Calibri"/>
              </a:rPr>
              <a:t>M </a:t>
            </a:r>
            <a:r>
              <a:rPr sz="2600" spc="-5" dirty="0">
                <a:latin typeface="Calibri"/>
                <a:cs typeface="Calibri"/>
              </a:rPr>
              <a:t>mode </a:t>
            </a:r>
            <a:r>
              <a:rPr sz="2600" spc="-15" dirty="0">
                <a:latin typeface="Calibri"/>
                <a:cs typeface="Calibri"/>
              </a:rPr>
              <a:t>recording </a:t>
            </a:r>
            <a:r>
              <a:rPr sz="2600" spc="-5" dirty="0">
                <a:latin typeface="Calibri"/>
                <a:cs typeface="Calibri"/>
              </a:rPr>
              <a:t>providing dynamic </a:t>
            </a:r>
            <a:r>
              <a:rPr sz="2600" spc="-10" dirty="0">
                <a:latin typeface="Calibri"/>
                <a:cs typeface="Calibri"/>
              </a:rPr>
              <a:t>cardiac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images.</a:t>
            </a:r>
            <a:endParaRPr sz="2600" dirty="0">
              <a:latin typeface="Calibri"/>
              <a:cs typeface="Calibri"/>
            </a:endParaRPr>
          </a:p>
          <a:p>
            <a:pPr marL="287020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Calibri"/>
                <a:cs typeface="Calibri"/>
              </a:rPr>
              <a:t>2D echo: </a:t>
            </a:r>
            <a:r>
              <a:rPr sz="2600" spc="-5" dirty="0">
                <a:latin typeface="Calibri"/>
                <a:cs typeface="Calibri"/>
              </a:rPr>
              <a:t>acquires </a:t>
            </a:r>
            <a:r>
              <a:rPr sz="2600" dirty="0">
                <a:latin typeface="Calibri"/>
                <a:cs typeface="Calibri"/>
              </a:rPr>
              <a:t>multiple B </a:t>
            </a:r>
            <a:r>
              <a:rPr sz="2600" spc="-5" dirty="0">
                <a:latin typeface="Calibri"/>
                <a:cs typeface="Calibri"/>
              </a:rPr>
              <a:t>mode scan </a:t>
            </a:r>
            <a:r>
              <a:rPr sz="2600" dirty="0">
                <a:latin typeface="Calibri"/>
                <a:cs typeface="Calibri"/>
              </a:rPr>
              <a:t>lines </a:t>
            </a:r>
            <a:r>
              <a:rPr sz="2600" spc="-5" dirty="0">
                <a:latin typeface="Calibri"/>
                <a:cs typeface="Calibri"/>
              </a:rPr>
              <a:t>that </a:t>
            </a:r>
            <a:r>
              <a:rPr sz="2600" spc="-10" dirty="0">
                <a:latin typeface="Calibri"/>
                <a:cs typeface="Calibri"/>
              </a:rPr>
              <a:t>are </a:t>
            </a:r>
            <a:r>
              <a:rPr sz="2600" dirty="0">
                <a:latin typeface="Calibri"/>
                <a:cs typeface="Calibri"/>
              </a:rPr>
              <a:t>alligned</a:t>
            </a:r>
            <a:r>
              <a:rPr sz="2600" spc="-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  the </a:t>
            </a:r>
            <a:r>
              <a:rPr sz="2600" spc="-10" dirty="0">
                <a:latin typeface="Calibri"/>
                <a:cs typeface="Calibri"/>
              </a:rPr>
              <a:t>appropriate anatomic </a:t>
            </a:r>
            <a:r>
              <a:rPr sz="2600" spc="-5" dirty="0">
                <a:latin typeface="Calibri"/>
                <a:cs typeface="Calibri"/>
              </a:rPr>
              <a:t>location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spc="-20" dirty="0">
                <a:latin typeface="Calibri"/>
                <a:cs typeface="Calibri"/>
              </a:rPr>
              <a:t>form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10" dirty="0">
                <a:latin typeface="Calibri"/>
                <a:cs typeface="Calibri"/>
              </a:rPr>
              <a:t>wedge </a:t>
            </a:r>
            <a:r>
              <a:rPr sz="2600" spc="-5" dirty="0">
                <a:latin typeface="Calibri"/>
                <a:cs typeface="Calibri"/>
              </a:rPr>
              <a:t>shaped  sector image that </a:t>
            </a:r>
            <a:r>
              <a:rPr sz="2600" spc="-10" dirty="0">
                <a:latin typeface="Calibri"/>
                <a:cs typeface="Calibri"/>
              </a:rPr>
              <a:t>provides </a:t>
            </a:r>
            <a:r>
              <a:rPr sz="2600" dirty="0">
                <a:latin typeface="Calibri"/>
                <a:cs typeface="Calibri"/>
              </a:rPr>
              <a:t>additional </a:t>
            </a:r>
            <a:r>
              <a:rPr sz="2600" spc="-5" dirty="0">
                <a:latin typeface="Calibri"/>
                <a:cs typeface="Calibri"/>
              </a:rPr>
              <a:t>spatial </a:t>
            </a:r>
            <a:r>
              <a:rPr sz="2600" spc="-10" dirty="0">
                <a:latin typeface="Calibri"/>
                <a:cs typeface="Calibri"/>
              </a:rPr>
              <a:t>information </a:t>
            </a:r>
            <a:r>
              <a:rPr sz="2600" dirty="0">
                <a:latin typeface="Calibri"/>
                <a:cs typeface="Calibri"/>
              </a:rPr>
              <a:t>in  either </a:t>
            </a:r>
            <a:r>
              <a:rPr sz="2600" spc="-15" dirty="0">
                <a:latin typeface="Calibri"/>
                <a:cs typeface="Calibri"/>
              </a:rPr>
              <a:t>superoinferior </a:t>
            </a:r>
            <a:r>
              <a:rPr sz="2600" spc="-5" dirty="0">
                <a:latin typeface="Calibri"/>
                <a:cs typeface="Calibri"/>
              </a:rPr>
              <a:t>or </a:t>
            </a:r>
            <a:r>
              <a:rPr sz="2600" spc="-10" dirty="0">
                <a:latin typeface="Calibri"/>
                <a:cs typeface="Calibri"/>
              </a:rPr>
              <a:t>mediolateral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directions.</a:t>
            </a:r>
            <a:endParaRPr sz="2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988" y="286509"/>
            <a:ext cx="8574024" cy="65714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884" y="214884"/>
            <a:ext cx="8644128" cy="6428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921765"/>
            <a:ext cx="817245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3. Doppler</a:t>
            </a:r>
            <a:r>
              <a:rPr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00"/>
                </a:solidFill>
                <a:latin typeface="Arial"/>
                <a:cs typeface="Arial"/>
              </a:rPr>
              <a:t>echocardiography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513826" y="6517944"/>
            <a:ext cx="183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045C75"/>
                </a:solidFill>
                <a:latin typeface="Constantia"/>
                <a:cs typeface="Constantia"/>
              </a:rPr>
              <a:t>49</a:t>
            </a:r>
            <a:endParaRPr sz="1200">
              <a:latin typeface="Constantia"/>
              <a:cs typeface="Constant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58611" y="1777738"/>
            <a:ext cx="3485387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1870963"/>
            <a:ext cx="5031740" cy="4759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300" spc="-5" dirty="0">
                <a:latin typeface="Calibri"/>
                <a:cs typeface="Calibri"/>
              </a:rPr>
              <a:t>Doppler </a:t>
            </a:r>
            <a:r>
              <a:rPr sz="2300" spc="-10" dirty="0">
                <a:latin typeface="Calibri"/>
                <a:cs typeface="Calibri"/>
              </a:rPr>
              <a:t>echocardiography </a:t>
            </a:r>
            <a:r>
              <a:rPr sz="2300" dirty="0">
                <a:latin typeface="Calibri"/>
                <a:cs typeface="Calibri"/>
              </a:rPr>
              <a:t>is a </a:t>
            </a:r>
            <a:r>
              <a:rPr sz="2300" spc="-5" dirty="0">
                <a:latin typeface="Calibri"/>
                <a:cs typeface="Calibri"/>
              </a:rPr>
              <a:t>method </a:t>
            </a:r>
            <a:r>
              <a:rPr sz="2300" spc="-20" dirty="0">
                <a:latin typeface="Calibri"/>
                <a:cs typeface="Calibri"/>
              </a:rPr>
              <a:t>for  </a:t>
            </a:r>
            <a:r>
              <a:rPr sz="2300" spc="-5" dirty="0">
                <a:latin typeface="Calibri"/>
                <a:cs typeface="Calibri"/>
              </a:rPr>
              <a:t>detecting </a:t>
            </a:r>
            <a:r>
              <a:rPr sz="2300" dirty="0">
                <a:latin typeface="Calibri"/>
                <a:cs typeface="Calibri"/>
              </a:rPr>
              <a:t>the </a:t>
            </a:r>
            <a:r>
              <a:rPr sz="2300" spc="-5" dirty="0">
                <a:latin typeface="Calibri"/>
                <a:cs typeface="Calibri"/>
              </a:rPr>
              <a:t>direction </a:t>
            </a:r>
            <a:r>
              <a:rPr sz="2300" dirty="0">
                <a:latin typeface="Calibri"/>
                <a:cs typeface="Calibri"/>
              </a:rPr>
              <a:t>and </a:t>
            </a:r>
            <a:r>
              <a:rPr sz="2300" spc="-5" dirty="0">
                <a:latin typeface="Calibri"/>
                <a:cs typeface="Calibri"/>
              </a:rPr>
              <a:t>velocity of  moving </a:t>
            </a:r>
            <a:r>
              <a:rPr sz="2300" dirty="0">
                <a:latin typeface="Calibri"/>
                <a:cs typeface="Calibri"/>
              </a:rPr>
              <a:t>blood within the</a:t>
            </a:r>
            <a:r>
              <a:rPr sz="2300" spc="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heart.</a:t>
            </a:r>
          </a:p>
          <a:p>
            <a:pPr marL="12700" marR="133350">
              <a:lnSpc>
                <a:spcPct val="100000"/>
              </a:lnSpc>
              <a:spcBef>
                <a:spcPts val="1380"/>
              </a:spcBef>
            </a:pPr>
            <a:r>
              <a:rPr sz="2300" b="1" spc="-5" dirty="0">
                <a:solidFill>
                  <a:srgbClr val="E1D600"/>
                </a:solidFill>
                <a:latin typeface="Calibri"/>
                <a:cs typeface="Calibri"/>
              </a:rPr>
              <a:t>Pulsed </a:t>
            </a:r>
            <a:r>
              <a:rPr sz="2300" b="1" spc="-40" dirty="0">
                <a:solidFill>
                  <a:srgbClr val="E1D600"/>
                </a:solidFill>
                <a:latin typeface="Calibri"/>
                <a:cs typeface="Calibri"/>
              </a:rPr>
              <a:t>Wave </a:t>
            </a:r>
            <a:r>
              <a:rPr sz="2300" spc="-5" dirty="0">
                <a:latin typeface="Calibri"/>
                <a:cs typeface="Calibri"/>
              </a:rPr>
              <a:t>(PW) useful </a:t>
            </a:r>
            <a:r>
              <a:rPr sz="2300" spc="-20" dirty="0">
                <a:latin typeface="Calibri"/>
                <a:cs typeface="Calibri"/>
              </a:rPr>
              <a:t>for </a:t>
            </a:r>
            <a:r>
              <a:rPr sz="2300" spc="-5" dirty="0">
                <a:latin typeface="Calibri"/>
                <a:cs typeface="Calibri"/>
              </a:rPr>
              <a:t>low velocity  flow </a:t>
            </a:r>
            <a:r>
              <a:rPr sz="2300" spc="5" dirty="0">
                <a:latin typeface="Calibri"/>
                <a:cs typeface="Calibri"/>
              </a:rPr>
              <a:t>e.g. </a:t>
            </a:r>
            <a:r>
              <a:rPr sz="2300" dirty="0">
                <a:latin typeface="Calibri"/>
                <a:cs typeface="Calibri"/>
              </a:rPr>
              <a:t>MV</a:t>
            </a:r>
            <a:r>
              <a:rPr sz="2300" spc="-35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flow</a:t>
            </a:r>
            <a:endParaRPr sz="2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2300" b="1" spc="-5" dirty="0">
                <a:solidFill>
                  <a:srgbClr val="E1D600"/>
                </a:solidFill>
                <a:latin typeface="Calibri"/>
                <a:cs typeface="Calibri"/>
              </a:rPr>
              <a:t>Continuous </a:t>
            </a:r>
            <a:r>
              <a:rPr sz="2300" b="1" spc="-35" dirty="0">
                <a:solidFill>
                  <a:srgbClr val="E1D600"/>
                </a:solidFill>
                <a:latin typeface="Calibri"/>
                <a:cs typeface="Calibri"/>
              </a:rPr>
              <a:t>Wave </a:t>
            </a:r>
            <a:r>
              <a:rPr sz="2300" spc="-5" dirty="0">
                <a:latin typeface="Calibri"/>
                <a:cs typeface="Calibri"/>
              </a:rPr>
              <a:t>(CW) useful </a:t>
            </a:r>
            <a:r>
              <a:rPr sz="2300" spc="-20" dirty="0">
                <a:latin typeface="Calibri"/>
                <a:cs typeface="Calibri"/>
              </a:rPr>
              <a:t>for</a:t>
            </a:r>
            <a:r>
              <a:rPr sz="2300" spc="25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high</a:t>
            </a:r>
            <a:endParaRPr sz="2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300" spc="-5" dirty="0">
                <a:latin typeface="Calibri"/>
                <a:cs typeface="Calibri"/>
              </a:rPr>
              <a:t>velocity </a:t>
            </a:r>
            <a:r>
              <a:rPr sz="2300" spc="-10" dirty="0">
                <a:latin typeface="Calibri"/>
                <a:cs typeface="Calibri"/>
              </a:rPr>
              <a:t>flow </a:t>
            </a:r>
            <a:r>
              <a:rPr sz="2300" spc="5" dirty="0">
                <a:latin typeface="Calibri"/>
                <a:cs typeface="Calibri"/>
              </a:rPr>
              <a:t>e.g </a:t>
            </a:r>
            <a:r>
              <a:rPr sz="2300" spc="-5" dirty="0">
                <a:latin typeface="Calibri"/>
                <a:cs typeface="Calibri"/>
              </a:rPr>
              <a:t>aortic</a:t>
            </a:r>
            <a:r>
              <a:rPr sz="2300" spc="1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stenosis</a:t>
            </a:r>
            <a:endParaRPr sz="2300" dirty="0">
              <a:latin typeface="Calibri"/>
              <a:cs typeface="Calibri"/>
            </a:endParaRPr>
          </a:p>
          <a:p>
            <a:pPr marL="12700" marR="169545" algn="just">
              <a:lnSpc>
                <a:spcPct val="100000"/>
              </a:lnSpc>
              <a:spcBef>
                <a:spcPts val="1380"/>
              </a:spcBef>
            </a:pPr>
            <a:r>
              <a:rPr sz="2300" b="1" spc="-5" dirty="0">
                <a:solidFill>
                  <a:srgbClr val="E1D600"/>
                </a:solidFill>
                <a:latin typeface="Calibri"/>
                <a:cs typeface="Calibri"/>
              </a:rPr>
              <a:t>Color Flow </a:t>
            </a:r>
            <a:r>
              <a:rPr sz="2300" spc="-5" dirty="0">
                <a:latin typeface="Calibri"/>
                <a:cs typeface="Calibri"/>
              </a:rPr>
              <a:t>(CF) </a:t>
            </a:r>
            <a:r>
              <a:rPr sz="2300" spc="-15" dirty="0">
                <a:latin typeface="Calibri"/>
                <a:cs typeface="Calibri"/>
              </a:rPr>
              <a:t>Different colors </a:t>
            </a:r>
            <a:r>
              <a:rPr sz="2300" spc="-10" dirty="0">
                <a:latin typeface="Calibri"/>
                <a:cs typeface="Calibri"/>
              </a:rPr>
              <a:t>are </a:t>
            </a:r>
            <a:r>
              <a:rPr sz="2300" spc="-5" dirty="0">
                <a:latin typeface="Calibri"/>
                <a:cs typeface="Calibri"/>
              </a:rPr>
              <a:t>used  </a:t>
            </a:r>
            <a:r>
              <a:rPr sz="2300" spc="-15" dirty="0">
                <a:latin typeface="Calibri"/>
                <a:cs typeface="Calibri"/>
              </a:rPr>
              <a:t>to </a:t>
            </a:r>
            <a:r>
              <a:rPr sz="2300" spc="-5" dirty="0">
                <a:latin typeface="Calibri"/>
                <a:cs typeface="Calibri"/>
              </a:rPr>
              <a:t>designate </a:t>
            </a:r>
            <a:r>
              <a:rPr sz="2300" dirty="0">
                <a:latin typeface="Calibri"/>
                <a:cs typeface="Calibri"/>
              </a:rPr>
              <a:t>the </a:t>
            </a:r>
            <a:r>
              <a:rPr sz="2300" spc="-5" dirty="0">
                <a:latin typeface="Calibri"/>
                <a:cs typeface="Calibri"/>
              </a:rPr>
              <a:t>direction of blood </a:t>
            </a:r>
            <a:r>
              <a:rPr sz="2300" spc="-35" dirty="0">
                <a:latin typeface="Calibri"/>
                <a:cs typeface="Calibri"/>
              </a:rPr>
              <a:t>flow.  </a:t>
            </a:r>
            <a:r>
              <a:rPr sz="2300" spc="-15" dirty="0">
                <a:solidFill>
                  <a:srgbClr val="CC3300"/>
                </a:solidFill>
                <a:latin typeface="Calibri"/>
                <a:cs typeface="Calibri"/>
              </a:rPr>
              <a:t>red </a:t>
            </a:r>
            <a:r>
              <a:rPr sz="2300" dirty="0">
                <a:latin typeface="Calibri"/>
                <a:cs typeface="Calibri"/>
              </a:rPr>
              <a:t>is </a:t>
            </a:r>
            <a:r>
              <a:rPr sz="2300" spc="-5" dirty="0">
                <a:latin typeface="Calibri"/>
                <a:cs typeface="Calibri"/>
              </a:rPr>
              <a:t>flow </a:t>
            </a:r>
            <a:r>
              <a:rPr sz="2300" spc="-15" dirty="0">
                <a:latin typeface="Calibri"/>
                <a:cs typeface="Calibri"/>
              </a:rPr>
              <a:t>toward, </a:t>
            </a:r>
            <a:r>
              <a:rPr sz="2300" dirty="0">
                <a:latin typeface="Calibri"/>
                <a:cs typeface="Calibri"/>
              </a:rPr>
              <a:t>and </a:t>
            </a:r>
            <a:r>
              <a:rPr sz="2300" b="1" dirty="0">
                <a:solidFill>
                  <a:srgbClr val="E1D600"/>
                </a:solidFill>
                <a:latin typeface="Calibri"/>
                <a:cs typeface="Calibri"/>
              </a:rPr>
              <a:t>blue </a:t>
            </a:r>
            <a:r>
              <a:rPr sz="2300" dirty="0">
                <a:latin typeface="Calibri"/>
                <a:cs typeface="Calibri"/>
              </a:rPr>
              <a:t>is </a:t>
            </a:r>
            <a:r>
              <a:rPr sz="2300" spc="-5" dirty="0">
                <a:latin typeface="Calibri"/>
                <a:cs typeface="Calibri"/>
              </a:rPr>
              <a:t>flow </a:t>
            </a:r>
            <a:r>
              <a:rPr sz="2300" spc="-25" dirty="0">
                <a:latin typeface="Calibri"/>
                <a:cs typeface="Calibri"/>
              </a:rPr>
              <a:t>away  </a:t>
            </a:r>
            <a:r>
              <a:rPr sz="2300" spc="-10" dirty="0">
                <a:latin typeface="Calibri"/>
                <a:cs typeface="Calibri"/>
              </a:rPr>
              <a:t>from </a:t>
            </a:r>
            <a:r>
              <a:rPr sz="2300" spc="-5" dirty="0">
                <a:latin typeface="Calibri"/>
                <a:cs typeface="Calibri"/>
              </a:rPr>
              <a:t>the transducer with turbulent flow  shown </a:t>
            </a:r>
            <a:r>
              <a:rPr sz="2300" dirty="0">
                <a:latin typeface="Calibri"/>
                <a:cs typeface="Calibri"/>
              </a:rPr>
              <a:t>as a </a:t>
            </a:r>
            <a:r>
              <a:rPr sz="2300" spc="-5" dirty="0">
                <a:latin typeface="Calibri"/>
                <a:cs typeface="Calibri"/>
              </a:rPr>
              <a:t>mosaic</a:t>
            </a:r>
            <a:r>
              <a:rPr sz="230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pattern.</a:t>
            </a:r>
            <a:endParaRPr sz="23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93079" y="4251204"/>
            <a:ext cx="3550920" cy="26151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19600" y="533400"/>
            <a:ext cx="4724399" cy="3657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739" y="1119885"/>
            <a:ext cx="4307205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40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Ultrasound </a:t>
            </a:r>
            <a:r>
              <a:rPr sz="2400" spc="-10" dirty="0">
                <a:latin typeface="Calibri"/>
                <a:cs typeface="Calibri"/>
              </a:rPr>
              <a:t>gel </a:t>
            </a:r>
            <a:r>
              <a:rPr sz="2400" dirty="0">
                <a:latin typeface="Calibri"/>
                <a:cs typeface="Calibri"/>
              </a:rPr>
              <a:t>is applied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transducer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allow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transmission  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sound </a:t>
            </a:r>
            <a:r>
              <a:rPr sz="2400" spc="-20" dirty="0">
                <a:latin typeface="Calibri"/>
                <a:cs typeface="Calibri"/>
              </a:rPr>
              <a:t>waves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transducer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skin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Calibri"/>
                <a:cs typeface="Calibri"/>
              </a:rPr>
              <a:t>The transducer </a:t>
            </a:r>
            <a:r>
              <a:rPr sz="2400" spc="-15" dirty="0">
                <a:latin typeface="Calibri"/>
                <a:cs typeface="Calibri"/>
              </a:rPr>
              <a:t>transforms </a:t>
            </a:r>
            <a:r>
              <a:rPr sz="2400" dirty="0">
                <a:latin typeface="Calibri"/>
                <a:cs typeface="Calibri"/>
              </a:rPr>
              <a:t>the  echo </a:t>
            </a:r>
            <a:r>
              <a:rPr sz="2400" spc="-5" dirty="0">
                <a:latin typeface="Calibri"/>
                <a:cs typeface="Calibri"/>
              </a:rPr>
              <a:t>(mechanical energy) </a:t>
            </a:r>
            <a:r>
              <a:rPr sz="2400" spc="-15" dirty="0">
                <a:latin typeface="Calibri"/>
                <a:cs typeface="Calibri"/>
              </a:rPr>
              <a:t>into </a:t>
            </a:r>
            <a:r>
              <a:rPr sz="2400" dirty="0">
                <a:latin typeface="Calibri"/>
                <a:cs typeface="Calibri"/>
              </a:rPr>
              <a:t>an  </a:t>
            </a:r>
            <a:r>
              <a:rPr sz="2400" spc="-5" dirty="0">
                <a:latin typeface="Calibri"/>
                <a:cs typeface="Calibri"/>
              </a:rPr>
              <a:t>electrical signal </a:t>
            </a:r>
            <a:r>
              <a:rPr sz="2400" dirty="0">
                <a:latin typeface="Calibri"/>
                <a:cs typeface="Calibri"/>
              </a:rPr>
              <a:t>which is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processed 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5" dirty="0">
                <a:latin typeface="Calibri"/>
                <a:cs typeface="Calibri"/>
              </a:rPr>
              <a:t>displayed </a:t>
            </a:r>
            <a:r>
              <a:rPr sz="2400" dirty="0">
                <a:latin typeface="Calibri"/>
                <a:cs typeface="Calibri"/>
              </a:rPr>
              <a:t>as an </a:t>
            </a:r>
            <a:r>
              <a:rPr sz="2400" spc="-5" dirty="0">
                <a:latin typeface="Calibri"/>
                <a:cs typeface="Calibri"/>
              </a:rPr>
              <a:t>image on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10" dirty="0">
                <a:latin typeface="Calibri"/>
                <a:cs typeface="Calibri"/>
              </a:rPr>
              <a:t>screen.</a:t>
            </a:r>
            <a:endParaRPr sz="2400">
              <a:latin typeface="Calibri"/>
              <a:cs typeface="Calibri"/>
            </a:endParaRPr>
          </a:p>
          <a:p>
            <a:pPr marL="12700" marR="715010">
              <a:lnSpc>
                <a:spcPct val="100000"/>
              </a:lnSpc>
              <a:spcBef>
                <a:spcPts val="1445"/>
              </a:spcBef>
            </a:pP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5" dirty="0">
                <a:latin typeface="Calibri"/>
                <a:cs typeface="Calibri"/>
              </a:rPr>
              <a:t>conversion </a:t>
            </a:r>
            <a:r>
              <a:rPr sz="2400" spc="-5" dirty="0">
                <a:latin typeface="Calibri"/>
                <a:cs typeface="Calibri"/>
              </a:rPr>
              <a:t>of sound </a:t>
            </a:r>
            <a:r>
              <a:rPr sz="2400" spc="-15" dirty="0">
                <a:latin typeface="Calibri"/>
                <a:cs typeface="Calibri"/>
              </a:rPr>
              <a:t>to  </a:t>
            </a:r>
            <a:r>
              <a:rPr sz="2400" spc="-5" dirty="0">
                <a:latin typeface="Calibri"/>
                <a:cs typeface="Calibri"/>
              </a:rPr>
              <a:t>electrical energy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called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10" dirty="0">
                <a:latin typeface="Calibri"/>
                <a:cs typeface="Calibri"/>
              </a:rPr>
              <a:t>piezoelectric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effect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10200" y="4191000"/>
            <a:ext cx="2743200" cy="2362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569197" y="6555895"/>
            <a:ext cx="1574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pPr marL="38100">
                <a:lnSpc>
                  <a:spcPts val="1240"/>
                </a:lnSpc>
              </a:pPr>
              <a:t>5</a:t>
            </a:fld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6304" y="1071369"/>
            <a:ext cx="8997695" cy="57866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988" y="214884"/>
            <a:ext cx="8574024" cy="6428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884" y="143253"/>
            <a:ext cx="8929115" cy="67147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1162558"/>
            <a:ext cx="747903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spc="-20" dirty="0">
                <a:solidFill>
                  <a:srgbClr val="000000"/>
                </a:solidFill>
                <a:latin typeface="Times New Roman"/>
                <a:cs typeface="Times New Roman"/>
              </a:rPr>
              <a:t>Transesophageal </a:t>
            </a:r>
            <a:r>
              <a:rPr sz="3400" b="1" dirty="0">
                <a:solidFill>
                  <a:srgbClr val="000000"/>
                </a:solidFill>
                <a:latin typeface="Times New Roman"/>
                <a:cs typeface="Times New Roman"/>
              </a:rPr>
              <a:t>echocardiogram</a:t>
            </a:r>
            <a:r>
              <a:rPr sz="3400" b="1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00"/>
                </a:solidFill>
                <a:latin typeface="Times New Roman"/>
                <a:cs typeface="Times New Roman"/>
              </a:rPr>
              <a:t>(TEE)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1674241"/>
            <a:ext cx="8930005" cy="441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60905">
              <a:lnSpc>
                <a:spcPct val="1201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Used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assess </a:t>
            </a:r>
            <a:r>
              <a:rPr sz="2400" spc="-10" dirty="0">
                <a:latin typeface="Calibri"/>
                <a:cs typeface="Calibri"/>
              </a:rPr>
              <a:t>posterior structures </a:t>
            </a:r>
            <a:r>
              <a:rPr sz="2400" spc="-15" dirty="0">
                <a:latin typeface="Calibri"/>
                <a:cs typeface="Calibri"/>
              </a:rPr>
              <a:t>likeLA 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spc="-10" dirty="0">
                <a:latin typeface="Calibri"/>
                <a:cs typeface="Calibri"/>
              </a:rPr>
              <a:t>Aorta  </a:t>
            </a:r>
            <a:r>
              <a:rPr sz="2400" spc="-5" dirty="0">
                <a:latin typeface="Calibri"/>
                <a:cs typeface="Calibri"/>
              </a:rPr>
              <a:t>Clinical success of transesophageal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echocardiography:-</a:t>
            </a:r>
            <a:endParaRPr sz="2400">
              <a:latin typeface="Calibri"/>
              <a:cs typeface="Calibri"/>
            </a:endParaRPr>
          </a:p>
          <a:p>
            <a:pPr marL="287020" marR="40005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2400" spc="-15" dirty="0">
                <a:latin typeface="Calibri"/>
                <a:cs typeface="Calibri"/>
              </a:rPr>
              <a:t>First,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close </a:t>
            </a:r>
            <a:r>
              <a:rPr sz="2400" spc="-15" dirty="0">
                <a:latin typeface="Calibri"/>
                <a:cs typeface="Calibri"/>
              </a:rPr>
              <a:t>proximity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esophagus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posterior wall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heart </a:t>
            </a:r>
            <a:r>
              <a:rPr sz="2400" spc="-15" dirty="0">
                <a:latin typeface="Calibri"/>
                <a:cs typeface="Calibri"/>
              </a:rPr>
              <a:t>makes </a:t>
            </a:r>
            <a:r>
              <a:rPr sz="2400" dirty="0">
                <a:latin typeface="Calibri"/>
                <a:cs typeface="Calibri"/>
              </a:rPr>
              <a:t>this </a:t>
            </a:r>
            <a:r>
              <a:rPr sz="2400" spc="-10" dirty="0">
                <a:latin typeface="Calibri"/>
                <a:cs typeface="Calibri"/>
              </a:rPr>
              <a:t>approach </a:t>
            </a:r>
            <a:r>
              <a:rPr sz="2400" dirty="0">
                <a:latin typeface="Calibri"/>
                <a:cs typeface="Calibri"/>
              </a:rPr>
              <a:t>ideal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spc="-10" dirty="0">
                <a:latin typeface="Calibri"/>
                <a:cs typeface="Calibri"/>
              </a:rPr>
              <a:t>examining </a:t>
            </a:r>
            <a:r>
              <a:rPr sz="2400" spc="-15" dirty="0">
                <a:latin typeface="Calibri"/>
                <a:cs typeface="Calibri"/>
              </a:rPr>
              <a:t>several </a:t>
            </a:r>
            <a:r>
              <a:rPr sz="2400" spc="-10" dirty="0">
                <a:latin typeface="Calibri"/>
                <a:cs typeface="Calibri"/>
              </a:rPr>
              <a:t>important  </a:t>
            </a:r>
            <a:r>
              <a:rPr sz="2400" spc="-5" dirty="0">
                <a:latin typeface="Calibri"/>
                <a:cs typeface="Calibri"/>
              </a:rPr>
              <a:t>structures.</a:t>
            </a:r>
            <a:endParaRPr sz="2400">
              <a:latin typeface="Calibri"/>
              <a:cs typeface="Calibri"/>
            </a:endParaRPr>
          </a:p>
          <a:p>
            <a:pPr marL="287020" marR="508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sz="2400" spc="-10" dirty="0">
                <a:latin typeface="Calibri"/>
                <a:cs typeface="Calibri"/>
              </a:rPr>
              <a:t>Second, </a:t>
            </a:r>
            <a:r>
              <a:rPr sz="2400" dirty="0">
                <a:latin typeface="Calibri"/>
                <a:cs typeface="Calibri"/>
              </a:rPr>
              <a:t>the ability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position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transducer </a:t>
            </a:r>
            <a:r>
              <a:rPr sz="2400" dirty="0">
                <a:latin typeface="Calibri"/>
                <a:cs typeface="Calibri"/>
              </a:rPr>
              <a:t>in the esophagus </a:t>
            </a:r>
            <a:r>
              <a:rPr sz="2400" spc="-5" dirty="0">
                <a:latin typeface="Calibri"/>
                <a:cs typeface="Calibri"/>
              </a:rPr>
              <a:t>or  </a:t>
            </a:r>
            <a:r>
              <a:rPr sz="2400" spc="-15" dirty="0">
                <a:latin typeface="Calibri"/>
                <a:cs typeface="Calibri"/>
              </a:rPr>
              <a:t>stomach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spc="-10" dirty="0">
                <a:latin typeface="Calibri"/>
                <a:cs typeface="Calibri"/>
              </a:rPr>
              <a:t>extended </a:t>
            </a:r>
            <a:r>
              <a:rPr sz="2400" spc="-5" dirty="0">
                <a:latin typeface="Calibri"/>
                <a:cs typeface="Calibri"/>
              </a:rPr>
              <a:t>periods </a:t>
            </a:r>
            <a:r>
              <a:rPr sz="2400" spc="-10" dirty="0">
                <a:latin typeface="Calibri"/>
                <a:cs typeface="Calibri"/>
              </a:rPr>
              <a:t>provides </a:t>
            </a:r>
            <a:r>
              <a:rPr sz="2400" dirty="0">
                <a:latin typeface="Calibri"/>
                <a:cs typeface="Calibri"/>
              </a:rPr>
              <a:t>an </a:t>
            </a:r>
            <a:r>
              <a:rPr sz="2400" spc="-10" dirty="0">
                <a:latin typeface="Calibri"/>
                <a:cs typeface="Calibri"/>
              </a:rPr>
              <a:t>opportunity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monitor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heart </a:t>
            </a:r>
            <a:r>
              <a:rPr sz="2400" spc="-15" dirty="0">
                <a:latin typeface="Calibri"/>
                <a:cs typeface="Calibri"/>
              </a:rPr>
              <a:t>over </a:t>
            </a:r>
            <a:r>
              <a:rPr sz="2400" dirty="0">
                <a:latin typeface="Calibri"/>
                <a:cs typeface="Calibri"/>
              </a:rPr>
              <a:t>time, </a:t>
            </a:r>
            <a:r>
              <a:rPr sz="2400" spc="-5" dirty="0">
                <a:latin typeface="Calibri"/>
                <a:cs typeface="Calibri"/>
              </a:rPr>
              <a:t>such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5" dirty="0">
                <a:latin typeface="Calibri"/>
                <a:cs typeface="Calibri"/>
              </a:rPr>
              <a:t>during </a:t>
            </a:r>
            <a:r>
              <a:rPr sz="2400" spc="-15" dirty="0">
                <a:latin typeface="Calibri"/>
                <a:cs typeface="Calibri"/>
              </a:rPr>
              <a:t>cardiac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surgery.</a:t>
            </a:r>
            <a:endParaRPr sz="2400">
              <a:latin typeface="Calibri"/>
              <a:cs typeface="Calibri"/>
            </a:endParaRPr>
          </a:p>
          <a:p>
            <a:pPr marL="287020" marR="29209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sz="2400" spc="-10" dirty="0">
                <a:latin typeface="Calibri"/>
                <a:cs typeface="Calibri"/>
              </a:rPr>
              <a:t>Third, </a:t>
            </a:r>
            <a:r>
              <a:rPr sz="2400" spc="-5" dirty="0">
                <a:latin typeface="Calibri"/>
                <a:cs typeface="Calibri"/>
              </a:rPr>
              <a:t>although </a:t>
            </a:r>
            <a:r>
              <a:rPr sz="2400" spc="-10" dirty="0">
                <a:latin typeface="Calibri"/>
                <a:cs typeface="Calibri"/>
              </a:rPr>
              <a:t>more </a:t>
            </a:r>
            <a:r>
              <a:rPr sz="2400" spc="-15" dirty="0">
                <a:latin typeface="Calibri"/>
                <a:cs typeface="Calibri"/>
              </a:rPr>
              <a:t>invasive </a:t>
            </a:r>
            <a:r>
              <a:rPr sz="2400" dirty="0">
                <a:latin typeface="Calibri"/>
                <a:cs typeface="Calibri"/>
              </a:rPr>
              <a:t>than </a:t>
            </a:r>
            <a:r>
              <a:rPr sz="2400" spc="-5" dirty="0">
                <a:latin typeface="Calibri"/>
                <a:cs typeface="Calibri"/>
              </a:rPr>
              <a:t>other </a:t>
            </a:r>
            <a:r>
              <a:rPr sz="2400" spc="-15" dirty="0">
                <a:latin typeface="Calibri"/>
                <a:cs typeface="Calibri"/>
              </a:rPr>
              <a:t>forms </a:t>
            </a:r>
            <a:r>
              <a:rPr sz="2400" spc="-10" dirty="0">
                <a:latin typeface="Calibri"/>
                <a:cs typeface="Calibri"/>
              </a:rPr>
              <a:t>of </a:t>
            </a:r>
            <a:r>
              <a:rPr sz="2400" spc="-20" dirty="0">
                <a:latin typeface="Calibri"/>
                <a:cs typeface="Calibri"/>
              </a:rPr>
              <a:t>echocardiography, 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technique has </a:t>
            </a:r>
            <a:r>
              <a:rPr sz="2400" spc="-20" dirty="0">
                <a:latin typeface="Calibri"/>
                <a:cs typeface="Calibri"/>
              </a:rPr>
              <a:t>proven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be extremely </a:t>
            </a:r>
            <a:r>
              <a:rPr sz="2400" spc="-25" dirty="0">
                <a:latin typeface="Calibri"/>
                <a:cs typeface="Calibri"/>
              </a:rPr>
              <a:t>safe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well </a:t>
            </a:r>
            <a:r>
              <a:rPr sz="2400" spc="-20" dirty="0">
                <a:latin typeface="Calibri"/>
                <a:cs typeface="Calibri"/>
              </a:rPr>
              <a:t>tolerated </a:t>
            </a:r>
            <a:r>
              <a:rPr sz="2400" spc="-5" dirty="0">
                <a:latin typeface="Calibri"/>
                <a:cs typeface="Calibri"/>
              </a:rPr>
              <a:t>so  </a:t>
            </a:r>
            <a:r>
              <a:rPr sz="2400" spc="-10" dirty="0">
                <a:latin typeface="Calibri"/>
                <a:cs typeface="Calibri"/>
              </a:rPr>
              <a:t>that </a:t>
            </a:r>
            <a:r>
              <a:rPr sz="2400" dirty="0">
                <a:latin typeface="Calibri"/>
                <a:cs typeface="Calibri"/>
              </a:rPr>
              <a:t>it </a:t>
            </a:r>
            <a:r>
              <a:rPr sz="2400" spc="-10" dirty="0">
                <a:latin typeface="Calibri"/>
                <a:cs typeface="Calibri"/>
              </a:rPr>
              <a:t>can </a:t>
            </a:r>
            <a:r>
              <a:rPr sz="2400" spc="-5" dirty="0">
                <a:latin typeface="Calibri"/>
                <a:cs typeface="Calibri"/>
              </a:rPr>
              <a:t>be </a:t>
            </a:r>
            <a:r>
              <a:rPr sz="2400" spc="-10" dirty="0">
                <a:latin typeface="Calibri"/>
                <a:cs typeface="Calibri"/>
              </a:rPr>
              <a:t>performed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5" dirty="0">
                <a:latin typeface="Calibri"/>
                <a:cs typeface="Calibri"/>
              </a:rPr>
              <a:t>critically </a:t>
            </a:r>
            <a:r>
              <a:rPr sz="2400" dirty="0">
                <a:latin typeface="Calibri"/>
                <a:cs typeface="Calibri"/>
              </a:rPr>
              <a:t>ill </a:t>
            </a:r>
            <a:r>
              <a:rPr sz="2400" spc="-10" dirty="0">
                <a:latin typeface="Calibri"/>
                <a:cs typeface="Calibri"/>
              </a:rPr>
              <a:t>patients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very small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infants.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32114" y="6517944"/>
            <a:ext cx="168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045C75"/>
                </a:solidFill>
                <a:latin typeface="Constantia"/>
                <a:cs typeface="Constantia"/>
              </a:rPr>
              <a:t>53</a:t>
            </a:r>
            <a:endParaRPr sz="1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72995" y="499868"/>
            <a:ext cx="4727448" cy="6358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426465"/>
            <a:ext cx="832040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500" b="1" spc="-15" dirty="0">
                <a:latin typeface="Calibri"/>
                <a:cs typeface="Calibri"/>
              </a:rPr>
              <a:t>Contraindications </a:t>
            </a:r>
            <a:r>
              <a:rPr sz="4500" b="1" spc="-25" dirty="0">
                <a:latin typeface="Calibri"/>
                <a:cs typeface="Calibri"/>
              </a:rPr>
              <a:t>to  </a:t>
            </a:r>
            <a:r>
              <a:rPr sz="4500" b="1" spc="-30" dirty="0">
                <a:latin typeface="Calibri"/>
                <a:cs typeface="Calibri"/>
              </a:rPr>
              <a:t>Transesophageal</a:t>
            </a:r>
            <a:r>
              <a:rPr sz="4500" b="1" spc="-10" dirty="0">
                <a:latin typeface="Calibri"/>
                <a:cs typeface="Calibri"/>
              </a:rPr>
              <a:t> </a:t>
            </a:r>
            <a:r>
              <a:rPr sz="4500" b="1" spc="-25" dirty="0">
                <a:latin typeface="Calibri"/>
                <a:cs typeface="Calibri"/>
              </a:rPr>
              <a:t>Echocardiography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55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535940" y="1947799"/>
            <a:ext cx="7251065" cy="42453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3423285" indent="-2870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5" dirty="0">
                <a:latin typeface="Calibri"/>
                <a:cs typeface="Calibri"/>
              </a:rPr>
              <a:t>Esophageal pathology  </a:t>
            </a:r>
            <a:r>
              <a:rPr sz="2600" spc="-15" dirty="0">
                <a:latin typeface="Calibri"/>
                <a:cs typeface="Calibri"/>
              </a:rPr>
              <a:t>Severe </a:t>
            </a:r>
            <a:r>
              <a:rPr sz="2600" spc="-10" dirty="0">
                <a:latin typeface="Calibri"/>
                <a:cs typeface="Calibri"/>
              </a:rPr>
              <a:t>dysphagia  </a:t>
            </a:r>
            <a:r>
              <a:rPr sz="2600" spc="-5" dirty="0">
                <a:latin typeface="Calibri"/>
                <a:cs typeface="Calibri"/>
              </a:rPr>
              <a:t>Esophageal stricture  Esophageal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5" dirty="0" err="1">
                <a:latin typeface="Calibri"/>
                <a:cs typeface="Calibri"/>
              </a:rPr>
              <a:t>diverticul</a:t>
            </a:r>
            <a:r>
              <a:rPr lang="en-US" sz="2600" spc="-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Bleeding </a:t>
            </a:r>
            <a:r>
              <a:rPr sz="2600" spc="-5" dirty="0">
                <a:latin typeface="Calibri"/>
                <a:cs typeface="Calibri"/>
              </a:rPr>
              <a:t>esophagea</a:t>
            </a:r>
            <a:r>
              <a:rPr lang="en-US" sz="2600" spc="-5" dirty="0">
                <a:latin typeface="Calibri"/>
                <a:cs typeface="Calibri"/>
              </a:rPr>
              <a:t>l </a:t>
            </a:r>
            <a:r>
              <a:rPr sz="2600" spc="-5" dirty="0">
                <a:latin typeface="Calibri"/>
                <a:cs typeface="Calibri"/>
              </a:rPr>
              <a:t>varices </a:t>
            </a:r>
            <a:endParaRPr lang="en-US" sz="2600" spc="-5" dirty="0">
              <a:latin typeface="Calibri"/>
              <a:cs typeface="Calibri"/>
            </a:endParaRPr>
          </a:p>
          <a:p>
            <a:pPr marL="287020" marR="3423285" indent="-2870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5" dirty="0">
                <a:latin typeface="Calibri"/>
                <a:cs typeface="Calibri"/>
              </a:rPr>
              <a:t> Esophageal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cancer</a:t>
            </a:r>
            <a:endParaRPr sz="2600" dirty="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Calibri"/>
                <a:cs typeface="Calibri"/>
              </a:rPr>
              <a:t>Cervical </a:t>
            </a:r>
            <a:r>
              <a:rPr sz="2600" spc="-5" dirty="0">
                <a:latin typeface="Calibri"/>
                <a:cs typeface="Calibri"/>
              </a:rPr>
              <a:t>spine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disorders</a:t>
            </a:r>
            <a:endParaRPr lang="en-US" sz="2600" dirty="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15" dirty="0">
                <a:latin typeface="Calibri"/>
                <a:cs typeface="Calibri"/>
              </a:rPr>
              <a:t>Severe </a:t>
            </a:r>
            <a:r>
              <a:rPr sz="2600" spc="-10" dirty="0">
                <a:latin typeface="Calibri"/>
                <a:cs typeface="Calibri"/>
              </a:rPr>
              <a:t>atlantoaxial joint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disorders</a:t>
            </a:r>
            <a:endParaRPr lang="en-US" sz="2600" dirty="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5" dirty="0">
                <a:latin typeface="Calibri"/>
                <a:cs typeface="Calibri"/>
              </a:rPr>
              <a:t>Orthopedic conditions that </a:t>
            </a:r>
            <a:r>
              <a:rPr sz="2600" spc="-15" dirty="0">
                <a:latin typeface="Calibri"/>
                <a:cs typeface="Calibri"/>
              </a:rPr>
              <a:t>prevent </a:t>
            </a:r>
            <a:r>
              <a:rPr sz="2600" spc="-5" dirty="0">
                <a:latin typeface="Calibri"/>
                <a:cs typeface="Calibri"/>
              </a:rPr>
              <a:t>neck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flexion</a:t>
            </a:r>
            <a:endParaRPr sz="2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96998" y="426465"/>
            <a:ext cx="43529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10" dirty="0">
                <a:latin typeface="Calibri"/>
                <a:cs typeface="Calibri"/>
              </a:rPr>
              <a:t>Epicardial</a:t>
            </a:r>
            <a:r>
              <a:rPr sz="4500" b="1" spc="-100" dirty="0">
                <a:latin typeface="Calibri"/>
                <a:cs typeface="Calibri"/>
              </a:rPr>
              <a:t> </a:t>
            </a:r>
            <a:r>
              <a:rPr sz="4500" b="1" dirty="0">
                <a:latin typeface="Calibri"/>
                <a:cs typeface="Calibri"/>
              </a:rPr>
              <a:t>Imaging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56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535940" y="1948637"/>
            <a:ext cx="7944484" cy="2294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2705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2400" spc="-5" dirty="0">
                <a:latin typeface="Calibri"/>
                <a:cs typeface="Calibri"/>
              </a:rPr>
              <a:t>Application of </a:t>
            </a:r>
            <a:r>
              <a:rPr sz="2400" dirty="0">
                <a:latin typeface="Calibri"/>
                <a:cs typeface="Calibri"/>
              </a:rPr>
              <a:t>an </a:t>
            </a:r>
            <a:r>
              <a:rPr sz="2400" spc="-10" dirty="0">
                <a:latin typeface="Calibri"/>
                <a:cs typeface="Calibri"/>
              </a:rPr>
              <a:t>ultrasound </a:t>
            </a:r>
            <a:r>
              <a:rPr sz="2400" spc="-15" dirty="0">
                <a:latin typeface="Calibri"/>
                <a:cs typeface="Calibri"/>
              </a:rPr>
              <a:t>probe </a:t>
            </a:r>
            <a:r>
              <a:rPr sz="2400" spc="-5" dirty="0">
                <a:latin typeface="Calibri"/>
                <a:cs typeface="Calibri"/>
              </a:rPr>
              <a:t>directly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cardiac  structures provides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high-resolution, non </a:t>
            </a:r>
            <a:r>
              <a:rPr sz="2400" spc="-10" dirty="0">
                <a:latin typeface="Calibri"/>
                <a:cs typeface="Calibri"/>
              </a:rPr>
              <a:t>obstructive </a:t>
            </a:r>
            <a:r>
              <a:rPr sz="2400" spc="-5" dirty="0">
                <a:latin typeface="Calibri"/>
                <a:cs typeface="Calibri"/>
              </a:rPr>
              <a:t>view of  </a:t>
            </a:r>
            <a:r>
              <a:rPr sz="2400" spc="-10" dirty="0">
                <a:latin typeface="Calibri"/>
                <a:cs typeface="Calibri"/>
              </a:rPr>
              <a:t>cardiac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structures.</a:t>
            </a:r>
            <a:endParaRPr sz="2400">
              <a:latin typeface="Calibri"/>
              <a:cs typeface="Calibri"/>
            </a:endParaRPr>
          </a:p>
          <a:p>
            <a:pPr marL="286385" marR="508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2400" spc="-5" dirty="0">
                <a:latin typeface="Calibri"/>
                <a:cs typeface="Calibri"/>
              </a:rPr>
              <a:t>Because </a:t>
            </a:r>
            <a:r>
              <a:rPr sz="2400" dirty="0">
                <a:latin typeface="Calibri"/>
                <a:cs typeface="Calibri"/>
              </a:rPr>
              <a:t>these </a:t>
            </a:r>
            <a:r>
              <a:rPr sz="2400" spc="-10" dirty="0">
                <a:latin typeface="Calibri"/>
                <a:cs typeface="Calibri"/>
              </a:rPr>
              <a:t>probes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placed directly on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beating heart  or </a:t>
            </a:r>
            <a:r>
              <a:rPr sz="2400" spc="-10" dirty="0">
                <a:latin typeface="Calibri"/>
                <a:cs typeface="Calibri"/>
              </a:rPr>
              <a:t>vasculature, </a:t>
            </a:r>
            <a:r>
              <a:rPr sz="2400" spc="-5" dirty="0">
                <a:latin typeface="Calibri"/>
                <a:cs typeface="Calibri"/>
              </a:rPr>
              <a:t>they </a:t>
            </a:r>
            <a:r>
              <a:rPr sz="2400" spc="-10" dirty="0">
                <a:latin typeface="Calibri"/>
                <a:cs typeface="Calibri"/>
              </a:rPr>
              <a:t>must </a:t>
            </a:r>
            <a:r>
              <a:rPr sz="2400" spc="-5" dirty="0">
                <a:latin typeface="Calibri"/>
                <a:cs typeface="Calibri"/>
              </a:rPr>
              <a:t>be </a:t>
            </a:r>
            <a:r>
              <a:rPr sz="2400" dirty="0">
                <a:latin typeface="Calibri"/>
                <a:cs typeface="Calibri"/>
              </a:rPr>
              <a:t>either </a:t>
            </a:r>
            <a:r>
              <a:rPr sz="2400" spc="-10" dirty="0">
                <a:latin typeface="Calibri"/>
                <a:cs typeface="Calibri"/>
              </a:rPr>
              <a:t>sterilized 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spc="-10" dirty="0">
                <a:latin typeface="Calibri"/>
                <a:cs typeface="Calibri"/>
              </a:rPr>
              <a:t>more  commonly </a:t>
            </a:r>
            <a:r>
              <a:rPr sz="2400" spc="-5" dirty="0">
                <a:latin typeface="Calibri"/>
                <a:cs typeface="Calibri"/>
              </a:rPr>
              <a:t>placed </a:t>
            </a:r>
            <a:r>
              <a:rPr sz="2400" dirty="0">
                <a:latin typeface="Calibri"/>
                <a:cs typeface="Calibri"/>
              </a:rPr>
              <a:t>in a </a:t>
            </a:r>
            <a:r>
              <a:rPr sz="2400" spc="-10" dirty="0">
                <a:latin typeface="Calibri"/>
                <a:cs typeface="Calibri"/>
              </a:rPr>
              <a:t>sterile </a:t>
            </a:r>
            <a:r>
              <a:rPr sz="2400" spc="-5" dirty="0">
                <a:latin typeface="Calibri"/>
                <a:cs typeface="Calibri"/>
              </a:rPr>
              <a:t>insulating </a:t>
            </a:r>
            <a:r>
              <a:rPr sz="2400" spc="-10" dirty="0">
                <a:latin typeface="Calibri"/>
                <a:cs typeface="Calibri"/>
              </a:rPr>
              <a:t>sheath </a:t>
            </a:r>
            <a:r>
              <a:rPr sz="2400" spc="-25" dirty="0">
                <a:latin typeface="Calibri"/>
                <a:cs typeface="Calibri"/>
              </a:rPr>
              <a:t>before</a:t>
            </a:r>
            <a:r>
              <a:rPr sz="2400" spc="-5" dirty="0">
                <a:latin typeface="Calibri"/>
                <a:cs typeface="Calibri"/>
              </a:rPr>
              <a:t> use.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85824" y="508253"/>
            <a:ext cx="71723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20" dirty="0">
                <a:latin typeface="Calibri"/>
                <a:cs typeface="Calibri"/>
              </a:rPr>
              <a:t>Intracardiac</a:t>
            </a:r>
            <a:r>
              <a:rPr sz="4500" b="1" spc="-55" dirty="0">
                <a:latin typeface="Calibri"/>
                <a:cs typeface="Calibri"/>
              </a:rPr>
              <a:t> </a:t>
            </a:r>
            <a:r>
              <a:rPr sz="4500" b="1" spc="-25" dirty="0">
                <a:latin typeface="Calibri"/>
                <a:cs typeface="Calibri"/>
              </a:rPr>
              <a:t>Echocardiography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57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78739" y="1655191"/>
            <a:ext cx="8933815" cy="4227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10" dirty="0">
                <a:latin typeface="Calibri"/>
                <a:cs typeface="Calibri"/>
              </a:rPr>
              <a:t>Intracardiac echocardiography </a:t>
            </a:r>
            <a:r>
              <a:rPr sz="2600" spc="-15" dirty="0">
                <a:latin typeface="Calibri"/>
                <a:cs typeface="Calibri"/>
              </a:rPr>
              <a:t>involves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5" dirty="0">
                <a:latin typeface="Calibri"/>
                <a:cs typeface="Calibri"/>
              </a:rPr>
              <a:t>single-plane, </a:t>
            </a:r>
            <a:r>
              <a:rPr sz="2600" dirty="0">
                <a:latin typeface="Calibri"/>
                <a:cs typeface="Calibri"/>
              </a:rPr>
              <a:t>high-  </a:t>
            </a:r>
            <a:r>
              <a:rPr sz="2600" spc="-5" dirty="0">
                <a:latin typeface="Calibri"/>
                <a:cs typeface="Calibri"/>
              </a:rPr>
              <a:t>frequency transducer (typically </a:t>
            </a:r>
            <a:r>
              <a:rPr sz="2600" dirty="0">
                <a:latin typeface="Calibri"/>
                <a:cs typeface="Calibri"/>
              </a:rPr>
              <a:t>10 MHz) </a:t>
            </a:r>
            <a:r>
              <a:rPr sz="2600" spc="-5" dirty="0">
                <a:latin typeface="Calibri"/>
                <a:cs typeface="Calibri"/>
              </a:rPr>
              <a:t>on </a:t>
            </a:r>
            <a:r>
              <a:rPr sz="2600" dirty="0">
                <a:latin typeface="Calibri"/>
                <a:cs typeface="Calibri"/>
              </a:rPr>
              <a:t>the tip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1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steerable  intravascular </a:t>
            </a:r>
            <a:r>
              <a:rPr sz="2600" spc="-35" dirty="0">
                <a:latin typeface="Calibri"/>
                <a:cs typeface="Calibri"/>
              </a:rPr>
              <a:t>catheter, </a:t>
            </a:r>
            <a:r>
              <a:rPr sz="2600" spc="-5" dirty="0">
                <a:latin typeface="Calibri"/>
                <a:cs typeface="Calibri"/>
              </a:rPr>
              <a:t>typically </a:t>
            </a:r>
            <a:r>
              <a:rPr sz="2600" dirty="0">
                <a:latin typeface="Calibri"/>
                <a:cs typeface="Calibri"/>
              </a:rPr>
              <a:t>9 </a:t>
            </a:r>
            <a:r>
              <a:rPr sz="2600" spc="-10" dirty="0">
                <a:latin typeface="Calibri"/>
                <a:cs typeface="Calibri"/>
              </a:rPr>
              <a:t>to </a:t>
            </a:r>
            <a:r>
              <a:rPr sz="2600" spc="-5" dirty="0">
                <a:latin typeface="Calibri"/>
                <a:cs typeface="Calibri"/>
              </a:rPr>
              <a:t>13 French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size.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AD0D9"/>
              </a:buClr>
              <a:buFont typeface="Wingdings 2"/>
              <a:buChar char=""/>
            </a:pPr>
            <a:endParaRPr sz="35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spc="-15" dirty="0">
                <a:latin typeface="Calibri"/>
                <a:cs typeface="Calibri"/>
              </a:rPr>
              <a:t>Intravascular </a:t>
            </a:r>
            <a:r>
              <a:rPr sz="2600" b="1" spc="-5" dirty="0">
                <a:latin typeface="Calibri"/>
                <a:cs typeface="Calibri"/>
              </a:rPr>
              <a:t>Ultrasound </a:t>
            </a:r>
            <a:r>
              <a:rPr sz="2600" b="1" dirty="0">
                <a:latin typeface="Calibri"/>
                <a:cs typeface="Calibri"/>
              </a:rPr>
              <a:t>(IVUS)</a:t>
            </a:r>
            <a:endParaRPr sz="2600">
              <a:latin typeface="Calibri"/>
              <a:cs typeface="Calibri"/>
            </a:endParaRPr>
          </a:p>
          <a:p>
            <a:pPr marL="287020" marR="91440" indent="24130">
              <a:lnSpc>
                <a:spcPct val="100000"/>
              </a:lnSpc>
              <a:spcBef>
                <a:spcPts val="625"/>
              </a:spcBef>
            </a:pPr>
            <a:r>
              <a:rPr sz="2600" dirty="0">
                <a:latin typeface="Calibri"/>
                <a:cs typeface="Calibri"/>
              </a:rPr>
              <a:t>these </a:t>
            </a:r>
            <a:r>
              <a:rPr sz="2600" spc="-10" dirty="0">
                <a:latin typeface="Calibri"/>
                <a:cs typeface="Calibri"/>
              </a:rPr>
              <a:t>are ultraminiaturized </a:t>
            </a:r>
            <a:r>
              <a:rPr sz="2600" spc="-5" dirty="0">
                <a:latin typeface="Calibri"/>
                <a:cs typeface="Calibri"/>
              </a:rPr>
              <a:t>ultrasound </a:t>
            </a:r>
            <a:r>
              <a:rPr sz="2600" spc="-10" dirty="0">
                <a:latin typeface="Calibri"/>
                <a:cs typeface="Calibri"/>
              </a:rPr>
              <a:t>transducers mounted </a:t>
            </a:r>
            <a:r>
              <a:rPr sz="2600" spc="-5" dirty="0">
                <a:latin typeface="Calibri"/>
                <a:cs typeface="Calibri"/>
              </a:rPr>
              <a:t>on  modified </a:t>
            </a:r>
            <a:r>
              <a:rPr sz="2600" spc="-10" dirty="0">
                <a:latin typeface="Calibri"/>
                <a:cs typeface="Calibri"/>
              </a:rPr>
              <a:t>intracoronary </a:t>
            </a:r>
            <a:r>
              <a:rPr sz="2600" spc="-15" dirty="0">
                <a:latin typeface="Calibri"/>
                <a:cs typeface="Calibri"/>
              </a:rPr>
              <a:t>catheters. </a:t>
            </a:r>
            <a:r>
              <a:rPr sz="2600" dirty="0">
                <a:latin typeface="Calibri"/>
                <a:cs typeface="Calibri"/>
              </a:rPr>
              <a:t>Both </a:t>
            </a:r>
            <a:r>
              <a:rPr sz="2600" spc="-10" dirty="0">
                <a:latin typeface="Calibri"/>
                <a:cs typeface="Calibri"/>
              </a:rPr>
              <a:t>phased-array </a:t>
            </a:r>
            <a:r>
              <a:rPr sz="2600" dirty="0">
                <a:latin typeface="Calibri"/>
                <a:cs typeface="Calibri"/>
              </a:rPr>
              <a:t>and  </a:t>
            </a:r>
            <a:r>
              <a:rPr sz="2600" spc="-5" dirty="0">
                <a:latin typeface="Calibri"/>
                <a:cs typeface="Calibri"/>
              </a:rPr>
              <a:t>mechanical </a:t>
            </a:r>
            <a:r>
              <a:rPr sz="2600" spc="-10" dirty="0">
                <a:latin typeface="Calibri"/>
                <a:cs typeface="Calibri"/>
              </a:rPr>
              <a:t>rotational </a:t>
            </a:r>
            <a:r>
              <a:rPr sz="2600" spc="-5" dirty="0">
                <a:latin typeface="Calibri"/>
                <a:cs typeface="Calibri"/>
              </a:rPr>
              <a:t>devices </a:t>
            </a:r>
            <a:r>
              <a:rPr sz="2600" spc="-20" dirty="0">
                <a:latin typeface="Calibri"/>
                <a:cs typeface="Calibri"/>
              </a:rPr>
              <a:t>have </a:t>
            </a:r>
            <a:r>
              <a:rPr sz="2600" spc="-5" dirty="0">
                <a:latin typeface="Calibri"/>
                <a:cs typeface="Calibri"/>
              </a:rPr>
              <a:t>been developed. These  devices </a:t>
            </a:r>
            <a:r>
              <a:rPr sz="2600" spc="-20" dirty="0">
                <a:latin typeface="Calibri"/>
                <a:cs typeface="Calibri"/>
              </a:rPr>
              <a:t>operate </a:t>
            </a:r>
            <a:r>
              <a:rPr sz="2600" spc="-15" dirty="0">
                <a:latin typeface="Calibri"/>
                <a:cs typeface="Calibri"/>
              </a:rPr>
              <a:t>at </a:t>
            </a:r>
            <a:r>
              <a:rPr sz="2600" spc="-5" dirty="0">
                <a:latin typeface="Calibri"/>
                <a:cs typeface="Calibri"/>
              </a:rPr>
              <a:t>frequencies of </a:t>
            </a:r>
            <a:r>
              <a:rPr sz="2600" dirty="0">
                <a:latin typeface="Calibri"/>
                <a:cs typeface="Calibri"/>
              </a:rPr>
              <a:t>10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dirty="0">
                <a:latin typeface="Calibri"/>
                <a:cs typeface="Calibri"/>
              </a:rPr>
              <a:t>30 MHz and </a:t>
            </a:r>
            <a:r>
              <a:rPr sz="2600" spc="-10" dirty="0">
                <a:latin typeface="Calibri"/>
                <a:cs typeface="Calibri"/>
              </a:rPr>
              <a:t>provide  </a:t>
            </a:r>
            <a:r>
              <a:rPr sz="2600" spc="-15" dirty="0">
                <a:latin typeface="Calibri"/>
                <a:cs typeface="Calibri"/>
              </a:rPr>
              <a:t>circumferential </a:t>
            </a:r>
            <a:r>
              <a:rPr sz="2600" spc="-5" dirty="0">
                <a:latin typeface="Calibri"/>
                <a:cs typeface="Calibri"/>
              </a:rPr>
              <a:t>360-degree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imaging.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STRESS</a:t>
            </a:r>
            <a:r>
              <a:rPr spc="-80" dirty="0"/>
              <a:t> </a:t>
            </a:r>
            <a:r>
              <a:rPr spc="-20" dirty="0"/>
              <a:t>ECHO</a:t>
            </a:r>
          </a:p>
        </p:txBody>
      </p:sp>
      <p:sp>
        <p:nvSpPr>
          <p:cNvPr id="7" name="object 7"/>
          <p:cNvSpPr/>
          <p:nvPr/>
        </p:nvSpPr>
        <p:spPr>
          <a:xfrm>
            <a:off x="393191" y="1909572"/>
            <a:ext cx="8357616" cy="45171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0895" y="1853183"/>
            <a:ext cx="8625840" cy="3733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1935479"/>
            <a:ext cx="8229600" cy="43891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" y="1935479"/>
            <a:ext cx="8229600" cy="4389120"/>
          </a:xfrm>
          <a:custGeom>
            <a:avLst/>
            <a:gdLst/>
            <a:ahLst/>
            <a:cxnLst/>
            <a:rect l="l" t="t" r="r" b="b"/>
            <a:pathLst>
              <a:path w="8229600" h="4389120">
                <a:moveTo>
                  <a:pt x="0" y="4389120"/>
                </a:moveTo>
                <a:lnTo>
                  <a:pt x="8229600" y="4389120"/>
                </a:lnTo>
                <a:lnTo>
                  <a:pt x="8229600" y="0"/>
                </a:lnTo>
                <a:lnTo>
                  <a:pt x="0" y="0"/>
                </a:lnTo>
                <a:lnTo>
                  <a:pt x="0" y="4389120"/>
                </a:lnTo>
                <a:close/>
              </a:path>
            </a:pathLst>
          </a:custGeom>
          <a:ln w="9144">
            <a:solidFill>
              <a:srgbClr val="0073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5940" y="1946274"/>
            <a:ext cx="8053070" cy="3320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94642"/>
              <a:buFont typeface="Wingdings 2"/>
              <a:buChar char=""/>
              <a:tabLst>
                <a:tab pos="287020" algn="l"/>
              </a:tabLst>
            </a:pPr>
            <a:r>
              <a:rPr sz="2800" spc="-10" dirty="0">
                <a:latin typeface="Constantia"/>
                <a:cs typeface="Constantia"/>
              </a:rPr>
              <a:t>Stress</a:t>
            </a:r>
            <a:r>
              <a:rPr sz="2800" spc="-120" dirty="0">
                <a:latin typeface="Constantia"/>
                <a:cs typeface="Constantia"/>
              </a:rPr>
              <a:t> </a:t>
            </a:r>
            <a:r>
              <a:rPr sz="2800" spc="-5" dirty="0">
                <a:latin typeface="Constantia"/>
                <a:cs typeface="Constantia"/>
              </a:rPr>
              <a:t>echo</a:t>
            </a:r>
            <a:r>
              <a:rPr sz="2800" spc="-80" dirty="0">
                <a:latin typeface="Constantia"/>
                <a:cs typeface="Constantia"/>
              </a:rPr>
              <a:t> </a:t>
            </a:r>
            <a:r>
              <a:rPr sz="2800" spc="-5" dirty="0">
                <a:latin typeface="Constantia"/>
                <a:cs typeface="Constantia"/>
              </a:rPr>
              <a:t>is</a:t>
            </a:r>
            <a:r>
              <a:rPr sz="2800" spc="-125" dirty="0">
                <a:latin typeface="Constantia"/>
                <a:cs typeface="Constantia"/>
              </a:rPr>
              <a:t> </a:t>
            </a:r>
            <a:r>
              <a:rPr sz="2800" spc="-5" dirty="0">
                <a:latin typeface="Constantia"/>
                <a:cs typeface="Constantia"/>
              </a:rPr>
              <a:t>a</a:t>
            </a:r>
            <a:r>
              <a:rPr sz="2800" spc="-7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family</a:t>
            </a:r>
            <a:r>
              <a:rPr sz="2800" spc="-130" dirty="0">
                <a:latin typeface="Constantia"/>
                <a:cs typeface="Constantia"/>
              </a:rPr>
              <a:t> </a:t>
            </a:r>
            <a:r>
              <a:rPr sz="2800" spc="-5" dirty="0">
                <a:latin typeface="Constantia"/>
                <a:cs typeface="Constantia"/>
              </a:rPr>
              <a:t>of</a:t>
            </a:r>
            <a:r>
              <a:rPr sz="2800" spc="-15" dirty="0">
                <a:latin typeface="Constantia"/>
                <a:cs typeface="Constantia"/>
              </a:rPr>
              <a:t> </a:t>
            </a:r>
            <a:r>
              <a:rPr sz="2800" spc="-5" dirty="0">
                <a:latin typeface="Constantia"/>
                <a:cs typeface="Constantia"/>
              </a:rPr>
              <a:t>examinations</a:t>
            </a:r>
            <a:r>
              <a:rPr sz="2800" spc="-65" dirty="0">
                <a:latin typeface="Constantia"/>
                <a:cs typeface="Constantia"/>
              </a:rPr>
              <a:t> </a:t>
            </a:r>
            <a:r>
              <a:rPr sz="2800" spc="-5" dirty="0">
                <a:latin typeface="Constantia"/>
                <a:cs typeface="Constantia"/>
              </a:rPr>
              <a:t>in</a:t>
            </a:r>
            <a:r>
              <a:rPr sz="2800" spc="-12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which</a:t>
            </a:r>
            <a:r>
              <a:rPr sz="2800" spc="-3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2D  echocardiographic monitoring </a:t>
            </a:r>
            <a:r>
              <a:rPr sz="2800" spc="-5" dirty="0">
                <a:latin typeface="Constantia"/>
                <a:cs typeface="Constantia"/>
              </a:rPr>
              <a:t>is </a:t>
            </a:r>
            <a:r>
              <a:rPr sz="2800" spc="-15" dirty="0">
                <a:latin typeface="Constantia"/>
                <a:cs typeface="Constantia"/>
              </a:rPr>
              <a:t>undertaken  before </a:t>
            </a:r>
            <a:r>
              <a:rPr sz="2800" spc="-5" dirty="0">
                <a:latin typeface="Constantia"/>
                <a:cs typeface="Constantia"/>
              </a:rPr>
              <a:t>, </a:t>
            </a:r>
            <a:r>
              <a:rPr sz="2800" spc="-10" dirty="0">
                <a:latin typeface="Constantia"/>
                <a:cs typeface="Constantia"/>
              </a:rPr>
              <a:t>during </a:t>
            </a:r>
            <a:r>
              <a:rPr sz="2800" spc="-5" dirty="0">
                <a:latin typeface="Constantia"/>
                <a:cs typeface="Constantia"/>
              </a:rPr>
              <a:t>&amp; </a:t>
            </a:r>
            <a:r>
              <a:rPr sz="2800" spc="-10" dirty="0">
                <a:latin typeface="Constantia"/>
                <a:cs typeface="Constantia"/>
              </a:rPr>
              <a:t>after cardiovascular</a:t>
            </a:r>
            <a:r>
              <a:rPr sz="2800" spc="-49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stress</a:t>
            </a:r>
            <a:endParaRPr sz="28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buClr>
                <a:srgbClr val="0AD0D9"/>
              </a:buClr>
              <a:buFont typeface="Wingdings 2"/>
              <a:buChar char=""/>
            </a:pPr>
            <a:endParaRPr sz="28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buClr>
                <a:srgbClr val="0AD0D9"/>
              </a:buClr>
              <a:buFont typeface="Wingdings 2"/>
              <a:buChar char=""/>
            </a:pPr>
            <a:endParaRPr sz="28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1710"/>
              </a:spcBef>
              <a:buClr>
                <a:srgbClr val="0AD0D9"/>
              </a:buClr>
              <a:buSzPct val="94642"/>
              <a:buFont typeface="Wingdings 2"/>
              <a:buChar char=""/>
              <a:tabLst>
                <a:tab pos="287020" algn="l"/>
              </a:tabLst>
            </a:pPr>
            <a:r>
              <a:rPr sz="2800" spc="-10" dirty="0">
                <a:latin typeface="Constantia"/>
                <a:cs typeface="Constantia"/>
              </a:rPr>
              <a:t>Cardiovascular stress </a:t>
            </a:r>
            <a:r>
              <a:rPr sz="2800" spc="-5" dirty="0">
                <a:latin typeface="Wingdings"/>
                <a:cs typeface="Wingdings"/>
              </a:rPr>
              <a:t></a:t>
            </a:r>
            <a:r>
              <a:rPr sz="2800" spc="-22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exercise</a:t>
            </a:r>
            <a:endParaRPr sz="2800">
              <a:latin typeface="Constantia"/>
              <a:cs typeface="Constantia"/>
            </a:endParaRPr>
          </a:p>
          <a:p>
            <a:pPr marL="3568700">
              <a:lnSpc>
                <a:spcPct val="100000"/>
              </a:lnSpc>
              <a:spcBef>
                <a:spcPts val="600"/>
              </a:spcBef>
            </a:pPr>
            <a:r>
              <a:rPr sz="2800" spc="-10" dirty="0">
                <a:latin typeface="Wingdings"/>
                <a:cs typeface="Wingdings"/>
              </a:rPr>
              <a:t></a:t>
            </a:r>
            <a:r>
              <a:rPr sz="2800" spc="-10" dirty="0">
                <a:latin typeface="Constantia"/>
                <a:cs typeface="Constantia"/>
              </a:rPr>
              <a:t>pharmacological</a:t>
            </a:r>
            <a:r>
              <a:rPr sz="2800" spc="-30" dirty="0">
                <a:latin typeface="Constantia"/>
                <a:cs typeface="Constantia"/>
              </a:rPr>
              <a:t> </a:t>
            </a:r>
            <a:r>
              <a:rPr sz="2800" spc="-15" dirty="0">
                <a:latin typeface="Constantia"/>
                <a:cs typeface="Constantia"/>
              </a:rPr>
              <a:t>agents</a:t>
            </a:r>
            <a:endParaRPr sz="2800">
              <a:latin typeface="Constantia"/>
              <a:cs typeface="Constanti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58</a:t>
            </a:fld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30655" y="1385061"/>
            <a:ext cx="50711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BASIC PRINCIPLES OF </a:t>
            </a:r>
            <a:r>
              <a:rPr sz="2800" spc="-10" dirty="0"/>
              <a:t>STRESS</a:t>
            </a:r>
            <a:r>
              <a:rPr sz="2800" spc="-35" dirty="0"/>
              <a:t> </a:t>
            </a:r>
            <a:r>
              <a:rPr sz="2800" spc="-15" dirty="0"/>
              <a:t>ECHO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535940" y="1947799"/>
            <a:ext cx="7548880" cy="81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Calibri"/>
                <a:cs typeface="Calibri"/>
              </a:rPr>
              <a:t>↑ </a:t>
            </a:r>
            <a:r>
              <a:rPr sz="2600" spc="-10" dirty="0">
                <a:latin typeface="Calibri"/>
                <a:cs typeface="Calibri"/>
              </a:rPr>
              <a:t>Cardiac work </a:t>
            </a:r>
            <a:r>
              <a:rPr sz="2600" dirty="0">
                <a:latin typeface="Calibri"/>
                <a:cs typeface="Calibri"/>
              </a:rPr>
              <a:t>load - </a:t>
            </a:r>
            <a:r>
              <a:rPr sz="2600" spc="-5" dirty="0">
                <a:latin typeface="Calibri"/>
                <a:cs typeface="Calibri"/>
              </a:rPr>
              <a:t>↑O2 demands- demand supply  </a:t>
            </a:r>
            <a:r>
              <a:rPr sz="2600" spc="-10" dirty="0">
                <a:latin typeface="Calibri"/>
                <a:cs typeface="Calibri"/>
              </a:rPr>
              <a:t>mismatch-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ischemia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4721733"/>
            <a:ext cx="7457440" cy="8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5" dirty="0">
                <a:latin typeface="Calibri"/>
                <a:cs typeface="Calibri"/>
              </a:rPr>
              <a:t>Impairment of </a:t>
            </a:r>
            <a:r>
              <a:rPr sz="2600" spc="-20" dirty="0">
                <a:latin typeface="Calibri"/>
                <a:cs typeface="Calibri"/>
              </a:rPr>
              <a:t>myocardial </a:t>
            </a:r>
            <a:r>
              <a:rPr sz="2600" spc="-10" dirty="0">
                <a:latin typeface="Calibri"/>
                <a:cs typeface="Calibri"/>
              </a:rPr>
              <a:t>thickening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10" dirty="0">
                <a:latin typeface="Calibri"/>
                <a:cs typeface="Calibri"/>
              </a:rPr>
              <a:t>endocardial  </a:t>
            </a:r>
            <a:r>
              <a:rPr sz="2600" dirty="0">
                <a:latin typeface="Calibri"/>
                <a:cs typeface="Calibri"/>
              </a:rPr>
              <a:t>motion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2761" y="2439161"/>
            <a:ext cx="685800" cy="1295400"/>
          </a:xfrm>
          <a:custGeom>
            <a:avLst/>
            <a:gdLst/>
            <a:ahLst/>
            <a:cxnLst/>
            <a:rect l="l" t="t" r="r" b="b"/>
            <a:pathLst>
              <a:path w="685800" h="1295400">
                <a:moveTo>
                  <a:pt x="514350" y="0"/>
                </a:moveTo>
                <a:lnTo>
                  <a:pt x="171450" y="0"/>
                </a:lnTo>
                <a:lnTo>
                  <a:pt x="171450" y="952500"/>
                </a:lnTo>
                <a:lnTo>
                  <a:pt x="0" y="952500"/>
                </a:lnTo>
                <a:lnTo>
                  <a:pt x="342900" y="1295400"/>
                </a:lnTo>
                <a:lnTo>
                  <a:pt x="685800" y="952500"/>
                </a:lnTo>
                <a:lnTo>
                  <a:pt x="514350" y="952500"/>
                </a:lnTo>
                <a:lnTo>
                  <a:pt x="51435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761" y="2439161"/>
            <a:ext cx="685800" cy="1295400"/>
          </a:xfrm>
          <a:custGeom>
            <a:avLst/>
            <a:gdLst/>
            <a:ahLst/>
            <a:cxnLst/>
            <a:rect l="l" t="t" r="r" b="b"/>
            <a:pathLst>
              <a:path w="685800" h="1295400">
                <a:moveTo>
                  <a:pt x="0" y="952500"/>
                </a:moveTo>
                <a:lnTo>
                  <a:pt x="171450" y="952500"/>
                </a:lnTo>
                <a:lnTo>
                  <a:pt x="171450" y="0"/>
                </a:lnTo>
                <a:lnTo>
                  <a:pt x="514350" y="0"/>
                </a:lnTo>
                <a:lnTo>
                  <a:pt x="514350" y="952500"/>
                </a:lnTo>
                <a:lnTo>
                  <a:pt x="685800" y="952500"/>
                </a:lnTo>
                <a:lnTo>
                  <a:pt x="342900" y="1295400"/>
                </a:lnTo>
                <a:lnTo>
                  <a:pt x="0" y="952500"/>
                </a:lnTo>
                <a:close/>
              </a:path>
            </a:pathLst>
          </a:custGeom>
          <a:ln w="25908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59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6857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8991600" cy="6857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7800" y="609600"/>
            <a:ext cx="1828800" cy="646430"/>
          </a:xfrm>
          <a:custGeom>
            <a:avLst/>
            <a:gdLst/>
            <a:ahLst/>
            <a:cxnLst/>
            <a:rect l="l" t="t" r="r" b="b"/>
            <a:pathLst>
              <a:path w="1828800" h="646430">
                <a:moveTo>
                  <a:pt x="1828800" y="0"/>
                </a:moveTo>
                <a:lnTo>
                  <a:pt x="0" y="0"/>
                </a:lnTo>
                <a:lnTo>
                  <a:pt x="0" y="646176"/>
                </a:lnTo>
                <a:lnTo>
                  <a:pt x="1828800" y="646176"/>
                </a:lnTo>
                <a:lnTo>
                  <a:pt x="1828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60</a:t>
            </a:fld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2700" y="1067765"/>
            <a:ext cx="302704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Tahoma"/>
                <a:cs typeface="Tahoma"/>
              </a:rPr>
              <a:t>Conclusion</a:t>
            </a:r>
          </a:p>
        </p:txBody>
      </p:sp>
      <p:sp>
        <p:nvSpPr>
          <p:cNvPr id="7" name="object 7"/>
          <p:cNvSpPr/>
          <p:nvPr/>
        </p:nvSpPr>
        <p:spPr>
          <a:xfrm>
            <a:off x="6096000" y="2133600"/>
            <a:ext cx="2895600" cy="403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8739" y="2084908"/>
            <a:ext cx="6019165" cy="4232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Calibri"/>
                <a:cs typeface="Calibri"/>
              </a:rPr>
              <a:t>Echocardiography </a:t>
            </a:r>
            <a:r>
              <a:rPr sz="2400" spc="-10" dirty="0">
                <a:latin typeface="Calibri"/>
                <a:cs typeface="Calibri"/>
              </a:rPr>
              <a:t>provides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substantial </a:t>
            </a:r>
            <a:r>
              <a:rPr sz="2400" spc="-5" dirty="0">
                <a:latin typeface="Calibri"/>
                <a:cs typeface="Calibri"/>
              </a:rPr>
              <a:t>amount  of </a:t>
            </a:r>
            <a:r>
              <a:rPr sz="2400" spc="-10" dirty="0">
                <a:latin typeface="Calibri"/>
                <a:cs typeface="Calibri"/>
              </a:rPr>
              <a:t>structural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functional </a:t>
            </a:r>
            <a:r>
              <a:rPr sz="2400" spc="-10" dirty="0">
                <a:latin typeface="Calibri"/>
                <a:cs typeface="Calibri"/>
              </a:rPr>
              <a:t>information </a:t>
            </a:r>
            <a:r>
              <a:rPr sz="2400" dirty="0">
                <a:latin typeface="Calibri"/>
                <a:cs typeface="Calibri"/>
              </a:rPr>
              <a:t>about  the</a:t>
            </a:r>
            <a:r>
              <a:rPr sz="2400" spc="-5" dirty="0">
                <a:latin typeface="Calibri"/>
                <a:cs typeface="Calibri"/>
              </a:rPr>
              <a:t> heart.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400" spc="-5" dirty="0">
                <a:latin typeface="Calibri"/>
                <a:cs typeface="Calibri"/>
              </a:rPr>
              <a:t>Still </a:t>
            </a:r>
            <a:r>
              <a:rPr sz="2400" spc="-10" dirty="0">
                <a:latin typeface="Calibri"/>
                <a:cs typeface="Calibri"/>
              </a:rPr>
              <a:t>frames provide anatomical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detail.</a:t>
            </a:r>
            <a:endParaRPr sz="2400">
              <a:latin typeface="Calibri"/>
              <a:cs typeface="Calibri"/>
            </a:endParaRPr>
          </a:p>
          <a:p>
            <a:pPr marL="12700" marR="72898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Calibri"/>
                <a:cs typeface="Calibri"/>
              </a:rPr>
              <a:t>Dynamic images </a:t>
            </a:r>
            <a:r>
              <a:rPr sz="2400" spc="-10" dirty="0">
                <a:latin typeface="Calibri"/>
                <a:cs typeface="Calibri"/>
              </a:rPr>
              <a:t>tell </a:t>
            </a:r>
            <a:r>
              <a:rPr sz="2400" spc="-5" dirty="0">
                <a:latin typeface="Calibri"/>
                <a:cs typeface="Calibri"/>
              </a:rPr>
              <a:t>us </a:t>
            </a:r>
            <a:r>
              <a:rPr sz="2400" dirty="0">
                <a:latin typeface="Calibri"/>
                <a:cs typeface="Calibri"/>
              </a:rPr>
              <a:t>about </a:t>
            </a:r>
            <a:r>
              <a:rPr sz="2400" spc="-10" dirty="0">
                <a:latin typeface="Calibri"/>
                <a:cs typeface="Calibri"/>
              </a:rPr>
              <a:t>physiological  </a:t>
            </a:r>
            <a:r>
              <a:rPr sz="2400" spc="-5" dirty="0">
                <a:latin typeface="Calibri"/>
                <a:cs typeface="Calibri"/>
              </a:rPr>
              <a:t>function</a:t>
            </a:r>
            <a:endParaRPr sz="2400">
              <a:latin typeface="Calibri"/>
              <a:cs typeface="Calibri"/>
            </a:endParaRPr>
          </a:p>
          <a:p>
            <a:pPr marL="12700" marR="15367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Calibri"/>
                <a:cs typeface="Calibri"/>
              </a:rPr>
              <a:t>The quality of </a:t>
            </a:r>
            <a:r>
              <a:rPr sz="2400" dirty="0">
                <a:latin typeface="Calibri"/>
                <a:cs typeface="Calibri"/>
              </a:rPr>
              <a:t>an echo is </a:t>
            </a:r>
            <a:r>
              <a:rPr sz="2400" spc="-5" dirty="0">
                <a:latin typeface="Calibri"/>
                <a:cs typeface="Calibri"/>
              </a:rPr>
              <a:t>highly </a:t>
            </a:r>
            <a:r>
              <a:rPr sz="2400" spc="-20" dirty="0">
                <a:latin typeface="Calibri"/>
                <a:cs typeface="Calibri"/>
              </a:rPr>
              <a:t>operator  </a:t>
            </a:r>
            <a:r>
              <a:rPr sz="2400" spc="-10" dirty="0">
                <a:latin typeface="Calibri"/>
                <a:cs typeface="Calibri"/>
              </a:rPr>
              <a:t>dependent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proportional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experience </a:t>
            </a:r>
            <a:r>
              <a:rPr sz="2400" dirty="0">
                <a:latin typeface="Calibri"/>
                <a:cs typeface="Calibri"/>
              </a:rPr>
              <a:t>and  </a:t>
            </a:r>
            <a:r>
              <a:rPr sz="2400" spc="-5" dirty="0">
                <a:latin typeface="Calibri"/>
                <a:cs typeface="Calibri"/>
              </a:rPr>
              <a:t>skill, </a:t>
            </a:r>
            <a:r>
              <a:rPr sz="2400" spc="-20" dirty="0">
                <a:latin typeface="Calibri"/>
                <a:cs typeface="Calibri"/>
              </a:rPr>
              <a:t>therefore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value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information derived  </a:t>
            </a:r>
            <a:r>
              <a:rPr sz="2400" spc="-5" dirty="0">
                <a:latin typeface="Calibri"/>
                <a:cs typeface="Calibri"/>
              </a:rPr>
              <a:t>depends </a:t>
            </a:r>
            <a:r>
              <a:rPr sz="2400" spc="-10" dirty="0">
                <a:latin typeface="Calibri"/>
                <a:cs typeface="Calibri"/>
              </a:rPr>
              <a:t>heavily </a:t>
            </a:r>
            <a:r>
              <a:rPr sz="2400" spc="-5" dirty="0">
                <a:latin typeface="Calibri"/>
                <a:cs typeface="Calibri"/>
              </a:rPr>
              <a:t>upon </a:t>
            </a:r>
            <a:r>
              <a:rPr sz="2400" dirty="0">
                <a:latin typeface="Calibri"/>
                <a:cs typeface="Calibri"/>
              </a:rPr>
              <a:t>who </a:t>
            </a:r>
            <a:r>
              <a:rPr sz="2400" spc="-5" dirty="0">
                <a:latin typeface="Calibri"/>
                <a:cs typeface="Calibri"/>
              </a:rPr>
              <a:t>has </a:t>
            </a:r>
            <a:r>
              <a:rPr sz="2400" spc="-10" dirty="0">
                <a:latin typeface="Calibri"/>
                <a:cs typeface="Calibri"/>
              </a:rPr>
              <a:t>performed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61</a:t>
            </a:fld>
            <a:endParaRPr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4297" y="3366896"/>
            <a:ext cx="591502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spc="-5" dirty="0">
                <a:solidFill>
                  <a:srgbClr val="000000"/>
                </a:solidFill>
                <a:latin typeface="Constantia"/>
                <a:cs typeface="Constantia"/>
              </a:rPr>
              <a:t>THANK</a:t>
            </a:r>
            <a:r>
              <a:rPr sz="8000" spc="-345" dirty="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sz="8000" spc="-135" dirty="0">
                <a:solidFill>
                  <a:srgbClr val="000000"/>
                </a:solidFill>
                <a:latin typeface="Constantia"/>
                <a:cs typeface="Constantia"/>
              </a:rPr>
              <a:t>YOU</a:t>
            </a:r>
            <a:endParaRPr sz="8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9036" y="1935479"/>
            <a:ext cx="7805928" cy="4389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031494"/>
            <a:ext cx="509714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Indications </a:t>
            </a:r>
            <a:r>
              <a:rPr spc="-40" dirty="0"/>
              <a:t>for</a:t>
            </a:r>
            <a:r>
              <a:rPr spc="-70" dirty="0"/>
              <a:t> </a:t>
            </a:r>
            <a:r>
              <a:rPr spc="-20" dirty="0"/>
              <a:t>Echo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5940" y="1898856"/>
            <a:ext cx="7610475" cy="4065904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63220" indent="-350520">
              <a:lnSpc>
                <a:spcPct val="100000"/>
              </a:lnSpc>
              <a:spcBef>
                <a:spcPts val="695"/>
              </a:spcBef>
              <a:buClr>
                <a:srgbClr val="0AD0D9"/>
              </a:buClr>
              <a:buSzPct val="102272"/>
              <a:buFont typeface="Arial"/>
              <a:buChar char="•"/>
              <a:tabLst>
                <a:tab pos="362585" algn="l"/>
                <a:tab pos="363220" algn="l"/>
              </a:tabLst>
            </a:pPr>
            <a:r>
              <a:rPr sz="2200" b="1" spc="-5" dirty="0">
                <a:latin typeface="Constantia"/>
                <a:cs typeface="Constantia"/>
              </a:rPr>
              <a:t>Assessment of </a:t>
            </a:r>
            <a:r>
              <a:rPr sz="2200" b="1" spc="-80" dirty="0">
                <a:latin typeface="Constantia"/>
                <a:cs typeface="Constantia"/>
              </a:rPr>
              <a:t>LV</a:t>
            </a:r>
            <a:r>
              <a:rPr sz="2200" b="1" spc="-110" dirty="0">
                <a:latin typeface="Constantia"/>
                <a:cs typeface="Constantia"/>
              </a:rPr>
              <a:t> </a:t>
            </a:r>
            <a:r>
              <a:rPr sz="2200" b="1" spc="-5" dirty="0">
                <a:latin typeface="Constantia"/>
                <a:cs typeface="Constantia"/>
              </a:rPr>
              <a:t>function</a:t>
            </a:r>
            <a:endParaRPr sz="22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spcBef>
                <a:spcPts val="590"/>
              </a:spcBef>
              <a:buClr>
                <a:srgbClr val="0E6EC5"/>
              </a:buClr>
              <a:buSzPct val="84090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2200" spc="-15" dirty="0">
                <a:latin typeface="Constantia"/>
                <a:cs typeface="Constantia"/>
              </a:rPr>
              <a:t>Most</a:t>
            </a:r>
            <a:r>
              <a:rPr sz="2200" spc="-120" dirty="0">
                <a:latin typeface="Constantia"/>
                <a:cs typeface="Constantia"/>
              </a:rPr>
              <a:t> </a:t>
            </a:r>
            <a:r>
              <a:rPr sz="2200" spc="-15" dirty="0">
                <a:latin typeface="Constantia"/>
                <a:cs typeface="Constantia"/>
              </a:rPr>
              <a:t>common</a:t>
            </a:r>
            <a:r>
              <a:rPr sz="2200" spc="-70" dirty="0">
                <a:latin typeface="Constantia"/>
                <a:cs typeface="Constantia"/>
              </a:rPr>
              <a:t> </a:t>
            </a:r>
            <a:r>
              <a:rPr sz="2200" spc="-10" dirty="0">
                <a:latin typeface="Constantia"/>
                <a:cs typeface="Constantia"/>
              </a:rPr>
              <a:t>reason</a:t>
            </a:r>
            <a:r>
              <a:rPr sz="2200" spc="-100" dirty="0">
                <a:latin typeface="Constantia"/>
                <a:cs typeface="Constantia"/>
              </a:rPr>
              <a:t> </a:t>
            </a:r>
            <a:r>
              <a:rPr sz="2200" spc="-5" dirty="0">
                <a:latin typeface="Constantia"/>
                <a:cs typeface="Constantia"/>
              </a:rPr>
              <a:t>an</a:t>
            </a:r>
            <a:r>
              <a:rPr sz="2200" spc="-100" dirty="0">
                <a:latin typeface="Constantia"/>
                <a:cs typeface="Constantia"/>
              </a:rPr>
              <a:t> </a:t>
            </a:r>
            <a:r>
              <a:rPr sz="2200" spc="-5" dirty="0">
                <a:latin typeface="Constantia"/>
                <a:cs typeface="Constantia"/>
              </a:rPr>
              <a:t>echo</a:t>
            </a:r>
            <a:r>
              <a:rPr sz="2200" spc="-55" dirty="0">
                <a:latin typeface="Constantia"/>
                <a:cs typeface="Constantia"/>
              </a:rPr>
              <a:t> </a:t>
            </a:r>
            <a:r>
              <a:rPr sz="2200" spc="-5" dirty="0">
                <a:latin typeface="Constantia"/>
                <a:cs typeface="Constantia"/>
              </a:rPr>
              <a:t>is</a:t>
            </a:r>
            <a:r>
              <a:rPr sz="2200" spc="-110" dirty="0">
                <a:latin typeface="Constantia"/>
                <a:cs typeface="Constantia"/>
              </a:rPr>
              <a:t> </a:t>
            </a:r>
            <a:r>
              <a:rPr sz="2200" spc="-15" dirty="0">
                <a:latin typeface="Constantia"/>
                <a:cs typeface="Constantia"/>
              </a:rPr>
              <a:t>ordered</a:t>
            </a:r>
            <a:endParaRPr sz="22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spcBef>
                <a:spcPts val="525"/>
              </a:spcBef>
              <a:buClr>
                <a:srgbClr val="0E6EC5"/>
              </a:buClr>
              <a:buSzPct val="84090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2200" spc="-15" dirty="0">
                <a:latin typeface="Constantia"/>
                <a:cs typeface="Constantia"/>
              </a:rPr>
              <a:t>Most </a:t>
            </a:r>
            <a:r>
              <a:rPr sz="2200" spc="-10" dirty="0">
                <a:latin typeface="Constantia"/>
                <a:cs typeface="Constantia"/>
              </a:rPr>
              <a:t>useful measurement </a:t>
            </a:r>
            <a:r>
              <a:rPr sz="2200" spc="-5" dirty="0">
                <a:latin typeface="Constantia"/>
                <a:cs typeface="Constantia"/>
              </a:rPr>
              <a:t>is Ejection</a:t>
            </a:r>
            <a:r>
              <a:rPr sz="2200" spc="-250" dirty="0">
                <a:latin typeface="Constantia"/>
                <a:cs typeface="Constantia"/>
              </a:rPr>
              <a:t> </a:t>
            </a:r>
            <a:r>
              <a:rPr sz="2200" spc="-15" dirty="0">
                <a:latin typeface="Constantia"/>
                <a:cs typeface="Constantia"/>
              </a:rPr>
              <a:t>Fraction</a:t>
            </a:r>
            <a:endParaRPr sz="22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spcBef>
                <a:spcPts val="530"/>
              </a:spcBef>
              <a:buClr>
                <a:srgbClr val="009DD9"/>
              </a:buClr>
              <a:buSzPct val="68181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2200" spc="-15" dirty="0">
                <a:latin typeface="Constantia"/>
                <a:cs typeface="Constantia"/>
              </a:rPr>
              <a:t>Difference</a:t>
            </a:r>
            <a:r>
              <a:rPr sz="2200" spc="-80" dirty="0">
                <a:latin typeface="Constantia"/>
                <a:cs typeface="Constantia"/>
              </a:rPr>
              <a:t> </a:t>
            </a:r>
            <a:r>
              <a:rPr sz="2200" spc="-5" dirty="0">
                <a:latin typeface="Constantia"/>
                <a:cs typeface="Constantia"/>
              </a:rPr>
              <a:t>in</a:t>
            </a:r>
            <a:r>
              <a:rPr sz="2200" spc="-45" dirty="0">
                <a:latin typeface="Constantia"/>
                <a:cs typeface="Constantia"/>
              </a:rPr>
              <a:t> </a:t>
            </a:r>
            <a:r>
              <a:rPr sz="2200" spc="-80" dirty="0">
                <a:latin typeface="Constantia"/>
                <a:cs typeface="Constantia"/>
              </a:rPr>
              <a:t>LV</a:t>
            </a:r>
            <a:r>
              <a:rPr sz="2200" spc="-110" dirty="0">
                <a:latin typeface="Constantia"/>
                <a:cs typeface="Constantia"/>
              </a:rPr>
              <a:t> </a:t>
            </a:r>
            <a:r>
              <a:rPr sz="2200" spc="-15" dirty="0">
                <a:latin typeface="Constantia"/>
                <a:cs typeface="Constantia"/>
              </a:rPr>
              <a:t>volume</a:t>
            </a:r>
            <a:r>
              <a:rPr sz="2200" spc="-105" dirty="0">
                <a:latin typeface="Constantia"/>
                <a:cs typeface="Constantia"/>
              </a:rPr>
              <a:t> </a:t>
            </a:r>
            <a:r>
              <a:rPr sz="2200" spc="-5" dirty="0">
                <a:latin typeface="Constantia"/>
                <a:cs typeface="Constantia"/>
              </a:rPr>
              <a:t>at</a:t>
            </a:r>
            <a:r>
              <a:rPr sz="2200" spc="-114" dirty="0">
                <a:latin typeface="Constantia"/>
                <a:cs typeface="Constantia"/>
              </a:rPr>
              <a:t> </a:t>
            </a:r>
            <a:r>
              <a:rPr sz="2200" spc="-10" dirty="0">
                <a:latin typeface="Constantia"/>
                <a:cs typeface="Constantia"/>
              </a:rPr>
              <a:t>end-systole</a:t>
            </a:r>
            <a:r>
              <a:rPr sz="2200" spc="-135" dirty="0">
                <a:latin typeface="Constantia"/>
                <a:cs typeface="Constantia"/>
              </a:rPr>
              <a:t> </a:t>
            </a:r>
            <a:r>
              <a:rPr sz="2200" spc="-5" dirty="0">
                <a:latin typeface="Constantia"/>
                <a:cs typeface="Constantia"/>
              </a:rPr>
              <a:t>and</a:t>
            </a:r>
            <a:r>
              <a:rPr sz="2200" spc="-60" dirty="0">
                <a:latin typeface="Constantia"/>
                <a:cs typeface="Constantia"/>
              </a:rPr>
              <a:t> </a:t>
            </a:r>
            <a:r>
              <a:rPr sz="2200" spc="-5" dirty="0">
                <a:latin typeface="Constantia"/>
                <a:cs typeface="Constantia"/>
              </a:rPr>
              <a:t>end-diastole</a:t>
            </a:r>
            <a:endParaRPr sz="22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spcBef>
                <a:spcPts val="530"/>
              </a:spcBef>
              <a:buClr>
                <a:srgbClr val="009DD9"/>
              </a:buClr>
              <a:buSzPct val="68181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2200" spc="-10" dirty="0">
                <a:latin typeface="Constantia"/>
                <a:cs typeface="Constantia"/>
              </a:rPr>
              <a:t>Normal </a:t>
            </a:r>
            <a:r>
              <a:rPr sz="2200" spc="-20" dirty="0">
                <a:latin typeface="Constantia"/>
                <a:cs typeface="Constantia"/>
              </a:rPr>
              <a:t>range </a:t>
            </a:r>
            <a:r>
              <a:rPr sz="2200" spc="-5" dirty="0">
                <a:latin typeface="Constantia"/>
                <a:cs typeface="Constantia"/>
              </a:rPr>
              <a:t>is</a:t>
            </a:r>
            <a:r>
              <a:rPr sz="2200" spc="-160" dirty="0">
                <a:latin typeface="Constantia"/>
                <a:cs typeface="Constantia"/>
              </a:rPr>
              <a:t> </a:t>
            </a:r>
            <a:r>
              <a:rPr sz="2200" spc="-10" dirty="0">
                <a:latin typeface="Constantia"/>
                <a:cs typeface="Constantia"/>
              </a:rPr>
              <a:t>55%-65%</a:t>
            </a:r>
            <a:endParaRPr sz="2200">
              <a:latin typeface="Constantia"/>
              <a:cs typeface="Constantia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Clr>
                <a:srgbClr val="009DD9"/>
              </a:buClr>
              <a:buFont typeface="Arial"/>
              <a:buChar char="•"/>
            </a:pPr>
            <a:endParaRPr sz="30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4090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2200" spc="-40" dirty="0">
                <a:latin typeface="Constantia"/>
                <a:cs typeface="Constantia"/>
              </a:rPr>
              <a:t>Wall </a:t>
            </a:r>
            <a:r>
              <a:rPr sz="2200" spc="-5" dirty="0">
                <a:latin typeface="Constantia"/>
                <a:cs typeface="Constantia"/>
              </a:rPr>
              <a:t>motion abnomalities (WMA) </a:t>
            </a:r>
            <a:r>
              <a:rPr sz="2200" spc="-10" dirty="0">
                <a:latin typeface="Constantia"/>
                <a:cs typeface="Constantia"/>
              </a:rPr>
              <a:t>can </a:t>
            </a:r>
            <a:r>
              <a:rPr sz="2200" spc="-5" dirty="0">
                <a:latin typeface="Constantia"/>
                <a:cs typeface="Constantia"/>
              </a:rPr>
              <a:t>be</a:t>
            </a:r>
            <a:r>
              <a:rPr sz="2200" spc="-345" dirty="0">
                <a:latin typeface="Constantia"/>
                <a:cs typeface="Constantia"/>
              </a:rPr>
              <a:t> </a:t>
            </a:r>
            <a:r>
              <a:rPr sz="2200" spc="-5" dirty="0">
                <a:latin typeface="Constantia"/>
                <a:cs typeface="Constantia"/>
              </a:rPr>
              <a:t>described</a:t>
            </a:r>
            <a:endParaRPr sz="22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spcBef>
                <a:spcPts val="525"/>
              </a:spcBef>
              <a:buClr>
                <a:srgbClr val="009DD9"/>
              </a:buClr>
              <a:buSzPct val="68181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2200" spc="-10" dirty="0">
                <a:latin typeface="Constantia"/>
                <a:cs typeface="Constantia"/>
              </a:rPr>
              <a:t>Hypokinesis- </a:t>
            </a:r>
            <a:r>
              <a:rPr sz="2200" spc="-80" dirty="0">
                <a:latin typeface="Constantia"/>
                <a:cs typeface="Constantia"/>
              </a:rPr>
              <a:t>LV </a:t>
            </a:r>
            <a:r>
              <a:rPr sz="2200" spc="-10" dirty="0">
                <a:latin typeface="Constantia"/>
                <a:cs typeface="Constantia"/>
              </a:rPr>
              <a:t>contraction </a:t>
            </a:r>
            <a:r>
              <a:rPr sz="2200" spc="-5" dirty="0">
                <a:latin typeface="Constantia"/>
                <a:cs typeface="Constantia"/>
              </a:rPr>
              <a:t>is</a:t>
            </a:r>
            <a:r>
              <a:rPr sz="2200" spc="-175" dirty="0">
                <a:latin typeface="Constantia"/>
                <a:cs typeface="Constantia"/>
              </a:rPr>
              <a:t> </a:t>
            </a:r>
            <a:r>
              <a:rPr sz="2200" spc="-5" dirty="0">
                <a:latin typeface="Constantia"/>
                <a:cs typeface="Constantia"/>
              </a:rPr>
              <a:t>diminished</a:t>
            </a:r>
            <a:endParaRPr sz="22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spcBef>
                <a:spcPts val="535"/>
              </a:spcBef>
              <a:buClr>
                <a:srgbClr val="009DD9"/>
              </a:buClr>
              <a:buSzPct val="68181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2200" spc="-5" dirty="0">
                <a:latin typeface="Constantia"/>
                <a:cs typeface="Constantia"/>
              </a:rPr>
              <a:t>Akinesis- no</a:t>
            </a:r>
            <a:r>
              <a:rPr sz="2200" spc="-125" dirty="0">
                <a:latin typeface="Constantia"/>
                <a:cs typeface="Constantia"/>
              </a:rPr>
              <a:t> </a:t>
            </a:r>
            <a:r>
              <a:rPr sz="2200" spc="-10" dirty="0">
                <a:latin typeface="Constantia"/>
                <a:cs typeface="Constantia"/>
              </a:rPr>
              <a:t>contraction</a:t>
            </a:r>
            <a:endParaRPr sz="22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spcBef>
                <a:spcPts val="525"/>
              </a:spcBef>
              <a:buClr>
                <a:srgbClr val="009DD9"/>
              </a:buClr>
              <a:buSzPct val="68181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2200" spc="-5" dirty="0">
                <a:latin typeface="Constantia"/>
                <a:cs typeface="Constantia"/>
              </a:rPr>
              <a:t>Dyskinesis- </a:t>
            </a:r>
            <a:r>
              <a:rPr sz="2200" spc="-15" dirty="0">
                <a:latin typeface="Constantia"/>
                <a:cs typeface="Constantia"/>
              </a:rPr>
              <a:t>uncoordinated</a:t>
            </a:r>
            <a:r>
              <a:rPr sz="2200" spc="-100" dirty="0">
                <a:latin typeface="Constantia"/>
                <a:cs typeface="Constantia"/>
              </a:rPr>
              <a:t> </a:t>
            </a:r>
            <a:r>
              <a:rPr sz="2200" spc="-10" dirty="0">
                <a:latin typeface="Constantia"/>
                <a:cs typeface="Constantia"/>
              </a:rPr>
              <a:t>contraction</a:t>
            </a:r>
            <a:endParaRPr sz="2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1924558"/>
            <a:ext cx="6714490" cy="3916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185" indent="-3251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Font typeface="Arial"/>
              <a:buChar char="•"/>
              <a:tabLst>
                <a:tab pos="337185" algn="l"/>
                <a:tab pos="337820" algn="l"/>
              </a:tabLst>
            </a:pPr>
            <a:r>
              <a:rPr sz="1500" b="1" spc="-10" dirty="0">
                <a:latin typeface="Constantia"/>
                <a:cs typeface="Constantia"/>
              </a:rPr>
              <a:t>Murmurs</a:t>
            </a:r>
            <a:endParaRPr sz="15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har char="•"/>
            </a:pPr>
            <a:endParaRPr sz="145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5" dirty="0">
                <a:latin typeface="Constantia"/>
                <a:cs typeface="Constantia"/>
              </a:rPr>
              <a:t>Abnormal </a:t>
            </a:r>
            <a:r>
              <a:rPr sz="1500" dirty="0">
                <a:latin typeface="Constantia"/>
                <a:cs typeface="Constantia"/>
              </a:rPr>
              <a:t>heart</a:t>
            </a:r>
            <a:r>
              <a:rPr sz="1500" spc="-6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sounds</a:t>
            </a:r>
            <a:r>
              <a:rPr sz="1500" spc="-7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caused</a:t>
            </a:r>
            <a:r>
              <a:rPr sz="1500" spc="-1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by</a:t>
            </a:r>
            <a:r>
              <a:rPr sz="1500" spc="-6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abnormal</a:t>
            </a:r>
            <a:r>
              <a:rPr sz="1500" dirty="0">
                <a:latin typeface="Constantia"/>
                <a:cs typeface="Constantia"/>
              </a:rPr>
              <a:t> blood</a:t>
            </a:r>
            <a:r>
              <a:rPr sz="1500" spc="-15" dirty="0">
                <a:latin typeface="Constantia"/>
                <a:cs typeface="Constantia"/>
              </a:rPr>
              <a:t> </a:t>
            </a:r>
            <a:r>
              <a:rPr sz="1500" spc="20" dirty="0">
                <a:latin typeface="Constantia"/>
                <a:cs typeface="Constantia"/>
              </a:rPr>
              <a:t>flow</a:t>
            </a:r>
            <a:r>
              <a:rPr sz="1500" spc="-55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through</a:t>
            </a:r>
            <a:r>
              <a:rPr sz="1500" spc="-2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the</a:t>
            </a:r>
            <a:r>
              <a:rPr sz="1500" spc="-30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heart</a:t>
            </a:r>
            <a:endParaRPr sz="15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70000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500" spc="-20" dirty="0">
                <a:latin typeface="Constantia"/>
                <a:cs typeface="Constantia"/>
              </a:rPr>
              <a:t>Valvular </a:t>
            </a:r>
            <a:r>
              <a:rPr sz="1500" spc="-5" dirty="0">
                <a:latin typeface="Constantia"/>
                <a:cs typeface="Constantia"/>
              </a:rPr>
              <a:t>heart</a:t>
            </a:r>
            <a:r>
              <a:rPr sz="1500" spc="-80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disease</a:t>
            </a:r>
            <a:endParaRPr sz="15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70000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500" spc="-5" dirty="0">
                <a:latin typeface="Constantia"/>
                <a:cs typeface="Constantia"/>
              </a:rPr>
              <a:t>Increased </a:t>
            </a:r>
            <a:r>
              <a:rPr sz="1500" spc="20" dirty="0">
                <a:latin typeface="Constantia"/>
                <a:cs typeface="Constantia"/>
              </a:rPr>
              <a:t>flow </a:t>
            </a:r>
            <a:r>
              <a:rPr sz="1500" spc="-5" dirty="0">
                <a:latin typeface="Constantia"/>
                <a:cs typeface="Constantia"/>
              </a:rPr>
              <a:t>across normal</a:t>
            </a:r>
            <a:r>
              <a:rPr sz="1500" spc="-190" dirty="0">
                <a:latin typeface="Constantia"/>
                <a:cs typeface="Constantia"/>
              </a:rPr>
              <a:t> </a:t>
            </a:r>
            <a:r>
              <a:rPr sz="1500" spc="-20" dirty="0">
                <a:latin typeface="Constantia"/>
                <a:cs typeface="Constantia"/>
              </a:rPr>
              <a:t>valve</a:t>
            </a:r>
            <a:endParaRPr sz="15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70000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500" dirty="0">
                <a:latin typeface="Constantia"/>
                <a:cs typeface="Constantia"/>
              </a:rPr>
              <a:t>Shunts</a:t>
            </a:r>
            <a:r>
              <a:rPr sz="1500" spc="-70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due</a:t>
            </a:r>
            <a:r>
              <a:rPr sz="1500" spc="-65" dirty="0">
                <a:latin typeface="Constantia"/>
                <a:cs typeface="Constantia"/>
              </a:rPr>
              <a:t> </a:t>
            </a:r>
            <a:r>
              <a:rPr sz="1500" spc="-15" dirty="0">
                <a:latin typeface="Constantia"/>
                <a:cs typeface="Constantia"/>
              </a:rPr>
              <a:t>to</a:t>
            </a:r>
            <a:r>
              <a:rPr sz="1500" spc="-75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congenital</a:t>
            </a:r>
            <a:r>
              <a:rPr sz="1500" spc="-5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or</a:t>
            </a:r>
            <a:r>
              <a:rPr sz="1500" spc="-85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acquired</a:t>
            </a:r>
            <a:r>
              <a:rPr sz="1500" spc="-6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defects</a:t>
            </a:r>
            <a:endParaRPr sz="15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70000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500" spc="-30" dirty="0">
                <a:latin typeface="Constantia"/>
                <a:cs typeface="Constantia"/>
              </a:rPr>
              <a:t>Tumors</a:t>
            </a:r>
            <a:endParaRPr sz="15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333"/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1500" b="1" spc="-5" dirty="0">
                <a:latin typeface="Constantia"/>
                <a:cs typeface="Constantia"/>
              </a:rPr>
              <a:t>Aortic </a:t>
            </a:r>
            <a:r>
              <a:rPr sz="1500" b="1" spc="-30" dirty="0">
                <a:latin typeface="Constantia"/>
                <a:cs typeface="Constantia"/>
              </a:rPr>
              <a:t>Valve</a:t>
            </a:r>
            <a:r>
              <a:rPr sz="1500" b="1" spc="-120" dirty="0">
                <a:latin typeface="Constantia"/>
                <a:cs typeface="Constantia"/>
              </a:rPr>
              <a:t> </a:t>
            </a:r>
            <a:r>
              <a:rPr sz="1500" b="1" spc="-5" dirty="0">
                <a:latin typeface="Constantia"/>
                <a:cs typeface="Constantia"/>
              </a:rPr>
              <a:t>Disease</a:t>
            </a:r>
            <a:endParaRPr sz="15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145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5" dirty="0">
                <a:latin typeface="Constantia"/>
                <a:cs typeface="Constantia"/>
              </a:rPr>
              <a:t>Aortic</a:t>
            </a:r>
            <a:r>
              <a:rPr sz="1500" spc="-5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Stenosis</a:t>
            </a:r>
            <a:endParaRPr sz="1500">
              <a:latin typeface="Constantia"/>
              <a:cs typeface="Constantia"/>
            </a:endParaRPr>
          </a:p>
          <a:p>
            <a:pPr marL="246379" marR="2286000" lvl="2" indent="-246379" algn="r">
              <a:lnSpc>
                <a:spcPct val="100000"/>
              </a:lnSpc>
              <a:buClr>
                <a:srgbClr val="009DD9"/>
              </a:buClr>
              <a:buSzPct val="70000"/>
              <a:buFont typeface="Arial"/>
              <a:buChar char="•"/>
              <a:tabLst>
                <a:tab pos="246379" algn="l"/>
                <a:tab pos="247015" algn="l"/>
              </a:tabLst>
            </a:pPr>
            <a:r>
              <a:rPr sz="1500" spc="-5" dirty="0">
                <a:latin typeface="Constantia"/>
                <a:cs typeface="Constantia"/>
              </a:rPr>
              <a:t>Assess </a:t>
            </a:r>
            <a:r>
              <a:rPr sz="1500" spc="-20" dirty="0">
                <a:latin typeface="Constantia"/>
                <a:cs typeface="Constantia"/>
              </a:rPr>
              <a:t>valve </a:t>
            </a:r>
            <a:r>
              <a:rPr sz="1500" dirty="0">
                <a:latin typeface="Constantia"/>
                <a:cs typeface="Constantia"/>
              </a:rPr>
              <a:t>opening and </a:t>
            </a:r>
            <a:r>
              <a:rPr sz="1500" spc="-5" dirty="0">
                <a:latin typeface="Constantia"/>
                <a:cs typeface="Constantia"/>
              </a:rPr>
              <a:t>mobility </a:t>
            </a:r>
            <a:r>
              <a:rPr sz="1500" dirty="0">
                <a:latin typeface="Constantia"/>
                <a:cs typeface="Constantia"/>
              </a:rPr>
              <a:t>of</a:t>
            </a:r>
            <a:r>
              <a:rPr sz="1500" spc="-26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cusps</a:t>
            </a:r>
            <a:endParaRPr sz="1500">
              <a:latin typeface="Constantia"/>
              <a:cs typeface="Constantia"/>
            </a:endParaRPr>
          </a:p>
          <a:p>
            <a:pPr marL="210185" marR="2314575" lvl="3" indent="-210185" algn="r">
              <a:lnSpc>
                <a:spcPct val="100000"/>
              </a:lnSpc>
              <a:buClr>
                <a:srgbClr val="0AD0D9"/>
              </a:buClr>
              <a:buSzPct val="63333"/>
              <a:buFont typeface="Arial"/>
              <a:buChar char="•"/>
              <a:tabLst>
                <a:tab pos="210185" algn="l"/>
                <a:tab pos="210820" algn="l"/>
              </a:tabLst>
            </a:pPr>
            <a:r>
              <a:rPr sz="1500" spc="-15" dirty="0">
                <a:latin typeface="Constantia"/>
                <a:cs typeface="Constantia"/>
              </a:rPr>
              <a:t>Note</a:t>
            </a:r>
            <a:r>
              <a:rPr sz="1500" spc="-80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presence</a:t>
            </a:r>
            <a:r>
              <a:rPr sz="1500" spc="-12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of</a:t>
            </a:r>
            <a:r>
              <a:rPr sz="1500" spc="-1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calcium</a:t>
            </a:r>
            <a:r>
              <a:rPr sz="1500" spc="-7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or</a:t>
            </a:r>
            <a:r>
              <a:rPr sz="1500" spc="-65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thickening</a:t>
            </a:r>
            <a:endParaRPr sz="1500">
              <a:latin typeface="Constantia"/>
              <a:cs typeface="Constantia"/>
            </a:endParaRPr>
          </a:p>
          <a:p>
            <a:pPr marL="246379" marR="2272665" lvl="2" indent="-246379" algn="r">
              <a:lnSpc>
                <a:spcPct val="100000"/>
              </a:lnSpc>
              <a:buClr>
                <a:srgbClr val="009DD9"/>
              </a:buClr>
              <a:buSzPct val="70000"/>
              <a:buFont typeface="Arial"/>
              <a:buChar char="•"/>
              <a:tabLst>
                <a:tab pos="246379" algn="l"/>
                <a:tab pos="247015" algn="l"/>
              </a:tabLst>
            </a:pPr>
            <a:r>
              <a:rPr sz="1500" spc="-10" dirty="0">
                <a:latin typeface="Constantia"/>
                <a:cs typeface="Constantia"/>
              </a:rPr>
              <a:t>Measure</a:t>
            </a:r>
            <a:r>
              <a:rPr sz="1500" spc="-95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velocity</a:t>
            </a:r>
            <a:r>
              <a:rPr sz="1500" spc="-8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of</a:t>
            </a:r>
            <a:r>
              <a:rPr sz="1500" spc="2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blood</a:t>
            </a:r>
            <a:r>
              <a:rPr sz="1500" spc="-25" dirty="0">
                <a:latin typeface="Constantia"/>
                <a:cs typeface="Constantia"/>
              </a:rPr>
              <a:t> </a:t>
            </a:r>
            <a:r>
              <a:rPr sz="1500" spc="20" dirty="0">
                <a:latin typeface="Constantia"/>
                <a:cs typeface="Constantia"/>
              </a:rPr>
              <a:t>flow</a:t>
            </a:r>
            <a:r>
              <a:rPr sz="1500" spc="-7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across</a:t>
            </a:r>
            <a:r>
              <a:rPr sz="1500" spc="-85" dirty="0">
                <a:latin typeface="Constantia"/>
                <a:cs typeface="Constantia"/>
              </a:rPr>
              <a:t> </a:t>
            </a:r>
            <a:r>
              <a:rPr sz="1500" spc="-20" dirty="0">
                <a:latin typeface="Constantia"/>
                <a:cs typeface="Constantia"/>
              </a:rPr>
              <a:t>valve</a:t>
            </a:r>
            <a:endParaRPr sz="15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70000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500" spc="-5" dirty="0">
                <a:latin typeface="Constantia"/>
                <a:cs typeface="Constantia"/>
              </a:rPr>
              <a:t>Calculate </a:t>
            </a:r>
            <a:r>
              <a:rPr sz="1500" spc="-20" dirty="0">
                <a:latin typeface="Constantia"/>
                <a:cs typeface="Constantia"/>
              </a:rPr>
              <a:t>valve</a:t>
            </a:r>
            <a:r>
              <a:rPr sz="1500" spc="-140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area</a:t>
            </a:r>
            <a:endParaRPr sz="1500">
              <a:latin typeface="Constantia"/>
              <a:cs typeface="Constantia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Clr>
                <a:srgbClr val="009DD9"/>
              </a:buClr>
              <a:buFont typeface="Arial"/>
              <a:buChar char="•"/>
            </a:pPr>
            <a:endParaRPr sz="145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5" dirty="0">
                <a:latin typeface="Constantia"/>
                <a:cs typeface="Constantia"/>
              </a:rPr>
              <a:t>Aortic</a:t>
            </a:r>
            <a:r>
              <a:rPr sz="1500" spc="-55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Regurgitation</a:t>
            </a:r>
            <a:endParaRPr sz="150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70000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500" spc="-5" dirty="0">
                <a:latin typeface="Constantia"/>
                <a:cs typeface="Constantia"/>
              </a:rPr>
              <a:t>Assessed using</a:t>
            </a:r>
            <a:r>
              <a:rPr sz="1500" spc="-3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Doppler</a:t>
            </a:r>
            <a:endParaRPr sz="15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1916633"/>
            <a:ext cx="8065134" cy="4331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2900" indent="-330835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sz="1700" b="1" spc="-5" dirty="0">
                <a:latin typeface="Constantia"/>
                <a:cs typeface="Constantia"/>
              </a:rPr>
              <a:t>Mitral </a:t>
            </a:r>
            <a:r>
              <a:rPr sz="1700" b="1" spc="-35" dirty="0">
                <a:latin typeface="Constantia"/>
                <a:cs typeface="Constantia"/>
              </a:rPr>
              <a:t>Valve</a:t>
            </a:r>
            <a:r>
              <a:rPr sz="1700" b="1" spc="-114" dirty="0">
                <a:latin typeface="Constantia"/>
                <a:cs typeface="Constantia"/>
              </a:rPr>
              <a:t> </a:t>
            </a:r>
            <a:r>
              <a:rPr sz="1700" b="1" dirty="0">
                <a:latin typeface="Constantia"/>
                <a:cs typeface="Constantia"/>
              </a:rPr>
              <a:t>Disease</a:t>
            </a:r>
            <a:endParaRPr sz="17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1650" dirty="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spcBef>
                <a:spcPts val="5"/>
              </a:spcBef>
              <a:buClr>
                <a:srgbClr val="0E6EC5"/>
              </a:buClr>
              <a:buSzPct val="85294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700" spc="-10" dirty="0">
                <a:latin typeface="Constantia"/>
                <a:cs typeface="Constantia"/>
              </a:rPr>
              <a:t>Mitral</a:t>
            </a:r>
            <a:r>
              <a:rPr sz="1700" spc="-25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Regurgitation</a:t>
            </a:r>
            <a:endParaRPr sz="1700" dirty="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67647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700" spc="-5" dirty="0">
                <a:latin typeface="Constantia"/>
                <a:cs typeface="Constantia"/>
              </a:rPr>
              <a:t>Assess closure </a:t>
            </a:r>
            <a:r>
              <a:rPr sz="1700" dirty="0">
                <a:latin typeface="Constantia"/>
                <a:cs typeface="Constantia"/>
              </a:rPr>
              <a:t>of </a:t>
            </a:r>
            <a:r>
              <a:rPr sz="1700" spc="-15" dirty="0">
                <a:latin typeface="Constantia"/>
                <a:cs typeface="Constantia"/>
              </a:rPr>
              <a:t>valve</a:t>
            </a:r>
            <a:r>
              <a:rPr sz="1700" spc="-265" dirty="0">
                <a:latin typeface="Constantia"/>
                <a:cs typeface="Constantia"/>
              </a:rPr>
              <a:t> </a:t>
            </a:r>
            <a:r>
              <a:rPr sz="1700" spc="15" dirty="0">
                <a:latin typeface="Constantia"/>
                <a:cs typeface="Constantia"/>
              </a:rPr>
              <a:t>leaflets</a:t>
            </a:r>
            <a:endParaRPr sz="1700" dirty="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67647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700" spc="-5" dirty="0">
                <a:latin typeface="Constantia"/>
                <a:cs typeface="Constantia"/>
              </a:rPr>
              <a:t>Assess </a:t>
            </a:r>
            <a:r>
              <a:rPr sz="1700" dirty="0">
                <a:latin typeface="Constantia"/>
                <a:cs typeface="Constantia"/>
              </a:rPr>
              <a:t>with</a:t>
            </a:r>
            <a:r>
              <a:rPr sz="1700" spc="-105" dirty="0">
                <a:latin typeface="Constantia"/>
                <a:cs typeface="Constantia"/>
              </a:rPr>
              <a:t> </a:t>
            </a:r>
            <a:r>
              <a:rPr sz="1700" dirty="0">
                <a:latin typeface="Constantia"/>
                <a:cs typeface="Constantia"/>
              </a:rPr>
              <a:t>Doppler</a:t>
            </a:r>
          </a:p>
          <a:p>
            <a:pPr lvl="2">
              <a:lnSpc>
                <a:spcPct val="100000"/>
              </a:lnSpc>
              <a:spcBef>
                <a:spcPts val="25"/>
              </a:spcBef>
              <a:buClr>
                <a:srgbClr val="009DD9"/>
              </a:buClr>
              <a:buFont typeface="Arial"/>
              <a:buChar char="•"/>
            </a:pPr>
            <a:endParaRPr sz="1650" dirty="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5294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700" spc="-10" dirty="0">
                <a:latin typeface="Constantia"/>
                <a:cs typeface="Constantia"/>
              </a:rPr>
              <a:t>Mitral</a:t>
            </a:r>
            <a:r>
              <a:rPr sz="1700" spc="-30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Stenosis</a:t>
            </a:r>
            <a:endParaRPr sz="1700" dirty="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67647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700" dirty="0">
                <a:latin typeface="Constantia"/>
                <a:cs typeface="Constantia"/>
              </a:rPr>
              <a:t>Caused </a:t>
            </a:r>
            <a:r>
              <a:rPr sz="1700" spc="-10" dirty="0">
                <a:latin typeface="Constantia"/>
                <a:cs typeface="Constantia"/>
              </a:rPr>
              <a:t>by </a:t>
            </a:r>
            <a:r>
              <a:rPr sz="1700" spc="-5" dirty="0">
                <a:latin typeface="Constantia"/>
                <a:cs typeface="Constantia"/>
              </a:rPr>
              <a:t>rheumatic heart</a:t>
            </a:r>
            <a:r>
              <a:rPr sz="1700" spc="-250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disease</a:t>
            </a:r>
            <a:endParaRPr sz="1700" dirty="0">
              <a:latin typeface="Constantia"/>
              <a:cs typeface="Constantia"/>
            </a:endParaRPr>
          </a:p>
          <a:p>
            <a:pPr marL="927100" lvl="2" indent="-247650">
              <a:lnSpc>
                <a:spcPct val="100000"/>
              </a:lnSpc>
              <a:buClr>
                <a:srgbClr val="009DD9"/>
              </a:buClr>
              <a:buSzPct val="67647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700" dirty="0">
                <a:latin typeface="Constantia"/>
                <a:cs typeface="Constantia"/>
              </a:rPr>
              <a:t>Check </a:t>
            </a:r>
            <a:r>
              <a:rPr sz="1700" spc="-5" dirty="0">
                <a:latin typeface="Constantia"/>
                <a:cs typeface="Constantia"/>
              </a:rPr>
              <a:t>for </a:t>
            </a:r>
            <a:r>
              <a:rPr sz="1700" dirty="0">
                <a:latin typeface="Constantia"/>
                <a:cs typeface="Constantia"/>
              </a:rPr>
              <a:t>abnormal </a:t>
            </a:r>
            <a:r>
              <a:rPr sz="1700" spc="-5" dirty="0">
                <a:latin typeface="Constantia"/>
                <a:cs typeface="Constantia"/>
              </a:rPr>
              <a:t>thickening </a:t>
            </a:r>
            <a:r>
              <a:rPr sz="1700" dirty="0">
                <a:latin typeface="Constantia"/>
                <a:cs typeface="Constantia"/>
              </a:rPr>
              <a:t>and opening</a:t>
            </a:r>
            <a:r>
              <a:rPr sz="1700" spc="-310" dirty="0">
                <a:latin typeface="Constantia"/>
                <a:cs typeface="Constantia"/>
              </a:rPr>
              <a:t> </a:t>
            </a:r>
            <a:r>
              <a:rPr sz="1700" dirty="0">
                <a:latin typeface="Constantia"/>
                <a:cs typeface="Constantia"/>
              </a:rPr>
              <a:t>of </a:t>
            </a:r>
            <a:r>
              <a:rPr sz="1700" spc="15" dirty="0">
                <a:latin typeface="Constantia"/>
                <a:cs typeface="Constantia"/>
              </a:rPr>
              <a:t>leaflets</a:t>
            </a:r>
            <a:endParaRPr sz="1700" dirty="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117"/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1700" b="1" spc="-5" dirty="0">
                <a:latin typeface="Constantia"/>
                <a:cs typeface="Constantia"/>
              </a:rPr>
              <a:t>Atrial</a:t>
            </a:r>
            <a:r>
              <a:rPr sz="1700" b="1" dirty="0">
                <a:latin typeface="Constantia"/>
                <a:cs typeface="Constantia"/>
              </a:rPr>
              <a:t> </a:t>
            </a:r>
            <a:r>
              <a:rPr sz="1700" b="1" spc="-5" dirty="0">
                <a:latin typeface="Constantia"/>
                <a:cs typeface="Constantia"/>
              </a:rPr>
              <a:t>Fibrillation</a:t>
            </a:r>
            <a:endParaRPr sz="17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•"/>
            </a:pPr>
            <a:endParaRPr sz="1650" dirty="0">
              <a:latin typeface="Constantia"/>
              <a:cs typeface="Constantia"/>
            </a:endParaRPr>
          </a:p>
          <a:p>
            <a:pPr marL="652780" lvl="1" indent="-247650">
              <a:lnSpc>
                <a:spcPts val="1835"/>
              </a:lnSpc>
              <a:buClr>
                <a:srgbClr val="0E6EC5"/>
              </a:buClr>
              <a:buSzPct val="85294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700" dirty="0">
                <a:latin typeface="Constantia"/>
                <a:cs typeface="Constantia"/>
              </a:rPr>
              <a:t>Can</a:t>
            </a:r>
            <a:r>
              <a:rPr sz="1700" spc="-45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be</a:t>
            </a:r>
            <a:r>
              <a:rPr sz="1700" spc="-70" dirty="0">
                <a:latin typeface="Constantia"/>
                <a:cs typeface="Constantia"/>
              </a:rPr>
              <a:t> </a:t>
            </a:r>
            <a:r>
              <a:rPr sz="1700" spc="-10" dirty="0">
                <a:latin typeface="Constantia"/>
                <a:cs typeface="Constantia"/>
              </a:rPr>
              <a:t>related</a:t>
            </a:r>
            <a:r>
              <a:rPr sz="1700" spc="-40" dirty="0">
                <a:latin typeface="Constantia"/>
                <a:cs typeface="Constantia"/>
              </a:rPr>
              <a:t> </a:t>
            </a:r>
            <a:r>
              <a:rPr sz="1700" spc="-15" dirty="0">
                <a:latin typeface="Constantia"/>
                <a:cs typeface="Constantia"/>
              </a:rPr>
              <a:t>to</a:t>
            </a:r>
            <a:r>
              <a:rPr sz="1700" spc="-85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valvular</a:t>
            </a:r>
            <a:r>
              <a:rPr sz="1700" spc="-145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disease,</a:t>
            </a:r>
            <a:r>
              <a:rPr sz="1700" dirty="0">
                <a:latin typeface="Constantia"/>
                <a:cs typeface="Constantia"/>
              </a:rPr>
              <a:t> </a:t>
            </a:r>
            <a:r>
              <a:rPr sz="1700" spc="-25" dirty="0">
                <a:latin typeface="Constantia"/>
                <a:cs typeface="Constantia"/>
              </a:rPr>
              <a:t>CAD,</a:t>
            </a:r>
            <a:r>
              <a:rPr sz="1700" spc="-55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diastolic</a:t>
            </a:r>
            <a:r>
              <a:rPr sz="1700" spc="-85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dysfunction,</a:t>
            </a:r>
            <a:r>
              <a:rPr sz="1700" spc="-70" dirty="0">
                <a:latin typeface="Constantia"/>
                <a:cs typeface="Constantia"/>
              </a:rPr>
              <a:t> </a:t>
            </a:r>
            <a:r>
              <a:rPr sz="1700" dirty="0">
                <a:latin typeface="Constantia"/>
                <a:cs typeface="Constantia"/>
              </a:rPr>
              <a:t>or</a:t>
            </a:r>
          </a:p>
          <a:p>
            <a:pPr marL="652780">
              <a:lnSpc>
                <a:spcPts val="1835"/>
              </a:lnSpc>
            </a:pPr>
            <a:r>
              <a:rPr sz="1700" spc="-10" dirty="0">
                <a:latin typeface="Constantia"/>
                <a:cs typeface="Constantia"/>
              </a:rPr>
              <a:t>cardiomyopathy</a:t>
            </a:r>
            <a:endParaRPr sz="1700" dirty="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spcBef>
                <a:spcPts val="5"/>
              </a:spcBef>
              <a:buClr>
                <a:srgbClr val="0E6EC5"/>
              </a:buClr>
              <a:buSzPct val="85294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700" dirty="0">
                <a:latin typeface="Constantia"/>
                <a:cs typeface="Constantia"/>
              </a:rPr>
              <a:t>Echos</a:t>
            </a:r>
            <a:r>
              <a:rPr sz="1700" spc="-75" dirty="0">
                <a:latin typeface="Constantia"/>
                <a:cs typeface="Constantia"/>
              </a:rPr>
              <a:t> </a:t>
            </a:r>
            <a:r>
              <a:rPr sz="1700" dirty="0">
                <a:latin typeface="Constantia"/>
                <a:cs typeface="Constantia"/>
              </a:rPr>
              <a:t>can</a:t>
            </a:r>
            <a:r>
              <a:rPr sz="1700" spc="-90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assess</a:t>
            </a:r>
            <a:r>
              <a:rPr sz="1700" spc="-75" dirty="0">
                <a:latin typeface="Constantia"/>
                <a:cs typeface="Constantia"/>
              </a:rPr>
              <a:t> </a:t>
            </a:r>
            <a:r>
              <a:rPr sz="1700" spc="-10" dirty="0">
                <a:latin typeface="Constantia"/>
                <a:cs typeface="Constantia"/>
              </a:rPr>
              <a:t>any</a:t>
            </a:r>
            <a:r>
              <a:rPr sz="1700" spc="-85" dirty="0">
                <a:latin typeface="Constantia"/>
                <a:cs typeface="Constantia"/>
              </a:rPr>
              <a:t> </a:t>
            </a:r>
            <a:r>
              <a:rPr sz="1700" spc="-10" dirty="0">
                <a:latin typeface="Constantia"/>
                <a:cs typeface="Constantia"/>
              </a:rPr>
              <a:t>underlying</a:t>
            </a:r>
            <a:r>
              <a:rPr sz="1700" spc="-65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problems</a:t>
            </a:r>
            <a:r>
              <a:rPr sz="1700" spc="-85" dirty="0">
                <a:latin typeface="Constantia"/>
                <a:cs typeface="Constantia"/>
              </a:rPr>
              <a:t> </a:t>
            </a:r>
            <a:r>
              <a:rPr sz="1700" dirty="0">
                <a:latin typeface="Constantia"/>
                <a:cs typeface="Constantia"/>
              </a:rPr>
              <a:t>and</a:t>
            </a:r>
            <a:r>
              <a:rPr sz="1700" spc="-60" dirty="0">
                <a:latin typeface="Constantia"/>
                <a:cs typeface="Constantia"/>
              </a:rPr>
              <a:t> </a:t>
            </a:r>
            <a:r>
              <a:rPr sz="1700" dirty="0">
                <a:latin typeface="Constantia"/>
                <a:cs typeface="Constantia"/>
              </a:rPr>
              <a:t>guide</a:t>
            </a:r>
            <a:r>
              <a:rPr sz="1700" spc="-80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treatment</a:t>
            </a:r>
            <a:endParaRPr sz="1700" dirty="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5294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700" spc="-5" dirty="0">
                <a:latin typeface="Constantia"/>
                <a:cs typeface="Constantia"/>
              </a:rPr>
              <a:t>Best </a:t>
            </a:r>
            <a:r>
              <a:rPr sz="1700" spc="-15" dirty="0">
                <a:latin typeface="Constantia"/>
                <a:cs typeface="Constantia"/>
              </a:rPr>
              <a:t>to </a:t>
            </a:r>
            <a:r>
              <a:rPr sz="1700" spc="-10" dirty="0">
                <a:latin typeface="Constantia"/>
                <a:cs typeface="Constantia"/>
              </a:rPr>
              <a:t>control </a:t>
            </a:r>
            <a:r>
              <a:rPr sz="1700" spc="-15" dirty="0">
                <a:latin typeface="Constantia"/>
                <a:cs typeface="Constantia"/>
              </a:rPr>
              <a:t>rate </a:t>
            </a:r>
            <a:r>
              <a:rPr sz="1700" spc="-10" dirty="0">
                <a:latin typeface="Constantia"/>
                <a:cs typeface="Constantia"/>
              </a:rPr>
              <a:t>before</a:t>
            </a:r>
            <a:r>
              <a:rPr sz="1700" spc="-295" dirty="0">
                <a:latin typeface="Constantia"/>
                <a:cs typeface="Constantia"/>
              </a:rPr>
              <a:t> </a:t>
            </a:r>
            <a:r>
              <a:rPr sz="1700" spc="-5" dirty="0">
                <a:latin typeface="Constantia"/>
                <a:cs typeface="Constantia"/>
              </a:rPr>
              <a:t>study</a:t>
            </a:r>
            <a:endParaRPr sz="1700" dirty="0">
              <a:latin typeface="Constantia"/>
              <a:cs typeface="Constantia"/>
            </a:endParaRPr>
          </a:p>
          <a:p>
            <a:pPr marL="652780" marR="5080" lvl="1" indent="-247650">
              <a:lnSpc>
                <a:spcPct val="80000"/>
              </a:lnSpc>
              <a:spcBef>
                <a:spcPts val="405"/>
              </a:spcBef>
              <a:buClr>
                <a:srgbClr val="0E6EC5"/>
              </a:buClr>
              <a:buSzPct val="85294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700" i="1" spc="-5" dirty="0">
                <a:latin typeface="Constantia"/>
                <a:cs typeface="Constantia"/>
              </a:rPr>
              <a:t>Patients </a:t>
            </a:r>
            <a:r>
              <a:rPr sz="1700" i="1" spc="-10" dirty="0">
                <a:latin typeface="Constantia"/>
                <a:cs typeface="Constantia"/>
              </a:rPr>
              <a:t>with </a:t>
            </a:r>
            <a:r>
              <a:rPr sz="1700" i="1" dirty="0">
                <a:latin typeface="Constantia"/>
                <a:cs typeface="Constantia"/>
              </a:rPr>
              <a:t>major </a:t>
            </a:r>
            <a:r>
              <a:rPr sz="1700" i="1" spc="-5" dirty="0">
                <a:latin typeface="Constantia"/>
                <a:cs typeface="Constantia"/>
              </a:rPr>
              <a:t>structural </a:t>
            </a:r>
            <a:r>
              <a:rPr sz="1700" i="1" dirty="0">
                <a:latin typeface="Constantia"/>
                <a:cs typeface="Constantia"/>
              </a:rPr>
              <a:t>abnormalities, </a:t>
            </a:r>
            <a:r>
              <a:rPr sz="1700" i="1" spc="5" dirty="0">
                <a:latin typeface="Constantia"/>
                <a:cs typeface="Constantia"/>
              </a:rPr>
              <a:t>significant </a:t>
            </a:r>
            <a:r>
              <a:rPr sz="1700" i="1" spc="-65" dirty="0">
                <a:latin typeface="Constantia"/>
                <a:cs typeface="Constantia"/>
              </a:rPr>
              <a:t>LV </a:t>
            </a:r>
            <a:r>
              <a:rPr sz="1700" i="1" spc="-10" dirty="0">
                <a:latin typeface="Constantia"/>
                <a:cs typeface="Constantia"/>
              </a:rPr>
              <a:t>systolic </a:t>
            </a:r>
            <a:r>
              <a:rPr sz="1700" i="1" spc="-5" dirty="0">
                <a:latin typeface="Constantia"/>
                <a:cs typeface="Constantia"/>
              </a:rPr>
              <a:t>dysfunction,  or </a:t>
            </a:r>
            <a:r>
              <a:rPr sz="1700" i="1" spc="10" dirty="0">
                <a:latin typeface="Constantia"/>
                <a:cs typeface="Constantia"/>
              </a:rPr>
              <a:t>LA </a:t>
            </a:r>
            <a:r>
              <a:rPr sz="1700" i="1" spc="-5" dirty="0">
                <a:latin typeface="Constantia"/>
                <a:cs typeface="Constantia"/>
              </a:rPr>
              <a:t>diameter </a:t>
            </a:r>
            <a:r>
              <a:rPr sz="1700" i="1" dirty="0">
                <a:latin typeface="Constantia"/>
                <a:cs typeface="Constantia"/>
              </a:rPr>
              <a:t>&gt;4.5 cm </a:t>
            </a:r>
            <a:r>
              <a:rPr sz="1700" i="1" spc="-10" dirty="0">
                <a:latin typeface="Constantia"/>
                <a:cs typeface="Constantia"/>
              </a:rPr>
              <a:t>are </a:t>
            </a:r>
            <a:r>
              <a:rPr sz="1700" i="1" spc="-5" dirty="0">
                <a:latin typeface="Constantia"/>
                <a:cs typeface="Constantia"/>
              </a:rPr>
              <a:t>less </a:t>
            </a:r>
            <a:r>
              <a:rPr sz="1700" i="1" spc="-10" dirty="0">
                <a:latin typeface="Constantia"/>
                <a:cs typeface="Constantia"/>
              </a:rPr>
              <a:t>likely </a:t>
            </a:r>
            <a:r>
              <a:rPr sz="1700" i="1" spc="-15" dirty="0">
                <a:latin typeface="Constantia"/>
                <a:cs typeface="Constantia"/>
              </a:rPr>
              <a:t>to </a:t>
            </a:r>
            <a:r>
              <a:rPr sz="1700" i="1" spc="-5" dirty="0">
                <a:latin typeface="Constantia"/>
                <a:cs typeface="Constantia"/>
              </a:rPr>
              <a:t>maintain SR </a:t>
            </a:r>
            <a:r>
              <a:rPr sz="1700" i="1" spc="-10" dirty="0">
                <a:latin typeface="Constantia"/>
                <a:cs typeface="Constantia"/>
              </a:rPr>
              <a:t>after</a:t>
            </a:r>
            <a:r>
              <a:rPr sz="1700" i="1" spc="-85" dirty="0">
                <a:latin typeface="Constantia"/>
                <a:cs typeface="Constantia"/>
              </a:rPr>
              <a:t> </a:t>
            </a:r>
            <a:r>
              <a:rPr sz="1700" i="1" dirty="0">
                <a:latin typeface="Constantia"/>
                <a:cs typeface="Constantia"/>
              </a:rPr>
              <a:t>CV</a:t>
            </a:r>
            <a:endParaRPr sz="1700" dirty="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1924558"/>
            <a:ext cx="7911465" cy="3809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185" indent="-3251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Font typeface="Arial"/>
              <a:buChar char="•"/>
              <a:tabLst>
                <a:tab pos="337185" algn="l"/>
                <a:tab pos="337820" algn="l"/>
              </a:tabLst>
            </a:pPr>
            <a:r>
              <a:rPr sz="1500" b="1" spc="-10" dirty="0">
                <a:latin typeface="Constantia"/>
                <a:cs typeface="Constantia"/>
              </a:rPr>
              <a:t>Stroke/TIA</a:t>
            </a:r>
            <a:endParaRPr sz="15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AD0D9"/>
              </a:buClr>
              <a:buFont typeface="Arial"/>
              <a:buChar char="•"/>
            </a:pPr>
            <a:endParaRPr sz="145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15" dirty="0">
                <a:latin typeface="Constantia"/>
                <a:cs typeface="Constantia"/>
              </a:rPr>
              <a:t>Up to </a:t>
            </a:r>
            <a:r>
              <a:rPr sz="1500" spc="-5" dirty="0">
                <a:latin typeface="Constantia"/>
                <a:cs typeface="Constantia"/>
              </a:rPr>
              <a:t>20% </a:t>
            </a:r>
            <a:r>
              <a:rPr sz="1500" dirty="0">
                <a:latin typeface="Constantia"/>
                <a:cs typeface="Constantia"/>
              </a:rPr>
              <a:t>of </a:t>
            </a:r>
            <a:r>
              <a:rPr sz="1500" spc="-70" dirty="0">
                <a:latin typeface="Constantia"/>
                <a:cs typeface="Constantia"/>
              </a:rPr>
              <a:t>CVA’s </a:t>
            </a:r>
            <a:r>
              <a:rPr sz="1500" spc="-15" dirty="0">
                <a:latin typeface="Constantia"/>
                <a:cs typeface="Constantia"/>
              </a:rPr>
              <a:t>may </a:t>
            </a:r>
            <a:r>
              <a:rPr sz="1500" dirty="0">
                <a:latin typeface="Constantia"/>
                <a:cs typeface="Constantia"/>
              </a:rPr>
              <a:t>be</a:t>
            </a:r>
            <a:r>
              <a:rPr sz="1500" spc="-28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caused </a:t>
            </a:r>
            <a:r>
              <a:rPr sz="1500" spc="-5" dirty="0">
                <a:latin typeface="Constantia"/>
                <a:cs typeface="Constantia"/>
              </a:rPr>
              <a:t>by </a:t>
            </a:r>
            <a:r>
              <a:rPr sz="1500" spc="-10" dirty="0">
                <a:latin typeface="Constantia"/>
                <a:cs typeface="Constantia"/>
              </a:rPr>
              <a:t>cardiac </a:t>
            </a:r>
            <a:r>
              <a:rPr sz="1500" dirty="0">
                <a:latin typeface="Constantia"/>
                <a:cs typeface="Constantia"/>
              </a:rPr>
              <a:t>emboli</a:t>
            </a:r>
            <a:endParaRPr sz="15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dirty="0">
                <a:latin typeface="Constantia"/>
                <a:cs typeface="Constantia"/>
              </a:rPr>
              <a:t>TTE</a:t>
            </a:r>
            <a:r>
              <a:rPr sz="1500" spc="-25" dirty="0">
                <a:latin typeface="Constantia"/>
                <a:cs typeface="Constantia"/>
              </a:rPr>
              <a:t> </a:t>
            </a:r>
            <a:r>
              <a:rPr sz="1500" spc="-15" dirty="0">
                <a:latin typeface="Constantia"/>
                <a:cs typeface="Constantia"/>
              </a:rPr>
              <a:t>rarely</a:t>
            </a:r>
            <a:r>
              <a:rPr sz="1500" spc="-55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shows</a:t>
            </a:r>
            <a:r>
              <a:rPr sz="1500" spc="-5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a</a:t>
            </a:r>
            <a:r>
              <a:rPr sz="1500" spc="-65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direct</a:t>
            </a:r>
            <a:r>
              <a:rPr sz="1500" spc="-90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source</a:t>
            </a:r>
            <a:r>
              <a:rPr sz="1500" spc="-9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of emboli</a:t>
            </a:r>
            <a:r>
              <a:rPr sz="1500" spc="-5" dirty="0">
                <a:latin typeface="Constantia"/>
                <a:cs typeface="Constantia"/>
              </a:rPr>
              <a:t> (such</a:t>
            </a:r>
            <a:r>
              <a:rPr sz="1500" spc="-7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as</a:t>
            </a:r>
            <a:r>
              <a:rPr sz="1500" spc="-3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thrombus,</a:t>
            </a:r>
            <a:r>
              <a:rPr sz="1500" spc="-30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vegetations,</a:t>
            </a:r>
            <a:r>
              <a:rPr sz="1500" spc="-4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or</a:t>
            </a:r>
            <a:r>
              <a:rPr sz="1500" spc="-6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tumors)</a:t>
            </a:r>
            <a:endParaRPr sz="1500">
              <a:latin typeface="Constantia"/>
              <a:cs typeface="Constantia"/>
            </a:endParaRPr>
          </a:p>
          <a:p>
            <a:pPr marL="652780" marR="269240" lvl="1" indent="-247650">
              <a:lnSpc>
                <a:spcPct val="80000"/>
              </a:lnSpc>
              <a:spcBef>
                <a:spcPts val="360"/>
              </a:spcBef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10" dirty="0">
                <a:latin typeface="Constantia"/>
                <a:cs typeface="Constantia"/>
              </a:rPr>
              <a:t>Shows </a:t>
            </a:r>
            <a:r>
              <a:rPr sz="1500" spc="-5" dirty="0">
                <a:latin typeface="Constantia"/>
                <a:cs typeface="Constantia"/>
              </a:rPr>
              <a:t>abnormalities </a:t>
            </a:r>
            <a:r>
              <a:rPr sz="1500" spc="-10" dirty="0">
                <a:latin typeface="Constantia"/>
                <a:cs typeface="Constantia"/>
              </a:rPr>
              <a:t>which </a:t>
            </a:r>
            <a:r>
              <a:rPr sz="1500" i="1" spc="-10" dirty="0">
                <a:latin typeface="Constantia"/>
                <a:cs typeface="Constantia"/>
              </a:rPr>
              <a:t>predispose </a:t>
            </a:r>
            <a:r>
              <a:rPr sz="1500" dirty="0">
                <a:latin typeface="Constantia"/>
                <a:cs typeface="Constantia"/>
              </a:rPr>
              <a:t>a </a:t>
            </a:r>
            <a:r>
              <a:rPr sz="1500" spc="-5" dirty="0">
                <a:latin typeface="Constantia"/>
                <a:cs typeface="Constantia"/>
              </a:rPr>
              <a:t>patient </a:t>
            </a:r>
            <a:r>
              <a:rPr sz="1500" spc="-15" dirty="0">
                <a:latin typeface="Constantia"/>
                <a:cs typeface="Constantia"/>
              </a:rPr>
              <a:t>to </a:t>
            </a:r>
            <a:r>
              <a:rPr sz="1500" spc="-5" dirty="0">
                <a:latin typeface="Constantia"/>
                <a:cs typeface="Constantia"/>
              </a:rPr>
              <a:t>embolization </a:t>
            </a:r>
            <a:r>
              <a:rPr sz="1500" dirty="0">
                <a:latin typeface="Constantia"/>
                <a:cs typeface="Constantia"/>
              </a:rPr>
              <a:t>(such</a:t>
            </a:r>
            <a:r>
              <a:rPr sz="1500" spc="-27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as </a:t>
            </a:r>
            <a:r>
              <a:rPr sz="1500" spc="-5" dirty="0">
                <a:latin typeface="Constantia"/>
                <a:cs typeface="Constantia"/>
              </a:rPr>
              <a:t>MV disease,  </a:t>
            </a:r>
            <a:r>
              <a:rPr sz="1500" spc="-40" dirty="0">
                <a:latin typeface="Constantia"/>
                <a:cs typeface="Constantia"/>
              </a:rPr>
              <a:t>PFO, </a:t>
            </a:r>
            <a:r>
              <a:rPr sz="1500" dirty="0">
                <a:latin typeface="Constantia"/>
                <a:cs typeface="Constantia"/>
              </a:rPr>
              <a:t>or </a:t>
            </a:r>
            <a:r>
              <a:rPr sz="1500" spc="-60" dirty="0">
                <a:latin typeface="Constantia"/>
                <a:cs typeface="Constantia"/>
              </a:rPr>
              <a:t>LV</a:t>
            </a:r>
            <a:r>
              <a:rPr sz="1500" spc="-10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aneurysm)</a:t>
            </a:r>
            <a:endParaRPr sz="1500">
              <a:latin typeface="Constantia"/>
              <a:cs typeface="Constantia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0E6EC5"/>
              </a:buClr>
              <a:buFont typeface="Arial"/>
              <a:buChar char="•"/>
            </a:pPr>
            <a:endParaRPr sz="1750">
              <a:latin typeface="Constantia"/>
              <a:cs typeface="Constantia"/>
            </a:endParaRPr>
          </a:p>
          <a:p>
            <a:pPr marL="652780" marR="5080" lvl="1" indent="-247650">
              <a:lnSpc>
                <a:spcPts val="144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i="1" spc="-5" dirty="0">
                <a:latin typeface="Constantia"/>
                <a:cs typeface="Constantia"/>
              </a:rPr>
              <a:t>TEE </a:t>
            </a:r>
            <a:r>
              <a:rPr sz="1500" i="1" dirty="0">
                <a:latin typeface="Constantia"/>
                <a:cs typeface="Constantia"/>
              </a:rPr>
              <a:t>is </a:t>
            </a:r>
            <a:r>
              <a:rPr sz="1500" i="1" spc="-5" dirty="0">
                <a:latin typeface="Constantia"/>
                <a:cs typeface="Constantia"/>
              </a:rPr>
              <a:t>an </a:t>
            </a:r>
            <a:r>
              <a:rPr sz="1500" i="1" spc="-10" dirty="0">
                <a:latin typeface="Constantia"/>
                <a:cs typeface="Constantia"/>
              </a:rPr>
              <a:t>effective screening tool </a:t>
            </a:r>
            <a:r>
              <a:rPr sz="1500" i="1" spc="-15" dirty="0">
                <a:latin typeface="Constantia"/>
                <a:cs typeface="Constantia"/>
              </a:rPr>
              <a:t>to </a:t>
            </a:r>
            <a:r>
              <a:rPr sz="1500" i="1" spc="-10" dirty="0">
                <a:latin typeface="Constantia"/>
                <a:cs typeface="Constantia"/>
              </a:rPr>
              <a:t>detect </a:t>
            </a:r>
            <a:r>
              <a:rPr sz="1500" i="1" spc="10" dirty="0">
                <a:latin typeface="Constantia"/>
                <a:cs typeface="Constantia"/>
              </a:rPr>
              <a:t>LAA </a:t>
            </a:r>
            <a:r>
              <a:rPr sz="1500" i="1" spc="-10" dirty="0">
                <a:latin typeface="Constantia"/>
                <a:cs typeface="Constantia"/>
              </a:rPr>
              <a:t>thrombus before </a:t>
            </a:r>
            <a:r>
              <a:rPr sz="1500" i="1" dirty="0">
                <a:latin typeface="Constantia"/>
                <a:cs typeface="Constantia"/>
              </a:rPr>
              <a:t>CV </a:t>
            </a:r>
            <a:r>
              <a:rPr sz="1500" i="1" spc="-5" dirty="0">
                <a:latin typeface="Constantia"/>
                <a:cs typeface="Constantia"/>
              </a:rPr>
              <a:t>of </a:t>
            </a:r>
            <a:r>
              <a:rPr sz="1500" i="1" dirty="0">
                <a:latin typeface="Constantia"/>
                <a:cs typeface="Constantia"/>
              </a:rPr>
              <a:t>AF and AF </a:t>
            </a:r>
            <a:r>
              <a:rPr sz="1500" i="1" spc="-5" dirty="0">
                <a:latin typeface="Constantia"/>
                <a:cs typeface="Constantia"/>
              </a:rPr>
              <a:t>ablation  </a:t>
            </a:r>
            <a:r>
              <a:rPr sz="1500" i="1" spc="-10" dirty="0">
                <a:latin typeface="Constantia"/>
                <a:cs typeface="Constantia"/>
              </a:rPr>
              <a:t>procedures</a:t>
            </a:r>
            <a:endParaRPr sz="1500">
              <a:latin typeface="Constantia"/>
              <a:cs typeface="Constantia"/>
            </a:endParaRPr>
          </a:p>
          <a:p>
            <a:pPr marL="334010" indent="-321945">
              <a:lnSpc>
                <a:spcPct val="100000"/>
              </a:lnSpc>
              <a:spcBef>
                <a:spcPts val="110"/>
              </a:spcBef>
              <a:buClr>
                <a:srgbClr val="0AD0D9"/>
              </a:buClr>
              <a:buFont typeface="Arial"/>
              <a:buChar char="•"/>
              <a:tabLst>
                <a:tab pos="334010" algn="l"/>
                <a:tab pos="334645" algn="l"/>
              </a:tabLst>
            </a:pPr>
            <a:r>
              <a:rPr sz="1500" b="1" spc="-10" dirty="0">
                <a:latin typeface="Constantia"/>
                <a:cs typeface="Constantia"/>
              </a:rPr>
              <a:t>Infective</a:t>
            </a:r>
            <a:r>
              <a:rPr sz="1500" b="1" spc="-30" dirty="0">
                <a:latin typeface="Constantia"/>
                <a:cs typeface="Constantia"/>
              </a:rPr>
              <a:t> </a:t>
            </a:r>
            <a:r>
              <a:rPr sz="1500" b="1" spc="-5" dirty="0">
                <a:latin typeface="Constantia"/>
                <a:cs typeface="Constantia"/>
              </a:rPr>
              <a:t>Endocarditis</a:t>
            </a:r>
            <a:endParaRPr sz="15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spcBef>
                <a:spcPts val="25"/>
              </a:spcBef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5" dirty="0">
                <a:latin typeface="Constantia"/>
                <a:cs typeface="Constantia"/>
              </a:rPr>
              <a:t>Bacterial infection </a:t>
            </a:r>
            <a:r>
              <a:rPr sz="1500" dirty="0">
                <a:latin typeface="Constantia"/>
                <a:cs typeface="Constantia"/>
              </a:rPr>
              <a:t>of </a:t>
            </a:r>
            <a:r>
              <a:rPr sz="1500" spc="-5" dirty="0">
                <a:latin typeface="Constantia"/>
                <a:cs typeface="Constantia"/>
              </a:rPr>
              <a:t>heart</a:t>
            </a:r>
            <a:r>
              <a:rPr sz="1500" spc="-110" dirty="0">
                <a:latin typeface="Constantia"/>
                <a:cs typeface="Constantia"/>
              </a:rPr>
              <a:t> </a:t>
            </a:r>
            <a:r>
              <a:rPr sz="1500" spc="-15" dirty="0">
                <a:latin typeface="Constantia"/>
                <a:cs typeface="Constantia"/>
              </a:rPr>
              <a:t>valves</a:t>
            </a:r>
            <a:endParaRPr sz="1500">
              <a:latin typeface="Constantia"/>
              <a:cs typeface="Constantia"/>
            </a:endParaRPr>
          </a:p>
          <a:p>
            <a:pPr marL="927100" lvl="2" indent="-247650">
              <a:lnSpc>
                <a:spcPts val="1555"/>
              </a:lnSpc>
              <a:spcBef>
                <a:spcPts val="10"/>
              </a:spcBef>
              <a:buClr>
                <a:srgbClr val="009DD9"/>
              </a:buClr>
              <a:buSzPct val="69230"/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1300" spc="-5" dirty="0">
                <a:latin typeface="Constantia"/>
                <a:cs typeface="Constantia"/>
              </a:rPr>
              <a:t>Established </a:t>
            </a:r>
            <a:r>
              <a:rPr sz="1300" spc="-10" dirty="0">
                <a:latin typeface="Constantia"/>
                <a:cs typeface="Constantia"/>
              </a:rPr>
              <a:t>bacteria </a:t>
            </a:r>
            <a:r>
              <a:rPr sz="1300" spc="-5" dirty="0">
                <a:latin typeface="Constantia"/>
                <a:cs typeface="Constantia"/>
              </a:rPr>
              <a:t>is called a</a:t>
            </a:r>
            <a:r>
              <a:rPr sz="1300" spc="-170" dirty="0">
                <a:latin typeface="Constantia"/>
                <a:cs typeface="Constantia"/>
              </a:rPr>
              <a:t> </a:t>
            </a:r>
            <a:r>
              <a:rPr sz="1300" spc="-10" dirty="0">
                <a:latin typeface="Constantia"/>
                <a:cs typeface="Constantia"/>
              </a:rPr>
              <a:t>vegetation</a:t>
            </a:r>
            <a:endParaRPr sz="1300">
              <a:latin typeface="Constantia"/>
              <a:cs typeface="Constantia"/>
            </a:endParaRPr>
          </a:p>
          <a:p>
            <a:pPr marL="652780" lvl="1" indent="-247650">
              <a:lnSpc>
                <a:spcPts val="1795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10" dirty="0">
                <a:latin typeface="Constantia"/>
                <a:cs typeface="Constantia"/>
              </a:rPr>
              <a:t>Damaged </a:t>
            </a:r>
            <a:r>
              <a:rPr sz="1500" dirty="0">
                <a:latin typeface="Constantia"/>
                <a:cs typeface="Constantia"/>
              </a:rPr>
              <a:t>and </a:t>
            </a:r>
            <a:r>
              <a:rPr sz="1500" spc="-5" dirty="0">
                <a:latin typeface="Constantia"/>
                <a:cs typeface="Constantia"/>
              </a:rPr>
              <a:t>abnormal </a:t>
            </a:r>
            <a:r>
              <a:rPr sz="1500" spc="-15" dirty="0">
                <a:latin typeface="Constantia"/>
                <a:cs typeface="Constantia"/>
              </a:rPr>
              <a:t>valves </a:t>
            </a:r>
            <a:r>
              <a:rPr sz="1500" spc="-10" dirty="0">
                <a:latin typeface="Constantia"/>
                <a:cs typeface="Constantia"/>
              </a:rPr>
              <a:t>are </a:t>
            </a:r>
            <a:r>
              <a:rPr sz="1500" dirty="0">
                <a:latin typeface="Constantia"/>
                <a:cs typeface="Constantia"/>
              </a:rPr>
              <a:t>at</a:t>
            </a:r>
            <a:r>
              <a:rPr sz="1500" spc="-270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higher </a:t>
            </a:r>
            <a:r>
              <a:rPr sz="1500" spc="-5" dirty="0">
                <a:latin typeface="Constantia"/>
                <a:cs typeface="Constantia"/>
              </a:rPr>
              <a:t>risk</a:t>
            </a:r>
            <a:endParaRPr sz="15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15" dirty="0">
                <a:latin typeface="Constantia"/>
                <a:cs typeface="Constantia"/>
              </a:rPr>
              <a:t>Acute </a:t>
            </a:r>
            <a:r>
              <a:rPr sz="1500" spc="-5" dirty="0">
                <a:latin typeface="Constantia"/>
                <a:cs typeface="Constantia"/>
              </a:rPr>
              <a:t>(staph) </a:t>
            </a:r>
            <a:r>
              <a:rPr sz="1500" spc="-10" dirty="0">
                <a:latin typeface="Constantia"/>
                <a:cs typeface="Constantia"/>
              </a:rPr>
              <a:t>versus </a:t>
            </a:r>
            <a:r>
              <a:rPr sz="1500" spc="-5" dirty="0">
                <a:latin typeface="Constantia"/>
                <a:cs typeface="Constantia"/>
              </a:rPr>
              <a:t>subacute</a:t>
            </a:r>
            <a:r>
              <a:rPr sz="1500" spc="-18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(strep)</a:t>
            </a:r>
            <a:endParaRPr sz="15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10" dirty="0">
                <a:latin typeface="Constantia"/>
                <a:cs typeface="Constantia"/>
              </a:rPr>
              <a:t>Symptoms: </a:t>
            </a:r>
            <a:r>
              <a:rPr sz="1500" spc="-30" dirty="0">
                <a:latin typeface="Constantia"/>
                <a:cs typeface="Constantia"/>
              </a:rPr>
              <a:t>fever, </a:t>
            </a:r>
            <a:r>
              <a:rPr sz="1500" spc="-25" dirty="0">
                <a:latin typeface="Constantia"/>
                <a:cs typeface="Constantia"/>
              </a:rPr>
              <a:t>murmur, </a:t>
            </a:r>
            <a:r>
              <a:rPr sz="1500" spc="-5" dirty="0">
                <a:latin typeface="Constantia"/>
                <a:cs typeface="Constantia"/>
              </a:rPr>
              <a:t>emboli,</a:t>
            </a:r>
            <a:r>
              <a:rPr sz="1500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stroke</a:t>
            </a:r>
            <a:endParaRPr sz="15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5" dirty="0">
                <a:latin typeface="Constantia"/>
                <a:cs typeface="Constantia"/>
              </a:rPr>
              <a:t>IV</a:t>
            </a:r>
            <a:r>
              <a:rPr sz="1500" spc="-60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drug</a:t>
            </a:r>
            <a:r>
              <a:rPr sz="1500" spc="-50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abuse</a:t>
            </a:r>
            <a:r>
              <a:rPr sz="1500" spc="-7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can</a:t>
            </a:r>
            <a:r>
              <a:rPr sz="1500" spc="-2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increase</a:t>
            </a:r>
            <a:r>
              <a:rPr sz="1500" spc="-7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risk</a:t>
            </a:r>
            <a:r>
              <a:rPr sz="1500" spc="-5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of</a:t>
            </a:r>
            <a:r>
              <a:rPr sz="1500" spc="3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bacterial</a:t>
            </a:r>
            <a:r>
              <a:rPr sz="1500" spc="-30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endocarditis</a:t>
            </a:r>
            <a:endParaRPr sz="15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3333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1500" spc="-5" dirty="0">
                <a:latin typeface="Constantia"/>
                <a:cs typeface="Constantia"/>
              </a:rPr>
              <a:t>Can</a:t>
            </a:r>
            <a:r>
              <a:rPr sz="1500" spc="-50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also</a:t>
            </a:r>
            <a:r>
              <a:rPr sz="1500" spc="-2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be</a:t>
            </a:r>
            <a:r>
              <a:rPr sz="1500" spc="-75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used in</a:t>
            </a:r>
            <a:r>
              <a:rPr sz="1500" spc="-50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setting</a:t>
            </a:r>
            <a:r>
              <a:rPr sz="1500" spc="-45" dirty="0">
                <a:latin typeface="Constantia"/>
                <a:cs typeface="Constantia"/>
              </a:rPr>
              <a:t> </a:t>
            </a:r>
            <a:r>
              <a:rPr sz="1500" dirty="0">
                <a:latin typeface="Constantia"/>
                <a:cs typeface="Constantia"/>
              </a:rPr>
              <a:t>of </a:t>
            </a:r>
            <a:r>
              <a:rPr sz="1500" spc="-5" dirty="0">
                <a:latin typeface="Constantia"/>
                <a:cs typeface="Constantia"/>
              </a:rPr>
              <a:t>suspected</a:t>
            </a:r>
            <a:r>
              <a:rPr sz="1500" spc="-65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device</a:t>
            </a:r>
            <a:r>
              <a:rPr sz="1500" spc="-90" dirty="0">
                <a:latin typeface="Constantia"/>
                <a:cs typeface="Constantia"/>
              </a:rPr>
              <a:t> </a:t>
            </a:r>
            <a:r>
              <a:rPr sz="1500" spc="-10" dirty="0">
                <a:latin typeface="Constantia"/>
                <a:cs typeface="Constantia"/>
              </a:rPr>
              <a:t>system</a:t>
            </a:r>
            <a:r>
              <a:rPr sz="1500" spc="-30" dirty="0">
                <a:latin typeface="Constantia"/>
                <a:cs typeface="Constantia"/>
              </a:rPr>
              <a:t> </a:t>
            </a:r>
            <a:r>
              <a:rPr sz="1500" spc="-5" dirty="0">
                <a:latin typeface="Constantia"/>
                <a:cs typeface="Constantia"/>
              </a:rPr>
              <a:t>infection</a:t>
            </a:r>
            <a:endParaRPr sz="15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1973707"/>
            <a:ext cx="7516495" cy="251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indent="-35687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102083"/>
              <a:buFont typeface="Arial"/>
              <a:buChar char="•"/>
              <a:tabLst>
                <a:tab pos="368935" algn="l"/>
                <a:tab pos="369570" algn="l"/>
              </a:tabLst>
            </a:pPr>
            <a:r>
              <a:rPr sz="2400" b="1" spc="-5" dirty="0">
                <a:latin typeface="Constantia"/>
                <a:cs typeface="Constantia"/>
              </a:rPr>
              <a:t>Assessment </a:t>
            </a:r>
            <a:r>
              <a:rPr sz="2400" b="1" dirty="0">
                <a:latin typeface="Constantia"/>
                <a:cs typeface="Constantia"/>
              </a:rPr>
              <a:t>of </a:t>
            </a:r>
            <a:r>
              <a:rPr sz="2400" b="1" spc="5" dirty="0">
                <a:latin typeface="Constantia"/>
                <a:cs typeface="Constantia"/>
              </a:rPr>
              <a:t>Artificial</a:t>
            </a:r>
            <a:r>
              <a:rPr sz="2400" b="1" spc="-100" dirty="0">
                <a:latin typeface="Constantia"/>
                <a:cs typeface="Constantia"/>
              </a:rPr>
              <a:t> </a:t>
            </a:r>
            <a:r>
              <a:rPr sz="2400" b="1" spc="-40" dirty="0">
                <a:latin typeface="Constantia"/>
                <a:cs typeface="Constantia"/>
              </a:rPr>
              <a:t>Valves</a:t>
            </a:r>
            <a:endParaRPr sz="24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AD0D9"/>
              </a:buClr>
              <a:buFont typeface="Arial"/>
              <a:buChar char="•"/>
            </a:pPr>
            <a:endParaRPr sz="33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5416"/>
              <a:buFont typeface="Arial"/>
              <a:buChar char="•"/>
              <a:tabLst>
                <a:tab pos="652780" algn="l"/>
                <a:tab pos="653415" algn="l"/>
                <a:tab pos="2829560" algn="l"/>
              </a:tabLst>
            </a:pPr>
            <a:r>
              <a:rPr sz="2400" spc="-5" dirty="0">
                <a:latin typeface="Constantia"/>
                <a:cs typeface="Constantia"/>
              </a:rPr>
              <a:t>Can be</a:t>
            </a:r>
            <a:r>
              <a:rPr sz="2400" spc="-135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used for	</a:t>
            </a:r>
            <a:r>
              <a:rPr sz="2400" dirty="0">
                <a:latin typeface="Constantia"/>
                <a:cs typeface="Constantia"/>
              </a:rPr>
              <a:t>tissue and </a:t>
            </a:r>
            <a:r>
              <a:rPr sz="2400" spc="-5" dirty="0">
                <a:latin typeface="Constantia"/>
                <a:cs typeface="Constantia"/>
              </a:rPr>
              <a:t>mechanical</a:t>
            </a:r>
            <a:r>
              <a:rPr sz="2400" spc="-215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valves</a:t>
            </a:r>
            <a:endParaRPr sz="24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2400" spc="-5" dirty="0">
                <a:latin typeface="Constantia"/>
                <a:cs typeface="Constantia"/>
              </a:rPr>
              <a:t>Check </a:t>
            </a:r>
            <a:r>
              <a:rPr sz="2400" spc="-10" dirty="0">
                <a:latin typeface="Constantia"/>
                <a:cs typeface="Constantia"/>
              </a:rPr>
              <a:t>for </a:t>
            </a:r>
            <a:r>
              <a:rPr sz="2400" spc="-5" dirty="0">
                <a:latin typeface="Constantia"/>
                <a:cs typeface="Constantia"/>
              </a:rPr>
              <a:t>regurgitation and </a:t>
            </a:r>
            <a:r>
              <a:rPr sz="2400" dirty="0">
                <a:latin typeface="Constantia"/>
                <a:cs typeface="Constantia"/>
              </a:rPr>
              <a:t>leaking of </a:t>
            </a:r>
            <a:r>
              <a:rPr sz="2400" spc="-5" dirty="0">
                <a:latin typeface="Constantia"/>
                <a:cs typeface="Constantia"/>
              </a:rPr>
              <a:t>blood</a:t>
            </a:r>
            <a:r>
              <a:rPr sz="2400" spc="-33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around</a:t>
            </a:r>
            <a:endParaRPr sz="2400">
              <a:latin typeface="Constantia"/>
              <a:cs typeface="Constantia"/>
            </a:endParaRPr>
          </a:p>
          <a:p>
            <a:pPr marL="652780">
              <a:lnSpc>
                <a:spcPct val="100000"/>
              </a:lnSpc>
              <a:spcBef>
                <a:spcPts val="5"/>
              </a:spcBef>
            </a:pPr>
            <a:r>
              <a:rPr sz="2400" spc="-25" dirty="0">
                <a:latin typeface="Constantia"/>
                <a:cs typeface="Constantia"/>
              </a:rPr>
              <a:t>valve</a:t>
            </a:r>
            <a:r>
              <a:rPr sz="2400" spc="-125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annulus</a:t>
            </a:r>
            <a:endParaRPr sz="24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2400" spc="-5" dirty="0">
                <a:latin typeface="Constantia"/>
                <a:cs typeface="Constantia"/>
              </a:rPr>
              <a:t>Check </a:t>
            </a:r>
            <a:r>
              <a:rPr sz="2400" spc="-10" dirty="0">
                <a:latin typeface="Constantia"/>
                <a:cs typeface="Constantia"/>
              </a:rPr>
              <a:t>velocity </a:t>
            </a:r>
            <a:r>
              <a:rPr sz="2400" dirty="0">
                <a:latin typeface="Constantia"/>
                <a:cs typeface="Constantia"/>
              </a:rPr>
              <a:t>of </a:t>
            </a:r>
            <a:r>
              <a:rPr sz="2400" spc="-5" dirty="0">
                <a:latin typeface="Constantia"/>
                <a:cs typeface="Constantia"/>
              </a:rPr>
              <a:t>blood </a:t>
            </a:r>
            <a:r>
              <a:rPr sz="2400" spc="30" dirty="0">
                <a:latin typeface="Constantia"/>
                <a:cs typeface="Constantia"/>
              </a:rPr>
              <a:t>flow </a:t>
            </a:r>
            <a:r>
              <a:rPr sz="2400" spc="-10" dirty="0">
                <a:latin typeface="Constantia"/>
                <a:cs typeface="Constantia"/>
              </a:rPr>
              <a:t>through </a:t>
            </a:r>
            <a:r>
              <a:rPr sz="2400" spc="-5" dirty="0">
                <a:latin typeface="Constantia"/>
                <a:cs typeface="Constantia"/>
              </a:rPr>
              <a:t>the</a:t>
            </a:r>
            <a:r>
              <a:rPr sz="2400" spc="-450" dirty="0">
                <a:latin typeface="Constantia"/>
                <a:cs typeface="Constantia"/>
              </a:rPr>
              <a:t> </a:t>
            </a:r>
            <a:r>
              <a:rPr sz="2400" spc="-25" dirty="0">
                <a:latin typeface="Constantia"/>
                <a:cs typeface="Constantia"/>
              </a:rPr>
              <a:t>valve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988" y="214884"/>
            <a:ext cx="8644128" cy="6358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1973707"/>
            <a:ext cx="7516495" cy="251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indent="-35687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102083"/>
              <a:buFont typeface="Arial"/>
              <a:buChar char="•"/>
              <a:tabLst>
                <a:tab pos="368935" algn="l"/>
                <a:tab pos="369570" algn="l"/>
              </a:tabLst>
            </a:pPr>
            <a:r>
              <a:rPr sz="2400" b="1" spc="-5" dirty="0">
                <a:latin typeface="Constantia"/>
                <a:cs typeface="Constantia"/>
              </a:rPr>
              <a:t>Assessment </a:t>
            </a:r>
            <a:r>
              <a:rPr sz="2400" b="1" dirty="0">
                <a:latin typeface="Constantia"/>
                <a:cs typeface="Constantia"/>
              </a:rPr>
              <a:t>of </a:t>
            </a:r>
            <a:r>
              <a:rPr sz="2400" b="1" spc="5" dirty="0">
                <a:latin typeface="Constantia"/>
                <a:cs typeface="Constantia"/>
              </a:rPr>
              <a:t>Artificial</a:t>
            </a:r>
            <a:r>
              <a:rPr sz="2400" b="1" spc="-100" dirty="0">
                <a:latin typeface="Constantia"/>
                <a:cs typeface="Constantia"/>
              </a:rPr>
              <a:t> </a:t>
            </a:r>
            <a:r>
              <a:rPr sz="2400" b="1" spc="-40" dirty="0">
                <a:latin typeface="Constantia"/>
                <a:cs typeface="Constantia"/>
              </a:rPr>
              <a:t>Valves</a:t>
            </a:r>
            <a:endParaRPr sz="24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AD0D9"/>
              </a:buClr>
              <a:buFont typeface="Arial"/>
              <a:buChar char="•"/>
            </a:pPr>
            <a:endParaRPr sz="33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buClr>
                <a:srgbClr val="0E6EC5"/>
              </a:buClr>
              <a:buSzPct val="85416"/>
              <a:buFont typeface="Arial"/>
              <a:buChar char="•"/>
              <a:tabLst>
                <a:tab pos="652780" algn="l"/>
                <a:tab pos="653415" algn="l"/>
                <a:tab pos="2829560" algn="l"/>
              </a:tabLst>
            </a:pPr>
            <a:r>
              <a:rPr sz="2400" spc="-5" dirty="0">
                <a:latin typeface="Constantia"/>
                <a:cs typeface="Constantia"/>
              </a:rPr>
              <a:t>Can be</a:t>
            </a:r>
            <a:r>
              <a:rPr sz="2400" spc="-135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used for	</a:t>
            </a:r>
            <a:r>
              <a:rPr sz="2400" dirty="0">
                <a:latin typeface="Constantia"/>
                <a:cs typeface="Constantia"/>
              </a:rPr>
              <a:t>tissue and </a:t>
            </a:r>
            <a:r>
              <a:rPr sz="2400" spc="-5" dirty="0">
                <a:latin typeface="Constantia"/>
                <a:cs typeface="Constantia"/>
              </a:rPr>
              <a:t>mechanical</a:t>
            </a:r>
            <a:r>
              <a:rPr sz="2400" spc="-215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valves</a:t>
            </a:r>
            <a:endParaRPr sz="24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2400" spc="-5" dirty="0">
                <a:latin typeface="Constantia"/>
                <a:cs typeface="Constantia"/>
              </a:rPr>
              <a:t>Check </a:t>
            </a:r>
            <a:r>
              <a:rPr sz="2400" spc="-10" dirty="0">
                <a:latin typeface="Constantia"/>
                <a:cs typeface="Constantia"/>
              </a:rPr>
              <a:t>for </a:t>
            </a:r>
            <a:r>
              <a:rPr sz="2400" spc="-5" dirty="0">
                <a:latin typeface="Constantia"/>
                <a:cs typeface="Constantia"/>
              </a:rPr>
              <a:t>regurgitation and </a:t>
            </a:r>
            <a:r>
              <a:rPr sz="2400" dirty="0">
                <a:latin typeface="Constantia"/>
                <a:cs typeface="Constantia"/>
              </a:rPr>
              <a:t>leaking of </a:t>
            </a:r>
            <a:r>
              <a:rPr sz="2400" spc="-5" dirty="0">
                <a:latin typeface="Constantia"/>
                <a:cs typeface="Constantia"/>
              </a:rPr>
              <a:t>blood</a:t>
            </a:r>
            <a:r>
              <a:rPr sz="2400" spc="-33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around</a:t>
            </a:r>
            <a:endParaRPr sz="2400">
              <a:latin typeface="Constantia"/>
              <a:cs typeface="Constantia"/>
            </a:endParaRPr>
          </a:p>
          <a:p>
            <a:pPr marL="652780">
              <a:lnSpc>
                <a:spcPct val="100000"/>
              </a:lnSpc>
              <a:spcBef>
                <a:spcPts val="5"/>
              </a:spcBef>
            </a:pPr>
            <a:r>
              <a:rPr sz="2400" spc="-25" dirty="0">
                <a:latin typeface="Constantia"/>
                <a:cs typeface="Constantia"/>
              </a:rPr>
              <a:t>valve</a:t>
            </a:r>
            <a:r>
              <a:rPr sz="2400" spc="-125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annulus</a:t>
            </a:r>
            <a:endParaRPr sz="2400">
              <a:latin typeface="Constantia"/>
              <a:cs typeface="Constantia"/>
            </a:endParaRPr>
          </a:p>
          <a:p>
            <a:pPr marL="652780" lvl="1" indent="-247650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Arial"/>
              <a:buChar char="•"/>
              <a:tabLst>
                <a:tab pos="652780" algn="l"/>
                <a:tab pos="653415" algn="l"/>
              </a:tabLst>
            </a:pPr>
            <a:r>
              <a:rPr sz="2400" spc="-5" dirty="0">
                <a:latin typeface="Constantia"/>
                <a:cs typeface="Constantia"/>
              </a:rPr>
              <a:t>Check </a:t>
            </a:r>
            <a:r>
              <a:rPr sz="2400" spc="-10" dirty="0">
                <a:latin typeface="Constantia"/>
                <a:cs typeface="Constantia"/>
              </a:rPr>
              <a:t>velocity </a:t>
            </a:r>
            <a:r>
              <a:rPr sz="2400" dirty="0">
                <a:latin typeface="Constantia"/>
                <a:cs typeface="Constantia"/>
              </a:rPr>
              <a:t>of </a:t>
            </a:r>
            <a:r>
              <a:rPr sz="2400" spc="-5" dirty="0">
                <a:latin typeface="Constantia"/>
                <a:cs typeface="Constantia"/>
              </a:rPr>
              <a:t>blood </a:t>
            </a:r>
            <a:r>
              <a:rPr sz="2400" spc="30" dirty="0">
                <a:latin typeface="Constantia"/>
                <a:cs typeface="Constantia"/>
              </a:rPr>
              <a:t>flow </a:t>
            </a:r>
            <a:r>
              <a:rPr sz="2400" spc="-10" dirty="0">
                <a:latin typeface="Constantia"/>
                <a:cs typeface="Constantia"/>
              </a:rPr>
              <a:t>through </a:t>
            </a:r>
            <a:r>
              <a:rPr sz="2400" spc="-5" dirty="0">
                <a:latin typeface="Constantia"/>
                <a:cs typeface="Constantia"/>
              </a:rPr>
              <a:t>the</a:t>
            </a:r>
            <a:r>
              <a:rPr sz="2400" spc="-450" dirty="0">
                <a:latin typeface="Constantia"/>
                <a:cs typeface="Constantia"/>
              </a:rPr>
              <a:t> </a:t>
            </a:r>
            <a:r>
              <a:rPr sz="2400" spc="-25" dirty="0">
                <a:latin typeface="Constantia"/>
                <a:cs typeface="Constantia"/>
              </a:rPr>
              <a:t>valve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76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067765"/>
            <a:ext cx="261620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ahoma"/>
                <a:cs typeface="Tahoma"/>
              </a:rPr>
              <a:t>Mach</a:t>
            </a:r>
            <a:r>
              <a:rPr spc="-15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nes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593073" y="6517944"/>
            <a:ext cx="1073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45C75"/>
                </a:solidFill>
                <a:latin typeface="Constantia"/>
                <a:cs typeface="Constantia"/>
              </a:rPr>
              <a:t>8</a:t>
            </a:r>
            <a:endParaRPr sz="1200">
              <a:latin typeface="Constantia"/>
              <a:cs typeface="Constant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01256" y="428244"/>
            <a:ext cx="2142744" cy="2820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57244" y="499872"/>
            <a:ext cx="2206752" cy="2785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072" y="3330651"/>
            <a:ext cx="86874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Calibri"/>
                <a:cs typeface="Calibri"/>
              </a:rPr>
              <a:t>There are </a:t>
            </a:r>
            <a:r>
              <a:rPr sz="2200" spc="-5" dirty="0">
                <a:latin typeface="Calibri"/>
                <a:cs typeface="Calibri"/>
              </a:rPr>
              <a:t>5 basic </a:t>
            </a:r>
            <a:r>
              <a:rPr sz="2200" spc="-10" dirty="0">
                <a:latin typeface="Calibri"/>
                <a:cs typeface="Calibri"/>
              </a:rPr>
              <a:t>components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5" dirty="0">
                <a:latin typeface="Calibri"/>
                <a:cs typeface="Calibri"/>
              </a:rPr>
              <a:t>an </a:t>
            </a:r>
            <a:r>
              <a:rPr sz="2200" spc="-10" dirty="0">
                <a:latin typeface="Calibri"/>
                <a:cs typeface="Calibri"/>
              </a:rPr>
              <a:t>ultrasound scanner that are required</a:t>
            </a:r>
            <a:r>
              <a:rPr sz="2200" spc="14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for</a:t>
            </a:r>
            <a:endParaRPr sz="22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2200" spc="-15" dirty="0">
                <a:latin typeface="Calibri"/>
                <a:cs typeface="Calibri"/>
              </a:rPr>
              <a:t>generation, display </a:t>
            </a:r>
            <a:r>
              <a:rPr sz="2200" spc="-5" dirty="0">
                <a:latin typeface="Calibri"/>
                <a:cs typeface="Calibri"/>
              </a:rPr>
              <a:t>and </a:t>
            </a:r>
            <a:r>
              <a:rPr sz="2200" spc="-20" dirty="0">
                <a:latin typeface="Calibri"/>
                <a:cs typeface="Calibri"/>
              </a:rPr>
              <a:t>storage </a:t>
            </a:r>
            <a:r>
              <a:rPr sz="2200" spc="-5" dirty="0">
                <a:latin typeface="Calibri"/>
                <a:cs typeface="Calibri"/>
              </a:rPr>
              <a:t>of an </a:t>
            </a:r>
            <a:r>
              <a:rPr sz="2200" spc="-10" dirty="0">
                <a:latin typeface="Calibri"/>
                <a:cs typeface="Calibri"/>
              </a:rPr>
              <a:t>ultrasound</a:t>
            </a:r>
            <a:r>
              <a:rPr sz="2200" spc="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image.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072" y="4001160"/>
            <a:ext cx="8804910" cy="2875915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142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200" b="1" spc="-5" dirty="0">
                <a:latin typeface="Calibri"/>
                <a:cs typeface="Calibri"/>
              </a:rPr>
              <a:t>Pulse </a:t>
            </a:r>
            <a:r>
              <a:rPr sz="2200" b="1" spc="-20" dirty="0">
                <a:latin typeface="Calibri"/>
                <a:cs typeface="Calibri"/>
              </a:rPr>
              <a:t>generator </a:t>
            </a:r>
            <a:r>
              <a:rPr sz="2200" spc="-5" dirty="0">
                <a:latin typeface="Calibri"/>
                <a:cs typeface="Calibri"/>
              </a:rPr>
              <a:t>- applies </a:t>
            </a:r>
            <a:r>
              <a:rPr sz="2200" spc="-10" dirty="0">
                <a:latin typeface="Calibri"/>
                <a:cs typeface="Calibri"/>
              </a:rPr>
              <a:t>high </a:t>
            </a:r>
            <a:r>
              <a:rPr sz="2200" spc="-5" dirty="0">
                <a:latin typeface="Calibri"/>
                <a:cs typeface="Calibri"/>
              </a:rPr>
              <a:t>amplitude </a:t>
            </a:r>
            <a:r>
              <a:rPr sz="2200" spc="-15" dirty="0">
                <a:latin typeface="Calibri"/>
                <a:cs typeface="Calibri"/>
              </a:rPr>
              <a:t>voltage to energize </a:t>
            </a:r>
            <a:r>
              <a:rPr sz="2200" spc="-5" dirty="0">
                <a:latin typeface="Calibri"/>
                <a:cs typeface="Calibri"/>
              </a:rPr>
              <a:t>the</a:t>
            </a:r>
            <a:r>
              <a:rPr sz="2200" spc="24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crystals</a:t>
            </a:r>
            <a:endParaRPr sz="2200">
              <a:latin typeface="Calibri"/>
              <a:cs typeface="Calibri"/>
            </a:endParaRPr>
          </a:p>
          <a:p>
            <a:pPr marL="469900" marR="5080" indent="-457834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200" b="1" spc="-25" dirty="0">
                <a:latin typeface="Calibri"/>
                <a:cs typeface="Calibri"/>
              </a:rPr>
              <a:t>Transducer </a:t>
            </a:r>
            <a:r>
              <a:rPr sz="2200" spc="-5" dirty="0">
                <a:latin typeface="Calibri"/>
                <a:cs typeface="Calibri"/>
              </a:rPr>
              <a:t>- </a:t>
            </a:r>
            <a:r>
              <a:rPr sz="2200" spc="-15" dirty="0">
                <a:latin typeface="Calibri"/>
                <a:cs typeface="Calibri"/>
              </a:rPr>
              <a:t>converts </a:t>
            </a:r>
            <a:r>
              <a:rPr sz="2200" spc="-10" dirty="0">
                <a:latin typeface="Calibri"/>
                <a:cs typeface="Calibri"/>
              </a:rPr>
              <a:t>electrical energy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10" dirty="0">
                <a:latin typeface="Calibri"/>
                <a:cs typeface="Calibri"/>
              </a:rPr>
              <a:t>mechanical (ultrasound) energy  </a:t>
            </a:r>
            <a:r>
              <a:rPr sz="2200" spc="-5" dirty="0">
                <a:latin typeface="Calibri"/>
                <a:cs typeface="Calibri"/>
              </a:rPr>
              <a:t>and vice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versa</a:t>
            </a:r>
            <a:endParaRPr sz="2200"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200" b="1" spc="-15" dirty="0">
                <a:latin typeface="Calibri"/>
                <a:cs typeface="Calibri"/>
              </a:rPr>
              <a:t>Receiver </a:t>
            </a:r>
            <a:r>
              <a:rPr sz="2200" spc="-5" dirty="0">
                <a:latin typeface="Calibri"/>
                <a:cs typeface="Calibri"/>
              </a:rPr>
              <a:t>- </a:t>
            </a:r>
            <a:r>
              <a:rPr sz="2200" spc="-15" dirty="0">
                <a:latin typeface="Calibri"/>
                <a:cs typeface="Calibri"/>
              </a:rPr>
              <a:t>detects </a:t>
            </a:r>
            <a:r>
              <a:rPr sz="2200" spc="-5" dirty="0">
                <a:latin typeface="Calibri"/>
                <a:cs typeface="Calibri"/>
              </a:rPr>
              <a:t>and amplifies </a:t>
            </a:r>
            <a:r>
              <a:rPr sz="2200" spc="-10" dirty="0">
                <a:latin typeface="Calibri"/>
                <a:cs typeface="Calibri"/>
              </a:rPr>
              <a:t>weak</a:t>
            </a:r>
            <a:r>
              <a:rPr sz="2200" spc="11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signals</a:t>
            </a:r>
            <a:endParaRPr sz="2200"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200" b="1" spc="-15" dirty="0">
                <a:latin typeface="Calibri"/>
                <a:cs typeface="Calibri"/>
              </a:rPr>
              <a:t>Display </a:t>
            </a:r>
            <a:r>
              <a:rPr sz="2200" spc="-5" dirty="0">
                <a:latin typeface="Calibri"/>
                <a:cs typeface="Calibri"/>
              </a:rPr>
              <a:t>- </a:t>
            </a:r>
            <a:r>
              <a:rPr sz="2200" spc="-15" dirty="0">
                <a:latin typeface="Calibri"/>
                <a:cs typeface="Calibri"/>
              </a:rPr>
              <a:t>displays </a:t>
            </a:r>
            <a:r>
              <a:rPr sz="2200" spc="-10" dirty="0">
                <a:latin typeface="Calibri"/>
                <a:cs typeface="Calibri"/>
              </a:rPr>
              <a:t>ultrasound signals </a:t>
            </a:r>
            <a:r>
              <a:rPr sz="2200" spc="-5" dirty="0">
                <a:latin typeface="Calibri"/>
                <a:cs typeface="Calibri"/>
              </a:rPr>
              <a:t>in a </a:t>
            </a:r>
            <a:r>
              <a:rPr sz="2200" spc="-10" dirty="0">
                <a:latin typeface="Calibri"/>
                <a:cs typeface="Calibri"/>
              </a:rPr>
              <a:t>variety </a:t>
            </a:r>
            <a:r>
              <a:rPr sz="2200" spc="-5" dirty="0">
                <a:latin typeface="Calibri"/>
                <a:cs typeface="Calibri"/>
              </a:rPr>
              <a:t>of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modes</a:t>
            </a:r>
            <a:endParaRPr sz="2200"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200" b="1" spc="-5" dirty="0">
                <a:latin typeface="Calibri"/>
                <a:cs typeface="Calibri"/>
              </a:rPr>
              <a:t>Memory </a:t>
            </a:r>
            <a:r>
              <a:rPr sz="2200" spc="-5" dirty="0">
                <a:latin typeface="Calibri"/>
                <a:cs typeface="Calibri"/>
              </a:rPr>
              <a:t>- </a:t>
            </a:r>
            <a:r>
              <a:rPr sz="2200" spc="-15" dirty="0">
                <a:latin typeface="Calibri"/>
                <a:cs typeface="Calibri"/>
              </a:rPr>
              <a:t>stores </a:t>
            </a:r>
            <a:r>
              <a:rPr sz="2200" spc="-5" dirty="0">
                <a:latin typeface="Calibri"/>
                <a:cs typeface="Calibri"/>
              </a:rPr>
              <a:t>video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display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3"/>
            <a:ext cx="9143999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357" y="0"/>
            <a:ext cx="4742641" cy="59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828" y="0"/>
            <a:ext cx="9145590" cy="102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55850" y="427101"/>
            <a:ext cx="42322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THE</a:t>
            </a:r>
            <a:r>
              <a:rPr sz="4500" spc="-75" dirty="0"/>
              <a:t> </a:t>
            </a:r>
            <a:r>
              <a:rPr sz="4500" spc="-5" dirty="0"/>
              <a:t>TRANSDUCER</a:t>
            </a:r>
            <a:endParaRPr sz="4500"/>
          </a:p>
        </p:txBody>
      </p:sp>
      <p:sp>
        <p:nvSpPr>
          <p:cNvPr id="7" name="object 7"/>
          <p:cNvSpPr txBox="1"/>
          <p:nvPr/>
        </p:nvSpPr>
        <p:spPr>
          <a:xfrm>
            <a:off x="78739" y="1416176"/>
            <a:ext cx="8846185" cy="4940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710565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5" dirty="0">
                <a:latin typeface="Constantia"/>
                <a:cs typeface="Constantia"/>
              </a:rPr>
              <a:t>The</a:t>
            </a:r>
            <a:r>
              <a:rPr sz="2600" spc="-9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transducer</a:t>
            </a:r>
            <a:r>
              <a:rPr sz="2600" spc="-105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is</a:t>
            </a:r>
            <a:r>
              <a:rPr sz="2600" spc="-110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responsible</a:t>
            </a:r>
            <a:r>
              <a:rPr sz="2600" spc="-9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for</a:t>
            </a:r>
            <a:r>
              <a:rPr sz="2600" spc="-90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both</a:t>
            </a:r>
            <a:r>
              <a:rPr sz="2600" spc="-8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transmitting</a:t>
            </a:r>
            <a:r>
              <a:rPr sz="2600" spc="-10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and  </a:t>
            </a:r>
            <a:r>
              <a:rPr sz="2600" spc="-15" dirty="0">
                <a:latin typeface="Constantia"/>
                <a:cs typeface="Constantia"/>
              </a:rPr>
              <a:t>receiving </a:t>
            </a:r>
            <a:r>
              <a:rPr sz="2600" spc="-5" dirty="0">
                <a:latin typeface="Constantia"/>
                <a:cs typeface="Constantia"/>
              </a:rPr>
              <a:t>the </a:t>
            </a:r>
            <a:r>
              <a:rPr sz="2600" spc="-10" dirty="0">
                <a:latin typeface="Constantia"/>
                <a:cs typeface="Constantia"/>
              </a:rPr>
              <a:t>ultrasound</a:t>
            </a:r>
            <a:r>
              <a:rPr sz="2600" spc="-21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signal.</a:t>
            </a:r>
            <a:endParaRPr sz="2600">
              <a:latin typeface="Constantia"/>
              <a:cs typeface="Constantia"/>
            </a:endParaRPr>
          </a:p>
          <a:p>
            <a:pPr marL="287020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5" dirty="0">
                <a:latin typeface="Constantia"/>
                <a:cs typeface="Constantia"/>
              </a:rPr>
              <a:t>The </a:t>
            </a:r>
            <a:r>
              <a:rPr sz="2600" spc="-10" dirty="0">
                <a:latin typeface="Constantia"/>
                <a:cs typeface="Constantia"/>
              </a:rPr>
              <a:t>transducer consist </a:t>
            </a:r>
            <a:r>
              <a:rPr sz="2600" dirty="0">
                <a:latin typeface="Constantia"/>
                <a:cs typeface="Constantia"/>
              </a:rPr>
              <a:t>of a </a:t>
            </a:r>
            <a:r>
              <a:rPr sz="2600" spc="-5" dirty="0">
                <a:latin typeface="Constantia"/>
                <a:cs typeface="Constantia"/>
              </a:rPr>
              <a:t>electrode </a:t>
            </a:r>
            <a:r>
              <a:rPr sz="2600" dirty="0">
                <a:latin typeface="Constantia"/>
                <a:cs typeface="Constantia"/>
              </a:rPr>
              <a:t>and a </a:t>
            </a:r>
            <a:r>
              <a:rPr sz="2600" spc="-5" dirty="0">
                <a:latin typeface="Constantia"/>
                <a:cs typeface="Constantia"/>
              </a:rPr>
              <a:t>piezo-electric  </a:t>
            </a:r>
            <a:r>
              <a:rPr sz="2600" dirty="0">
                <a:latin typeface="Constantia"/>
                <a:cs typeface="Constantia"/>
              </a:rPr>
              <a:t>crystal</a:t>
            </a:r>
            <a:r>
              <a:rPr sz="2600" spc="-75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whose</a:t>
            </a:r>
            <a:r>
              <a:rPr sz="2600" spc="-9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ionic</a:t>
            </a:r>
            <a:r>
              <a:rPr sz="2600" spc="-114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structure</a:t>
            </a:r>
            <a:r>
              <a:rPr sz="2600" spc="-140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results</a:t>
            </a:r>
            <a:r>
              <a:rPr sz="2600" spc="-85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in</a:t>
            </a:r>
            <a:r>
              <a:rPr sz="2600" spc="-110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deformation</a:t>
            </a:r>
            <a:r>
              <a:rPr sz="2600" spc="-12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of</a:t>
            </a:r>
            <a:r>
              <a:rPr sz="2600" spc="-1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shape  </a:t>
            </a:r>
            <a:r>
              <a:rPr sz="2600" spc="-5" dirty="0">
                <a:latin typeface="Constantia"/>
                <a:cs typeface="Constantia"/>
              </a:rPr>
              <a:t>when</a:t>
            </a:r>
            <a:r>
              <a:rPr sz="2600" spc="-120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exposed</a:t>
            </a:r>
            <a:r>
              <a:rPr sz="2600" spc="-30" dirty="0">
                <a:latin typeface="Constantia"/>
                <a:cs typeface="Constantia"/>
              </a:rPr>
              <a:t> </a:t>
            </a:r>
            <a:r>
              <a:rPr sz="2600" spc="-20" dirty="0">
                <a:latin typeface="Constantia"/>
                <a:cs typeface="Constantia"/>
              </a:rPr>
              <a:t>to</a:t>
            </a:r>
            <a:r>
              <a:rPr sz="2600" spc="-15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an</a:t>
            </a:r>
            <a:r>
              <a:rPr sz="2600" spc="-11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electric</a:t>
            </a:r>
            <a:r>
              <a:rPr sz="2600" spc="-145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current.</a:t>
            </a:r>
            <a:endParaRPr sz="2600">
              <a:latin typeface="Constantia"/>
              <a:cs typeface="Constantia"/>
            </a:endParaRPr>
          </a:p>
          <a:p>
            <a:pPr marL="287020" marR="16256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5" dirty="0">
                <a:latin typeface="Constantia"/>
                <a:cs typeface="Constantia"/>
              </a:rPr>
              <a:t>Piezo electric(PE) </a:t>
            </a:r>
            <a:r>
              <a:rPr sz="2600" dirty="0">
                <a:latin typeface="Constantia"/>
                <a:cs typeface="Constantia"/>
              </a:rPr>
              <a:t>crystals </a:t>
            </a:r>
            <a:r>
              <a:rPr sz="2600" spc="-15" dirty="0">
                <a:latin typeface="Constantia"/>
                <a:cs typeface="Constantia"/>
              </a:rPr>
              <a:t>are </a:t>
            </a:r>
            <a:r>
              <a:rPr sz="2600" spc="-10" dirty="0">
                <a:latin typeface="Constantia"/>
                <a:cs typeface="Constantia"/>
              </a:rPr>
              <a:t>composed </a:t>
            </a:r>
            <a:r>
              <a:rPr sz="2600" dirty="0">
                <a:latin typeface="Constantia"/>
                <a:cs typeface="Constantia"/>
              </a:rPr>
              <a:t>of </a:t>
            </a:r>
            <a:r>
              <a:rPr sz="2600" spc="-5" dirty="0">
                <a:latin typeface="Constantia"/>
                <a:cs typeface="Constantia"/>
              </a:rPr>
              <a:t>synthetic  material </a:t>
            </a:r>
            <a:r>
              <a:rPr sz="2600" dirty="0">
                <a:latin typeface="Constantia"/>
                <a:cs typeface="Constantia"/>
              </a:rPr>
              <a:t>such as </a:t>
            </a:r>
            <a:r>
              <a:rPr sz="2600" spc="-5" dirty="0">
                <a:latin typeface="Constantia"/>
                <a:cs typeface="Constantia"/>
              </a:rPr>
              <a:t>barium </a:t>
            </a:r>
            <a:r>
              <a:rPr sz="2600" spc="-10" dirty="0">
                <a:latin typeface="Constantia"/>
                <a:cs typeface="Constantia"/>
              </a:rPr>
              <a:t>titanate </a:t>
            </a:r>
            <a:r>
              <a:rPr sz="2600" spc="-5" dirty="0">
                <a:latin typeface="Constantia"/>
                <a:cs typeface="Constantia"/>
              </a:rPr>
              <a:t>which when exposed </a:t>
            </a:r>
            <a:r>
              <a:rPr sz="2600" spc="-20" dirty="0">
                <a:latin typeface="Constantia"/>
                <a:cs typeface="Constantia"/>
              </a:rPr>
              <a:t>to  </a:t>
            </a:r>
            <a:r>
              <a:rPr sz="2600" dirty="0">
                <a:latin typeface="Constantia"/>
                <a:cs typeface="Constantia"/>
              </a:rPr>
              <a:t>electric</a:t>
            </a:r>
            <a:r>
              <a:rPr sz="2600" spc="-14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current</a:t>
            </a:r>
            <a:r>
              <a:rPr sz="2600" spc="-7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from</a:t>
            </a:r>
            <a:r>
              <a:rPr sz="2600" spc="-75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the</a:t>
            </a:r>
            <a:r>
              <a:rPr sz="2600" spc="-135" dirty="0">
                <a:latin typeface="Constantia"/>
                <a:cs typeface="Constantia"/>
              </a:rPr>
              <a:t> </a:t>
            </a:r>
            <a:r>
              <a:rPr sz="2600" spc="-5" dirty="0">
                <a:latin typeface="Constantia"/>
                <a:cs typeface="Constantia"/>
              </a:rPr>
              <a:t>electrodes,</a:t>
            </a:r>
            <a:r>
              <a:rPr sz="2600" spc="-8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alternately</a:t>
            </a:r>
            <a:r>
              <a:rPr sz="2600" spc="-17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expand</a:t>
            </a:r>
            <a:r>
              <a:rPr sz="2600" spc="-6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and  </a:t>
            </a:r>
            <a:r>
              <a:rPr sz="2600" spc="-15" dirty="0">
                <a:latin typeface="Constantia"/>
                <a:cs typeface="Constantia"/>
              </a:rPr>
              <a:t>contract </a:t>
            </a:r>
            <a:r>
              <a:rPr sz="2600" spc="-20" dirty="0">
                <a:latin typeface="Constantia"/>
                <a:cs typeface="Constantia"/>
              </a:rPr>
              <a:t>to </a:t>
            </a:r>
            <a:r>
              <a:rPr sz="2600" spc="-15" dirty="0">
                <a:latin typeface="Constantia"/>
                <a:cs typeface="Constantia"/>
              </a:rPr>
              <a:t>create </a:t>
            </a:r>
            <a:r>
              <a:rPr sz="2600" dirty="0">
                <a:latin typeface="Constantia"/>
                <a:cs typeface="Constantia"/>
              </a:rPr>
              <a:t>sound </a:t>
            </a:r>
            <a:r>
              <a:rPr sz="2600" spc="-30" dirty="0">
                <a:latin typeface="Constantia"/>
                <a:cs typeface="Constantia"/>
              </a:rPr>
              <a:t>waves. </a:t>
            </a:r>
            <a:r>
              <a:rPr sz="2600" dirty="0">
                <a:latin typeface="Constantia"/>
                <a:cs typeface="Constantia"/>
              </a:rPr>
              <a:t>When </a:t>
            </a:r>
            <a:r>
              <a:rPr sz="2600" spc="-5" dirty="0">
                <a:latin typeface="Constantia"/>
                <a:cs typeface="Constantia"/>
              </a:rPr>
              <a:t>subjected </a:t>
            </a:r>
            <a:r>
              <a:rPr sz="2600" spc="-20" dirty="0">
                <a:latin typeface="Constantia"/>
                <a:cs typeface="Constantia"/>
              </a:rPr>
              <a:t>to </a:t>
            </a:r>
            <a:r>
              <a:rPr sz="2600" spc="-5" dirty="0">
                <a:latin typeface="Constantia"/>
                <a:cs typeface="Constantia"/>
              </a:rPr>
              <a:t>the  mechanical </a:t>
            </a:r>
            <a:r>
              <a:rPr sz="2600" dirty="0">
                <a:latin typeface="Constantia"/>
                <a:cs typeface="Constantia"/>
              </a:rPr>
              <a:t>energy of sound </a:t>
            </a:r>
            <a:r>
              <a:rPr sz="2600" spc="-10" dirty="0">
                <a:latin typeface="Constantia"/>
                <a:cs typeface="Constantia"/>
              </a:rPr>
              <a:t>from </a:t>
            </a:r>
            <a:r>
              <a:rPr sz="2600" dirty="0">
                <a:latin typeface="Constantia"/>
                <a:cs typeface="Constantia"/>
              </a:rPr>
              <a:t>a </a:t>
            </a:r>
            <a:r>
              <a:rPr sz="2600" spc="-5" dirty="0">
                <a:latin typeface="Constantia"/>
                <a:cs typeface="Constantia"/>
              </a:rPr>
              <a:t>returning surface, the  </a:t>
            </a:r>
            <a:r>
              <a:rPr sz="2600" dirty="0">
                <a:latin typeface="Constantia"/>
                <a:cs typeface="Constantia"/>
              </a:rPr>
              <a:t>same </a:t>
            </a:r>
            <a:r>
              <a:rPr sz="2600" spc="-30" dirty="0">
                <a:latin typeface="Constantia"/>
                <a:cs typeface="Constantia"/>
              </a:rPr>
              <a:t>PE </a:t>
            </a:r>
            <a:r>
              <a:rPr sz="2600" dirty="0">
                <a:latin typeface="Constantia"/>
                <a:cs typeface="Constantia"/>
              </a:rPr>
              <a:t>element </a:t>
            </a:r>
            <a:r>
              <a:rPr sz="2600" spc="-15" dirty="0">
                <a:latin typeface="Constantia"/>
                <a:cs typeface="Constantia"/>
              </a:rPr>
              <a:t>change </a:t>
            </a:r>
            <a:r>
              <a:rPr sz="2600" spc="-5" dirty="0">
                <a:latin typeface="Constantia"/>
                <a:cs typeface="Constantia"/>
              </a:rPr>
              <a:t>the </a:t>
            </a:r>
            <a:r>
              <a:rPr sz="2600" dirty="0">
                <a:latin typeface="Constantia"/>
                <a:cs typeface="Constantia"/>
              </a:rPr>
              <a:t>shape </a:t>
            </a:r>
            <a:r>
              <a:rPr sz="2600" spc="-10" dirty="0">
                <a:latin typeface="Constantia"/>
                <a:cs typeface="Constantia"/>
              </a:rPr>
              <a:t>thereby </a:t>
            </a:r>
            <a:r>
              <a:rPr sz="2600" spc="-15" dirty="0">
                <a:latin typeface="Constantia"/>
                <a:cs typeface="Constantia"/>
              </a:rPr>
              <a:t>generating </a:t>
            </a:r>
            <a:r>
              <a:rPr sz="2600" dirty="0">
                <a:latin typeface="Constantia"/>
                <a:cs typeface="Constantia"/>
              </a:rPr>
              <a:t>an  electrical signal </a:t>
            </a:r>
            <a:r>
              <a:rPr sz="2600" spc="-10" dirty="0">
                <a:latin typeface="Constantia"/>
                <a:cs typeface="Constantia"/>
              </a:rPr>
              <a:t>detected </a:t>
            </a:r>
            <a:r>
              <a:rPr sz="2600" spc="-15" dirty="0">
                <a:latin typeface="Constantia"/>
                <a:cs typeface="Constantia"/>
              </a:rPr>
              <a:t>by </a:t>
            </a:r>
            <a:r>
              <a:rPr sz="2600" spc="-5" dirty="0">
                <a:latin typeface="Constantia"/>
                <a:cs typeface="Constantia"/>
              </a:rPr>
              <a:t>the</a:t>
            </a:r>
            <a:r>
              <a:rPr sz="2600" spc="-37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electrodes.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2205</Words>
  <Application>Microsoft Office PowerPoint</Application>
  <PresentationFormat>On-screen Show (4:3)</PresentationFormat>
  <Paragraphs>251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Calibri</vt:lpstr>
      <vt:lpstr>Times New Roman</vt:lpstr>
      <vt:lpstr>Wingdings</vt:lpstr>
      <vt:lpstr>Arial</vt:lpstr>
      <vt:lpstr>Tahoma</vt:lpstr>
      <vt:lpstr>Constantia</vt:lpstr>
      <vt:lpstr>Wingdings 2</vt:lpstr>
      <vt:lpstr>Office Theme</vt:lpstr>
      <vt:lpstr>BASIC  ECHOCARDIOGRAPHY</vt:lpstr>
      <vt:lpstr>Echo</vt:lpstr>
      <vt:lpstr>History</vt:lpstr>
      <vt:lpstr>Generation Of An Ultrasound Image</vt:lpstr>
      <vt:lpstr>PowerPoint Presentation</vt:lpstr>
      <vt:lpstr>PowerPoint Presentation</vt:lpstr>
      <vt:lpstr>PowerPoint Presentation</vt:lpstr>
      <vt:lpstr>Machines</vt:lpstr>
      <vt:lpstr>THE TRANSDUCER</vt:lpstr>
      <vt:lpstr>PowerPoint Presentation</vt:lpstr>
      <vt:lpstr>PowerPoint Presentation</vt:lpstr>
      <vt:lpstr>TYPES</vt:lpstr>
      <vt:lpstr>Transthoracic Echo</vt:lpstr>
      <vt:lpstr>PowerPoint Presentation</vt:lpstr>
      <vt:lpstr>Standard positions on the chest wall are used for placement of the  transducer called “ echo windows”</vt:lpstr>
      <vt:lpstr>PowerPoint Presentation</vt:lpstr>
      <vt:lpstr>1.Parasternal Long-Axis View  (PLAX)</vt:lpstr>
      <vt:lpstr>PowerPoint Presentation</vt:lpstr>
      <vt:lpstr>PARASTERNAL LONG AXIS  VIEW</vt:lpstr>
      <vt:lpstr>PowerPoint Presentation</vt:lpstr>
      <vt:lpstr>PowerPoint Presentation</vt:lpstr>
      <vt:lpstr>Parasternal Short Axis View (PSAX)</vt:lpstr>
      <vt:lpstr>PowerPoint Presentation</vt:lpstr>
      <vt:lpstr>PowerPoint Presentation</vt:lpstr>
      <vt:lpstr>PowerPoint Presentation</vt:lpstr>
      <vt:lpstr>Papillary Muscle (PM)level</vt:lpstr>
      <vt:lpstr>2. Apical 4-Chamber View (AP4CH)</vt:lpstr>
      <vt:lpstr>PowerPoint Presentation</vt:lpstr>
      <vt:lpstr>Apical 4-Chamber View (AP4CH)</vt:lpstr>
      <vt:lpstr>PowerPoint Presentation</vt:lpstr>
      <vt:lpstr>PowerPoint Presentation</vt:lpstr>
      <vt:lpstr>PowerPoint Presentation</vt:lpstr>
      <vt:lpstr>The AP5CH view</vt:lpstr>
      <vt:lpstr>PowerPoint Presentation</vt:lpstr>
      <vt:lpstr>Apical 2-Chamber View (AP2CH)</vt:lpstr>
      <vt:lpstr>PowerPoint Presentation</vt:lpstr>
      <vt:lpstr>Apical 2-Chamber View (AP2CH)</vt:lpstr>
      <vt:lpstr>3. Sub–Costal 4 Chamber View(SC4CH)</vt:lpstr>
      <vt:lpstr>PowerPoint Presentation</vt:lpstr>
      <vt:lpstr>Sub–Costal 4 Chamber View(SC4CH)</vt:lpstr>
      <vt:lpstr>4.Suprasternal View</vt:lpstr>
      <vt:lpstr>PowerPoint Presentation</vt:lpstr>
      <vt:lpstr>The Modalities of Echo</vt:lpstr>
      <vt:lpstr>1. Two-Dimensional Echo (2-D echo)</vt:lpstr>
      <vt:lpstr>2. M-Mode echocardiography</vt:lpstr>
      <vt:lpstr>Modes of ECHO</vt:lpstr>
      <vt:lpstr>PowerPoint Presentation</vt:lpstr>
      <vt:lpstr>PowerPoint Presentation</vt:lpstr>
      <vt:lpstr>3. Doppler echocardiography</vt:lpstr>
      <vt:lpstr>PowerPoint Presentation</vt:lpstr>
      <vt:lpstr>PowerPoint Presentation</vt:lpstr>
      <vt:lpstr>PowerPoint Presentation</vt:lpstr>
      <vt:lpstr>Transesophageal echocardiogram (TEE)</vt:lpstr>
      <vt:lpstr>PowerPoint Presentation</vt:lpstr>
      <vt:lpstr>Contraindications to  Transesophageal Echocardiography</vt:lpstr>
      <vt:lpstr>Epicardial Imaging</vt:lpstr>
      <vt:lpstr>Intracardiac Echocardiography</vt:lpstr>
      <vt:lpstr>STRESS ECHO</vt:lpstr>
      <vt:lpstr>BASIC PRINCIPLES OF STRESS ECHO</vt:lpstr>
      <vt:lpstr>PowerPoint Presentation</vt:lpstr>
      <vt:lpstr>Conclusion</vt:lpstr>
      <vt:lpstr>THANK YOU</vt:lpstr>
      <vt:lpstr>PowerPoint Presentation</vt:lpstr>
      <vt:lpstr>PowerPoint Presentation</vt:lpstr>
      <vt:lpstr>Indications for Echo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 ECHOCARDIOGRAPHY</dc:title>
  <cp:lastModifiedBy>Yash Rakholiya</cp:lastModifiedBy>
  <cp:revision>3</cp:revision>
  <dcterms:created xsi:type="dcterms:W3CDTF">2020-03-23T12:53:22Z</dcterms:created>
  <dcterms:modified xsi:type="dcterms:W3CDTF">2024-03-23T05:39:05Z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2020-03-23T00:00:00Z</vt:filetime>
  </property>
</Properties>
</file>