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9"/>
  </p:notesMasterIdLst>
  <p:sldIdLst>
    <p:sldId id="256" r:id="rId2"/>
    <p:sldId id="280" r:id="rId3"/>
    <p:sldId id="25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76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C17B5-80C0-4C04-8700-A9012820AA79}">
          <p14:sldIdLst>
            <p14:sldId id="256"/>
            <p14:sldId id="280"/>
          </p14:sldIdLst>
        </p14:section>
        <p14:section name="Untitled Section" id="{E94E0651-A9D2-40D0-B098-1B6182A698F3}">
          <p14:sldIdLst>
            <p14:sldId id="257"/>
            <p14:sldId id="278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9"/>
            <p14:sldId id="27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64" autoAdjust="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46960-B608-425B-93AF-6E102FCB4111}" type="datetimeFigureOut">
              <a:rPr lang="en-IN" smtClean="0"/>
              <a:pPr/>
              <a:t>20-11-2021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C7BA6-AC8C-4FE0-9898-E599076D710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06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C7BA6-AC8C-4FE0-9898-E599076D7105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07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90449"/>
      </p:ext>
    </p:extLst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11051"/>
      </p:ext>
    </p:extLst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3939"/>
      </p:ext>
    </p:extLst>
  </p:cSld>
  <p:clrMapOvr>
    <a:masterClrMapping/>
  </p:clrMapOvr>
  <p:transition spd="slow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453190"/>
      </p:ext>
    </p:extLst>
  </p:cSld>
  <p:clrMapOvr>
    <a:masterClrMapping/>
  </p:clrMapOvr>
  <p:transition spd="slow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66179"/>
      </p:ext>
    </p:extLst>
  </p:cSld>
  <p:clrMapOvr>
    <a:masterClrMapping/>
  </p:clrMapOvr>
  <p:transition spd="slow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27962"/>
      </p:ext>
    </p:extLst>
  </p:cSld>
  <p:clrMapOvr>
    <a:masterClrMapping/>
  </p:clrMapOvr>
  <p:transition spd="slow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77504"/>
      </p:ext>
    </p:extLst>
  </p:cSld>
  <p:clrMapOvr>
    <a:masterClrMapping/>
  </p:clrMapOvr>
  <p:transition spd="slow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116"/>
      </p:ext>
    </p:extLst>
  </p:cSld>
  <p:clrMapOvr>
    <a:masterClrMapping/>
  </p:clrMapOvr>
  <p:transition spd="slow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93037"/>
      </p:ext>
    </p:extLst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83253"/>
      </p:ext>
    </p:extLst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8505"/>
      </p:ext>
    </p:extLst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31429"/>
      </p:ext>
    </p:extLst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20651"/>
      </p:ext>
    </p:extLst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78813"/>
      </p:ext>
    </p:extLst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11812"/>
      </p:ext>
    </p:extLst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33913"/>
      </p:ext>
    </p:extLst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22932"/>
      </p:ext>
    </p:extLst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38884E-2AF2-4A7B-9F07-359598AAA4B8}" type="datetimeFigureOut">
              <a:rPr lang="en-US" smtClean="0"/>
              <a:pPr/>
              <a:t>11/20/2021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E8D8C-F284-4529-B82B-92E046A78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54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slow">
    <p:pull dir="d"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2" Type="http://schemas.microsoft.com/office/2007/relationships/media" Target="../media/media10.WAV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2" Type="http://schemas.microsoft.com/office/2007/relationships/media" Target="../media/media13.WAV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2" Type="http://schemas.microsoft.com/office/2007/relationships/media" Target="../media/media14.WAV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AV"/><Relationship Id="rId2" Type="http://schemas.microsoft.com/office/2007/relationships/media" Target="../media/media15.WAV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AV"/><Relationship Id="rId2" Type="http://schemas.microsoft.com/office/2007/relationships/media" Target="../media/media17.WAV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5.png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82" y="0"/>
            <a:ext cx="9220200" cy="7100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0"/>
            <a:ext cx="1524000" cy="1790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4400"/>
            <a:ext cx="1371600" cy="1638300"/>
          </a:xfrm>
          <a:prstGeom prst="rect">
            <a:avLst/>
          </a:prstGeom>
        </p:spPr>
      </p:pic>
      <p:pic>
        <p:nvPicPr>
          <p:cNvPr id="10" name="~PP309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09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u="sng" dirty="0" smtClean="0"/>
              <a:t>STAGE III GINGIVITIS (ESTABLISHED LESION) :</a:t>
            </a:r>
            <a:endParaRPr lang="en-US" sz="24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3200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2/3 week after accumulation of plaque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Predominance of plasma cells &amp; B lymphocyte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Creation of small gingival pocket lined with pocket epithelium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 cells predominantly IgG1&amp; IgG3 subclasses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Vessels </a:t>
            </a:r>
            <a:r>
              <a:rPr lang="en-US" dirty="0" smtClean="0"/>
              <a:t>engorged, congested </a:t>
            </a:r>
            <a:r>
              <a:rPr lang="en-US" dirty="0" smtClean="0"/>
              <a:t>&amp; venous return impaired &amp; blood flow sluggish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Result localized gingival anoxemia-bluish hue on the reddened gingiva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~PP290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654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442735"/>
            <a:ext cx="7055380" cy="1400530"/>
          </a:xfrm>
        </p:spPr>
        <p:txBody>
          <a:bodyPr>
            <a:normAutofit/>
          </a:bodyPr>
          <a:lstStyle/>
          <a:p>
            <a:r>
              <a:rPr lang="en-US" sz="2400" b="1" i="1" u="sng" dirty="0" smtClean="0"/>
              <a:t>STAGE III GINGIVITIS (ESTABLISHED LESION contd.. :</a:t>
            </a:r>
            <a:endParaRPr lang="en-US" sz="24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3923928" cy="24818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Extravasation of erythrocyte in to </a:t>
            </a:r>
            <a:r>
              <a:rPr lang="en-US" sz="1800" dirty="0" smtClean="0"/>
              <a:t>CT &amp; breakdown </a:t>
            </a:r>
            <a:r>
              <a:rPr lang="en-US" sz="1800" dirty="0" smtClean="0"/>
              <a:t>in to component pigments can deepen the color of inflamed gingiva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Collagenolytic activity increased in inflamed gingival tissue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/>
              <a:t>Increase level of </a:t>
            </a:r>
            <a:r>
              <a:rPr lang="en-US" sz="1800" dirty="0" smtClean="0"/>
              <a:t>ALP, </a:t>
            </a:r>
            <a:r>
              <a:rPr lang="el-GR" sz="1800" dirty="0" smtClean="0"/>
              <a:t>β</a:t>
            </a:r>
            <a:r>
              <a:rPr lang="en-US" sz="1800" dirty="0" smtClean="0"/>
              <a:t>-</a:t>
            </a:r>
            <a:r>
              <a:rPr lang="en-US" sz="1800" dirty="0" err="1" smtClean="0"/>
              <a:t>glucuronidase</a:t>
            </a:r>
            <a:r>
              <a:rPr lang="en-US" sz="1800" dirty="0" smtClean="0"/>
              <a:t>, </a:t>
            </a:r>
            <a:r>
              <a:rPr lang="en-US" sz="1800" dirty="0" err="1" smtClean="0"/>
              <a:t>glactosidase</a:t>
            </a:r>
            <a:r>
              <a:rPr lang="en-US" sz="1800" dirty="0" smtClean="0"/>
              <a:t>, </a:t>
            </a:r>
            <a:r>
              <a:rPr lang="en-US" sz="1800" dirty="0" err="1" smtClean="0"/>
              <a:t>glucocidase</a:t>
            </a:r>
            <a:r>
              <a:rPr lang="en-US" sz="1800" dirty="0" smtClean="0"/>
              <a:t>, esterase, aminopeptidase &amp; cytochrome </a:t>
            </a:r>
            <a:r>
              <a:rPr lang="en-US" sz="1800" dirty="0" smtClean="0"/>
              <a:t>oxidase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Decreased neutral mucopolysaccharide</a:t>
            </a:r>
          </a:p>
          <a:p>
            <a:pPr algn="just">
              <a:buFont typeface="Wingdings" pitchFamily="2" charset="2"/>
              <a:buChar char="Ø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52736"/>
            <a:ext cx="4267200" cy="5598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~PP16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524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u="sng" dirty="0" smtClean="0"/>
              <a:t>STAGE III GINGIVITIS (ESTABLISHED LESION contd.. :</a:t>
            </a:r>
            <a:endParaRPr lang="en-US" sz="28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257" y="1447800"/>
            <a:ext cx="9144000" cy="3276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Microscopically: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 Increased number of Plasma cells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Junctional </a:t>
            </a:r>
            <a:r>
              <a:rPr lang="en-US" sz="1800" dirty="0" smtClean="0"/>
              <a:t>epithelium </a:t>
            </a:r>
            <a:r>
              <a:rPr lang="en-US" sz="1800" dirty="0" smtClean="0"/>
              <a:t>widened intercellular spaces &amp; granular cellular       debris including lysosomes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 Junctional </a:t>
            </a:r>
            <a:r>
              <a:rPr lang="en-US" sz="1800" dirty="0" smtClean="0"/>
              <a:t>epithelium </a:t>
            </a:r>
            <a:r>
              <a:rPr lang="en-US" sz="1800" dirty="0" smtClean="0"/>
              <a:t>develop ridges/rete pegs protrudes in 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 Collagen fibers destroyed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    This lesion is reversible after successful Periodontal therapy</a:t>
            </a:r>
            <a:endParaRPr lang="en-US" sz="1800" dirty="0"/>
          </a:p>
        </p:txBody>
      </p:sp>
      <p:pic>
        <p:nvPicPr>
          <p:cNvPr id="4" name="~PP245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316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016380" cy="1400530"/>
          </a:xfrm>
        </p:spPr>
        <p:txBody>
          <a:bodyPr>
            <a:normAutofit/>
          </a:bodyPr>
          <a:lstStyle/>
          <a:p>
            <a:r>
              <a:rPr lang="en-US" sz="2800" b="1" i="1" u="sng" dirty="0" smtClean="0"/>
              <a:t>STAGE IV GINGIVITIS (ADVANCED LESION):</a:t>
            </a:r>
            <a:endParaRPr lang="en-US" sz="28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76400"/>
            <a:ext cx="9143999" cy="32004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Phase of periodontal breakdown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Extension of lesion into alveolar bone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Higher IL-1</a:t>
            </a:r>
            <a:r>
              <a:rPr lang="el-GR" sz="2400" dirty="0" smtClean="0"/>
              <a:t>β</a:t>
            </a:r>
            <a:r>
              <a:rPr lang="en-US" sz="2400" dirty="0" smtClean="0"/>
              <a:t> &amp; lower </a:t>
            </a:r>
            <a:r>
              <a:rPr lang="en-US" sz="2400" dirty="0" smtClean="0"/>
              <a:t>IL-8 at 28days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Microscopic:</a:t>
            </a:r>
          </a:p>
          <a:p>
            <a:pPr algn="just">
              <a:buNone/>
            </a:pPr>
            <a:r>
              <a:rPr lang="en-US" sz="2400" dirty="0" smtClean="0"/>
              <a:t>         -fibrosis of gingiva</a:t>
            </a:r>
          </a:p>
          <a:p>
            <a:pPr algn="just">
              <a:buNone/>
            </a:pPr>
            <a:r>
              <a:rPr lang="en-US" sz="2400" dirty="0" smtClean="0"/>
              <a:t>         -widespread manifestation of inflammatory and immunologic tissue</a:t>
            </a:r>
          </a:p>
          <a:p>
            <a:pPr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damage</a:t>
            </a:r>
          </a:p>
          <a:p>
            <a:pPr algn="just">
              <a:buNone/>
            </a:pPr>
            <a:r>
              <a:rPr lang="en-US" sz="2400" dirty="0" smtClean="0"/>
              <a:t>        -plasma cell dominates in CT</a:t>
            </a:r>
          </a:p>
          <a:p>
            <a:pPr algn="just">
              <a:buNone/>
            </a:pPr>
            <a:r>
              <a:rPr lang="en-US" sz="2400" dirty="0" smtClean="0"/>
              <a:t>        -neutrophils dominates JE</a:t>
            </a:r>
          </a:p>
          <a:p>
            <a:pPr algn="just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31111" r="26667" b="32223"/>
          <a:stretch/>
        </p:blipFill>
        <p:spPr>
          <a:xfrm>
            <a:off x="4724400" y="4114800"/>
            <a:ext cx="3886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~PP394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023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728873"/>
              </p:ext>
            </p:extLst>
          </p:nvPr>
        </p:nvGraphicFramePr>
        <p:xfrm>
          <a:off x="1" y="-1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3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469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marL="74577" marR="74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</a:t>
                      </a:r>
                    </a:p>
                    <a:p>
                      <a:pPr algn="ctr"/>
                      <a:r>
                        <a:rPr lang="en-US" sz="1600" dirty="0" smtClean="0"/>
                        <a:t>(days)</a:t>
                      </a:r>
                      <a:endParaRPr lang="en-US" sz="1600" dirty="0"/>
                    </a:p>
                  </a:txBody>
                  <a:tcPr marL="74577" marR="74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Blood</a:t>
                      </a:r>
                    </a:p>
                    <a:p>
                      <a:pPr algn="ctr"/>
                      <a:r>
                        <a:rPr lang="en-US" sz="1600" dirty="0" smtClean="0"/>
                        <a:t>vessels</a:t>
                      </a:r>
                      <a:endParaRPr lang="en-US" sz="1600" dirty="0"/>
                    </a:p>
                  </a:txBody>
                  <a:tcPr marL="74577" marR="74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JE &amp; SE</a:t>
                      </a:r>
                      <a:endParaRPr lang="en-US" sz="1600" dirty="0"/>
                    </a:p>
                  </a:txBody>
                  <a:tcPr marL="74577" marR="74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Predominent cell</a:t>
                      </a:r>
                      <a:endParaRPr lang="en-US" sz="1600" dirty="0"/>
                    </a:p>
                  </a:txBody>
                  <a:tcPr marL="74577" marR="74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Collagen</a:t>
                      </a:r>
                      <a:endParaRPr lang="en-US" sz="1600" dirty="0"/>
                    </a:p>
                  </a:txBody>
                  <a:tcPr marL="74577" marR="74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Clinical</a:t>
                      </a:r>
                      <a:r>
                        <a:rPr lang="en-US" sz="1600" baseline="0" dirty="0" smtClean="0"/>
                        <a:t> Features</a:t>
                      </a:r>
                      <a:r>
                        <a:rPr lang="en-US" sz="1600" dirty="0" smtClean="0"/>
                        <a:t>                                                                            </a:t>
                      </a:r>
                      <a:endParaRPr lang="en-US" sz="1600" dirty="0"/>
                    </a:p>
                  </a:txBody>
                  <a:tcPr marL="74577" marR="745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lesion</a:t>
                      </a:r>
                      <a:endParaRPr lang="en-US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2-4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vasculitis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PMNs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PMNs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Perivascular loss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GCF flow</a:t>
                      </a:r>
                      <a:endParaRPr lang="en-US" sz="1600" dirty="0"/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055">
                <a:tc>
                  <a:txBody>
                    <a:bodyPr/>
                    <a:lstStyle/>
                    <a:p>
                      <a:r>
                        <a:rPr lang="en-US" dirty="0" smtClean="0"/>
                        <a:t>Early lesion</a:t>
                      </a:r>
                      <a:endParaRPr lang="en-US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4-7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Vascular proliferation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 as stage I</a:t>
                      </a:r>
                      <a:r>
                        <a:rPr lang="en-US" sz="1600" baseline="0" dirty="0" smtClean="0"/>
                        <a:t> retepegs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Lymphocyte 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Loss around infiltrate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Erythema</a:t>
                      </a:r>
                    </a:p>
                    <a:p>
                      <a:r>
                        <a:rPr lang="en-US" sz="1600" dirty="0" smtClean="0"/>
                        <a:t>BOP</a:t>
                      </a:r>
                      <a:endParaRPr lang="en-US" sz="1600" dirty="0"/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9128"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Established lesion</a:t>
                      </a:r>
                      <a:endParaRPr lang="en-US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14-21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 stage II +Blood stasis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 stage II +more advanced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Plasma cells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Continued loss</a:t>
                      </a:r>
                      <a:endParaRPr lang="en-US" sz="1600" dirty="0"/>
                    </a:p>
                  </a:txBody>
                  <a:tcPr marL="74577" marR="7457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Changes in color, size &amp; texture</a:t>
                      </a:r>
                      <a:r>
                        <a:rPr lang="en-US" sz="1600" baseline="0" dirty="0" smtClean="0"/>
                        <a:t> etc</a:t>
                      </a:r>
                      <a:endParaRPr lang="en-US" sz="1600" dirty="0"/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~PP53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1912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u="sng" dirty="0" smtClean="0"/>
              <a:t>Conclusion:</a:t>
            </a:r>
            <a:r>
              <a:rPr lang="en-US" sz="8800" b="1" i="1" u="sng" dirty="0" smtClean="0"/>
              <a:t/>
            </a:r>
            <a:br>
              <a:rPr lang="en-US" sz="8800" b="1" i="1" u="sng" dirty="0" smtClean="0"/>
            </a:br>
            <a:endParaRPr lang="en-IN" sz="88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219201"/>
            <a:ext cx="8125890" cy="4191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Gingival inflammation is highly prevalent. Most population presented moderate Gingivitis. 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Gingivitis can be reduced /prevented with the  Awareness of good oral hygiene practice, use of mouthwash and interdental cleansing aids like Flossing and interdental brushes.</a:t>
            </a:r>
            <a:endParaRPr lang="en-IN" sz="2400" dirty="0"/>
          </a:p>
        </p:txBody>
      </p:sp>
      <p:pic>
        <p:nvPicPr>
          <p:cNvPr id="4" name="~PP2067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261061"/>
      </p:ext>
    </p:extLst>
  </p:cSld>
  <p:clrMapOvr>
    <a:masterClrMapping/>
  </p:clrMapOvr>
  <p:transition spd="slow" advTm="2984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7600"/>
          </a:xfrm>
          <a:prstGeom prst="rect">
            <a:avLst/>
          </a:prstGeom>
        </p:spPr>
      </p:pic>
      <p:pic>
        <p:nvPicPr>
          <p:cNvPr id="3" name="~PP34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1925"/>
      </p:ext>
    </p:extLst>
  </p:cSld>
  <p:clrMapOvr>
    <a:masterClrMapping/>
  </p:clrMapOvr>
  <p:transition spd="slow" advTm="51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Carranza’s </a:t>
            </a:r>
            <a:r>
              <a:rPr lang="en-US" dirty="0"/>
              <a:t>Clinical Periodontology 11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Carranza’s Clinical Periodontology 12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~PP187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591975"/>
      </p:ext>
    </p:extLst>
  </p:cSld>
  <p:clrMapOvr>
    <a:masterClrMapping/>
  </p:clrMapOvr>
  <p:transition spd="slow" advTm="650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8965"/>
            <a:ext cx="9296400" cy="72821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600200"/>
            <a:ext cx="6620967" cy="5667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Gingival Inflammation</a:t>
            </a:r>
            <a:endParaRPr lang="en-IN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81200" y="3641090"/>
            <a:ext cx="5477966" cy="100711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Dr. </a:t>
            </a:r>
            <a:r>
              <a:rPr lang="en-US" sz="2000" b="1" dirty="0">
                <a:solidFill>
                  <a:schemeClr val="bg2"/>
                </a:solidFill>
              </a:rPr>
              <a:t>J</a:t>
            </a:r>
            <a:r>
              <a:rPr lang="en-US" sz="2000" b="1" dirty="0" smtClean="0">
                <a:solidFill>
                  <a:schemeClr val="bg2"/>
                </a:solidFill>
              </a:rPr>
              <a:t>asuma Rai</a:t>
            </a:r>
          </a:p>
          <a:p>
            <a:r>
              <a:rPr lang="en-US" sz="2000" b="1" dirty="0" smtClean="0">
                <a:solidFill>
                  <a:schemeClr val="bg2"/>
                </a:solidFill>
              </a:rPr>
              <a:t>Kenik Gohel Intern (2021/2022)</a:t>
            </a:r>
            <a:endParaRPr lang="en-IN" sz="2000" b="1" dirty="0">
              <a:solidFill>
                <a:schemeClr val="bg2"/>
              </a:solidFill>
            </a:endParaRPr>
          </a:p>
        </p:txBody>
      </p:sp>
      <p:pic>
        <p:nvPicPr>
          <p:cNvPr id="8" name="~PP167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62882"/>
      </p:ext>
    </p:extLst>
  </p:cSld>
  <p:clrMapOvr>
    <a:masterClrMapping/>
  </p:clrMapOvr>
  <p:transition spd="slow" advTm="6431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INTRODUCTION</a:t>
            </a:r>
            <a:endParaRPr lang="en-US" b="1" i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6350" y="1371600"/>
            <a:ext cx="9150350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Gingivitis means inflammation o gum or gingiva.</a:t>
            </a:r>
          </a:p>
          <a:p>
            <a:pPr marL="0" indent="0">
              <a:buNone/>
            </a:pPr>
            <a:r>
              <a:rPr lang="en-US" sz="2400" dirty="0" smtClean="0"/>
              <a:t>It commonly occurs because </a:t>
            </a:r>
            <a:r>
              <a:rPr lang="en-US" sz="2400" b="1" dirty="0" smtClean="0"/>
              <a:t>a film of plaque or bacteria, accumulates on the teeth. </a:t>
            </a:r>
            <a:r>
              <a:rPr lang="en-US" sz="2400" dirty="0" smtClean="0"/>
              <a:t>Gingivitis is a non destructive type of periodontal disease, but untreated gingivitis can progress to periodontitis. This is more serious &amp; can eventually lead to loss of teeth.</a:t>
            </a:r>
            <a:endParaRPr lang="en-IN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4" y="4173070"/>
            <a:ext cx="3647941" cy="2554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37211"/>
            <a:ext cx="3839391" cy="2590799"/>
          </a:xfrm>
          <a:prstGeom prst="rect">
            <a:avLst/>
          </a:prstGeom>
        </p:spPr>
      </p:pic>
      <p:pic>
        <p:nvPicPr>
          <p:cNvPr id="7" name="~PP3043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011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716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Stage I </a:t>
            </a:r>
            <a:r>
              <a:rPr lang="en-US" sz="3600" dirty="0" smtClean="0"/>
              <a:t> Gingivitis (</a:t>
            </a:r>
            <a:r>
              <a:rPr lang="en-US" sz="3600" dirty="0"/>
              <a:t>Initial lesion)</a:t>
            </a:r>
          </a:p>
          <a:p>
            <a:pPr algn="just"/>
            <a:r>
              <a:rPr lang="en-US" sz="3600" dirty="0" smtClean="0"/>
              <a:t>Stage II  Gingivitis (Early </a:t>
            </a:r>
            <a:r>
              <a:rPr lang="en-US" sz="3600" dirty="0"/>
              <a:t>lesion) </a:t>
            </a:r>
          </a:p>
          <a:p>
            <a:pPr algn="just"/>
            <a:r>
              <a:rPr lang="en-US" sz="3600" dirty="0" smtClean="0"/>
              <a:t>Stage III Gingivitis (Established </a:t>
            </a:r>
            <a:r>
              <a:rPr lang="en-US" sz="3600" dirty="0"/>
              <a:t>lesion) </a:t>
            </a:r>
          </a:p>
          <a:p>
            <a:pPr algn="just"/>
            <a:r>
              <a:rPr lang="en-US" sz="3600" dirty="0" smtClean="0"/>
              <a:t>Stage IV Gingivitis(Advanced </a:t>
            </a:r>
            <a:r>
              <a:rPr lang="en-US" sz="3600" dirty="0"/>
              <a:t>lesion</a:t>
            </a:r>
            <a:r>
              <a:rPr lang="en-US" sz="3600" dirty="0" smtClean="0"/>
              <a:t>)    </a:t>
            </a:r>
            <a:endParaRPr lang="en-US" sz="3600" dirty="0"/>
          </a:p>
        </p:txBody>
      </p:sp>
      <p:pic>
        <p:nvPicPr>
          <p:cNvPr id="3" name="~PP248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290998"/>
      </p:ext>
    </p:extLst>
  </p:cSld>
  <p:clrMapOvr>
    <a:masterClrMapping/>
  </p:clrMapOvr>
  <p:transition spd="slow" advTm="1134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i="1" u="sng" dirty="0" smtClean="0"/>
              <a:t>STAGE I GINGIVITIS (INITIAL LESION)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799" cy="3200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First manifestation        Vascular changes</a:t>
            </a:r>
          </a:p>
          <a:p>
            <a:pPr>
              <a:buNone/>
            </a:pPr>
            <a:r>
              <a:rPr lang="en-US" dirty="0" smtClean="0"/>
              <a:t>                               Dilated capillaries         Blood flow 															 	increased</a:t>
            </a:r>
          </a:p>
          <a:p>
            <a:pPr>
              <a:buNone/>
            </a:pPr>
            <a:r>
              <a:rPr lang="en-US" dirty="0" smtClean="0"/>
              <a:t>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Initial inflammatory changes due to microbial activation of resident leukocytes &amp; subsequent stimulation of endothelial cells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Subclinical gingivitis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667000" y="1295400"/>
            <a:ext cx="548640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-Right-Up Arrow 12"/>
          <p:cNvSpPr/>
          <p:nvPr/>
        </p:nvSpPr>
        <p:spPr>
          <a:xfrm>
            <a:off x="4533899" y="1578928"/>
            <a:ext cx="457200" cy="2743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~PP214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797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>
            <a:normAutofit fontScale="90000"/>
          </a:bodyPr>
          <a:lstStyle/>
          <a:p>
            <a:r>
              <a:rPr lang="en-US" sz="3100" b="1" i="1" u="sng" dirty="0" smtClean="0"/>
              <a:t>STAGE I GINGIVITIS (INITIAL LESION) </a:t>
            </a:r>
            <a:r>
              <a:rPr lang="en-US" sz="3100" b="1" i="1" u="sng" dirty="0" err="1" smtClean="0"/>
              <a:t>Contd</a:t>
            </a:r>
            <a:r>
              <a:rPr lang="en-US" sz="3100" b="1" i="1" u="sng" dirty="0" smtClean="0"/>
              <a:t>…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4464496" cy="33527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Microscopically: </a:t>
            </a:r>
          </a:p>
          <a:p>
            <a:pPr>
              <a:buNone/>
            </a:pPr>
            <a:r>
              <a:rPr lang="en-US" dirty="0" smtClean="0"/>
              <a:t>  -widening of small capillaries/venules</a:t>
            </a:r>
          </a:p>
          <a:p>
            <a:pPr>
              <a:buNone/>
            </a:pPr>
            <a:r>
              <a:rPr lang="en-US" dirty="0" smtClean="0"/>
              <a:t>  -adherence of neutrophils to vessel wall   (margination)-1wk/early as 2 days after      	            plaque accumulation</a:t>
            </a:r>
          </a:p>
          <a:p>
            <a:pPr>
              <a:buNone/>
            </a:pPr>
            <a:r>
              <a:rPr lang="en-US" dirty="0" smtClean="0"/>
              <a:t>  -</a:t>
            </a:r>
            <a:r>
              <a:rPr lang="en-US" dirty="0" smtClean="0"/>
              <a:t>PMNs (</a:t>
            </a:r>
            <a:r>
              <a:rPr lang="en-US" dirty="0" smtClean="0"/>
              <a:t>diapedesis , emigration) – CT, JE &amp; GS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-Exudation of fluid from GS &amp; </a:t>
            </a:r>
            <a:r>
              <a:rPr lang="en-US" dirty="0" smtClean="0"/>
              <a:t>extravascular protein </a:t>
            </a:r>
            <a:r>
              <a:rPr lang="en-US" dirty="0" smtClean="0"/>
              <a:t>are present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4283968" cy="5598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~PP273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710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sz="3600" b="1" i="1" u="sng" dirty="0" smtClean="0"/>
              <a:t>STAGE II GINGIVITIS (EARLY LESION) :</a:t>
            </a:r>
            <a:endParaRPr lang="en-US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1"/>
            <a:ext cx="8077200" cy="51816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Evolves from the initial lesion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After 1wk of plaque accumulation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Erythema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Bleeding on Probing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Gingival fluid flow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Transmigrating leukocyte maximum – 6 &amp;12 days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~PP153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705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609600"/>
            <a:ext cx="7055380" cy="1400530"/>
          </a:xfrm>
        </p:spPr>
        <p:txBody>
          <a:bodyPr>
            <a:normAutofit/>
          </a:bodyPr>
          <a:lstStyle/>
          <a:p>
            <a:r>
              <a:rPr lang="en-US" sz="3200" b="1" i="1" u="sng" dirty="0" smtClean="0"/>
              <a:t>STAGE II GINGIVITIS (EARLY LESION)</a:t>
            </a:r>
            <a:r>
              <a:rPr lang="en-US" sz="3200" b="1" i="1" u="sng" dirty="0" err="1" smtClean="0"/>
              <a:t>Contd</a:t>
            </a:r>
            <a:r>
              <a:rPr lang="en-US" sz="3200" b="1" i="1" u="sng" dirty="0" smtClean="0"/>
              <a:t>… :</a:t>
            </a:r>
            <a:endParaRPr lang="en-US" sz="32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2925"/>
            <a:ext cx="4063752" cy="46526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Microscopic examination: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Leucocyte (</a:t>
            </a:r>
            <a:r>
              <a:rPr lang="en-US" dirty="0" smtClean="0"/>
              <a:t>mainly Lymphocyte-75</a:t>
            </a:r>
            <a:r>
              <a:rPr lang="en-US" dirty="0" smtClean="0"/>
              <a:t>% T </a:t>
            </a:r>
            <a:r>
              <a:rPr lang="en-US" dirty="0" smtClean="0"/>
              <a:t>Cells)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infiltrate in CT below 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Some neutrophils, macrophages,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plasma cells &amp; mast cells.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JE densely infilterated with neutrophils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&amp; show development of rete pegs/ridges.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5"/>
            <a:ext cx="4139952" cy="5580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~PP329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419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>
            <a:normAutofit/>
          </a:bodyPr>
          <a:lstStyle/>
          <a:p>
            <a:r>
              <a:rPr lang="en-US" sz="2400" b="1" i="1" u="sng" dirty="0" smtClean="0"/>
              <a:t>STAGE II GINGIVITIS (EARLY LESION)Contd. :</a:t>
            </a:r>
            <a:endParaRPr lang="en-US" sz="24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067800" cy="39623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70% collagen destruction around cellular infilterate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Circular &amp; Dentogingival group fibers mostly affected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PMNs reach in to </a:t>
            </a:r>
            <a:r>
              <a:rPr lang="en-US" dirty="0" smtClean="0"/>
              <a:t>pocket (</a:t>
            </a:r>
            <a:r>
              <a:rPr lang="en-US" dirty="0" smtClean="0"/>
              <a:t>chemotactic stimuli)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PMNs-phagocytosis (release </a:t>
            </a:r>
            <a:r>
              <a:rPr lang="en-US" dirty="0" smtClean="0"/>
              <a:t>of lysosomes to engulf bacteria)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MMPs-extracellular matrix remodeling (7days)</a:t>
            </a:r>
            <a:endParaRPr lang="en-US" dirty="0"/>
          </a:p>
        </p:txBody>
      </p:sp>
      <p:pic>
        <p:nvPicPr>
          <p:cNvPr id="4" name="~PP335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835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838</TotalTime>
  <Words>618</Words>
  <Application>Microsoft Office PowerPoint</Application>
  <PresentationFormat>On-screen Show (4:3)</PresentationFormat>
  <Paragraphs>115</Paragraphs>
  <Slides>17</Slides>
  <Notes>1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Gingival Inflammation</vt:lpstr>
      <vt:lpstr>INTRODUCTION</vt:lpstr>
      <vt:lpstr>PowerPoint Presentation</vt:lpstr>
      <vt:lpstr>STAGE I GINGIVITIS (INITIAL LESION) : </vt:lpstr>
      <vt:lpstr>STAGE I GINGIVITIS (INITIAL LESION) Contd… : </vt:lpstr>
      <vt:lpstr>STAGE II GINGIVITIS (EARLY LESION) :</vt:lpstr>
      <vt:lpstr>STAGE II GINGIVITIS (EARLY LESION)Contd… :</vt:lpstr>
      <vt:lpstr>STAGE II GINGIVITIS (EARLY LESION)Contd. :</vt:lpstr>
      <vt:lpstr>STAGE III GINGIVITIS (ESTABLISHED LESION) :</vt:lpstr>
      <vt:lpstr>STAGE III GINGIVITIS (ESTABLISHED LESION contd.. :</vt:lpstr>
      <vt:lpstr>STAGE III GINGIVITIS (ESTABLISHED LESION contd.. :</vt:lpstr>
      <vt:lpstr>STAGE IV GINGIVITIS (ADVANCED LESION):</vt:lpstr>
      <vt:lpstr>PowerPoint Presentation</vt:lpstr>
      <vt:lpstr>Conclusion: </vt:lpstr>
      <vt:lpstr>PowerPoint Presentation</vt:lpstr>
      <vt:lpstr>              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GINGIVAL INFLAMMATION</dc:title>
  <dc:creator>Intel</dc:creator>
  <cp:lastModifiedBy>HP</cp:lastModifiedBy>
  <cp:revision>139</cp:revision>
  <dcterms:created xsi:type="dcterms:W3CDTF">2015-09-19T11:34:19Z</dcterms:created>
  <dcterms:modified xsi:type="dcterms:W3CDTF">2021-11-20T05:30:29Z</dcterms:modified>
</cp:coreProperties>
</file>