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1" r:id="rId4"/>
    <p:sldId id="263" r:id="rId5"/>
    <p:sldId id="258" r:id="rId6"/>
    <p:sldId id="259" r:id="rId7"/>
    <p:sldId id="262" r:id="rId8"/>
    <p:sldId id="260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F666D-3122-46DC-8B87-A889A60E2EC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9EAA1-E95D-4D81-B8F5-348B2F4168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38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9EAA1-E95D-4D81-B8F5-348B2F41685C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896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F210-1A90-4D5A-A3F8-FEF331C2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8D2AA-D75E-4DEB-A8CE-2F86F60BD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518C8-F697-4B51-8073-F8B87C41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CB816-EF9B-4631-A449-23789A311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83408-DD3C-4E3F-810C-8C5F7BBF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604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7112-C3B4-4415-9E6B-3E41F861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8F368-AA25-4DA4-9055-84F0A94C5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B67B5-3A1C-4048-8C8E-572DB1786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FA61A-1CDD-47DB-A491-D11B1008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E1360-242C-4B7E-A5E0-2CEB2FF8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826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552828-EB53-4919-AEB8-FEEE47F76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ECD7D-554E-4570-8976-B7F28726F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CE3BD-C994-433E-8285-85BAAD32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DFFEC-CC86-4450-AC56-1A171B7A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F5B05-E51A-48BE-B7ED-766EB01A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098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C172-B7FE-424D-ACE5-1042789E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B1B17-7D25-4807-9D32-D5AE3CC7F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4DBDD-DA33-47E1-9BCD-FD299C96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ADE9E-A437-4707-9FD9-8835DC3D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D76F1-6B78-4A43-88EB-2910073C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149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7243-0D6D-489B-A136-97E5BB58A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1C6B0-116D-4724-8758-019635F2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168E3-1A33-4179-AA39-915CF7A58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99237-5584-4B30-BB8C-BA5B013DE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7670D-3B00-4056-8CA0-348C88DF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568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769A-021D-4DF1-A481-28FE5C75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E36E-6868-4464-90E8-0415DC9D8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29FA9-B15D-40C2-A466-03461AA5B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3C039-6C95-4EA5-A520-01A27715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98507-A52F-4463-8A75-8FCE1520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A1CA8-363C-47B2-8CB6-79F2FCCB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550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DBCC-4F9F-4987-B816-2130F297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8A85C-507D-4CE2-A269-87DF18BC2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9BE74-DBEB-4603-803F-87E98400E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B4AA3-EC19-4A38-B6B6-4D1B9C36D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3CCFA-B81E-4659-AF8D-B68C80DC4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0578DE-C3DC-41DA-871E-E25F0F49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9D3E58-5057-4058-A7B7-65611EBE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26ABE1-BD61-4158-8ABC-AD6011CD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637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A1C5D-F069-4CFC-9156-98A979FB9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812FE-DB7A-437F-ABA7-FC06A06C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3BCBD-06AE-4B15-9AFB-C9925CC1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CAA2-9E8F-4410-826A-567AB67C5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048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BA507-E308-4041-A0EA-7FFFE03F2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83252-BE86-44C1-A111-58B83213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19662-4A31-41E2-8CD3-447D08B7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580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AA8-CA3B-49D8-81F1-4610213B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4F150-AA1A-43F7-997E-125E694FD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CB743-D63C-49CA-BFA4-B6E54CEE2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90E97-AE91-4725-85E0-A07564E8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C2EE4-392F-4699-9EDA-D7EC26070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12EF5-ADA9-4CA1-91A5-04E84CC6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648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1166-1CBF-4B9D-A527-6887DDA9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E00094-0F06-4D09-9CC0-2C7299DB8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369F5-9A59-443E-9627-86EBB8C0B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922E1-2796-4473-A66C-249343A0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BAE51-6541-4DC6-AA73-421F0907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B783E-71C5-4B30-B29F-842519D7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763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4F33C5-75E4-431B-9C53-C126F1AA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ED936-8763-4289-A8D8-587822693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9E63D-10C5-4E23-BCA9-2974FA3D9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CEC0A-9828-4629-8277-1B40BE1AA9EE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4E0E1-9503-4129-8DD5-A20C41E7D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5BED3-C837-461F-AD9D-73723F3F7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DB825-CD77-4405-B34A-48B6E334E6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953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icrometre" TargetMode="External"/><Relationship Id="rId2" Type="http://schemas.openxmlformats.org/officeDocument/2006/relationships/hyperlink" Target="https://en.wikipedia.org/wiki/Nanometr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49FC-E472-40B6-9BDD-6A4E7CE5F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0960" y="4764"/>
            <a:ext cx="9144000" cy="1133157"/>
          </a:xfrm>
        </p:spPr>
        <p:txBody>
          <a:bodyPr/>
          <a:lstStyle/>
          <a:p>
            <a:r>
              <a:rPr lang="en-US" dirty="0"/>
              <a:t>Biophysics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05696-50DC-460F-8BE9-1E2979847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8880" y="4739955"/>
            <a:ext cx="4399280" cy="1770537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Dr. Navneet Kumar Singh</a:t>
            </a:r>
          </a:p>
          <a:p>
            <a:r>
              <a:rPr lang="en-US" sz="1800" dirty="0">
                <a:solidFill>
                  <a:schemeClr val="tx2"/>
                </a:solidFill>
              </a:rPr>
              <a:t>Associate Professor</a:t>
            </a:r>
          </a:p>
          <a:p>
            <a:r>
              <a:rPr lang="en-US" sz="1800" dirty="0">
                <a:solidFill>
                  <a:schemeClr val="tx2"/>
                </a:solidFill>
              </a:rPr>
              <a:t>Department of Paramedical Sciences</a:t>
            </a:r>
          </a:p>
          <a:p>
            <a:r>
              <a:rPr lang="en-US" sz="1800" dirty="0">
                <a:solidFill>
                  <a:schemeClr val="tx2"/>
                </a:solidFill>
              </a:rPr>
              <a:t>Sumandeep Vidyapeeth Deemed to be University</a:t>
            </a:r>
          </a:p>
          <a:p>
            <a:r>
              <a:rPr lang="en-US" sz="1800" dirty="0">
                <a:solidFill>
                  <a:schemeClr val="tx2"/>
                </a:solidFill>
              </a:rPr>
              <a:t>Waghodia,Vadodara</a:t>
            </a:r>
            <a:endParaRPr lang="en-IN" sz="1800" dirty="0">
              <a:solidFill>
                <a:schemeClr val="tx2"/>
              </a:solidFill>
            </a:endParaRPr>
          </a:p>
        </p:txBody>
      </p:sp>
      <p:pic>
        <p:nvPicPr>
          <p:cNvPr id="1026" name="Picture 2" descr="The Definition of Biophysics: What Exactly is Biophysics? | SpringerLink">
            <a:extLst>
              <a:ext uri="{FF2B5EF4-FFF2-40B4-BE49-F238E27FC236}">
                <a16:creationId xmlns:a16="http://schemas.microsoft.com/office/drawing/2014/main" id="{85196620-E5C0-4C5B-88FD-7458D290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" y="1486056"/>
            <a:ext cx="4092452" cy="50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ysics and the molecular revolution in plant biology: union needed for  managing the future">
            <a:extLst>
              <a:ext uri="{FF2B5EF4-FFF2-40B4-BE49-F238E27FC236}">
                <a16:creationId xmlns:a16="http://schemas.microsoft.com/office/drawing/2014/main" id="{8A5A7CB9-9FBB-4C52-8BF5-FE7E7DA5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60" y="-71120"/>
            <a:ext cx="4569972" cy="553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umandeep Vidyapeeth - Wikipedia">
            <a:extLst>
              <a:ext uri="{FF2B5EF4-FFF2-40B4-BE49-F238E27FC236}">
                <a16:creationId xmlns:a16="http://schemas.microsoft.com/office/drawing/2014/main" id="{C4F2745F-AF70-47D8-84B9-840C2D9B0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80" y="2499360"/>
            <a:ext cx="1910080" cy="200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90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at is osmolarity? - Quora">
            <a:extLst>
              <a:ext uri="{FF2B5EF4-FFF2-40B4-BE49-F238E27FC236}">
                <a16:creationId xmlns:a16="http://schemas.microsoft.com/office/drawing/2014/main" id="{FD934C77-B134-446A-A315-A8C835F79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50801"/>
            <a:ext cx="5628640" cy="66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23 osmolarity">
            <a:extLst>
              <a:ext uri="{FF2B5EF4-FFF2-40B4-BE49-F238E27FC236}">
                <a16:creationId xmlns:a16="http://schemas.microsoft.com/office/drawing/2014/main" id="{CE72D6CD-6E03-4185-915D-7F645B23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6451600" cy="66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668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7E141-54B1-49AA-A5F2-F140C0FC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643AF-443E-4537-9387-040573A28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 descr="Cell bio - Membrane Transport Flashcards | Memorang">
            <a:extLst>
              <a:ext uri="{FF2B5EF4-FFF2-40B4-BE49-F238E27FC236}">
                <a16:creationId xmlns:a16="http://schemas.microsoft.com/office/drawing/2014/main" id="{815518FF-40A4-4F32-BC6C-58977CC7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88800" cy="697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4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FA4E-5B99-4FAC-8530-6BA6FEB1C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Definition, Formula &amp; Osmolarity vs. Osmolality">
            <a:extLst>
              <a:ext uri="{FF2B5EF4-FFF2-40B4-BE49-F238E27FC236}">
                <a16:creationId xmlns:a16="http://schemas.microsoft.com/office/drawing/2014/main" id="{EB15D26D-98E5-4BDF-9DC5-23BC53ADE8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33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0DEE-D7B8-4ED4-8D13-0B488A2F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Dialysis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678A4-BA81-48C4-9F2E-2F71C400F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 descr="Dialysis: Types, How It Works, Procedure &amp; Side Effects">
            <a:extLst>
              <a:ext uri="{FF2B5EF4-FFF2-40B4-BE49-F238E27FC236}">
                <a16:creationId xmlns:a16="http://schemas.microsoft.com/office/drawing/2014/main" id="{B778469C-6690-47D2-8ADF-1E5153418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920240"/>
            <a:ext cx="11897360" cy="47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2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1324-D88C-4415-BF5B-976EF6E1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1543"/>
          </a:xfrm>
        </p:spPr>
        <p:txBody>
          <a:bodyPr/>
          <a:lstStyle/>
          <a:p>
            <a:r>
              <a:rPr lang="en-US" b="1" dirty="0"/>
              <a:t>Dialysis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8156-AC7F-4E7E-8A01-39C86E500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" y="1717041"/>
            <a:ext cx="6365240" cy="514096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15362" name="Picture 2" descr="Dialysis ppt | PPT">
            <a:extLst>
              <a:ext uri="{FF2B5EF4-FFF2-40B4-BE49-F238E27FC236}">
                <a16:creationId xmlns:a16="http://schemas.microsoft.com/office/drawing/2014/main" id="{104D44F9-2CE3-4F22-BDEA-21072BCB8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1825624"/>
            <a:ext cx="7350760" cy="49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emodialysis | PPT">
            <a:extLst>
              <a:ext uri="{FF2B5EF4-FFF2-40B4-BE49-F238E27FC236}">
                <a16:creationId xmlns:a16="http://schemas.microsoft.com/office/drawing/2014/main" id="{78846AE2-BC09-432D-BF23-CB0C5F8B1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93" y="1717041"/>
            <a:ext cx="4946967" cy="50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0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78EE-5DE5-4367-97BE-930EAD68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208AE-1789-4EFD-922E-687746792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386" name="Picture 2" descr="Dialysis - Types, effectiveness, side effects | National Kidney Foundation">
            <a:extLst>
              <a:ext uri="{FF2B5EF4-FFF2-40B4-BE49-F238E27FC236}">
                <a16:creationId xmlns:a16="http://schemas.microsoft.com/office/drawing/2014/main" id="{9A57FA8B-F3E1-4A6C-B5A4-DEF1BC2E8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22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4D52-9E8A-4FD8-8E62-D6541476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109519-E855-4DA0-BF21-9448C78A6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7F9819-DE65-4744-AD49-024704A9F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67" t="16889" r="19833" b="27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ACBE-18C1-4FB9-8F25-D997CF184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5CAA2-F467-4A51-BF58-D9E0A16CB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40F95-7414-487A-9774-223DA8DE7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7" t="15556" r="20500" b="28296"/>
          <a:stretch/>
        </p:blipFill>
        <p:spPr>
          <a:xfrm>
            <a:off x="71120" y="365125"/>
            <a:ext cx="6156960" cy="6350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DC6A1-D222-4151-9EC0-6D6F17059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t="33864" r="21167" b="16297"/>
          <a:stretch/>
        </p:blipFill>
        <p:spPr>
          <a:xfrm>
            <a:off x="5709920" y="681037"/>
            <a:ext cx="6410960" cy="5811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7CDC1-B821-4404-B821-EFD0C0435843}"/>
              </a:ext>
            </a:extLst>
          </p:cNvPr>
          <p:cNvSpPr txBox="1"/>
          <p:nvPr/>
        </p:nvSpPr>
        <p:spPr>
          <a:xfrm>
            <a:off x="5801360" y="79707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Importance of Viscosity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404989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C53D-F396-49FB-80AD-59652EC66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affecting Viscosity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A5668-3499-4A1F-93F2-9F8164929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6190B-132B-4816-B37C-E8E053D8B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7" t="34963" r="21167" b="9931"/>
          <a:stretch/>
        </p:blipFill>
        <p:spPr>
          <a:xfrm>
            <a:off x="0" y="1910080"/>
            <a:ext cx="6289040" cy="4947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E807F-9DA7-45FB-B8CD-D0654FF6E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33" t="22519" r="23333" b="14033"/>
          <a:stretch/>
        </p:blipFill>
        <p:spPr>
          <a:xfrm>
            <a:off x="6263640" y="1690688"/>
            <a:ext cx="601472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30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14AB3-8298-4509-A31F-5862F50F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affecting Viscosity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00501F-23A0-4003-AB63-D2EC97190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66" t="21087" r="23272" b="9332"/>
          <a:stretch/>
        </p:blipFill>
        <p:spPr>
          <a:xfrm>
            <a:off x="6583680" y="1825624"/>
            <a:ext cx="5567680" cy="5032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4ED81C-FFEA-4D10-BD6F-34FC2C4C7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t="21926" r="23333" b="14625"/>
          <a:stretch/>
        </p:blipFill>
        <p:spPr>
          <a:xfrm>
            <a:off x="40640" y="1825624"/>
            <a:ext cx="654304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9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1DB42-A9FE-41C3-830D-451DA44E6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3FCCD-DC7B-408B-A36B-A8559830B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Diffusion</a:t>
            </a:r>
          </a:p>
          <a:p>
            <a:r>
              <a:rPr lang="en-US" dirty="0"/>
              <a:t>Osmosis</a:t>
            </a:r>
          </a:p>
          <a:p>
            <a:r>
              <a:rPr lang="en-US" dirty="0"/>
              <a:t>Osmotic Pressure and osmolality.</a:t>
            </a:r>
          </a:p>
          <a:p>
            <a:r>
              <a:rPr lang="en-US" dirty="0"/>
              <a:t>Dialysis</a:t>
            </a:r>
          </a:p>
          <a:p>
            <a:r>
              <a:rPr lang="en-US" dirty="0"/>
              <a:t>Viscosity</a:t>
            </a:r>
          </a:p>
          <a:p>
            <a:r>
              <a:rPr lang="en-US" dirty="0"/>
              <a:t>Surface tension</a:t>
            </a:r>
          </a:p>
          <a:p>
            <a:r>
              <a:rPr lang="en-US" dirty="0"/>
              <a:t>Colloids</a:t>
            </a:r>
          </a:p>
          <a:p>
            <a:r>
              <a:rPr lang="en-US" dirty="0"/>
              <a:t>Sedimentation</a:t>
            </a:r>
          </a:p>
        </p:txBody>
      </p:sp>
    </p:spTree>
    <p:extLst>
      <p:ext uri="{BB962C8B-B14F-4D97-AF65-F5344CB8AC3E}">
        <p14:creationId xmlns:p14="http://schemas.microsoft.com/office/powerpoint/2010/main" val="2333274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74741-38A8-4001-BC59-9400A2203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Tension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656F4-E340-4DD0-8D83-5B2A526F1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D189A-D4EA-41A0-84BA-98E540875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1" t="45185" r="35999" b="6963"/>
          <a:stretch/>
        </p:blipFill>
        <p:spPr>
          <a:xfrm>
            <a:off x="838200" y="1825624"/>
            <a:ext cx="10515600" cy="49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80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B383-3C9C-45BD-BFFF-03DB81F6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tension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112D99-79FE-4A68-8593-9DCBB9F4C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405" t="36847" r="40413" b="21708"/>
          <a:stretch/>
        </p:blipFill>
        <p:spPr>
          <a:xfrm>
            <a:off x="4372303" y="1825625"/>
            <a:ext cx="7819697" cy="4961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5A399B-8BE5-4617-B8E3-DEE8225AD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t="46963" r="35584" b="17481"/>
          <a:stretch/>
        </p:blipFill>
        <p:spPr>
          <a:xfrm>
            <a:off x="0" y="1825625"/>
            <a:ext cx="6285186" cy="4961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13A69-AED3-4FC8-9D28-FEE51FF415BC}"/>
              </a:ext>
            </a:extLst>
          </p:cNvPr>
          <p:cNvSpPr txBox="1"/>
          <p:nvPr/>
        </p:nvSpPr>
        <p:spPr>
          <a:xfrm>
            <a:off x="6957848" y="1240223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Examples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05514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DE1D3-5CED-4A23-912D-09371FA6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Colloid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2287-F472-46FE-A2B1-1B3A68D0B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" y="1937384"/>
            <a:ext cx="6009640" cy="492061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A colloid is a mixture that has particles ranging between 1 and 1000 nanometers in diameter, yet are still able to remain evenly distributed throughout the solution. </a:t>
            </a:r>
          </a:p>
          <a:p>
            <a:pPr algn="just"/>
            <a:r>
              <a:rPr lang="en-US" dirty="0"/>
              <a:t>These are also known as colloidal dispersions because the substances remain dispersed and do not settle to the bottom of the container.</a:t>
            </a:r>
          </a:p>
          <a:p>
            <a:pPr algn="just"/>
            <a:r>
              <a:rPr lang="en-US" dirty="0">
                <a:solidFill>
                  <a:srgbClr val="FF0000"/>
                </a:solidFill>
              </a:rPr>
              <a:t>A colloid has a dispersed phase (the suspended particles) and a continuous phase (the medium of suspension). </a:t>
            </a:r>
          </a:p>
          <a:p>
            <a:pPr algn="just"/>
            <a:r>
              <a:rPr lang="en-US" dirty="0">
                <a:solidFill>
                  <a:srgbClr val="FF0000"/>
                </a:solidFill>
              </a:rPr>
              <a:t>The dispersed phase particles have a diameter of approximately 1 </a:t>
            </a:r>
            <a:r>
              <a:rPr lang="en-US" dirty="0" err="1">
                <a:solidFill>
                  <a:srgbClr val="FF0000"/>
                </a:solidFill>
                <a:hlinkClick r:id="rId2" tooltip="Nanomet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nanometre</a:t>
            </a:r>
            <a:r>
              <a:rPr lang="en-US" dirty="0">
                <a:solidFill>
                  <a:srgbClr val="FF0000"/>
                </a:solidFill>
              </a:rPr>
              <a:t> to 1 </a:t>
            </a:r>
            <a:r>
              <a:rPr lang="en-US" dirty="0" err="1">
                <a:solidFill>
                  <a:srgbClr val="FF0000"/>
                </a:solidFill>
                <a:hlinkClick r:id="rId3" tooltip="Micromet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micrometre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19460" name="Picture 4" descr="Solutions, Colloids, and Suspensions">
            <a:extLst>
              <a:ext uri="{FF2B5EF4-FFF2-40B4-BE49-F238E27FC236}">
                <a16:creationId xmlns:a16="http://schemas.microsoft.com/office/drawing/2014/main" id="{F6D74E66-3CD8-459C-AABE-3D93C7327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20" y="177642"/>
            <a:ext cx="6096000" cy="398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Difference between Colloid and Solution (with Comparison Chart) - Biology  Reader">
            <a:extLst>
              <a:ext uri="{FF2B5EF4-FFF2-40B4-BE49-F238E27FC236}">
                <a16:creationId xmlns:a16="http://schemas.microsoft.com/office/drawing/2014/main" id="{486A64A7-6FC5-42C4-813B-88DF82FF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3998119"/>
            <a:ext cx="588264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2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C2BC1-37E3-4DEE-AC13-8C7F08A8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Sedimentation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81C13-3178-4CA7-97E6-9ADB2C175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482" name="Picture 2" descr="What is Sedimentation | Definition of Sedimentation">
            <a:extLst>
              <a:ext uri="{FF2B5EF4-FFF2-40B4-BE49-F238E27FC236}">
                <a16:creationId xmlns:a16="http://schemas.microsoft.com/office/drawing/2014/main" id="{EE81CAC8-02F3-442C-B964-1314FE4E6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9930"/>
          <a:stretch/>
        </p:blipFill>
        <p:spPr bwMode="auto">
          <a:xfrm>
            <a:off x="274638" y="1452880"/>
            <a:ext cx="116427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edimentation: Definition and Examples ...">
            <a:extLst>
              <a:ext uri="{FF2B5EF4-FFF2-40B4-BE49-F238E27FC236}">
                <a16:creationId xmlns:a16="http://schemas.microsoft.com/office/drawing/2014/main" id="{4C99A20E-D8B3-4B56-AA86-7A72D300A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4"/>
          <a:stretch/>
        </p:blipFill>
        <p:spPr bwMode="auto">
          <a:xfrm>
            <a:off x="7802244" y="71121"/>
            <a:ext cx="4257675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242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rythrocyte Sedimentation Rate (ESR) | VIP Lab">
            <a:extLst>
              <a:ext uri="{FF2B5EF4-FFF2-40B4-BE49-F238E27FC236}">
                <a16:creationId xmlns:a16="http://schemas.microsoft.com/office/drawing/2014/main" id="{F670E40D-0C1B-47D2-93E0-CB8DFA9C1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1"/>
          <a:stretch/>
        </p:blipFill>
        <p:spPr bwMode="auto">
          <a:xfrm>
            <a:off x="223520" y="0"/>
            <a:ext cx="629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R Blood Tests - Dublin Health Screening">
            <a:extLst>
              <a:ext uri="{FF2B5EF4-FFF2-40B4-BE49-F238E27FC236}">
                <a16:creationId xmlns:a16="http://schemas.microsoft.com/office/drawing/2014/main" id="{AE3B1FF0-C522-4B2E-A766-B64C8F13F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0"/>
            <a:ext cx="5734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54F08-A19F-4D10-92B2-EA03F6CA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0A2F6-74B0-4EAE-9476-B0222D1AC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What is Diffusion? (Types, Examples, And Factors)">
            <a:extLst>
              <a:ext uri="{FF2B5EF4-FFF2-40B4-BE49-F238E27FC236}">
                <a16:creationId xmlns:a16="http://schemas.microsoft.com/office/drawing/2014/main" id="{10FF3620-4702-403D-8ECD-21BD0093F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32080"/>
            <a:ext cx="12090400" cy="67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00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DD32C-EE54-483E-B24F-DE88F458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diffusion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45E37-C3B6-403D-864E-997425110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6745"/>
            <a:ext cx="10515600" cy="4351338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6146" name="Picture 2" descr="Diffusion: Definition and How Does it ...">
            <a:extLst>
              <a:ext uri="{FF2B5EF4-FFF2-40B4-BE49-F238E27FC236}">
                <a16:creationId xmlns:a16="http://schemas.microsoft.com/office/drawing/2014/main" id="{E72FE088-FA33-4934-9F36-3FC63D3CD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261" r="-101" b="7508"/>
          <a:stretch/>
        </p:blipFill>
        <p:spPr bwMode="auto">
          <a:xfrm>
            <a:off x="1036320" y="1690688"/>
            <a:ext cx="10317480" cy="455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327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A1233-5B7B-46CB-9951-A170BCC6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58" y="365125"/>
            <a:ext cx="10791342" cy="1533866"/>
          </a:xfrm>
        </p:spPr>
        <p:txBody>
          <a:bodyPr/>
          <a:lstStyle/>
          <a:p>
            <a:r>
              <a:rPr lang="en-US" dirty="0"/>
              <a:t>Osmosis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5F452-EC6F-4AFC-AA22-8FBEFDA22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Osmosis - Definition and Examples - Biology Online Dictionary">
            <a:extLst>
              <a:ext uri="{FF2B5EF4-FFF2-40B4-BE49-F238E27FC236}">
                <a16:creationId xmlns:a16="http://schemas.microsoft.com/office/drawing/2014/main" id="{A49A3118-3C20-4FA1-972C-3CCA2B97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" y="1795145"/>
            <a:ext cx="5715000" cy="490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is Osmosis | Definition of Osmosis">
            <a:extLst>
              <a:ext uri="{FF2B5EF4-FFF2-40B4-BE49-F238E27FC236}">
                <a16:creationId xmlns:a16="http://schemas.microsoft.com/office/drawing/2014/main" id="{22EB76C9-637F-44C8-9C04-3960B1D28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8" t="20444" b="9931"/>
          <a:stretch/>
        </p:blipFill>
        <p:spPr bwMode="auto">
          <a:xfrm>
            <a:off x="5770880" y="1686560"/>
            <a:ext cx="6421120" cy="52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3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D9B03-4C87-46BC-BB98-670CFED6B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005"/>
            <a:ext cx="10515600" cy="1325563"/>
          </a:xfrm>
        </p:spPr>
        <p:txBody>
          <a:bodyPr/>
          <a:lstStyle/>
          <a:p>
            <a:r>
              <a:rPr lang="en-US" dirty="0"/>
              <a:t>Examples of Osmosis</a:t>
            </a:r>
            <a:endParaRPr lang="en-IN" dirty="0"/>
          </a:p>
        </p:txBody>
      </p:sp>
      <p:pic>
        <p:nvPicPr>
          <p:cNvPr id="3074" name="Picture 2" descr="Osmosis - Definition and Examples | Biology Dictionary">
            <a:extLst>
              <a:ext uri="{FF2B5EF4-FFF2-40B4-BE49-F238E27FC236}">
                <a16:creationId xmlns:a16="http://schemas.microsoft.com/office/drawing/2014/main" id="{9049D7BD-F5D9-46A6-94B3-1E4BE2A5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12" y="1825626"/>
            <a:ext cx="61011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47362B-33BE-423C-8BEC-60C2CA29A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353799" cy="5032375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078" name="Picture 6" descr="Difference Between Isotonic Hypotonic And Hypertonic, 48% OFF">
            <a:extLst>
              <a:ext uri="{FF2B5EF4-FFF2-40B4-BE49-F238E27FC236}">
                <a16:creationId xmlns:a16="http://schemas.microsoft.com/office/drawing/2014/main" id="{88C36328-69B4-4B8E-AEDD-5523D9A2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145"/>
            <a:ext cx="5849211" cy="503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7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30C7-D570-410E-8E12-A8CE44B6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between Diffusion and Osmosis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9D3B8-AD95-424A-A00B-84B764BB5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What is Diffusion in Biology? - Types ...">
            <a:extLst>
              <a:ext uri="{FF2B5EF4-FFF2-40B4-BE49-F238E27FC236}">
                <a16:creationId xmlns:a16="http://schemas.microsoft.com/office/drawing/2014/main" id="{FBAF170F-48DB-4486-AAFE-0C9EF1E6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7" y="1825625"/>
            <a:ext cx="10645173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4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smotic Pressure - Definition, Formula, Examples">
            <a:extLst>
              <a:ext uri="{FF2B5EF4-FFF2-40B4-BE49-F238E27FC236}">
                <a16:creationId xmlns:a16="http://schemas.microsoft.com/office/drawing/2014/main" id="{B980E595-4A6F-40E6-9F5E-0B6CE13D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21920"/>
            <a:ext cx="1210056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97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smotic Pressure: Definition, Formula, and Examples">
            <a:extLst>
              <a:ext uri="{FF2B5EF4-FFF2-40B4-BE49-F238E27FC236}">
                <a16:creationId xmlns:a16="http://schemas.microsoft.com/office/drawing/2014/main" id="{82FDF6C1-3D4A-4628-9CA1-63AB2B675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223520"/>
            <a:ext cx="11409680" cy="66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010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157</Words>
  <Application>Microsoft Office PowerPoint</Application>
  <PresentationFormat>Widescreen</PresentationFormat>
  <Paragraphs>34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Biophysics</vt:lpstr>
      <vt:lpstr>Learning Objectives</vt:lpstr>
      <vt:lpstr>PowerPoint Presentation</vt:lpstr>
      <vt:lpstr>Example of diffusion</vt:lpstr>
      <vt:lpstr>Osmosis</vt:lpstr>
      <vt:lpstr>Examples of Osmosis</vt:lpstr>
      <vt:lpstr>Difference between Diffusion and Osmosis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Dialysis</vt:lpstr>
      <vt:lpstr>Dialysis</vt:lpstr>
      <vt:lpstr>PowerPoint Presentation</vt:lpstr>
      <vt:lpstr>PowerPoint Presentation</vt:lpstr>
      <vt:lpstr>PowerPoint Presentation</vt:lpstr>
      <vt:lpstr>Factors affecting Viscosity</vt:lpstr>
      <vt:lpstr>Factors affecting Viscosity</vt:lpstr>
      <vt:lpstr>Surface Tension</vt:lpstr>
      <vt:lpstr>Surface tension</vt:lpstr>
      <vt:lpstr>Colloid</vt:lpstr>
      <vt:lpstr>Sedimentation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Biophysics</dc:title>
  <dc:creator>HP</dc:creator>
  <cp:lastModifiedBy>HP</cp:lastModifiedBy>
  <cp:revision>24</cp:revision>
  <dcterms:created xsi:type="dcterms:W3CDTF">2024-04-04T04:00:54Z</dcterms:created>
  <dcterms:modified xsi:type="dcterms:W3CDTF">2024-08-06T07:04:09Z</dcterms:modified>
</cp:coreProperties>
</file>