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45"/>
  </p:notesMasterIdLst>
  <p:sldIdLst>
    <p:sldId id="350" r:id="rId3"/>
    <p:sldId id="351" r:id="rId4"/>
    <p:sldId id="316" r:id="rId5"/>
    <p:sldId id="352" r:id="rId6"/>
    <p:sldId id="317" r:id="rId7"/>
    <p:sldId id="318" r:id="rId8"/>
    <p:sldId id="319" r:id="rId9"/>
    <p:sldId id="283" r:id="rId10"/>
    <p:sldId id="320" r:id="rId11"/>
    <p:sldId id="321" r:id="rId12"/>
    <p:sldId id="307" r:id="rId13"/>
    <p:sldId id="322" r:id="rId14"/>
    <p:sldId id="323" r:id="rId15"/>
    <p:sldId id="324" r:id="rId16"/>
    <p:sldId id="325" r:id="rId17"/>
    <p:sldId id="257" r:id="rId18"/>
    <p:sldId id="260" r:id="rId19"/>
    <p:sldId id="261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8" r:id="rId30"/>
    <p:sldId id="339" r:id="rId31"/>
    <p:sldId id="335" r:id="rId32"/>
    <p:sldId id="336" r:id="rId33"/>
    <p:sldId id="337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766"/>
    <a:srgbClr val="294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4624" autoAdjust="0"/>
  </p:normalViewPr>
  <p:slideViewPr>
    <p:cSldViewPr>
      <p:cViewPr varScale="1">
        <p:scale>
          <a:sx n="59" d="100"/>
          <a:sy n="59" d="100"/>
        </p:scale>
        <p:origin x="14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0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DB7F7-756B-48D2-9A78-E43611613D0F}" type="datetimeFigureOut">
              <a:rPr lang="en-IN" smtClean="0"/>
              <a:t>06-08-2024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85722-C7E7-4664-805F-BBB257D615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61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385722-C7E7-4664-805F-BBB257D615A0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01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385722-C7E7-4664-805F-BBB257D615A0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830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DFF75-ACBB-4051-23A9-C1671023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AD9C9-936C-4C70-B22E-CAB9E438DCEF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04C3D-7937-44F1-30AD-8EB7C24A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BD213-0FDC-7DCC-C734-3F64340EC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03A31-1D51-47DC-AFA4-D00D5A935131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9227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0F883-49CF-1266-DF6D-FD92C245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FDEBF-0D66-473D-A462-FDEF5CB99300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22457-181C-7676-557B-274D8297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2CEE1-8654-F09D-A73F-B679E6C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5771B-66F7-43B6-A3DB-F883E55A9BC9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92452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A342D-89A5-159C-9435-C1074B0E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3699-B262-438A-833B-3CAE6B7FDE40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68018-C104-2DFA-201A-F17E9C2F4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787EA-E3F0-7C72-449F-A5B458512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62AF0-9EFB-4441-8766-483423E6205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064692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03656-6E02-4D2A-3516-03007B3A8715}"/>
              </a:ext>
            </a:extLst>
          </p:cNvPr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D1A45C54-276E-7322-9A61-181D4C515B7E}"/>
              </a:ext>
            </a:extLst>
          </p:cNvPr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980159-6F3D-60CB-E8CA-30AB0D0A9A0B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A23E5DA-2DB0-6B29-E8BD-37771F12F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6ACCA8B-7B04-46D9-A46D-0204E2B48ECA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C8DBEF-E4EA-CA3C-0764-C19B7A69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481DE00-6265-1D94-B68E-F0983CCA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C2BA5-8890-4A08-B70F-5D0C2DF5A1AF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664015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3646A-09FA-B910-C125-988DC4DA8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1ED3-6EBB-4130-9E17-40BD1DBC709B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E99A-BBE8-4C5E-0625-5B9ADDD66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E6092-A13B-44F6-E70C-2A744271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DAF7C-3821-47FA-99ED-CE6AAD154168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888677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9A86D5-B7C7-7826-CA85-73CD8240134D}"/>
              </a:ext>
            </a:extLst>
          </p:cNvPr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7852E2AA-8AD8-13CA-9951-CDF8463B8677}"/>
              </a:ext>
            </a:extLst>
          </p:cNvPr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DE07DF-DAA2-ED5C-6A20-C33E13A7CBF6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B6888DE-F40B-D054-1161-A30B774AE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8A74-45E4-4E51-9184-6686DB0CB664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EA08A-6AFB-663C-46BE-9DD3135A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F6DCEC-8505-AFC9-C690-40F7877D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6A1C5-7E81-4508-876F-B2D8A3304D72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455312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6D4109-2848-BFB8-ECE9-10250231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C647A-D822-40FE-A124-5A86AE1F5B02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EFF8F6-AD0C-3200-8C1D-2E07FB5D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2C4A89-5BAE-24C3-3197-3AAA6235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C4337-2C64-4F23-847E-6DACAA6DAD00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07471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464523C-CC3A-D3C9-6D78-0AFBAB1B6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32E1-F92B-4281-9CD4-B4764F7E37E3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8AB2A4-24CC-2129-729B-C69A5F43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729BE2E-AC79-B68C-D785-3BCB42DE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9C3F-89CE-4B1A-9EE1-F89838C30934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53740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5744979-A605-4E82-AF9E-D9280FE0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2072D-786D-4690-981F-4084498369D9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1A5843-1EB6-B8CD-3B5B-89AE6C354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5C102D1-95E5-15E9-80F8-D2BB8983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88F8A-AA39-452A-94E7-62F21BB34A1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967696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3E18B-5278-6214-19D6-5D822B37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F1972-A995-431D-AC2A-F75EB996A134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2FE0A-3B6E-CE58-AD4A-DCA1D02E0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DBF88-295F-B0A5-5D80-60C89CE5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CE2C-5C2F-4BE9-AD91-B759EA333879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9582194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02922B-B4CA-EFFA-0810-F6A837166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1677-3436-47AF-A426-54896C7C4E53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6289C-4A20-416E-AF15-6070477D7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D909-87C5-8547-D987-E1963E6EC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BD680-A3A0-4158-9900-753A4C0CF2DF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98837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E4623-EAD1-C91A-8690-67978E6B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AB75F-2D92-4B0E-B102-A3A43708282D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C4799-FF2F-C6CC-F8E2-B2AA612FE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CFF1C-4E47-2D27-BAC8-5CEEED77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66036-4C15-4008-B420-F639EB55E759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240414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19CC702-5F82-F1B6-D8B0-D520D2635283}"/>
              </a:ext>
            </a:extLst>
          </p:cNvPr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0AF4C0C-C90B-A58C-E7E7-56200D95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AC9D5-28CC-47BE-A45C-9F5540ECA77B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15C148-082F-29D3-4016-F7FA8C62F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3882703-B9EA-85F9-BC6E-8EC114DC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6BA32-5FF7-4BDA-AC15-39F3870B9422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06245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B009B-4C89-4150-2025-64823438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50386-7E03-4DEE-B8A2-AEDE8F23FC43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FDED9-8CA8-F4FF-2FEE-B49F0340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02653-C64D-FB57-BC3C-E06220E42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A77A0-0FEA-45C7-97EC-FF2BB3AB029E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90353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57E0AFD-23AC-3462-0E6B-61511AABB786}"/>
              </a:ext>
            </a:extLst>
          </p:cNvPr>
          <p:cNvCxnSpPr/>
          <p:nvPr/>
        </p:nvCxnSpPr>
        <p:spPr>
          <a:xfrm rot="5400000" flipV="1">
            <a:off x="7543800" y="173038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85B8A2-26A9-F307-546F-51400A5C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A4-84E0-4774-9EB4-696CC782136B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C7696E-0387-5BA8-7DE9-1733B76D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37E61A-0888-99C3-F09D-3C534845A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7F8E1-AAD8-46C1-87DC-71F5C2C2DB23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96219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09814-1B5F-29E0-6602-C4246310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AB691-3F23-46FD-AC5F-FB0E5B098958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6DF71-1852-0C22-4B1B-A573773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4F08-F01C-9DBE-5796-E98768DB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08942-5965-49B6-BE36-A5452465A51A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03197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D1959B-DE86-A77F-C759-0BC7F2125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33476-1582-4258-A600-170BD39B9FBE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73470D-F148-E9D6-B6D0-C457EB48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094E4C-B27F-82E4-8519-801BD16D5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98370-8A21-4D5C-BC39-70977071D54C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64913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DB6B5A5-2CDF-A70C-0045-A17E491D9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A2B5-0DC0-4E39-9F29-3E00DA94FE55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4EABF3D-0A56-C1BF-C100-5EE84243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A680C5C-CDCD-C17F-2809-D44DB278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8167C-E720-4F1A-A8DA-254A4B8A7DED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76246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4B12B6C-E355-D558-93D8-9114D193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C250-317E-473D-B9EF-4EC941659D9E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165F49A-7FEF-FF23-2A3E-32CBEF16A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76F1B32-0309-EC29-4EE8-2428365A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67F21-3F9D-4EAF-962A-75386CF35A96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6991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9A888E4-30DB-BC98-3F05-A112F0944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05603-56EB-4CAB-BF49-AD45D2247BCE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E0DD7BD-DDD0-DCA8-8D03-DCFBB151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80675CD-7D38-DE2A-12A6-2681F9E1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33408-476F-4CD5-AB78-48EB622E10B5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3613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7D2FDA-241D-62AC-F61D-BD25A2448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84A24-FE27-48E2-BDA2-6B7F368D2A69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20B753-F2B6-1B83-F5B0-67848E39D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35B34F-F79A-1C73-234B-3DAFAA1A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40B28-513D-4673-8120-91A888F4B0AB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50668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5917B3-B158-9D44-4E0B-209A65D8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CA996-0040-4D9F-BDDD-4994D27FFFFB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398B19-9F0D-2C0E-6908-2D032C65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9D7BAD-FE33-4CBE-2448-A737472A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32CEB-2603-4B28-86B3-04DC703F1B63}" type="slidenum">
              <a:rPr lang="en-IN" altLang="en-US"/>
              <a:pPr/>
              <a:t>‹#›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131345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98C680-460A-DB0B-DA94-4CA9BF7FBF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B13CD96-F2F2-35AF-5FB4-2D7C2479EB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8F7EB-F64C-EC21-FAD1-9E1064FD3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66BA76F-F175-4C03-930E-DC75FA430A7E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5A404-18A5-1A9A-2BC9-49C1B4B440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A8157-C5DF-3C4C-C47E-9A2F30299B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fld id="{B8ED83EA-3210-4C99-8420-85B05BF1B490}" type="slidenum">
              <a:rPr lang="en-IN" altLang="en-US"/>
              <a:pPr/>
              <a:t>‹#›</a:t>
            </a:fld>
            <a:endParaRPr lang="en-I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416F8-E3A6-E156-80F3-E22EF1D3F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C8B380D-C154-E8C6-9F89-503AB5290C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68350" y="2286000"/>
            <a:ext cx="7289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9C72E-9FEA-58A8-DC41-63E799BFC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8350" y="6470650"/>
            <a:ext cx="1616075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09ED9F69-16D5-41BE-8F73-5DD80FD1585C}" type="datetimeFigureOut">
              <a:rPr lang="en-US"/>
              <a:pPr>
                <a:defRPr/>
              </a:pPr>
              <a:t>8/6/2024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A260C-7A81-AA81-6B2A-B6EE8C7E1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32200" y="6470650"/>
            <a:ext cx="44259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0997B-4429-A95A-DD49-AAEF3C6A9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8000" y="6470650"/>
            <a:ext cx="73025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D0D0D"/>
                </a:solidFill>
                <a:latin typeface="Tw Cen MT Condensed" panose="020B0606020104020203" pitchFamily="34" charset="0"/>
              </a:defRPr>
            </a:lvl1pPr>
          </a:lstStyle>
          <a:p>
            <a:fld id="{86C44FB6-DAA7-4008-A2DF-7451E72FA09D}" type="slidenum">
              <a:rPr lang="en-IN" altLang="en-US"/>
              <a:pPr/>
              <a:t>‹#›</a:t>
            </a:fld>
            <a:endParaRPr lang="en-IN" alt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372956-2E41-FACF-5D88-95589D8B4F19}"/>
              </a:ext>
            </a:extLst>
          </p:cNvPr>
          <p:cNvCxnSpPr/>
          <p:nvPr/>
        </p:nvCxnSpPr>
        <p:spPr>
          <a:xfrm flipV="1">
            <a:off x="5715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99" r:id="rId2"/>
    <p:sldLayoutId id="2147484106" r:id="rId3"/>
    <p:sldLayoutId id="2147484100" r:id="rId4"/>
    <p:sldLayoutId id="2147484101" r:id="rId5"/>
    <p:sldLayoutId id="2147484102" r:id="rId6"/>
    <p:sldLayoutId id="2147484107" r:id="rId7"/>
    <p:sldLayoutId id="2147484103" r:id="rId8"/>
    <p:sldLayoutId id="2147484108" r:id="rId9"/>
    <p:sldLayoutId id="2147484104" r:id="rId10"/>
    <p:sldLayoutId id="2147484109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DDF0C-0EB1-434A-B819-4FA15DE1A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pPr marL="1225296" lvl="8" indent="0">
              <a:buNone/>
            </a:pPr>
            <a:r>
              <a:rPr lang="en-US" sz="2400" b="1" dirty="0"/>
              <a:t>			</a:t>
            </a:r>
          </a:p>
          <a:p>
            <a:pPr marL="1225296" lvl="8" indent="0">
              <a:buNone/>
            </a:pPr>
            <a:r>
              <a:rPr lang="en-US" sz="2400" b="1" dirty="0"/>
              <a:t>		</a:t>
            </a:r>
          </a:p>
          <a:p>
            <a:pPr marL="1225296" lvl="8" indent="0">
              <a:buNone/>
            </a:pPr>
            <a:endParaRPr lang="en-US" sz="2400" b="1" dirty="0"/>
          </a:p>
          <a:p>
            <a:pPr marL="1225296" lvl="8" indent="0">
              <a:buNone/>
            </a:pPr>
            <a:endParaRPr lang="en-US" sz="2400" b="1" dirty="0"/>
          </a:p>
          <a:p>
            <a:pPr marL="1225296" lvl="8" indent="0">
              <a:buNone/>
            </a:pPr>
            <a:r>
              <a:rPr lang="en-US" sz="2400" b="1" dirty="0"/>
              <a:t>			</a:t>
            </a:r>
            <a:r>
              <a:rPr lang="en-US" sz="2400" b="1" dirty="0">
                <a:solidFill>
                  <a:srgbClr val="C00000"/>
                </a:solidFill>
              </a:rPr>
              <a:t>Dr. Navneet Kumar Singh</a:t>
            </a:r>
          </a:p>
        </p:txBody>
      </p:sp>
      <p:pic>
        <p:nvPicPr>
          <p:cNvPr id="1026" name="Picture 2" descr="Premium Photo | The words medical ethics is written on white paper on a  wooden background near a stethoscope and black-framed glasses. medical  concept">
            <a:extLst>
              <a:ext uri="{FF2B5EF4-FFF2-40B4-BE49-F238E27FC236}">
                <a16:creationId xmlns:a16="http://schemas.microsoft.com/office/drawing/2014/main" id="{28F0ED8B-CBD7-40C3-8821-B4F274F6D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512"/>
            <a:ext cx="9036495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Sumandeep Vidyapeeth - Wikipedia">
            <a:extLst>
              <a:ext uri="{FF2B5EF4-FFF2-40B4-BE49-F238E27FC236}">
                <a16:creationId xmlns:a16="http://schemas.microsoft.com/office/drawing/2014/main" id="{5754F3C3-3946-491E-9A66-D6D312105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45512"/>
            <a:ext cx="1886903" cy="202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840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30CEE809-1C5F-EE7F-1448-0B99E04CA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0"/>
            <a:ext cx="8892480" cy="6500813"/>
          </a:xfrm>
        </p:spPr>
        <p:txBody>
          <a:bodyPr/>
          <a:lstStyle/>
          <a:p>
            <a:pPr marL="0" indent="0" eaLnBrk="1" hangingPunct="1">
              <a:buNone/>
            </a:pPr>
            <a:endParaRPr lang="en-IN" altLang="en-US" sz="4000" dirty="0"/>
          </a:p>
          <a:p>
            <a:pPr marL="0" indent="0" eaLnBrk="1" hangingPunct="1">
              <a:buNone/>
            </a:pPr>
            <a:r>
              <a:rPr lang="en-IN" altLang="en-US" sz="4000" b="1" dirty="0">
                <a:solidFill>
                  <a:srgbClr val="C00000"/>
                </a:solidFill>
              </a:rPr>
              <a:t>Professional secrecy &amp; privileged communication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</a:pPr>
            <a:endParaRPr lang="en-IN" altLang="en-US" sz="4000" b="1" dirty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Tw Cen MT" panose="020B0602020104020603" pitchFamily="34" charset="0"/>
              <a:buNone/>
            </a:pPr>
            <a:endParaRPr lang="en-IN" altLang="en-US" sz="4000" b="1" dirty="0">
              <a:solidFill>
                <a:srgbClr val="C00000"/>
              </a:solidFill>
            </a:endParaRPr>
          </a:p>
          <a:p>
            <a:pPr marL="457200" indent="-457200" eaLnBrk="1" hangingPunct="1">
              <a:buFont typeface="Tw Cen MT Condensed" panose="020B0606020104020203" pitchFamily="34" charset="0"/>
              <a:buAutoNum type="arabicPeriod" startAt="11"/>
            </a:pPr>
            <a:endParaRPr lang="en-IN" altLang="en-US" sz="4000" dirty="0"/>
          </a:p>
        </p:txBody>
      </p:sp>
      <p:pic>
        <p:nvPicPr>
          <p:cNvPr id="5122" name="Picture 2" descr="Confidentiality and Professional Secrecy - Youmo">
            <a:extLst>
              <a:ext uri="{FF2B5EF4-FFF2-40B4-BE49-F238E27FC236}">
                <a16:creationId xmlns:a16="http://schemas.microsoft.com/office/drawing/2014/main" id="{D58FFB58-1705-48B5-BA99-C5CFB84FC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3744416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Medical ethics | PPT">
            <a:extLst>
              <a:ext uri="{FF2B5EF4-FFF2-40B4-BE49-F238E27FC236}">
                <a16:creationId xmlns:a16="http://schemas.microsoft.com/office/drawing/2014/main" id="{63EA9F1B-A941-43FC-BD68-0C9648317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13472"/>
            <a:ext cx="8640960" cy="304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Whether the job of a judge is onerous or pious - iPleaders">
            <a:extLst>
              <a:ext uri="{FF2B5EF4-FFF2-40B4-BE49-F238E27FC236}">
                <a16:creationId xmlns:a16="http://schemas.microsoft.com/office/drawing/2014/main" id="{1AAF0018-91F3-42FE-A29F-E4B347B27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68649"/>
            <a:ext cx="4032448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CF8F69CE-4D98-FEA4-0558-83FE48B30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274638"/>
            <a:ext cx="7758112" cy="1325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rgbClr val="7030A0"/>
                </a:solidFill>
              </a:rPr>
              <a:t>Conditions of privileged communication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C7EB86A-EA98-D228-A570-59CD4130F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43063"/>
            <a:ext cx="4073649" cy="4665662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en-US" altLang="en-US" sz="3200" dirty="0"/>
              <a:t>1. Infectious diseases </a:t>
            </a:r>
          </a:p>
          <a:p>
            <a:pPr eaLnBrk="1" hangingPunct="1">
              <a:spcAft>
                <a:spcPct val="0"/>
              </a:spcAft>
            </a:pPr>
            <a:r>
              <a:rPr lang="en-US" altLang="en-US" sz="3200" dirty="0"/>
              <a:t>2. Venereal diseases</a:t>
            </a:r>
          </a:p>
          <a:p>
            <a:pPr eaLnBrk="1" hangingPunct="1">
              <a:spcAft>
                <a:spcPct val="0"/>
              </a:spcAft>
            </a:pPr>
            <a:r>
              <a:rPr lang="en-US" altLang="en-US" sz="3200" dirty="0"/>
              <a:t>3. Employers &amp; employees</a:t>
            </a:r>
          </a:p>
          <a:p>
            <a:pPr eaLnBrk="1" hangingPunct="1">
              <a:spcAft>
                <a:spcPct val="0"/>
              </a:spcAft>
            </a:pPr>
            <a:r>
              <a:rPr lang="en-US" altLang="en-US" sz="3200" dirty="0"/>
              <a:t>4. Notifiable diseases</a:t>
            </a:r>
          </a:p>
          <a:p>
            <a:pPr eaLnBrk="1" hangingPunct="1"/>
            <a:r>
              <a:rPr lang="en-US" altLang="en-US" sz="3200" dirty="0"/>
              <a:t>5. Suspected crime</a:t>
            </a:r>
          </a:p>
          <a:p>
            <a:pPr eaLnBrk="1" hangingPunct="1"/>
            <a:r>
              <a:rPr lang="en-US" altLang="en-US" sz="3200" dirty="0"/>
              <a:t>6. Patient’s own interest</a:t>
            </a:r>
          </a:p>
          <a:p>
            <a:pPr eaLnBrk="1" hangingPunct="1"/>
            <a:r>
              <a:rPr lang="en-US" altLang="en-US" sz="3200" dirty="0"/>
              <a:t>7. In courts of law</a:t>
            </a:r>
          </a:p>
          <a:p>
            <a:pPr eaLnBrk="1" hangingPunct="1">
              <a:spcAft>
                <a:spcPct val="0"/>
              </a:spcAft>
            </a:pPr>
            <a:endParaRPr lang="en-US" altLang="en-US" sz="3200" dirty="0"/>
          </a:p>
          <a:p>
            <a:pPr algn="just" eaLnBrk="1" hangingPunct="1"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pic>
        <p:nvPicPr>
          <p:cNvPr id="9218" name="Picture 2" descr="Examining the Attorney-Client Privilege - Huntersure">
            <a:extLst>
              <a:ext uri="{FF2B5EF4-FFF2-40B4-BE49-F238E27FC236}">
                <a16:creationId xmlns:a16="http://schemas.microsoft.com/office/drawing/2014/main" id="{F7C5E01A-6A9A-4A58-BA6C-62C938FF5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75894"/>
            <a:ext cx="381642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5BFE-AD52-35D9-401B-5D21A05B2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285750"/>
            <a:ext cx="7929562" cy="17986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>
                <a:solidFill>
                  <a:srgbClr val="7030A0"/>
                </a:solidFill>
              </a:rPr>
              <a:t>DUTIES OF MEDICAL PRACTITIONERS</a:t>
            </a:r>
            <a:br>
              <a:rPr lang="en-US" altLang="en-US" b="1" dirty="0">
                <a:solidFill>
                  <a:srgbClr val="7030A0"/>
                </a:solidFill>
              </a:rPr>
            </a:br>
            <a:r>
              <a:rPr lang="en-US" altLang="en-US" b="1" dirty="0">
                <a:solidFill>
                  <a:srgbClr val="C00000"/>
                </a:solidFill>
              </a:rPr>
              <a:t>towards state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6032E743-0AEB-36DD-CFC0-1AA5D36C8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928813"/>
            <a:ext cx="6087591" cy="4500562"/>
          </a:xfrm>
        </p:spPr>
        <p:txBody>
          <a:bodyPr/>
          <a:lstStyle/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3600" dirty="0"/>
              <a:t>Notification of infectious diseases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3600" dirty="0"/>
              <a:t>Notice to police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3600" dirty="0"/>
              <a:t>Notification of births and deaths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3600" dirty="0"/>
              <a:t>Issuing of certificates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3600" dirty="0"/>
              <a:t>Respond to emergency military services</a:t>
            </a:r>
          </a:p>
          <a:p>
            <a:pPr marL="742950" indent="-742950" eaLnBrk="1" hangingPunct="1">
              <a:buFont typeface="Tw Cen MT" panose="020B0602020104020603" pitchFamily="34" charset="0"/>
              <a:buNone/>
            </a:pPr>
            <a:endParaRPr lang="en-US" altLang="en-US" sz="3600" dirty="0"/>
          </a:p>
          <a:p>
            <a:pPr marL="742950" indent="-742950" eaLnBrk="1" hangingPunct="1">
              <a:buFont typeface="Tw Cen MT" panose="020B0602020104020603" pitchFamily="34" charset="0"/>
              <a:buNone/>
            </a:pPr>
            <a:r>
              <a:rPr lang="en-US" altLang="en-US" sz="3600" dirty="0"/>
              <a:t>      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endParaRPr lang="en-US" altLang="en-US" sz="3600" dirty="0"/>
          </a:p>
        </p:txBody>
      </p:sp>
      <p:pic>
        <p:nvPicPr>
          <p:cNvPr id="6146" name="Picture 2" descr="Types Of Infectious Diseases: Signs And Symptoms">
            <a:extLst>
              <a:ext uri="{FF2B5EF4-FFF2-40B4-BE49-F238E27FC236}">
                <a16:creationId xmlns:a16="http://schemas.microsoft.com/office/drawing/2014/main" id="{E8A749AE-FA87-46FD-8FD8-D895A9D8A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28813"/>
            <a:ext cx="2376264" cy="464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7E62-DE06-27A5-D51B-C5CC6C2D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285750"/>
            <a:ext cx="8215312" cy="1498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b="1" dirty="0">
                <a:solidFill>
                  <a:srgbClr val="7030A0"/>
                </a:solidFill>
              </a:rPr>
              <a:t>DUTIES OF MEDICAL PRACTITIONERS</a:t>
            </a:r>
            <a:br>
              <a:rPr lang="en-US" altLang="en-US" b="1" dirty="0">
                <a:solidFill>
                  <a:srgbClr val="7030A0"/>
                </a:solidFill>
              </a:rPr>
            </a:br>
            <a:r>
              <a:rPr lang="en-US" altLang="en-US" b="1" dirty="0">
                <a:solidFill>
                  <a:srgbClr val="C00000"/>
                </a:solidFill>
              </a:rPr>
              <a:t>towards one another</a:t>
            </a:r>
            <a:endParaRPr lang="en-US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4EDCE401-18AB-7E06-051A-C6D7BFBCE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714500"/>
            <a:ext cx="7858125" cy="4786313"/>
          </a:xfrm>
        </p:spPr>
        <p:txBody>
          <a:bodyPr/>
          <a:lstStyle/>
          <a:p>
            <a:pPr eaLnBrk="1" hangingPunct="1"/>
            <a:r>
              <a:rPr lang="en-US" altLang="en-US" sz="3600"/>
              <a:t>1. Extend same honour, respect &amp; good behavior as expected from them</a:t>
            </a:r>
          </a:p>
          <a:p>
            <a:pPr eaLnBrk="1" hangingPunct="1"/>
            <a:r>
              <a:rPr lang="en-US" altLang="en-US" sz="3600"/>
              <a:t>2. Should not do or utter anything to lower down the name of colleagues</a:t>
            </a:r>
          </a:p>
          <a:p>
            <a:pPr eaLnBrk="1" hangingPunct="1"/>
            <a:r>
              <a:rPr lang="en-US" altLang="en-US" sz="3600"/>
              <a:t>3. Should not entice patients away from colleagues</a:t>
            </a:r>
          </a:p>
          <a:p>
            <a:pPr eaLnBrk="1" hangingPunct="1"/>
            <a:r>
              <a:rPr lang="en-US" altLang="en-US" sz="3600"/>
              <a:t>4. Free medical service to fellow colleagues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9289-3766-9739-6ACD-5EAEC69B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214313"/>
            <a:ext cx="72898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002060"/>
                </a:solidFill>
              </a:rPr>
              <a:t>Professional misconduct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60A56482-F828-F9A1-307C-D4226616B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285875"/>
            <a:ext cx="7289800" cy="5022850"/>
          </a:xfrm>
        </p:spPr>
        <p:txBody>
          <a:bodyPr/>
          <a:lstStyle/>
          <a:p>
            <a:pPr eaLnBrk="1" hangingPunct="1"/>
            <a:r>
              <a:rPr lang="en-US" altLang="en-US" sz="3600"/>
              <a:t>Conduct considered as disgraceful or dishonorable by professional breathern of good repute and competency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/>
              <a:t>Issue of false medical certificates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/>
              <a:t>Covering up unqualified persons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/>
              <a:t>Helping quacks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/>
              <a:t>Canvassing</a:t>
            </a:r>
          </a:p>
          <a:p>
            <a:pPr eaLnBrk="1" hangingPunct="1">
              <a:buFont typeface="Tw Cen MT" panose="020B0602020104020603" pitchFamily="34" charset="0"/>
              <a:buNone/>
            </a:pPr>
            <a:endParaRPr lang="en-US" altLang="en-US" sz="3600"/>
          </a:p>
        </p:txBody>
      </p:sp>
      <p:pic>
        <p:nvPicPr>
          <p:cNvPr id="7170" name="Picture 2" descr="4 employee misconduct guidelines to prevent employee sue you during  termination | Blog">
            <a:extLst>
              <a:ext uri="{FF2B5EF4-FFF2-40B4-BE49-F238E27FC236}">
                <a16:creationId xmlns:a16="http://schemas.microsoft.com/office/drawing/2014/main" id="{A7F2637E-6315-4BFF-97F4-C6DE2FF33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653136"/>
            <a:ext cx="3392413" cy="220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4B5ED9C8-3764-EFE4-6F5A-69615FFEC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60648"/>
            <a:ext cx="5874419" cy="61926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/>
              <a:t>To personally open chemist shop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/>
              <a:t>To prescribe habit forming drugs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/>
              <a:t>Disclosing professional secrets of patients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/>
              <a:t>Failure to notify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/>
              <a:t>Treating patients under the influence of drink or drugs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rgbClr val="C00000"/>
                </a:solidFill>
              </a:rPr>
              <a:t>Fee splitting/dichotomy</a:t>
            </a:r>
          </a:p>
        </p:txBody>
      </p:sp>
      <p:pic>
        <p:nvPicPr>
          <p:cNvPr id="8194" name="Picture 2" descr="Fee-splitting – the unethical side of medical practice in India">
            <a:extLst>
              <a:ext uri="{FF2B5EF4-FFF2-40B4-BE49-F238E27FC236}">
                <a16:creationId xmlns:a16="http://schemas.microsoft.com/office/drawing/2014/main" id="{26B1E084-51D1-4782-B2EF-B5CD28CCB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09120"/>
            <a:ext cx="3203848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FD416-CF4C-757F-5BF1-F99C89CED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285750"/>
            <a:ext cx="7929562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sz="4000" b="1" dirty="0">
                <a:solidFill>
                  <a:srgbClr val="C00000"/>
                </a:solidFill>
              </a:rPr>
              <a:t>Professional Negligence </a:t>
            </a:r>
            <a:br>
              <a:rPr lang="en-IN" sz="4000" b="1" dirty="0">
                <a:solidFill>
                  <a:srgbClr val="C00000"/>
                </a:solidFill>
              </a:rPr>
            </a:br>
            <a:r>
              <a:rPr lang="en-IN" sz="4000" b="1" dirty="0">
                <a:solidFill>
                  <a:srgbClr val="C00000"/>
                </a:solidFill>
              </a:rPr>
              <a:t>(</a:t>
            </a:r>
            <a:r>
              <a:rPr lang="en-IN" sz="4000" b="1" dirty="0" err="1">
                <a:solidFill>
                  <a:srgbClr val="C00000"/>
                </a:solidFill>
              </a:rPr>
              <a:t>malpraxis</a:t>
            </a:r>
            <a:r>
              <a:rPr lang="en-IN" sz="4000" b="1" dirty="0">
                <a:solidFill>
                  <a:srgbClr val="C00000"/>
                </a:solidFill>
              </a:rPr>
              <a:t>)</a:t>
            </a:r>
            <a:br>
              <a:rPr lang="en-IN" sz="4000" b="1" dirty="0">
                <a:solidFill>
                  <a:srgbClr val="C00000"/>
                </a:solidFill>
              </a:rPr>
            </a:br>
            <a:endParaRPr lang="en-IN" sz="4000" b="1" dirty="0">
              <a:solidFill>
                <a:srgbClr val="C00000"/>
              </a:solidFill>
            </a:endParaRP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D89C99A-8E50-7F2A-E6B9-CFC2A1AF3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571625"/>
            <a:ext cx="5184576" cy="4857750"/>
          </a:xfrm>
        </p:spPr>
        <p:txBody>
          <a:bodyPr/>
          <a:lstStyle/>
          <a:p>
            <a:pPr eaLnBrk="1" hangingPunct="1"/>
            <a:r>
              <a:rPr lang="en-IN" altLang="en-US" sz="2800" b="1" dirty="0"/>
              <a:t>Negligence - </a:t>
            </a:r>
            <a:r>
              <a:rPr lang="en-IN" altLang="en-US" sz="2800" dirty="0"/>
              <a:t>doing something that one is not supposed to do, or failing to do something that he is supposed to do</a:t>
            </a:r>
          </a:p>
          <a:p>
            <a:pPr eaLnBrk="1" hangingPunct="1"/>
            <a:endParaRPr lang="en-IN" altLang="en-US" sz="2800" dirty="0"/>
          </a:p>
          <a:p>
            <a:pPr eaLnBrk="1" hangingPunct="1"/>
            <a:r>
              <a:rPr lang="en-IN" altLang="en-US" sz="2800" b="1" dirty="0"/>
              <a:t>Professional negligence - </a:t>
            </a:r>
            <a:r>
              <a:rPr lang="en-IN" altLang="en-US" sz="2800" dirty="0"/>
              <a:t>absence of reasonable care and skill, or wilful negligence of a medical practioner in the treatment of patient which causes bodily injury or death of patient</a:t>
            </a:r>
          </a:p>
          <a:p>
            <a:pPr eaLnBrk="1" hangingPunct="1"/>
            <a:endParaRPr lang="en-IN" altLang="en-US" sz="2400" dirty="0"/>
          </a:p>
        </p:txBody>
      </p:sp>
      <p:pic>
        <p:nvPicPr>
          <p:cNvPr id="9218" name="Picture 2" descr="What is Professional Negligence? - YouTube">
            <a:extLst>
              <a:ext uri="{FF2B5EF4-FFF2-40B4-BE49-F238E27FC236}">
                <a16:creationId xmlns:a16="http://schemas.microsoft.com/office/drawing/2014/main" id="{8DC204D0-E18B-4F25-950D-777E6F142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97588"/>
            <a:ext cx="3240360" cy="2890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291673C-A882-435E-BD1B-C90413F089BC}"/>
              </a:ext>
            </a:extLst>
          </p:cNvPr>
          <p:cNvSpPr/>
          <p:nvPr/>
        </p:nvSpPr>
        <p:spPr>
          <a:xfrm>
            <a:off x="6876256" y="4725144"/>
            <a:ext cx="792088" cy="216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EA0AC215-2ABF-0A3D-55CB-EDB11BE85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688" y="214313"/>
            <a:ext cx="7786687" cy="1214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alt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Civil negligence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25697C66-2370-0137-1645-9C2AD8B5E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1500188"/>
            <a:ext cx="8143875" cy="51435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IN" altLang="en-US" sz="3200"/>
              <a:t>Following conditions should be satisfied for proving liability of negligence-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IN" altLang="en-US" sz="3200">
                <a:solidFill>
                  <a:srgbClr val="002060"/>
                </a:solidFill>
              </a:rPr>
              <a:t>1.Duty</a:t>
            </a:r>
            <a:r>
              <a:rPr lang="en-IN" altLang="en-US" sz="3200"/>
              <a:t>-existance of duty of care by the doctor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IN" altLang="en-US" sz="3200">
                <a:solidFill>
                  <a:srgbClr val="002060"/>
                </a:solidFill>
              </a:rPr>
              <a:t>2.Dereliction</a:t>
            </a:r>
            <a:r>
              <a:rPr lang="en-IN" altLang="en-US" sz="3200"/>
              <a:t>-failure on the part of doctor to maintain applicable standard of care and skill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IN" altLang="en-US" sz="3200">
                <a:solidFill>
                  <a:srgbClr val="002060"/>
                </a:solidFill>
              </a:rPr>
              <a:t>3.Direct causation</a:t>
            </a:r>
            <a:r>
              <a:rPr lang="en-IN" altLang="en-US" sz="3200"/>
              <a:t>- any damage was caused by breach of duty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IN" altLang="en-US" sz="3200">
                <a:solidFill>
                  <a:srgbClr val="002060"/>
                </a:solidFill>
              </a:rPr>
              <a:t>4.Damage – </a:t>
            </a:r>
            <a:r>
              <a:rPr lang="en-IN" altLang="en-US" sz="3200"/>
              <a:t>lost wages, medical expenses and mental duress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6213B8C4-D0B1-DC7D-EC19-9A72155F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85750"/>
            <a:ext cx="7486650" cy="10715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alt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Res </a:t>
            </a:r>
            <a:r>
              <a:rPr lang="en-IN" alt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ipsa</a:t>
            </a:r>
            <a:r>
              <a:rPr lang="en-IN" alt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altLang="en-U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loquitur</a:t>
            </a:r>
            <a:endParaRPr lang="en-IN" alt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4BF2AA9B-834B-A72E-2279-B79B928E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35150"/>
            <a:ext cx="5874419" cy="502285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IN" altLang="en-US" sz="3600" dirty="0"/>
              <a:t> </a:t>
            </a:r>
            <a:r>
              <a:rPr lang="en-IN" altLang="en-US" sz="3200" dirty="0"/>
              <a:t>“the thing or fact speaks for itself”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IN" altLang="en-US" sz="3200" b="1" dirty="0">
                <a:solidFill>
                  <a:srgbClr val="FF0000"/>
                </a:solidFill>
              </a:rPr>
              <a:t>Elements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IN" altLang="en-US" sz="3200" dirty="0"/>
              <a:t>Injury could not have occurred without negligence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IN" altLang="en-US" sz="3200" dirty="0"/>
              <a:t>Defendant had full control over the agency/treatment causing injury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IN" altLang="en-US" sz="3200" dirty="0"/>
              <a:t>Plaintiff did not contribute to the injury</a:t>
            </a:r>
          </a:p>
        </p:txBody>
      </p:sp>
      <p:pic>
        <p:nvPicPr>
          <p:cNvPr id="10242" name="Picture 2" descr="The Doctrine of Res Ipsa Loquitur: All You Need to Know">
            <a:extLst>
              <a:ext uri="{FF2B5EF4-FFF2-40B4-BE49-F238E27FC236}">
                <a16:creationId xmlns:a16="http://schemas.microsoft.com/office/drawing/2014/main" id="{302DB4AB-6C06-4443-8111-6F21A8B0E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1089"/>
            <a:ext cx="2843808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laintiff, Defendant &amp; Pre-Trial Motions in Civil Cases - Video &amp; Lesson  Transcript | Study.com">
            <a:extLst>
              <a:ext uri="{FF2B5EF4-FFF2-40B4-BE49-F238E27FC236}">
                <a16:creationId xmlns:a16="http://schemas.microsoft.com/office/drawing/2014/main" id="{0BF09D26-4118-4DFD-8261-E68A347CB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060" y="1584177"/>
            <a:ext cx="2857500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3C981-3BD7-DD3C-D603-D70A65A3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357188"/>
            <a:ext cx="7289800" cy="1214437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Defense to negligence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2CBC411C-0398-EC46-1299-40539D86B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643063"/>
            <a:ext cx="5315818" cy="4786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The defendant had a duty to the injured party.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The defendant failed to act on his duty.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The negligent act caused direct injury.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The injury should have been reasonably foreseeable.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</p:txBody>
      </p:sp>
      <p:pic>
        <p:nvPicPr>
          <p:cNvPr id="1026" name="Picture 2" descr="Defenses to Negligence | Overview, Types &amp; Examples - Video ...">
            <a:extLst>
              <a:ext uri="{FF2B5EF4-FFF2-40B4-BE49-F238E27FC236}">
                <a16:creationId xmlns:a16="http://schemas.microsoft.com/office/drawing/2014/main" id="{37A91AE7-FF8F-4B29-94BE-771C3A4C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09120"/>
            <a:ext cx="3600400" cy="242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8F1BD-D1B2-422F-A06C-336391D3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terminologies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30CBD-1146-41AB-AD8E-B17C71F2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844824"/>
            <a:ext cx="7289800" cy="4572000"/>
          </a:xfrm>
        </p:spPr>
        <p:txBody>
          <a:bodyPr/>
          <a:lstStyle/>
          <a:p>
            <a:r>
              <a:rPr lang="en-US" sz="3600" b="1" dirty="0"/>
              <a:t>Etiquette</a:t>
            </a:r>
            <a:endParaRPr lang="en-US" sz="3600" dirty="0"/>
          </a:p>
          <a:p>
            <a:r>
              <a:rPr lang="en-US" sz="3600" dirty="0"/>
              <a:t>Consent,</a:t>
            </a:r>
          </a:p>
          <a:p>
            <a:r>
              <a:rPr lang="en-US" sz="3600" dirty="0"/>
              <a:t>Confidentiality,</a:t>
            </a:r>
          </a:p>
          <a:p>
            <a:r>
              <a:rPr lang="en-US" sz="3600" dirty="0"/>
              <a:t>Competence, </a:t>
            </a:r>
          </a:p>
          <a:p>
            <a:r>
              <a:rPr lang="en-US" sz="3600" dirty="0"/>
              <a:t>Negligence,</a:t>
            </a:r>
          </a:p>
          <a:p>
            <a:r>
              <a:rPr lang="en-IN" sz="3600" b="1" dirty="0" err="1"/>
              <a:t>Malpraxis</a:t>
            </a:r>
            <a:endParaRPr lang="en-US" sz="3600" dirty="0"/>
          </a:p>
          <a:p>
            <a:r>
              <a:rPr lang="en-US" sz="3600" dirty="0" err="1"/>
              <a:t>Euthansia</a:t>
            </a:r>
            <a:r>
              <a:rPr lang="en-US" sz="3600" dirty="0"/>
              <a:t>, </a:t>
            </a: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109846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EE03-0B35-ACD6-5EC6-2B783830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428625"/>
            <a:ext cx="7289800" cy="12858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D72766"/>
                </a:solidFill>
              </a:rPr>
              <a:t>Contributory negligence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8FE64A5F-BB75-2645-F9B0-731F12E63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88840"/>
            <a:ext cx="4883770" cy="48691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Contributory negligence is a legal doctrine that prohibits victims from recovering compensation in a personal injury claim if they were even 1% responsible for their own injuries.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800" dirty="0"/>
              <a:t>For example, a plaintiff who was driving 30 mph over the speed limit was hit by the defendant who turn sharply into their lane.</a:t>
            </a:r>
            <a:endParaRPr lang="en-US" altLang="en-US" sz="4000" dirty="0"/>
          </a:p>
        </p:txBody>
      </p:sp>
      <p:pic>
        <p:nvPicPr>
          <p:cNvPr id="2050" name="Picture 2" descr="How Is Fault Determined in a Contributory Negligence Case">
            <a:extLst>
              <a:ext uri="{FF2B5EF4-FFF2-40B4-BE49-F238E27FC236}">
                <a16:creationId xmlns:a16="http://schemas.microsoft.com/office/drawing/2014/main" id="{5485709B-D0C8-49B9-B81A-8551A0ACE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93097"/>
            <a:ext cx="3312368" cy="234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35F6A-B866-B459-7E88-E81D67EA3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357188"/>
            <a:ext cx="7289800" cy="135731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D72766"/>
                </a:solidFill>
              </a:rPr>
              <a:t> misadventure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E369462-D190-71B5-AE1E-A6DCB6589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714500"/>
            <a:ext cx="7289800" cy="4594225"/>
          </a:xfrm>
        </p:spPr>
        <p:txBody>
          <a:bodyPr/>
          <a:lstStyle/>
          <a:p>
            <a:r>
              <a:rPr lang="en-US" altLang="en-US" sz="3200" dirty="0"/>
              <a:t>Dangerous unforeseeable effects, following use of some procedure, measures or drugs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/>
              <a:t> </a:t>
            </a:r>
            <a:r>
              <a:rPr lang="en-US" altLang="en-US" sz="3200" dirty="0">
                <a:solidFill>
                  <a:srgbClr val="D72766"/>
                </a:solidFill>
              </a:rPr>
              <a:t>Therapeutic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>
                <a:solidFill>
                  <a:srgbClr val="D72766"/>
                </a:solidFill>
              </a:rPr>
              <a:t> Diagnostic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>
                <a:solidFill>
                  <a:srgbClr val="D72766"/>
                </a:solidFill>
              </a:rPr>
              <a:t> Experimental</a:t>
            </a:r>
          </a:p>
          <a:p>
            <a:pPr>
              <a:buFont typeface="Wingdings" panose="05000000000000000000" pitchFamily="2" charset="2"/>
              <a:buChar char="v"/>
            </a:pPr>
            <a:endParaRPr lang="en-US" altLang="en-US" sz="3200" dirty="0"/>
          </a:p>
        </p:txBody>
      </p:sp>
      <p:pic>
        <p:nvPicPr>
          <p:cNvPr id="3074" name="Picture 2" descr="Misadventure - Meaning in Hindi with Picture, Video &amp; Memory Trick">
            <a:extLst>
              <a:ext uri="{FF2B5EF4-FFF2-40B4-BE49-F238E27FC236}">
                <a16:creationId xmlns:a16="http://schemas.microsoft.com/office/drawing/2014/main" id="{25A11705-577F-43F4-9743-283CAC587A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11"/>
          <a:stretch/>
        </p:blipFill>
        <p:spPr bwMode="auto">
          <a:xfrm>
            <a:off x="3707904" y="3345830"/>
            <a:ext cx="5436096" cy="294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5D56-1ABB-1A68-7CB6-BD20A15E0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642938"/>
            <a:ext cx="7289800" cy="135731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294E9F"/>
                </a:solidFill>
              </a:rPr>
              <a:t>Vicarious liability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90DB0381-683C-4361-8E7A-89B7F307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3" y="1843917"/>
            <a:ext cx="7289800" cy="2723498"/>
          </a:xfrm>
        </p:spPr>
        <p:txBody>
          <a:bodyPr/>
          <a:lstStyle/>
          <a:p>
            <a:r>
              <a:rPr lang="en-US" altLang="en-US" sz="3600"/>
              <a:t>Liability of employer for the negligent act of his employees, </a:t>
            </a:r>
            <a:r>
              <a:rPr lang="en-US" altLang="en-US" sz="3600">
                <a:solidFill>
                  <a:srgbClr val="FF0000"/>
                </a:solidFill>
              </a:rPr>
              <a:t>within the course and scope of their employment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3600"/>
              <a:t> principle of </a:t>
            </a:r>
            <a:r>
              <a:rPr lang="en-US" altLang="en-US" sz="3600" i="1">
                <a:solidFill>
                  <a:srgbClr val="D72766"/>
                </a:solidFill>
              </a:rPr>
              <a:t>Respondent Superior</a:t>
            </a:r>
            <a:endParaRPr lang="en-US" altLang="en-US" sz="3600" i="1" dirty="0">
              <a:solidFill>
                <a:srgbClr val="D72766"/>
              </a:solidFill>
            </a:endParaRPr>
          </a:p>
        </p:txBody>
      </p:sp>
      <p:pic>
        <p:nvPicPr>
          <p:cNvPr id="4098" name="Picture 2" descr="VICARIOUS LIABILITY l TORT l Explains l Legal Maxims - YouTube">
            <a:extLst>
              <a:ext uri="{FF2B5EF4-FFF2-40B4-BE49-F238E27FC236}">
                <a16:creationId xmlns:a16="http://schemas.microsoft.com/office/drawing/2014/main" id="{B53E1D44-BBCF-4D19-B975-AEC8D04C5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233C9-7E4A-E2C6-4D56-F434A16A5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357188"/>
            <a:ext cx="7289800" cy="1214437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Criminal </a:t>
            </a:r>
            <a:r>
              <a:rPr lang="en-US" b="1" dirty="0" err="1">
                <a:solidFill>
                  <a:srgbClr val="FF0000"/>
                </a:solidFill>
              </a:rPr>
              <a:t>malpraxis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C851A7F5-1C25-0C40-7173-EB011339A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643063"/>
            <a:ext cx="7518400" cy="46656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00"/>
              <a:t> Medical practitioner prosecuted in criminal court on the charge of having caused death of his patient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00"/>
              <a:t> By a rash or negligent act not amounting to murder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 sz="3200"/>
              <a:t> Gross carelessness in the treatment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/>
              <a:t> </a:t>
            </a:r>
            <a:r>
              <a:rPr lang="en-US" altLang="en-US" sz="3200">
                <a:solidFill>
                  <a:srgbClr val="FF0000"/>
                </a:solidFill>
              </a:rPr>
              <a:t>Sec 304A IPC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BCEF-82EE-96EC-86AA-5A17DD441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4959350"/>
            <a:ext cx="5829300" cy="14636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D72766"/>
                </a:solidFill>
              </a:rPr>
              <a:t>consent</a:t>
            </a:r>
          </a:p>
        </p:txBody>
      </p:sp>
      <p:pic>
        <p:nvPicPr>
          <p:cNvPr id="5122" name="Picture 2" descr="Who gives consent | Holland Bloorview">
            <a:extLst>
              <a:ext uri="{FF2B5EF4-FFF2-40B4-BE49-F238E27FC236}">
                <a16:creationId xmlns:a16="http://schemas.microsoft.com/office/drawing/2014/main" id="{88415753-E841-401B-BC86-7AEEFDCD4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20F84E51-136E-EB6F-7786-72829061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710977"/>
            <a:ext cx="7289800" cy="5094287"/>
          </a:xfrm>
        </p:spPr>
        <p:txBody>
          <a:bodyPr/>
          <a:lstStyle/>
          <a:p>
            <a:r>
              <a:rPr lang="en-US" altLang="en-US" sz="3600" dirty="0"/>
              <a:t>Agreement, compliance or permission given voluntarily without compulsion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/>
              <a:t> </a:t>
            </a:r>
            <a:r>
              <a:rPr lang="en-US" altLang="en-US" sz="3600" dirty="0">
                <a:solidFill>
                  <a:srgbClr val="FF0000"/>
                </a:solidFill>
              </a:rPr>
              <a:t>Express</a:t>
            </a:r>
          </a:p>
          <a:p>
            <a:pPr>
              <a:buFont typeface="Tw Cen MT" panose="020B0602020104020603" pitchFamily="34" charset="0"/>
              <a:buNone/>
            </a:pPr>
            <a:r>
              <a:rPr lang="en-US" altLang="en-US" sz="3600" dirty="0"/>
              <a:t>   - verbal</a:t>
            </a:r>
          </a:p>
          <a:p>
            <a:pPr>
              <a:buFont typeface="Tw Cen MT" panose="020B0602020104020603" pitchFamily="34" charset="0"/>
              <a:buNone/>
            </a:pPr>
            <a:r>
              <a:rPr lang="en-US" altLang="en-US" sz="3600" dirty="0"/>
              <a:t>   - written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3600" dirty="0">
                <a:solidFill>
                  <a:srgbClr val="FF0000"/>
                </a:solidFill>
              </a:rPr>
              <a:t> Implied</a:t>
            </a:r>
          </a:p>
        </p:txBody>
      </p:sp>
      <p:pic>
        <p:nvPicPr>
          <p:cNvPr id="6146" name="Picture 2" descr="Informed Consent - PostGradDC">
            <a:extLst>
              <a:ext uri="{FF2B5EF4-FFF2-40B4-BE49-F238E27FC236}">
                <a16:creationId xmlns:a16="http://schemas.microsoft.com/office/drawing/2014/main" id="{1CFC7DBD-93B2-4371-A1D5-62A8A54F7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2543174"/>
            <a:ext cx="5539109" cy="412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110D-86B0-0861-628D-8410F3483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428625"/>
            <a:ext cx="7289800" cy="12858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D72766"/>
                </a:solidFill>
              </a:rPr>
              <a:t>Informed consent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B461F3BD-CE6A-9909-A1AC-CAE54BA92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500188"/>
            <a:ext cx="7289800" cy="48085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Nature of ailment or disease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Nature and plan of proposed line of treatment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Alternative form or line of treatment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Nature of risks involved in both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Relative chances of success, benefit, burden or failure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200"/>
              <a:t> Freedom of choice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86AD-D178-FC7B-A7AC-4CA33EC9F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20015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D72766"/>
                </a:solidFill>
              </a:rPr>
              <a:t>Why consent is necessary 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3C6FB6DE-037A-D3CC-CD0E-1E64D0123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714501"/>
            <a:ext cx="7289800" cy="12001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/>
              <a:t> </a:t>
            </a:r>
            <a:r>
              <a:rPr lang="en-US" altLang="en-US" sz="3600" dirty="0"/>
              <a:t>Assault &amp; Battery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600" dirty="0"/>
              <a:t> Negligence</a:t>
            </a:r>
          </a:p>
        </p:txBody>
      </p:sp>
      <p:pic>
        <p:nvPicPr>
          <p:cNvPr id="7172" name="Picture 4" descr="Chapter 9: Assault &amp; Battery/Rape. Assault and Battery Assault = Assault =  Any attempt or threat to carry out a physical attack upon another  personAny. - ppt download">
            <a:extLst>
              <a:ext uri="{FF2B5EF4-FFF2-40B4-BE49-F238E27FC236}">
                <a16:creationId xmlns:a16="http://schemas.microsoft.com/office/drawing/2014/main" id="{2F9C8F68-1189-459D-9700-29A7C218A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6978"/>
            <a:ext cx="9252520" cy="400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FC695-4E14-6C35-C274-DE23A8701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714375"/>
            <a:ext cx="7446963" cy="55943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/>
              <a:t> Consent in writing ALWAYS before medico legal examination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/>
              <a:t> Express consent ALWAYS before any procedure beyond ordinary medical examination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 Open Consent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child below 12 yrs can not give valid consent</a:t>
            </a:r>
            <a:endParaRPr lang="en-US" sz="32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C00000"/>
                </a:solidFill>
              </a:rPr>
              <a:t> Loco parentis</a:t>
            </a:r>
          </a:p>
          <a:p>
            <a:pPr>
              <a:buFont typeface="Tw Cen MT" panose="020B0602020104020603" pitchFamily="34" charset="0"/>
              <a:buNone/>
              <a:defRPr/>
            </a:pP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1F334-67DA-756A-D873-C66B349E4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785813"/>
            <a:ext cx="7589838" cy="5522912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/>
              <a:t> </a:t>
            </a:r>
            <a:r>
              <a:rPr lang="en-US" sz="3600" dirty="0"/>
              <a:t>Consent given under fear, misinterpretation, by insane or intoxicated person is not valid </a:t>
            </a:r>
            <a:r>
              <a:rPr lang="en-US" sz="3600" dirty="0">
                <a:solidFill>
                  <a:srgbClr val="FF0000"/>
                </a:solidFill>
              </a:rPr>
              <a:t>Sec 90 IPC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not an offence, when any harm is caused by any act done in good faith, even without consent, under circumstances when it was not possible to take the consent </a:t>
            </a:r>
            <a:r>
              <a:rPr lang="en-US" sz="3600" dirty="0">
                <a:solidFill>
                  <a:srgbClr val="FF0000"/>
                </a:solidFill>
              </a:rPr>
              <a:t>Sec 92 IPC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57449FCA-2179-E9FF-91F9-0E6D0C9F0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101600"/>
            <a:ext cx="9144000" cy="450912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sz="4800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800" b="1" dirty="0">
                <a:solidFill>
                  <a:srgbClr val="C00000"/>
                </a:solidFill>
              </a:rPr>
              <a:t>Ethics -</a:t>
            </a:r>
            <a:r>
              <a:rPr lang="en-US" altLang="en-US" sz="4800" dirty="0"/>
              <a:t> signifies moral values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800" b="1" dirty="0">
                <a:solidFill>
                  <a:srgbClr val="C00000"/>
                </a:solidFill>
              </a:rPr>
              <a:t>Medical ethics</a:t>
            </a:r>
            <a:r>
              <a:rPr lang="en-US" altLang="en-US" sz="4800" dirty="0">
                <a:solidFill>
                  <a:srgbClr val="C00000"/>
                </a:solidFill>
              </a:rPr>
              <a:t> </a:t>
            </a:r>
            <a:r>
              <a:rPr lang="en-US" altLang="en-US" sz="4800" dirty="0"/>
              <a:t>– moral principles for registered medical practitioners in their dealings with each other, their patients and state</a:t>
            </a:r>
            <a:endParaRPr lang="en-US" altLang="en-US" sz="4800" b="1" dirty="0"/>
          </a:p>
        </p:txBody>
      </p:sp>
      <p:pic>
        <p:nvPicPr>
          <p:cNvPr id="2050" name="Picture 2" descr="Free Vector | Right and wrong check mark cross symbol design">
            <a:extLst>
              <a:ext uri="{FF2B5EF4-FFF2-40B4-BE49-F238E27FC236}">
                <a16:creationId xmlns:a16="http://schemas.microsoft.com/office/drawing/2014/main" id="{0E126781-EA8E-4B0E-8A42-322B89718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074" y="5325308"/>
            <a:ext cx="3168352" cy="1534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E48F9B-5F72-4EA3-A451-08B3363087BE}"/>
              </a:ext>
            </a:extLst>
          </p:cNvPr>
          <p:cNvSpPr txBox="1"/>
          <p:nvPr/>
        </p:nvSpPr>
        <p:spPr>
          <a:xfrm>
            <a:off x="251520" y="4293096"/>
            <a:ext cx="61926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Four basic </a:t>
            </a:r>
            <a:r>
              <a:rPr lang="en-US" sz="2800" b="1" dirty="0">
                <a:solidFill>
                  <a:srgbClr val="C00000"/>
                </a:solidFill>
              </a:rPr>
              <a:t>principles</a:t>
            </a:r>
            <a:r>
              <a:rPr lang="en-US" sz="2800" b="1" dirty="0"/>
              <a:t> of Ethics are,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Beneficence,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Nonmaleficence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Autonomy,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Justice,</a:t>
            </a:r>
            <a:endParaRPr lang="en-IN" sz="2800" b="1" dirty="0"/>
          </a:p>
        </p:txBody>
      </p:sp>
    </p:spTree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D256B-8EF3-8F3A-A1F2-20B19FC92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90947" y="4959350"/>
            <a:ext cx="12535769" cy="1812923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euthanasia</a:t>
            </a:r>
          </a:p>
        </p:txBody>
      </p:sp>
      <p:pic>
        <p:nvPicPr>
          <p:cNvPr id="8194" name="Picture 2" descr="Euthanasia – Right To Die With Dignity">
            <a:extLst>
              <a:ext uri="{FF2B5EF4-FFF2-40B4-BE49-F238E27FC236}">
                <a16:creationId xmlns:a16="http://schemas.microsoft.com/office/drawing/2014/main" id="{7EA599A4-F0F8-490B-9E56-1FDF5FD51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3999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BC94F-FCF4-6123-1829-F2EB08B18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357188"/>
            <a:ext cx="7289800" cy="135731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Mercy killing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09D4D-6085-36BC-4F4F-E57E08C34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643063"/>
            <a:ext cx="7289800" cy="4665662"/>
          </a:xfrm>
        </p:spPr>
        <p:txBody>
          <a:bodyPr/>
          <a:lstStyle/>
          <a:p>
            <a:pPr>
              <a:buFont typeface="Tw Cen MT" panose="020B0602020104020603" pitchFamily="34" charset="0"/>
              <a:buNone/>
              <a:defRPr/>
            </a:pPr>
            <a:r>
              <a:rPr lang="en-US" sz="3200" dirty="0"/>
              <a:t>                  </a:t>
            </a:r>
            <a:r>
              <a:rPr lang="en-US" sz="3200" i="1" dirty="0"/>
              <a:t>“</a:t>
            </a:r>
            <a:r>
              <a:rPr lang="en-US" sz="3200" i="1" dirty="0">
                <a:solidFill>
                  <a:srgbClr val="C00000"/>
                </a:solidFill>
              </a:rPr>
              <a:t>Good”   “death”</a:t>
            </a:r>
          </a:p>
          <a:p>
            <a:pPr algn="just">
              <a:buFont typeface="Tw Cen MT" panose="020B0602020104020603" pitchFamily="34" charset="0"/>
              <a:buNone/>
              <a:defRPr/>
            </a:pP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“Painlessly killing the victim suffering from some incurable disease, severe pain etc. by himself or others specially  when the victim’s life is presumed to have become </a:t>
            </a:r>
            <a:r>
              <a:rPr lang="en-US" sz="3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unuseful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Passive Euthanasia is legal in India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legal in – Albania, Netherlands, </a:t>
            </a: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Luxenburg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857BA-5466-7730-075A-AD7A7F5EF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714375"/>
            <a:ext cx="7289800" cy="5594350"/>
          </a:xfrm>
        </p:spPr>
        <p:txBody>
          <a:bodyPr/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sz="3200" dirty="0"/>
              <a:t> </a:t>
            </a:r>
            <a:r>
              <a:rPr lang="en-US" sz="3200" dirty="0">
                <a:solidFill>
                  <a:srgbClr val="C00000"/>
                </a:solidFill>
              </a:rPr>
              <a:t>Active Euthanasia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positive act of killing with drugs</a:t>
            </a:r>
            <a:endParaRPr lang="en-US" sz="3200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C00000"/>
                </a:solidFill>
              </a:rPr>
              <a:t> Passive Euthanasia: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act of omission to continue life sustaining measure</a:t>
            </a:r>
            <a:endParaRPr lang="en-US" sz="3200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C00000"/>
                </a:solidFill>
              </a:rPr>
              <a:t> Involuntary: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patient in position to give consent, but decision taken by relatives and physician</a:t>
            </a:r>
            <a:endParaRPr lang="en-US" sz="3200" dirty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C00000"/>
                </a:solidFill>
              </a:rPr>
              <a:t> Non voluntary: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patient not in a position to give consent</a:t>
            </a:r>
            <a:endParaRPr lang="en-US" sz="32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C00000"/>
                </a:solidFill>
              </a:rPr>
              <a:t> Voluntary/Physician assisted suicide: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consent of the patient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B11E-BC13-E515-2B15-028ED790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Question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C168CB39-56C5-87B7-1E9A-0B36A181F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 dirty="0"/>
              <a:t>Q.1.Acceptance of part of fees received by senior doctor, for referring the case is known as:</a:t>
            </a:r>
            <a:endParaRPr lang="en-US" altLang="en-US" dirty="0"/>
          </a:p>
          <a:p>
            <a:r>
              <a:rPr lang="en-IN" altLang="en-US" dirty="0" err="1"/>
              <a:t>A.Priveledge</a:t>
            </a:r>
            <a:r>
              <a:rPr lang="en-IN" altLang="en-US" dirty="0"/>
              <a:t> communication</a:t>
            </a:r>
            <a:endParaRPr lang="en-US" altLang="en-US" dirty="0"/>
          </a:p>
          <a:p>
            <a:r>
              <a:rPr lang="en-IN" altLang="en-US" dirty="0" err="1"/>
              <a:t>b.Malpraxis</a:t>
            </a:r>
            <a:endParaRPr lang="en-US" altLang="en-US" dirty="0"/>
          </a:p>
          <a:p>
            <a:r>
              <a:rPr lang="en-IN" altLang="en-US" dirty="0" err="1"/>
              <a:t>c.Dichotomy</a:t>
            </a:r>
            <a:endParaRPr lang="en-US" altLang="en-US" dirty="0"/>
          </a:p>
          <a:p>
            <a:r>
              <a:rPr lang="en-IN" altLang="en-US" dirty="0" err="1"/>
              <a:t>d.Corpus</a:t>
            </a:r>
            <a:r>
              <a:rPr lang="en-IN" altLang="en-US" dirty="0"/>
              <a:t> </a:t>
            </a:r>
            <a:r>
              <a:rPr lang="en-IN" altLang="en-US" dirty="0" err="1"/>
              <a:t>delecti</a:t>
            </a:r>
            <a:endParaRPr lang="en-US" altLang="en-US" dirty="0"/>
          </a:p>
          <a:p>
            <a:r>
              <a:rPr lang="en-IN" altLang="en-US" dirty="0"/>
              <a:t> 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AA46A-6FEF-5ADD-289E-9189E141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F35D1FAE-52F6-5F2A-E6BF-54A952AC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Q.2.Contributary negligence means:</a:t>
            </a:r>
            <a:endParaRPr lang="en-US" altLang="en-US"/>
          </a:p>
          <a:p>
            <a:r>
              <a:rPr lang="en-IN" altLang="en-US"/>
              <a:t>a.Negligence of the doctor</a:t>
            </a:r>
            <a:endParaRPr lang="en-US" altLang="en-US"/>
          </a:p>
          <a:p>
            <a:r>
              <a:rPr lang="en-IN" altLang="en-US"/>
              <a:t>b. Negligence of nurse</a:t>
            </a:r>
            <a:endParaRPr lang="en-US" altLang="en-US"/>
          </a:p>
          <a:p>
            <a:r>
              <a:rPr lang="en-IN" altLang="en-US"/>
              <a:t>c. Negligence of patient</a:t>
            </a:r>
            <a:endParaRPr lang="en-US" altLang="en-US"/>
          </a:p>
          <a:p>
            <a:r>
              <a:rPr lang="en-IN" altLang="en-US"/>
              <a:t>d. Negligence of doctor  &amp; patient both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33BB-2A9E-AFA8-8A59-28E754F7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DB68B8D1-82B7-2239-5705-AF20A7357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Q3.Res ipsa loquitor means</a:t>
            </a:r>
            <a:endParaRPr lang="en-US" altLang="en-US"/>
          </a:p>
          <a:p>
            <a:r>
              <a:rPr lang="en-IN" altLang="en-US"/>
              <a:t>Negligence of surgen</a:t>
            </a:r>
            <a:endParaRPr lang="en-US" altLang="en-US"/>
          </a:p>
          <a:p>
            <a:r>
              <a:rPr lang="en-IN" altLang="en-US"/>
              <a:t>Punishment in Negligence </a:t>
            </a:r>
            <a:endParaRPr lang="en-US" altLang="en-US"/>
          </a:p>
          <a:p>
            <a:r>
              <a:rPr lang="en-IN" altLang="en-US"/>
              <a:t>Liability in Negligence </a:t>
            </a:r>
            <a:endParaRPr lang="en-US" altLang="en-US"/>
          </a:p>
          <a:p>
            <a:r>
              <a:rPr lang="en-IN" altLang="en-US"/>
              <a:t>Things speaks for itself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4022A-C0EF-5612-2156-C4070D74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6FC00B68-9E22-DB86-A6F2-498C80447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Q4.Minimum age required to give valid consent for risky surgery:</a:t>
            </a:r>
            <a:endParaRPr lang="en-US" altLang="en-US"/>
          </a:p>
          <a:p>
            <a:r>
              <a:rPr lang="en-IN" altLang="en-US"/>
              <a:t>a.12 years</a:t>
            </a:r>
            <a:endParaRPr lang="en-US" altLang="en-US"/>
          </a:p>
          <a:p>
            <a:r>
              <a:rPr lang="en-IN" altLang="en-US"/>
              <a:t>b 16 years</a:t>
            </a:r>
            <a:endParaRPr lang="en-US" altLang="en-US"/>
          </a:p>
          <a:p>
            <a:r>
              <a:rPr lang="en-IN" altLang="en-US"/>
              <a:t>c.18 years</a:t>
            </a:r>
            <a:endParaRPr lang="en-US" altLang="en-US"/>
          </a:p>
          <a:p>
            <a:r>
              <a:rPr lang="en-IN" altLang="en-US"/>
              <a:t>d.21 years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EA8D3-22FE-AE2C-1F96-597A9A56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98FE02CE-554D-C8B0-076D-CA44B46EA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Q5.Professional death sentence refers to:</a:t>
            </a:r>
            <a:endParaRPr lang="en-US" altLang="en-US"/>
          </a:p>
          <a:p>
            <a:r>
              <a:rPr lang="en-IN" altLang="en-US"/>
              <a:t>a.Rigorous imprisonment</a:t>
            </a:r>
            <a:endParaRPr lang="en-US" altLang="en-US"/>
          </a:p>
          <a:p>
            <a:r>
              <a:rPr lang="en-IN" altLang="en-US"/>
              <a:t>b.Capital punishment</a:t>
            </a:r>
            <a:endParaRPr lang="en-US" altLang="en-US"/>
          </a:p>
          <a:p>
            <a:r>
              <a:rPr lang="en-IN" altLang="en-US"/>
              <a:t>c.Issue of warning Notice</a:t>
            </a:r>
            <a:endParaRPr lang="en-US" altLang="en-US"/>
          </a:p>
          <a:p>
            <a:r>
              <a:rPr lang="en-IN" altLang="en-US"/>
              <a:t>d.Penal eraser of the name from medical register</a:t>
            </a:r>
            <a:endParaRPr lang="en-US" altLang="en-US"/>
          </a:p>
          <a:p>
            <a:r>
              <a:rPr lang="en-IN" altLang="en-US"/>
              <a:t> 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9BB6-2788-6ED7-A80F-5D9929CB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F3DF7314-4E73-A55F-E172-89D01DEF2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Q6. Priveledge communication is used by doctor:</a:t>
            </a:r>
            <a:endParaRPr lang="en-US" altLang="en-US"/>
          </a:p>
          <a:p>
            <a:r>
              <a:rPr lang="en-IN" altLang="en-US"/>
              <a:t>a.To protect his own interest</a:t>
            </a:r>
            <a:endParaRPr lang="en-US" altLang="en-US"/>
          </a:p>
          <a:p>
            <a:r>
              <a:rPr lang="en-IN" altLang="en-US"/>
              <a:t>b. To protect the interest of society</a:t>
            </a:r>
            <a:endParaRPr lang="en-US" altLang="en-US"/>
          </a:p>
          <a:p>
            <a:r>
              <a:rPr lang="en-IN" altLang="en-US"/>
              <a:t>c. To punish the patient</a:t>
            </a:r>
            <a:endParaRPr lang="en-US" altLang="en-US"/>
          </a:p>
          <a:p>
            <a:r>
              <a:rPr lang="en-IN" altLang="en-US"/>
              <a:t>d.To Blackmail the patient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40B-F5AC-24B9-6E6D-65AC0DC4B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1477DAB1-CDC9-549B-66B3-65548B88E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Q7.In carporate negligence damage suffered is due to:</a:t>
            </a:r>
            <a:endParaRPr lang="en-US" altLang="en-US"/>
          </a:p>
          <a:p>
            <a:r>
              <a:rPr lang="en-IN" altLang="en-US"/>
              <a:t>a.Lack of skill by qualified doctor</a:t>
            </a:r>
            <a:endParaRPr lang="en-US" altLang="en-US"/>
          </a:p>
          <a:p>
            <a:r>
              <a:rPr lang="en-IN" altLang="en-US"/>
              <a:t>b.Faulty Instrument</a:t>
            </a:r>
            <a:endParaRPr lang="en-US" altLang="en-US"/>
          </a:p>
          <a:p>
            <a:r>
              <a:rPr lang="en-IN" altLang="en-US"/>
              <a:t>c.Fault by the Nurse</a:t>
            </a:r>
            <a:endParaRPr lang="en-US" altLang="en-US"/>
          </a:p>
          <a:p>
            <a:r>
              <a:rPr lang="en-IN" altLang="en-US"/>
              <a:t>d.Lack of infrastructure of Hospital</a:t>
            </a:r>
            <a:endParaRPr lang="en-US" altLang="en-US"/>
          </a:p>
          <a:p>
            <a:r>
              <a:rPr lang="en-IN" altLang="en-US"/>
              <a:t> 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5027-8BE4-4E9F-925B-8C5A2B55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Medical ethics is concerned with the obligations of the doctors and the hospital to the patient along with other health professionals and society.</a:t>
            </a:r>
            <a:br>
              <a:rPr lang="en-IN" sz="2800" dirty="0"/>
            </a:br>
            <a:endParaRPr lang="en-IN" sz="2800" dirty="0"/>
          </a:p>
        </p:txBody>
      </p:sp>
      <p:pic>
        <p:nvPicPr>
          <p:cNvPr id="3074" name="Picture 2" descr="Doctor Patient Images - Free Download on Freepik">
            <a:extLst>
              <a:ext uri="{FF2B5EF4-FFF2-40B4-BE49-F238E27FC236}">
                <a16:creationId xmlns:a16="http://schemas.microsoft.com/office/drawing/2014/main" id="{457BC8ED-F115-4092-B74A-EAEC5EEC8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224" y="2636912"/>
            <a:ext cx="5256584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ord cloud background concept for Commitment.... - Stock Illustration  [101895353] - PIXTA">
            <a:extLst>
              <a:ext uri="{FF2B5EF4-FFF2-40B4-BE49-F238E27FC236}">
                <a16:creationId xmlns:a16="http://schemas.microsoft.com/office/drawing/2014/main" id="{0C9781FF-F076-486B-9793-E1AF6122C1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36"/>
          <a:stretch/>
        </p:blipFill>
        <p:spPr bwMode="auto">
          <a:xfrm>
            <a:off x="35496" y="2636912"/>
            <a:ext cx="410445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6834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58B55-FDE0-87B9-0DD2-79588D7C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E5799540-036B-6261-006F-C8C090B35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Q8.Disciplinary control over registered medical practitioner is under:</a:t>
            </a:r>
            <a:endParaRPr lang="en-US" altLang="en-US"/>
          </a:p>
          <a:p>
            <a:r>
              <a:rPr lang="en-IN" altLang="en-US"/>
              <a:t>a.State Medical Council</a:t>
            </a:r>
            <a:endParaRPr lang="en-US" altLang="en-US"/>
          </a:p>
          <a:p>
            <a:r>
              <a:rPr lang="en-IN" altLang="en-US"/>
              <a:t>b.World medical council</a:t>
            </a:r>
            <a:endParaRPr lang="en-US" altLang="en-US"/>
          </a:p>
          <a:p>
            <a:r>
              <a:rPr lang="en-IN" altLang="en-US"/>
              <a:t>c.Director general of health</a:t>
            </a:r>
            <a:endParaRPr lang="en-US" altLang="en-US"/>
          </a:p>
          <a:p>
            <a:r>
              <a:rPr lang="en-IN" altLang="en-US"/>
              <a:t>d.Health secretary of state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1EC14-1C30-927B-93FE-1E4668453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2E0FCC36-D08B-D525-6ADA-E65A84A0D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 dirty="0"/>
              <a:t>Q9.Standard of Medical education in India is regulated by:</a:t>
            </a:r>
            <a:endParaRPr lang="en-US" altLang="en-US" dirty="0"/>
          </a:p>
          <a:p>
            <a:r>
              <a:rPr lang="en-IN" altLang="en-US" dirty="0"/>
              <a:t>a. State Medical Council</a:t>
            </a:r>
            <a:endParaRPr lang="en-US" altLang="en-US" dirty="0"/>
          </a:p>
          <a:p>
            <a:r>
              <a:rPr lang="en-IN" altLang="en-US" dirty="0" err="1"/>
              <a:t>b.National</a:t>
            </a:r>
            <a:r>
              <a:rPr lang="en-IN" altLang="en-US" dirty="0"/>
              <a:t> Medical Commission</a:t>
            </a:r>
            <a:endParaRPr lang="en-US" altLang="en-US" dirty="0"/>
          </a:p>
          <a:p>
            <a:r>
              <a:rPr lang="en-IN" altLang="en-US" dirty="0" err="1"/>
              <a:t>c.Indian</a:t>
            </a:r>
            <a:r>
              <a:rPr lang="en-IN" altLang="en-US" dirty="0"/>
              <a:t> Medical Association</a:t>
            </a:r>
            <a:endParaRPr lang="en-US" altLang="en-US" dirty="0"/>
          </a:p>
          <a:p>
            <a:r>
              <a:rPr lang="en-IN" altLang="en-US" dirty="0" err="1"/>
              <a:t>d.National</a:t>
            </a:r>
            <a:r>
              <a:rPr lang="en-IN" altLang="en-US" dirty="0"/>
              <a:t> Board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72B54-1CB5-5942-3CD2-3C9DE063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C3BB2F77-A758-B0AD-1AF0-F83C287A7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 dirty="0"/>
              <a:t>Q.10.Repeated advertisement of a doctor in lay press leads to:</a:t>
            </a:r>
            <a:endParaRPr lang="en-US" altLang="en-US" dirty="0"/>
          </a:p>
          <a:p>
            <a:r>
              <a:rPr lang="en-IN" altLang="en-US" dirty="0" err="1"/>
              <a:t>a.Gross</a:t>
            </a:r>
            <a:r>
              <a:rPr lang="en-IN" altLang="en-US" dirty="0"/>
              <a:t> Negligence</a:t>
            </a:r>
            <a:endParaRPr lang="en-US" altLang="en-US" dirty="0"/>
          </a:p>
          <a:p>
            <a:r>
              <a:rPr lang="en-IN" altLang="en-US" dirty="0" err="1"/>
              <a:t>b.Professional</a:t>
            </a:r>
            <a:r>
              <a:rPr lang="en-IN" altLang="en-US" dirty="0"/>
              <a:t> misconduct</a:t>
            </a:r>
            <a:endParaRPr lang="en-US" altLang="en-US" dirty="0"/>
          </a:p>
          <a:p>
            <a:r>
              <a:rPr lang="en-IN" altLang="en-US" dirty="0" err="1"/>
              <a:t>c.infamous</a:t>
            </a:r>
            <a:r>
              <a:rPr lang="en-IN" altLang="en-US" dirty="0"/>
              <a:t> conduct</a:t>
            </a:r>
            <a:endParaRPr lang="en-US" altLang="en-US" dirty="0"/>
          </a:p>
          <a:p>
            <a:r>
              <a:rPr lang="en-IN" altLang="en-US" dirty="0"/>
              <a:t>d.</a:t>
            </a:r>
            <a:r>
              <a:rPr lang="en-US" altLang="en-US" dirty="0"/>
              <a:t>Ethical </a:t>
            </a:r>
            <a:r>
              <a:rPr lang="en-US" altLang="en-US" dirty="0" err="1"/>
              <a:t>negligience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:a16="http://schemas.microsoft.com/office/drawing/2014/main" id="{6112BE8B-9C68-60D7-FCB3-68E5302C8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81" y="332656"/>
            <a:ext cx="8072437" cy="3300412"/>
          </a:xfrm>
        </p:spPr>
        <p:txBody>
          <a:bodyPr/>
          <a:lstStyle/>
          <a:p>
            <a:pPr algn="ctr" eaLnBrk="1" hangingPunct="1"/>
            <a:r>
              <a:rPr lang="en-IN" altLang="en-US" sz="4800" b="1" dirty="0">
                <a:solidFill>
                  <a:srgbClr val="C00000"/>
                </a:solidFill>
              </a:rPr>
              <a:t>Medical etiquette </a:t>
            </a:r>
          </a:p>
          <a:p>
            <a:pPr algn="ctr" eaLnBrk="1" hangingPunct="1"/>
            <a:r>
              <a:rPr lang="en-IN" altLang="en-US" sz="4800" dirty="0"/>
              <a:t>conventional laws, customs of courtesy and code of conduct for doctor with his colleagues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DB5056-507C-481C-8D75-519A298A6AE9}"/>
              </a:ext>
            </a:extLst>
          </p:cNvPr>
          <p:cNvSpPr txBox="1"/>
          <p:nvPr/>
        </p:nvSpPr>
        <p:spPr>
          <a:xfrm>
            <a:off x="755576" y="4221088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</a:rPr>
              <a:t>Difference between Ethics and Etiquette</a:t>
            </a:r>
          </a:p>
          <a:p>
            <a:pPr algn="just"/>
            <a:r>
              <a:rPr lang="en-US" sz="2400" b="1" dirty="0"/>
              <a:t>Medical ethics tends to focus upon ensuring appropriate treatment of patient populations, whereas medical etiquette also prescribes standards of integrity for interactions among physicians and Healthcare team.</a:t>
            </a:r>
            <a:endParaRPr lang="en-IN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3FF56-39E2-30A8-2EDB-6972B6C00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142875"/>
            <a:ext cx="7432675" cy="8112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b="1" dirty="0">
                <a:solidFill>
                  <a:srgbClr val="C00000"/>
                </a:solidFill>
              </a:rPr>
              <a:t>National medical commission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913CF4C-3552-98F0-94A2-EF2C90091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052513"/>
            <a:ext cx="7858125" cy="54721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800" dirty="0"/>
              <a:t> </a:t>
            </a:r>
            <a:r>
              <a:rPr lang="en-IN" altLang="en-US" sz="2400" dirty="0"/>
              <a:t>RECOGNITION OF MEDICAL QUALIFICATION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SUPERVISION OF UNDERGRADUATE MEDICAL    </a:t>
            </a:r>
          </a:p>
          <a:p>
            <a:pPr marL="0" indent="0" eaLnBrk="1" hangingPunct="1">
              <a:buNone/>
            </a:pPr>
            <a:r>
              <a:rPr lang="en-IN" altLang="en-US" sz="2400" dirty="0"/>
              <a:t>    EDUCATION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 SUPERVISION OF POST GRADUATE MEDICAL </a:t>
            </a:r>
          </a:p>
          <a:p>
            <a:pPr marL="0" indent="0" eaLnBrk="1" hangingPunct="1">
              <a:buNone/>
            </a:pPr>
            <a:r>
              <a:rPr lang="en-IN" altLang="en-US" sz="2400" dirty="0"/>
              <a:t>    EDUCATION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 RECOGNITION OF FOREIGN MEDICAL </a:t>
            </a:r>
          </a:p>
          <a:p>
            <a:pPr marL="0" indent="0" eaLnBrk="1" hangingPunct="1">
              <a:buNone/>
            </a:pPr>
            <a:r>
              <a:rPr lang="en-IN" altLang="en-US" sz="2400" dirty="0"/>
              <a:t>    EDUCATION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 DERECOGNITION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 MEDICAL </a:t>
            </a:r>
            <a:r>
              <a:rPr lang="en-IN" altLang="en-US" sz="2400" dirty="0" err="1"/>
              <a:t>REGISTEaR</a:t>
            </a:r>
            <a:r>
              <a:rPr lang="en-IN" altLang="en-US" sz="2400" dirty="0"/>
              <a:t>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 WARNING NOTICE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2400" dirty="0"/>
              <a:t>APPEAL AGAINST DISCIPLINARY ACTION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9592-E3F3-A587-DCC7-9CC562A3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200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b="1" dirty="0">
                <a:solidFill>
                  <a:srgbClr val="C00000"/>
                </a:solidFill>
              </a:rPr>
              <a:t>State medical council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2189204-A2AC-9CC5-FB13-D89F6FD9C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1785938"/>
            <a:ext cx="7289800" cy="45227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/>
              <a:t>    </a:t>
            </a:r>
            <a:r>
              <a:rPr lang="en-IN" altLang="en-US" sz="3600"/>
              <a:t>Medical register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3600"/>
              <a:t> Disciplinary control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3600"/>
              <a:t> Warning notice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IN" altLang="en-US" sz="3600" b="1">
                <a:solidFill>
                  <a:srgbClr val="FF0000"/>
                </a:solidFill>
              </a:rPr>
              <a:t> Professional death sentence</a:t>
            </a:r>
          </a:p>
          <a:p>
            <a:pPr eaLnBrk="1" hangingPunct="1">
              <a:buFont typeface="Tw Cen MT" panose="020B0602020104020603" pitchFamily="34" charset="0"/>
              <a:buNone/>
            </a:pPr>
            <a:endParaRPr lang="en-I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Teenage Boy Is Admitted To The Hospital Stock Video | Knot9">
            <a:extLst>
              <a:ext uri="{FF2B5EF4-FFF2-40B4-BE49-F238E27FC236}">
                <a16:creationId xmlns:a16="http://schemas.microsoft.com/office/drawing/2014/main" id="{65B7B62B-7745-4B4B-80DB-81481E677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68148"/>
            <a:ext cx="2843808" cy="272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Title 1">
            <a:extLst>
              <a:ext uri="{FF2B5EF4-FFF2-40B4-BE49-F238E27FC236}">
                <a16:creationId xmlns:a16="http://schemas.microsoft.com/office/drawing/2014/main" id="{3BF50522-1F65-237B-71C5-84FC7CEF9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42875"/>
            <a:ext cx="8572500" cy="17859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5400" b="1" dirty="0">
                <a:solidFill>
                  <a:srgbClr val="7030A0"/>
                </a:solidFill>
              </a:rPr>
              <a:t>DUTIES OF MEDICAL PRACTITIONERS</a:t>
            </a:r>
            <a:br>
              <a:rPr lang="en-US" altLang="en-US" sz="5400" b="1" dirty="0">
                <a:solidFill>
                  <a:srgbClr val="7030A0"/>
                </a:solidFill>
              </a:rPr>
            </a:br>
            <a:r>
              <a:rPr lang="en-US" altLang="en-US" sz="5400" b="1" dirty="0">
                <a:solidFill>
                  <a:srgbClr val="C00000"/>
                </a:solidFill>
              </a:rPr>
              <a:t>towards patient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7F5CD695-0535-BE9E-8B95-6EB74C885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3125"/>
            <a:ext cx="6131024" cy="4500563"/>
          </a:xfrm>
        </p:spPr>
        <p:txBody>
          <a:bodyPr/>
          <a:lstStyle/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4000" dirty="0"/>
              <a:t>Treatment of patient is implied contract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4000" dirty="0"/>
              <a:t>Duty to sick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4000" dirty="0"/>
              <a:t>Duty to continue treatment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4000" dirty="0"/>
              <a:t>Duty to earn confidence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r>
              <a:rPr lang="en-US" altLang="en-US" sz="4000" dirty="0"/>
              <a:t>Duty to children and infirm</a:t>
            </a:r>
          </a:p>
          <a:p>
            <a:pPr marL="742950" indent="-742950" eaLnBrk="1" hangingPunct="1">
              <a:buFont typeface="Tw Cen MT Condensed" panose="020B0606020104020203" pitchFamily="34" charset="0"/>
              <a:buAutoNum type="arabicPeriod"/>
            </a:pPr>
            <a:endParaRPr lang="en-US" alt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E07AE-CF11-258E-4E50-9A0EDC88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836712"/>
            <a:ext cx="8202488" cy="5451475"/>
          </a:xfrm>
        </p:spPr>
        <p:txBody>
          <a:bodyPr rtlCol="0">
            <a:normAutofit fontScale="92500"/>
          </a:bodyPr>
          <a:lstStyle/>
          <a:p>
            <a:pPr marL="742950" indent="-742950" eaLnBrk="1" fontAlgn="auto" hangingPunct="1">
              <a:buFont typeface="+mj-lt"/>
              <a:buAutoNum type="arabicPeriod" startAt="6"/>
              <a:defRPr/>
            </a:pPr>
            <a:r>
              <a:rPr lang="en-IN" sz="4000" dirty="0"/>
              <a:t>Charge for professional service</a:t>
            </a:r>
          </a:p>
          <a:p>
            <a:pPr marL="742950" indent="-742950" eaLnBrk="1" fontAlgn="auto" hangingPunct="1">
              <a:buFont typeface="+mj-lt"/>
              <a:buAutoNum type="arabicPeriod" startAt="6"/>
              <a:defRPr/>
            </a:pPr>
            <a:r>
              <a:rPr lang="en-IN" sz="4000" dirty="0"/>
              <a:t>Right to choose a patient</a:t>
            </a:r>
          </a:p>
          <a:p>
            <a:pPr marL="742950" indent="-742950" eaLnBrk="1" fontAlgn="auto" hangingPunct="1">
              <a:buFont typeface="+mj-lt"/>
              <a:buAutoNum type="arabicPeriod" startAt="6"/>
              <a:defRPr/>
            </a:pPr>
            <a:r>
              <a:rPr lang="en-IN" sz="4000" dirty="0"/>
              <a:t>Duty to give proper directions</a:t>
            </a:r>
          </a:p>
          <a:p>
            <a:pPr marL="742950" indent="-742950" eaLnBrk="1" fontAlgn="auto" hangingPunct="1">
              <a:buFont typeface="+mj-lt"/>
              <a:buAutoNum type="arabicPeriod" startAt="6"/>
              <a:defRPr/>
            </a:pPr>
            <a:r>
              <a:rPr lang="en-IN" sz="4000" dirty="0"/>
              <a:t>Duty to offer proper regime of treatment</a:t>
            </a:r>
          </a:p>
          <a:p>
            <a:pPr marL="742950" indent="-742950" eaLnBrk="1" fontAlgn="auto" hangingPunct="1">
              <a:buFont typeface="+mj-lt"/>
              <a:buAutoNum type="arabicPeriod" startAt="6"/>
              <a:defRPr/>
            </a:pPr>
            <a:r>
              <a:rPr lang="en-IN" sz="4000" dirty="0"/>
              <a:t>Duty to notify communicable diseases</a:t>
            </a:r>
          </a:p>
          <a:p>
            <a:pPr marL="457200" indent="-457200" eaLnBrk="1" hangingPunct="1">
              <a:buFont typeface="Tw Cen MT Condensed" panose="020B0606020104020203" pitchFamily="34" charset="0"/>
              <a:buAutoNum type="arabicPeriod" startAt="11"/>
            </a:pPr>
            <a:r>
              <a:rPr lang="en-IN" altLang="en-US" sz="4000" dirty="0"/>
              <a:t>Examination and consent</a:t>
            </a:r>
          </a:p>
          <a:p>
            <a:pPr marL="457200" indent="-457200" eaLnBrk="1" hangingPunct="1">
              <a:buFont typeface="Tw Cen MT Condensed" panose="020B0606020104020203" pitchFamily="34" charset="0"/>
              <a:buAutoNum type="arabicPeriod" startAt="11"/>
            </a:pPr>
            <a:r>
              <a:rPr lang="en-IN" altLang="en-US" sz="4000" dirty="0"/>
              <a:t>Duty as regards result of examination</a:t>
            </a:r>
            <a:endParaRPr lang="en-IN" sz="4000" dirty="0"/>
          </a:p>
          <a:p>
            <a:pPr marL="457200" indent="-457200" eaLnBrk="1" fontAlgn="auto" hangingPunct="1">
              <a:buFont typeface="+mj-lt"/>
              <a:buAutoNum type="arabicPeriod" startAt="5"/>
              <a:defRPr/>
            </a:pPr>
            <a:endParaRPr lang="en-IN" sz="4000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1194</TotalTime>
  <Words>1399</Words>
  <Application>Microsoft Office PowerPoint</Application>
  <PresentationFormat>On-screen Show (4:3)</PresentationFormat>
  <Paragraphs>222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Calibri</vt:lpstr>
      <vt:lpstr>Calibri Light</vt:lpstr>
      <vt:lpstr>Tw Cen MT</vt:lpstr>
      <vt:lpstr>Tw Cen MT Condensed</vt:lpstr>
      <vt:lpstr>Wingdings</vt:lpstr>
      <vt:lpstr>Wingdings 2</vt:lpstr>
      <vt:lpstr>Wingdings 3</vt:lpstr>
      <vt:lpstr>HDOfficeLightV0</vt:lpstr>
      <vt:lpstr>Integral</vt:lpstr>
      <vt:lpstr>PowerPoint Presentation</vt:lpstr>
      <vt:lpstr>Important terminologies</vt:lpstr>
      <vt:lpstr>PowerPoint Presentation</vt:lpstr>
      <vt:lpstr>Medical ethics is concerned with the obligations of the doctors and the hospital to the patient along with other health professionals and society. </vt:lpstr>
      <vt:lpstr>PowerPoint Presentation</vt:lpstr>
      <vt:lpstr>National medical commission</vt:lpstr>
      <vt:lpstr>State medical council</vt:lpstr>
      <vt:lpstr>DUTIES OF MEDICAL PRACTITIONERS towards patient</vt:lpstr>
      <vt:lpstr>PowerPoint Presentation</vt:lpstr>
      <vt:lpstr>PowerPoint Presentation</vt:lpstr>
      <vt:lpstr>Conditions of privileged communication</vt:lpstr>
      <vt:lpstr>DUTIES OF MEDICAL PRACTITIONERS towards state</vt:lpstr>
      <vt:lpstr>DUTIES OF MEDICAL PRACTITIONERS towards one another</vt:lpstr>
      <vt:lpstr>Professional misconduct</vt:lpstr>
      <vt:lpstr>PowerPoint Presentation</vt:lpstr>
      <vt:lpstr>Professional Negligence  (malpraxis) </vt:lpstr>
      <vt:lpstr>Civil negligence</vt:lpstr>
      <vt:lpstr>Res ipsa loquitur</vt:lpstr>
      <vt:lpstr>Defense to negligence</vt:lpstr>
      <vt:lpstr>Contributory negligence</vt:lpstr>
      <vt:lpstr> misadventure</vt:lpstr>
      <vt:lpstr>Vicarious liability</vt:lpstr>
      <vt:lpstr>Criminal malpraxis</vt:lpstr>
      <vt:lpstr>consent</vt:lpstr>
      <vt:lpstr>PowerPoint Presentation</vt:lpstr>
      <vt:lpstr>Informed consent</vt:lpstr>
      <vt:lpstr>Why consent is necessary </vt:lpstr>
      <vt:lpstr>PowerPoint Presentation</vt:lpstr>
      <vt:lpstr>PowerPoint Presentation</vt:lpstr>
      <vt:lpstr>euthanasia</vt:lpstr>
      <vt:lpstr>Mercy killing</vt:lpstr>
      <vt:lpstr>PowerPoint Presentation</vt:lpstr>
      <vt:lpstr>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dr.raghvendra singh</dc:creator>
  <cp:lastModifiedBy>Jayapandiyan Paraman</cp:lastModifiedBy>
  <cp:revision>113</cp:revision>
  <dcterms:created xsi:type="dcterms:W3CDTF">2014-11-27T08:06:07Z</dcterms:created>
  <dcterms:modified xsi:type="dcterms:W3CDTF">2024-08-06T07:16:59Z</dcterms:modified>
</cp:coreProperties>
</file>