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5"/>
  </p:notesMasterIdLst>
  <p:sldIdLst>
    <p:sldId id="322" r:id="rId3"/>
    <p:sldId id="323" r:id="rId4"/>
    <p:sldId id="282" r:id="rId5"/>
    <p:sldId id="283" r:id="rId6"/>
    <p:sldId id="324" r:id="rId7"/>
    <p:sldId id="285" r:id="rId8"/>
    <p:sldId id="325" r:id="rId9"/>
    <p:sldId id="288" r:id="rId10"/>
    <p:sldId id="289" r:id="rId11"/>
    <p:sldId id="290" r:id="rId12"/>
    <p:sldId id="291" r:id="rId13"/>
    <p:sldId id="326" r:id="rId14"/>
    <p:sldId id="347" r:id="rId15"/>
    <p:sldId id="348" r:id="rId16"/>
    <p:sldId id="349" r:id="rId17"/>
    <p:sldId id="350" r:id="rId18"/>
    <p:sldId id="351" r:id="rId19"/>
    <p:sldId id="352" r:id="rId20"/>
    <p:sldId id="353" r:id="rId21"/>
    <p:sldId id="354" r:id="rId22"/>
    <p:sldId id="355" r:id="rId23"/>
    <p:sldId id="357"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1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08" autoAdjust="0"/>
  </p:normalViewPr>
  <p:slideViewPr>
    <p:cSldViewPr snapToGrid="0">
      <p:cViewPr varScale="1">
        <p:scale>
          <a:sx n="58" d="100"/>
          <a:sy n="58"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BC1F8-FC67-4699-A7A8-FFCABBEA5531}"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2B32E-9D84-4F82-BD90-EAE21CFBE2B5}" type="slidenum">
              <a:rPr lang="en-US" smtClean="0"/>
              <a:t>‹#›</a:t>
            </a:fld>
            <a:endParaRPr lang="en-US"/>
          </a:p>
        </p:txBody>
      </p:sp>
    </p:spTree>
    <p:extLst>
      <p:ext uri="{BB962C8B-B14F-4D97-AF65-F5344CB8AC3E}">
        <p14:creationId xmlns:p14="http://schemas.microsoft.com/office/powerpoint/2010/main" val="61078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E070A3-A87D-4BA0-96F8-566AC2D9AE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984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166238-A8A9-77C3-98EE-894A96D79992}"/>
              </a:ext>
            </a:extLst>
          </p:cNvPr>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3" name="Oval 2">
            <a:extLst>
              <a:ext uri="{FF2B5EF4-FFF2-40B4-BE49-F238E27FC236}">
                <a16:creationId xmlns:a16="http://schemas.microsoft.com/office/drawing/2014/main" id="{E0FF396F-20CC-B7A7-97A4-011AE0703EB3}"/>
              </a:ext>
            </a:extLst>
          </p:cNvPr>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6">
            <a:extLst>
              <a:ext uri="{FF2B5EF4-FFF2-40B4-BE49-F238E27FC236}">
                <a16:creationId xmlns:a16="http://schemas.microsoft.com/office/drawing/2014/main" id="{6C2F1B4E-3763-5893-B489-C5F2470E0CF3}"/>
              </a:ext>
            </a:extLst>
          </p:cNvPr>
          <p:cNvSpPr>
            <a:spLocks noGrp="1"/>
          </p:cNvSpPr>
          <p:nvPr>
            <p:ph type="dt" sz="half" idx="10"/>
          </p:nvPr>
        </p:nvSpPr>
        <p:spPr/>
        <p:txBody>
          <a:bodyPr/>
          <a:lstStyle>
            <a:lvl1pPr>
              <a:defRPr/>
            </a:lvl1pPr>
            <a:extLst/>
          </a:lstStyle>
          <a:p>
            <a:pPr>
              <a:defRPr/>
            </a:pPr>
            <a:fld id="{81D88107-4CC3-4841-8E23-C37E527C0E01}" type="datetimeFigureOut">
              <a:rPr lang="en-US"/>
              <a:pPr>
                <a:defRPr/>
              </a:pPr>
              <a:t>8/6/2024</a:t>
            </a:fld>
            <a:endParaRPr lang="en-US"/>
          </a:p>
        </p:txBody>
      </p:sp>
      <p:sp>
        <p:nvSpPr>
          <p:cNvPr id="5" name="Footer Placeholder 19">
            <a:extLst>
              <a:ext uri="{FF2B5EF4-FFF2-40B4-BE49-F238E27FC236}">
                <a16:creationId xmlns:a16="http://schemas.microsoft.com/office/drawing/2014/main" id="{3015F5EB-B47A-B006-C823-B18397F2FC2F}"/>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9">
            <a:extLst>
              <a:ext uri="{FF2B5EF4-FFF2-40B4-BE49-F238E27FC236}">
                <a16:creationId xmlns:a16="http://schemas.microsoft.com/office/drawing/2014/main" id="{094A3E05-489A-C4FE-F5AC-7C359D56DD28}"/>
              </a:ext>
            </a:extLst>
          </p:cNvPr>
          <p:cNvSpPr>
            <a:spLocks noGrp="1"/>
          </p:cNvSpPr>
          <p:nvPr>
            <p:ph type="sldNum" sz="quarter" idx="12"/>
          </p:nvPr>
        </p:nvSpPr>
        <p:spPr/>
        <p:txBody>
          <a:bodyPr/>
          <a:lstStyle>
            <a:lvl1pPr>
              <a:defRPr/>
            </a:lvl1pPr>
          </a:lstStyle>
          <a:p>
            <a:pPr>
              <a:defRPr/>
            </a:pPr>
            <a:fld id="{2AE185B5-2357-424B-8C92-A9D9EF2B41C2}" type="slidenum">
              <a:rPr lang="en-US" altLang="en-US"/>
              <a:pPr>
                <a:defRPr/>
              </a:pPr>
              <a:t>‹#›</a:t>
            </a:fld>
            <a:endParaRPr lang="en-US" altLang="en-US"/>
          </a:p>
        </p:txBody>
      </p:sp>
    </p:spTree>
    <p:extLst>
      <p:ext uri="{BB962C8B-B14F-4D97-AF65-F5344CB8AC3E}">
        <p14:creationId xmlns:p14="http://schemas.microsoft.com/office/powerpoint/2010/main" val="297006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B81589A-27BA-53AF-BDC8-342E2A6FAE33}"/>
              </a:ext>
            </a:extLst>
          </p:cNvPr>
          <p:cNvSpPr>
            <a:spLocks noGrp="1"/>
          </p:cNvSpPr>
          <p:nvPr>
            <p:ph type="dt" sz="half" idx="10"/>
          </p:nvPr>
        </p:nvSpPr>
        <p:spPr/>
        <p:txBody>
          <a:bodyPr/>
          <a:lstStyle>
            <a:lvl1pPr>
              <a:defRPr/>
            </a:lvl1pPr>
          </a:lstStyle>
          <a:p>
            <a:pPr>
              <a:defRPr/>
            </a:pPr>
            <a:fld id="{172F0321-A841-4711-9404-B8B1934FA79B}" type="datetimeFigureOut">
              <a:rPr lang="en-US"/>
              <a:pPr>
                <a:defRPr/>
              </a:pPr>
              <a:t>8/6/2024</a:t>
            </a:fld>
            <a:endParaRPr lang="en-US"/>
          </a:p>
        </p:txBody>
      </p:sp>
      <p:sp>
        <p:nvSpPr>
          <p:cNvPr id="5" name="Footer Placeholder 9">
            <a:extLst>
              <a:ext uri="{FF2B5EF4-FFF2-40B4-BE49-F238E27FC236}">
                <a16:creationId xmlns:a16="http://schemas.microsoft.com/office/drawing/2014/main" id="{4C564E3C-0B49-9F58-380A-426BDC4030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93E49AE2-7BA0-E882-EC43-DF151527CBB3}"/>
              </a:ext>
            </a:extLst>
          </p:cNvPr>
          <p:cNvSpPr>
            <a:spLocks noGrp="1"/>
          </p:cNvSpPr>
          <p:nvPr>
            <p:ph type="sldNum" sz="quarter" idx="12"/>
          </p:nvPr>
        </p:nvSpPr>
        <p:spPr/>
        <p:txBody>
          <a:bodyPr/>
          <a:lstStyle>
            <a:lvl1pPr>
              <a:defRPr/>
            </a:lvl1pPr>
          </a:lstStyle>
          <a:p>
            <a:pPr>
              <a:defRPr/>
            </a:pPr>
            <a:fld id="{2F8F5AF8-D475-4EA2-BC6C-AC3F8833CF3E}" type="slidenum">
              <a:rPr lang="en-US" altLang="en-US"/>
              <a:pPr>
                <a:defRPr/>
              </a:pPr>
              <a:t>‹#›</a:t>
            </a:fld>
            <a:endParaRPr lang="en-US" altLang="en-US"/>
          </a:p>
        </p:txBody>
      </p:sp>
    </p:spTree>
    <p:extLst>
      <p:ext uri="{BB962C8B-B14F-4D97-AF65-F5344CB8AC3E}">
        <p14:creationId xmlns:p14="http://schemas.microsoft.com/office/powerpoint/2010/main" val="200588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56B67974-A4F4-25FF-8C26-0288026978B5}"/>
              </a:ext>
            </a:extLst>
          </p:cNvPr>
          <p:cNvSpPr>
            <a:spLocks noGrp="1"/>
          </p:cNvSpPr>
          <p:nvPr>
            <p:ph type="dt" sz="half" idx="10"/>
          </p:nvPr>
        </p:nvSpPr>
        <p:spPr/>
        <p:txBody>
          <a:bodyPr/>
          <a:lstStyle>
            <a:lvl1pPr>
              <a:defRPr/>
            </a:lvl1pPr>
          </a:lstStyle>
          <a:p>
            <a:pPr>
              <a:defRPr/>
            </a:pPr>
            <a:fld id="{3068525E-7431-4A20-94D7-B3A2BDA578AE}" type="datetimeFigureOut">
              <a:rPr lang="en-US"/>
              <a:pPr>
                <a:defRPr/>
              </a:pPr>
              <a:t>8/6/2024</a:t>
            </a:fld>
            <a:endParaRPr lang="en-US"/>
          </a:p>
        </p:txBody>
      </p:sp>
      <p:sp>
        <p:nvSpPr>
          <p:cNvPr id="5" name="Footer Placeholder 9">
            <a:extLst>
              <a:ext uri="{FF2B5EF4-FFF2-40B4-BE49-F238E27FC236}">
                <a16:creationId xmlns:a16="http://schemas.microsoft.com/office/drawing/2014/main" id="{FC401A10-3DC4-DB27-DADE-4F643B8323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C5411EBA-E549-7F79-29C8-28D10D42DA76}"/>
              </a:ext>
            </a:extLst>
          </p:cNvPr>
          <p:cNvSpPr>
            <a:spLocks noGrp="1"/>
          </p:cNvSpPr>
          <p:nvPr>
            <p:ph type="sldNum" sz="quarter" idx="12"/>
          </p:nvPr>
        </p:nvSpPr>
        <p:spPr/>
        <p:txBody>
          <a:bodyPr/>
          <a:lstStyle>
            <a:lvl1pPr>
              <a:defRPr/>
            </a:lvl1pPr>
          </a:lstStyle>
          <a:p>
            <a:pPr>
              <a:defRPr/>
            </a:pPr>
            <a:fld id="{8CD95233-88F4-401F-A672-9032D7D731E9}" type="slidenum">
              <a:rPr lang="en-US" altLang="en-US"/>
              <a:pPr>
                <a:defRPr/>
              </a:pPr>
              <a:t>‹#›</a:t>
            </a:fld>
            <a:endParaRPr lang="en-US" altLang="en-US"/>
          </a:p>
        </p:txBody>
      </p:sp>
    </p:spTree>
    <p:extLst>
      <p:ext uri="{BB962C8B-B14F-4D97-AF65-F5344CB8AC3E}">
        <p14:creationId xmlns:p14="http://schemas.microsoft.com/office/powerpoint/2010/main" val="379660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3B6805C-ABE4-4E73-A923-4A3A2BB8F321}"/>
              </a:ext>
            </a:extLst>
          </p:cNvPr>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800"/>
          </a:p>
        </p:txBody>
      </p:sp>
      <p:sp>
        <p:nvSpPr>
          <p:cNvPr id="5" name="Oval 4">
            <a:extLst>
              <a:ext uri="{FF2B5EF4-FFF2-40B4-BE49-F238E27FC236}">
                <a16:creationId xmlns:a16="http://schemas.microsoft.com/office/drawing/2014/main" id="{187D1140-1E83-4B3A-B367-C6C65FCFF08D}"/>
              </a:ext>
            </a:extLst>
          </p:cNvPr>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800"/>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a:extLst>
              <a:ext uri="{FF2B5EF4-FFF2-40B4-BE49-F238E27FC236}">
                <a16:creationId xmlns:a16="http://schemas.microsoft.com/office/drawing/2014/main" id="{B1AAE63B-4847-496F-B4C4-5445B96E47A4}"/>
              </a:ext>
            </a:extLst>
          </p:cNvPr>
          <p:cNvSpPr>
            <a:spLocks noGrp="1"/>
          </p:cNvSpPr>
          <p:nvPr>
            <p:ph type="dt" sz="half" idx="10"/>
          </p:nvPr>
        </p:nvSpPr>
        <p:spPr/>
        <p:txBody>
          <a:bodyPr/>
          <a:lstStyle>
            <a:lvl1pPr>
              <a:defRPr/>
            </a:lvl1pPr>
            <a:extLst/>
          </a:lstStyle>
          <a:p>
            <a:fld id="{1D8BD707-D9CF-40AE-B4C6-C98DA3205C09}" type="datetimeFigureOut">
              <a:rPr lang="en-US" smtClean="0"/>
              <a:t>8/6/2024</a:t>
            </a:fld>
            <a:endParaRPr lang="en-US"/>
          </a:p>
        </p:txBody>
      </p:sp>
      <p:sp>
        <p:nvSpPr>
          <p:cNvPr id="7" name="Footer Placeholder 19">
            <a:extLst>
              <a:ext uri="{FF2B5EF4-FFF2-40B4-BE49-F238E27FC236}">
                <a16:creationId xmlns:a16="http://schemas.microsoft.com/office/drawing/2014/main" id="{FCF55C3D-F8C5-4C97-9857-C09247B80A19}"/>
              </a:ext>
            </a:extLst>
          </p:cNvPr>
          <p:cNvSpPr>
            <a:spLocks noGrp="1"/>
          </p:cNvSpPr>
          <p:nvPr>
            <p:ph type="ftr" sz="quarter" idx="11"/>
          </p:nvPr>
        </p:nvSpPr>
        <p:spPr/>
        <p:txBody>
          <a:bodyPr/>
          <a:lstStyle>
            <a:lvl1pPr>
              <a:defRPr/>
            </a:lvl1pPr>
            <a:extLst/>
          </a:lstStyle>
          <a:p>
            <a:endParaRPr lang="en-US"/>
          </a:p>
        </p:txBody>
      </p:sp>
      <p:sp>
        <p:nvSpPr>
          <p:cNvPr id="8" name="Slide Number Placeholder 9">
            <a:extLst>
              <a:ext uri="{FF2B5EF4-FFF2-40B4-BE49-F238E27FC236}">
                <a16:creationId xmlns:a16="http://schemas.microsoft.com/office/drawing/2014/main" id="{5FAF4D56-FC03-4B44-80CC-DD4F674FB008}"/>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85994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AD86615E-B949-4CC3-914B-BB84C620635B}"/>
              </a:ext>
            </a:extLst>
          </p:cNvPr>
          <p:cNvSpPr>
            <a:spLocks noGrp="1"/>
          </p:cNvSpPr>
          <p:nvPr>
            <p:ph type="dt" sz="half" idx="10"/>
          </p:nvPr>
        </p:nvSpPr>
        <p:spPr/>
        <p:txBody>
          <a:bodyPr/>
          <a:lstStyle>
            <a:lvl1pPr>
              <a:defRPr/>
            </a:lvl1pPr>
          </a:lstStyle>
          <a:p>
            <a:fld id="{1D8BD707-D9CF-40AE-B4C6-C98DA3205C09}" type="datetimeFigureOut">
              <a:rPr lang="en-US" smtClean="0"/>
              <a:t>8/6/2024</a:t>
            </a:fld>
            <a:endParaRPr lang="en-US"/>
          </a:p>
        </p:txBody>
      </p:sp>
      <p:sp>
        <p:nvSpPr>
          <p:cNvPr id="5" name="Footer Placeholder 9">
            <a:extLst>
              <a:ext uri="{FF2B5EF4-FFF2-40B4-BE49-F238E27FC236}">
                <a16:creationId xmlns:a16="http://schemas.microsoft.com/office/drawing/2014/main" id="{FDA2A988-A77C-4735-8C68-CDEA8086A475}"/>
              </a:ext>
            </a:extLst>
          </p:cNvPr>
          <p:cNvSpPr>
            <a:spLocks noGrp="1"/>
          </p:cNvSpPr>
          <p:nvPr>
            <p:ph type="ftr" sz="quarter" idx="11"/>
          </p:nvPr>
        </p:nvSpPr>
        <p:spPr/>
        <p:txBody>
          <a:bodyPr/>
          <a:lstStyle>
            <a:lvl1pPr>
              <a:defRPr/>
            </a:lvl1pPr>
          </a:lstStyle>
          <a:p>
            <a:endParaRPr lang="en-US"/>
          </a:p>
        </p:txBody>
      </p:sp>
      <p:sp>
        <p:nvSpPr>
          <p:cNvPr id="6" name="Slide Number Placeholder 21">
            <a:extLst>
              <a:ext uri="{FF2B5EF4-FFF2-40B4-BE49-F238E27FC236}">
                <a16:creationId xmlns:a16="http://schemas.microsoft.com/office/drawing/2014/main" id="{00BF06B9-3A87-4A1C-A75C-DCFD2DAEEBE5}"/>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9458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893338-6D4C-471B-A030-613BEB0FA09C}"/>
              </a:ext>
            </a:extLst>
          </p:cNvPr>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a:extLst>
              <a:ext uri="{FF2B5EF4-FFF2-40B4-BE49-F238E27FC236}">
                <a16:creationId xmlns:a16="http://schemas.microsoft.com/office/drawing/2014/main" id="{59B54216-B273-4350-A466-2121B55239F6}"/>
              </a:ext>
            </a:extLst>
          </p:cNvPr>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Oval 5">
            <a:extLst>
              <a:ext uri="{FF2B5EF4-FFF2-40B4-BE49-F238E27FC236}">
                <a16:creationId xmlns:a16="http://schemas.microsoft.com/office/drawing/2014/main" id="{2E105A2A-3298-487A-896B-55A6881BA694}"/>
              </a:ext>
            </a:extLst>
          </p:cNvPr>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800"/>
          </a:p>
        </p:txBody>
      </p:sp>
      <p:sp>
        <p:nvSpPr>
          <p:cNvPr id="7" name="Oval 6">
            <a:extLst>
              <a:ext uri="{FF2B5EF4-FFF2-40B4-BE49-F238E27FC236}">
                <a16:creationId xmlns:a16="http://schemas.microsoft.com/office/drawing/2014/main" id="{9E642B4C-7861-4C0F-8B7E-D19E7ABE4A56}"/>
              </a:ext>
            </a:extLst>
          </p:cNvPr>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19A2C049-91BB-4879-9AB4-C68577C4B876}"/>
              </a:ext>
            </a:extLst>
          </p:cNvPr>
          <p:cNvSpPr>
            <a:spLocks noGrp="1"/>
          </p:cNvSpPr>
          <p:nvPr>
            <p:ph type="dt" sz="half" idx="10"/>
          </p:nvPr>
        </p:nvSpPr>
        <p:spPr/>
        <p:txBody>
          <a:bodyPr/>
          <a:lstStyle>
            <a:lvl1pPr>
              <a:defRPr/>
            </a:lvl1pPr>
            <a:extLst/>
          </a:lstStyle>
          <a:p>
            <a:fld id="{1D8BD707-D9CF-40AE-B4C6-C98DA3205C09}" type="datetimeFigureOut">
              <a:rPr lang="en-US" smtClean="0"/>
              <a:t>8/6/2024</a:t>
            </a:fld>
            <a:endParaRPr lang="en-US"/>
          </a:p>
        </p:txBody>
      </p:sp>
      <p:sp>
        <p:nvSpPr>
          <p:cNvPr id="9" name="Footer Placeholder 4">
            <a:extLst>
              <a:ext uri="{FF2B5EF4-FFF2-40B4-BE49-F238E27FC236}">
                <a16:creationId xmlns:a16="http://schemas.microsoft.com/office/drawing/2014/main" id="{72D33419-1037-4FF7-8419-D82E0523E539}"/>
              </a:ext>
            </a:extLst>
          </p:cNvPr>
          <p:cNvSpPr>
            <a:spLocks noGrp="1"/>
          </p:cNvSpPr>
          <p:nvPr>
            <p:ph type="ftr" sz="quarter" idx="11"/>
          </p:nvPr>
        </p:nvSpPr>
        <p:spPr/>
        <p:txBody>
          <a:bodyPr/>
          <a:lstStyle>
            <a:lvl1pPr>
              <a:defRPr/>
            </a:lvl1pPr>
            <a:extLst/>
          </a:lstStyle>
          <a:p>
            <a:endParaRPr lang="en-US"/>
          </a:p>
        </p:txBody>
      </p:sp>
      <p:sp>
        <p:nvSpPr>
          <p:cNvPr id="10" name="Slide Number Placeholder 5">
            <a:extLst>
              <a:ext uri="{FF2B5EF4-FFF2-40B4-BE49-F238E27FC236}">
                <a16:creationId xmlns:a16="http://schemas.microsoft.com/office/drawing/2014/main" id="{64B84B25-27D7-446F-8514-4095268E0EB5}"/>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76866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7B967FEB-325E-4CA8-9D8A-5939D1B97E72}"/>
              </a:ext>
            </a:extLst>
          </p:cNvPr>
          <p:cNvSpPr>
            <a:spLocks noGrp="1"/>
          </p:cNvSpPr>
          <p:nvPr>
            <p:ph type="dt" sz="half" idx="10"/>
          </p:nvPr>
        </p:nvSpPr>
        <p:spPr/>
        <p:txBody>
          <a:bodyPr/>
          <a:lstStyle>
            <a:lvl1pPr>
              <a:defRPr/>
            </a:lvl1pPr>
          </a:lstStyle>
          <a:p>
            <a:fld id="{1D8BD707-D9CF-40AE-B4C6-C98DA3205C09}" type="datetimeFigureOut">
              <a:rPr lang="en-US" smtClean="0"/>
              <a:t>8/6/2024</a:t>
            </a:fld>
            <a:endParaRPr lang="en-US"/>
          </a:p>
        </p:txBody>
      </p:sp>
      <p:sp>
        <p:nvSpPr>
          <p:cNvPr id="6" name="Footer Placeholder 9">
            <a:extLst>
              <a:ext uri="{FF2B5EF4-FFF2-40B4-BE49-F238E27FC236}">
                <a16:creationId xmlns:a16="http://schemas.microsoft.com/office/drawing/2014/main" id="{01C50D5E-6728-4AA6-9AE2-17EDF3EB2A3B}"/>
              </a:ext>
            </a:extLst>
          </p:cNvPr>
          <p:cNvSpPr>
            <a:spLocks noGrp="1"/>
          </p:cNvSpPr>
          <p:nvPr>
            <p:ph type="ftr" sz="quarter" idx="11"/>
          </p:nvPr>
        </p:nvSpPr>
        <p:spPr/>
        <p:txBody>
          <a:bodyPr/>
          <a:lstStyle>
            <a:lvl1pPr>
              <a:defRPr/>
            </a:lvl1pPr>
          </a:lstStyle>
          <a:p>
            <a:endParaRPr lang="en-US"/>
          </a:p>
        </p:txBody>
      </p:sp>
      <p:sp>
        <p:nvSpPr>
          <p:cNvPr id="7" name="Slide Number Placeholder 21">
            <a:extLst>
              <a:ext uri="{FF2B5EF4-FFF2-40B4-BE49-F238E27FC236}">
                <a16:creationId xmlns:a16="http://schemas.microsoft.com/office/drawing/2014/main" id="{673635BF-D0F0-468C-AF14-17893534EB0E}"/>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728358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6730A-0D87-4BDF-B934-B687AB931AAF}"/>
              </a:ext>
            </a:extLst>
          </p:cNvPr>
          <p:cNvSpPr>
            <a:spLocks noGrp="1"/>
          </p:cNvSpPr>
          <p:nvPr>
            <p:ph type="dt" sz="half" idx="10"/>
          </p:nvPr>
        </p:nvSpPr>
        <p:spPr/>
        <p:txBody>
          <a:bodyPr/>
          <a:lstStyle>
            <a:lvl1pPr>
              <a:defRPr/>
            </a:lvl1pPr>
            <a:extLst/>
          </a:lstStyle>
          <a:p>
            <a:fld id="{1D8BD707-D9CF-40AE-B4C6-C98DA3205C09}" type="datetimeFigureOut">
              <a:rPr lang="en-US" smtClean="0"/>
              <a:t>8/6/2024</a:t>
            </a:fld>
            <a:endParaRPr lang="en-US"/>
          </a:p>
        </p:txBody>
      </p:sp>
      <p:sp>
        <p:nvSpPr>
          <p:cNvPr id="8" name="Footer Placeholder 7">
            <a:extLst>
              <a:ext uri="{FF2B5EF4-FFF2-40B4-BE49-F238E27FC236}">
                <a16:creationId xmlns:a16="http://schemas.microsoft.com/office/drawing/2014/main" id="{1FF5E143-CEB0-4613-9345-4C1073D8A493}"/>
              </a:ext>
            </a:extLst>
          </p:cNvPr>
          <p:cNvSpPr>
            <a:spLocks noGrp="1"/>
          </p:cNvSpPr>
          <p:nvPr>
            <p:ph type="ftr" sz="quarter" idx="11"/>
          </p:nvPr>
        </p:nvSpPr>
        <p:spPr/>
        <p:txBody>
          <a:bodyPr/>
          <a:lstStyle>
            <a:lvl1pPr>
              <a:defRPr/>
            </a:lvl1pPr>
            <a:extLst/>
          </a:lstStyle>
          <a:p>
            <a:endParaRPr lang="en-US"/>
          </a:p>
        </p:txBody>
      </p:sp>
      <p:sp>
        <p:nvSpPr>
          <p:cNvPr id="9" name="Slide Number Placeholder 8">
            <a:extLst>
              <a:ext uri="{FF2B5EF4-FFF2-40B4-BE49-F238E27FC236}">
                <a16:creationId xmlns:a16="http://schemas.microsoft.com/office/drawing/2014/main" id="{CC34EFBA-68DC-4161-8835-2959E9360626}"/>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3832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D0AF742D-9386-41D0-A204-3A9F32F0E283}"/>
              </a:ext>
            </a:extLst>
          </p:cNvPr>
          <p:cNvSpPr>
            <a:spLocks noGrp="1"/>
          </p:cNvSpPr>
          <p:nvPr>
            <p:ph type="dt" sz="half" idx="10"/>
          </p:nvPr>
        </p:nvSpPr>
        <p:spPr/>
        <p:txBody>
          <a:bodyPr/>
          <a:lstStyle>
            <a:lvl1pPr>
              <a:defRPr/>
            </a:lvl1pPr>
          </a:lstStyle>
          <a:p>
            <a:fld id="{1D8BD707-D9CF-40AE-B4C6-C98DA3205C09}" type="datetimeFigureOut">
              <a:rPr lang="en-US" smtClean="0"/>
              <a:t>8/6/2024</a:t>
            </a:fld>
            <a:endParaRPr lang="en-US"/>
          </a:p>
        </p:txBody>
      </p:sp>
      <p:sp>
        <p:nvSpPr>
          <p:cNvPr id="4" name="Footer Placeholder 9">
            <a:extLst>
              <a:ext uri="{FF2B5EF4-FFF2-40B4-BE49-F238E27FC236}">
                <a16:creationId xmlns:a16="http://schemas.microsoft.com/office/drawing/2014/main" id="{05D4FAAB-3D1B-462C-A242-B6992915B97F}"/>
              </a:ext>
            </a:extLst>
          </p:cNvPr>
          <p:cNvSpPr>
            <a:spLocks noGrp="1"/>
          </p:cNvSpPr>
          <p:nvPr>
            <p:ph type="ftr" sz="quarter" idx="11"/>
          </p:nvPr>
        </p:nvSpPr>
        <p:spPr/>
        <p:txBody>
          <a:bodyPr/>
          <a:lstStyle>
            <a:lvl1pPr>
              <a:defRPr/>
            </a:lvl1pPr>
          </a:lstStyle>
          <a:p>
            <a:endParaRPr lang="en-US"/>
          </a:p>
        </p:txBody>
      </p:sp>
      <p:sp>
        <p:nvSpPr>
          <p:cNvPr id="5" name="Slide Number Placeholder 21">
            <a:extLst>
              <a:ext uri="{FF2B5EF4-FFF2-40B4-BE49-F238E27FC236}">
                <a16:creationId xmlns:a16="http://schemas.microsoft.com/office/drawing/2014/main" id="{48BC57FC-5645-47F6-9424-E3A1239E382F}"/>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911863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10F5B-446D-489D-A74D-E23E38BFED36}"/>
              </a:ext>
            </a:extLst>
          </p:cNvPr>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Rectangle 2">
            <a:extLst>
              <a:ext uri="{FF2B5EF4-FFF2-40B4-BE49-F238E27FC236}">
                <a16:creationId xmlns:a16="http://schemas.microsoft.com/office/drawing/2014/main" id="{C371484C-32BA-4082-9C5D-C3BFBFA11308}"/>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Date Placeholder 1">
            <a:extLst>
              <a:ext uri="{FF2B5EF4-FFF2-40B4-BE49-F238E27FC236}">
                <a16:creationId xmlns:a16="http://schemas.microsoft.com/office/drawing/2014/main" id="{A7D9F41C-7B22-461C-A923-315FADF10A17}"/>
              </a:ext>
            </a:extLst>
          </p:cNvPr>
          <p:cNvSpPr>
            <a:spLocks noGrp="1"/>
          </p:cNvSpPr>
          <p:nvPr>
            <p:ph type="dt" sz="half" idx="10"/>
          </p:nvPr>
        </p:nvSpPr>
        <p:spPr/>
        <p:txBody>
          <a:bodyPr/>
          <a:lstStyle>
            <a:lvl1pPr>
              <a:defRPr/>
            </a:lvl1pPr>
            <a:extLst/>
          </a:lstStyle>
          <a:p>
            <a:fld id="{1D8BD707-D9CF-40AE-B4C6-C98DA3205C09}" type="datetimeFigureOut">
              <a:rPr lang="en-US" smtClean="0"/>
              <a:t>8/6/2024</a:t>
            </a:fld>
            <a:endParaRPr lang="en-US"/>
          </a:p>
        </p:txBody>
      </p:sp>
      <p:sp>
        <p:nvSpPr>
          <p:cNvPr id="5" name="Footer Placeholder 2">
            <a:extLst>
              <a:ext uri="{FF2B5EF4-FFF2-40B4-BE49-F238E27FC236}">
                <a16:creationId xmlns:a16="http://schemas.microsoft.com/office/drawing/2014/main" id="{29D246B4-A1F9-4EF4-98B6-B24BB1B3800C}"/>
              </a:ext>
            </a:extLst>
          </p:cNvPr>
          <p:cNvSpPr>
            <a:spLocks noGrp="1"/>
          </p:cNvSpPr>
          <p:nvPr>
            <p:ph type="ftr" sz="quarter" idx="11"/>
          </p:nvPr>
        </p:nvSpPr>
        <p:spPr/>
        <p:txBody>
          <a:bodyPr/>
          <a:lstStyle>
            <a:lvl1pPr>
              <a:defRPr/>
            </a:lvl1pPr>
            <a:extLst/>
          </a:lstStyle>
          <a:p>
            <a:endParaRPr lang="en-US"/>
          </a:p>
        </p:txBody>
      </p:sp>
      <p:sp>
        <p:nvSpPr>
          <p:cNvPr id="6" name="Slide Number Placeholder 3">
            <a:extLst>
              <a:ext uri="{FF2B5EF4-FFF2-40B4-BE49-F238E27FC236}">
                <a16:creationId xmlns:a16="http://schemas.microsoft.com/office/drawing/2014/main" id="{69EA9A98-FEAC-4E77-9D2D-9C05B71FACE6}"/>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052307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1079B5-9B9F-425E-B9C7-8A9EBCB2DCE7}"/>
              </a:ext>
            </a:extLst>
          </p:cNvPr>
          <p:cNvSpPr>
            <a:spLocks noGrp="1"/>
          </p:cNvSpPr>
          <p:nvPr>
            <p:ph type="dt" sz="half" idx="10"/>
          </p:nvPr>
        </p:nvSpPr>
        <p:spPr/>
        <p:txBody>
          <a:bodyPr/>
          <a:lstStyle>
            <a:lvl1pPr>
              <a:defRPr/>
            </a:lvl1pPr>
            <a:extLst/>
          </a:lstStyle>
          <a:p>
            <a:fld id="{1D8BD707-D9CF-40AE-B4C6-C98DA3205C09}" type="datetimeFigureOut">
              <a:rPr lang="en-US" smtClean="0"/>
              <a:t>8/6/2024</a:t>
            </a:fld>
            <a:endParaRPr lang="en-US"/>
          </a:p>
        </p:txBody>
      </p:sp>
      <p:sp>
        <p:nvSpPr>
          <p:cNvPr id="6" name="Footer Placeholder 5">
            <a:extLst>
              <a:ext uri="{FF2B5EF4-FFF2-40B4-BE49-F238E27FC236}">
                <a16:creationId xmlns:a16="http://schemas.microsoft.com/office/drawing/2014/main" id="{30BA4BDC-B7E6-462A-B534-7176E70B0252}"/>
              </a:ext>
            </a:extLst>
          </p:cNvPr>
          <p:cNvSpPr>
            <a:spLocks noGrp="1"/>
          </p:cNvSpPr>
          <p:nvPr>
            <p:ph type="ftr" sz="quarter" idx="11"/>
          </p:nvPr>
        </p:nvSpPr>
        <p:spPr/>
        <p:txBody>
          <a:bodyPr/>
          <a:lstStyle>
            <a:lvl1pPr>
              <a:defRPr/>
            </a:lvl1pPr>
            <a:extLst/>
          </a:lstStyle>
          <a:p>
            <a:endParaRPr lang="en-US"/>
          </a:p>
        </p:txBody>
      </p:sp>
      <p:sp>
        <p:nvSpPr>
          <p:cNvPr id="7" name="Slide Number Placeholder 6">
            <a:extLst>
              <a:ext uri="{FF2B5EF4-FFF2-40B4-BE49-F238E27FC236}">
                <a16:creationId xmlns:a16="http://schemas.microsoft.com/office/drawing/2014/main" id="{2419EE19-408B-402C-9140-A2565D8D4745}"/>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58456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6B5BA40B-3C6F-A9B6-7A80-F924A31C0614}"/>
              </a:ext>
            </a:extLst>
          </p:cNvPr>
          <p:cNvSpPr>
            <a:spLocks noGrp="1"/>
          </p:cNvSpPr>
          <p:nvPr>
            <p:ph type="dt" sz="half" idx="10"/>
          </p:nvPr>
        </p:nvSpPr>
        <p:spPr/>
        <p:txBody>
          <a:bodyPr/>
          <a:lstStyle>
            <a:lvl1pPr>
              <a:defRPr/>
            </a:lvl1pPr>
          </a:lstStyle>
          <a:p>
            <a:pPr>
              <a:defRPr/>
            </a:pPr>
            <a:fld id="{66B765AC-2425-41BB-AC2C-FD24F839BE22}" type="datetimeFigureOut">
              <a:rPr lang="en-US"/>
              <a:pPr>
                <a:defRPr/>
              </a:pPr>
              <a:t>8/6/2024</a:t>
            </a:fld>
            <a:endParaRPr lang="en-US"/>
          </a:p>
        </p:txBody>
      </p:sp>
      <p:sp>
        <p:nvSpPr>
          <p:cNvPr id="5" name="Footer Placeholder 9">
            <a:extLst>
              <a:ext uri="{FF2B5EF4-FFF2-40B4-BE49-F238E27FC236}">
                <a16:creationId xmlns:a16="http://schemas.microsoft.com/office/drawing/2014/main" id="{E627AC36-6C4A-9EC2-1FCB-98C6706F16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5549423D-864B-2E79-0B8D-C171DA11FCE5}"/>
              </a:ext>
            </a:extLst>
          </p:cNvPr>
          <p:cNvSpPr>
            <a:spLocks noGrp="1"/>
          </p:cNvSpPr>
          <p:nvPr>
            <p:ph type="sldNum" sz="quarter" idx="12"/>
          </p:nvPr>
        </p:nvSpPr>
        <p:spPr/>
        <p:txBody>
          <a:bodyPr/>
          <a:lstStyle>
            <a:lvl1pPr>
              <a:defRPr/>
            </a:lvl1pPr>
          </a:lstStyle>
          <a:p>
            <a:pPr>
              <a:defRPr/>
            </a:pPr>
            <a:fld id="{A8D0C4C9-2821-424A-9E2C-82AFB3C1CD93}" type="slidenum">
              <a:rPr lang="en-US" altLang="en-US"/>
              <a:pPr>
                <a:defRPr/>
              </a:pPr>
              <a:t>‹#›</a:t>
            </a:fld>
            <a:endParaRPr lang="en-US" altLang="en-US"/>
          </a:p>
        </p:txBody>
      </p:sp>
    </p:spTree>
    <p:extLst>
      <p:ext uri="{BB962C8B-B14F-4D97-AF65-F5344CB8AC3E}">
        <p14:creationId xmlns:p14="http://schemas.microsoft.com/office/powerpoint/2010/main" val="1766961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E3A67D-2D66-4913-BB13-5ECD4779B2AD}"/>
              </a:ext>
            </a:extLst>
          </p:cNvPr>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a:extLst>
              <a:ext uri="{FF2B5EF4-FFF2-40B4-BE49-F238E27FC236}">
                <a16:creationId xmlns:a16="http://schemas.microsoft.com/office/drawing/2014/main" id="{11B174BF-6330-437C-84A0-500F51E4FD2F}"/>
              </a:ext>
            </a:extLst>
          </p:cNvPr>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Flowchart: Process 6">
            <a:extLst>
              <a:ext uri="{FF2B5EF4-FFF2-40B4-BE49-F238E27FC236}">
                <a16:creationId xmlns:a16="http://schemas.microsoft.com/office/drawing/2014/main" id="{11A5A9FD-4320-4485-83DA-8BE04FECE588}"/>
              </a:ext>
            </a:extLst>
          </p:cNvPr>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EB145DC4-012C-48B4-AC5E-3D84CC215B56}"/>
              </a:ext>
            </a:extLst>
          </p:cNvPr>
          <p:cNvSpPr>
            <a:spLocks noGrp="1"/>
          </p:cNvSpPr>
          <p:nvPr>
            <p:ph type="dt" sz="half" idx="10"/>
          </p:nvPr>
        </p:nvSpPr>
        <p:spPr/>
        <p:txBody>
          <a:bodyPr/>
          <a:lstStyle>
            <a:lvl1pPr>
              <a:defRPr/>
            </a:lvl1pPr>
            <a:extLst/>
          </a:lstStyle>
          <a:p>
            <a:fld id="{1D8BD707-D9CF-40AE-B4C6-C98DA3205C09}" type="datetimeFigureOut">
              <a:rPr lang="en-US" smtClean="0"/>
              <a:t>8/6/2024</a:t>
            </a:fld>
            <a:endParaRPr lang="en-US"/>
          </a:p>
        </p:txBody>
      </p:sp>
      <p:sp>
        <p:nvSpPr>
          <p:cNvPr id="9" name="Footer Placeholder 5">
            <a:extLst>
              <a:ext uri="{FF2B5EF4-FFF2-40B4-BE49-F238E27FC236}">
                <a16:creationId xmlns:a16="http://schemas.microsoft.com/office/drawing/2014/main" id="{C609B189-67D4-4C98-8699-48CF593637E5}"/>
              </a:ext>
            </a:extLst>
          </p:cNvPr>
          <p:cNvSpPr>
            <a:spLocks noGrp="1"/>
          </p:cNvSpPr>
          <p:nvPr>
            <p:ph type="ftr" sz="quarter" idx="11"/>
          </p:nvPr>
        </p:nvSpPr>
        <p:spPr/>
        <p:txBody>
          <a:bodyPr/>
          <a:lstStyle>
            <a:lvl1pPr>
              <a:defRPr/>
            </a:lvl1pPr>
            <a:extLst/>
          </a:lstStyle>
          <a:p>
            <a:endParaRPr lang="en-US"/>
          </a:p>
        </p:txBody>
      </p:sp>
      <p:sp>
        <p:nvSpPr>
          <p:cNvPr id="10" name="Slide Number Placeholder 6">
            <a:extLst>
              <a:ext uri="{FF2B5EF4-FFF2-40B4-BE49-F238E27FC236}">
                <a16:creationId xmlns:a16="http://schemas.microsoft.com/office/drawing/2014/main" id="{C28E4B45-28AD-44EE-A3B9-04981640D8D1}"/>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906499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862AB4EF-3721-4A69-82D6-CC798FFFAE68}"/>
              </a:ext>
            </a:extLst>
          </p:cNvPr>
          <p:cNvSpPr>
            <a:spLocks noGrp="1"/>
          </p:cNvSpPr>
          <p:nvPr>
            <p:ph type="dt" sz="half" idx="10"/>
          </p:nvPr>
        </p:nvSpPr>
        <p:spPr/>
        <p:txBody>
          <a:bodyPr/>
          <a:lstStyle>
            <a:lvl1pPr>
              <a:defRPr/>
            </a:lvl1pPr>
          </a:lstStyle>
          <a:p>
            <a:fld id="{1D8BD707-D9CF-40AE-B4C6-C98DA3205C09}" type="datetimeFigureOut">
              <a:rPr lang="en-US" smtClean="0"/>
              <a:t>8/6/2024</a:t>
            </a:fld>
            <a:endParaRPr lang="en-US"/>
          </a:p>
        </p:txBody>
      </p:sp>
      <p:sp>
        <p:nvSpPr>
          <p:cNvPr id="5" name="Footer Placeholder 9">
            <a:extLst>
              <a:ext uri="{FF2B5EF4-FFF2-40B4-BE49-F238E27FC236}">
                <a16:creationId xmlns:a16="http://schemas.microsoft.com/office/drawing/2014/main" id="{60CE4A76-A73B-478D-95A5-A708BD6E1AF7}"/>
              </a:ext>
            </a:extLst>
          </p:cNvPr>
          <p:cNvSpPr>
            <a:spLocks noGrp="1"/>
          </p:cNvSpPr>
          <p:nvPr>
            <p:ph type="ftr" sz="quarter" idx="11"/>
          </p:nvPr>
        </p:nvSpPr>
        <p:spPr/>
        <p:txBody>
          <a:bodyPr/>
          <a:lstStyle>
            <a:lvl1pPr>
              <a:defRPr/>
            </a:lvl1pPr>
          </a:lstStyle>
          <a:p>
            <a:endParaRPr lang="en-US"/>
          </a:p>
        </p:txBody>
      </p:sp>
      <p:sp>
        <p:nvSpPr>
          <p:cNvPr id="6" name="Slide Number Placeholder 21">
            <a:extLst>
              <a:ext uri="{FF2B5EF4-FFF2-40B4-BE49-F238E27FC236}">
                <a16:creationId xmlns:a16="http://schemas.microsoft.com/office/drawing/2014/main" id="{C784A570-3529-4C95-BB53-FD592C3F47A4}"/>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825900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388E889-DB6B-484D-B084-520C11B73CEA}"/>
              </a:ext>
            </a:extLst>
          </p:cNvPr>
          <p:cNvSpPr>
            <a:spLocks noGrp="1"/>
          </p:cNvSpPr>
          <p:nvPr>
            <p:ph type="dt" sz="half" idx="10"/>
          </p:nvPr>
        </p:nvSpPr>
        <p:spPr/>
        <p:txBody>
          <a:bodyPr/>
          <a:lstStyle>
            <a:lvl1pPr>
              <a:defRPr/>
            </a:lvl1pPr>
          </a:lstStyle>
          <a:p>
            <a:fld id="{1D8BD707-D9CF-40AE-B4C6-C98DA3205C09}" type="datetimeFigureOut">
              <a:rPr lang="en-US" smtClean="0"/>
              <a:t>8/6/2024</a:t>
            </a:fld>
            <a:endParaRPr lang="en-US"/>
          </a:p>
        </p:txBody>
      </p:sp>
      <p:sp>
        <p:nvSpPr>
          <p:cNvPr id="5" name="Footer Placeholder 9">
            <a:extLst>
              <a:ext uri="{FF2B5EF4-FFF2-40B4-BE49-F238E27FC236}">
                <a16:creationId xmlns:a16="http://schemas.microsoft.com/office/drawing/2014/main" id="{3ABACE98-0269-40A9-B4A9-61F292001440}"/>
              </a:ext>
            </a:extLst>
          </p:cNvPr>
          <p:cNvSpPr>
            <a:spLocks noGrp="1"/>
          </p:cNvSpPr>
          <p:nvPr>
            <p:ph type="ftr" sz="quarter" idx="11"/>
          </p:nvPr>
        </p:nvSpPr>
        <p:spPr/>
        <p:txBody>
          <a:bodyPr/>
          <a:lstStyle>
            <a:lvl1pPr>
              <a:defRPr/>
            </a:lvl1pPr>
          </a:lstStyle>
          <a:p>
            <a:endParaRPr lang="en-US"/>
          </a:p>
        </p:txBody>
      </p:sp>
      <p:sp>
        <p:nvSpPr>
          <p:cNvPr id="6" name="Slide Number Placeholder 21">
            <a:extLst>
              <a:ext uri="{FF2B5EF4-FFF2-40B4-BE49-F238E27FC236}">
                <a16:creationId xmlns:a16="http://schemas.microsoft.com/office/drawing/2014/main" id="{2DD8DE85-B10F-44BD-B618-0F1F5F4707AF}"/>
              </a:ext>
            </a:extLst>
          </p:cNvPr>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55579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ACF11-269B-CCAD-52EC-DF4B1CFDFF88}"/>
              </a:ext>
            </a:extLst>
          </p:cNvPr>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9AD06AC7-FECC-6D07-B6BF-2DE272E8CC88}"/>
              </a:ext>
            </a:extLst>
          </p:cNvPr>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Oval 5">
            <a:extLst>
              <a:ext uri="{FF2B5EF4-FFF2-40B4-BE49-F238E27FC236}">
                <a16:creationId xmlns:a16="http://schemas.microsoft.com/office/drawing/2014/main" id="{4870B34C-1525-046D-401B-EF46FBC21FF2}"/>
              </a:ext>
            </a:extLst>
          </p:cNvPr>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7" name="Oval 6">
            <a:extLst>
              <a:ext uri="{FF2B5EF4-FFF2-40B4-BE49-F238E27FC236}">
                <a16:creationId xmlns:a16="http://schemas.microsoft.com/office/drawing/2014/main" id="{9BAB23CA-A3A2-B511-E286-24DC0729ED69}"/>
              </a:ext>
            </a:extLst>
          </p:cNvPr>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A2145385-08D8-A871-4988-E317295713E1}"/>
              </a:ext>
            </a:extLst>
          </p:cNvPr>
          <p:cNvSpPr>
            <a:spLocks noGrp="1"/>
          </p:cNvSpPr>
          <p:nvPr>
            <p:ph type="dt" sz="half" idx="10"/>
          </p:nvPr>
        </p:nvSpPr>
        <p:spPr/>
        <p:txBody>
          <a:bodyPr/>
          <a:lstStyle>
            <a:lvl1pPr>
              <a:defRPr/>
            </a:lvl1pPr>
            <a:extLst/>
          </a:lstStyle>
          <a:p>
            <a:pPr>
              <a:defRPr/>
            </a:pPr>
            <a:fld id="{17B137D0-3343-4842-A4FC-DC925D541CB1}" type="datetimeFigureOut">
              <a:rPr lang="en-US"/>
              <a:pPr>
                <a:defRPr/>
              </a:pPr>
              <a:t>8/6/2024</a:t>
            </a:fld>
            <a:endParaRPr lang="en-US"/>
          </a:p>
        </p:txBody>
      </p:sp>
      <p:sp>
        <p:nvSpPr>
          <p:cNvPr id="9" name="Footer Placeholder 4">
            <a:extLst>
              <a:ext uri="{FF2B5EF4-FFF2-40B4-BE49-F238E27FC236}">
                <a16:creationId xmlns:a16="http://schemas.microsoft.com/office/drawing/2014/main" id="{92CB4BD9-2BBD-472B-789D-5837AF7C1DFB}"/>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5">
            <a:extLst>
              <a:ext uri="{FF2B5EF4-FFF2-40B4-BE49-F238E27FC236}">
                <a16:creationId xmlns:a16="http://schemas.microsoft.com/office/drawing/2014/main" id="{11A2C109-AFA1-74B8-DE98-F4A37B965B2F}"/>
              </a:ext>
            </a:extLst>
          </p:cNvPr>
          <p:cNvSpPr>
            <a:spLocks noGrp="1"/>
          </p:cNvSpPr>
          <p:nvPr>
            <p:ph type="sldNum" sz="quarter" idx="12"/>
          </p:nvPr>
        </p:nvSpPr>
        <p:spPr/>
        <p:txBody>
          <a:bodyPr/>
          <a:lstStyle>
            <a:lvl1pPr>
              <a:defRPr/>
            </a:lvl1pPr>
          </a:lstStyle>
          <a:p>
            <a:pPr>
              <a:defRPr/>
            </a:pPr>
            <a:fld id="{81420D60-8AF0-4788-B3F6-7042CD03958A}" type="slidenum">
              <a:rPr lang="en-US" altLang="en-US"/>
              <a:pPr>
                <a:defRPr/>
              </a:pPr>
              <a:t>‹#›</a:t>
            </a:fld>
            <a:endParaRPr lang="en-US" altLang="en-US"/>
          </a:p>
        </p:txBody>
      </p:sp>
    </p:spTree>
    <p:extLst>
      <p:ext uri="{BB962C8B-B14F-4D97-AF65-F5344CB8AC3E}">
        <p14:creationId xmlns:p14="http://schemas.microsoft.com/office/powerpoint/2010/main" val="349879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2CA44E20-BA54-60CE-9C66-EBB5FA84D9F5}"/>
              </a:ext>
            </a:extLst>
          </p:cNvPr>
          <p:cNvSpPr>
            <a:spLocks noGrp="1"/>
          </p:cNvSpPr>
          <p:nvPr>
            <p:ph type="dt" sz="half" idx="10"/>
          </p:nvPr>
        </p:nvSpPr>
        <p:spPr/>
        <p:txBody>
          <a:bodyPr/>
          <a:lstStyle>
            <a:lvl1pPr>
              <a:defRPr/>
            </a:lvl1pPr>
          </a:lstStyle>
          <a:p>
            <a:pPr>
              <a:defRPr/>
            </a:pPr>
            <a:fld id="{4631EBEE-DFAE-4BEF-849A-88B28561B0D4}" type="datetimeFigureOut">
              <a:rPr lang="en-US"/>
              <a:pPr>
                <a:defRPr/>
              </a:pPr>
              <a:t>8/6/2024</a:t>
            </a:fld>
            <a:endParaRPr lang="en-US"/>
          </a:p>
        </p:txBody>
      </p:sp>
      <p:sp>
        <p:nvSpPr>
          <p:cNvPr id="6" name="Footer Placeholder 9">
            <a:extLst>
              <a:ext uri="{FF2B5EF4-FFF2-40B4-BE49-F238E27FC236}">
                <a16:creationId xmlns:a16="http://schemas.microsoft.com/office/drawing/2014/main" id="{208739EF-0512-712B-B1AE-D1FB68D890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2366D22F-C45B-CB9D-34FA-698DB3E392E7}"/>
              </a:ext>
            </a:extLst>
          </p:cNvPr>
          <p:cNvSpPr>
            <a:spLocks noGrp="1"/>
          </p:cNvSpPr>
          <p:nvPr>
            <p:ph type="sldNum" sz="quarter" idx="12"/>
          </p:nvPr>
        </p:nvSpPr>
        <p:spPr/>
        <p:txBody>
          <a:bodyPr/>
          <a:lstStyle>
            <a:lvl1pPr>
              <a:defRPr/>
            </a:lvl1pPr>
          </a:lstStyle>
          <a:p>
            <a:pPr>
              <a:defRPr/>
            </a:pPr>
            <a:fld id="{D2C765E9-08A9-4E9E-ACBC-C4FE1B082123}" type="slidenum">
              <a:rPr lang="en-US" altLang="en-US"/>
              <a:pPr>
                <a:defRPr/>
              </a:pPr>
              <a:t>‹#›</a:t>
            </a:fld>
            <a:endParaRPr lang="en-US" altLang="en-US"/>
          </a:p>
        </p:txBody>
      </p:sp>
    </p:spTree>
    <p:extLst>
      <p:ext uri="{BB962C8B-B14F-4D97-AF65-F5344CB8AC3E}">
        <p14:creationId xmlns:p14="http://schemas.microsoft.com/office/powerpoint/2010/main" val="250693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BC0A69-E732-0D91-7E61-A442E67C06C0}"/>
              </a:ext>
            </a:extLst>
          </p:cNvPr>
          <p:cNvSpPr>
            <a:spLocks noGrp="1"/>
          </p:cNvSpPr>
          <p:nvPr>
            <p:ph type="dt" sz="half" idx="10"/>
          </p:nvPr>
        </p:nvSpPr>
        <p:spPr/>
        <p:txBody>
          <a:bodyPr/>
          <a:lstStyle>
            <a:lvl1pPr>
              <a:defRPr/>
            </a:lvl1pPr>
            <a:extLst/>
          </a:lstStyle>
          <a:p>
            <a:pPr>
              <a:defRPr/>
            </a:pPr>
            <a:fld id="{A3448CAC-615B-4386-AA52-1B9FFC14CF24}" type="datetimeFigureOut">
              <a:rPr lang="en-US"/>
              <a:pPr>
                <a:defRPr/>
              </a:pPr>
              <a:t>8/6/2024</a:t>
            </a:fld>
            <a:endParaRPr lang="en-US"/>
          </a:p>
        </p:txBody>
      </p:sp>
      <p:sp>
        <p:nvSpPr>
          <p:cNvPr id="8" name="Footer Placeholder 7">
            <a:extLst>
              <a:ext uri="{FF2B5EF4-FFF2-40B4-BE49-F238E27FC236}">
                <a16:creationId xmlns:a16="http://schemas.microsoft.com/office/drawing/2014/main" id="{844D9ACA-567F-8C7F-9CF0-FE88052FE2F5}"/>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110C32A4-6CB5-324E-E9D6-8146A42E72DF}"/>
              </a:ext>
            </a:extLst>
          </p:cNvPr>
          <p:cNvSpPr>
            <a:spLocks noGrp="1"/>
          </p:cNvSpPr>
          <p:nvPr>
            <p:ph type="sldNum" sz="quarter" idx="12"/>
          </p:nvPr>
        </p:nvSpPr>
        <p:spPr/>
        <p:txBody>
          <a:bodyPr/>
          <a:lstStyle>
            <a:lvl1pPr>
              <a:defRPr/>
            </a:lvl1pPr>
          </a:lstStyle>
          <a:p>
            <a:pPr>
              <a:defRPr/>
            </a:pPr>
            <a:fld id="{8CDFE209-26CE-49D7-A202-3A0B4F11366D}" type="slidenum">
              <a:rPr lang="en-US" altLang="en-US"/>
              <a:pPr>
                <a:defRPr/>
              </a:pPr>
              <a:t>‹#›</a:t>
            </a:fld>
            <a:endParaRPr lang="en-US" altLang="en-US"/>
          </a:p>
        </p:txBody>
      </p:sp>
    </p:spTree>
    <p:extLst>
      <p:ext uri="{BB962C8B-B14F-4D97-AF65-F5344CB8AC3E}">
        <p14:creationId xmlns:p14="http://schemas.microsoft.com/office/powerpoint/2010/main" val="363858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888ABA68-87E1-3030-99E2-A97A3DD2A7DE}"/>
              </a:ext>
            </a:extLst>
          </p:cNvPr>
          <p:cNvSpPr>
            <a:spLocks noGrp="1"/>
          </p:cNvSpPr>
          <p:nvPr>
            <p:ph type="dt" sz="half" idx="10"/>
          </p:nvPr>
        </p:nvSpPr>
        <p:spPr/>
        <p:txBody>
          <a:bodyPr/>
          <a:lstStyle>
            <a:lvl1pPr>
              <a:defRPr/>
            </a:lvl1pPr>
          </a:lstStyle>
          <a:p>
            <a:pPr>
              <a:defRPr/>
            </a:pPr>
            <a:fld id="{3D04C4AA-ABD3-426F-8E5E-53E7817650ED}" type="datetimeFigureOut">
              <a:rPr lang="en-US"/>
              <a:pPr>
                <a:defRPr/>
              </a:pPr>
              <a:t>8/6/2024</a:t>
            </a:fld>
            <a:endParaRPr lang="en-US"/>
          </a:p>
        </p:txBody>
      </p:sp>
      <p:sp>
        <p:nvSpPr>
          <p:cNvPr id="4" name="Footer Placeholder 9">
            <a:extLst>
              <a:ext uri="{FF2B5EF4-FFF2-40B4-BE49-F238E27FC236}">
                <a16:creationId xmlns:a16="http://schemas.microsoft.com/office/drawing/2014/main" id="{D661DA21-BC4C-8294-63B5-DD0BF678C62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07D48C68-D7BE-6810-5CA6-3D4954E715C4}"/>
              </a:ext>
            </a:extLst>
          </p:cNvPr>
          <p:cNvSpPr>
            <a:spLocks noGrp="1"/>
          </p:cNvSpPr>
          <p:nvPr>
            <p:ph type="sldNum" sz="quarter" idx="12"/>
          </p:nvPr>
        </p:nvSpPr>
        <p:spPr/>
        <p:txBody>
          <a:bodyPr/>
          <a:lstStyle>
            <a:lvl1pPr>
              <a:defRPr/>
            </a:lvl1pPr>
          </a:lstStyle>
          <a:p>
            <a:pPr>
              <a:defRPr/>
            </a:pPr>
            <a:fld id="{171BF45F-3AE1-4C4B-9597-B3A748982411}" type="slidenum">
              <a:rPr lang="en-US" altLang="en-US"/>
              <a:pPr>
                <a:defRPr/>
              </a:pPr>
              <a:t>‹#›</a:t>
            </a:fld>
            <a:endParaRPr lang="en-US" altLang="en-US"/>
          </a:p>
        </p:txBody>
      </p:sp>
    </p:spTree>
    <p:extLst>
      <p:ext uri="{BB962C8B-B14F-4D97-AF65-F5344CB8AC3E}">
        <p14:creationId xmlns:p14="http://schemas.microsoft.com/office/powerpoint/2010/main" val="365825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2EE379-7A6F-6A82-54F9-5720AFEBB1F0}"/>
              </a:ext>
            </a:extLst>
          </p:cNvPr>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Rectangle 2">
            <a:extLst>
              <a:ext uri="{FF2B5EF4-FFF2-40B4-BE49-F238E27FC236}">
                <a16:creationId xmlns:a16="http://schemas.microsoft.com/office/drawing/2014/main" id="{F00276F6-E3F9-BEBE-B7DA-892A1ABD46B4}"/>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Date Placeholder 1">
            <a:extLst>
              <a:ext uri="{FF2B5EF4-FFF2-40B4-BE49-F238E27FC236}">
                <a16:creationId xmlns:a16="http://schemas.microsoft.com/office/drawing/2014/main" id="{45D7A3B4-94D6-3CDF-38BE-19EDA668ECBA}"/>
              </a:ext>
            </a:extLst>
          </p:cNvPr>
          <p:cNvSpPr>
            <a:spLocks noGrp="1"/>
          </p:cNvSpPr>
          <p:nvPr>
            <p:ph type="dt" sz="half" idx="10"/>
          </p:nvPr>
        </p:nvSpPr>
        <p:spPr/>
        <p:txBody>
          <a:bodyPr/>
          <a:lstStyle>
            <a:lvl1pPr>
              <a:defRPr/>
            </a:lvl1pPr>
            <a:extLst/>
          </a:lstStyle>
          <a:p>
            <a:pPr>
              <a:defRPr/>
            </a:pPr>
            <a:fld id="{FB0BA32B-D216-4ECE-9AED-B7B16A40F10B}" type="datetimeFigureOut">
              <a:rPr lang="en-US"/>
              <a:pPr>
                <a:defRPr/>
              </a:pPr>
              <a:t>8/6/2024</a:t>
            </a:fld>
            <a:endParaRPr lang="en-US"/>
          </a:p>
        </p:txBody>
      </p:sp>
      <p:sp>
        <p:nvSpPr>
          <p:cNvPr id="5" name="Footer Placeholder 2">
            <a:extLst>
              <a:ext uri="{FF2B5EF4-FFF2-40B4-BE49-F238E27FC236}">
                <a16:creationId xmlns:a16="http://schemas.microsoft.com/office/drawing/2014/main" id="{4B115F53-2547-EED7-40D4-619A264921AE}"/>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3">
            <a:extLst>
              <a:ext uri="{FF2B5EF4-FFF2-40B4-BE49-F238E27FC236}">
                <a16:creationId xmlns:a16="http://schemas.microsoft.com/office/drawing/2014/main" id="{AF94B0F9-7191-C9A6-76AF-885C40573EE7}"/>
              </a:ext>
            </a:extLst>
          </p:cNvPr>
          <p:cNvSpPr>
            <a:spLocks noGrp="1"/>
          </p:cNvSpPr>
          <p:nvPr>
            <p:ph type="sldNum" sz="quarter" idx="12"/>
          </p:nvPr>
        </p:nvSpPr>
        <p:spPr/>
        <p:txBody>
          <a:bodyPr/>
          <a:lstStyle>
            <a:lvl1pPr>
              <a:defRPr/>
            </a:lvl1pPr>
          </a:lstStyle>
          <a:p>
            <a:pPr>
              <a:defRPr/>
            </a:pPr>
            <a:fld id="{CFA37CA6-A949-4755-8012-4B292BF9C925}" type="slidenum">
              <a:rPr lang="en-US" altLang="en-US"/>
              <a:pPr>
                <a:defRPr/>
              </a:pPr>
              <a:t>‹#›</a:t>
            </a:fld>
            <a:endParaRPr lang="en-US" altLang="en-US"/>
          </a:p>
        </p:txBody>
      </p:sp>
    </p:spTree>
    <p:extLst>
      <p:ext uri="{BB962C8B-B14F-4D97-AF65-F5344CB8AC3E}">
        <p14:creationId xmlns:p14="http://schemas.microsoft.com/office/powerpoint/2010/main" val="237516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0597D-E501-40F1-A6FC-D1E7DAC84723}"/>
              </a:ext>
            </a:extLst>
          </p:cNvPr>
          <p:cNvSpPr>
            <a:spLocks noGrp="1"/>
          </p:cNvSpPr>
          <p:nvPr>
            <p:ph type="dt" sz="half" idx="10"/>
          </p:nvPr>
        </p:nvSpPr>
        <p:spPr/>
        <p:txBody>
          <a:bodyPr/>
          <a:lstStyle>
            <a:lvl1pPr>
              <a:defRPr/>
            </a:lvl1pPr>
            <a:extLst/>
          </a:lstStyle>
          <a:p>
            <a:pPr>
              <a:defRPr/>
            </a:pPr>
            <a:fld id="{65A5DCD6-6DB5-4F5F-AC8E-374066E4B2A1}" type="datetimeFigureOut">
              <a:rPr lang="en-US"/>
              <a:pPr>
                <a:defRPr/>
              </a:pPr>
              <a:t>8/6/2024</a:t>
            </a:fld>
            <a:endParaRPr lang="en-US"/>
          </a:p>
        </p:txBody>
      </p:sp>
      <p:sp>
        <p:nvSpPr>
          <p:cNvPr id="6" name="Footer Placeholder 5">
            <a:extLst>
              <a:ext uri="{FF2B5EF4-FFF2-40B4-BE49-F238E27FC236}">
                <a16:creationId xmlns:a16="http://schemas.microsoft.com/office/drawing/2014/main" id="{7B0D5E82-5885-9166-46F4-52682777116F}"/>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59647C44-CDE2-2A77-2C0E-5DBC0D8AC493}"/>
              </a:ext>
            </a:extLst>
          </p:cNvPr>
          <p:cNvSpPr>
            <a:spLocks noGrp="1"/>
          </p:cNvSpPr>
          <p:nvPr>
            <p:ph type="sldNum" sz="quarter" idx="12"/>
          </p:nvPr>
        </p:nvSpPr>
        <p:spPr/>
        <p:txBody>
          <a:bodyPr/>
          <a:lstStyle>
            <a:lvl1pPr>
              <a:defRPr/>
            </a:lvl1pPr>
          </a:lstStyle>
          <a:p>
            <a:pPr>
              <a:defRPr/>
            </a:pPr>
            <a:fld id="{BB9404FB-ECD9-4D5E-9B6D-EE89C8A173BF}" type="slidenum">
              <a:rPr lang="en-US" altLang="en-US"/>
              <a:pPr>
                <a:defRPr/>
              </a:pPr>
              <a:t>‹#›</a:t>
            </a:fld>
            <a:endParaRPr lang="en-US" altLang="en-US"/>
          </a:p>
        </p:txBody>
      </p:sp>
    </p:spTree>
    <p:extLst>
      <p:ext uri="{BB962C8B-B14F-4D97-AF65-F5344CB8AC3E}">
        <p14:creationId xmlns:p14="http://schemas.microsoft.com/office/powerpoint/2010/main" val="36634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D19B65-21EF-55F9-267D-07FCDC2840D9}"/>
              </a:ext>
            </a:extLst>
          </p:cNvPr>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a:extLst>
              <a:ext uri="{FF2B5EF4-FFF2-40B4-BE49-F238E27FC236}">
                <a16:creationId xmlns:a16="http://schemas.microsoft.com/office/drawing/2014/main" id="{FBD289A5-B1DD-9ECF-8D8F-AA106271A636}"/>
              </a:ext>
            </a:extLst>
          </p:cNvPr>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Flowchart: Process 6">
            <a:extLst>
              <a:ext uri="{FF2B5EF4-FFF2-40B4-BE49-F238E27FC236}">
                <a16:creationId xmlns:a16="http://schemas.microsoft.com/office/drawing/2014/main" id="{0F3C649E-A1F4-BB96-85EA-E534FFFCD26C}"/>
              </a:ext>
            </a:extLst>
          </p:cNvPr>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7C8A00F7-2EE6-B48E-B7BB-12FE8BD3EE1D}"/>
              </a:ext>
            </a:extLst>
          </p:cNvPr>
          <p:cNvSpPr>
            <a:spLocks noGrp="1"/>
          </p:cNvSpPr>
          <p:nvPr>
            <p:ph type="dt" sz="half" idx="10"/>
          </p:nvPr>
        </p:nvSpPr>
        <p:spPr/>
        <p:txBody>
          <a:bodyPr/>
          <a:lstStyle>
            <a:lvl1pPr>
              <a:defRPr/>
            </a:lvl1pPr>
            <a:extLst/>
          </a:lstStyle>
          <a:p>
            <a:pPr>
              <a:defRPr/>
            </a:pPr>
            <a:fld id="{43F5CF51-E27A-4E5F-80A4-8870315C82A4}" type="datetimeFigureOut">
              <a:rPr lang="en-US"/>
              <a:pPr>
                <a:defRPr/>
              </a:pPr>
              <a:t>8/6/2024</a:t>
            </a:fld>
            <a:endParaRPr lang="en-US"/>
          </a:p>
        </p:txBody>
      </p:sp>
      <p:sp>
        <p:nvSpPr>
          <p:cNvPr id="9" name="Footer Placeholder 5">
            <a:extLst>
              <a:ext uri="{FF2B5EF4-FFF2-40B4-BE49-F238E27FC236}">
                <a16:creationId xmlns:a16="http://schemas.microsoft.com/office/drawing/2014/main" id="{D8BBD11F-07C1-A97B-E577-E63D7C0D0A2C}"/>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6">
            <a:extLst>
              <a:ext uri="{FF2B5EF4-FFF2-40B4-BE49-F238E27FC236}">
                <a16:creationId xmlns:a16="http://schemas.microsoft.com/office/drawing/2014/main" id="{ED5EC1BA-4257-D5AE-9269-C3B6A3887046}"/>
              </a:ext>
            </a:extLst>
          </p:cNvPr>
          <p:cNvSpPr>
            <a:spLocks noGrp="1"/>
          </p:cNvSpPr>
          <p:nvPr>
            <p:ph type="sldNum" sz="quarter" idx="12"/>
          </p:nvPr>
        </p:nvSpPr>
        <p:spPr/>
        <p:txBody>
          <a:bodyPr/>
          <a:lstStyle>
            <a:lvl1pPr>
              <a:defRPr/>
            </a:lvl1pPr>
          </a:lstStyle>
          <a:p>
            <a:pPr>
              <a:defRPr/>
            </a:pPr>
            <a:fld id="{A4D44515-4924-4B71-B1E2-B601CABFD74D}" type="slidenum">
              <a:rPr lang="en-US" altLang="en-US"/>
              <a:pPr>
                <a:defRPr/>
              </a:pPr>
              <a:t>‹#›</a:t>
            </a:fld>
            <a:endParaRPr lang="en-US" altLang="en-US"/>
          </a:p>
        </p:txBody>
      </p:sp>
    </p:spTree>
    <p:extLst>
      <p:ext uri="{BB962C8B-B14F-4D97-AF65-F5344CB8AC3E}">
        <p14:creationId xmlns:p14="http://schemas.microsoft.com/office/powerpoint/2010/main" val="187053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DBC8A429-0130-A8E9-E72B-AC83BBD1D6CD}"/>
              </a:ext>
            </a:extLst>
          </p:cNvPr>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Oval 7">
            <a:extLst>
              <a:ext uri="{FF2B5EF4-FFF2-40B4-BE49-F238E27FC236}">
                <a16:creationId xmlns:a16="http://schemas.microsoft.com/office/drawing/2014/main" id="{3F48B492-A745-012C-4644-B361E51F6792}"/>
              </a:ext>
            </a:extLst>
          </p:cNvPr>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1" name="Donut 10">
            <a:extLst>
              <a:ext uri="{FF2B5EF4-FFF2-40B4-BE49-F238E27FC236}">
                <a16:creationId xmlns:a16="http://schemas.microsoft.com/office/drawing/2014/main" id="{98B7F5C3-D829-0264-8359-BCF865FF773C}"/>
              </a:ext>
            </a:extLst>
          </p:cNvPr>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2" name="Rectangle 11">
            <a:extLst>
              <a:ext uri="{FF2B5EF4-FFF2-40B4-BE49-F238E27FC236}">
                <a16:creationId xmlns:a16="http://schemas.microsoft.com/office/drawing/2014/main" id="{6549B207-77F5-43DE-25AF-410F332A165F}"/>
              </a:ext>
            </a:extLst>
          </p:cNvPr>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Title Placeholder 4">
            <a:extLst>
              <a:ext uri="{FF2B5EF4-FFF2-40B4-BE49-F238E27FC236}">
                <a16:creationId xmlns:a16="http://schemas.microsoft.com/office/drawing/2014/main" id="{B00B9668-4595-D7E1-83A8-354A769CB1C5}"/>
              </a:ext>
            </a:extLst>
          </p:cNvPr>
          <p:cNvSpPr>
            <a:spLocks noGrp="1"/>
          </p:cNvSpPr>
          <p:nvPr>
            <p:ph type="title"/>
          </p:nvPr>
        </p:nvSpPr>
        <p:spPr>
          <a:xfrm>
            <a:off x="1913467" y="274638"/>
            <a:ext cx="9999133"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810B4699-A27F-988F-8B1C-C8A30348F34B}"/>
              </a:ext>
            </a:extLst>
          </p:cNvPr>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F42E9E2E-1F06-E2BE-C07E-3F3B49AD5B2E}"/>
              </a:ext>
            </a:extLst>
          </p:cNvPr>
          <p:cNvSpPr>
            <a:spLocks noGrp="1"/>
          </p:cNvSpPr>
          <p:nvPr>
            <p:ph type="dt" sz="half" idx="2"/>
          </p:nvPr>
        </p:nvSpPr>
        <p:spPr>
          <a:xfrm>
            <a:off x="4775200" y="6305550"/>
            <a:ext cx="28448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318A7871-B799-4699-989A-CE53CF2F0DD5}" type="datetimeFigureOut">
              <a:rPr lang="en-US"/>
              <a:pPr>
                <a:defRPr/>
              </a:pPr>
              <a:t>8/6/2024</a:t>
            </a:fld>
            <a:endParaRPr lang="en-US"/>
          </a:p>
        </p:txBody>
      </p:sp>
      <p:sp>
        <p:nvSpPr>
          <p:cNvPr id="10" name="Footer Placeholder 9">
            <a:extLst>
              <a:ext uri="{FF2B5EF4-FFF2-40B4-BE49-F238E27FC236}">
                <a16:creationId xmlns:a16="http://schemas.microsoft.com/office/drawing/2014/main" id="{6AD047EB-2745-FFC9-1D3D-A06431BD8770}"/>
              </a:ext>
            </a:extLst>
          </p:cNvPr>
          <p:cNvSpPr>
            <a:spLocks noGrp="1"/>
          </p:cNvSpPr>
          <p:nvPr>
            <p:ph type="ftr" sz="quarter" idx="3"/>
          </p:nvPr>
        </p:nvSpPr>
        <p:spPr>
          <a:xfrm>
            <a:off x="7620000" y="6305550"/>
            <a:ext cx="38608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a:extLst>
              <a:ext uri="{FF2B5EF4-FFF2-40B4-BE49-F238E27FC236}">
                <a16:creationId xmlns:a16="http://schemas.microsoft.com/office/drawing/2014/main" id="{921A7DB0-8F5B-556A-1F5F-AF55E9E7AE29}"/>
              </a:ext>
            </a:extLst>
          </p:cNvPr>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87E7D76F-82FD-4882-8C80-A2BCCC76EF78}" type="slidenum">
              <a:rPr lang="en-US" altLang="en-US"/>
              <a:pPr>
                <a:defRPr/>
              </a:pPr>
              <a:t>‹#›</a:t>
            </a:fld>
            <a:endParaRPr lang="en-US" altLang="en-US"/>
          </a:p>
        </p:txBody>
      </p:sp>
      <p:sp>
        <p:nvSpPr>
          <p:cNvPr id="15" name="Rectangle 14">
            <a:extLst>
              <a:ext uri="{FF2B5EF4-FFF2-40B4-BE49-F238E27FC236}">
                <a16:creationId xmlns:a16="http://schemas.microsoft.com/office/drawing/2014/main" id="{B12046DC-33AC-3945-0641-4091AA105288}"/>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2758765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486AEDFA-622E-43CD-AAB0-506EF3E459CF}"/>
              </a:ext>
            </a:extLst>
          </p:cNvPr>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Oval 7">
            <a:extLst>
              <a:ext uri="{FF2B5EF4-FFF2-40B4-BE49-F238E27FC236}">
                <a16:creationId xmlns:a16="http://schemas.microsoft.com/office/drawing/2014/main" id="{E69DD3AC-D87E-457B-B9D3-A4EB20D8EEC0}"/>
              </a:ext>
            </a:extLst>
          </p:cNvPr>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Donut 10">
            <a:extLst>
              <a:ext uri="{FF2B5EF4-FFF2-40B4-BE49-F238E27FC236}">
                <a16:creationId xmlns:a16="http://schemas.microsoft.com/office/drawing/2014/main" id="{423BCE63-A0D1-4224-BF94-93F2495C36FE}"/>
              </a:ext>
            </a:extLst>
          </p:cNvPr>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a:extLst>
              <a:ext uri="{FF2B5EF4-FFF2-40B4-BE49-F238E27FC236}">
                <a16:creationId xmlns:a16="http://schemas.microsoft.com/office/drawing/2014/main" id="{BE53F097-6587-401C-B72F-658B061B0ADD}"/>
              </a:ext>
            </a:extLst>
          </p:cNvPr>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itle Placeholder 4">
            <a:extLst>
              <a:ext uri="{FF2B5EF4-FFF2-40B4-BE49-F238E27FC236}">
                <a16:creationId xmlns:a16="http://schemas.microsoft.com/office/drawing/2014/main" id="{C591BF01-EBD7-495B-9B64-4DFA77995CDD}"/>
              </a:ext>
            </a:extLst>
          </p:cNvPr>
          <p:cNvSpPr>
            <a:spLocks noGrp="1"/>
          </p:cNvSpPr>
          <p:nvPr>
            <p:ph type="title"/>
          </p:nvPr>
        </p:nvSpPr>
        <p:spPr>
          <a:xfrm>
            <a:off x="1913467" y="274638"/>
            <a:ext cx="9999133"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BD340556-AAC2-42C1-BB3A-A923A47386C1}"/>
              </a:ext>
            </a:extLst>
          </p:cNvPr>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E85BBD9E-EC24-41EC-84A9-CAEE31E7C21E}"/>
              </a:ext>
            </a:extLst>
          </p:cNvPr>
          <p:cNvSpPr>
            <a:spLocks noGrp="1"/>
          </p:cNvSpPr>
          <p:nvPr>
            <p:ph type="dt" sz="half" idx="2"/>
          </p:nvPr>
        </p:nvSpPr>
        <p:spPr>
          <a:xfrm>
            <a:off x="4775200" y="6305550"/>
            <a:ext cx="28448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fld id="{1D8BD707-D9CF-40AE-B4C6-C98DA3205C09}" type="datetimeFigureOut">
              <a:rPr lang="en-US" smtClean="0"/>
              <a:t>8/6/2024</a:t>
            </a:fld>
            <a:endParaRPr lang="en-US"/>
          </a:p>
        </p:txBody>
      </p:sp>
      <p:sp>
        <p:nvSpPr>
          <p:cNvPr id="10" name="Footer Placeholder 9">
            <a:extLst>
              <a:ext uri="{FF2B5EF4-FFF2-40B4-BE49-F238E27FC236}">
                <a16:creationId xmlns:a16="http://schemas.microsoft.com/office/drawing/2014/main" id="{CEDAF673-4232-4D27-B18C-6F859DE8FD8C}"/>
              </a:ext>
            </a:extLst>
          </p:cNvPr>
          <p:cNvSpPr>
            <a:spLocks noGrp="1"/>
          </p:cNvSpPr>
          <p:nvPr>
            <p:ph type="ftr" sz="quarter" idx="3"/>
          </p:nvPr>
        </p:nvSpPr>
        <p:spPr>
          <a:xfrm>
            <a:off x="7620000" y="6305550"/>
            <a:ext cx="38608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endParaRPr lang="en-US"/>
          </a:p>
        </p:txBody>
      </p:sp>
      <p:sp>
        <p:nvSpPr>
          <p:cNvPr id="22" name="Slide Number Placeholder 21">
            <a:extLst>
              <a:ext uri="{FF2B5EF4-FFF2-40B4-BE49-F238E27FC236}">
                <a16:creationId xmlns:a16="http://schemas.microsoft.com/office/drawing/2014/main" id="{3B507E82-821E-4345-A307-5C874367DE12}"/>
              </a:ext>
            </a:extLst>
          </p:cNvPr>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fld id="{B6F15528-21DE-4FAA-801E-634DDDAF4B2B}" type="slidenum">
              <a:rPr lang="en-US" smtClean="0"/>
              <a:t>‹#›</a:t>
            </a:fld>
            <a:endParaRPr lang="en-US"/>
          </a:p>
        </p:txBody>
      </p:sp>
      <p:sp>
        <p:nvSpPr>
          <p:cNvPr id="15" name="Rectangle 14">
            <a:extLst>
              <a:ext uri="{FF2B5EF4-FFF2-40B4-BE49-F238E27FC236}">
                <a16:creationId xmlns:a16="http://schemas.microsoft.com/office/drawing/2014/main" id="{4578167C-5AFB-432B-8854-AF2F01A31F81}"/>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22084540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Gill Sans MT" pitchFamily="34" charset="0"/>
        </a:defRPr>
      </a:lvl2pPr>
      <a:lvl3pPr algn="l" rtl="0" eaLnBrk="1" fontAlgn="base" hangingPunct="1">
        <a:spcBef>
          <a:spcPct val="0"/>
        </a:spcBef>
        <a:spcAft>
          <a:spcPct val="0"/>
        </a:spcAft>
        <a:defRPr sz="4300">
          <a:solidFill>
            <a:srgbClr val="572314"/>
          </a:solidFill>
          <a:latin typeface="Gill Sans MT" pitchFamily="34" charset="0"/>
        </a:defRPr>
      </a:lvl3pPr>
      <a:lvl4pPr algn="l" rtl="0" eaLnBrk="1" fontAlgn="base" hangingPunct="1">
        <a:spcBef>
          <a:spcPct val="0"/>
        </a:spcBef>
        <a:spcAft>
          <a:spcPct val="0"/>
        </a:spcAft>
        <a:defRPr sz="4300">
          <a:solidFill>
            <a:srgbClr val="572314"/>
          </a:solidFill>
          <a:latin typeface="Gill Sans MT" pitchFamily="34" charset="0"/>
        </a:defRPr>
      </a:lvl4pPr>
      <a:lvl5pPr algn="l" rtl="0" eaLnBrk="1" fontAlgn="base" hangingPunct="1">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916935" y="1028202"/>
            <a:ext cx="4362679" cy="3940405"/>
          </a:xfrm>
          <a:prstGeom prst="rect">
            <a:avLst/>
          </a:prstGeom>
          <a:blipFill>
            <a:blip r:embed="rId2" cstate="print"/>
            <a:stretch>
              <a:fillRect/>
            </a:stretch>
          </a:blipFill>
        </p:spPr>
        <p:txBody>
          <a:bodyPr wrap="square" lIns="0" tIns="0" rIns="0" bIns="0" rtlCol="0"/>
          <a:lstStyle/>
          <a:p>
            <a:endParaRPr>
              <a:solidFill>
                <a:prstClr val="black"/>
              </a:solidFill>
              <a:latin typeface="Gill Sans MT"/>
            </a:endParaRPr>
          </a:p>
        </p:txBody>
      </p:sp>
      <p:sp>
        <p:nvSpPr>
          <p:cNvPr id="4" name="TextBox 3">
            <a:extLst>
              <a:ext uri="{FF2B5EF4-FFF2-40B4-BE49-F238E27FC236}">
                <a16:creationId xmlns:a16="http://schemas.microsoft.com/office/drawing/2014/main" id="{69FAC432-C00E-E15A-17C1-5BA942A333F5}"/>
              </a:ext>
            </a:extLst>
          </p:cNvPr>
          <p:cNvSpPr txBox="1"/>
          <p:nvPr/>
        </p:nvSpPr>
        <p:spPr>
          <a:xfrm>
            <a:off x="4362680" y="104525"/>
            <a:ext cx="3850349" cy="769441"/>
          </a:xfrm>
          <a:prstGeom prst="rect">
            <a:avLst/>
          </a:prstGeom>
          <a:noFill/>
        </p:spPr>
        <p:txBody>
          <a:bodyPr wrap="none" rtlCol="0">
            <a:spAutoFit/>
          </a:bodyPr>
          <a:lstStyle/>
          <a:p>
            <a:r>
              <a:rPr lang="en-US" sz="4400" dirty="0">
                <a:solidFill>
                  <a:prstClr val="black"/>
                </a:solidFill>
                <a:latin typeface="Gill Sans MT"/>
              </a:rPr>
              <a:t>ULTRASOUND</a:t>
            </a:r>
          </a:p>
        </p:txBody>
      </p:sp>
      <p:sp>
        <p:nvSpPr>
          <p:cNvPr id="2" name="TextBox 1">
            <a:extLst>
              <a:ext uri="{FF2B5EF4-FFF2-40B4-BE49-F238E27FC236}">
                <a16:creationId xmlns:a16="http://schemas.microsoft.com/office/drawing/2014/main" id="{B7994CA7-C801-8617-9ADF-68BCB05CDB3C}"/>
              </a:ext>
            </a:extLst>
          </p:cNvPr>
          <p:cNvSpPr txBox="1"/>
          <p:nvPr/>
        </p:nvSpPr>
        <p:spPr>
          <a:xfrm>
            <a:off x="6455884" y="1967005"/>
            <a:ext cx="5596569" cy="2862322"/>
          </a:xfrm>
          <a:prstGeom prst="rect">
            <a:avLst/>
          </a:prstGeom>
          <a:noFill/>
        </p:spPr>
        <p:txBody>
          <a:bodyPr wrap="square" rtlCol="0">
            <a:spAutoFit/>
          </a:bodyPr>
          <a:lstStyle/>
          <a:p>
            <a:r>
              <a:rPr lang="en-US" sz="2000" b="1" dirty="0" err="1"/>
              <a:t>Dr.Jayapandiyan</a:t>
            </a:r>
            <a:r>
              <a:rPr lang="en-US" sz="2000" b="1" dirty="0"/>
              <a:t>,</a:t>
            </a:r>
          </a:p>
          <a:p>
            <a:endParaRPr lang="en-US" sz="2000" b="1" dirty="0"/>
          </a:p>
          <a:p>
            <a:r>
              <a:rPr lang="en-US" sz="2000" b="1" dirty="0">
                <a:solidFill>
                  <a:schemeClr val="tx2"/>
                </a:solidFill>
              </a:rPr>
              <a:t>Assistant  Professor,</a:t>
            </a:r>
          </a:p>
          <a:p>
            <a:r>
              <a:rPr lang="en-US" sz="2000" b="1" dirty="0">
                <a:solidFill>
                  <a:schemeClr val="tx2"/>
                </a:solidFill>
              </a:rPr>
              <a:t>Department of Paramedical Sciences,</a:t>
            </a:r>
          </a:p>
          <a:p>
            <a:r>
              <a:rPr lang="en-US" sz="2000" b="1" dirty="0">
                <a:solidFill>
                  <a:schemeClr val="tx2"/>
                </a:solidFill>
              </a:rPr>
              <a:t>Sumandeep Vidyapeeth Deemed to be University,</a:t>
            </a:r>
          </a:p>
          <a:p>
            <a:r>
              <a:rPr lang="en-US" sz="2000" b="1" dirty="0" err="1">
                <a:solidFill>
                  <a:schemeClr val="tx2"/>
                </a:solidFill>
              </a:rPr>
              <a:t>Waghodia</a:t>
            </a:r>
            <a:r>
              <a:rPr lang="en-US" sz="2000" b="1" dirty="0">
                <a:solidFill>
                  <a:schemeClr val="tx2"/>
                </a:solidFill>
              </a:rPr>
              <a:t>, Vadodara,</a:t>
            </a:r>
          </a:p>
          <a:p>
            <a:r>
              <a:rPr lang="en-US" sz="2000" b="1" dirty="0">
                <a:solidFill>
                  <a:schemeClr val="tx2"/>
                </a:solidFill>
              </a:rPr>
              <a:t>Gujarat</a:t>
            </a:r>
            <a:endParaRPr lang="en-IN" sz="2000" b="1" dirty="0">
              <a:solidFill>
                <a:schemeClr val="tx2"/>
              </a:solidFill>
            </a:endParaRPr>
          </a:p>
          <a:p>
            <a:endParaRPr lang="en-IN"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8368" y="745556"/>
            <a:ext cx="10610018" cy="5518434"/>
          </a:xfrm>
          <a:prstGeom prst="rect">
            <a:avLst/>
          </a:prstGeom>
        </p:spPr>
        <p:txBody>
          <a:bodyPr wrap="square">
            <a:spAutoFit/>
          </a:bodyPr>
          <a:lstStyle/>
          <a:p>
            <a:pPr marL="853440" indent="-457200">
              <a:lnSpc>
                <a:spcPct val="150000"/>
              </a:lnSpc>
              <a:buFont typeface="Arial" panose="020B0604020202020204" pitchFamily="34" charset="0"/>
              <a:buChar char="•"/>
            </a:pPr>
            <a:r>
              <a:rPr lang="en-MY" sz="2200" b="1" spc="-5" dirty="0">
                <a:solidFill>
                  <a:prstClr val="black"/>
                </a:solidFill>
                <a:latin typeface="Arial" panose="020B0604020202020204" pitchFamily="34" charset="0"/>
                <a:cs typeface="Arial" panose="020B0604020202020204" pitchFamily="34" charset="0"/>
              </a:rPr>
              <a:t>Producing </a:t>
            </a:r>
            <a:r>
              <a:rPr lang="en-MY" sz="2200" b="1" dirty="0">
                <a:solidFill>
                  <a:prstClr val="black"/>
                </a:solidFill>
                <a:latin typeface="Arial" panose="020B0604020202020204" pitchFamily="34" charset="0"/>
                <a:cs typeface="Arial" panose="020B0604020202020204" pitchFamily="34" charset="0"/>
              </a:rPr>
              <a:t>a sound wave</a:t>
            </a:r>
          </a:p>
          <a:p>
            <a:pPr marL="853440" indent="-457200">
              <a:lnSpc>
                <a:spcPct val="150000"/>
              </a:lnSpc>
              <a:buFont typeface="Arial" panose="020B0604020202020204" pitchFamily="34" charset="0"/>
              <a:buChar char="•"/>
            </a:pPr>
            <a:r>
              <a:rPr lang="en-MY" sz="2200" b="1" dirty="0">
                <a:solidFill>
                  <a:prstClr val="black"/>
                </a:solidFill>
                <a:latin typeface="Arial" panose="020B0604020202020204" pitchFamily="34" charset="0"/>
                <a:cs typeface="Arial" panose="020B0604020202020204" pitchFamily="34" charset="0"/>
              </a:rPr>
              <a:t>Receiving </a:t>
            </a:r>
            <a:r>
              <a:rPr lang="en-MY" sz="2200" b="1" spc="-5" dirty="0">
                <a:solidFill>
                  <a:prstClr val="black"/>
                </a:solidFill>
                <a:latin typeface="Arial" panose="020B0604020202020204" pitchFamily="34" charset="0"/>
                <a:cs typeface="Arial" panose="020B0604020202020204" pitchFamily="34" charset="0"/>
              </a:rPr>
              <a:t>echoes</a:t>
            </a:r>
          </a:p>
          <a:p>
            <a:pPr marL="853440" indent="-457200">
              <a:lnSpc>
                <a:spcPct val="150000"/>
              </a:lnSpc>
              <a:buFont typeface="Arial" panose="020B0604020202020204" pitchFamily="34" charset="0"/>
              <a:buChar char="•"/>
            </a:pPr>
            <a:r>
              <a:rPr lang="en-MY" sz="2200" b="1" spc="-5" dirty="0">
                <a:solidFill>
                  <a:prstClr val="black"/>
                </a:solidFill>
                <a:latin typeface="Arial" panose="020B0604020202020204" pitchFamily="34" charset="0"/>
                <a:cs typeface="Arial" panose="020B0604020202020204" pitchFamily="34" charset="0"/>
              </a:rPr>
              <a:t>I</a:t>
            </a:r>
            <a:r>
              <a:rPr lang="en-MY" sz="2200" b="1" dirty="0">
                <a:solidFill>
                  <a:prstClr val="black"/>
                </a:solidFill>
                <a:latin typeface="Arial" panose="020B0604020202020204" pitchFamily="34" charset="0"/>
                <a:cs typeface="Arial" panose="020B0604020202020204" pitchFamily="34" charset="0"/>
              </a:rPr>
              <a:t>nterpreting the </a:t>
            </a:r>
            <a:r>
              <a:rPr lang="en-MY" sz="2200" b="1" spc="-5" dirty="0">
                <a:solidFill>
                  <a:prstClr val="black"/>
                </a:solidFill>
                <a:latin typeface="Arial" panose="020B0604020202020204" pitchFamily="34" charset="0"/>
                <a:cs typeface="Arial" panose="020B0604020202020204" pitchFamily="34" charset="0"/>
              </a:rPr>
              <a:t>echoes.</a:t>
            </a:r>
            <a:endParaRPr lang="en-MY" sz="2200" dirty="0">
              <a:solidFill>
                <a:prstClr val="black"/>
              </a:solidFill>
              <a:latin typeface="Arial" panose="020B0604020202020204" pitchFamily="34" charset="0"/>
              <a:cs typeface="Arial" panose="020B0604020202020204" pitchFamily="34" charset="0"/>
            </a:endParaRPr>
          </a:p>
          <a:p>
            <a:pPr marL="12700" marR="134620">
              <a:lnSpc>
                <a:spcPct val="80000"/>
              </a:lnSpc>
              <a:buClr>
                <a:srgbClr val="2CA1BE"/>
              </a:buClr>
              <a:buSzPct val="78571"/>
              <a:tabLst>
                <a:tab pos="396240" algn="l"/>
                <a:tab pos="396875" algn="l"/>
              </a:tabLst>
            </a:pPr>
            <a:endParaRPr lang="en-MY" sz="2200" dirty="0">
              <a:solidFill>
                <a:prstClr val="black"/>
              </a:solidFill>
              <a:latin typeface="Arial" panose="020B0604020202020204" pitchFamily="34" charset="0"/>
              <a:cs typeface="Arial" panose="020B0604020202020204" pitchFamily="34" charset="0"/>
            </a:endParaRPr>
          </a:p>
          <a:p>
            <a:pPr marL="355600" marR="134620" indent="-342900">
              <a:spcBef>
                <a:spcPts val="1200"/>
              </a:spcBef>
              <a:buClr>
                <a:srgbClr val="0066FF"/>
              </a:buClr>
              <a:buSzPct val="78571"/>
              <a:buFont typeface="Wingdings" panose="05000000000000000000" pitchFamily="2" charset="2"/>
              <a:buChar char="Ø"/>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In </a:t>
            </a:r>
            <a:r>
              <a:rPr lang="en-MY" sz="2200" dirty="0">
                <a:solidFill>
                  <a:prstClr val="black"/>
                </a:solidFill>
                <a:latin typeface="Arial" panose="020B0604020202020204" pitchFamily="34" charset="0"/>
                <a:cs typeface="Arial" panose="020B0604020202020204" pitchFamily="34" charset="0"/>
              </a:rPr>
              <a:t>ultrasonography, a </a:t>
            </a:r>
            <a:r>
              <a:rPr lang="en-MY" sz="2200" spc="-5" dirty="0">
                <a:solidFill>
                  <a:prstClr val="black"/>
                </a:solidFill>
                <a:latin typeface="Arial" panose="020B0604020202020204" pitchFamily="34" charset="0"/>
                <a:cs typeface="Arial" panose="020B0604020202020204" pitchFamily="34" charset="0"/>
              </a:rPr>
              <a:t>signal </a:t>
            </a:r>
            <a:r>
              <a:rPr lang="en-MY" sz="2200" dirty="0">
                <a:solidFill>
                  <a:prstClr val="black"/>
                </a:solidFill>
                <a:latin typeface="Arial" panose="020B0604020202020204" pitchFamily="34" charset="0"/>
                <a:cs typeface="Arial" panose="020B0604020202020204" pitchFamily="34" charset="0"/>
              </a:rPr>
              <a:t>generator </a:t>
            </a:r>
            <a:r>
              <a:rPr lang="en-MY" sz="2200" spc="-5" dirty="0">
                <a:solidFill>
                  <a:prstClr val="black"/>
                </a:solidFill>
                <a:latin typeface="Arial" panose="020B0604020202020204" pitchFamily="34" charset="0"/>
                <a:cs typeface="Arial" panose="020B0604020202020204" pitchFamily="34" charset="0"/>
              </a:rPr>
              <a:t>is </a:t>
            </a:r>
            <a:r>
              <a:rPr lang="en-MY" sz="2200" dirty="0">
                <a:solidFill>
                  <a:prstClr val="black"/>
                </a:solidFill>
                <a:latin typeface="Arial" panose="020B0604020202020204" pitchFamily="34" charset="0"/>
                <a:cs typeface="Arial" panose="020B0604020202020204" pitchFamily="34" charset="0"/>
              </a:rPr>
              <a:t>combined </a:t>
            </a:r>
            <a:r>
              <a:rPr lang="en-MY" sz="2200" spc="-5" dirty="0">
                <a:solidFill>
                  <a:prstClr val="black"/>
                </a:solidFill>
                <a:latin typeface="Arial" panose="020B0604020202020204" pitchFamily="34" charset="0"/>
                <a:cs typeface="Arial" panose="020B0604020202020204" pitchFamily="34" charset="0"/>
              </a:rPr>
              <a:t>with</a:t>
            </a:r>
          </a:p>
          <a:p>
            <a:pPr marL="12700" marR="134620">
              <a:spcBef>
                <a:spcPts val="1200"/>
              </a:spcBef>
              <a:buClr>
                <a:srgbClr val="0066FF"/>
              </a:buClr>
              <a:buSzPct val="78571"/>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    </a:t>
            </a:r>
            <a:r>
              <a:rPr lang="en-MY" sz="2200" dirty="0">
                <a:solidFill>
                  <a:prstClr val="black"/>
                </a:solidFill>
                <a:latin typeface="Arial" panose="020B0604020202020204" pitchFamily="34" charset="0"/>
                <a:cs typeface="Arial" panose="020B0604020202020204" pitchFamily="34" charset="0"/>
              </a:rPr>
              <a:t>a  transducer. </a:t>
            </a:r>
          </a:p>
          <a:p>
            <a:pPr marL="355600" marR="134620" indent="-342900">
              <a:spcBef>
                <a:spcPts val="1200"/>
              </a:spcBef>
              <a:buClr>
                <a:srgbClr val="0066FF"/>
              </a:buClr>
              <a:buSzPct val="78571"/>
              <a:buFont typeface="Wingdings" panose="05000000000000000000" pitchFamily="2" charset="2"/>
              <a:buChar char="Ø"/>
              <a:tabLst>
                <a:tab pos="396240" algn="l"/>
                <a:tab pos="396875" algn="l"/>
              </a:tabLst>
            </a:pPr>
            <a:r>
              <a:rPr lang="en-MY" sz="2200" dirty="0">
                <a:solidFill>
                  <a:prstClr val="black"/>
                </a:solidFill>
                <a:latin typeface="Arial" panose="020B0604020202020204" pitchFamily="34" charset="0"/>
                <a:cs typeface="Arial" panose="020B0604020202020204" pitchFamily="34" charset="0"/>
              </a:rPr>
              <a:t>Piezoelectric crystals </a:t>
            </a:r>
            <a:r>
              <a:rPr lang="en-MY" sz="2200" spc="-5" dirty="0">
                <a:solidFill>
                  <a:prstClr val="black"/>
                </a:solidFill>
                <a:latin typeface="Arial" panose="020B0604020202020204" pitchFamily="34" charset="0"/>
                <a:cs typeface="Arial" panose="020B0604020202020204" pitchFamily="34" charset="0"/>
              </a:rPr>
              <a:t>in </a:t>
            </a:r>
            <a:r>
              <a:rPr lang="en-MY" sz="2200" dirty="0">
                <a:solidFill>
                  <a:prstClr val="black"/>
                </a:solidFill>
                <a:latin typeface="Arial" panose="020B0604020202020204" pitchFamily="34" charset="0"/>
                <a:cs typeface="Arial" panose="020B0604020202020204" pitchFamily="34" charset="0"/>
              </a:rPr>
              <a:t>the </a:t>
            </a:r>
            <a:r>
              <a:rPr lang="en-MY" sz="2200" spc="-5" dirty="0">
                <a:solidFill>
                  <a:prstClr val="black"/>
                </a:solidFill>
                <a:latin typeface="Arial" panose="020B0604020202020204" pitchFamily="34" charset="0"/>
                <a:cs typeface="Arial" panose="020B0604020202020204" pitchFamily="34" charset="0"/>
              </a:rPr>
              <a:t>signal </a:t>
            </a:r>
            <a:r>
              <a:rPr lang="en-MY" sz="2200" dirty="0">
                <a:solidFill>
                  <a:prstClr val="black"/>
                </a:solidFill>
                <a:latin typeface="Arial" panose="020B0604020202020204" pitchFamily="34" charset="0"/>
                <a:cs typeface="Arial" panose="020B0604020202020204" pitchFamily="34" charset="0"/>
              </a:rPr>
              <a:t>generator convert electricity into high-frequency sound waves,  </a:t>
            </a:r>
            <a:r>
              <a:rPr lang="en-MY" sz="2200" spc="-5" dirty="0">
                <a:solidFill>
                  <a:prstClr val="black"/>
                </a:solidFill>
                <a:latin typeface="Arial" panose="020B0604020202020204" pitchFamily="34" charset="0"/>
                <a:cs typeface="Arial" panose="020B0604020202020204" pitchFamily="34" charset="0"/>
              </a:rPr>
              <a:t>which are sent into tissues. </a:t>
            </a:r>
          </a:p>
          <a:p>
            <a:pPr marL="355600" marR="134620" indent="-342900">
              <a:spcBef>
                <a:spcPts val="1200"/>
              </a:spcBef>
              <a:buClr>
                <a:srgbClr val="0066FF"/>
              </a:buClr>
              <a:buSzPct val="78571"/>
              <a:buFont typeface="Wingdings" panose="05000000000000000000" pitchFamily="2" charset="2"/>
              <a:buChar char="Ø"/>
              <a:tabLst>
                <a:tab pos="396240" algn="l"/>
                <a:tab pos="396875" algn="l"/>
              </a:tabLst>
            </a:pPr>
            <a:r>
              <a:rPr lang="en-MY" sz="2200" dirty="0">
                <a:solidFill>
                  <a:prstClr val="black"/>
                </a:solidFill>
                <a:latin typeface="Arial" panose="020B0604020202020204" pitchFamily="34" charset="0"/>
                <a:cs typeface="Arial" panose="020B0604020202020204" pitchFamily="34" charset="0"/>
              </a:rPr>
              <a:t>The </a:t>
            </a:r>
            <a:r>
              <a:rPr lang="en-MY" sz="2200" spc="-5" dirty="0">
                <a:solidFill>
                  <a:prstClr val="black"/>
                </a:solidFill>
                <a:latin typeface="Arial" panose="020B0604020202020204" pitchFamily="34" charset="0"/>
                <a:cs typeface="Arial" panose="020B0604020202020204" pitchFamily="34" charset="0"/>
              </a:rPr>
              <a:t>tissues scatter, </a:t>
            </a:r>
            <a:r>
              <a:rPr lang="en-MY" sz="2200" dirty="0">
                <a:solidFill>
                  <a:prstClr val="black"/>
                </a:solidFill>
                <a:latin typeface="Arial" panose="020B0604020202020204" pitchFamily="34" charset="0"/>
                <a:cs typeface="Arial" panose="020B0604020202020204" pitchFamily="34" charset="0"/>
              </a:rPr>
              <a:t>reflect, </a:t>
            </a:r>
            <a:r>
              <a:rPr lang="en-MY" sz="2200" spc="-5" dirty="0">
                <a:solidFill>
                  <a:prstClr val="black"/>
                </a:solidFill>
                <a:latin typeface="Arial" panose="020B0604020202020204" pitchFamily="34" charset="0"/>
                <a:cs typeface="Arial" panose="020B0604020202020204" pitchFamily="34" charset="0"/>
              </a:rPr>
              <a:t>and absorb </a:t>
            </a:r>
            <a:r>
              <a:rPr lang="en-MY" sz="2200" dirty="0">
                <a:solidFill>
                  <a:prstClr val="black"/>
                </a:solidFill>
                <a:latin typeface="Arial" panose="020B0604020202020204" pitchFamily="34" charset="0"/>
                <a:cs typeface="Arial" panose="020B0604020202020204" pitchFamily="34" charset="0"/>
              </a:rPr>
              <a:t>the </a:t>
            </a:r>
            <a:r>
              <a:rPr lang="en-MY" sz="2200" spc="-5" dirty="0">
                <a:solidFill>
                  <a:prstClr val="black"/>
                </a:solidFill>
                <a:latin typeface="Arial" panose="020B0604020202020204" pitchFamily="34" charset="0"/>
                <a:cs typeface="Arial" panose="020B0604020202020204" pitchFamily="34" charset="0"/>
              </a:rPr>
              <a:t>sound </a:t>
            </a:r>
            <a:r>
              <a:rPr lang="en-MY" sz="2200" dirty="0">
                <a:solidFill>
                  <a:prstClr val="black"/>
                </a:solidFill>
                <a:latin typeface="Arial" panose="020B0604020202020204" pitchFamily="34" charset="0"/>
                <a:cs typeface="Arial" panose="020B0604020202020204" pitchFamily="34" charset="0"/>
              </a:rPr>
              <a:t>waves to </a:t>
            </a:r>
            <a:r>
              <a:rPr lang="en-MY" sz="2200" spc="-5" dirty="0">
                <a:solidFill>
                  <a:prstClr val="black"/>
                </a:solidFill>
                <a:latin typeface="Arial" panose="020B0604020202020204" pitchFamily="34" charset="0"/>
                <a:cs typeface="Arial" panose="020B0604020202020204" pitchFamily="34" charset="0"/>
              </a:rPr>
              <a:t>various degrees. </a:t>
            </a:r>
          </a:p>
          <a:p>
            <a:pPr marL="355600" marR="134620" indent="-342900">
              <a:spcBef>
                <a:spcPts val="1200"/>
              </a:spcBef>
              <a:buClr>
                <a:srgbClr val="0066FF"/>
              </a:buClr>
              <a:buSzPct val="78571"/>
              <a:buFont typeface="Wingdings" panose="05000000000000000000" pitchFamily="2" charset="2"/>
              <a:buChar char="Ø"/>
              <a:tabLst>
                <a:tab pos="396240" algn="l"/>
                <a:tab pos="396875" algn="l"/>
              </a:tabLst>
            </a:pPr>
            <a:r>
              <a:rPr lang="en-MY" sz="2200" dirty="0">
                <a:solidFill>
                  <a:prstClr val="black"/>
                </a:solidFill>
                <a:latin typeface="Arial" panose="020B0604020202020204" pitchFamily="34" charset="0"/>
                <a:cs typeface="Arial" panose="020B0604020202020204" pitchFamily="34" charset="0"/>
              </a:rPr>
              <a:t>The </a:t>
            </a:r>
            <a:r>
              <a:rPr lang="en-MY" sz="2200" spc="-5" dirty="0">
                <a:solidFill>
                  <a:prstClr val="black"/>
                </a:solidFill>
                <a:latin typeface="Arial" panose="020B0604020202020204" pitchFamily="34" charset="0"/>
                <a:cs typeface="Arial" panose="020B0604020202020204" pitchFamily="34" charset="0"/>
              </a:rPr>
              <a:t>sound </a:t>
            </a:r>
            <a:r>
              <a:rPr lang="en-MY" sz="2200" dirty="0">
                <a:solidFill>
                  <a:prstClr val="black"/>
                </a:solidFill>
                <a:latin typeface="Arial" panose="020B0604020202020204" pitchFamily="34" charset="0"/>
                <a:cs typeface="Arial" panose="020B0604020202020204" pitchFamily="34" charset="0"/>
              </a:rPr>
              <a:t>waves that are reflected </a:t>
            </a:r>
            <a:r>
              <a:rPr lang="en-MY" sz="2200" spc="-5" dirty="0">
                <a:solidFill>
                  <a:prstClr val="black"/>
                </a:solidFill>
                <a:latin typeface="Arial" panose="020B0604020202020204" pitchFamily="34" charset="0"/>
                <a:cs typeface="Arial" panose="020B0604020202020204" pitchFamily="34" charset="0"/>
              </a:rPr>
              <a:t>back (echoes) are </a:t>
            </a:r>
            <a:r>
              <a:rPr lang="en-MY" sz="2200" dirty="0">
                <a:solidFill>
                  <a:prstClr val="black"/>
                </a:solidFill>
                <a:latin typeface="Arial" panose="020B0604020202020204" pitchFamily="34" charset="0"/>
                <a:cs typeface="Arial" panose="020B0604020202020204" pitchFamily="34" charset="0"/>
              </a:rPr>
              <a:t>converted </a:t>
            </a:r>
            <a:r>
              <a:rPr lang="en-MY" sz="2200" spc="-5" dirty="0">
                <a:solidFill>
                  <a:prstClr val="black"/>
                </a:solidFill>
                <a:latin typeface="Arial" panose="020B0604020202020204" pitchFamily="34" charset="0"/>
                <a:cs typeface="Arial" panose="020B0604020202020204" pitchFamily="34" charset="0"/>
              </a:rPr>
              <a:t>into </a:t>
            </a:r>
            <a:r>
              <a:rPr lang="en-MY" sz="2200" dirty="0">
                <a:solidFill>
                  <a:prstClr val="black"/>
                </a:solidFill>
                <a:latin typeface="Arial" panose="020B0604020202020204" pitchFamily="34" charset="0"/>
                <a:cs typeface="Arial" panose="020B0604020202020204" pitchFamily="34" charset="0"/>
              </a:rPr>
              <a:t>electric </a:t>
            </a:r>
            <a:r>
              <a:rPr lang="en-MY" sz="2200" spc="-5" dirty="0">
                <a:solidFill>
                  <a:prstClr val="black"/>
                </a:solidFill>
                <a:latin typeface="Arial" panose="020B0604020202020204" pitchFamily="34" charset="0"/>
                <a:cs typeface="Arial" panose="020B0604020202020204" pitchFamily="34" charset="0"/>
              </a:rPr>
              <a:t>signals. </a:t>
            </a:r>
          </a:p>
          <a:p>
            <a:pPr marL="355600" marR="134620" indent="-342900">
              <a:spcBef>
                <a:spcPts val="1200"/>
              </a:spcBef>
              <a:buClr>
                <a:srgbClr val="0066FF"/>
              </a:buClr>
              <a:buSzPct val="78571"/>
              <a:buFont typeface="Wingdings" panose="05000000000000000000" pitchFamily="2" charset="2"/>
              <a:buChar char="Ø"/>
              <a:tabLst>
                <a:tab pos="396240" algn="l"/>
                <a:tab pos="396875" algn="l"/>
              </a:tabLst>
            </a:pPr>
            <a:r>
              <a:rPr lang="en-MY" sz="2200" dirty="0">
                <a:solidFill>
                  <a:prstClr val="black"/>
                </a:solidFill>
                <a:latin typeface="Arial" panose="020B0604020202020204" pitchFamily="34" charset="0"/>
                <a:cs typeface="Arial" panose="020B0604020202020204" pitchFamily="34" charset="0"/>
              </a:rPr>
              <a:t>A </a:t>
            </a:r>
            <a:r>
              <a:rPr lang="en-MY" sz="2200" spc="-5" dirty="0">
                <a:solidFill>
                  <a:prstClr val="black"/>
                </a:solidFill>
                <a:latin typeface="Arial" panose="020B0604020202020204" pitchFamily="34" charset="0"/>
                <a:cs typeface="Arial" panose="020B0604020202020204" pitchFamily="34" charset="0"/>
              </a:rPr>
              <a:t>computer analyses </a:t>
            </a:r>
            <a:r>
              <a:rPr lang="en-MY" sz="2200" dirty="0">
                <a:solidFill>
                  <a:prstClr val="black"/>
                </a:solidFill>
                <a:latin typeface="Arial" panose="020B0604020202020204" pitchFamily="34" charset="0"/>
                <a:cs typeface="Arial" panose="020B0604020202020204" pitchFamily="34" charset="0"/>
              </a:rPr>
              <a:t>the </a:t>
            </a:r>
            <a:r>
              <a:rPr lang="en-MY" sz="2200" spc="-5" dirty="0">
                <a:solidFill>
                  <a:prstClr val="black"/>
                </a:solidFill>
                <a:latin typeface="Arial" panose="020B0604020202020204" pitchFamily="34" charset="0"/>
                <a:cs typeface="Arial" panose="020B0604020202020204" pitchFamily="34" charset="0"/>
              </a:rPr>
              <a:t>signals </a:t>
            </a:r>
            <a:r>
              <a:rPr lang="en-MY" sz="2200" dirty="0">
                <a:solidFill>
                  <a:prstClr val="black"/>
                </a:solidFill>
                <a:latin typeface="Arial" panose="020B0604020202020204" pitchFamily="34" charset="0"/>
                <a:cs typeface="Arial" panose="020B0604020202020204" pitchFamily="34" charset="0"/>
              </a:rPr>
              <a:t>and </a:t>
            </a:r>
            <a:r>
              <a:rPr lang="en-MY" sz="2200" spc="-5" dirty="0">
                <a:solidFill>
                  <a:prstClr val="black"/>
                </a:solidFill>
                <a:latin typeface="Arial" panose="020B0604020202020204" pitchFamily="34" charset="0"/>
                <a:cs typeface="Arial" panose="020B0604020202020204" pitchFamily="34" charset="0"/>
              </a:rPr>
              <a:t>displays </a:t>
            </a:r>
            <a:r>
              <a:rPr lang="en-MY" sz="2200" dirty="0">
                <a:solidFill>
                  <a:prstClr val="black"/>
                </a:solidFill>
                <a:latin typeface="Arial" panose="020B0604020202020204" pitchFamily="34" charset="0"/>
                <a:cs typeface="Arial" panose="020B0604020202020204" pitchFamily="34" charset="0"/>
              </a:rPr>
              <a:t>the </a:t>
            </a:r>
            <a:r>
              <a:rPr lang="en-MY" sz="2200" spc="-5" dirty="0">
                <a:solidFill>
                  <a:prstClr val="black"/>
                </a:solidFill>
                <a:latin typeface="Arial" panose="020B0604020202020204" pitchFamily="34" charset="0"/>
                <a:cs typeface="Arial" panose="020B0604020202020204" pitchFamily="34" charset="0"/>
              </a:rPr>
              <a:t>information </a:t>
            </a:r>
            <a:r>
              <a:rPr lang="en-MY" sz="2200" dirty="0">
                <a:solidFill>
                  <a:prstClr val="black"/>
                </a:solidFill>
                <a:latin typeface="Arial" panose="020B0604020202020204" pitchFamily="34" charset="0"/>
                <a:cs typeface="Arial" panose="020B0604020202020204" pitchFamily="34" charset="0"/>
              </a:rPr>
              <a:t>on a</a:t>
            </a:r>
            <a:r>
              <a:rPr lang="en-MY" sz="2200" spc="-10" dirty="0">
                <a:solidFill>
                  <a:prstClr val="black"/>
                </a:solidFill>
                <a:latin typeface="Arial" panose="020B0604020202020204" pitchFamily="34" charset="0"/>
                <a:cs typeface="Arial" panose="020B0604020202020204" pitchFamily="34" charset="0"/>
              </a:rPr>
              <a:t> </a:t>
            </a:r>
            <a:r>
              <a:rPr lang="en-MY" sz="2200" spc="-5" dirty="0">
                <a:solidFill>
                  <a:prstClr val="black"/>
                </a:solidFill>
                <a:latin typeface="Arial" panose="020B0604020202020204" pitchFamily="34" charset="0"/>
                <a:cs typeface="Arial" panose="020B0604020202020204" pitchFamily="34" charset="0"/>
              </a:rPr>
              <a:t>screen.</a:t>
            </a:r>
            <a:endParaRPr lang="en-MY" sz="22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1398368" y="154238"/>
            <a:ext cx="2355132" cy="461665"/>
          </a:xfrm>
          <a:prstGeom prst="rect">
            <a:avLst/>
          </a:prstGeom>
          <a:noFill/>
        </p:spPr>
        <p:txBody>
          <a:bodyPr wrap="none" rtlCol="0">
            <a:spAutoFit/>
          </a:bodyPr>
          <a:lstStyle/>
          <a:p>
            <a:r>
              <a:rPr lang="en-US" sz="2400" b="1" dirty="0">
                <a:solidFill>
                  <a:srgbClr val="0066FF"/>
                </a:solidFill>
                <a:latin typeface="Arial" panose="020B0604020202020204" pitchFamily="34" charset="0"/>
                <a:cs typeface="Arial" panose="020B0604020202020204" pitchFamily="34" charset="0"/>
              </a:rPr>
              <a:t>Steps Involved</a:t>
            </a:r>
          </a:p>
        </p:txBody>
      </p:sp>
      <p:pic>
        <p:nvPicPr>
          <p:cNvPr id="5" name="Picture 4">
            <a:extLst>
              <a:ext uri="{FF2B5EF4-FFF2-40B4-BE49-F238E27FC236}">
                <a16:creationId xmlns:a16="http://schemas.microsoft.com/office/drawing/2014/main" id="{1423C48B-D841-9ACC-DF78-5631CEB157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3000"/>
                    </a14:imgEffect>
                    <a14:imgEffect>
                      <a14:brightnessContrast bright="-8000" contrast="59000"/>
                    </a14:imgEffect>
                  </a14:imgLayer>
                </a14:imgProps>
              </a:ext>
              <a:ext uri="{28A0092B-C50C-407E-A947-70E740481C1C}">
                <a14:useLocalDpi xmlns:a14="http://schemas.microsoft.com/office/drawing/2010/main" val="0"/>
              </a:ext>
            </a:extLst>
          </a:blip>
          <a:stretch>
            <a:fillRect/>
          </a:stretch>
        </p:blipFill>
        <p:spPr>
          <a:xfrm>
            <a:off x="9047325" y="385070"/>
            <a:ext cx="2751741" cy="3131640"/>
          </a:xfrm>
          <a:prstGeom prst="rect">
            <a:avLst/>
          </a:prstGeom>
        </p:spPr>
      </p:pic>
    </p:spTree>
    <p:extLst>
      <p:ext uri="{BB962C8B-B14F-4D97-AF65-F5344CB8AC3E}">
        <p14:creationId xmlns:p14="http://schemas.microsoft.com/office/powerpoint/2010/main" val="256838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44269" y="761082"/>
            <a:ext cx="10220897" cy="4793747"/>
          </a:xfrm>
          <a:prstGeom prst="rect">
            <a:avLst/>
          </a:prstGeom>
        </p:spPr>
        <p:txBody>
          <a:bodyPr vert="horz" wrap="square" lIns="0" tIns="58419" rIns="0" bIns="0" rtlCol="0">
            <a:spAutoFit/>
          </a:bodyPr>
          <a:lstStyle/>
          <a:p>
            <a:pPr marL="355600" marR="19050" indent="-342900" algn="just">
              <a:lnSpc>
                <a:spcPts val="2920"/>
              </a:lnSpc>
              <a:spcBef>
                <a:spcPts val="459"/>
              </a:spcBef>
              <a:buClr>
                <a:srgbClr val="0070C0"/>
              </a:buClr>
              <a:buFont typeface="Wingdings" panose="05000000000000000000" pitchFamily="2" charset="2"/>
              <a:buChar char="Ø"/>
              <a:tabLst>
                <a:tab pos="354965" algn="l"/>
                <a:tab pos="355600" algn="l"/>
              </a:tabLst>
            </a:pPr>
            <a:r>
              <a:rPr sz="2200" spc="-15" dirty="0">
                <a:solidFill>
                  <a:prstClr val="black"/>
                </a:solidFill>
                <a:latin typeface="Arial" panose="020B0604020202020204" pitchFamily="34" charset="0"/>
                <a:cs typeface="Arial" panose="020B0604020202020204" pitchFamily="34" charset="0"/>
              </a:rPr>
              <a:t>For </a:t>
            </a:r>
            <a:r>
              <a:rPr sz="2200" spc="-10" dirty="0">
                <a:solidFill>
                  <a:prstClr val="black"/>
                </a:solidFill>
                <a:latin typeface="Arial" panose="020B0604020202020204" pitchFamily="34" charset="0"/>
                <a:cs typeface="Arial" panose="020B0604020202020204" pitchFamily="34" charset="0"/>
              </a:rPr>
              <a:t>most ultrasound </a:t>
            </a:r>
            <a:r>
              <a:rPr sz="2200" spc="-20" dirty="0">
                <a:solidFill>
                  <a:prstClr val="black"/>
                </a:solidFill>
                <a:latin typeface="Arial" panose="020B0604020202020204" pitchFamily="34" charset="0"/>
                <a:cs typeface="Arial" panose="020B0604020202020204" pitchFamily="34" charset="0"/>
              </a:rPr>
              <a:t>exams, </a:t>
            </a:r>
            <a:r>
              <a:rPr sz="2200" spc="-5" dirty="0">
                <a:solidFill>
                  <a:prstClr val="black"/>
                </a:solidFill>
                <a:latin typeface="Arial" panose="020B0604020202020204" pitchFamily="34" charset="0"/>
                <a:cs typeface="Arial" panose="020B0604020202020204" pitchFamily="34" charset="0"/>
              </a:rPr>
              <a:t>the </a:t>
            </a:r>
            <a:r>
              <a:rPr sz="2200" spc="-10" dirty="0">
                <a:solidFill>
                  <a:prstClr val="black"/>
                </a:solidFill>
                <a:latin typeface="Arial" panose="020B0604020202020204" pitchFamily="34" charset="0"/>
                <a:cs typeface="Arial" panose="020B0604020202020204" pitchFamily="34" charset="0"/>
              </a:rPr>
              <a:t>patient </a:t>
            </a:r>
            <a:r>
              <a:rPr sz="2200" dirty="0">
                <a:solidFill>
                  <a:prstClr val="black"/>
                </a:solidFill>
                <a:latin typeface="Arial" panose="020B0604020202020204" pitchFamily="34" charset="0"/>
                <a:cs typeface="Arial" panose="020B0604020202020204" pitchFamily="34" charset="0"/>
              </a:rPr>
              <a:t>is </a:t>
            </a:r>
            <a:r>
              <a:rPr sz="2200" spc="-5" dirty="0">
                <a:solidFill>
                  <a:prstClr val="black"/>
                </a:solidFill>
                <a:latin typeface="Arial" panose="020B0604020202020204" pitchFamily="34" charset="0"/>
                <a:cs typeface="Arial" panose="020B0604020202020204" pitchFamily="34" charset="0"/>
              </a:rPr>
              <a:t>positioned  </a:t>
            </a:r>
            <a:r>
              <a:rPr sz="2200" dirty="0">
                <a:solidFill>
                  <a:prstClr val="black"/>
                </a:solidFill>
                <a:latin typeface="Arial" panose="020B0604020202020204" pitchFamily="34" charset="0"/>
                <a:cs typeface="Arial" panose="020B0604020202020204" pitchFamily="34" charset="0"/>
              </a:rPr>
              <a:t>lying </a:t>
            </a:r>
            <a:r>
              <a:rPr sz="2200" spc="-10" dirty="0">
                <a:solidFill>
                  <a:prstClr val="black"/>
                </a:solidFill>
                <a:latin typeface="Arial" panose="020B0604020202020204" pitchFamily="34" charset="0"/>
                <a:cs typeface="Arial" panose="020B0604020202020204" pitchFamily="34" charset="0"/>
              </a:rPr>
              <a:t>face-up </a:t>
            </a:r>
            <a:r>
              <a:rPr sz="2200" dirty="0">
                <a:solidFill>
                  <a:prstClr val="black"/>
                </a:solidFill>
                <a:latin typeface="Arial" panose="020B0604020202020204" pitchFamily="34" charset="0"/>
                <a:cs typeface="Arial" panose="020B0604020202020204" pitchFamily="34" charset="0"/>
              </a:rPr>
              <a:t>on an </a:t>
            </a:r>
            <a:r>
              <a:rPr sz="2200" spc="-15" dirty="0">
                <a:solidFill>
                  <a:prstClr val="black"/>
                </a:solidFill>
                <a:latin typeface="Arial" panose="020B0604020202020204" pitchFamily="34" charset="0"/>
                <a:cs typeface="Arial" panose="020B0604020202020204" pitchFamily="34" charset="0"/>
              </a:rPr>
              <a:t>examination </a:t>
            </a:r>
            <a:r>
              <a:rPr sz="2200" spc="-10" dirty="0">
                <a:solidFill>
                  <a:prstClr val="black"/>
                </a:solidFill>
                <a:latin typeface="Arial" panose="020B0604020202020204" pitchFamily="34" charset="0"/>
                <a:cs typeface="Arial" panose="020B0604020202020204" pitchFamily="34" charset="0"/>
              </a:rPr>
              <a:t>table that can </a:t>
            </a:r>
            <a:r>
              <a:rPr sz="2200" spc="-5" dirty="0">
                <a:solidFill>
                  <a:prstClr val="black"/>
                </a:solidFill>
                <a:latin typeface="Arial" panose="020B0604020202020204" pitchFamily="34" charset="0"/>
                <a:cs typeface="Arial" panose="020B0604020202020204" pitchFamily="34" charset="0"/>
              </a:rPr>
              <a:t>be </a:t>
            </a:r>
            <a:r>
              <a:rPr sz="2200" spc="-10" dirty="0">
                <a:solidFill>
                  <a:prstClr val="black"/>
                </a:solidFill>
                <a:latin typeface="Arial" panose="020B0604020202020204" pitchFamily="34" charset="0"/>
                <a:cs typeface="Arial" panose="020B0604020202020204" pitchFamily="34" charset="0"/>
              </a:rPr>
              <a:t>tilted  </a:t>
            </a:r>
            <a:r>
              <a:rPr sz="2200" dirty="0">
                <a:solidFill>
                  <a:prstClr val="black"/>
                </a:solidFill>
                <a:latin typeface="Arial" panose="020B0604020202020204" pitchFamily="34" charset="0"/>
                <a:cs typeface="Arial" panose="020B0604020202020204" pitchFamily="34" charset="0"/>
              </a:rPr>
              <a:t>or</a:t>
            </a:r>
            <a:r>
              <a:rPr sz="2200" spc="-2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moved.</a:t>
            </a:r>
            <a:endParaRPr lang="en-US" sz="2200" spc="-5" dirty="0">
              <a:solidFill>
                <a:prstClr val="black"/>
              </a:solidFill>
              <a:latin typeface="Arial" panose="020B0604020202020204" pitchFamily="34" charset="0"/>
              <a:cs typeface="Arial" panose="020B0604020202020204" pitchFamily="34" charset="0"/>
            </a:endParaRPr>
          </a:p>
          <a:p>
            <a:pPr marL="355600" marR="19050" indent="-342900" algn="just">
              <a:lnSpc>
                <a:spcPts val="2920"/>
              </a:lnSpc>
              <a:spcBef>
                <a:spcPts val="459"/>
              </a:spcBef>
              <a:buClr>
                <a:srgbClr val="0070C0"/>
              </a:buClr>
              <a:buFont typeface="Wingdings" panose="05000000000000000000" pitchFamily="2" charset="2"/>
              <a:buChar char="Ø"/>
              <a:tabLst>
                <a:tab pos="354965" algn="l"/>
                <a:tab pos="355600" algn="l"/>
              </a:tabLst>
            </a:pPr>
            <a:endParaRPr sz="2200" dirty="0">
              <a:solidFill>
                <a:prstClr val="black"/>
              </a:solidFill>
              <a:latin typeface="Arial" panose="020B0604020202020204" pitchFamily="34" charset="0"/>
              <a:cs typeface="Arial" panose="020B0604020202020204" pitchFamily="34" charset="0"/>
            </a:endParaRPr>
          </a:p>
          <a:p>
            <a:pPr marL="355600" marR="5080" indent="-342900" algn="just">
              <a:lnSpc>
                <a:spcPts val="2920"/>
              </a:lnSpc>
              <a:spcBef>
                <a:spcPts val="640"/>
              </a:spcBef>
              <a:buClr>
                <a:srgbClr val="0070C0"/>
              </a:buClr>
              <a:buFont typeface="Wingdings" panose="05000000000000000000" pitchFamily="2" charset="2"/>
              <a:buChar char="Ø"/>
              <a:tabLst>
                <a:tab pos="354965" algn="l"/>
                <a:tab pos="355600" algn="l"/>
              </a:tabLst>
            </a:pPr>
            <a:r>
              <a:rPr sz="2200" dirty="0">
                <a:solidFill>
                  <a:prstClr val="black"/>
                </a:solidFill>
                <a:latin typeface="Arial" panose="020B0604020202020204" pitchFamily="34" charset="0"/>
                <a:cs typeface="Arial" panose="020B0604020202020204" pitchFamily="34" charset="0"/>
              </a:rPr>
              <a:t>A clear </a:t>
            </a:r>
            <a:r>
              <a:rPr sz="2200" spc="-15" dirty="0">
                <a:solidFill>
                  <a:prstClr val="black"/>
                </a:solidFill>
                <a:latin typeface="Arial" panose="020B0604020202020204" pitchFamily="34" charset="0"/>
                <a:cs typeface="Arial" panose="020B0604020202020204" pitchFamily="34" charset="0"/>
              </a:rPr>
              <a:t>water-based </a:t>
            </a:r>
            <a:r>
              <a:rPr sz="2200" spc="-10" dirty="0">
                <a:solidFill>
                  <a:prstClr val="black"/>
                </a:solidFill>
                <a:latin typeface="Arial" panose="020B0604020202020204" pitchFamily="34" charset="0"/>
                <a:cs typeface="Arial" panose="020B0604020202020204" pitchFamily="34" charset="0"/>
              </a:rPr>
              <a:t>gel </a:t>
            </a:r>
            <a:r>
              <a:rPr sz="2200" dirty="0">
                <a:solidFill>
                  <a:prstClr val="black"/>
                </a:solidFill>
                <a:latin typeface="Arial" panose="020B0604020202020204" pitchFamily="34" charset="0"/>
                <a:cs typeface="Arial" panose="020B0604020202020204" pitchFamily="34" charset="0"/>
              </a:rPr>
              <a:t>is applied </a:t>
            </a:r>
            <a:r>
              <a:rPr sz="2200" spc="-15" dirty="0">
                <a:solidFill>
                  <a:prstClr val="black"/>
                </a:solidFill>
                <a:latin typeface="Arial" panose="020B0604020202020204" pitchFamily="34" charset="0"/>
                <a:cs typeface="Arial" panose="020B0604020202020204" pitchFamily="34" charset="0"/>
              </a:rPr>
              <a:t>to </a:t>
            </a:r>
            <a:r>
              <a:rPr sz="2200" spc="-5" dirty="0">
                <a:solidFill>
                  <a:prstClr val="black"/>
                </a:solidFill>
                <a:latin typeface="Arial" panose="020B0604020202020204" pitchFamily="34" charset="0"/>
                <a:cs typeface="Arial" panose="020B0604020202020204" pitchFamily="34" charset="0"/>
              </a:rPr>
              <a:t>the </a:t>
            </a:r>
            <a:r>
              <a:rPr sz="2200" spc="-15" dirty="0">
                <a:solidFill>
                  <a:prstClr val="black"/>
                </a:solidFill>
                <a:latin typeface="Arial" panose="020B0604020202020204" pitchFamily="34" charset="0"/>
                <a:cs typeface="Arial" panose="020B0604020202020204" pitchFamily="34" charset="0"/>
              </a:rPr>
              <a:t>area </a:t>
            </a:r>
            <a:r>
              <a:rPr sz="2200" dirty="0">
                <a:solidFill>
                  <a:prstClr val="black"/>
                </a:solidFill>
                <a:latin typeface="Arial" panose="020B0604020202020204" pitchFamily="34" charset="0"/>
                <a:cs typeface="Arial" panose="020B0604020202020204" pitchFamily="34" charset="0"/>
              </a:rPr>
              <a:t>of </a:t>
            </a:r>
            <a:r>
              <a:rPr sz="2200" spc="-5" dirty="0">
                <a:solidFill>
                  <a:prstClr val="black"/>
                </a:solidFill>
                <a:latin typeface="Arial" panose="020B0604020202020204" pitchFamily="34" charset="0"/>
                <a:cs typeface="Arial" panose="020B0604020202020204" pitchFamily="34" charset="0"/>
              </a:rPr>
              <a:t>the  body being </a:t>
            </a:r>
            <a:r>
              <a:rPr sz="2200" spc="-10" dirty="0">
                <a:solidFill>
                  <a:prstClr val="black"/>
                </a:solidFill>
                <a:latin typeface="Arial" panose="020B0604020202020204" pitchFamily="34" charset="0"/>
                <a:cs typeface="Arial" panose="020B0604020202020204" pitchFamily="34" charset="0"/>
              </a:rPr>
              <a:t>studied </a:t>
            </a:r>
            <a:r>
              <a:rPr sz="2200" spc="-15" dirty="0">
                <a:solidFill>
                  <a:prstClr val="black"/>
                </a:solidFill>
                <a:latin typeface="Arial" panose="020B0604020202020204" pitchFamily="34" charset="0"/>
                <a:cs typeface="Arial" panose="020B0604020202020204" pitchFamily="34" charset="0"/>
              </a:rPr>
              <a:t>to </a:t>
            </a:r>
            <a:r>
              <a:rPr sz="2200" spc="-5" dirty="0">
                <a:solidFill>
                  <a:prstClr val="black"/>
                </a:solidFill>
                <a:latin typeface="Arial" panose="020B0604020202020204" pitchFamily="34" charset="0"/>
                <a:cs typeface="Arial" panose="020B0604020202020204" pitchFamily="34" charset="0"/>
              </a:rPr>
              <a:t>help the </a:t>
            </a:r>
            <a:r>
              <a:rPr sz="2200" spc="-10" dirty="0">
                <a:solidFill>
                  <a:prstClr val="black"/>
                </a:solidFill>
                <a:latin typeface="Arial" panose="020B0604020202020204" pitchFamily="34" charset="0"/>
                <a:cs typeface="Arial" panose="020B0604020202020204" pitchFamily="34" charset="0"/>
              </a:rPr>
              <a:t>transducer </a:t>
            </a:r>
            <a:r>
              <a:rPr sz="2200" spc="-25" dirty="0">
                <a:solidFill>
                  <a:prstClr val="black"/>
                </a:solidFill>
                <a:latin typeface="Arial" panose="020B0604020202020204" pitchFamily="34" charset="0"/>
                <a:cs typeface="Arial" panose="020B0604020202020204" pitchFamily="34" charset="0"/>
              </a:rPr>
              <a:t>make </a:t>
            </a:r>
            <a:r>
              <a:rPr sz="2200" spc="-15" dirty="0">
                <a:solidFill>
                  <a:prstClr val="black"/>
                </a:solidFill>
                <a:latin typeface="Arial" panose="020B0604020202020204" pitchFamily="34" charset="0"/>
                <a:cs typeface="Arial" panose="020B0604020202020204" pitchFamily="34" charset="0"/>
              </a:rPr>
              <a:t>secure  contact </a:t>
            </a:r>
            <a:r>
              <a:rPr sz="2200" dirty="0">
                <a:solidFill>
                  <a:prstClr val="black"/>
                </a:solidFill>
                <a:latin typeface="Arial" panose="020B0604020202020204" pitchFamily="34" charset="0"/>
                <a:cs typeface="Arial" panose="020B0604020202020204" pitchFamily="34" charset="0"/>
              </a:rPr>
              <a:t>with </a:t>
            </a:r>
            <a:r>
              <a:rPr sz="2200" spc="-5" dirty="0">
                <a:solidFill>
                  <a:prstClr val="black"/>
                </a:solidFill>
                <a:latin typeface="Arial" panose="020B0604020202020204" pitchFamily="34" charset="0"/>
                <a:cs typeface="Arial" panose="020B0604020202020204" pitchFamily="34" charset="0"/>
              </a:rPr>
              <a:t>the body </a:t>
            </a:r>
            <a:r>
              <a:rPr sz="2200" dirty="0">
                <a:solidFill>
                  <a:prstClr val="black"/>
                </a:solidFill>
                <a:latin typeface="Arial" panose="020B0604020202020204" pitchFamily="34" charset="0"/>
                <a:cs typeface="Arial" panose="020B0604020202020204" pitchFamily="34" charset="0"/>
              </a:rPr>
              <a:t>and </a:t>
            </a:r>
            <a:r>
              <a:rPr sz="2200" spc="-10" dirty="0">
                <a:solidFill>
                  <a:prstClr val="black"/>
                </a:solidFill>
                <a:latin typeface="Arial" panose="020B0604020202020204" pitchFamily="34" charset="0"/>
                <a:cs typeface="Arial" panose="020B0604020202020204" pitchFamily="34" charset="0"/>
              </a:rPr>
              <a:t>eliminate </a:t>
            </a:r>
            <a:r>
              <a:rPr sz="2200" dirty="0">
                <a:solidFill>
                  <a:prstClr val="black"/>
                </a:solidFill>
                <a:latin typeface="Arial" panose="020B0604020202020204" pitchFamily="34" charset="0"/>
                <a:cs typeface="Arial" panose="020B0604020202020204" pitchFamily="34" charset="0"/>
              </a:rPr>
              <a:t>air </a:t>
            </a:r>
            <a:r>
              <a:rPr sz="2200" spc="-20" dirty="0">
                <a:solidFill>
                  <a:prstClr val="black"/>
                </a:solidFill>
                <a:latin typeface="Arial" panose="020B0604020202020204" pitchFamily="34" charset="0"/>
                <a:cs typeface="Arial" panose="020B0604020202020204" pitchFamily="34" charset="0"/>
              </a:rPr>
              <a:t>pockets  </a:t>
            </a:r>
            <a:r>
              <a:rPr sz="2200" spc="-10" dirty="0">
                <a:solidFill>
                  <a:prstClr val="black"/>
                </a:solidFill>
                <a:latin typeface="Arial" panose="020B0604020202020204" pitchFamily="34" charset="0"/>
                <a:cs typeface="Arial" panose="020B0604020202020204" pitchFamily="34" charset="0"/>
              </a:rPr>
              <a:t>between </a:t>
            </a:r>
            <a:r>
              <a:rPr sz="2200" spc="-5" dirty="0">
                <a:solidFill>
                  <a:prstClr val="black"/>
                </a:solidFill>
                <a:latin typeface="Arial" panose="020B0604020202020204" pitchFamily="34" charset="0"/>
                <a:cs typeface="Arial" panose="020B0604020202020204" pitchFamily="34" charset="0"/>
              </a:rPr>
              <a:t>the </a:t>
            </a:r>
            <a:r>
              <a:rPr sz="2200" spc="-10" dirty="0">
                <a:solidFill>
                  <a:prstClr val="black"/>
                </a:solidFill>
                <a:latin typeface="Arial" panose="020B0604020202020204" pitchFamily="34" charset="0"/>
                <a:cs typeface="Arial" panose="020B0604020202020204" pitchFamily="34" charset="0"/>
              </a:rPr>
              <a:t>transducer </a:t>
            </a:r>
            <a:r>
              <a:rPr sz="2200" dirty="0">
                <a:solidFill>
                  <a:prstClr val="black"/>
                </a:solidFill>
                <a:latin typeface="Arial" panose="020B0604020202020204" pitchFamily="34" charset="0"/>
                <a:cs typeface="Arial" panose="020B0604020202020204" pitchFamily="34" charset="0"/>
              </a:rPr>
              <a:t>and </a:t>
            </a:r>
            <a:r>
              <a:rPr sz="2200" spc="-5" dirty="0">
                <a:solidFill>
                  <a:prstClr val="black"/>
                </a:solidFill>
                <a:latin typeface="Arial" panose="020B0604020202020204" pitchFamily="34" charset="0"/>
                <a:cs typeface="Arial" panose="020B0604020202020204" pitchFamily="34" charset="0"/>
              </a:rPr>
              <a:t>the skin </a:t>
            </a:r>
            <a:r>
              <a:rPr sz="2200" spc="-10" dirty="0">
                <a:solidFill>
                  <a:prstClr val="black"/>
                </a:solidFill>
                <a:latin typeface="Arial" panose="020B0604020202020204" pitchFamily="34" charset="0"/>
                <a:cs typeface="Arial" panose="020B0604020202020204" pitchFamily="34" charset="0"/>
              </a:rPr>
              <a:t>that can </a:t>
            </a:r>
            <a:r>
              <a:rPr sz="2200" spc="-5" dirty="0">
                <a:solidFill>
                  <a:prstClr val="black"/>
                </a:solidFill>
                <a:latin typeface="Arial" panose="020B0604020202020204" pitchFamily="34" charset="0"/>
                <a:cs typeface="Arial" panose="020B0604020202020204" pitchFamily="34" charset="0"/>
              </a:rPr>
              <a:t>block</a:t>
            </a:r>
            <a:r>
              <a:rPr sz="2200" spc="-15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the  sound </a:t>
            </a:r>
            <a:r>
              <a:rPr sz="2200" spc="-25" dirty="0">
                <a:solidFill>
                  <a:prstClr val="black"/>
                </a:solidFill>
                <a:latin typeface="Arial" panose="020B0604020202020204" pitchFamily="34" charset="0"/>
                <a:cs typeface="Arial" panose="020B0604020202020204" pitchFamily="34" charset="0"/>
              </a:rPr>
              <a:t>waves </a:t>
            </a:r>
            <a:r>
              <a:rPr sz="2200" spc="-15" dirty="0">
                <a:solidFill>
                  <a:prstClr val="black"/>
                </a:solidFill>
                <a:latin typeface="Arial" panose="020B0604020202020204" pitchFamily="34" charset="0"/>
                <a:cs typeface="Arial" panose="020B0604020202020204" pitchFamily="34" charset="0"/>
              </a:rPr>
              <a:t>from </a:t>
            </a:r>
            <a:r>
              <a:rPr sz="2200" spc="-5" dirty="0">
                <a:solidFill>
                  <a:prstClr val="black"/>
                </a:solidFill>
                <a:latin typeface="Arial" panose="020B0604020202020204" pitchFamily="34" charset="0"/>
                <a:cs typeface="Arial" panose="020B0604020202020204" pitchFamily="34" charset="0"/>
              </a:rPr>
              <a:t>passing </a:t>
            </a:r>
            <a:r>
              <a:rPr sz="2200" spc="-15" dirty="0">
                <a:solidFill>
                  <a:prstClr val="black"/>
                </a:solidFill>
                <a:latin typeface="Arial" panose="020B0604020202020204" pitchFamily="34" charset="0"/>
                <a:cs typeface="Arial" panose="020B0604020202020204" pitchFamily="34" charset="0"/>
              </a:rPr>
              <a:t>into </a:t>
            </a:r>
            <a:r>
              <a:rPr sz="2200" spc="-10" dirty="0">
                <a:solidFill>
                  <a:prstClr val="black"/>
                </a:solidFill>
                <a:latin typeface="Arial" panose="020B0604020202020204" pitchFamily="34" charset="0"/>
                <a:cs typeface="Arial" panose="020B0604020202020204" pitchFamily="34" charset="0"/>
              </a:rPr>
              <a:t>your</a:t>
            </a:r>
            <a:r>
              <a:rPr sz="2200" spc="-45" dirty="0">
                <a:solidFill>
                  <a:prstClr val="black"/>
                </a:solidFill>
                <a:latin typeface="Arial" panose="020B0604020202020204" pitchFamily="34" charset="0"/>
                <a:cs typeface="Arial" panose="020B0604020202020204" pitchFamily="34" charset="0"/>
              </a:rPr>
              <a:t> </a:t>
            </a:r>
            <a:r>
              <a:rPr sz="2200" spc="-40" dirty="0">
                <a:solidFill>
                  <a:prstClr val="black"/>
                </a:solidFill>
                <a:latin typeface="Arial" panose="020B0604020202020204" pitchFamily="34" charset="0"/>
                <a:cs typeface="Arial" panose="020B0604020202020204" pitchFamily="34" charset="0"/>
              </a:rPr>
              <a:t>body.</a:t>
            </a:r>
            <a:endParaRPr lang="en-US" sz="2200" spc="-40" dirty="0">
              <a:solidFill>
                <a:prstClr val="black"/>
              </a:solidFill>
              <a:latin typeface="Arial" panose="020B0604020202020204" pitchFamily="34" charset="0"/>
              <a:cs typeface="Arial" panose="020B0604020202020204" pitchFamily="34" charset="0"/>
            </a:endParaRPr>
          </a:p>
          <a:p>
            <a:pPr marL="355600" marR="5080" indent="-342900" algn="just">
              <a:lnSpc>
                <a:spcPts val="2920"/>
              </a:lnSpc>
              <a:spcBef>
                <a:spcPts val="640"/>
              </a:spcBef>
              <a:buClr>
                <a:srgbClr val="0070C0"/>
              </a:buClr>
              <a:buFont typeface="Wingdings" panose="05000000000000000000" pitchFamily="2" charset="2"/>
              <a:buChar char="Ø"/>
              <a:tabLst>
                <a:tab pos="354965" algn="l"/>
                <a:tab pos="355600" algn="l"/>
              </a:tabLst>
            </a:pPr>
            <a:endParaRPr sz="2200" dirty="0">
              <a:solidFill>
                <a:prstClr val="black"/>
              </a:solidFill>
              <a:latin typeface="Arial" panose="020B0604020202020204" pitchFamily="34" charset="0"/>
              <a:cs typeface="Arial" panose="020B0604020202020204" pitchFamily="34" charset="0"/>
            </a:endParaRPr>
          </a:p>
          <a:p>
            <a:pPr marL="355600" marR="72390" indent="-342900" algn="just">
              <a:lnSpc>
                <a:spcPts val="2920"/>
              </a:lnSpc>
              <a:spcBef>
                <a:spcPts val="625"/>
              </a:spcBef>
              <a:buClr>
                <a:srgbClr val="0070C0"/>
              </a:buClr>
              <a:buFont typeface="Wingdings" panose="05000000000000000000" pitchFamily="2" charset="2"/>
              <a:buChar char="Ø"/>
              <a:tabLst>
                <a:tab pos="354965" algn="l"/>
                <a:tab pos="355600" algn="l"/>
              </a:tabLst>
            </a:pPr>
            <a:r>
              <a:rPr sz="2200" spc="-5" dirty="0">
                <a:solidFill>
                  <a:prstClr val="black"/>
                </a:solidFill>
                <a:latin typeface="Arial" panose="020B0604020202020204" pitchFamily="34" charset="0"/>
                <a:cs typeface="Arial" panose="020B0604020202020204" pitchFamily="34" charset="0"/>
              </a:rPr>
              <a:t>The </a:t>
            </a:r>
            <a:r>
              <a:rPr sz="2200" spc="-10" dirty="0">
                <a:solidFill>
                  <a:prstClr val="black"/>
                </a:solidFill>
                <a:latin typeface="Arial" panose="020B0604020202020204" pitchFamily="34" charset="0"/>
                <a:cs typeface="Arial" panose="020B0604020202020204" pitchFamily="34" charset="0"/>
              </a:rPr>
              <a:t>sonographer (ultrasound technologist) </a:t>
            </a:r>
            <a:r>
              <a:rPr sz="2200" dirty="0">
                <a:solidFill>
                  <a:prstClr val="black"/>
                </a:solidFill>
                <a:latin typeface="Arial" panose="020B0604020202020204" pitchFamily="34" charset="0"/>
                <a:cs typeface="Arial" panose="020B0604020202020204" pitchFamily="34" charset="0"/>
              </a:rPr>
              <a:t>or  </a:t>
            </a:r>
            <a:r>
              <a:rPr sz="2200" spc="-10" dirty="0">
                <a:solidFill>
                  <a:prstClr val="black"/>
                </a:solidFill>
                <a:latin typeface="Arial" panose="020B0604020202020204" pitchFamily="34" charset="0"/>
                <a:cs typeface="Arial" panose="020B0604020202020204" pitchFamily="34" charset="0"/>
              </a:rPr>
              <a:t>radiologist </a:t>
            </a:r>
            <a:r>
              <a:rPr sz="2200" spc="-5" dirty="0">
                <a:solidFill>
                  <a:prstClr val="black"/>
                </a:solidFill>
                <a:latin typeface="Arial" panose="020B0604020202020204" pitchFamily="34" charset="0"/>
                <a:cs typeface="Arial" panose="020B0604020202020204" pitchFamily="34" charset="0"/>
              </a:rPr>
              <a:t>then </a:t>
            </a:r>
            <a:r>
              <a:rPr sz="2200" spc="-10" dirty="0">
                <a:solidFill>
                  <a:prstClr val="black"/>
                </a:solidFill>
                <a:latin typeface="Arial" panose="020B0604020202020204" pitchFamily="34" charset="0"/>
                <a:cs typeface="Arial" panose="020B0604020202020204" pitchFamily="34" charset="0"/>
              </a:rPr>
              <a:t>presses </a:t>
            </a:r>
            <a:r>
              <a:rPr sz="2200" spc="-5" dirty="0">
                <a:solidFill>
                  <a:prstClr val="black"/>
                </a:solidFill>
                <a:latin typeface="Arial" panose="020B0604020202020204" pitchFamily="34" charset="0"/>
                <a:cs typeface="Arial" panose="020B0604020202020204" pitchFamily="34" charset="0"/>
              </a:rPr>
              <a:t>the </a:t>
            </a:r>
            <a:r>
              <a:rPr sz="2200" spc="-10" dirty="0">
                <a:solidFill>
                  <a:prstClr val="black"/>
                </a:solidFill>
                <a:latin typeface="Arial" panose="020B0604020202020204" pitchFamily="34" charset="0"/>
                <a:cs typeface="Arial" panose="020B0604020202020204" pitchFamily="34" charset="0"/>
              </a:rPr>
              <a:t>transducer </a:t>
            </a:r>
            <a:r>
              <a:rPr sz="2200" spc="-5" dirty="0">
                <a:solidFill>
                  <a:prstClr val="black"/>
                </a:solidFill>
                <a:latin typeface="Arial" panose="020B0604020202020204" pitchFamily="34" charset="0"/>
                <a:cs typeface="Arial" panose="020B0604020202020204" pitchFamily="34" charset="0"/>
              </a:rPr>
              <a:t>firmly </a:t>
            </a:r>
            <a:r>
              <a:rPr sz="2200" spc="-15" dirty="0">
                <a:solidFill>
                  <a:prstClr val="black"/>
                </a:solidFill>
                <a:latin typeface="Arial" panose="020B0604020202020204" pitchFamily="34" charset="0"/>
                <a:cs typeface="Arial" panose="020B0604020202020204" pitchFamily="34" charset="0"/>
              </a:rPr>
              <a:t>against  </a:t>
            </a:r>
            <a:r>
              <a:rPr sz="2200" spc="-5" dirty="0">
                <a:solidFill>
                  <a:prstClr val="black"/>
                </a:solidFill>
                <a:latin typeface="Arial" panose="020B0604020202020204" pitchFamily="34" charset="0"/>
                <a:cs typeface="Arial" panose="020B0604020202020204" pitchFamily="34" charset="0"/>
              </a:rPr>
              <a:t>the skin </a:t>
            </a:r>
            <a:r>
              <a:rPr sz="2200" dirty="0">
                <a:solidFill>
                  <a:prstClr val="black"/>
                </a:solidFill>
                <a:latin typeface="Arial" panose="020B0604020202020204" pitchFamily="34" charset="0"/>
                <a:cs typeface="Arial" panose="020B0604020202020204" pitchFamily="34" charset="0"/>
              </a:rPr>
              <a:t>in </a:t>
            </a:r>
            <a:r>
              <a:rPr sz="2200" spc="-10" dirty="0">
                <a:solidFill>
                  <a:prstClr val="black"/>
                </a:solidFill>
                <a:latin typeface="Arial" panose="020B0604020202020204" pitchFamily="34" charset="0"/>
                <a:cs typeface="Arial" panose="020B0604020202020204" pitchFamily="34" charset="0"/>
              </a:rPr>
              <a:t>various locations, sweeping over </a:t>
            </a:r>
            <a:r>
              <a:rPr sz="2200" spc="-5" dirty="0">
                <a:solidFill>
                  <a:prstClr val="black"/>
                </a:solidFill>
                <a:latin typeface="Arial" panose="020B0604020202020204" pitchFamily="34" charset="0"/>
                <a:cs typeface="Arial" panose="020B0604020202020204" pitchFamily="34" charset="0"/>
              </a:rPr>
              <a:t>the </a:t>
            </a:r>
            <a:r>
              <a:rPr sz="2200" spc="-10" dirty="0">
                <a:solidFill>
                  <a:prstClr val="black"/>
                </a:solidFill>
                <a:latin typeface="Arial" panose="020B0604020202020204" pitchFamily="34" charset="0"/>
                <a:cs typeface="Arial" panose="020B0604020202020204" pitchFamily="34" charset="0"/>
              </a:rPr>
              <a:t>area </a:t>
            </a:r>
            <a:r>
              <a:rPr sz="2200" dirty="0">
                <a:solidFill>
                  <a:prstClr val="black"/>
                </a:solidFill>
                <a:latin typeface="Arial" panose="020B0604020202020204" pitchFamily="34" charset="0"/>
                <a:cs typeface="Arial" panose="020B0604020202020204" pitchFamily="34" charset="0"/>
              </a:rPr>
              <a:t>of  </a:t>
            </a:r>
            <a:r>
              <a:rPr sz="2200" spc="-20" dirty="0">
                <a:solidFill>
                  <a:prstClr val="black"/>
                </a:solidFill>
                <a:latin typeface="Arial" panose="020B0604020202020204" pitchFamily="34" charset="0"/>
                <a:cs typeface="Arial" panose="020B0604020202020204" pitchFamily="34" charset="0"/>
              </a:rPr>
              <a:t>interest </a:t>
            </a:r>
            <a:r>
              <a:rPr sz="2200" dirty="0">
                <a:solidFill>
                  <a:prstClr val="black"/>
                </a:solidFill>
                <a:latin typeface="Arial" panose="020B0604020202020204" pitchFamily="34" charset="0"/>
                <a:cs typeface="Arial" panose="020B0604020202020204" pitchFamily="34" charset="0"/>
              </a:rPr>
              <a:t>or </a:t>
            </a:r>
            <a:r>
              <a:rPr sz="2200" spc="-5" dirty="0">
                <a:solidFill>
                  <a:prstClr val="black"/>
                </a:solidFill>
                <a:latin typeface="Arial" panose="020B0604020202020204" pitchFamily="34" charset="0"/>
                <a:cs typeface="Arial" panose="020B0604020202020204" pitchFamily="34" charset="0"/>
              </a:rPr>
              <a:t>angling the sound beam </a:t>
            </a:r>
            <a:r>
              <a:rPr sz="2200" spc="-15" dirty="0">
                <a:solidFill>
                  <a:prstClr val="black"/>
                </a:solidFill>
                <a:latin typeface="Arial" panose="020B0604020202020204" pitchFamily="34" charset="0"/>
                <a:cs typeface="Arial" panose="020B0604020202020204" pitchFamily="34" charset="0"/>
              </a:rPr>
              <a:t>from </a:t>
            </a:r>
            <a:r>
              <a:rPr sz="2200" dirty="0">
                <a:solidFill>
                  <a:prstClr val="black"/>
                </a:solidFill>
                <a:latin typeface="Arial" panose="020B0604020202020204" pitchFamily="34" charset="0"/>
                <a:cs typeface="Arial" panose="020B0604020202020204" pitchFamily="34" charset="0"/>
              </a:rPr>
              <a:t>a </a:t>
            </a:r>
            <a:r>
              <a:rPr sz="2200" spc="-10" dirty="0">
                <a:solidFill>
                  <a:prstClr val="black"/>
                </a:solidFill>
                <a:latin typeface="Arial" panose="020B0604020202020204" pitchFamily="34" charset="0"/>
                <a:cs typeface="Arial" panose="020B0604020202020204" pitchFamily="34" charset="0"/>
              </a:rPr>
              <a:t>farther  location </a:t>
            </a:r>
            <a:r>
              <a:rPr sz="2200" spc="-15" dirty="0">
                <a:solidFill>
                  <a:prstClr val="black"/>
                </a:solidFill>
                <a:latin typeface="Arial" panose="020B0604020202020204" pitchFamily="34" charset="0"/>
                <a:cs typeface="Arial" panose="020B0604020202020204" pitchFamily="34" charset="0"/>
              </a:rPr>
              <a:t>to </a:t>
            </a:r>
            <a:r>
              <a:rPr sz="2200" spc="-20" dirty="0">
                <a:solidFill>
                  <a:prstClr val="black"/>
                </a:solidFill>
                <a:latin typeface="Arial" panose="020B0604020202020204" pitchFamily="34" charset="0"/>
                <a:cs typeface="Arial" panose="020B0604020202020204" pitchFamily="34" charset="0"/>
              </a:rPr>
              <a:t>better </a:t>
            </a:r>
            <a:r>
              <a:rPr sz="2200" spc="-5" dirty="0">
                <a:solidFill>
                  <a:prstClr val="black"/>
                </a:solidFill>
                <a:latin typeface="Arial" panose="020B0604020202020204" pitchFamily="34" charset="0"/>
                <a:cs typeface="Arial" panose="020B0604020202020204" pitchFamily="34" charset="0"/>
              </a:rPr>
              <a:t>see </a:t>
            </a:r>
            <a:r>
              <a:rPr sz="2200" dirty="0">
                <a:solidFill>
                  <a:prstClr val="black"/>
                </a:solidFill>
                <a:latin typeface="Arial" panose="020B0604020202020204" pitchFamily="34" charset="0"/>
                <a:cs typeface="Arial" panose="020B0604020202020204" pitchFamily="34" charset="0"/>
              </a:rPr>
              <a:t>an </a:t>
            </a:r>
            <a:r>
              <a:rPr sz="2200" spc="-10" dirty="0">
                <a:solidFill>
                  <a:prstClr val="black"/>
                </a:solidFill>
                <a:latin typeface="Arial" panose="020B0604020202020204" pitchFamily="34" charset="0"/>
                <a:cs typeface="Arial" panose="020B0604020202020204" pitchFamily="34" charset="0"/>
              </a:rPr>
              <a:t>area </a:t>
            </a:r>
            <a:r>
              <a:rPr sz="2200" dirty="0">
                <a:solidFill>
                  <a:prstClr val="black"/>
                </a:solidFill>
                <a:latin typeface="Arial" panose="020B0604020202020204" pitchFamily="34" charset="0"/>
                <a:cs typeface="Arial" panose="020B0604020202020204" pitchFamily="34" charset="0"/>
              </a:rPr>
              <a:t>of</a:t>
            </a:r>
            <a:r>
              <a:rPr sz="2200" spc="-75"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concern.</a:t>
            </a:r>
            <a:endParaRPr sz="2200"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329F32-D40F-3F8B-97B3-8A1E92BC98F9}"/>
              </a:ext>
            </a:extLst>
          </p:cNvPr>
          <p:cNvSpPr txBox="1"/>
          <p:nvPr/>
        </p:nvSpPr>
        <p:spPr>
          <a:xfrm>
            <a:off x="1644269" y="99152"/>
            <a:ext cx="5142755" cy="461665"/>
          </a:xfrm>
          <a:prstGeom prst="rect">
            <a:avLst/>
          </a:prstGeom>
          <a:noFill/>
        </p:spPr>
        <p:txBody>
          <a:bodyPr wrap="none" rtlCol="0">
            <a:spAutoFit/>
          </a:bodyPr>
          <a:lstStyle/>
          <a:p>
            <a:r>
              <a:rPr lang="en-US" sz="2400" b="1" dirty="0">
                <a:solidFill>
                  <a:srgbClr val="0066FF"/>
                </a:solidFill>
                <a:latin typeface="Arial" panose="020B0604020202020204" pitchFamily="34" charset="0"/>
                <a:cs typeface="Arial" panose="020B0604020202020204" pitchFamily="34" charset="0"/>
              </a:rPr>
              <a:t>How is the Procedure Performed?</a:t>
            </a:r>
            <a:endParaRPr lang="en-IN" sz="2400" b="1" dirty="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54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399" y="258594"/>
            <a:ext cx="9941507" cy="981807"/>
          </a:xfrm>
          <a:prstGeom prst="rect">
            <a:avLst/>
          </a:prstGeom>
        </p:spPr>
        <p:txBody>
          <a:bodyPr wrap="square">
            <a:spAutoFit/>
          </a:bodyPr>
          <a:lstStyle/>
          <a:p>
            <a:pPr marL="12700" marR="5080" algn="just">
              <a:lnSpc>
                <a:spcPct val="80000"/>
              </a:lnSpc>
              <a:spcBef>
                <a:spcPts val="645"/>
              </a:spcBef>
              <a:tabLst>
                <a:tab pos="354965" algn="l"/>
                <a:tab pos="355600" algn="l"/>
              </a:tabLst>
            </a:pPr>
            <a:r>
              <a:rPr lang="en-MY" sz="2200" dirty="0">
                <a:solidFill>
                  <a:prstClr val="black"/>
                </a:solidFill>
                <a:latin typeface="Arial" panose="020B0604020202020204" pitchFamily="34" charset="0"/>
                <a:cs typeface="Arial" panose="020B0604020202020204" pitchFamily="34" charset="0"/>
              </a:rPr>
              <a:t>In some </a:t>
            </a:r>
            <a:r>
              <a:rPr lang="en-MY" sz="2200" spc="-10" dirty="0">
                <a:solidFill>
                  <a:prstClr val="black"/>
                </a:solidFill>
                <a:latin typeface="Arial" panose="020B0604020202020204" pitchFamily="34" charset="0"/>
                <a:cs typeface="Arial" panose="020B0604020202020204" pitchFamily="34" charset="0"/>
              </a:rPr>
              <a:t>ultrasound studies, </a:t>
            </a:r>
            <a:r>
              <a:rPr lang="en-MY" sz="2200" spc="-5" dirty="0">
                <a:solidFill>
                  <a:prstClr val="black"/>
                </a:solidFill>
                <a:latin typeface="Arial" panose="020B0604020202020204" pitchFamily="34" charset="0"/>
                <a:cs typeface="Arial" panose="020B0604020202020204" pitchFamily="34" charset="0"/>
              </a:rPr>
              <a:t>the </a:t>
            </a:r>
            <a:r>
              <a:rPr lang="en-MY" sz="2200" spc="-10" dirty="0">
                <a:solidFill>
                  <a:prstClr val="black"/>
                </a:solidFill>
                <a:latin typeface="Arial" panose="020B0604020202020204" pitchFamily="34" charset="0"/>
                <a:cs typeface="Arial" panose="020B0604020202020204" pitchFamily="34" charset="0"/>
              </a:rPr>
              <a:t>transducer </a:t>
            </a:r>
            <a:r>
              <a:rPr lang="en-MY" sz="2200" dirty="0">
                <a:solidFill>
                  <a:prstClr val="black"/>
                </a:solidFill>
                <a:latin typeface="Arial" panose="020B0604020202020204" pitchFamily="34" charset="0"/>
                <a:cs typeface="Arial" panose="020B0604020202020204" pitchFamily="34" charset="0"/>
              </a:rPr>
              <a:t>is </a:t>
            </a:r>
            <a:r>
              <a:rPr lang="en-MY" sz="2200" spc="-15" dirty="0">
                <a:solidFill>
                  <a:prstClr val="black"/>
                </a:solidFill>
                <a:latin typeface="Arial" panose="020B0604020202020204" pitchFamily="34" charset="0"/>
                <a:cs typeface="Arial" panose="020B0604020202020204" pitchFamily="34" charset="0"/>
              </a:rPr>
              <a:t>attached to</a:t>
            </a:r>
            <a:r>
              <a:rPr lang="en-MY" sz="2200" spc="-170" dirty="0">
                <a:solidFill>
                  <a:prstClr val="black"/>
                </a:solidFill>
                <a:latin typeface="Arial" panose="020B0604020202020204" pitchFamily="34" charset="0"/>
                <a:cs typeface="Arial" panose="020B0604020202020204" pitchFamily="34" charset="0"/>
              </a:rPr>
              <a:t> </a:t>
            </a:r>
            <a:r>
              <a:rPr lang="en-MY" sz="2200" dirty="0">
                <a:solidFill>
                  <a:prstClr val="black"/>
                </a:solidFill>
                <a:latin typeface="Arial" panose="020B0604020202020204" pitchFamily="34" charset="0"/>
                <a:cs typeface="Arial" panose="020B0604020202020204" pitchFamily="34" charset="0"/>
              </a:rPr>
              <a:t>a  </a:t>
            </a:r>
            <a:r>
              <a:rPr lang="en-MY" sz="2200" spc="-15" dirty="0">
                <a:solidFill>
                  <a:prstClr val="black"/>
                </a:solidFill>
                <a:latin typeface="Arial" panose="020B0604020202020204" pitchFamily="34" charset="0"/>
                <a:cs typeface="Arial" panose="020B0604020202020204" pitchFamily="34" charset="0"/>
              </a:rPr>
              <a:t>probe </a:t>
            </a:r>
            <a:r>
              <a:rPr lang="en-MY" sz="2200" dirty="0">
                <a:solidFill>
                  <a:prstClr val="black"/>
                </a:solidFill>
                <a:latin typeface="Arial" panose="020B0604020202020204" pitchFamily="34" charset="0"/>
                <a:cs typeface="Arial" panose="020B0604020202020204" pitchFamily="34" charset="0"/>
              </a:rPr>
              <a:t>and </a:t>
            </a:r>
            <a:r>
              <a:rPr lang="en-MY" sz="2200" spc="-10" dirty="0">
                <a:solidFill>
                  <a:prstClr val="black"/>
                </a:solidFill>
                <a:latin typeface="Arial" panose="020B0604020202020204" pitchFamily="34" charset="0"/>
                <a:cs typeface="Arial" panose="020B0604020202020204" pitchFamily="34" charset="0"/>
              </a:rPr>
              <a:t>inserted </a:t>
            </a:r>
            <a:r>
              <a:rPr lang="en-MY" sz="2200" spc="-15" dirty="0">
                <a:solidFill>
                  <a:prstClr val="black"/>
                </a:solidFill>
                <a:latin typeface="Arial" panose="020B0604020202020204" pitchFamily="34" charset="0"/>
                <a:cs typeface="Arial" panose="020B0604020202020204" pitchFamily="34" charset="0"/>
              </a:rPr>
              <a:t>into </a:t>
            </a:r>
            <a:r>
              <a:rPr lang="en-MY" sz="2200" dirty="0">
                <a:solidFill>
                  <a:prstClr val="black"/>
                </a:solidFill>
                <a:latin typeface="Arial" panose="020B0604020202020204" pitchFamily="34" charset="0"/>
                <a:cs typeface="Arial" panose="020B0604020202020204" pitchFamily="34" charset="0"/>
              </a:rPr>
              <a:t>a </a:t>
            </a:r>
            <a:r>
              <a:rPr lang="en-MY" sz="2200" spc="-20" dirty="0">
                <a:solidFill>
                  <a:prstClr val="black"/>
                </a:solidFill>
                <a:latin typeface="Arial" panose="020B0604020202020204" pitchFamily="34" charset="0"/>
                <a:cs typeface="Arial" panose="020B0604020202020204" pitchFamily="34" charset="0"/>
              </a:rPr>
              <a:t>natural </a:t>
            </a:r>
            <a:r>
              <a:rPr lang="en-MY" sz="2200" spc="-5" dirty="0">
                <a:solidFill>
                  <a:prstClr val="black"/>
                </a:solidFill>
                <a:latin typeface="Arial" panose="020B0604020202020204" pitchFamily="34" charset="0"/>
                <a:cs typeface="Arial" panose="020B0604020202020204" pitchFamily="34" charset="0"/>
              </a:rPr>
              <a:t>opening </a:t>
            </a:r>
            <a:r>
              <a:rPr lang="en-MY" sz="2200" dirty="0">
                <a:solidFill>
                  <a:prstClr val="black"/>
                </a:solidFill>
                <a:latin typeface="Arial" panose="020B0604020202020204" pitchFamily="34" charset="0"/>
                <a:cs typeface="Arial" panose="020B0604020202020204" pitchFamily="34" charset="0"/>
              </a:rPr>
              <a:t>in </a:t>
            </a:r>
            <a:r>
              <a:rPr lang="en-MY" sz="2200" spc="-5" dirty="0">
                <a:solidFill>
                  <a:prstClr val="black"/>
                </a:solidFill>
                <a:latin typeface="Arial" panose="020B0604020202020204" pitchFamily="34" charset="0"/>
                <a:cs typeface="Arial" panose="020B0604020202020204" pitchFamily="34" charset="0"/>
              </a:rPr>
              <a:t>the </a:t>
            </a:r>
            <a:r>
              <a:rPr lang="en-MY" sz="2200" spc="-40" dirty="0">
                <a:solidFill>
                  <a:prstClr val="black"/>
                </a:solidFill>
                <a:latin typeface="Arial" panose="020B0604020202020204" pitchFamily="34" charset="0"/>
                <a:cs typeface="Arial" panose="020B0604020202020204" pitchFamily="34" charset="0"/>
              </a:rPr>
              <a:t>body.  </a:t>
            </a:r>
          </a:p>
          <a:p>
            <a:pPr marL="12700" marR="5080" algn="just">
              <a:lnSpc>
                <a:spcPct val="80000"/>
              </a:lnSpc>
              <a:spcBef>
                <a:spcPts val="645"/>
              </a:spcBef>
              <a:tabLst>
                <a:tab pos="354965" algn="l"/>
                <a:tab pos="355600" algn="l"/>
              </a:tabLst>
            </a:pPr>
            <a:r>
              <a:rPr lang="en-MY" sz="2200" spc="-5" dirty="0">
                <a:solidFill>
                  <a:prstClr val="black"/>
                </a:solidFill>
                <a:latin typeface="Arial" panose="020B0604020202020204" pitchFamily="34" charset="0"/>
                <a:cs typeface="Arial" panose="020B0604020202020204" pitchFamily="34" charset="0"/>
              </a:rPr>
              <a:t>These </a:t>
            </a:r>
            <a:r>
              <a:rPr lang="en-MY" sz="2200" spc="-20" dirty="0">
                <a:solidFill>
                  <a:prstClr val="black"/>
                </a:solidFill>
                <a:latin typeface="Arial" panose="020B0604020202020204" pitchFamily="34" charset="0"/>
                <a:cs typeface="Arial" panose="020B0604020202020204" pitchFamily="34" charset="0"/>
              </a:rPr>
              <a:t>exams</a:t>
            </a:r>
            <a:r>
              <a:rPr lang="en-MY" sz="2200" spc="-60" dirty="0">
                <a:solidFill>
                  <a:prstClr val="black"/>
                </a:solidFill>
                <a:latin typeface="Arial" panose="020B0604020202020204" pitchFamily="34" charset="0"/>
                <a:cs typeface="Arial" panose="020B0604020202020204" pitchFamily="34" charset="0"/>
              </a:rPr>
              <a:t> </a:t>
            </a:r>
            <a:r>
              <a:rPr lang="en-MY" sz="2200" spc="-5" dirty="0">
                <a:solidFill>
                  <a:prstClr val="black"/>
                </a:solidFill>
                <a:latin typeface="Arial" panose="020B0604020202020204" pitchFamily="34" charset="0"/>
                <a:cs typeface="Arial" panose="020B0604020202020204" pitchFamily="34" charset="0"/>
              </a:rPr>
              <a:t>include:</a:t>
            </a:r>
            <a:endParaRPr lang="en-MY" sz="2200" dirty="0">
              <a:solidFill>
                <a:prstClr val="black"/>
              </a:solidFill>
              <a:latin typeface="Arial" panose="020B0604020202020204" pitchFamily="34" charset="0"/>
              <a:cs typeface="Arial" panose="020B0604020202020204" pitchFamily="34" charset="0"/>
            </a:endParaRPr>
          </a:p>
        </p:txBody>
      </p:sp>
      <p:pic>
        <p:nvPicPr>
          <p:cNvPr id="1026" name="Picture 2" descr="Prostate Tests | NIDDK">
            <a:extLst>
              <a:ext uri="{FF2B5EF4-FFF2-40B4-BE49-F238E27FC236}">
                <a16:creationId xmlns:a16="http://schemas.microsoft.com/office/drawing/2014/main" id="{35A21C89-8592-A24D-CAF9-68D87DDE4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746" y="3480383"/>
            <a:ext cx="3839574" cy="30529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D83103-8851-A778-56CE-55C492D67866}"/>
              </a:ext>
            </a:extLst>
          </p:cNvPr>
          <p:cNvPicPr>
            <a:picLocks noChangeAspect="1"/>
          </p:cNvPicPr>
          <p:nvPr/>
        </p:nvPicPr>
        <p:blipFill>
          <a:blip r:embed="rId3"/>
          <a:stretch>
            <a:fillRect/>
          </a:stretch>
        </p:blipFill>
        <p:spPr>
          <a:xfrm>
            <a:off x="7778334" y="914400"/>
            <a:ext cx="3839574" cy="2842351"/>
          </a:xfrm>
          <a:prstGeom prst="rect">
            <a:avLst/>
          </a:prstGeom>
        </p:spPr>
      </p:pic>
      <p:sp>
        <p:nvSpPr>
          <p:cNvPr id="6" name="TextBox 5">
            <a:extLst>
              <a:ext uri="{FF2B5EF4-FFF2-40B4-BE49-F238E27FC236}">
                <a16:creationId xmlns:a16="http://schemas.microsoft.com/office/drawing/2014/main" id="{D7ADD862-7B57-0C7A-901B-DAD01C8E0301}"/>
              </a:ext>
            </a:extLst>
          </p:cNvPr>
          <p:cNvSpPr txBox="1"/>
          <p:nvPr/>
        </p:nvSpPr>
        <p:spPr>
          <a:xfrm>
            <a:off x="6095999" y="4468792"/>
            <a:ext cx="5725099" cy="994631"/>
          </a:xfrm>
          <a:prstGeom prst="rect">
            <a:avLst/>
          </a:prstGeom>
          <a:noFill/>
        </p:spPr>
        <p:txBody>
          <a:bodyPr wrap="square">
            <a:spAutoFit/>
          </a:bodyPr>
          <a:lstStyle/>
          <a:p>
            <a:pPr marL="12700" marR="325120" algn="just">
              <a:lnSpc>
                <a:spcPct val="80000"/>
              </a:lnSpc>
              <a:spcBef>
                <a:spcPts val="670"/>
              </a:spcBef>
              <a:tabLst>
                <a:tab pos="354965" algn="l"/>
                <a:tab pos="355600" algn="l"/>
              </a:tabLst>
              <a:defRPr/>
            </a:pPr>
            <a:r>
              <a:rPr lang="en-MY" sz="2200" b="1" spc="-30" dirty="0">
                <a:solidFill>
                  <a:prstClr val="black"/>
                </a:solidFill>
                <a:latin typeface="Arial" panose="020B0604020202020204" pitchFamily="34" charset="0"/>
                <a:cs typeface="Arial" panose="020B0604020202020204" pitchFamily="34" charset="0"/>
              </a:rPr>
              <a:t>Transrectal </a:t>
            </a:r>
            <a:r>
              <a:rPr lang="en-MY" sz="2200" b="1" spc="-10" dirty="0">
                <a:solidFill>
                  <a:prstClr val="black"/>
                </a:solidFill>
                <a:latin typeface="Arial" panose="020B0604020202020204" pitchFamily="34" charset="0"/>
                <a:cs typeface="Arial" panose="020B0604020202020204" pitchFamily="34" charset="0"/>
              </a:rPr>
              <a:t>ultrasound. </a:t>
            </a:r>
          </a:p>
          <a:p>
            <a:pPr marL="12700" marR="325120" algn="just">
              <a:lnSpc>
                <a:spcPct val="80000"/>
              </a:lnSpc>
              <a:spcBef>
                <a:spcPts val="670"/>
              </a:spcBef>
              <a:tabLst>
                <a:tab pos="354965" algn="l"/>
                <a:tab pos="355600" algn="l"/>
              </a:tabLst>
              <a:defRPr/>
            </a:pPr>
            <a:r>
              <a:rPr lang="en-MY" sz="2200" spc="-5" dirty="0">
                <a:solidFill>
                  <a:prstClr val="black"/>
                </a:solidFill>
                <a:latin typeface="Arial" panose="020B0604020202020204" pitchFamily="34" charset="0"/>
                <a:cs typeface="Arial" panose="020B0604020202020204" pitchFamily="34" charset="0"/>
              </a:rPr>
              <a:t>The </a:t>
            </a:r>
            <a:r>
              <a:rPr lang="en-MY" sz="2200" spc="-10" dirty="0">
                <a:solidFill>
                  <a:prstClr val="black"/>
                </a:solidFill>
                <a:latin typeface="Arial" panose="020B0604020202020204" pitchFamily="34" charset="0"/>
                <a:cs typeface="Arial" panose="020B0604020202020204" pitchFamily="34" charset="0"/>
              </a:rPr>
              <a:t>transducer </a:t>
            </a:r>
            <a:r>
              <a:rPr lang="en-MY" sz="2200" dirty="0">
                <a:solidFill>
                  <a:prstClr val="black"/>
                </a:solidFill>
                <a:latin typeface="Arial" panose="020B0604020202020204" pitchFamily="34" charset="0"/>
                <a:cs typeface="Arial" panose="020B0604020202020204" pitchFamily="34" charset="0"/>
              </a:rPr>
              <a:t>is </a:t>
            </a:r>
            <a:r>
              <a:rPr lang="en-MY" sz="2200" spc="-10" dirty="0">
                <a:solidFill>
                  <a:prstClr val="black"/>
                </a:solidFill>
                <a:latin typeface="Arial" panose="020B0604020202020204" pitchFamily="34" charset="0"/>
                <a:cs typeface="Arial" panose="020B0604020202020204" pitchFamily="34" charset="0"/>
              </a:rPr>
              <a:t>inserted </a:t>
            </a:r>
            <a:r>
              <a:rPr lang="en-MY" sz="2200" spc="-15" dirty="0">
                <a:solidFill>
                  <a:prstClr val="black"/>
                </a:solidFill>
                <a:latin typeface="Arial" panose="020B0604020202020204" pitchFamily="34" charset="0"/>
                <a:cs typeface="Arial" panose="020B0604020202020204" pitchFamily="34" charset="0"/>
              </a:rPr>
              <a:t>into </a:t>
            </a:r>
            <a:r>
              <a:rPr lang="en-MY" sz="2200" dirty="0">
                <a:solidFill>
                  <a:prstClr val="black"/>
                </a:solidFill>
                <a:latin typeface="Arial" panose="020B0604020202020204" pitchFamily="34" charset="0"/>
                <a:cs typeface="Arial" panose="020B0604020202020204" pitchFamily="34" charset="0"/>
              </a:rPr>
              <a:t>a  </a:t>
            </a:r>
            <a:r>
              <a:rPr lang="en-MY" sz="2200" spc="-5" dirty="0">
                <a:solidFill>
                  <a:prstClr val="black"/>
                </a:solidFill>
                <a:latin typeface="Arial" panose="020B0604020202020204" pitchFamily="34" charset="0"/>
                <a:cs typeface="Arial" panose="020B0604020202020204" pitchFamily="34" charset="0"/>
              </a:rPr>
              <a:t>man’s </a:t>
            </a:r>
            <a:r>
              <a:rPr lang="en-US" sz="2200" spc="-5" dirty="0">
                <a:solidFill>
                  <a:prstClr val="black"/>
                </a:solidFill>
                <a:latin typeface="Arial" panose="020B0604020202020204" pitchFamily="34" charset="0"/>
                <a:cs typeface="Arial" panose="020B0604020202020204" pitchFamily="34" charset="0"/>
              </a:rPr>
              <a:t>rectum to view the prostate</a:t>
            </a:r>
            <a:r>
              <a:rPr lang="en-MY" sz="2200" spc="-25" dirty="0">
                <a:solidFill>
                  <a:prstClr val="black"/>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3CB90A64-4F3A-6C3C-9C97-6B3912E6F202}"/>
              </a:ext>
            </a:extLst>
          </p:cNvPr>
          <p:cNvSpPr txBox="1"/>
          <p:nvPr/>
        </p:nvSpPr>
        <p:spPr>
          <a:xfrm>
            <a:off x="1590831" y="1707226"/>
            <a:ext cx="5833048" cy="1446550"/>
          </a:xfrm>
          <a:prstGeom prst="rect">
            <a:avLst/>
          </a:prstGeom>
          <a:noFill/>
        </p:spPr>
        <p:txBody>
          <a:bodyPr wrap="square">
            <a:spAutoFit/>
          </a:bodyPr>
          <a:lstStyle/>
          <a:p>
            <a:r>
              <a:rPr lang="en-MY" sz="2200" b="1" spc="-20" dirty="0">
                <a:solidFill>
                  <a:prstClr val="black"/>
                </a:solidFill>
                <a:latin typeface="Arial" panose="020B0604020202020204" pitchFamily="34" charset="0"/>
                <a:cs typeface="Arial" panose="020B0604020202020204" pitchFamily="34" charset="0"/>
              </a:rPr>
              <a:t>Transoesophageal </a:t>
            </a:r>
            <a:r>
              <a:rPr lang="en-MY" sz="2200" b="1" spc="-10" dirty="0">
                <a:solidFill>
                  <a:prstClr val="black"/>
                </a:solidFill>
                <a:latin typeface="Arial" panose="020B0604020202020204" pitchFamily="34" charset="0"/>
                <a:cs typeface="Arial" panose="020B0604020202020204" pitchFamily="34" charset="0"/>
              </a:rPr>
              <a:t>echocardiogram.</a:t>
            </a:r>
          </a:p>
          <a:p>
            <a:r>
              <a:rPr lang="en-MY" sz="2200" b="1" spc="-10" dirty="0">
                <a:solidFill>
                  <a:prstClr val="black"/>
                </a:solidFill>
                <a:latin typeface="Arial" panose="020B0604020202020204" pitchFamily="34" charset="0"/>
                <a:cs typeface="Arial" panose="020B0604020202020204" pitchFamily="34" charset="0"/>
              </a:rPr>
              <a:t> </a:t>
            </a:r>
            <a:r>
              <a:rPr lang="en-MY" sz="2200" spc="-5" dirty="0">
                <a:solidFill>
                  <a:prstClr val="black"/>
                </a:solidFill>
                <a:latin typeface="Arial" panose="020B0604020202020204" pitchFamily="34" charset="0"/>
                <a:cs typeface="Arial" panose="020B0604020202020204" pitchFamily="34" charset="0"/>
              </a:rPr>
              <a:t>The </a:t>
            </a:r>
            <a:r>
              <a:rPr lang="en-MY" sz="2200" spc="-10" dirty="0">
                <a:solidFill>
                  <a:prstClr val="black"/>
                </a:solidFill>
                <a:latin typeface="Arial" panose="020B0604020202020204" pitchFamily="34" charset="0"/>
                <a:cs typeface="Arial" panose="020B0604020202020204" pitchFamily="34" charset="0"/>
              </a:rPr>
              <a:t>transducer </a:t>
            </a:r>
            <a:r>
              <a:rPr lang="en-MY" sz="2200" dirty="0">
                <a:solidFill>
                  <a:prstClr val="black"/>
                </a:solidFill>
                <a:latin typeface="Arial" panose="020B0604020202020204" pitchFamily="34" charset="0"/>
                <a:cs typeface="Arial" panose="020B0604020202020204" pitchFamily="34" charset="0"/>
              </a:rPr>
              <a:t>is </a:t>
            </a:r>
            <a:r>
              <a:rPr lang="en-MY" sz="2200" spc="-10" dirty="0">
                <a:solidFill>
                  <a:prstClr val="black"/>
                </a:solidFill>
                <a:latin typeface="Arial" panose="020B0604020202020204" pitchFamily="34" charset="0"/>
                <a:cs typeface="Arial" panose="020B0604020202020204" pitchFamily="34" charset="0"/>
              </a:rPr>
              <a:t>inserted </a:t>
            </a:r>
            <a:r>
              <a:rPr lang="en-MY" sz="2200" spc="-15" dirty="0">
                <a:solidFill>
                  <a:prstClr val="black"/>
                </a:solidFill>
                <a:latin typeface="Arial" panose="020B0604020202020204" pitchFamily="34" charset="0"/>
                <a:cs typeface="Arial" panose="020B0604020202020204" pitchFamily="34" charset="0"/>
              </a:rPr>
              <a:t>into </a:t>
            </a:r>
          </a:p>
          <a:p>
            <a:r>
              <a:rPr lang="en-MY" sz="2200" spc="-5" dirty="0">
                <a:solidFill>
                  <a:prstClr val="black"/>
                </a:solidFill>
                <a:latin typeface="Arial" panose="020B0604020202020204" pitchFamily="34" charset="0"/>
                <a:cs typeface="Arial" panose="020B0604020202020204" pitchFamily="34" charset="0"/>
              </a:rPr>
              <a:t>the </a:t>
            </a:r>
            <a:r>
              <a:rPr lang="en-MY" sz="2200" spc="-5" dirty="0" err="1">
                <a:solidFill>
                  <a:prstClr val="black"/>
                </a:solidFill>
                <a:latin typeface="Arial" panose="020B0604020202020204" pitchFamily="34" charset="0"/>
                <a:cs typeface="Arial" panose="020B0604020202020204" pitchFamily="34" charset="0"/>
              </a:rPr>
              <a:t>esophagus</a:t>
            </a:r>
            <a:r>
              <a:rPr lang="en-MY" sz="2200" spc="-5" dirty="0">
                <a:solidFill>
                  <a:prstClr val="black"/>
                </a:solidFill>
                <a:latin typeface="Arial" panose="020B0604020202020204" pitchFamily="34" charset="0"/>
                <a:cs typeface="Arial" panose="020B0604020202020204" pitchFamily="34" charset="0"/>
              </a:rPr>
              <a:t> </a:t>
            </a:r>
            <a:r>
              <a:rPr lang="en-MY" sz="2200" spc="-15" dirty="0">
                <a:solidFill>
                  <a:prstClr val="black"/>
                </a:solidFill>
                <a:latin typeface="Arial" panose="020B0604020202020204" pitchFamily="34" charset="0"/>
                <a:cs typeface="Arial" panose="020B0604020202020204" pitchFamily="34" charset="0"/>
              </a:rPr>
              <a:t>to </a:t>
            </a:r>
            <a:r>
              <a:rPr lang="en-MY" sz="2200" spc="-10" dirty="0">
                <a:solidFill>
                  <a:prstClr val="black"/>
                </a:solidFill>
                <a:latin typeface="Arial" panose="020B0604020202020204" pitchFamily="34" charset="0"/>
                <a:cs typeface="Arial" panose="020B0604020202020204" pitchFamily="34" charset="0"/>
              </a:rPr>
              <a:t>obtain </a:t>
            </a:r>
            <a:r>
              <a:rPr lang="en-MY" sz="2200" spc="-5" dirty="0">
                <a:solidFill>
                  <a:prstClr val="black"/>
                </a:solidFill>
                <a:latin typeface="Arial" panose="020B0604020202020204" pitchFamily="34" charset="0"/>
                <a:cs typeface="Arial" panose="020B0604020202020204" pitchFamily="34" charset="0"/>
              </a:rPr>
              <a:t>images </a:t>
            </a:r>
          </a:p>
          <a:p>
            <a:r>
              <a:rPr lang="en-MY" sz="2200" dirty="0">
                <a:solidFill>
                  <a:prstClr val="black"/>
                </a:solidFill>
                <a:latin typeface="Arial" panose="020B0604020202020204" pitchFamily="34" charset="0"/>
                <a:cs typeface="Arial" panose="020B0604020202020204" pitchFamily="34" charset="0"/>
              </a:rPr>
              <a:t>of </a:t>
            </a:r>
            <a:r>
              <a:rPr lang="en-MY" sz="2200" spc="-5" dirty="0">
                <a:solidFill>
                  <a:prstClr val="black"/>
                </a:solidFill>
                <a:latin typeface="Arial" panose="020B0604020202020204" pitchFamily="34" charset="0"/>
                <a:cs typeface="Arial" panose="020B0604020202020204" pitchFamily="34" charset="0"/>
              </a:rPr>
              <a:t>the</a:t>
            </a:r>
            <a:r>
              <a:rPr lang="en-MY" sz="2200" spc="-100" dirty="0">
                <a:solidFill>
                  <a:prstClr val="black"/>
                </a:solidFill>
                <a:latin typeface="Arial" panose="020B0604020202020204" pitchFamily="34" charset="0"/>
                <a:cs typeface="Arial" panose="020B0604020202020204" pitchFamily="34" charset="0"/>
              </a:rPr>
              <a:t> </a:t>
            </a:r>
            <a:r>
              <a:rPr lang="en-MY" sz="2200" spc="-5" dirty="0">
                <a:solidFill>
                  <a:prstClr val="black"/>
                </a:solidFill>
                <a:latin typeface="Arial" panose="020B0604020202020204" pitchFamily="34" charset="0"/>
                <a:cs typeface="Arial" panose="020B0604020202020204" pitchFamily="34" charset="0"/>
              </a:rPr>
              <a:t>heart</a:t>
            </a:r>
            <a:endParaRPr lang="en-US" sz="2200" dirty="0">
              <a:solidFill>
                <a:prstClr val="black"/>
              </a:solidFill>
              <a:latin typeface="Gill Sans MT"/>
            </a:endParaRPr>
          </a:p>
        </p:txBody>
      </p:sp>
    </p:spTree>
    <p:extLst>
      <p:ext uri="{BB962C8B-B14F-4D97-AF65-F5344CB8AC3E}">
        <p14:creationId xmlns:p14="http://schemas.microsoft.com/office/powerpoint/2010/main" val="300743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10646-56CE-BBE6-4304-F6C0762E5878}"/>
              </a:ext>
            </a:extLst>
          </p:cNvPr>
          <p:cNvPicPr>
            <a:picLocks noChangeAspect="1"/>
          </p:cNvPicPr>
          <p:nvPr/>
        </p:nvPicPr>
        <p:blipFill>
          <a:blip r:embed="rId2"/>
          <a:stretch>
            <a:fillRect/>
          </a:stretch>
        </p:blipFill>
        <p:spPr>
          <a:xfrm>
            <a:off x="7900999" y="770441"/>
            <a:ext cx="3937673" cy="2362200"/>
          </a:xfrm>
          <a:prstGeom prst="rect">
            <a:avLst/>
          </a:prstGeom>
        </p:spPr>
      </p:pic>
      <p:sp>
        <p:nvSpPr>
          <p:cNvPr id="4" name="TextBox 3">
            <a:extLst>
              <a:ext uri="{FF2B5EF4-FFF2-40B4-BE49-F238E27FC236}">
                <a16:creationId xmlns:a16="http://schemas.microsoft.com/office/drawing/2014/main" id="{A1A1D999-418D-FA47-5952-414D0CB4657C}"/>
              </a:ext>
            </a:extLst>
          </p:cNvPr>
          <p:cNvSpPr txBox="1"/>
          <p:nvPr/>
        </p:nvSpPr>
        <p:spPr>
          <a:xfrm>
            <a:off x="1748568" y="883043"/>
            <a:ext cx="5588666" cy="994631"/>
          </a:xfrm>
          <a:prstGeom prst="rect">
            <a:avLst/>
          </a:prstGeom>
          <a:noFill/>
        </p:spPr>
        <p:txBody>
          <a:bodyPr wrap="square">
            <a:spAutoFit/>
          </a:bodyPr>
          <a:lstStyle/>
          <a:p>
            <a:pPr marL="12700" marR="122555" algn="just">
              <a:lnSpc>
                <a:spcPct val="80000"/>
              </a:lnSpc>
              <a:spcBef>
                <a:spcPts val="650"/>
              </a:spcBef>
              <a:tabLst>
                <a:tab pos="354965" algn="l"/>
                <a:tab pos="355600" algn="l"/>
              </a:tabLst>
              <a:defRPr/>
            </a:pPr>
            <a:r>
              <a:rPr lang="en-MY" sz="2200" b="1" spc="-25" dirty="0">
                <a:solidFill>
                  <a:prstClr val="black"/>
                </a:solidFill>
                <a:latin typeface="Arial" panose="020B0604020202020204" pitchFamily="34" charset="0"/>
                <a:cs typeface="Arial" panose="020B0604020202020204" pitchFamily="34" charset="0"/>
              </a:rPr>
              <a:t>Transvaginal </a:t>
            </a:r>
            <a:r>
              <a:rPr lang="en-MY" sz="2200" b="1" spc="-10" dirty="0">
                <a:solidFill>
                  <a:prstClr val="black"/>
                </a:solidFill>
                <a:latin typeface="Arial" panose="020B0604020202020204" pitchFamily="34" charset="0"/>
                <a:cs typeface="Arial" panose="020B0604020202020204" pitchFamily="34" charset="0"/>
              </a:rPr>
              <a:t>ultrasound. </a:t>
            </a:r>
          </a:p>
          <a:p>
            <a:pPr marL="12700" marR="122555" algn="just">
              <a:lnSpc>
                <a:spcPct val="80000"/>
              </a:lnSpc>
              <a:spcBef>
                <a:spcPts val="650"/>
              </a:spcBef>
              <a:tabLst>
                <a:tab pos="354965" algn="l"/>
                <a:tab pos="355600" algn="l"/>
              </a:tabLst>
              <a:defRPr/>
            </a:pPr>
            <a:r>
              <a:rPr lang="en-MY" sz="2200" spc="-5" dirty="0">
                <a:solidFill>
                  <a:prstClr val="black"/>
                </a:solidFill>
                <a:latin typeface="Arial" panose="020B0604020202020204" pitchFamily="34" charset="0"/>
                <a:cs typeface="Arial" panose="020B0604020202020204" pitchFamily="34" charset="0"/>
              </a:rPr>
              <a:t>The </a:t>
            </a:r>
            <a:r>
              <a:rPr lang="en-MY" sz="2200" spc="-10" dirty="0">
                <a:solidFill>
                  <a:prstClr val="black"/>
                </a:solidFill>
                <a:latin typeface="Arial" panose="020B0604020202020204" pitchFamily="34" charset="0"/>
                <a:cs typeface="Arial" panose="020B0604020202020204" pitchFamily="34" charset="0"/>
              </a:rPr>
              <a:t>transducer </a:t>
            </a:r>
            <a:r>
              <a:rPr lang="en-MY" sz="2200" dirty="0">
                <a:solidFill>
                  <a:prstClr val="black"/>
                </a:solidFill>
                <a:latin typeface="Arial" panose="020B0604020202020204" pitchFamily="34" charset="0"/>
                <a:cs typeface="Arial" panose="020B0604020202020204" pitchFamily="34" charset="0"/>
              </a:rPr>
              <a:t>is </a:t>
            </a:r>
            <a:r>
              <a:rPr lang="en-MY" sz="2200" spc="-10" dirty="0">
                <a:solidFill>
                  <a:prstClr val="black"/>
                </a:solidFill>
                <a:latin typeface="Arial" panose="020B0604020202020204" pitchFamily="34" charset="0"/>
                <a:cs typeface="Arial" panose="020B0604020202020204" pitchFamily="34" charset="0"/>
              </a:rPr>
              <a:t>inserted </a:t>
            </a:r>
            <a:r>
              <a:rPr lang="en-MY" sz="2200" spc="-15" dirty="0">
                <a:solidFill>
                  <a:prstClr val="black"/>
                </a:solidFill>
                <a:latin typeface="Arial" panose="020B0604020202020204" pitchFamily="34" charset="0"/>
                <a:cs typeface="Arial" panose="020B0604020202020204" pitchFamily="34" charset="0"/>
              </a:rPr>
              <a:t>into </a:t>
            </a:r>
            <a:r>
              <a:rPr lang="en-MY" sz="2200" dirty="0">
                <a:solidFill>
                  <a:prstClr val="black"/>
                </a:solidFill>
                <a:latin typeface="Arial" panose="020B0604020202020204" pitchFamily="34" charset="0"/>
                <a:cs typeface="Arial" panose="020B0604020202020204" pitchFamily="34" charset="0"/>
              </a:rPr>
              <a:t>a  </a:t>
            </a:r>
            <a:r>
              <a:rPr lang="en-MY" sz="2200" spc="-5" dirty="0">
                <a:solidFill>
                  <a:prstClr val="black"/>
                </a:solidFill>
                <a:latin typeface="Arial" panose="020B0604020202020204" pitchFamily="34" charset="0"/>
                <a:cs typeface="Arial" panose="020B0604020202020204" pitchFamily="34" charset="0"/>
              </a:rPr>
              <a:t>woman's </a:t>
            </a:r>
            <a:r>
              <a:rPr lang="en-MY" sz="2200" spc="-10" dirty="0">
                <a:solidFill>
                  <a:prstClr val="black"/>
                </a:solidFill>
                <a:latin typeface="Arial" panose="020B0604020202020204" pitchFamily="34" charset="0"/>
                <a:cs typeface="Arial" panose="020B0604020202020204" pitchFamily="34" charset="0"/>
              </a:rPr>
              <a:t>vagina </a:t>
            </a:r>
            <a:r>
              <a:rPr lang="en-MY" sz="2200" spc="-15" dirty="0">
                <a:solidFill>
                  <a:prstClr val="black"/>
                </a:solidFill>
                <a:latin typeface="Arial" panose="020B0604020202020204" pitchFamily="34" charset="0"/>
                <a:cs typeface="Arial" panose="020B0604020202020204" pitchFamily="34" charset="0"/>
              </a:rPr>
              <a:t>to </a:t>
            </a:r>
            <a:r>
              <a:rPr lang="en-MY" sz="2200" spc="-5" dirty="0">
                <a:solidFill>
                  <a:prstClr val="black"/>
                </a:solidFill>
                <a:latin typeface="Arial" panose="020B0604020202020204" pitchFamily="34" charset="0"/>
                <a:cs typeface="Arial" panose="020B0604020202020204" pitchFamily="34" charset="0"/>
              </a:rPr>
              <a:t>view the </a:t>
            </a:r>
            <a:r>
              <a:rPr lang="en-MY" sz="2200" spc="-10" dirty="0">
                <a:solidFill>
                  <a:prstClr val="black"/>
                </a:solidFill>
                <a:latin typeface="Arial" panose="020B0604020202020204" pitchFamily="34" charset="0"/>
                <a:cs typeface="Arial" panose="020B0604020202020204" pitchFamily="34" charset="0"/>
              </a:rPr>
              <a:t>uterus </a:t>
            </a:r>
            <a:r>
              <a:rPr lang="en-MY" sz="2200" spc="-5" dirty="0">
                <a:solidFill>
                  <a:prstClr val="black"/>
                </a:solidFill>
                <a:latin typeface="Arial" panose="020B0604020202020204" pitchFamily="34" charset="0"/>
                <a:cs typeface="Arial" panose="020B0604020202020204" pitchFamily="34" charset="0"/>
              </a:rPr>
              <a:t>and</a:t>
            </a:r>
            <a:r>
              <a:rPr lang="en-MY" sz="2200" spc="-90" dirty="0">
                <a:solidFill>
                  <a:prstClr val="black"/>
                </a:solidFill>
                <a:latin typeface="Arial" panose="020B0604020202020204" pitchFamily="34" charset="0"/>
                <a:cs typeface="Arial" panose="020B0604020202020204" pitchFamily="34" charset="0"/>
              </a:rPr>
              <a:t> </a:t>
            </a:r>
            <a:r>
              <a:rPr lang="en-MY" sz="2200" spc="-10" dirty="0">
                <a:solidFill>
                  <a:prstClr val="black"/>
                </a:solidFill>
                <a:latin typeface="Arial" panose="020B0604020202020204" pitchFamily="34" charset="0"/>
                <a:cs typeface="Arial" panose="020B0604020202020204" pitchFamily="34" charset="0"/>
              </a:rPr>
              <a:t>ovaries.</a:t>
            </a:r>
          </a:p>
        </p:txBody>
      </p:sp>
      <p:sp>
        <p:nvSpPr>
          <p:cNvPr id="6" name="TextBox 5">
            <a:extLst>
              <a:ext uri="{FF2B5EF4-FFF2-40B4-BE49-F238E27FC236}">
                <a16:creationId xmlns:a16="http://schemas.microsoft.com/office/drawing/2014/main" id="{80054EC7-FD11-0991-D88D-1D737632E570}"/>
              </a:ext>
            </a:extLst>
          </p:cNvPr>
          <p:cNvSpPr txBox="1"/>
          <p:nvPr/>
        </p:nvSpPr>
        <p:spPr>
          <a:xfrm>
            <a:off x="1545264" y="3869674"/>
            <a:ext cx="9945327" cy="425758"/>
          </a:xfrm>
          <a:prstGeom prst="rect">
            <a:avLst/>
          </a:prstGeom>
          <a:noFill/>
        </p:spPr>
        <p:txBody>
          <a:bodyPr wrap="square">
            <a:spAutoFit/>
          </a:bodyPr>
          <a:lstStyle/>
          <a:p>
            <a:pPr marL="12700" marR="448309" algn="just">
              <a:lnSpc>
                <a:spcPts val="2590"/>
              </a:lnSpc>
              <a:spcBef>
                <a:spcPts val="630"/>
              </a:spcBef>
              <a:tabLst>
                <a:tab pos="354965" algn="l"/>
                <a:tab pos="355600" algn="l"/>
              </a:tabLst>
              <a:defRPr/>
            </a:pPr>
            <a:r>
              <a:rPr lang="en-MY" sz="2200" spc="-15" dirty="0">
                <a:solidFill>
                  <a:prstClr val="black"/>
                </a:solidFill>
                <a:latin typeface="Arial" panose="020B0604020202020204" pitchFamily="34" charset="0"/>
                <a:cs typeface="Arial" panose="020B0604020202020204" pitchFamily="34" charset="0"/>
              </a:rPr>
              <a:t>Most </a:t>
            </a:r>
            <a:r>
              <a:rPr lang="en-MY" sz="2200" spc="-10" dirty="0">
                <a:solidFill>
                  <a:prstClr val="black"/>
                </a:solidFill>
                <a:latin typeface="Arial" panose="020B0604020202020204" pitchFamily="34" charset="0"/>
                <a:cs typeface="Arial" panose="020B0604020202020204" pitchFamily="34" charset="0"/>
              </a:rPr>
              <a:t>ultrasound </a:t>
            </a:r>
            <a:r>
              <a:rPr lang="en-MY" sz="2200" spc="-15" dirty="0">
                <a:solidFill>
                  <a:prstClr val="black"/>
                </a:solidFill>
                <a:latin typeface="Arial" panose="020B0604020202020204" pitchFamily="34" charset="0"/>
                <a:cs typeface="Arial" panose="020B0604020202020204" pitchFamily="34" charset="0"/>
              </a:rPr>
              <a:t>examinations are </a:t>
            </a:r>
            <a:r>
              <a:rPr lang="en-MY" sz="2200" spc="-10" dirty="0">
                <a:solidFill>
                  <a:prstClr val="black"/>
                </a:solidFill>
                <a:latin typeface="Arial" panose="020B0604020202020204" pitchFamily="34" charset="0"/>
                <a:cs typeface="Arial" panose="020B0604020202020204" pitchFamily="34" charset="0"/>
              </a:rPr>
              <a:t>completed </a:t>
            </a:r>
            <a:r>
              <a:rPr lang="en-MY" sz="2200" spc="-5" dirty="0">
                <a:solidFill>
                  <a:prstClr val="black"/>
                </a:solidFill>
                <a:latin typeface="Arial" panose="020B0604020202020204" pitchFamily="34" charset="0"/>
                <a:cs typeface="Arial" panose="020B0604020202020204" pitchFamily="34" charset="0"/>
              </a:rPr>
              <a:t>within </a:t>
            </a:r>
            <a:r>
              <a:rPr lang="en-MY" sz="2200" dirty="0">
                <a:solidFill>
                  <a:prstClr val="black"/>
                </a:solidFill>
                <a:latin typeface="Arial" panose="020B0604020202020204" pitchFamily="34" charset="0"/>
                <a:cs typeface="Arial" panose="020B0604020202020204" pitchFamily="34" charset="0"/>
              </a:rPr>
              <a:t>30  </a:t>
            </a:r>
            <a:r>
              <a:rPr lang="en-MY" sz="2200" spc="-5" dirty="0">
                <a:solidFill>
                  <a:prstClr val="black"/>
                </a:solidFill>
                <a:latin typeface="Arial" panose="020B0604020202020204" pitchFamily="34" charset="0"/>
                <a:cs typeface="Arial" panose="020B0604020202020204" pitchFamily="34" charset="0"/>
              </a:rPr>
              <a:t>minutes </a:t>
            </a:r>
            <a:r>
              <a:rPr lang="en-MY" sz="2200" spc="-15" dirty="0">
                <a:solidFill>
                  <a:prstClr val="black"/>
                </a:solidFill>
                <a:latin typeface="Arial" panose="020B0604020202020204" pitchFamily="34" charset="0"/>
                <a:cs typeface="Arial" panose="020B0604020202020204" pitchFamily="34" charset="0"/>
              </a:rPr>
              <a:t>to </a:t>
            </a:r>
            <a:r>
              <a:rPr lang="en-MY" sz="2200" dirty="0">
                <a:solidFill>
                  <a:prstClr val="black"/>
                </a:solidFill>
                <a:latin typeface="Arial" panose="020B0604020202020204" pitchFamily="34" charset="0"/>
                <a:cs typeface="Arial" panose="020B0604020202020204" pitchFamily="34" charset="0"/>
              </a:rPr>
              <a:t>an</a:t>
            </a:r>
            <a:r>
              <a:rPr lang="en-MY" sz="2200" spc="-35" dirty="0">
                <a:solidFill>
                  <a:prstClr val="black"/>
                </a:solidFill>
                <a:latin typeface="Arial" panose="020B0604020202020204" pitchFamily="34" charset="0"/>
                <a:cs typeface="Arial" panose="020B0604020202020204" pitchFamily="34" charset="0"/>
              </a:rPr>
              <a:t> </a:t>
            </a:r>
            <a:r>
              <a:rPr lang="en-MY" sz="2200" spc="-60" dirty="0">
                <a:solidFill>
                  <a:prstClr val="black"/>
                </a:solidFill>
                <a:latin typeface="Arial" panose="020B0604020202020204" pitchFamily="34" charset="0"/>
                <a:cs typeface="Arial" panose="020B0604020202020204" pitchFamily="34" charset="0"/>
              </a:rPr>
              <a:t>hour.</a:t>
            </a:r>
            <a:endParaRPr lang="en-MY"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07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96515" y="304800"/>
            <a:ext cx="7847331" cy="566822"/>
          </a:xfrm>
          <a:prstGeom prst="rect">
            <a:avLst/>
          </a:prstGeom>
        </p:spPr>
        <p:txBody>
          <a:bodyPr vert="horz" wrap="square" lIns="0" tIns="12700" rIns="0" bIns="0" rtlCol="0">
            <a:sp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pPr marL="12700">
              <a:spcBef>
                <a:spcPts val="100"/>
              </a:spcBef>
            </a:pPr>
            <a:r>
              <a:rPr lang="en-US" sz="3600" spc="-5" dirty="0">
                <a:solidFill>
                  <a:prstClr val="black"/>
                </a:solidFill>
                <a:latin typeface="Gill Sans MT"/>
                <a:cs typeface="Trebuchet MS"/>
              </a:rPr>
              <a:t>Absorption of Sonic</a:t>
            </a:r>
            <a:r>
              <a:rPr lang="en-US" sz="3600" spc="-114" dirty="0">
                <a:solidFill>
                  <a:prstClr val="black"/>
                </a:solidFill>
                <a:latin typeface="Gill Sans MT"/>
                <a:cs typeface="Trebuchet MS"/>
              </a:rPr>
              <a:t> </a:t>
            </a:r>
            <a:r>
              <a:rPr lang="en-US" sz="3600" spc="-5" dirty="0">
                <a:solidFill>
                  <a:prstClr val="black"/>
                </a:solidFill>
                <a:latin typeface="Gill Sans MT"/>
                <a:cs typeface="Trebuchet MS"/>
              </a:rPr>
              <a:t>waves</a:t>
            </a:r>
            <a:endParaRPr lang="en-US" sz="3600" dirty="0">
              <a:solidFill>
                <a:prstClr val="black"/>
              </a:solidFill>
              <a:latin typeface="Gill Sans MT"/>
              <a:cs typeface="Trebuchet MS"/>
            </a:endParaRPr>
          </a:p>
        </p:txBody>
      </p:sp>
      <p:sp>
        <p:nvSpPr>
          <p:cNvPr id="3" name="object 3"/>
          <p:cNvSpPr txBox="1"/>
          <p:nvPr/>
        </p:nvSpPr>
        <p:spPr>
          <a:xfrm>
            <a:off x="1765454" y="1327142"/>
            <a:ext cx="10055645" cy="3834383"/>
          </a:xfrm>
          <a:prstGeom prst="rect">
            <a:avLst/>
          </a:prstGeom>
        </p:spPr>
        <p:txBody>
          <a:bodyPr vert="horz" wrap="square" lIns="0" tIns="12700" rIns="0" bIns="0" rtlCol="0">
            <a:spAutoFit/>
          </a:bodyPr>
          <a:lstStyle/>
          <a:p>
            <a:pPr marL="267970" marR="5080" indent="-255270" algn="just">
              <a:spcBef>
                <a:spcPts val="100"/>
              </a:spcBef>
              <a:buClr>
                <a:srgbClr val="9F4CA2"/>
              </a:buClr>
              <a:buFont typeface="Georgia"/>
              <a:buChar char="•"/>
              <a:tabLst>
                <a:tab pos="267970" algn="l"/>
              </a:tabLst>
            </a:pPr>
            <a:r>
              <a:rPr sz="2400" spc="-5" dirty="0">
                <a:solidFill>
                  <a:prstClr val="black"/>
                </a:solidFill>
                <a:latin typeface="Arial" panose="020B0604020202020204" pitchFamily="34" charset="0"/>
                <a:cs typeface="Arial" panose="020B0604020202020204" pitchFamily="34" charset="0"/>
              </a:rPr>
              <a:t>Kinetic energy is converted to heat energy as  it passes through </a:t>
            </a:r>
            <a:r>
              <a:rPr sz="2400" dirty="0">
                <a:solidFill>
                  <a:prstClr val="black"/>
                </a:solidFill>
                <a:latin typeface="Arial" panose="020B0604020202020204" pitchFamily="34" charset="0"/>
                <a:cs typeface="Arial" panose="020B0604020202020204" pitchFamily="34" charset="0"/>
              </a:rPr>
              <a:t>the</a:t>
            </a:r>
            <a:r>
              <a:rPr sz="2400" spc="-15"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material.</a:t>
            </a:r>
            <a:endParaRPr lang="en-US" sz="2400" spc="-5" dirty="0">
              <a:solidFill>
                <a:prstClr val="black"/>
              </a:solidFill>
              <a:latin typeface="Arial" panose="020B0604020202020204" pitchFamily="34" charset="0"/>
              <a:cs typeface="Arial" panose="020B0604020202020204" pitchFamily="34" charset="0"/>
            </a:endParaRPr>
          </a:p>
          <a:p>
            <a:pPr marL="267970" marR="5080" indent="-255270" algn="just">
              <a:spcBef>
                <a:spcPts val="100"/>
              </a:spcBef>
              <a:buClr>
                <a:srgbClr val="9F4CA2"/>
              </a:buClr>
              <a:buFont typeface="Georgia"/>
              <a:buChar char="•"/>
              <a:tabLst>
                <a:tab pos="267970" algn="l"/>
              </a:tabLst>
            </a:pPr>
            <a:endParaRPr sz="2400" dirty="0">
              <a:solidFill>
                <a:prstClr val="black"/>
              </a:solidFill>
              <a:latin typeface="Arial" panose="020B0604020202020204" pitchFamily="34" charset="0"/>
              <a:cs typeface="Arial" panose="020B0604020202020204" pitchFamily="34" charset="0"/>
            </a:endParaRPr>
          </a:p>
          <a:p>
            <a:pPr marL="267970" marR="140335" indent="-255270" algn="just">
              <a:lnSpc>
                <a:spcPct val="99900"/>
              </a:lnSpc>
              <a:spcBef>
                <a:spcPts val="300"/>
              </a:spcBef>
              <a:buClr>
                <a:srgbClr val="9F4CA2"/>
              </a:buClr>
              <a:buFont typeface="Georgia"/>
              <a:buChar char="•"/>
              <a:tabLst>
                <a:tab pos="267970" algn="l"/>
              </a:tabLst>
            </a:pPr>
            <a:r>
              <a:rPr sz="2400" spc="-5" dirty="0">
                <a:solidFill>
                  <a:prstClr val="black"/>
                </a:solidFill>
                <a:latin typeface="Arial" panose="020B0604020202020204" pitchFamily="34" charset="0"/>
                <a:cs typeface="Arial" panose="020B0604020202020204" pitchFamily="34" charset="0"/>
              </a:rPr>
              <a:t>The energy will decrease </a:t>
            </a:r>
            <a:r>
              <a:rPr sz="2400" spc="-10" dirty="0">
                <a:solidFill>
                  <a:prstClr val="black"/>
                </a:solidFill>
                <a:latin typeface="Arial" panose="020B0604020202020204" pitchFamily="34" charset="0"/>
                <a:cs typeface="Arial" panose="020B0604020202020204" pitchFamily="34" charset="0"/>
              </a:rPr>
              <a:t>exponentially </a:t>
            </a:r>
            <a:r>
              <a:rPr sz="2400" spc="-5" dirty="0">
                <a:solidFill>
                  <a:prstClr val="black"/>
                </a:solidFill>
                <a:latin typeface="Arial" panose="020B0604020202020204" pitchFamily="34" charset="0"/>
                <a:cs typeface="Arial" panose="020B0604020202020204" pitchFamily="34" charset="0"/>
              </a:rPr>
              <a:t>with  distance from </a:t>
            </a:r>
            <a:r>
              <a:rPr sz="2400" dirty="0">
                <a:solidFill>
                  <a:prstClr val="black"/>
                </a:solidFill>
                <a:latin typeface="Arial" panose="020B0604020202020204" pitchFamily="34" charset="0"/>
                <a:cs typeface="Arial" panose="020B0604020202020204" pitchFamily="34" charset="0"/>
              </a:rPr>
              <a:t>the </a:t>
            </a:r>
            <a:r>
              <a:rPr sz="2400" spc="-5" dirty="0">
                <a:solidFill>
                  <a:prstClr val="black"/>
                </a:solidFill>
                <a:latin typeface="Arial" panose="020B0604020202020204" pitchFamily="34" charset="0"/>
                <a:cs typeface="Arial" panose="020B0604020202020204" pitchFamily="34" charset="0"/>
              </a:rPr>
              <a:t>source because </a:t>
            </a:r>
            <a:r>
              <a:rPr sz="2400" dirty="0">
                <a:solidFill>
                  <a:prstClr val="black"/>
                </a:solidFill>
                <a:latin typeface="Arial" panose="020B0604020202020204" pitchFamily="34" charset="0"/>
                <a:cs typeface="Arial" panose="020B0604020202020204" pitchFamily="34" charset="0"/>
              </a:rPr>
              <a:t>a </a:t>
            </a:r>
            <a:r>
              <a:rPr sz="2400" spc="-5" dirty="0">
                <a:solidFill>
                  <a:prstClr val="black"/>
                </a:solidFill>
                <a:latin typeface="Arial" panose="020B0604020202020204" pitchFamily="34" charset="0"/>
                <a:cs typeface="Arial" panose="020B0604020202020204" pitchFamily="34" charset="0"/>
              </a:rPr>
              <a:t>fixed  proportion of it </a:t>
            </a:r>
            <a:r>
              <a:rPr sz="2400" spc="-10" dirty="0">
                <a:solidFill>
                  <a:prstClr val="black"/>
                </a:solidFill>
                <a:latin typeface="Arial" panose="020B0604020202020204" pitchFamily="34" charset="0"/>
                <a:cs typeface="Arial" panose="020B0604020202020204" pitchFamily="34" charset="0"/>
              </a:rPr>
              <a:t>is absorbed </a:t>
            </a:r>
            <a:r>
              <a:rPr sz="2400" spc="-5" dirty="0">
                <a:solidFill>
                  <a:prstClr val="black"/>
                </a:solidFill>
                <a:latin typeface="Arial" panose="020B0604020202020204" pitchFamily="34" charset="0"/>
                <a:cs typeface="Arial" panose="020B0604020202020204" pitchFamily="34" charset="0"/>
              </a:rPr>
              <a:t>at each </a:t>
            </a:r>
            <a:r>
              <a:rPr sz="2400" spc="-10" dirty="0">
                <a:solidFill>
                  <a:prstClr val="black"/>
                </a:solidFill>
                <a:latin typeface="Arial" panose="020B0604020202020204" pitchFamily="34" charset="0"/>
                <a:cs typeface="Arial" panose="020B0604020202020204" pitchFamily="34" charset="0"/>
              </a:rPr>
              <a:t>unit  </a:t>
            </a:r>
            <a:r>
              <a:rPr sz="2400" spc="-5" dirty="0">
                <a:solidFill>
                  <a:prstClr val="black"/>
                </a:solidFill>
                <a:latin typeface="Arial" panose="020B0604020202020204" pitchFamily="34" charset="0"/>
                <a:cs typeface="Arial" panose="020B0604020202020204" pitchFamily="34" charset="0"/>
              </a:rPr>
              <a:t>distance </a:t>
            </a:r>
            <a:r>
              <a:rPr sz="2400" dirty="0">
                <a:solidFill>
                  <a:prstClr val="black"/>
                </a:solidFill>
                <a:latin typeface="Arial" panose="020B0604020202020204" pitchFamily="34" charset="0"/>
                <a:cs typeface="Arial" panose="020B0604020202020204" pitchFamily="34" charset="0"/>
              </a:rPr>
              <a:t>so </a:t>
            </a:r>
            <a:r>
              <a:rPr sz="2400" spc="-5" dirty="0">
                <a:solidFill>
                  <a:prstClr val="black"/>
                </a:solidFill>
                <a:latin typeface="Arial" panose="020B0604020202020204" pitchFamily="34" charset="0"/>
                <a:cs typeface="Arial" panose="020B0604020202020204" pitchFamily="34" charset="0"/>
              </a:rPr>
              <a:t>that </a:t>
            </a:r>
            <a:r>
              <a:rPr sz="2400" dirty="0">
                <a:solidFill>
                  <a:prstClr val="black"/>
                </a:solidFill>
                <a:latin typeface="Arial" panose="020B0604020202020204" pitchFamily="34" charset="0"/>
                <a:cs typeface="Arial" panose="020B0604020202020204" pitchFamily="34" charset="0"/>
              </a:rPr>
              <a:t>the </a:t>
            </a:r>
            <a:r>
              <a:rPr sz="2400" spc="-5" dirty="0">
                <a:solidFill>
                  <a:prstClr val="black"/>
                </a:solidFill>
                <a:latin typeface="Arial" panose="020B0604020202020204" pitchFamily="34" charset="0"/>
                <a:cs typeface="Arial" panose="020B0604020202020204" pitchFamily="34" charset="0"/>
              </a:rPr>
              <a:t>remaining amount will  become </a:t>
            </a:r>
            <a:r>
              <a:rPr sz="2400" dirty="0">
                <a:solidFill>
                  <a:prstClr val="black"/>
                </a:solidFill>
                <a:latin typeface="Arial" panose="020B0604020202020204" pitchFamily="34" charset="0"/>
                <a:cs typeface="Arial" panose="020B0604020202020204" pitchFamily="34" charset="0"/>
              </a:rPr>
              <a:t>a </a:t>
            </a:r>
            <a:r>
              <a:rPr sz="2400" spc="-5" dirty="0">
                <a:solidFill>
                  <a:prstClr val="black"/>
                </a:solidFill>
                <a:latin typeface="Arial" panose="020B0604020202020204" pitchFamily="34" charset="0"/>
                <a:cs typeface="Arial" panose="020B0604020202020204" pitchFamily="34" charset="0"/>
              </a:rPr>
              <a:t>smaller and smaller percentage</a:t>
            </a:r>
            <a:r>
              <a:rPr sz="2400" spc="-110"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of  </a:t>
            </a:r>
            <a:r>
              <a:rPr sz="2400" dirty="0">
                <a:solidFill>
                  <a:prstClr val="black"/>
                </a:solidFill>
                <a:latin typeface="Arial" panose="020B0604020202020204" pitchFamily="34" charset="0"/>
                <a:cs typeface="Arial" panose="020B0604020202020204" pitchFamily="34" charset="0"/>
              </a:rPr>
              <a:t>the </a:t>
            </a:r>
            <a:r>
              <a:rPr sz="2400" spc="-10" dirty="0">
                <a:solidFill>
                  <a:prstClr val="black"/>
                </a:solidFill>
                <a:latin typeface="Arial" panose="020B0604020202020204" pitchFamily="34" charset="0"/>
                <a:cs typeface="Arial" panose="020B0604020202020204" pitchFamily="34" charset="0"/>
              </a:rPr>
              <a:t>initial</a:t>
            </a:r>
            <a:r>
              <a:rPr sz="2400" spc="-25"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energy</a:t>
            </a:r>
            <a:endParaRPr lang="en-US" sz="2400" spc="-5" dirty="0">
              <a:solidFill>
                <a:prstClr val="black"/>
              </a:solidFill>
              <a:latin typeface="Arial" panose="020B0604020202020204" pitchFamily="34" charset="0"/>
              <a:cs typeface="Arial" panose="020B0604020202020204" pitchFamily="34" charset="0"/>
            </a:endParaRPr>
          </a:p>
          <a:p>
            <a:pPr marL="267970" marR="140335" indent="-255270" algn="just">
              <a:lnSpc>
                <a:spcPct val="99900"/>
              </a:lnSpc>
              <a:spcBef>
                <a:spcPts val="300"/>
              </a:spcBef>
              <a:buClr>
                <a:srgbClr val="9F4CA2"/>
              </a:buClr>
              <a:buFont typeface="Georgia"/>
              <a:buChar char="•"/>
              <a:tabLst>
                <a:tab pos="267970" algn="l"/>
              </a:tabLst>
            </a:pPr>
            <a:endParaRPr sz="2400" dirty="0">
              <a:solidFill>
                <a:prstClr val="black"/>
              </a:solidFill>
              <a:latin typeface="Arial" panose="020B0604020202020204" pitchFamily="34" charset="0"/>
              <a:cs typeface="Arial" panose="020B0604020202020204" pitchFamily="34" charset="0"/>
            </a:endParaRPr>
          </a:p>
          <a:p>
            <a:pPr marL="267970" marR="54610" indent="-255270" algn="just">
              <a:spcBef>
                <a:spcPts val="300"/>
              </a:spcBef>
              <a:buClr>
                <a:srgbClr val="9F4CA2"/>
              </a:buClr>
              <a:buFont typeface="Georgia"/>
              <a:buChar char="•"/>
              <a:tabLst>
                <a:tab pos="267970" algn="l"/>
              </a:tabLst>
            </a:pPr>
            <a:r>
              <a:rPr sz="2400" spc="-5" dirty="0">
                <a:solidFill>
                  <a:prstClr val="black"/>
                </a:solidFill>
                <a:latin typeface="Arial" panose="020B0604020202020204" pitchFamily="34" charset="0"/>
                <a:cs typeface="Arial" panose="020B0604020202020204" pitchFamily="34" charset="0"/>
              </a:rPr>
              <a:t>The conversion of sonic energy to heat </a:t>
            </a:r>
            <a:r>
              <a:rPr sz="2400" spc="-10" dirty="0">
                <a:solidFill>
                  <a:prstClr val="black"/>
                </a:solidFill>
                <a:latin typeface="Arial" panose="020B0604020202020204" pitchFamily="34" charset="0"/>
                <a:cs typeface="Arial" panose="020B0604020202020204" pitchFamily="34" charset="0"/>
              </a:rPr>
              <a:t>is </a:t>
            </a:r>
            <a:r>
              <a:rPr sz="2400" dirty="0">
                <a:solidFill>
                  <a:prstClr val="black"/>
                </a:solidFill>
                <a:latin typeface="Arial" panose="020B0604020202020204" pitchFamily="34" charset="0"/>
                <a:cs typeface="Arial" panose="020B0604020202020204" pitchFamily="34" charset="0"/>
              </a:rPr>
              <a:t>due  to </a:t>
            </a:r>
            <a:r>
              <a:rPr sz="2400" spc="-10" dirty="0">
                <a:solidFill>
                  <a:prstClr val="black"/>
                </a:solidFill>
                <a:latin typeface="Arial" panose="020B0604020202020204" pitchFamily="34" charset="0"/>
                <a:cs typeface="Arial" panose="020B0604020202020204" pitchFamily="34" charset="0"/>
              </a:rPr>
              <a:t>increased molecular motion</a:t>
            </a:r>
            <a:endParaRPr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42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2432" y="436084"/>
            <a:ext cx="9903245" cy="3748077"/>
          </a:xfrm>
          <a:prstGeom prst="rect">
            <a:avLst/>
          </a:prstGeom>
        </p:spPr>
        <p:txBody>
          <a:bodyPr vert="horz" wrap="square" lIns="0" tIns="64135" rIns="0" bIns="0" rtlCol="0">
            <a:spAutoFit/>
          </a:bodyPr>
          <a:lstStyle/>
          <a:p>
            <a:pPr marL="267970" marR="78740" indent="-255270" algn="just">
              <a:lnSpc>
                <a:spcPts val="3240"/>
              </a:lnSpc>
              <a:spcBef>
                <a:spcPts val="505"/>
              </a:spcBef>
              <a:buClr>
                <a:srgbClr val="9F4CA2"/>
              </a:buClr>
              <a:buFont typeface="Arial"/>
              <a:buChar char="•"/>
              <a:tabLst>
                <a:tab pos="267970" algn="l"/>
              </a:tabLst>
            </a:pPr>
            <a:r>
              <a:rPr sz="2400" b="1" spc="-5" dirty="0">
                <a:solidFill>
                  <a:prstClr val="black"/>
                </a:solidFill>
                <a:latin typeface="Arial" panose="020B0604020202020204" pitchFamily="34" charset="0"/>
                <a:cs typeface="Arial" panose="020B0604020202020204" pitchFamily="34" charset="0"/>
              </a:rPr>
              <a:t>Half value depth: </a:t>
            </a:r>
            <a:r>
              <a:rPr sz="2400" spc="-5" dirty="0">
                <a:solidFill>
                  <a:prstClr val="black"/>
                </a:solidFill>
                <a:latin typeface="Arial" panose="020B0604020202020204" pitchFamily="34" charset="0"/>
                <a:cs typeface="Arial" panose="020B0604020202020204" pitchFamily="34" charset="0"/>
              </a:rPr>
              <a:t>depth of tissue at which  </a:t>
            </a:r>
            <a:r>
              <a:rPr sz="2400" dirty="0">
                <a:solidFill>
                  <a:prstClr val="black"/>
                </a:solidFill>
                <a:latin typeface="Arial" panose="020B0604020202020204" pitchFamily="34" charset="0"/>
                <a:cs typeface="Arial" panose="020B0604020202020204" pitchFamily="34" charset="0"/>
              </a:rPr>
              <a:t>the </a:t>
            </a:r>
            <a:r>
              <a:rPr sz="2400" spc="-5" dirty="0">
                <a:solidFill>
                  <a:prstClr val="black"/>
                </a:solidFill>
                <a:latin typeface="Arial" panose="020B0604020202020204" pitchFamily="34" charset="0"/>
                <a:cs typeface="Arial" panose="020B0604020202020204" pitchFamily="34" charset="0"/>
              </a:rPr>
              <a:t>US intensity is half its </a:t>
            </a:r>
            <a:r>
              <a:rPr sz="2400" spc="-10" dirty="0">
                <a:solidFill>
                  <a:prstClr val="black"/>
                </a:solidFill>
                <a:latin typeface="Arial" panose="020B0604020202020204" pitchFamily="34" charset="0"/>
                <a:cs typeface="Arial" panose="020B0604020202020204" pitchFamily="34" charset="0"/>
              </a:rPr>
              <a:t>initial</a:t>
            </a:r>
            <a:r>
              <a:rPr sz="2400" spc="-65"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intensity</a:t>
            </a:r>
            <a:endParaRPr lang="en-US" sz="2400" spc="-5" dirty="0">
              <a:solidFill>
                <a:prstClr val="black"/>
              </a:solidFill>
              <a:latin typeface="Arial" panose="020B0604020202020204" pitchFamily="34" charset="0"/>
              <a:cs typeface="Arial" panose="020B0604020202020204" pitchFamily="34" charset="0"/>
            </a:endParaRPr>
          </a:p>
          <a:p>
            <a:pPr marL="267970" marR="78740" indent="-255270" algn="just">
              <a:lnSpc>
                <a:spcPts val="3240"/>
              </a:lnSpc>
              <a:spcBef>
                <a:spcPts val="505"/>
              </a:spcBef>
              <a:buClr>
                <a:srgbClr val="9F4CA2"/>
              </a:buClr>
              <a:buFont typeface="Arial"/>
              <a:buChar char="•"/>
              <a:tabLst>
                <a:tab pos="267970" algn="l"/>
              </a:tabLst>
            </a:pPr>
            <a:endParaRPr sz="2400" dirty="0">
              <a:solidFill>
                <a:prstClr val="black"/>
              </a:solidFill>
              <a:latin typeface="Arial" panose="020B0604020202020204" pitchFamily="34" charset="0"/>
              <a:cs typeface="Arial" panose="020B0604020202020204" pitchFamily="34" charset="0"/>
            </a:endParaRPr>
          </a:p>
          <a:p>
            <a:pPr marL="267970" marR="515620" indent="-255270" algn="just">
              <a:lnSpc>
                <a:spcPct val="89900"/>
              </a:lnSpc>
              <a:spcBef>
                <a:spcPts val="245"/>
              </a:spcBef>
              <a:buClr>
                <a:srgbClr val="9F4CA2"/>
              </a:buClr>
              <a:buFont typeface="Arial"/>
              <a:buChar char="•"/>
              <a:tabLst>
                <a:tab pos="267970" algn="l"/>
              </a:tabLst>
            </a:pPr>
            <a:r>
              <a:rPr sz="2400" spc="-5" dirty="0">
                <a:solidFill>
                  <a:prstClr val="black"/>
                </a:solidFill>
                <a:latin typeface="Arial" panose="020B0604020202020204" pitchFamily="34" charset="0"/>
                <a:cs typeface="Arial" panose="020B0604020202020204" pitchFamily="34" charset="0"/>
              </a:rPr>
              <a:t>Absorption of sonic energy is greatest in  tissues with </a:t>
            </a:r>
            <a:r>
              <a:rPr sz="2400" spc="-10" dirty="0">
                <a:solidFill>
                  <a:prstClr val="black"/>
                </a:solidFill>
                <a:latin typeface="Arial" panose="020B0604020202020204" pitchFamily="34" charset="0"/>
                <a:cs typeface="Arial" panose="020B0604020202020204" pitchFamily="34" charset="0"/>
              </a:rPr>
              <a:t>largest </a:t>
            </a:r>
            <a:r>
              <a:rPr sz="2400" spc="-5" dirty="0">
                <a:solidFill>
                  <a:prstClr val="black"/>
                </a:solidFill>
                <a:latin typeface="Arial" panose="020B0604020202020204" pitchFamily="34" charset="0"/>
                <a:cs typeface="Arial" panose="020B0604020202020204" pitchFamily="34" charset="0"/>
              </a:rPr>
              <a:t>amounts of structural  protein and lowest water</a:t>
            </a:r>
            <a:r>
              <a:rPr sz="2400" spc="-30" dirty="0">
                <a:solidFill>
                  <a:prstClr val="black"/>
                </a:solidFill>
                <a:latin typeface="Arial" panose="020B0604020202020204" pitchFamily="34" charset="0"/>
                <a:cs typeface="Arial" panose="020B0604020202020204" pitchFamily="34" charset="0"/>
              </a:rPr>
              <a:t> </a:t>
            </a:r>
            <a:r>
              <a:rPr sz="2400" spc="-10" dirty="0">
                <a:solidFill>
                  <a:prstClr val="black"/>
                </a:solidFill>
                <a:latin typeface="Arial" panose="020B0604020202020204" pitchFamily="34" charset="0"/>
                <a:cs typeface="Arial" panose="020B0604020202020204" pitchFamily="34" charset="0"/>
              </a:rPr>
              <a:t>content.</a:t>
            </a:r>
            <a:endParaRPr lang="en-US" sz="2400" spc="-10" dirty="0">
              <a:solidFill>
                <a:prstClr val="black"/>
              </a:solidFill>
              <a:latin typeface="Arial" panose="020B0604020202020204" pitchFamily="34" charset="0"/>
              <a:cs typeface="Arial" panose="020B0604020202020204" pitchFamily="34" charset="0"/>
            </a:endParaRPr>
          </a:p>
          <a:p>
            <a:pPr marL="267970" marR="515620" indent="-255270" algn="just">
              <a:lnSpc>
                <a:spcPct val="89900"/>
              </a:lnSpc>
              <a:spcBef>
                <a:spcPts val="245"/>
              </a:spcBef>
              <a:buClr>
                <a:srgbClr val="9F4CA2"/>
              </a:buClr>
              <a:buFont typeface="Arial"/>
              <a:buChar char="•"/>
              <a:tabLst>
                <a:tab pos="267970" algn="l"/>
              </a:tabLst>
            </a:pPr>
            <a:endParaRPr sz="2400" dirty="0">
              <a:solidFill>
                <a:prstClr val="black"/>
              </a:solidFill>
              <a:latin typeface="Arial" panose="020B0604020202020204" pitchFamily="34" charset="0"/>
              <a:cs typeface="Arial" panose="020B0604020202020204" pitchFamily="34" charset="0"/>
            </a:endParaRPr>
          </a:p>
          <a:p>
            <a:pPr marL="267970" marR="1059815" indent="-255270" algn="just">
              <a:lnSpc>
                <a:spcPts val="3240"/>
              </a:lnSpc>
              <a:spcBef>
                <a:spcPts val="350"/>
              </a:spcBef>
              <a:buClr>
                <a:srgbClr val="9F4CA2"/>
              </a:buClr>
              <a:buFont typeface="Arial"/>
              <a:buChar char="•"/>
              <a:tabLst>
                <a:tab pos="267970" algn="l"/>
              </a:tabLst>
            </a:pPr>
            <a:r>
              <a:rPr sz="2400" spc="-5" dirty="0">
                <a:solidFill>
                  <a:prstClr val="black"/>
                </a:solidFill>
                <a:latin typeface="Arial" panose="020B0604020202020204" pitchFamily="34" charset="0"/>
                <a:cs typeface="Arial" panose="020B0604020202020204" pitchFamily="34" charset="0"/>
              </a:rPr>
              <a:t>Blood </a:t>
            </a:r>
            <a:r>
              <a:rPr sz="2400"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least protein </a:t>
            </a:r>
            <a:r>
              <a:rPr sz="2400" spc="-10" dirty="0">
                <a:solidFill>
                  <a:prstClr val="black"/>
                </a:solidFill>
                <a:latin typeface="Arial" panose="020B0604020202020204" pitchFamily="34" charset="0"/>
                <a:cs typeface="Arial" panose="020B0604020202020204" pitchFamily="34" charset="0"/>
              </a:rPr>
              <a:t>content </a:t>
            </a:r>
            <a:r>
              <a:rPr sz="2400" spc="-5" dirty="0">
                <a:solidFill>
                  <a:prstClr val="black"/>
                </a:solidFill>
                <a:latin typeface="Arial" panose="020B0604020202020204" pitchFamily="34" charset="0"/>
                <a:cs typeface="Arial" panose="020B0604020202020204" pitchFamily="34" charset="0"/>
              </a:rPr>
              <a:t>and least  absorption</a:t>
            </a:r>
            <a:endParaRPr lang="en-US" sz="2400" spc="-5" dirty="0">
              <a:solidFill>
                <a:prstClr val="black"/>
              </a:solidFill>
              <a:latin typeface="Arial" panose="020B0604020202020204" pitchFamily="34" charset="0"/>
              <a:cs typeface="Arial" panose="020B0604020202020204" pitchFamily="34" charset="0"/>
            </a:endParaRPr>
          </a:p>
          <a:p>
            <a:pPr marL="267970" marR="1059815" indent="-255270" algn="just">
              <a:lnSpc>
                <a:spcPts val="3240"/>
              </a:lnSpc>
              <a:spcBef>
                <a:spcPts val="350"/>
              </a:spcBef>
              <a:buClr>
                <a:srgbClr val="9F4CA2"/>
              </a:buClr>
              <a:buFont typeface="Arial"/>
              <a:buChar char="•"/>
              <a:tabLst>
                <a:tab pos="267970" algn="l"/>
              </a:tabLst>
            </a:pPr>
            <a:endParaRPr sz="2400" dirty="0">
              <a:solidFill>
                <a:prstClr val="black"/>
              </a:solidFill>
              <a:latin typeface="Arial" panose="020B0604020202020204" pitchFamily="34" charset="0"/>
              <a:cs typeface="Arial" panose="020B0604020202020204" pitchFamily="34" charset="0"/>
            </a:endParaRPr>
          </a:p>
          <a:p>
            <a:pPr marL="267970" marR="5080" indent="-255270" algn="just">
              <a:lnSpc>
                <a:spcPts val="3240"/>
              </a:lnSpc>
              <a:spcBef>
                <a:spcPts val="290"/>
              </a:spcBef>
              <a:buClr>
                <a:srgbClr val="9F4CA2"/>
              </a:buClr>
              <a:buFont typeface="Arial"/>
              <a:buChar char="•"/>
              <a:tabLst>
                <a:tab pos="267970" algn="l"/>
                <a:tab pos="1540510" algn="l"/>
              </a:tabLst>
            </a:pPr>
            <a:r>
              <a:rPr sz="2400" spc="-5" dirty="0">
                <a:solidFill>
                  <a:prstClr val="black"/>
                </a:solidFill>
                <a:latin typeface="Arial" panose="020B0604020202020204" pitchFamily="34" charset="0"/>
                <a:cs typeface="Arial" panose="020B0604020202020204" pitchFamily="34" charset="0"/>
              </a:rPr>
              <a:t>Bone </a:t>
            </a:r>
            <a:r>
              <a:rPr sz="2400" dirty="0">
                <a:solidFill>
                  <a:prstClr val="black"/>
                </a:solidFill>
                <a:latin typeface="Arial" panose="020B0604020202020204" pitchFamily="34" charset="0"/>
                <a:cs typeface="Arial" panose="020B0604020202020204" pitchFamily="34" charset="0"/>
              </a:rPr>
              <a:t>-	</a:t>
            </a:r>
            <a:r>
              <a:rPr sz="2400" spc="-5" dirty="0">
                <a:solidFill>
                  <a:prstClr val="black"/>
                </a:solidFill>
                <a:latin typeface="Arial" panose="020B0604020202020204" pitchFamily="34" charset="0"/>
                <a:cs typeface="Arial" panose="020B0604020202020204" pitchFamily="34" charset="0"/>
              </a:rPr>
              <a:t>greatest protein content and greatest  absorption</a:t>
            </a:r>
            <a:endParaRPr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23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53449" y="1210176"/>
            <a:ext cx="10002397" cy="3526606"/>
          </a:xfrm>
          <a:prstGeom prst="rect">
            <a:avLst/>
          </a:prstGeom>
        </p:spPr>
        <p:txBody>
          <a:bodyPr vert="horz" wrap="square" lIns="0" tIns="12700" rIns="0" bIns="0" rtlCol="0">
            <a:spAutoFit/>
          </a:bodyPr>
          <a:lstStyle/>
          <a:p>
            <a:pPr marL="12700" marR="282575" algn="just">
              <a:spcBef>
                <a:spcPts val="100"/>
              </a:spcBef>
              <a:buClr>
                <a:srgbClr val="9F4CA2"/>
              </a:buClr>
              <a:tabLst>
                <a:tab pos="267970" algn="l"/>
              </a:tabLst>
            </a:pPr>
            <a:r>
              <a:rPr sz="2200" spc="-5" dirty="0">
                <a:solidFill>
                  <a:prstClr val="black"/>
                </a:solidFill>
                <a:latin typeface="Arial" panose="020B0604020202020204" pitchFamily="34" charset="0"/>
                <a:cs typeface="Arial" panose="020B0604020202020204" pitchFamily="34" charset="0"/>
              </a:rPr>
              <a:t>The loss of energy from the ultrasound beam </a:t>
            </a:r>
            <a:r>
              <a:rPr sz="2200" dirty="0">
                <a:solidFill>
                  <a:prstClr val="black"/>
                </a:solidFill>
                <a:latin typeface="Arial" panose="020B0604020202020204" pitchFamily="34" charset="0"/>
                <a:cs typeface="Arial" panose="020B0604020202020204" pitchFamily="34" charset="0"/>
              </a:rPr>
              <a:t>in  </a:t>
            </a:r>
            <a:r>
              <a:rPr sz="2200" spc="-5" dirty="0">
                <a:solidFill>
                  <a:prstClr val="black"/>
                </a:solidFill>
                <a:latin typeface="Arial" panose="020B0604020202020204" pitchFamily="34" charset="0"/>
                <a:cs typeface="Arial" panose="020B0604020202020204" pitchFamily="34" charset="0"/>
              </a:rPr>
              <a:t>the tissues </a:t>
            </a:r>
            <a:r>
              <a:rPr sz="2200" dirty="0">
                <a:solidFill>
                  <a:prstClr val="black"/>
                </a:solidFill>
                <a:latin typeface="Arial" panose="020B0604020202020204" pitchFamily="34" charset="0"/>
                <a:cs typeface="Arial" panose="020B0604020202020204" pitchFamily="34" charset="0"/>
              </a:rPr>
              <a:t>is </a:t>
            </a:r>
            <a:r>
              <a:rPr sz="2200" spc="-5" dirty="0">
                <a:solidFill>
                  <a:prstClr val="black"/>
                </a:solidFill>
                <a:latin typeface="Arial" panose="020B0604020202020204" pitchFamily="34" charset="0"/>
                <a:cs typeface="Arial" panose="020B0604020202020204" pitchFamily="34" charset="0"/>
              </a:rPr>
              <a:t>called attenuation and depends </a:t>
            </a:r>
            <a:r>
              <a:rPr sz="2200" dirty="0">
                <a:solidFill>
                  <a:prstClr val="black"/>
                </a:solidFill>
                <a:latin typeface="Arial" panose="020B0604020202020204" pitchFamily="34" charset="0"/>
                <a:cs typeface="Arial" panose="020B0604020202020204" pitchFamily="34" charset="0"/>
              </a:rPr>
              <a:t>on  </a:t>
            </a:r>
            <a:r>
              <a:rPr sz="2200" spc="-5" dirty="0">
                <a:solidFill>
                  <a:prstClr val="black"/>
                </a:solidFill>
                <a:latin typeface="Arial" panose="020B0604020202020204" pitchFamily="34" charset="0"/>
                <a:cs typeface="Arial" panose="020B0604020202020204" pitchFamily="34" charset="0"/>
              </a:rPr>
              <a:t>both absorption and</a:t>
            </a:r>
            <a:r>
              <a:rPr sz="2200" spc="-2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scattering</a:t>
            </a:r>
            <a:endParaRPr lang="en-US" sz="2200" spc="-5" dirty="0">
              <a:solidFill>
                <a:prstClr val="black"/>
              </a:solidFill>
              <a:latin typeface="Arial" panose="020B0604020202020204" pitchFamily="34" charset="0"/>
              <a:cs typeface="Arial" panose="020B0604020202020204" pitchFamily="34" charset="0"/>
            </a:endParaRPr>
          </a:p>
          <a:p>
            <a:pPr marL="267970" marR="282575" indent="-255270" algn="just">
              <a:spcBef>
                <a:spcPts val="100"/>
              </a:spcBef>
              <a:buClr>
                <a:srgbClr val="9F4CA2"/>
              </a:buClr>
              <a:buFont typeface="Arial"/>
              <a:buChar char="•"/>
              <a:tabLst>
                <a:tab pos="267970" algn="l"/>
              </a:tabLst>
            </a:pPr>
            <a:endParaRPr sz="2200" dirty="0">
              <a:solidFill>
                <a:prstClr val="black"/>
              </a:solidFill>
              <a:latin typeface="Arial" panose="020B0604020202020204" pitchFamily="34" charset="0"/>
              <a:cs typeface="Arial" panose="020B0604020202020204" pitchFamily="34" charset="0"/>
            </a:endParaRPr>
          </a:p>
          <a:p>
            <a:pPr marL="267970" marR="106045" indent="-255270" algn="just">
              <a:spcBef>
                <a:spcPts val="300"/>
              </a:spcBef>
              <a:buClr>
                <a:srgbClr val="9F4CA2"/>
              </a:buClr>
              <a:buFont typeface="Arial"/>
              <a:buChar char="•"/>
              <a:tabLst>
                <a:tab pos="267970" algn="l"/>
              </a:tabLst>
            </a:pPr>
            <a:r>
              <a:rPr sz="2200" b="1" spc="-5" dirty="0">
                <a:solidFill>
                  <a:prstClr val="black"/>
                </a:solidFill>
                <a:latin typeface="Arial" panose="020B0604020202020204" pitchFamily="34" charset="0"/>
                <a:cs typeface="Arial" panose="020B0604020202020204" pitchFamily="34" charset="0"/>
              </a:rPr>
              <a:t>Absorption </a:t>
            </a:r>
            <a:r>
              <a:rPr sz="2200" spc="-5" dirty="0">
                <a:solidFill>
                  <a:prstClr val="black"/>
                </a:solidFill>
                <a:latin typeface="Arial" panose="020B0604020202020204" pitchFamily="34" charset="0"/>
                <a:cs typeface="Arial" panose="020B0604020202020204" pitchFamily="34" charset="0"/>
              </a:rPr>
              <a:t>accounts for some 60 </a:t>
            </a:r>
            <a:r>
              <a:rPr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80% </a:t>
            </a:r>
            <a:r>
              <a:rPr sz="2200" dirty="0">
                <a:solidFill>
                  <a:prstClr val="black"/>
                </a:solidFill>
                <a:latin typeface="Arial" panose="020B0604020202020204" pitchFamily="34" charset="0"/>
                <a:cs typeface="Arial" panose="020B0604020202020204" pitchFamily="34" charset="0"/>
              </a:rPr>
              <a:t>of </a:t>
            </a:r>
            <a:r>
              <a:rPr sz="2200" spc="-5" dirty="0">
                <a:solidFill>
                  <a:prstClr val="black"/>
                </a:solidFill>
                <a:latin typeface="Arial" panose="020B0604020202020204" pitchFamily="34" charset="0"/>
                <a:cs typeface="Arial" panose="020B0604020202020204" pitchFamily="34" charset="0"/>
              </a:rPr>
              <a:t>the  energy los</a:t>
            </a:r>
            <a:r>
              <a:rPr lang="en-US" sz="2200" spc="-5" dirty="0">
                <a:solidFill>
                  <a:prstClr val="black"/>
                </a:solidFill>
                <a:latin typeface="Arial" panose="020B0604020202020204" pitchFamily="34" charset="0"/>
                <a:cs typeface="Arial" panose="020B0604020202020204" pitchFamily="34" charset="0"/>
              </a:rPr>
              <a:t>s</a:t>
            </a:r>
            <a:r>
              <a:rPr sz="2200" spc="-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scattered energy  </a:t>
            </a:r>
            <a:r>
              <a:rPr sz="2200" dirty="0">
                <a:solidFill>
                  <a:prstClr val="black"/>
                </a:solidFill>
                <a:latin typeface="Arial" panose="020B0604020202020204" pitchFamily="34" charset="0"/>
                <a:cs typeface="Arial" panose="020B0604020202020204" pitchFamily="34" charset="0"/>
              </a:rPr>
              <a:t>may </a:t>
            </a:r>
            <a:r>
              <a:rPr sz="2200" spc="-5" dirty="0">
                <a:solidFill>
                  <a:prstClr val="black"/>
                </a:solidFill>
                <a:latin typeface="Arial" panose="020B0604020202020204" pitchFamily="34" charset="0"/>
                <a:cs typeface="Arial" panose="020B0604020202020204" pitchFamily="34" charset="0"/>
              </a:rPr>
              <a:t>also </a:t>
            </a:r>
            <a:r>
              <a:rPr sz="2200" dirty="0">
                <a:solidFill>
                  <a:prstClr val="black"/>
                </a:solidFill>
                <a:latin typeface="Arial" panose="020B0604020202020204" pitchFamily="34" charset="0"/>
                <a:cs typeface="Arial" panose="020B0604020202020204" pitchFamily="34" charset="0"/>
              </a:rPr>
              <a:t>be </a:t>
            </a:r>
            <a:r>
              <a:rPr sz="2200" spc="-5" dirty="0">
                <a:solidFill>
                  <a:prstClr val="black"/>
                </a:solidFill>
                <a:latin typeface="Arial" panose="020B0604020202020204" pitchFamily="34" charset="0"/>
                <a:cs typeface="Arial" panose="020B0604020202020204" pitchFamily="34" charset="0"/>
              </a:rPr>
              <a:t>absorbed other than in the region to  which the ultrasound beam is</a:t>
            </a:r>
            <a:r>
              <a:rPr sz="2200" spc="-1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applied.</a:t>
            </a:r>
            <a:endParaRPr lang="en-US" sz="2200" spc="-5" dirty="0">
              <a:solidFill>
                <a:prstClr val="black"/>
              </a:solidFill>
              <a:latin typeface="Arial" panose="020B0604020202020204" pitchFamily="34" charset="0"/>
              <a:cs typeface="Arial" panose="020B0604020202020204" pitchFamily="34" charset="0"/>
            </a:endParaRPr>
          </a:p>
          <a:p>
            <a:pPr marL="267970" marR="106045" indent="-255270" algn="just">
              <a:spcBef>
                <a:spcPts val="300"/>
              </a:spcBef>
              <a:buClr>
                <a:srgbClr val="9F4CA2"/>
              </a:buClr>
              <a:buFont typeface="Arial"/>
              <a:buChar char="•"/>
              <a:tabLst>
                <a:tab pos="267970" algn="l"/>
              </a:tabLst>
            </a:pPr>
            <a:endParaRPr sz="2200" dirty="0">
              <a:solidFill>
                <a:prstClr val="black"/>
              </a:solidFill>
              <a:latin typeface="Arial" panose="020B0604020202020204" pitchFamily="34" charset="0"/>
              <a:cs typeface="Arial" panose="020B0604020202020204" pitchFamily="34" charset="0"/>
            </a:endParaRPr>
          </a:p>
          <a:p>
            <a:pPr marL="267970" marR="5080" indent="-255270" algn="just">
              <a:spcBef>
                <a:spcPts val="290"/>
              </a:spcBef>
              <a:buClr>
                <a:srgbClr val="9F4CA2"/>
              </a:buClr>
              <a:buFont typeface="Arial"/>
              <a:buChar char="•"/>
              <a:tabLst>
                <a:tab pos="267970" algn="l"/>
              </a:tabLst>
            </a:pPr>
            <a:r>
              <a:rPr sz="2200" b="1" spc="-5" dirty="0">
                <a:solidFill>
                  <a:prstClr val="black"/>
                </a:solidFill>
                <a:latin typeface="Arial" panose="020B0604020202020204" pitchFamily="34" charset="0"/>
                <a:cs typeface="Arial" panose="020B0604020202020204" pitchFamily="34" charset="0"/>
              </a:rPr>
              <a:t>Scattering </a:t>
            </a:r>
            <a:r>
              <a:rPr sz="2200" spc="-5" dirty="0">
                <a:solidFill>
                  <a:prstClr val="black"/>
                </a:solidFill>
                <a:latin typeface="Arial" panose="020B0604020202020204" pitchFamily="34" charset="0"/>
                <a:cs typeface="Arial" panose="020B0604020202020204" pitchFamily="34" charset="0"/>
              </a:rPr>
              <a:t>is caused </a:t>
            </a:r>
            <a:r>
              <a:rPr sz="2200" dirty="0">
                <a:solidFill>
                  <a:prstClr val="black"/>
                </a:solidFill>
                <a:latin typeface="Arial" panose="020B0604020202020204" pitchFamily="34" charset="0"/>
                <a:cs typeface="Arial" panose="020B0604020202020204" pitchFamily="34" charset="0"/>
              </a:rPr>
              <a:t>by </a:t>
            </a:r>
            <a:r>
              <a:rPr sz="2200" spc="-5" dirty="0">
                <a:solidFill>
                  <a:prstClr val="black"/>
                </a:solidFill>
                <a:latin typeface="Arial" panose="020B0604020202020204" pitchFamily="34" charset="0"/>
                <a:cs typeface="Arial" panose="020B0604020202020204" pitchFamily="34" charset="0"/>
              </a:rPr>
              <a:t>reflections and  refractions, which occur </a:t>
            </a:r>
            <a:r>
              <a:rPr sz="2200" dirty="0">
                <a:solidFill>
                  <a:prstClr val="black"/>
                </a:solidFill>
                <a:latin typeface="Arial" panose="020B0604020202020204" pitchFamily="34" charset="0"/>
                <a:cs typeface="Arial" panose="020B0604020202020204" pitchFamily="34" charset="0"/>
              </a:rPr>
              <a:t>at </a:t>
            </a:r>
            <a:r>
              <a:rPr sz="2200" spc="-5" dirty="0">
                <a:solidFill>
                  <a:prstClr val="black"/>
                </a:solidFill>
                <a:latin typeface="Arial" panose="020B0604020202020204" pitchFamily="34" charset="0"/>
                <a:cs typeface="Arial" panose="020B0604020202020204" pitchFamily="34" charset="0"/>
              </a:rPr>
              <a:t>interfaces throughout  the tissues. This </a:t>
            </a:r>
            <a:r>
              <a:rPr sz="2200" dirty="0">
                <a:solidFill>
                  <a:prstClr val="black"/>
                </a:solidFill>
                <a:latin typeface="Arial" panose="020B0604020202020204" pitchFamily="34" charset="0"/>
                <a:cs typeface="Arial" panose="020B0604020202020204" pitchFamily="34" charset="0"/>
              </a:rPr>
              <a:t>is </a:t>
            </a:r>
            <a:r>
              <a:rPr sz="2200" spc="-5" dirty="0">
                <a:solidFill>
                  <a:prstClr val="black"/>
                </a:solidFill>
                <a:latin typeface="Arial" panose="020B0604020202020204" pitchFamily="34" charset="0"/>
                <a:cs typeface="Arial" panose="020B0604020202020204" pitchFamily="34" charset="0"/>
              </a:rPr>
              <a:t>particularly apparent where  there </a:t>
            </a:r>
            <a:r>
              <a:rPr sz="2200" dirty="0">
                <a:solidFill>
                  <a:prstClr val="black"/>
                </a:solidFill>
                <a:latin typeface="Arial" panose="020B0604020202020204" pitchFamily="34" charset="0"/>
                <a:cs typeface="Arial" panose="020B0604020202020204" pitchFamily="34" charset="0"/>
              </a:rPr>
              <a:t>is a </a:t>
            </a:r>
            <a:r>
              <a:rPr sz="2200" spc="-5" dirty="0">
                <a:solidFill>
                  <a:prstClr val="black"/>
                </a:solidFill>
                <a:latin typeface="Arial" panose="020B0604020202020204" pitchFamily="34" charset="0"/>
                <a:cs typeface="Arial" panose="020B0604020202020204" pitchFamily="34" charset="0"/>
              </a:rPr>
              <a:t>large difference in acoustic</a:t>
            </a:r>
            <a:r>
              <a:rPr sz="2200" spc="-4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impedance.</a:t>
            </a:r>
            <a:endParaRPr sz="2200"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BE0474-4631-8A4A-CF69-8ED7BCE59E74}"/>
              </a:ext>
            </a:extLst>
          </p:cNvPr>
          <p:cNvSpPr txBox="1"/>
          <p:nvPr/>
        </p:nvSpPr>
        <p:spPr>
          <a:xfrm>
            <a:off x="1828800" y="286438"/>
            <a:ext cx="397737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Attenuation of Ultrasound</a:t>
            </a:r>
            <a:endParaRPr lang="en-I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96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04999" y="299149"/>
            <a:ext cx="5630537" cy="2571923"/>
          </a:xfrm>
          <a:prstGeom prst="rect">
            <a:avLst/>
          </a:prstGeom>
        </p:spPr>
        <p:txBody>
          <a:bodyPr vert="horz" wrap="square" lIns="0" tIns="45085" rIns="0" bIns="0" rtlCol="0">
            <a:spAutoFit/>
          </a:bodyPr>
          <a:lstStyle/>
          <a:p>
            <a:pPr marL="12700" marR="112395">
              <a:lnSpc>
                <a:spcPts val="3180"/>
              </a:lnSpc>
              <a:spcBef>
                <a:spcPts val="355"/>
              </a:spcBef>
              <a:buClr>
                <a:srgbClr val="9F4CA2"/>
              </a:buClr>
              <a:tabLst>
                <a:tab pos="267970" algn="l"/>
              </a:tabLst>
            </a:pPr>
            <a:r>
              <a:rPr lang="en-US" sz="2200" b="1" spc="-5" dirty="0">
                <a:solidFill>
                  <a:prstClr val="black"/>
                </a:solidFill>
                <a:latin typeface="Arial" panose="020B0604020202020204" pitchFamily="34" charset="0"/>
                <a:cs typeface="Arial" panose="020B0604020202020204" pitchFamily="34" charset="0"/>
              </a:rPr>
              <a:t>Effect of </a:t>
            </a:r>
            <a:r>
              <a:rPr sz="2200" b="1" spc="-5" dirty="0">
                <a:solidFill>
                  <a:prstClr val="black"/>
                </a:solidFill>
                <a:latin typeface="Arial" panose="020B0604020202020204" pitchFamily="34" charset="0"/>
                <a:cs typeface="Arial" panose="020B0604020202020204" pitchFamily="34" charset="0"/>
              </a:rPr>
              <a:t>Frequency: </a:t>
            </a:r>
            <a:endParaRPr lang="en-US" sz="2200" b="1" spc="-5" dirty="0">
              <a:solidFill>
                <a:prstClr val="black"/>
              </a:solidFill>
              <a:latin typeface="Arial" panose="020B0604020202020204" pitchFamily="34" charset="0"/>
              <a:cs typeface="Arial" panose="020B0604020202020204" pitchFamily="34" charset="0"/>
            </a:endParaRPr>
          </a:p>
          <a:p>
            <a:pPr marL="12700" marR="112395">
              <a:lnSpc>
                <a:spcPts val="3180"/>
              </a:lnSpc>
              <a:spcBef>
                <a:spcPts val="355"/>
              </a:spcBef>
              <a:buClr>
                <a:srgbClr val="9F4CA2"/>
              </a:buClr>
              <a:tabLst>
                <a:tab pos="267970" algn="l"/>
              </a:tabLst>
            </a:pPr>
            <a:endParaRPr lang="en-US" sz="2200" spc="-10" dirty="0">
              <a:solidFill>
                <a:prstClr val="black"/>
              </a:solidFill>
              <a:latin typeface="Arial" panose="020B0604020202020204" pitchFamily="34" charset="0"/>
              <a:cs typeface="Arial" panose="020B0604020202020204" pitchFamily="34" charset="0"/>
            </a:endParaRPr>
          </a:p>
          <a:p>
            <a:pPr marL="12700" marR="112395">
              <a:lnSpc>
                <a:spcPts val="3180"/>
              </a:lnSpc>
              <a:spcBef>
                <a:spcPts val="355"/>
              </a:spcBef>
              <a:buClr>
                <a:srgbClr val="9F4CA2"/>
              </a:buClr>
              <a:tabLst>
                <a:tab pos="267970" algn="l"/>
              </a:tabLst>
            </a:pPr>
            <a:r>
              <a:rPr sz="2200" spc="-10" dirty="0">
                <a:solidFill>
                  <a:prstClr val="black"/>
                </a:solidFill>
                <a:latin typeface="Arial" panose="020B0604020202020204" pitchFamily="34" charset="0"/>
                <a:cs typeface="Arial" panose="020B0604020202020204" pitchFamily="34" charset="0"/>
              </a:rPr>
              <a:t>Increasing </a:t>
            </a:r>
            <a:r>
              <a:rPr sz="2200" spc="-5" dirty="0">
                <a:solidFill>
                  <a:prstClr val="black"/>
                </a:solidFill>
                <a:latin typeface="Arial" panose="020B0604020202020204" pitchFamily="34" charset="0"/>
                <a:cs typeface="Arial" panose="020B0604020202020204" pitchFamily="34" charset="0"/>
              </a:rPr>
              <a:t>the</a:t>
            </a:r>
            <a:r>
              <a:rPr lang="en-US" sz="2200" spc="-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frequency of U</a:t>
            </a:r>
            <a:r>
              <a:rPr lang="en-US" sz="2200" spc="-5" dirty="0">
                <a:solidFill>
                  <a:prstClr val="black"/>
                </a:solidFill>
                <a:latin typeface="Arial" panose="020B0604020202020204" pitchFamily="34" charset="0"/>
                <a:cs typeface="Arial" panose="020B0604020202020204" pitchFamily="34" charset="0"/>
              </a:rPr>
              <a:t>ltrasound </a:t>
            </a:r>
            <a:r>
              <a:rPr sz="2200" spc="-5" dirty="0">
                <a:solidFill>
                  <a:prstClr val="black"/>
                </a:solidFill>
                <a:latin typeface="Arial" panose="020B0604020202020204" pitchFamily="34" charset="0"/>
                <a:cs typeface="Arial" panose="020B0604020202020204" pitchFamily="34" charset="0"/>
              </a:rPr>
              <a:t>causes</a:t>
            </a:r>
            <a:r>
              <a:rPr sz="2200" spc="-10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a  </a:t>
            </a:r>
            <a:r>
              <a:rPr sz="2200" spc="-5" dirty="0">
                <a:solidFill>
                  <a:prstClr val="black"/>
                </a:solidFill>
                <a:latin typeface="Arial" panose="020B0604020202020204" pitchFamily="34" charset="0"/>
                <a:cs typeface="Arial" panose="020B0604020202020204" pitchFamily="34" charset="0"/>
              </a:rPr>
              <a:t>decrease in its depth of</a:t>
            </a:r>
            <a:r>
              <a:rPr lang="en-US" sz="2200" spc="-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penetration </a:t>
            </a:r>
            <a:r>
              <a:rPr sz="2200" spc="-10" dirty="0">
                <a:solidFill>
                  <a:prstClr val="black"/>
                </a:solidFill>
                <a:latin typeface="Arial" panose="020B0604020202020204" pitchFamily="34" charset="0"/>
                <a:cs typeface="Arial" panose="020B0604020202020204" pitchFamily="34" charset="0"/>
              </a:rPr>
              <a:t>and</a:t>
            </a:r>
            <a:r>
              <a:rPr lang="en-US" sz="2200" spc="-1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concentration of the </a:t>
            </a:r>
            <a:r>
              <a:rPr lang="en-US" sz="2200" spc="-5" dirty="0">
                <a:solidFill>
                  <a:prstClr val="black"/>
                </a:solidFill>
                <a:latin typeface="Arial" panose="020B0604020202020204" pitchFamily="34" charset="0"/>
                <a:cs typeface="Arial" panose="020B0604020202020204" pitchFamily="34" charset="0"/>
              </a:rPr>
              <a:t>Ultrasound </a:t>
            </a:r>
            <a:r>
              <a:rPr sz="2200" spc="-5" dirty="0">
                <a:solidFill>
                  <a:prstClr val="black"/>
                </a:solidFill>
                <a:latin typeface="Arial" panose="020B0604020202020204" pitchFamily="34" charset="0"/>
                <a:cs typeface="Arial" panose="020B0604020202020204" pitchFamily="34" charset="0"/>
              </a:rPr>
              <a:t>energy in </a:t>
            </a:r>
            <a:r>
              <a:rPr sz="2200" dirty="0">
                <a:solidFill>
                  <a:prstClr val="black"/>
                </a:solidFill>
                <a:latin typeface="Arial" panose="020B0604020202020204" pitchFamily="34" charset="0"/>
                <a:cs typeface="Arial" panose="020B0604020202020204" pitchFamily="34" charset="0"/>
              </a:rPr>
              <a:t>the </a:t>
            </a:r>
            <a:r>
              <a:rPr sz="2200" spc="-10" dirty="0">
                <a:solidFill>
                  <a:prstClr val="black"/>
                </a:solidFill>
                <a:latin typeface="Arial" panose="020B0604020202020204" pitchFamily="34" charset="0"/>
                <a:cs typeface="Arial" panose="020B0604020202020204" pitchFamily="34" charset="0"/>
              </a:rPr>
              <a:t>superf</a:t>
            </a:r>
            <a:r>
              <a:rPr lang="en-US" sz="2200" spc="-10" dirty="0">
                <a:solidFill>
                  <a:prstClr val="black"/>
                </a:solidFill>
                <a:latin typeface="Arial" panose="020B0604020202020204" pitchFamily="34" charset="0"/>
                <a:cs typeface="Arial" panose="020B0604020202020204" pitchFamily="34" charset="0"/>
              </a:rPr>
              <a:t>icial</a:t>
            </a:r>
            <a:r>
              <a:rPr sz="2200" spc="-10" dirty="0">
                <a:solidFill>
                  <a:prstClr val="black"/>
                </a:solidFill>
                <a:latin typeface="Arial" panose="020B0604020202020204" pitchFamily="34" charset="0"/>
                <a:cs typeface="Arial" panose="020B0604020202020204" pitchFamily="34" charset="0"/>
              </a:rPr>
              <a:t> tissues.</a:t>
            </a:r>
            <a:endParaRPr sz="2200" dirty="0">
              <a:solidFill>
                <a:prstClr val="black"/>
              </a:solidFill>
              <a:latin typeface="Arial" panose="020B0604020202020204" pitchFamily="34" charset="0"/>
              <a:cs typeface="Arial" panose="020B0604020202020204" pitchFamily="34" charset="0"/>
            </a:endParaRPr>
          </a:p>
        </p:txBody>
      </p:sp>
      <p:sp>
        <p:nvSpPr>
          <p:cNvPr id="4" name="object 4"/>
          <p:cNvSpPr/>
          <p:nvPr/>
        </p:nvSpPr>
        <p:spPr>
          <a:xfrm>
            <a:off x="7972540" y="453385"/>
            <a:ext cx="3581400" cy="3194116"/>
          </a:xfrm>
          <a:prstGeom prst="rect">
            <a:avLst/>
          </a:prstGeom>
          <a:blipFill>
            <a:blip r:embed="rId2" cstate="print"/>
            <a:stretch>
              <a:fillRect/>
            </a:stretch>
          </a:blipFill>
        </p:spPr>
        <p:txBody>
          <a:bodyPr wrap="square" lIns="0" tIns="0" rIns="0" bIns="0" rtlCol="0"/>
          <a:lstStyle/>
          <a:p>
            <a:endParaRPr sz="2200">
              <a:solidFill>
                <a:prstClr val="black"/>
              </a:solidFill>
              <a:latin typeface="Arial" panose="020B0604020202020204" pitchFamily="34" charset="0"/>
              <a:cs typeface="Arial" panose="020B0604020202020204" pitchFamily="34" charset="0"/>
            </a:endParaRPr>
          </a:p>
        </p:txBody>
      </p:sp>
      <p:sp>
        <p:nvSpPr>
          <p:cNvPr id="5" name="object 5"/>
          <p:cNvSpPr/>
          <p:nvPr/>
        </p:nvSpPr>
        <p:spPr>
          <a:xfrm>
            <a:off x="3993614" y="4120308"/>
            <a:ext cx="4204771" cy="2112484"/>
          </a:xfrm>
          <a:prstGeom prst="rect">
            <a:avLst/>
          </a:prstGeom>
          <a:blipFill>
            <a:blip r:embed="rId3" cstate="print"/>
            <a:stretch>
              <a:fillRect/>
            </a:stretch>
          </a:blipFill>
        </p:spPr>
        <p:txBody>
          <a:bodyPr wrap="square" lIns="0" tIns="0" rIns="0" bIns="0" rtlCol="0"/>
          <a:lstStyle/>
          <a:p>
            <a:endParaRPr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96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D6A0-7BEE-F8C7-DB2F-0330C1F05895}"/>
              </a:ext>
            </a:extLst>
          </p:cNvPr>
          <p:cNvSpPr>
            <a:spLocks noGrp="1"/>
          </p:cNvSpPr>
          <p:nvPr>
            <p:ph type="title"/>
          </p:nvPr>
        </p:nvSpPr>
        <p:spPr>
          <a:xfrm>
            <a:off x="1437422" y="867893"/>
            <a:ext cx="7498080" cy="505586"/>
          </a:xfrm>
        </p:spPr>
        <p:txBody>
          <a:bodyPr>
            <a:noAutofit/>
          </a:bodyPr>
          <a:lstStyle/>
          <a:p>
            <a:r>
              <a:rPr lang="en-US" sz="2200" b="1" dirty="0">
                <a:effectLst/>
                <a:latin typeface="Arial" panose="020B0604020202020204" pitchFamily="34" charset="0"/>
                <a:cs typeface="Arial" panose="020B0604020202020204" pitchFamily="34" charset="0"/>
              </a:rPr>
              <a:t>A-MODE</a:t>
            </a:r>
          </a:p>
        </p:txBody>
      </p:sp>
      <p:sp>
        <p:nvSpPr>
          <p:cNvPr id="3" name="object 6">
            <a:extLst>
              <a:ext uri="{FF2B5EF4-FFF2-40B4-BE49-F238E27FC236}">
                <a16:creationId xmlns:a16="http://schemas.microsoft.com/office/drawing/2014/main" id="{A94A9F25-6577-B09D-6152-59F1598C9C31}"/>
              </a:ext>
            </a:extLst>
          </p:cNvPr>
          <p:cNvSpPr txBox="1"/>
          <p:nvPr/>
        </p:nvSpPr>
        <p:spPr>
          <a:xfrm>
            <a:off x="1401227" y="1373479"/>
            <a:ext cx="10419872" cy="2275623"/>
          </a:xfrm>
          <a:prstGeom prst="rect">
            <a:avLst/>
          </a:prstGeom>
        </p:spPr>
        <p:txBody>
          <a:bodyPr vert="horz" wrap="square" lIns="0" tIns="13335" rIns="0" bIns="0" rtlCol="0">
            <a:spAutoFit/>
          </a:bodyPr>
          <a:lstStyle/>
          <a:p>
            <a:pPr marL="354965" indent="-342900">
              <a:spcBef>
                <a:spcPts val="600"/>
              </a:spcBef>
              <a:buClr>
                <a:srgbClr val="71A276"/>
              </a:buClr>
              <a:buSzPct val="70312"/>
              <a:buFont typeface="Wingdings" panose="05000000000000000000" pitchFamily="2" charset="2"/>
              <a:buChar char="§"/>
              <a:tabLst>
                <a:tab pos="305435" algn="l"/>
              </a:tabLst>
            </a:pPr>
            <a:r>
              <a:rPr sz="2200" spc="-5" dirty="0">
                <a:solidFill>
                  <a:prstClr val="black"/>
                </a:solidFill>
                <a:latin typeface="Arial" panose="020B0604020202020204" pitchFamily="34" charset="0"/>
                <a:cs typeface="Arial" panose="020B0604020202020204" pitchFamily="34" charset="0"/>
              </a:rPr>
              <a:t>Amplitude</a:t>
            </a:r>
            <a:r>
              <a:rPr sz="2200" spc="-4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modulation</a:t>
            </a:r>
            <a:r>
              <a:rPr lang="en-US" sz="2200" spc="-5" dirty="0">
                <a:solidFill>
                  <a:prstClr val="black"/>
                </a:solidFill>
                <a:latin typeface="Arial" panose="020B0604020202020204" pitchFamily="34" charset="0"/>
                <a:cs typeface="Arial" panose="020B0604020202020204" pitchFamily="34" charset="0"/>
              </a:rPr>
              <a:t> - </a:t>
            </a:r>
            <a:r>
              <a:rPr lang="en-MY" sz="2200" spc="-5" dirty="0">
                <a:solidFill>
                  <a:prstClr val="black"/>
                </a:solidFill>
                <a:latin typeface="Arial" panose="020B0604020202020204" pitchFamily="34" charset="0"/>
                <a:cs typeface="Arial" panose="020B0604020202020204" pitchFamily="34" charset="0"/>
              </a:rPr>
              <a:t>This display </a:t>
            </a:r>
            <a:r>
              <a:rPr lang="en-MY" sz="2200" spc="-10" dirty="0">
                <a:solidFill>
                  <a:prstClr val="black"/>
                </a:solidFill>
                <a:latin typeface="Arial" panose="020B0604020202020204" pitchFamily="34" charset="0"/>
                <a:cs typeface="Arial" panose="020B0604020202020204" pitchFamily="34" charset="0"/>
              </a:rPr>
              <a:t>mode </a:t>
            </a:r>
            <a:r>
              <a:rPr lang="en-MY" sz="2200" dirty="0">
                <a:solidFill>
                  <a:prstClr val="black"/>
                </a:solidFill>
                <a:latin typeface="Arial" panose="020B0604020202020204" pitchFamily="34" charset="0"/>
                <a:cs typeface="Arial" panose="020B0604020202020204" pitchFamily="34" charset="0"/>
              </a:rPr>
              <a:t>is </a:t>
            </a:r>
            <a:r>
              <a:rPr lang="en-MY" sz="2200" spc="-5" dirty="0">
                <a:solidFill>
                  <a:prstClr val="black"/>
                </a:solidFill>
                <a:latin typeface="Arial" panose="020B0604020202020204" pitchFamily="34" charset="0"/>
                <a:cs typeface="Arial" panose="020B0604020202020204" pitchFamily="34" charset="0"/>
              </a:rPr>
              <a:t>the simplest.</a:t>
            </a:r>
            <a:r>
              <a:rPr lang="en-US" sz="2200" spc="-5" dirty="0">
                <a:solidFill>
                  <a:prstClr val="black"/>
                </a:solidFill>
                <a:latin typeface="Arial" panose="020B0604020202020204" pitchFamily="34" charset="0"/>
                <a:cs typeface="Arial" panose="020B0604020202020204" pitchFamily="34" charset="0"/>
              </a:rPr>
              <a:t>  </a:t>
            </a:r>
            <a:endParaRPr sz="2200" dirty="0">
              <a:solidFill>
                <a:prstClr val="black"/>
              </a:solidFill>
              <a:latin typeface="Arial" panose="020B0604020202020204" pitchFamily="34" charset="0"/>
              <a:cs typeface="Arial" panose="020B0604020202020204" pitchFamily="34" charset="0"/>
            </a:endParaRPr>
          </a:p>
          <a:p>
            <a:pPr marL="354965" marR="812800" indent="-342900">
              <a:spcBef>
                <a:spcPts val="600"/>
              </a:spcBef>
              <a:buClr>
                <a:srgbClr val="71A276"/>
              </a:buClr>
              <a:buSzPct val="70312"/>
              <a:buFont typeface="Wingdings" panose="05000000000000000000" pitchFamily="2" charset="2"/>
              <a:buChar char="§"/>
              <a:tabLst>
                <a:tab pos="305435" algn="l"/>
              </a:tabLst>
            </a:pPr>
            <a:r>
              <a:rPr lang="en-US" sz="2200" spc="-5" dirty="0">
                <a:solidFill>
                  <a:prstClr val="black"/>
                </a:solidFill>
                <a:latin typeface="Arial" panose="020B0604020202020204" pitchFamily="34" charset="0"/>
                <a:cs typeface="Arial" panose="020B0604020202020204" pitchFamily="34" charset="0"/>
              </a:rPr>
              <a:t>T</a:t>
            </a:r>
            <a:r>
              <a:rPr sz="2200" spc="-5" dirty="0">
                <a:solidFill>
                  <a:prstClr val="black"/>
                </a:solidFill>
                <a:latin typeface="Arial" panose="020B0604020202020204" pitchFamily="34" charset="0"/>
                <a:cs typeface="Arial" panose="020B0604020202020204" pitchFamily="34" charset="0"/>
              </a:rPr>
              <a:t>he</a:t>
            </a:r>
            <a:r>
              <a:rPr sz="2200" spc="-1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display</a:t>
            </a:r>
            <a:r>
              <a:rPr sz="2200" spc="-10" dirty="0">
                <a:solidFill>
                  <a:prstClr val="black"/>
                </a:solidFill>
                <a:latin typeface="Arial" panose="020B0604020202020204" pitchFamily="34" charset="0"/>
                <a:cs typeface="Arial" panose="020B0604020202020204" pitchFamily="34" charset="0"/>
              </a:rPr>
              <a:t> </a:t>
            </a:r>
            <a:r>
              <a:rPr lang="en-US" sz="2200" spc="-10" dirty="0">
                <a:solidFill>
                  <a:prstClr val="black"/>
                </a:solidFill>
                <a:latin typeface="Arial" panose="020B0604020202020204" pitchFamily="34" charset="0"/>
                <a:cs typeface="Arial" panose="020B0604020202020204" pitchFamily="34" charset="0"/>
              </a:rPr>
              <a:t>will have an </a:t>
            </a:r>
            <a:r>
              <a:rPr sz="2200" spc="-5" dirty="0">
                <a:solidFill>
                  <a:prstClr val="black"/>
                </a:solidFill>
                <a:latin typeface="Arial" panose="020B0604020202020204" pitchFamily="34" charset="0"/>
                <a:cs typeface="Arial" panose="020B0604020202020204" pitchFamily="34" charset="0"/>
              </a:rPr>
              <a:t>amplitude</a:t>
            </a:r>
            <a:r>
              <a:rPr sz="2200" spc="-15" dirty="0">
                <a:solidFill>
                  <a:prstClr val="black"/>
                </a:solidFill>
                <a:latin typeface="Arial" panose="020B0604020202020204" pitchFamily="34" charset="0"/>
                <a:cs typeface="Arial" panose="020B0604020202020204" pitchFamily="34" charset="0"/>
              </a:rPr>
              <a:t> </a:t>
            </a:r>
            <a:r>
              <a:rPr lang="en-US" sz="2200" spc="-15" dirty="0">
                <a:solidFill>
                  <a:prstClr val="black"/>
                </a:solidFill>
                <a:latin typeface="Arial" panose="020B0604020202020204" pitchFamily="34" charset="0"/>
                <a:cs typeface="Arial" panose="020B0604020202020204" pitchFamily="34" charset="0"/>
              </a:rPr>
              <a:t>of </a:t>
            </a:r>
            <a:r>
              <a:rPr sz="2200" dirty="0">
                <a:solidFill>
                  <a:prstClr val="black"/>
                </a:solidFill>
                <a:latin typeface="Arial" panose="020B0604020202020204" pitchFamily="34" charset="0"/>
                <a:cs typeface="Arial" panose="020B0604020202020204" pitchFamily="34" charset="0"/>
              </a:rPr>
              <a:t>spikes</a:t>
            </a:r>
            <a:r>
              <a:rPr sz="2200" spc="-3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of</a:t>
            </a:r>
            <a:r>
              <a:rPr lang="en-US" sz="2200"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different</a:t>
            </a:r>
            <a:r>
              <a:rPr sz="2200" spc="-1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heights.</a:t>
            </a:r>
            <a:endParaRPr sz="2200" dirty="0">
              <a:solidFill>
                <a:prstClr val="black"/>
              </a:solidFill>
              <a:latin typeface="Arial" panose="020B0604020202020204" pitchFamily="34" charset="0"/>
              <a:cs typeface="Arial" panose="020B0604020202020204" pitchFamily="34" charset="0"/>
            </a:endParaRPr>
          </a:p>
          <a:p>
            <a:pPr marL="354965" marR="546735" indent="-342900">
              <a:spcBef>
                <a:spcPts val="600"/>
              </a:spcBef>
              <a:buClr>
                <a:srgbClr val="71A276"/>
              </a:buClr>
              <a:buSzPct val="70312"/>
              <a:buFont typeface="Wingdings" panose="05000000000000000000" pitchFamily="2" charset="2"/>
              <a:buChar char="§"/>
              <a:tabLst>
                <a:tab pos="305435" algn="l"/>
              </a:tabLst>
            </a:pPr>
            <a:r>
              <a:rPr sz="2200" dirty="0">
                <a:solidFill>
                  <a:prstClr val="black"/>
                </a:solidFill>
                <a:latin typeface="Arial" panose="020B0604020202020204" pitchFamily="34" charset="0"/>
                <a:cs typeface="Arial" panose="020B0604020202020204" pitchFamily="34" charset="0"/>
              </a:rPr>
              <a:t>It</a:t>
            </a:r>
            <a:r>
              <a:rPr sz="2200" spc="-5" dirty="0">
                <a:solidFill>
                  <a:prstClr val="black"/>
                </a:solidFill>
                <a:latin typeface="Arial" panose="020B0604020202020204" pitchFamily="34" charset="0"/>
                <a:cs typeface="Arial" panose="020B0604020202020204" pitchFamily="34" charset="0"/>
              </a:rPr>
              <a:t> represents</a:t>
            </a:r>
            <a:r>
              <a:rPr sz="2200" spc="-4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a:t>
            </a:r>
            <a:r>
              <a:rPr sz="2200" spc="-1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time</a:t>
            </a:r>
            <a:r>
              <a:rPr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required</a:t>
            </a:r>
            <a:r>
              <a:rPr sz="2200" spc="-3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for</a:t>
            </a:r>
            <a:r>
              <a:rPr sz="2200" spc="-2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a:t>
            </a:r>
            <a:r>
              <a:rPr lang="en-US"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ultrasound beam </a:t>
            </a:r>
            <a:r>
              <a:rPr sz="2200" dirty="0">
                <a:solidFill>
                  <a:prstClr val="black"/>
                </a:solidFill>
                <a:latin typeface="Arial" panose="020B0604020202020204" pitchFamily="34" charset="0"/>
                <a:cs typeface="Arial" panose="020B0604020202020204" pitchFamily="34" charset="0"/>
              </a:rPr>
              <a:t>to strike a tissue</a:t>
            </a:r>
            <a:r>
              <a:rPr lang="en-US"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interface and return </a:t>
            </a:r>
            <a:r>
              <a:rPr sz="2200" dirty="0">
                <a:solidFill>
                  <a:prstClr val="black"/>
                </a:solidFill>
                <a:latin typeface="Arial" panose="020B0604020202020204" pitchFamily="34" charset="0"/>
                <a:cs typeface="Arial" panose="020B0604020202020204" pitchFamily="34" charset="0"/>
              </a:rPr>
              <a:t>its </a:t>
            </a:r>
            <a:r>
              <a:rPr sz="2200" spc="-5" dirty="0">
                <a:solidFill>
                  <a:prstClr val="black"/>
                </a:solidFill>
                <a:latin typeface="Arial" panose="020B0604020202020204" pitchFamily="34" charset="0"/>
                <a:cs typeface="Arial" panose="020B0604020202020204" pitchFamily="34" charset="0"/>
              </a:rPr>
              <a:t>signal </a:t>
            </a:r>
            <a:r>
              <a:rPr sz="2200" dirty="0">
                <a:solidFill>
                  <a:prstClr val="black"/>
                </a:solidFill>
                <a:latin typeface="Arial" panose="020B0604020202020204" pitchFamily="34" charset="0"/>
                <a:cs typeface="Arial" panose="020B0604020202020204" pitchFamily="34" charset="0"/>
              </a:rPr>
              <a:t>to the</a:t>
            </a:r>
            <a:r>
              <a:rPr lang="en-US" sz="2200" dirty="0">
                <a:solidFill>
                  <a:prstClr val="black"/>
                </a:solidFill>
                <a:latin typeface="Arial" panose="020B0604020202020204" pitchFamily="34" charset="0"/>
                <a:cs typeface="Arial" panose="020B0604020202020204" pitchFamily="34" charset="0"/>
              </a:rPr>
              <a:t> </a:t>
            </a:r>
            <a:r>
              <a:rPr sz="2200" spc="-20" dirty="0">
                <a:solidFill>
                  <a:prstClr val="black"/>
                </a:solidFill>
                <a:latin typeface="Arial" panose="020B0604020202020204" pitchFamily="34" charset="0"/>
                <a:cs typeface="Arial" panose="020B0604020202020204" pitchFamily="34" charset="0"/>
              </a:rPr>
              <a:t>transducer.</a:t>
            </a:r>
            <a:endParaRPr sz="2200" dirty="0">
              <a:solidFill>
                <a:prstClr val="black"/>
              </a:solidFill>
              <a:latin typeface="Arial" panose="020B0604020202020204" pitchFamily="34" charset="0"/>
              <a:cs typeface="Arial" panose="020B0604020202020204" pitchFamily="34" charset="0"/>
            </a:endParaRPr>
          </a:p>
          <a:p>
            <a:pPr marL="354965" marR="5080" indent="-342900">
              <a:spcBef>
                <a:spcPts val="600"/>
              </a:spcBef>
              <a:buClr>
                <a:srgbClr val="71A276"/>
              </a:buClr>
              <a:buSzPct val="70312"/>
              <a:buFont typeface="Wingdings" panose="05000000000000000000" pitchFamily="2" charset="2"/>
              <a:buChar char="§"/>
              <a:tabLst>
                <a:tab pos="305435" algn="l"/>
              </a:tabLst>
            </a:pPr>
            <a:r>
              <a:rPr sz="220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greater the </a:t>
            </a:r>
            <a:r>
              <a:rPr sz="2200" dirty="0">
                <a:solidFill>
                  <a:prstClr val="black"/>
                </a:solidFill>
                <a:latin typeface="Arial" panose="020B0604020202020204" pitchFamily="34" charset="0"/>
                <a:cs typeface="Arial" panose="020B0604020202020204" pitchFamily="34" charset="0"/>
              </a:rPr>
              <a:t>reflection at </a:t>
            </a:r>
            <a:r>
              <a:rPr sz="2200" spc="-5" dirty="0">
                <a:solidFill>
                  <a:prstClr val="black"/>
                </a:solidFill>
                <a:latin typeface="Arial" panose="020B0604020202020204" pitchFamily="34" charset="0"/>
                <a:cs typeface="Arial" panose="020B0604020202020204" pitchFamily="34" charset="0"/>
              </a:rPr>
              <a:t>the </a:t>
            </a:r>
            <a:r>
              <a:rPr sz="2200" dirty="0">
                <a:solidFill>
                  <a:prstClr val="black"/>
                </a:solidFill>
                <a:latin typeface="Arial" panose="020B0604020202020204" pitchFamily="34" charset="0"/>
                <a:cs typeface="Arial" panose="020B0604020202020204" pitchFamily="34" charset="0"/>
              </a:rPr>
              <a:t>tissue</a:t>
            </a:r>
            <a:r>
              <a:rPr lang="en-US"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interface,</a:t>
            </a:r>
            <a:r>
              <a:rPr sz="2200" spc="-2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a:t>
            </a:r>
            <a:r>
              <a:rPr sz="2200" spc="-1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larger</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a:t>
            </a:r>
            <a:r>
              <a:rPr sz="2200" spc="-3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signal</a:t>
            </a:r>
            <a:r>
              <a:rPr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amplitude</a:t>
            </a:r>
            <a:r>
              <a:rPr lang="en-US" sz="2200" spc="-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on</a:t>
            </a:r>
            <a:r>
              <a:rPr sz="2200" spc="-1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the</a:t>
            </a:r>
            <a:r>
              <a:rPr sz="2200" spc="-19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A-mode</a:t>
            </a:r>
            <a:r>
              <a:rPr sz="2200" spc="-2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screen.</a:t>
            </a:r>
          </a:p>
        </p:txBody>
      </p:sp>
      <p:pic>
        <p:nvPicPr>
          <p:cNvPr id="4" name="Picture 3">
            <a:extLst>
              <a:ext uri="{FF2B5EF4-FFF2-40B4-BE49-F238E27FC236}">
                <a16:creationId xmlns:a16="http://schemas.microsoft.com/office/drawing/2014/main" id="{7771A03A-44A0-6DE4-B09F-6B2F97CBECFF}"/>
              </a:ext>
            </a:extLst>
          </p:cNvPr>
          <p:cNvPicPr>
            <a:picLocks noChangeAspect="1"/>
          </p:cNvPicPr>
          <p:nvPr/>
        </p:nvPicPr>
        <p:blipFill>
          <a:blip r:embed="rId2"/>
          <a:stretch>
            <a:fillRect/>
          </a:stretch>
        </p:blipFill>
        <p:spPr>
          <a:xfrm>
            <a:off x="1579291" y="3821560"/>
            <a:ext cx="3720196" cy="3066231"/>
          </a:xfrm>
          <a:prstGeom prst="rect">
            <a:avLst/>
          </a:prstGeom>
        </p:spPr>
      </p:pic>
      <p:sp>
        <p:nvSpPr>
          <p:cNvPr id="6" name="TextBox 5">
            <a:extLst>
              <a:ext uri="{FF2B5EF4-FFF2-40B4-BE49-F238E27FC236}">
                <a16:creationId xmlns:a16="http://schemas.microsoft.com/office/drawing/2014/main" id="{BFBE668B-ECED-5FE3-93F1-A4924C43D255}"/>
              </a:ext>
            </a:extLst>
          </p:cNvPr>
          <p:cNvSpPr txBox="1"/>
          <p:nvPr/>
        </p:nvSpPr>
        <p:spPr>
          <a:xfrm>
            <a:off x="5299487" y="4619737"/>
            <a:ext cx="6521611" cy="904863"/>
          </a:xfrm>
          <a:prstGeom prst="rect">
            <a:avLst/>
          </a:prstGeom>
          <a:noFill/>
        </p:spPr>
        <p:txBody>
          <a:bodyPr wrap="square">
            <a:spAutoFit/>
          </a:bodyPr>
          <a:lstStyle/>
          <a:p>
            <a:pPr marL="355600" marR="5080" indent="-342900">
              <a:lnSpc>
                <a:spcPct val="80000"/>
              </a:lnSpc>
              <a:spcBef>
                <a:spcPts val="455"/>
              </a:spcBef>
              <a:buClr>
                <a:srgbClr val="2CA1BE"/>
              </a:buClr>
              <a:buSzPct val="78947"/>
              <a:buFont typeface="Wingdings" panose="05000000000000000000" pitchFamily="2" charset="2"/>
              <a:buChar char="§"/>
              <a:tabLst>
                <a:tab pos="396240" algn="l"/>
                <a:tab pos="396875" algn="l"/>
              </a:tabLst>
              <a:defRPr/>
            </a:pPr>
            <a:r>
              <a:rPr lang="en-MY" sz="2200" spc="-15" dirty="0">
                <a:solidFill>
                  <a:prstClr val="black"/>
                </a:solidFill>
                <a:latin typeface="Arial" panose="020B0604020202020204" pitchFamily="34" charset="0"/>
                <a:cs typeface="Arial" panose="020B0604020202020204" pitchFamily="34" charset="0"/>
              </a:rPr>
              <a:t>The </a:t>
            </a:r>
            <a:r>
              <a:rPr lang="en-MY" sz="2200" dirty="0">
                <a:solidFill>
                  <a:prstClr val="black"/>
                </a:solidFill>
                <a:latin typeface="Arial" panose="020B0604020202020204" pitchFamily="34" charset="0"/>
                <a:cs typeface="Arial" panose="020B0604020202020204" pitchFamily="34" charset="0"/>
              </a:rPr>
              <a:t>vertical </a:t>
            </a:r>
            <a:r>
              <a:rPr lang="en-MY" sz="2200" spc="-10" dirty="0">
                <a:solidFill>
                  <a:prstClr val="black"/>
                </a:solidFill>
                <a:latin typeface="Arial" panose="020B0604020202020204" pitchFamily="34" charset="0"/>
                <a:cs typeface="Arial" panose="020B0604020202020204" pitchFamily="34" charset="0"/>
              </a:rPr>
              <a:t>(Y) </a:t>
            </a:r>
            <a:r>
              <a:rPr lang="en-MY" sz="2200" dirty="0">
                <a:solidFill>
                  <a:prstClr val="black"/>
                </a:solidFill>
                <a:latin typeface="Arial" panose="020B0604020202020204" pitchFamily="34" charset="0"/>
                <a:cs typeface="Arial" panose="020B0604020202020204" pitchFamily="34" charset="0"/>
              </a:rPr>
              <a:t>axis </a:t>
            </a:r>
            <a:r>
              <a:rPr lang="en-MY" sz="2200" spc="-10" dirty="0">
                <a:solidFill>
                  <a:prstClr val="black"/>
                </a:solidFill>
                <a:latin typeface="Arial" panose="020B0604020202020204" pitchFamily="34" charset="0"/>
                <a:cs typeface="Arial" panose="020B0604020202020204" pitchFamily="34" charset="0"/>
              </a:rPr>
              <a:t>of </a:t>
            </a:r>
            <a:r>
              <a:rPr lang="en-MY" sz="2200" spc="-5" dirty="0">
                <a:solidFill>
                  <a:prstClr val="black"/>
                </a:solidFill>
                <a:latin typeface="Arial" panose="020B0604020202020204" pitchFamily="34" charset="0"/>
                <a:cs typeface="Arial" panose="020B0604020202020204" pitchFamily="34" charset="0"/>
              </a:rPr>
              <a:t>the </a:t>
            </a:r>
            <a:r>
              <a:rPr lang="en-MY" sz="2200" spc="-10" dirty="0">
                <a:solidFill>
                  <a:prstClr val="black"/>
                </a:solidFill>
                <a:latin typeface="Arial" panose="020B0604020202020204" pitchFamily="34" charset="0"/>
                <a:cs typeface="Arial" panose="020B0604020202020204" pitchFamily="34" charset="0"/>
              </a:rPr>
              <a:t>display shows </a:t>
            </a:r>
            <a:r>
              <a:rPr lang="en-MY" sz="2200" spc="-5" dirty="0">
                <a:solidFill>
                  <a:prstClr val="black"/>
                </a:solidFill>
                <a:latin typeface="Arial" panose="020B0604020202020204" pitchFamily="34" charset="0"/>
                <a:cs typeface="Arial" panose="020B0604020202020204" pitchFamily="34" charset="0"/>
              </a:rPr>
              <a:t>the echo amplitude, </a:t>
            </a:r>
            <a:r>
              <a:rPr lang="en-MY" sz="2200" spc="-10" dirty="0">
                <a:solidFill>
                  <a:prstClr val="black"/>
                </a:solidFill>
                <a:latin typeface="Arial" panose="020B0604020202020204" pitchFamily="34" charset="0"/>
                <a:cs typeface="Arial" panose="020B0604020202020204" pitchFamily="34" charset="0"/>
              </a:rPr>
              <a:t>and </a:t>
            </a:r>
            <a:r>
              <a:rPr lang="en-MY" sz="2200" spc="-5" dirty="0">
                <a:solidFill>
                  <a:prstClr val="black"/>
                </a:solidFill>
                <a:latin typeface="Arial" panose="020B0604020202020204" pitchFamily="34" charset="0"/>
                <a:cs typeface="Arial" panose="020B0604020202020204" pitchFamily="34" charset="0"/>
              </a:rPr>
              <a:t>the horizontal </a:t>
            </a:r>
            <a:r>
              <a:rPr lang="en-MY" sz="2200" spc="-15" dirty="0">
                <a:solidFill>
                  <a:prstClr val="black"/>
                </a:solidFill>
                <a:latin typeface="Arial" panose="020B0604020202020204" pitchFamily="34" charset="0"/>
                <a:cs typeface="Arial" panose="020B0604020202020204" pitchFamily="34" charset="0"/>
              </a:rPr>
              <a:t>(X) </a:t>
            </a:r>
            <a:r>
              <a:rPr lang="en-MY" sz="2200" spc="-5" dirty="0">
                <a:solidFill>
                  <a:prstClr val="black"/>
                </a:solidFill>
                <a:latin typeface="Arial" panose="020B0604020202020204" pitchFamily="34" charset="0"/>
                <a:cs typeface="Arial" panose="020B0604020202020204" pitchFamily="34" charset="0"/>
              </a:rPr>
              <a:t>axis </a:t>
            </a:r>
            <a:r>
              <a:rPr lang="en-MY" sz="2200" spc="-10" dirty="0">
                <a:solidFill>
                  <a:prstClr val="black"/>
                </a:solidFill>
                <a:latin typeface="Arial" panose="020B0604020202020204" pitchFamily="34" charset="0"/>
                <a:cs typeface="Arial" panose="020B0604020202020204" pitchFamily="34" charset="0"/>
              </a:rPr>
              <a:t>shows the </a:t>
            </a:r>
            <a:r>
              <a:rPr lang="en-MY" sz="2200" spc="-5" dirty="0">
                <a:solidFill>
                  <a:prstClr val="black"/>
                </a:solidFill>
                <a:latin typeface="Arial" panose="020B0604020202020204" pitchFamily="34" charset="0"/>
                <a:cs typeface="Arial" panose="020B0604020202020204" pitchFamily="34" charset="0"/>
              </a:rPr>
              <a:t>depth </a:t>
            </a:r>
            <a:r>
              <a:rPr lang="en-MY" sz="2200" spc="-10" dirty="0">
                <a:solidFill>
                  <a:prstClr val="black"/>
                </a:solidFill>
                <a:latin typeface="Arial" panose="020B0604020202020204" pitchFamily="34" charset="0"/>
                <a:cs typeface="Arial" panose="020B0604020202020204" pitchFamily="34" charset="0"/>
              </a:rPr>
              <a:t>or </a:t>
            </a:r>
            <a:r>
              <a:rPr lang="en-MY" sz="2200" spc="-5" dirty="0">
                <a:solidFill>
                  <a:prstClr val="black"/>
                </a:solidFill>
                <a:latin typeface="Arial" panose="020B0604020202020204" pitchFamily="34" charset="0"/>
                <a:cs typeface="Arial" panose="020B0604020202020204" pitchFamily="34" charset="0"/>
              </a:rPr>
              <a:t>distance </a:t>
            </a:r>
            <a:r>
              <a:rPr lang="en-MY" sz="2200" dirty="0">
                <a:solidFill>
                  <a:prstClr val="black"/>
                </a:solidFill>
                <a:latin typeface="Arial" panose="020B0604020202020204" pitchFamily="34" charset="0"/>
                <a:cs typeface="Arial" panose="020B0604020202020204" pitchFamily="34" charset="0"/>
              </a:rPr>
              <a:t>into </a:t>
            </a:r>
            <a:r>
              <a:rPr lang="en-MY" sz="2200" spc="-5" dirty="0">
                <a:solidFill>
                  <a:prstClr val="black"/>
                </a:solidFill>
                <a:latin typeface="Arial" panose="020B0604020202020204" pitchFamily="34" charset="0"/>
                <a:cs typeface="Arial" panose="020B0604020202020204" pitchFamily="34" charset="0"/>
              </a:rPr>
              <a:t>the patient. </a:t>
            </a:r>
          </a:p>
        </p:txBody>
      </p:sp>
      <p:sp>
        <p:nvSpPr>
          <p:cNvPr id="8" name="TextBox 7">
            <a:extLst>
              <a:ext uri="{FF2B5EF4-FFF2-40B4-BE49-F238E27FC236}">
                <a16:creationId xmlns:a16="http://schemas.microsoft.com/office/drawing/2014/main" id="{4BDD3FF5-3EC6-B4E1-8EC6-8D5B7B199916}"/>
              </a:ext>
            </a:extLst>
          </p:cNvPr>
          <p:cNvSpPr txBox="1"/>
          <p:nvPr/>
        </p:nvSpPr>
        <p:spPr>
          <a:xfrm>
            <a:off x="1437422" y="474355"/>
            <a:ext cx="8610600" cy="430887"/>
          </a:xfrm>
          <a:prstGeom prst="rect">
            <a:avLst/>
          </a:prstGeom>
          <a:noFill/>
        </p:spPr>
        <p:txBody>
          <a:bodyPr wrap="square">
            <a:spAutoFit/>
          </a:bodyPr>
          <a:lstStyle/>
          <a:p>
            <a:pPr marL="12700">
              <a:spcBef>
                <a:spcPts val="95"/>
              </a:spcBef>
              <a:defRPr/>
            </a:pPr>
            <a:r>
              <a:rPr lang="en-US" sz="2200" spc="-10" dirty="0">
                <a:solidFill>
                  <a:prstClr val="black"/>
                </a:solidFill>
                <a:latin typeface="Arial" panose="020B0604020202020204" pitchFamily="34" charset="0"/>
                <a:cs typeface="Arial" panose="020B0604020202020204" pitchFamily="34" charset="0"/>
              </a:rPr>
              <a:t>Ultrasound </a:t>
            </a:r>
            <a:r>
              <a:rPr lang="en-US" sz="2200" spc="-5" dirty="0">
                <a:solidFill>
                  <a:prstClr val="black"/>
                </a:solidFill>
                <a:latin typeface="Arial" panose="020B0604020202020204" pitchFamily="34" charset="0"/>
                <a:cs typeface="Arial" panose="020B0604020202020204" pitchFamily="34" charset="0"/>
              </a:rPr>
              <a:t>information can </a:t>
            </a:r>
            <a:r>
              <a:rPr lang="en-US" sz="2200" spc="-10" dirty="0">
                <a:solidFill>
                  <a:prstClr val="black"/>
                </a:solidFill>
                <a:latin typeface="Arial" panose="020B0604020202020204" pitchFamily="34" charset="0"/>
                <a:cs typeface="Arial" panose="020B0604020202020204" pitchFamily="34" charset="0"/>
              </a:rPr>
              <a:t>be </a:t>
            </a:r>
            <a:r>
              <a:rPr lang="en-US" sz="2200" spc="-5" dirty="0">
                <a:solidFill>
                  <a:prstClr val="black"/>
                </a:solidFill>
                <a:latin typeface="Arial" panose="020B0604020202020204" pitchFamily="34" charset="0"/>
                <a:cs typeface="Arial" panose="020B0604020202020204" pitchFamily="34" charset="0"/>
              </a:rPr>
              <a:t>displayed </a:t>
            </a:r>
            <a:r>
              <a:rPr lang="en-US" sz="2200" dirty="0">
                <a:solidFill>
                  <a:prstClr val="black"/>
                </a:solidFill>
                <a:latin typeface="Arial" panose="020B0604020202020204" pitchFamily="34" charset="0"/>
                <a:cs typeface="Arial" panose="020B0604020202020204" pitchFamily="34" charset="0"/>
              </a:rPr>
              <a:t>in </a:t>
            </a:r>
            <a:r>
              <a:rPr lang="en-US" sz="2200" spc="-5" dirty="0">
                <a:solidFill>
                  <a:prstClr val="black"/>
                </a:solidFill>
                <a:latin typeface="Arial" panose="020B0604020202020204" pitchFamily="34" charset="0"/>
                <a:cs typeface="Arial" panose="020B0604020202020204" pitchFamily="34" charset="0"/>
              </a:rPr>
              <a:t>several</a:t>
            </a:r>
            <a:r>
              <a:rPr lang="en-US" sz="2200" spc="80" dirty="0">
                <a:solidFill>
                  <a:prstClr val="black"/>
                </a:solidFill>
                <a:latin typeface="Arial" panose="020B0604020202020204" pitchFamily="34" charset="0"/>
                <a:cs typeface="Arial" panose="020B0604020202020204" pitchFamily="34" charset="0"/>
              </a:rPr>
              <a:t> </a:t>
            </a:r>
            <a:r>
              <a:rPr lang="en-US" sz="2200" spc="-10" dirty="0">
                <a:solidFill>
                  <a:prstClr val="black"/>
                </a:solidFill>
                <a:latin typeface="Arial" panose="020B0604020202020204" pitchFamily="34" charset="0"/>
                <a:cs typeface="Arial" panose="020B0604020202020204" pitchFamily="34" charset="0"/>
              </a:rPr>
              <a:t>ways.</a:t>
            </a:r>
            <a:endParaRPr lang="en-US" sz="2200"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CF8CBEF-E823-190C-E80B-AB59F0FB0C2A}"/>
              </a:ext>
            </a:extLst>
          </p:cNvPr>
          <p:cNvSpPr txBox="1"/>
          <p:nvPr/>
        </p:nvSpPr>
        <p:spPr>
          <a:xfrm>
            <a:off x="1437422" y="33512"/>
            <a:ext cx="1911101" cy="461665"/>
          </a:xfrm>
          <a:prstGeom prst="rect">
            <a:avLst/>
          </a:prstGeom>
          <a:noFill/>
        </p:spPr>
        <p:txBody>
          <a:bodyPr wrap="none" rtlCol="0">
            <a:spAutoFit/>
          </a:bodyPr>
          <a:lstStyle/>
          <a:p>
            <a:r>
              <a:rPr lang="en-US" sz="2400" b="1" dirty="0">
                <a:solidFill>
                  <a:srgbClr val="0066FF"/>
                </a:solidFill>
                <a:latin typeface="Arial" panose="020B0604020202020204" pitchFamily="34" charset="0"/>
                <a:cs typeface="Arial" panose="020B0604020202020204" pitchFamily="34" charset="0"/>
              </a:rPr>
              <a:t>USG Modes</a:t>
            </a:r>
            <a:endParaRPr lang="en-IN" sz="2400" b="1" dirty="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47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B44D-655C-E363-3311-D0D43AE8A2BB}"/>
              </a:ext>
            </a:extLst>
          </p:cNvPr>
          <p:cNvSpPr>
            <a:spLocks noGrp="1"/>
          </p:cNvSpPr>
          <p:nvPr>
            <p:ph type="title"/>
          </p:nvPr>
        </p:nvSpPr>
        <p:spPr>
          <a:xfrm>
            <a:off x="1703685" y="150152"/>
            <a:ext cx="7498080" cy="411480"/>
          </a:xfrm>
        </p:spPr>
        <p:txBody>
          <a:bodyPr>
            <a:noAutofit/>
          </a:bodyPr>
          <a:lstStyle/>
          <a:p>
            <a:r>
              <a:rPr lang="en-US" sz="2200" b="1" dirty="0">
                <a:solidFill>
                  <a:srgbClr val="0066FF"/>
                </a:solidFill>
                <a:effectLst/>
                <a:latin typeface="Arial" panose="020B0604020202020204" pitchFamily="34" charset="0"/>
                <a:cs typeface="Arial" panose="020B0604020202020204" pitchFamily="34" charset="0"/>
              </a:rPr>
              <a:t>Applications</a:t>
            </a:r>
          </a:p>
        </p:txBody>
      </p:sp>
      <p:sp>
        <p:nvSpPr>
          <p:cNvPr id="3" name="object 3">
            <a:extLst>
              <a:ext uri="{FF2B5EF4-FFF2-40B4-BE49-F238E27FC236}">
                <a16:creationId xmlns:a16="http://schemas.microsoft.com/office/drawing/2014/main" id="{B912BF8D-2244-2880-B3C0-7FFCE9B019B6}"/>
              </a:ext>
            </a:extLst>
          </p:cNvPr>
          <p:cNvSpPr txBox="1"/>
          <p:nvPr/>
        </p:nvSpPr>
        <p:spPr>
          <a:xfrm>
            <a:off x="1703684" y="782667"/>
            <a:ext cx="9952161" cy="2998898"/>
          </a:xfrm>
          <a:prstGeom prst="rect">
            <a:avLst/>
          </a:prstGeom>
        </p:spPr>
        <p:txBody>
          <a:bodyPr vert="horz" wrap="square" lIns="0" tIns="13335" rIns="0" bIns="0" rtlCol="0">
            <a:spAutoFit/>
          </a:bodyPr>
          <a:lstStyle/>
          <a:p>
            <a:pPr marL="12065" marR="5080">
              <a:spcBef>
                <a:spcPts val="1200"/>
              </a:spcBef>
              <a:buClr>
                <a:srgbClr val="C00000"/>
              </a:buClr>
              <a:buSzPct val="70312"/>
              <a:tabLst>
                <a:tab pos="305435" algn="l"/>
              </a:tabLst>
            </a:pPr>
            <a:r>
              <a:rPr sz="2200" dirty="0">
                <a:solidFill>
                  <a:prstClr val="black"/>
                </a:solidFill>
                <a:latin typeface="Arial" panose="020B0604020202020204" pitchFamily="34" charset="0"/>
                <a:cs typeface="Arial" panose="020B0604020202020204" pitchFamily="34" charset="0"/>
              </a:rPr>
              <a:t>A mode is used in </a:t>
            </a:r>
            <a:endParaRPr lang="en-US" sz="2200" dirty="0">
              <a:solidFill>
                <a:prstClr val="black"/>
              </a:solidFill>
              <a:latin typeface="Arial" panose="020B0604020202020204" pitchFamily="34" charset="0"/>
              <a:cs typeface="Arial" panose="020B0604020202020204" pitchFamily="34" charset="0"/>
            </a:endParaRPr>
          </a:p>
          <a:p>
            <a:pPr marL="354965" marR="5080" indent="-342900">
              <a:spcBef>
                <a:spcPts val="1200"/>
              </a:spcBef>
              <a:buClr>
                <a:srgbClr val="C00000"/>
              </a:buClr>
              <a:buSzPct val="70312"/>
              <a:buFont typeface="Wingdings" panose="05000000000000000000" pitchFamily="2" charset="2"/>
              <a:buChar char="§"/>
              <a:tabLst>
                <a:tab pos="305435" algn="l"/>
              </a:tabLst>
            </a:pPr>
            <a:r>
              <a:rPr lang="en-US" sz="2200" spc="-20" dirty="0">
                <a:solidFill>
                  <a:srgbClr val="C00000"/>
                </a:solidFill>
                <a:latin typeface="Arial" panose="020B0604020202020204" pitchFamily="34" charset="0"/>
                <a:cs typeface="Arial" panose="020B0604020202020204" pitchFamily="34" charset="0"/>
              </a:rPr>
              <a:t>O</a:t>
            </a:r>
            <a:r>
              <a:rPr sz="2200" spc="-20" dirty="0">
                <a:solidFill>
                  <a:srgbClr val="C00000"/>
                </a:solidFill>
                <a:latin typeface="Arial" panose="020B0604020202020204" pitchFamily="34" charset="0"/>
                <a:cs typeface="Arial" panose="020B0604020202020204" pitchFamily="34" charset="0"/>
              </a:rPr>
              <a:t>phthalmology</a:t>
            </a:r>
            <a:r>
              <a:rPr lang="en-US" sz="2200" spc="-20" dirty="0">
                <a:solidFill>
                  <a:srgbClr val="C00000"/>
                </a:solidFill>
                <a:latin typeface="Arial" panose="020B0604020202020204" pitchFamily="34" charset="0"/>
                <a:cs typeface="Arial" panose="020B0604020202020204" pitchFamily="34" charset="0"/>
              </a:rPr>
              <a:t> </a:t>
            </a:r>
            <a:r>
              <a:rPr lang="en-US" sz="2200" i="1" spc="-20" dirty="0">
                <a:solidFill>
                  <a:prstClr val="black"/>
                </a:solidFill>
                <a:latin typeface="Arial" panose="020B0604020202020204" pitchFamily="34" charset="0"/>
                <a:cs typeface="Arial" panose="020B0604020202020204" pitchFamily="34" charset="0"/>
              </a:rPr>
              <a:t>(</a:t>
            </a:r>
            <a:r>
              <a:rPr lang="en-US" sz="2200" i="1" dirty="0">
                <a:solidFill>
                  <a:prstClr val="black"/>
                </a:solidFill>
                <a:latin typeface="Arial" panose="020B0604020202020204" pitchFamily="34" charset="0"/>
                <a:cs typeface="Arial" panose="020B0604020202020204" pitchFamily="34" charset="0"/>
              </a:rPr>
              <a:t>deals with the diagnosis and treatment of eye disorders)</a:t>
            </a:r>
            <a:endParaRPr lang="en-US" sz="2200" spc="-15" dirty="0">
              <a:solidFill>
                <a:prstClr val="black"/>
              </a:solidFill>
              <a:latin typeface="Arial" panose="020B0604020202020204" pitchFamily="34" charset="0"/>
              <a:cs typeface="Arial" panose="020B0604020202020204" pitchFamily="34" charset="0"/>
            </a:endParaRPr>
          </a:p>
          <a:p>
            <a:pPr marL="354965" marR="5080" indent="-342900">
              <a:spcBef>
                <a:spcPts val="1200"/>
              </a:spcBef>
              <a:buClr>
                <a:srgbClr val="C00000"/>
              </a:buClr>
              <a:buSzPct val="70312"/>
              <a:buFont typeface="Wingdings" panose="05000000000000000000" pitchFamily="2" charset="2"/>
              <a:buChar char="§"/>
              <a:tabLst>
                <a:tab pos="305435" algn="l"/>
              </a:tabLst>
            </a:pPr>
            <a:r>
              <a:rPr lang="en-US" sz="2200" dirty="0">
                <a:solidFill>
                  <a:srgbClr val="C00000"/>
                </a:solidFill>
                <a:latin typeface="Arial" panose="020B0604020202020204" pitchFamily="34" charset="0"/>
                <a:cs typeface="Arial" panose="020B0604020202020204" pitchFamily="34" charset="0"/>
              </a:rPr>
              <a:t>E</a:t>
            </a:r>
            <a:r>
              <a:rPr sz="2200" dirty="0">
                <a:solidFill>
                  <a:srgbClr val="C00000"/>
                </a:solidFill>
                <a:latin typeface="Arial" panose="020B0604020202020204" pitchFamily="34" charset="0"/>
                <a:cs typeface="Arial" panose="020B0604020202020204" pitchFamily="34" charset="0"/>
              </a:rPr>
              <a:t>choencephalography</a:t>
            </a:r>
            <a:r>
              <a:rPr lang="en-US" sz="2200" dirty="0">
                <a:solidFill>
                  <a:srgbClr val="C00000"/>
                </a:solidFill>
                <a:latin typeface="Arial" panose="020B0604020202020204" pitchFamily="34" charset="0"/>
                <a:cs typeface="Arial" panose="020B0604020202020204" pitchFamily="34" charset="0"/>
              </a:rPr>
              <a:t> </a:t>
            </a:r>
            <a:r>
              <a:rPr lang="en-US" sz="2200" i="1" dirty="0">
                <a:solidFill>
                  <a:prstClr val="black"/>
                </a:solidFill>
                <a:latin typeface="Arial" panose="020B0604020202020204" pitchFamily="34" charset="0"/>
                <a:cs typeface="Arial" panose="020B0604020202020204" pitchFamily="34" charset="0"/>
              </a:rPr>
              <a:t>(</a:t>
            </a:r>
            <a:r>
              <a:rPr lang="en-US" sz="2200" i="1" dirty="0">
                <a:solidFill>
                  <a:srgbClr val="202124"/>
                </a:solidFill>
                <a:latin typeface="Arial" panose="020B0604020202020204" pitchFamily="34" charset="0"/>
                <a:cs typeface="Arial" panose="020B0604020202020204" pitchFamily="34" charset="0"/>
              </a:rPr>
              <a:t>a method for </a:t>
            </a:r>
            <a:r>
              <a:rPr lang="en-US" sz="2200" b="1" i="1" dirty="0">
                <a:solidFill>
                  <a:srgbClr val="202124"/>
                </a:solidFill>
                <a:latin typeface="Arial" panose="020B0604020202020204" pitchFamily="34" charset="0"/>
                <a:cs typeface="Arial" panose="020B0604020202020204" pitchFamily="34" charset="0"/>
              </a:rPr>
              <a:t>detecting abnormalities within the cranial cavity</a:t>
            </a:r>
            <a:r>
              <a:rPr lang="en-US" sz="2200" i="1" dirty="0">
                <a:solidFill>
                  <a:srgbClr val="202124"/>
                </a:solidFill>
                <a:latin typeface="Arial" panose="020B0604020202020204" pitchFamily="34" charset="0"/>
                <a:cs typeface="Arial" panose="020B0604020202020204" pitchFamily="34" charset="0"/>
              </a:rPr>
              <a:t>, based on the reflection of high-frequency sound pulses delivered to the head through a probe held firmly to the scalp)</a:t>
            </a:r>
            <a:endParaRPr lang="en-US" sz="2200" spc="-20" dirty="0">
              <a:solidFill>
                <a:prstClr val="black"/>
              </a:solidFill>
              <a:latin typeface="Arial" panose="020B0604020202020204" pitchFamily="34" charset="0"/>
              <a:cs typeface="Arial" panose="020B0604020202020204" pitchFamily="34" charset="0"/>
            </a:endParaRPr>
          </a:p>
          <a:p>
            <a:pPr marL="354965" marR="5080" indent="-342900">
              <a:spcBef>
                <a:spcPts val="1200"/>
              </a:spcBef>
              <a:buClr>
                <a:srgbClr val="C00000"/>
              </a:buClr>
              <a:buSzPct val="70312"/>
              <a:buFont typeface="Wingdings" panose="05000000000000000000" pitchFamily="2" charset="2"/>
              <a:buChar char="§"/>
              <a:tabLst>
                <a:tab pos="305435" algn="l"/>
              </a:tabLst>
            </a:pPr>
            <a:r>
              <a:rPr lang="en-US" sz="2200" spc="-20" dirty="0">
                <a:solidFill>
                  <a:srgbClr val="C00000"/>
                </a:solidFill>
                <a:latin typeface="Arial" panose="020B0604020202020204" pitchFamily="34" charset="0"/>
                <a:cs typeface="Arial" panose="020B0604020202020204" pitchFamily="34" charset="0"/>
              </a:rPr>
              <a:t>E</a:t>
            </a:r>
            <a:r>
              <a:rPr sz="2200" spc="-20" dirty="0">
                <a:solidFill>
                  <a:srgbClr val="C00000"/>
                </a:solidFill>
                <a:latin typeface="Arial" panose="020B0604020202020204" pitchFamily="34" charset="0"/>
                <a:cs typeface="Arial" panose="020B0604020202020204" pitchFamily="34" charset="0"/>
              </a:rPr>
              <a:t>chocardiology</a:t>
            </a:r>
            <a:r>
              <a:rPr lang="en-US" sz="2200" spc="-20" dirty="0">
                <a:solidFill>
                  <a:srgbClr val="C00000"/>
                </a:solidFill>
                <a:latin typeface="Arial" panose="020B0604020202020204" pitchFamily="34" charset="0"/>
                <a:cs typeface="Arial" panose="020B0604020202020204" pitchFamily="34" charset="0"/>
              </a:rPr>
              <a:t> </a:t>
            </a:r>
            <a:r>
              <a:rPr lang="en-US" sz="2200" i="1" spc="-20" dirty="0">
                <a:solidFill>
                  <a:prstClr val="black"/>
                </a:solidFill>
                <a:latin typeface="Arial" panose="020B0604020202020204" pitchFamily="34" charset="0"/>
                <a:cs typeface="Arial" panose="020B0604020202020204" pitchFamily="34" charset="0"/>
              </a:rPr>
              <a:t>(</a:t>
            </a:r>
            <a:r>
              <a:rPr lang="en-US" sz="2200" i="1" dirty="0">
                <a:solidFill>
                  <a:srgbClr val="202124"/>
                </a:solidFill>
                <a:latin typeface="Arial" panose="020B0604020202020204" pitchFamily="34" charset="0"/>
                <a:cs typeface="Arial" panose="020B0604020202020204" pitchFamily="34" charset="0"/>
              </a:rPr>
              <a:t>used to look at the heart and nearby blood vessels)</a:t>
            </a:r>
            <a:endParaRPr sz="2200" dirty="0">
              <a:solidFill>
                <a:prstClr val="black"/>
              </a:solidFill>
              <a:latin typeface="Arial" panose="020B0604020202020204" pitchFamily="34" charset="0"/>
              <a:cs typeface="Arial" panose="020B0604020202020204" pitchFamily="34" charset="0"/>
            </a:endParaRPr>
          </a:p>
          <a:p>
            <a:pPr marL="354965" marR="441959" indent="-342900">
              <a:spcBef>
                <a:spcPts val="1200"/>
              </a:spcBef>
              <a:buClr>
                <a:srgbClr val="C00000"/>
              </a:buClr>
              <a:buSzPct val="70312"/>
              <a:buFont typeface="Wingdings" panose="05000000000000000000" pitchFamily="2" charset="2"/>
              <a:buChar char="§"/>
              <a:tabLst>
                <a:tab pos="305435" algn="l"/>
              </a:tabLst>
            </a:pPr>
            <a:r>
              <a:rPr sz="2200" dirty="0">
                <a:solidFill>
                  <a:prstClr val="black"/>
                </a:solidFill>
                <a:latin typeface="Arial" panose="020B0604020202020204" pitchFamily="34" charset="0"/>
                <a:cs typeface="Arial" panose="020B0604020202020204" pitchFamily="34" charset="0"/>
              </a:rPr>
              <a:t>Used when</a:t>
            </a:r>
            <a:r>
              <a:rPr sz="2200" spc="-3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accurate</a:t>
            </a:r>
            <a:r>
              <a:rPr sz="2200" spc="-4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depth </a:t>
            </a:r>
            <a:r>
              <a:rPr sz="2200" dirty="0">
                <a:solidFill>
                  <a:prstClr val="black"/>
                </a:solidFill>
                <a:latin typeface="Arial" panose="020B0604020202020204" pitchFamily="34" charset="0"/>
                <a:cs typeface="Arial" panose="020B0604020202020204" pitchFamily="34" charset="0"/>
              </a:rPr>
              <a:t>measurements</a:t>
            </a:r>
            <a:r>
              <a:rPr sz="2200" spc="-3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are</a:t>
            </a:r>
            <a:r>
              <a:rPr lang="en-US" sz="220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required.</a:t>
            </a:r>
          </a:p>
        </p:txBody>
      </p:sp>
      <p:sp>
        <p:nvSpPr>
          <p:cNvPr id="4" name="object 3">
            <a:extLst>
              <a:ext uri="{FF2B5EF4-FFF2-40B4-BE49-F238E27FC236}">
                <a16:creationId xmlns:a16="http://schemas.microsoft.com/office/drawing/2014/main" id="{0F9F1D31-2CF4-4594-43EB-A18A29CECC9D}"/>
              </a:ext>
            </a:extLst>
          </p:cNvPr>
          <p:cNvSpPr txBox="1"/>
          <p:nvPr/>
        </p:nvSpPr>
        <p:spPr>
          <a:xfrm>
            <a:off x="1703683" y="4650233"/>
            <a:ext cx="9952161" cy="1719060"/>
          </a:xfrm>
          <a:prstGeom prst="rect">
            <a:avLst/>
          </a:prstGeom>
        </p:spPr>
        <p:txBody>
          <a:bodyPr vert="horz" wrap="square" lIns="0" tIns="13335" rIns="0" bIns="0" rtlCol="0">
            <a:spAutoFit/>
          </a:bodyPr>
          <a:lstStyle/>
          <a:p>
            <a:pPr marL="354965" indent="-342900">
              <a:spcBef>
                <a:spcPts val="105"/>
              </a:spcBef>
              <a:buClr>
                <a:srgbClr val="C00000"/>
              </a:buClr>
              <a:buSzPct val="70312"/>
              <a:buFont typeface="Wingdings" panose="05000000000000000000" pitchFamily="2" charset="2"/>
              <a:buChar char="§"/>
              <a:tabLst>
                <a:tab pos="305435" algn="l"/>
              </a:tabLst>
            </a:pPr>
            <a:r>
              <a:rPr sz="2200" dirty="0">
                <a:solidFill>
                  <a:prstClr val="black"/>
                </a:solidFill>
                <a:latin typeface="Arial" panose="020B0604020202020204" pitchFamily="34" charset="0"/>
                <a:cs typeface="Arial" panose="020B0604020202020204" pitchFamily="34" charset="0"/>
              </a:rPr>
              <a:t>No</a:t>
            </a:r>
            <a:r>
              <a:rPr sz="2200" spc="-2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memory</a:t>
            </a:r>
            <a:r>
              <a:rPr sz="2200" spc="-4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is</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built</a:t>
            </a:r>
            <a:r>
              <a:rPr lang="en-US" sz="2200" dirty="0">
                <a:solidFill>
                  <a:prstClr val="black"/>
                </a:solidFill>
                <a:latin typeface="Arial" panose="020B0604020202020204" pitchFamily="34" charset="0"/>
                <a:cs typeface="Arial" panose="020B0604020202020204" pitchFamily="34" charset="0"/>
              </a:rPr>
              <a:t>. So cannot be stored.</a:t>
            </a:r>
            <a:endParaRPr sz="2200" dirty="0">
              <a:solidFill>
                <a:prstClr val="black"/>
              </a:solidFill>
              <a:latin typeface="Arial" panose="020B0604020202020204" pitchFamily="34" charset="0"/>
              <a:cs typeface="Arial" panose="020B0604020202020204" pitchFamily="34" charset="0"/>
            </a:endParaRPr>
          </a:p>
          <a:p>
            <a:pPr marL="342900" indent="-342900">
              <a:spcBef>
                <a:spcPts val="45"/>
              </a:spcBef>
              <a:buClr>
                <a:srgbClr val="C00000"/>
              </a:buClr>
              <a:buFont typeface="Wingdings" panose="05000000000000000000" pitchFamily="2" charset="2"/>
              <a:buChar char="§"/>
            </a:pPr>
            <a:endParaRPr sz="2200" dirty="0">
              <a:solidFill>
                <a:prstClr val="black"/>
              </a:solidFill>
              <a:latin typeface="Arial" panose="020B0604020202020204" pitchFamily="34" charset="0"/>
              <a:cs typeface="Arial" panose="020B0604020202020204" pitchFamily="34" charset="0"/>
            </a:endParaRPr>
          </a:p>
          <a:p>
            <a:pPr marL="354965" marR="633730" indent="-342900">
              <a:buClr>
                <a:srgbClr val="C00000"/>
              </a:buClr>
              <a:buSzPct val="70312"/>
              <a:buFont typeface="Wingdings" panose="05000000000000000000" pitchFamily="2" charset="2"/>
              <a:buChar char="§"/>
              <a:tabLst>
                <a:tab pos="305435" algn="l"/>
              </a:tabLst>
            </a:pPr>
            <a:r>
              <a:rPr sz="2200" dirty="0">
                <a:solidFill>
                  <a:prstClr val="black"/>
                </a:solidFill>
                <a:latin typeface="Arial" panose="020B0604020202020204" pitchFamily="34" charset="0"/>
                <a:cs typeface="Arial" panose="020B0604020202020204" pitchFamily="34" charset="0"/>
              </a:rPr>
              <a:t>Discards</a:t>
            </a:r>
            <a:r>
              <a:rPr sz="2200" spc="-3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previous</a:t>
            </a:r>
            <a:r>
              <a:rPr sz="2200" spc="-5" dirty="0">
                <a:solidFill>
                  <a:prstClr val="black"/>
                </a:solidFill>
                <a:latin typeface="Arial" panose="020B0604020202020204" pitchFamily="34" charset="0"/>
                <a:cs typeface="Arial" panose="020B0604020202020204" pitchFamily="34" charset="0"/>
              </a:rPr>
              <a:t> pulses</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as</a:t>
            </a:r>
            <a:r>
              <a:rPr sz="2200" spc="-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it</a:t>
            </a:r>
            <a:r>
              <a:rPr sz="2200" spc="-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receives </a:t>
            </a:r>
            <a:r>
              <a:rPr sz="2200" spc="-869"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new</a:t>
            </a:r>
            <a:r>
              <a:rPr sz="2200" spc="-2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ones</a:t>
            </a:r>
            <a:endParaRPr sz="2200" dirty="0">
              <a:solidFill>
                <a:prstClr val="black"/>
              </a:solidFill>
              <a:latin typeface="Arial" panose="020B0604020202020204" pitchFamily="34" charset="0"/>
              <a:cs typeface="Arial" panose="020B0604020202020204" pitchFamily="34" charset="0"/>
            </a:endParaRPr>
          </a:p>
          <a:p>
            <a:pPr marL="342900" indent="-342900">
              <a:spcBef>
                <a:spcPts val="50"/>
              </a:spcBef>
              <a:buClr>
                <a:srgbClr val="C00000"/>
              </a:buClr>
              <a:buFont typeface="Wingdings" panose="05000000000000000000" pitchFamily="2" charset="2"/>
              <a:buChar char="§"/>
            </a:pPr>
            <a:endParaRPr sz="2200" dirty="0">
              <a:solidFill>
                <a:prstClr val="black"/>
              </a:solidFill>
              <a:latin typeface="Arial" panose="020B0604020202020204" pitchFamily="34" charset="0"/>
              <a:cs typeface="Arial" panose="020B0604020202020204" pitchFamily="34" charset="0"/>
            </a:endParaRPr>
          </a:p>
          <a:p>
            <a:pPr marL="354965" marR="5080" indent="-342900">
              <a:buClr>
                <a:srgbClr val="C00000"/>
              </a:buClr>
              <a:buSzPct val="70312"/>
              <a:buFont typeface="Wingdings" panose="05000000000000000000" pitchFamily="2" charset="2"/>
              <a:buChar char="§"/>
              <a:tabLst>
                <a:tab pos="305435" algn="l"/>
              </a:tabLst>
            </a:pPr>
            <a:r>
              <a:rPr sz="2200" dirty="0">
                <a:solidFill>
                  <a:prstClr val="black"/>
                </a:solidFill>
                <a:latin typeface="Arial" panose="020B0604020202020204" pitchFamily="34" charset="0"/>
                <a:cs typeface="Arial" panose="020B0604020202020204" pitchFamily="34" charset="0"/>
              </a:rPr>
              <a:t>Permanent</a:t>
            </a:r>
            <a:r>
              <a:rPr sz="2200" spc="-2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record</a:t>
            </a:r>
            <a:r>
              <a:rPr sz="2200" spc="-2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made</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by</a:t>
            </a:r>
            <a:r>
              <a:rPr sz="2200" spc="-5" dirty="0">
                <a:solidFill>
                  <a:prstClr val="black"/>
                </a:solidFill>
                <a:latin typeface="Arial" panose="020B0604020202020204" pitchFamily="34" charset="0"/>
                <a:cs typeface="Arial" panose="020B0604020202020204" pitchFamily="34" charset="0"/>
              </a:rPr>
              <a:t> photographing </a:t>
            </a:r>
            <a:r>
              <a:rPr sz="2200" spc="-869"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the</a:t>
            </a:r>
            <a:r>
              <a:rPr sz="2200" spc="-1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electronic</a:t>
            </a:r>
            <a:r>
              <a:rPr sz="2200" spc="-2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display</a:t>
            </a:r>
          </a:p>
        </p:txBody>
      </p:sp>
      <p:sp>
        <p:nvSpPr>
          <p:cNvPr id="5" name="TextBox 4">
            <a:extLst>
              <a:ext uri="{FF2B5EF4-FFF2-40B4-BE49-F238E27FC236}">
                <a16:creationId xmlns:a16="http://schemas.microsoft.com/office/drawing/2014/main" id="{1F0F2235-AC32-C9D3-C4DE-44779BF3D5BF}"/>
              </a:ext>
            </a:extLst>
          </p:cNvPr>
          <p:cNvSpPr txBox="1"/>
          <p:nvPr/>
        </p:nvSpPr>
        <p:spPr>
          <a:xfrm>
            <a:off x="1703684" y="3879489"/>
            <a:ext cx="2180405" cy="430887"/>
          </a:xfrm>
          <a:prstGeom prst="rect">
            <a:avLst/>
          </a:prstGeom>
          <a:noFill/>
        </p:spPr>
        <p:txBody>
          <a:bodyPr wrap="none" rtlCol="0">
            <a:spAutoFit/>
          </a:bodyPr>
          <a:lstStyle/>
          <a:p>
            <a:r>
              <a:rPr lang="en-US" sz="2200" b="1" dirty="0">
                <a:solidFill>
                  <a:srgbClr val="0066FF"/>
                </a:solidFill>
                <a:latin typeface="Arial" panose="020B0604020202020204" pitchFamily="34" charset="0"/>
                <a:cs typeface="Arial" panose="020B0604020202020204" pitchFamily="34" charset="0"/>
              </a:rPr>
              <a:t>Disadvantages</a:t>
            </a:r>
          </a:p>
        </p:txBody>
      </p:sp>
    </p:spTree>
    <p:extLst>
      <p:ext uri="{BB962C8B-B14F-4D97-AF65-F5344CB8AC3E}">
        <p14:creationId xmlns:p14="http://schemas.microsoft.com/office/powerpoint/2010/main" val="3517640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86200" y="6280273"/>
            <a:ext cx="5238790" cy="351378"/>
          </a:xfrm>
          <a:prstGeom prst="rect">
            <a:avLst/>
          </a:prstGeom>
        </p:spPr>
        <p:txBody>
          <a:bodyPr vert="horz" wrap="square" lIns="0" tIns="12700" rIns="0" bIns="0" rtlCol="0">
            <a:spAutoFit/>
          </a:bodyPr>
          <a:lstStyle/>
          <a:p>
            <a:pPr marL="314325">
              <a:spcBef>
                <a:spcPts val="1200"/>
              </a:spcBef>
            </a:pPr>
            <a:r>
              <a:rPr sz="2200" baseline="2976" dirty="0">
                <a:solidFill>
                  <a:prstClr val="black"/>
                </a:solidFill>
                <a:latin typeface="Arial" panose="020B0604020202020204" pitchFamily="34" charset="0"/>
                <a:cs typeface="Arial" panose="020B0604020202020204" pitchFamily="34" charset="0"/>
              </a:rPr>
              <a:t>▫ </a:t>
            </a:r>
            <a:r>
              <a:rPr lang="en-US" sz="2200" i="1" spc="-5" dirty="0">
                <a:solidFill>
                  <a:prstClr val="black"/>
                </a:solidFill>
                <a:latin typeface="Arial" panose="020B0604020202020204" pitchFamily="34" charset="0"/>
                <a:cs typeface="Arial" panose="020B0604020202020204" pitchFamily="34" charset="0"/>
              </a:rPr>
              <a:t>Medical</a:t>
            </a:r>
            <a:r>
              <a:rPr sz="2200" i="1" spc="-5" dirty="0">
                <a:solidFill>
                  <a:prstClr val="black"/>
                </a:solidFill>
                <a:latin typeface="Arial" panose="020B0604020202020204" pitchFamily="34" charset="0"/>
                <a:cs typeface="Arial" panose="020B0604020202020204" pitchFamily="34" charset="0"/>
              </a:rPr>
              <a:t> </a:t>
            </a:r>
            <a:r>
              <a:rPr sz="2200" i="1" spc="-10" dirty="0">
                <a:solidFill>
                  <a:prstClr val="black"/>
                </a:solidFill>
                <a:latin typeface="Arial" panose="020B0604020202020204" pitchFamily="34" charset="0"/>
                <a:cs typeface="Arial" panose="020B0604020202020204" pitchFamily="34" charset="0"/>
              </a:rPr>
              <a:t>ultrasound </a:t>
            </a:r>
            <a:r>
              <a:rPr sz="2200" i="1" dirty="0">
                <a:solidFill>
                  <a:prstClr val="black"/>
                </a:solidFill>
                <a:latin typeface="Arial" panose="020B0604020202020204" pitchFamily="34" charset="0"/>
                <a:cs typeface="Arial" panose="020B0604020202020204" pitchFamily="34" charset="0"/>
              </a:rPr>
              <a:t>– </a:t>
            </a:r>
            <a:r>
              <a:rPr lang="en-US" sz="2200" i="1" spc="-5" dirty="0">
                <a:solidFill>
                  <a:prstClr val="black"/>
                </a:solidFill>
                <a:latin typeface="Arial" panose="020B0604020202020204" pitchFamily="34" charset="0"/>
                <a:cs typeface="Arial" panose="020B0604020202020204" pitchFamily="34" charset="0"/>
              </a:rPr>
              <a:t>2</a:t>
            </a:r>
            <a:r>
              <a:rPr sz="2200" i="1" spc="-5" dirty="0">
                <a:solidFill>
                  <a:prstClr val="black"/>
                </a:solidFill>
                <a:latin typeface="Arial" panose="020B0604020202020204" pitchFamily="34" charset="0"/>
                <a:cs typeface="Arial" panose="020B0604020202020204" pitchFamily="34" charset="0"/>
              </a:rPr>
              <a:t>.5 </a:t>
            </a:r>
            <a:r>
              <a:rPr lang="en-US" sz="2200" i="1" spc="-5" dirty="0">
                <a:solidFill>
                  <a:prstClr val="black"/>
                </a:solidFill>
                <a:latin typeface="Arial" panose="020B0604020202020204" pitchFamily="34" charset="0"/>
                <a:cs typeface="Arial" panose="020B0604020202020204" pitchFamily="34" charset="0"/>
              </a:rPr>
              <a:t>- </a:t>
            </a:r>
            <a:r>
              <a:rPr lang="en-US" sz="2200" i="1" dirty="0">
                <a:solidFill>
                  <a:prstClr val="black"/>
                </a:solidFill>
                <a:latin typeface="Arial" panose="020B0604020202020204" pitchFamily="34" charset="0"/>
                <a:cs typeface="Arial" panose="020B0604020202020204" pitchFamily="34" charset="0"/>
              </a:rPr>
              <a:t>40</a:t>
            </a:r>
            <a:r>
              <a:rPr sz="2200" i="1" spc="15" dirty="0">
                <a:solidFill>
                  <a:prstClr val="black"/>
                </a:solidFill>
                <a:latin typeface="Arial" panose="020B0604020202020204" pitchFamily="34" charset="0"/>
                <a:cs typeface="Arial" panose="020B0604020202020204" pitchFamily="34" charset="0"/>
              </a:rPr>
              <a:t> </a:t>
            </a:r>
            <a:r>
              <a:rPr sz="2200" i="1" spc="-10" dirty="0">
                <a:solidFill>
                  <a:prstClr val="black"/>
                </a:solidFill>
                <a:latin typeface="Arial" panose="020B0604020202020204" pitchFamily="34" charset="0"/>
                <a:cs typeface="Arial" panose="020B0604020202020204" pitchFamily="34" charset="0"/>
              </a:rPr>
              <a:t>MHz</a:t>
            </a:r>
            <a:endParaRPr sz="2200" dirty="0">
              <a:solidFill>
                <a:prstClr val="black"/>
              </a:solidFill>
              <a:latin typeface="Arial" panose="020B0604020202020204" pitchFamily="34" charset="0"/>
              <a:cs typeface="Arial" panose="020B0604020202020204" pitchFamily="34" charset="0"/>
            </a:endParaRPr>
          </a:p>
        </p:txBody>
      </p:sp>
      <p:sp>
        <p:nvSpPr>
          <p:cNvPr id="8" name="object 6"/>
          <p:cNvSpPr txBox="1"/>
          <p:nvPr/>
        </p:nvSpPr>
        <p:spPr>
          <a:xfrm>
            <a:off x="1492516" y="1100357"/>
            <a:ext cx="10372650" cy="1041311"/>
          </a:xfrm>
          <a:prstGeom prst="rect">
            <a:avLst/>
          </a:prstGeom>
        </p:spPr>
        <p:txBody>
          <a:bodyPr vert="horz" wrap="square" lIns="0" tIns="12700" rIns="0" bIns="0" rtlCol="0">
            <a:spAutoFit/>
          </a:bodyPr>
          <a:lstStyle/>
          <a:p>
            <a:pPr marL="394970" marR="5080" indent="-382270">
              <a:spcBef>
                <a:spcPts val="100"/>
              </a:spcBef>
              <a:buClr>
                <a:srgbClr val="2CA1BE"/>
              </a:buClr>
              <a:buSzPct val="80000"/>
              <a:buFont typeface="Wingdings 2"/>
              <a:buChar char=""/>
              <a:tabLst>
                <a:tab pos="395605" algn="l"/>
              </a:tabLst>
            </a:pPr>
            <a:r>
              <a:rPr sz="2200" spc="-5" dirty="0">
                <a:solidFill>
                  <a:prstClr val="black"/>
                </a:solidFill>
                <a:latin typeface="Arial" panose="020B0604020202020204" pitchFamily="34" charset="0"/>
                <a:cs typeface="Arial" panose="020B0604020202020204" pitchFamily="34" charset="0"/>
              </a:rPr>
              <a:t>In physics, </a:t>
            </a:r>
            <a:r>
              <a:rPr sz="220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term "ultrasound" applies  </a:t>
            </a:r>
            <a:r>
              <a:rPr sz="2200" dirty="0">
                <a:solidFill>
                  <a:prstClr val="black"/>
                </a:solidFill>
                <a:latin typeface="Arial" panose="020B0604020202020204" pitchFamily="34" charset="0"/>
                <a:cs typeface="Arial" panose="020B0604020202020204" pitchFamily="34" charset="0"/>
              </a:rPr>
              <a:t>to </a:t>
            </a:r>
            <a:r>
              <a:rPr sz="2200" spc="-5" dirty="0">
                <a:solidFill>
                  <a:prstClr val="black"/>
                </a:solidFill>
                <a:latin typeface="Arial" panose="020B0604020202020204" pitchFamily="34" charset="0"/>
                <a:cs typeface="Arial" panose="020B0604020202020204" pitchFamily="34" charset="0"/>
              </a:rPr>
              <a:t>all acoustic energy (longitudinal,  mechanical wave) with </a:t>
            </a:r>
            <a:r>
              <a:rPr sz="2200" dirty="0">
                <a:solidFill>
                  <a:prstClr val="black"/>
                </a:solidFill>
                <a:latin typeface="Arial" panose="020B0604020202020204" pitchFamily="34" charset="0"/>
                <a:cs typeface="Arial" panose="020B0604020202020204" pitchFamily="34" charset="0"/>
              </a:rPr>
              <a:t>a </a:t>
            </a:r>
            <a:r>
              <a:rPr sz="2200" spc="-5" dirty="0">
                <a:solidFill>
                  <a:prstClr val="black"/>
                </a:solidFill>
                <a:latin typeface="Arial" panose="020B0604020202020204" pitchFamily="34" charset="0"/>
                <a:cs typeface="Arial" panose="020B0604020202020204" pitchFamily="34" charset="0"/>
              </a:rPr>
              <a:t>frequency  above </a:t>
            </a:r>
            <a:r>
              <a:rPr sz="220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audible range </a:t>
            </a:r>
            <a:r>
              <a:rPr sz="2200" dirty="0">
                <a:solidFill>
                  <a:prstClr val="black"/>
                </a:solidFill>
                <a:latin typeface="Arial" panose="020B0604020202020204" pitchFamily="34" charset="0"/>
                <a:cs typeface="Arial" panose="020B0604020202020204" pitchFamily="34" charset="0"/>
              </a:rPr>
              <a:t>of </a:t>
            </a:r>
            <a:r>
              <a:rPr sz="2200" spc="-10" dirty="0">
                <a:solidFill>
                  <a:prstClr val="black"/>
                </a:solidFill>
                <a:latin typeface="Arial" panose="020B0604020202020204" pitchFamily="34" charset="0"/>
                <a:cs typeface="Arial" panose="020B0604020202020204" pitchFamily="34" charset="0"/>
              </a:rPr>
              <a:t>human  hearing. </a:t>
            </a:r>
            <a:endParaRPr lang="en-US" sz="2200" spc="-10" dirty="0">
              <a:solidFill>
                <a:prstClr val="black"/>
              </a:solidFill>
              <a:latin typeface="Arial" panose="020B0604020202020204" pitchFamily="34" charset="0"/>
              <a:cs typeface="Arial" panose="020B0604020202020204" pitchFamily="34" charset="0"/>
            </a:endParaRPr>
          </a:p>
          <a:p>
            <a:pPr marL="394970" marR="5080" indent="-382270">
              <a:spcBef>
                <a:spcPts val="100"/>
              </a:spcBef>
              <a:buClr>
                <a:srgbClr val="2CA1BE"/>
              </a:buClr>
              <a:buSzPct val="80000"/>
              <a:buFont typeface="Wingdings 2"/>
              <a:buChar char=""/>
              <a:tabLst>
                <a:tab pos="395605" algn="l"/>
              </a:tabLst>
            </a:pPr>
            <a:endParaRPr lang="en-US" sz="2200" spc="-1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A7783E-90BB-AE96-9836-34BD5BC47F56}"/>
              </a:ext>
            </a:extLst>
          </p:cNvPr>
          <p:cNvSpPr txBox="1"/>
          <p:nvPr/>
        </p:nvSpPr>
        <p:spPr>
          <a:xfrm>
            <a:off x="4538452" y="252160"/>
            <a:ext cx="2301271" cy="461665"/>
          </a:xfrm>
          <a:prstGeom prst="rect">
            <a:avLst/>
          </a:prstGeom>
          <a:noFill/>
        </p:spPr>
        <p:txBody>
          <a:bodyPr wrap="none" rtlCol="0">
            <a:spAutoFit/>
          </a:bodyPr>
          <a:lstStyle/>
          <a:p>
            <a:r>
              <a:rPr lang="en-US" sz="2200" b="1" dirty="0">
                <a:solidFill>
                  <a:srgbClr val="0066FF"/>
                </a:solidFill>
                <a:latin typeface="Arial" panose="020B0604020202020204" pitchFamily="34" charset="0"/>
                <a:cs typeface="Arial" panose="020B0604020202020204" pitchFamily="34" charset="0"/>
              </a:rPr>
              <a:t>ULTRA </a:t>
            </a:r>
            <a:r>
              <a:rPr lang="en-US" sz="2400" b="1" dirty="0">
                <a:solidFill>
                  <a:srgbClr val="0066FF"/>
                </a:solidFill>
                <a:latin typeface="Arial" panose="020B0604020202020204" pitchFamily="34" charset="0"/>
                <a:cs typeface="Arial" panose="020B0604020202020204" pitchFamily="34" charset="0"/>
              </a:rPr>
              <a:t>SOUND</a:t>
            </a:r>
            <a:endParaRPr lang="en-US" sz="2200" b="1" dirty="0">
              <a:solidFill>
                <a:srgbClr val="0066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B88737B-C905-98A6-9E22-8A1A36E26031}"/>
              </a:ext>
            </a:extLst>
          </p:cNvPr>
          <p:cNvPicPr>
            <a:picLocks noChangeAspect="1"/>
          </p:cNvPicPr>
          <p:nvPr/>
        </p:nvPicPr>
        <p:blipFill>
          <a:blip r:embed="rId2"/>
          <a:stretch>
            <a:fillRect/>
          </a:stretch>
        </p:blipFill>
        <p:spPr>
          <a:xfrm>
            <a:off x="3886200" y="2603333"/>
            <a:ext cx="5738968" cy="3594915"/>
          </a:xfrm>
          <a:prstGeom prst="rect">
            <a:avLst/>
          </a:prstGeom>
        </p:spPr>
      </p:pic>
      <p:sp>
        <p:nvSpPr>
          <p:cNvPr id="7" name="TextBox 6">
            <a:extLst>
              <a:ext uri="{FF2B5EF4-FFF2-40B4-BE49-F238E27FC236}">
                <a16:creationId xmlns:a16="http://schemas.microsoft.com/office/drawing/2014/main" id="{4D9058E9-9BE8-47B8-1A21-C9166FCF66CF}"/>
              </a:ext>
            </a:extLst>
          </p:cNvPr>
          <p:cNvSpPr txBox="1"/>
          <p:nvPr/>
        </p:nvSpPr>
        <p:spPr>
          <a:xfrm>
            <a:off x="1936214" y="2678590"/>
            <a:ext cx="6097836" cy="446276"/>
          </a:xfrm>
          <a:prstGeom prst="rect">
            <a:avLst/>
          </a:prstGeom>
          <a:noFill/>
        </p:spPr>
        <p:txBody>
          <a:bodyPr wrap="square">
            <a:spAutoFit/>
          </a:bodyPr>
          <a:lstStyle/>
          <a:p>
            <a:pPr marL="12700" marR="5080" lvl="0" indent="0" algn="l" defTabSz="914400" rtl="0" eaLnBrk="1" fontAlgn="auto" latinLnBrk="0" hangingPunct="1">
              <a:lnSpc>
                <a:spcPct val="99900"/>
              </a:lnSpc>
              <a:spcBef>
                <a:spcPts val="1200"/>
              </a:spcBef>
              <a:spcAft>
                <a:spcPts val="0"/>
              </a:spcAft>
              <a:buClr>
                <a:srgbClr val="9F4CA2"/>
              </a:buClr>
              <a:buSzTx/>
              <a:buFontTx/>
              <a:buNone/>
              <a:tabLst>
                <a:tab pos="267970" algn="l"/>
              </a:tabLst>
              <a:defRPr/>
            </a:pP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Frequency:</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45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9" y="228600"/>
            <a:ext cx="10455007" cy="4988545"/>
          </a:xfrm>
          <a:prstGeom prst="rect">
            <a:avLst/>
          </a:prstGeom>
        </p:spPr>
        <p:txBody>
          <a:bodyPr wrap="square">
            <a:spAutoFit/>
          </a:bodyPr>
          <a:lstStyle/>
          <a:p>
            <a:pPr marL="12700" marR="23495">
              <a:lnSpc>
                <a:spcPct val="80000"/>
              </a:lnSpc>
              <a:spcBef>
                <a:spcPts val="455"/>
              </a:spcBef>
              <a:buClr>
                <a:srgbClr val="2CA1BE"/>
              </a:buClr>
              <a:buSzPct val="78947"/>
              <a:tabLst>
                <a:tab pos="396240" algn="l"/>
                <a:tab pos="396875" algn="l"/>
              </a:tabLst>
            </a:pPr>
            <a:r>
              <a:rPr lang="en-MY" sz="2200" b="1" spc="-5" dirty="0">
                <a:solidFill>
                  <a:srgbClr val="0066FF"/>
                </a:solidFill>
                <a:latin typeface="Arial" panose="020B0604020202020204" pitchFamily="34" charset="0"/>
                <a:cs typeface="Arial" panose="020B0604020202020204" pitchFamily="34" charset="0"/>
              </a:rPr>
              <a:t>B-mode </a:t>
            </a:r>
            <a:r>
              <a:rPr lang="en-MY" sz="2200" spc="-10" dirty="0">
                <a:solidFill>
                  <a:srgbClr val="0066FF"/>
                </a:solidFill>
                <a:latin typeface="Arial" panose="020B0604020202020204" pitchFamily="34" charset="0"/>
                <a:cs typeface="Arial" panose="020B0604020202020204" pitchFamily="34" charset="0"/>
              </a:rPr>
              <a:t>(</a:t>
            </a:r>
            <a:r>
              <a:rPr lang="en-MY" sz="2200" spc="-10" dirty="0" err="1">
                <a:solidFill>
                  <a:srgbClr val="0066FF"/>
                </a:solidFill>
                <a:latin typeface="Arial" panose="020B0604020202020204" pitchFamily="34" charset="0"/>
                <a:cs typeface="Arial" panose="020B0604020202020204" pitchFamily="34" charset="0"/>
              </a:rPr>
              <a:t>gray</a:t>
            </a:r>
            <a:r>
              <a:rPr lang="en-MY" sz="2200" spc="-10" dirty="0">
                <a:solidFill>
                  <a:srgbClr val="0066FF"/>
                </a:solidFill>
                <a:latin typeface="Arial" panose="020B0604020202020204" pitchFamily="34" charset="0"/>
                <a:cs typeface="Arial" panose="020B0604020202020204" pitchFamily="34" charset="0"/>
              </a:rPr>
              <a:t>-scale)</a:t>
            </a:r>
            <a:r>
              <a:rPr lang="en-US" sz="2200" dirty="0">
                <a:solidFill>
                  <a:srgbClr val="0066FF"/>
                </a:solidFill>
                <a:latin typeface="Arial" panose="020B0604020202020204" pitchFamily="34" charset="0"/>
                <a:cs typeface="Arial" panose="020B0604020202020204" pitchFamily="34" charset="0"/>
              </a:rPr>
              <a:t> </a:t>
            </a:r>
            <a:r>
              <a:rPr lang="en-US" sz="2200" b="1" dirty="0">
                <a:solidFill>
                  <a:srgbClr val="0066FF"/>
                </a:solidFill>
                <a:latin typeface="Arial" panose="020B0604020202020204" pitchFamily="34" charset="0"/>
                <a:cs typeface="Arial" panose="020B0604020202020204" pitchFamily="34" charset="0"/>
              </a:rPr>
              <a:t>or Brightness Modulation </a:t>
            </a:r>
            <a:r>
              <a:rPr lang="en-MY" sz="2200" spc="-10" dirty="0">
                <a:solidFill>
                  <a:srgbClr val="0066FF"/>
                </a:solidFill>
                <a:latin typeface="Arial" panose="020B0604020202020204" pitchFamily="34" charset="0"/>
                <a:cs typeface="Arial" panose="020B0604020202020204" pitchFamily="34" charset="0"/>
              </a:rPr>
              <a:t>:</a:t>
            </a:r>
          </a:p>
          <a:p>
            <a:pPr marL="12700" marR="23495">
              <a:lnSpc>
                <a:spcPct val="80000"/>
              </a:lnSpc>
              <a:spcBef>
                <a:spcPts val="455"/>
              </a:spcBef>
              <a:buClr>
                <a:srgbClr val="2CA1BE"/>
              </a:buClr>
              <a:buSzPct val="78947"/>
              <a:tabLst>
                <a:tab pos="396240" algn="l"/>
                <a:tab pos="396875" algn="l"/>
              </a:tabLst>
            </a:pPr>
            <a:r>
              <a:rPr lang="en-MY" sz="2200" spc="-10" dirty="0">
                <a:solidFill>
                  <a:prstClr val="black"/>
                </a:solidFill>
                <a:latin typeface="Arial" panose="020B0604020202020204" pitchFamily="34" charset="0"/>
                <a:cs typeface="Arial" panose="020B0604020202020204" pitchFamily="34" charset="0"/>
              </a:rPr>
              <a:t> </a:t>
            </a:r>
          </a:p>
          <a:p>
            <a:pPr marL="12700" marR="23495">
              <a:lnSpc>
                <a:spcPct val="80000"/>
              </a:lnSpc>
              <a:spcBef>
                <a:spcPts val="455"/>
              </a:spcBef>
              <a:buClr>
                <a:srgbClr val="2CA1BE"/>
              </a:buClr>
              <a:buSzPct val="78947"/>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This </a:t>
            </a:r>
            <a:r>
              <a:rPr lang="en-MY" sz="2200" spc="-10" dirty="0">
                <a:solidFill>
                  <a:prstClr val="black"/>
                </a:solidFill>
                <a:latin typeface="Arial" panose="020B0604020202020204" pitchFamily="34" charset="0"/>
                <a:cs typeface="Arial" panose="020B0604020202020204" pitchFamily="34" charset="0"/>
              </a:rPr>
              <a:t>mode </a:t>
            </a:r>
            <a:r>
              <a:rPr lang="en-MY" sz="2200" dirty="0">
                <a:solidFill>
                  <a:prstClr val="black"/>
                </a:solidFill>
                <a:latin typeface="Arial" panose="020B0604020202020204" pitchFamily="34" charset="0"/>
                <a:cs typeface="Arial" panose="020B0604020202020204" pitchFamily="34" charset="0"/>
              </a:rPr>
              <a:t>is </a:t>
            </a:r>
            <a:r>
              <a:rPr lang="en-MY" sz="2200" spc="-10" dirty="0">
                <a:solidFill>
                  <a:prstClr val="black"/>
                </a:solidFill>
                <a:latin typeface="Arial" panose="020B0604020202020204" pitchFamily="34" charset="0"/>
                <a:cs typeface="Arial" panose="020B0604020202020204" pitchFamily="34" charset="0"/>
              </a:rPr>
              <a:t>most </a:t>
            </a:r>
            <a:r>
              <a:rPr lang="en-MY" sz="2200" spc="-5" dirty="0">
                <a:solidFill>
                  <a:prstClr val="black"/>
                </a:solidFill>
                <a:latin typeface="Arial" panose="020B0604020202020204" pitchFamily="34" charset="0"/>
                <a:cs typeface="Arial" panose="020B0604020202020204" pitchFamily="34" charset="0"/>
              </a:rPr>
              <a:t>often used </a:t>
            </a:r>
            <a:r>
              <a:rPr lang="en-MY" sz="2200" dirty="0">
                <a:solidFill>
                  <a:prstClr val="black"/>
                </a:solidFill>
                <a:latin typeface="Arial" panose="020B0604020202020204" pitchFamily="34" charset="0"/>
                <a:cs typeface="Arial" panose="020B0604020202020204" pitchFamily="34" charset="0"/>
              </a:rPr>
              <a:t>in </a:t>
            </a:r>
            <a:r>
              <a:rPr lang="en-MY" sz="2200" spc="-5" dirty="0">
                <a:solidFill>
                  <a:prstClr val="black"/>
                </a:solidFill>
                <a:latin typeface="Arial" panose="020B0604020202020204" pitchFamily="34" charset="0"/>
                <a:cs typeface="Arial" panose="020B0604020202020204" pitchFamily="34" charset="0"/>
              </a:rPr>
              <a:t>diagnostic  imaging; signals </a:t>
            </a:r>
            <a:r>
              <a:rPr lang="en-MY" sz="2200" spc="-10" dirty="0">
                <a:solidFill>
                  <a:prstClr val="black"/>
                </a:solidFill>
                <a:latin typeface="Arial" panose="020B0604020202020204" pitchFamily="34" charset="0"/>
                <a:cs typeface="Arial" panose="020B0604020202020204" pitchFamily="34" charset="0"/>
              </a:rPr>
              <a:t>are </a:t>
            </a:r>
            <a:r>
              <a:rPr lang="en-MY" sz="2200" spc="-5" dirty="0">
                <a:solidFill>
                  <a:prstClr val="black"/>
                </a:solidFill>
                <a:latin typeface="Arial" panose="020B0604020202020204" pitchFamily="34" charset="0"/>
                <a:cs typeface="Arial" panose="020B0604020202020204" pitchFamily="34" charset="0"/>
              </a:rPr>
              <a:t>displayed as a 2-dimensional </a:t>
            </a:r>
            <a:r>
              <a:rPr lang="en-MY" sz="2200" spc="-10" dirty="0">
                <a:solidFill>
                  <a:prstClr val="black"/>
                </a:solidFill>
                <a:latin typeface="Arial" panose="020B0604020202020204" pitchFamily="34" charset="0"/>
                <a:cs typeface="Arial" panose="020B0604020202020204" pitchFamily="34" charset="0"/>
              </a:rPr>
              <a:t>anatomic  </a:t>
            </a:r>
            <a:r>
              <a:rPr lang="en-MY" sz="2200" spc="-5" dirty="0">
                <a:solidFill>
                  <a:prstClr val="black"/>
                </a:solidFill>
                <a:latin typeface="Arial" panose="020B0604020202020204" pitchFamily="34" charset="0"/>
                <a:cs typeface="Arial" panose="020B0604020202020204" pitchFamily="34" charset="0"/>
              </a:rPr>
              <a:t>image. </a:t>
            </a:r>
          </a:p>
          <a:p>
            <a:pPr marL="12700" marR="23495">
              <a:lnSpc>
                <a:spcPct val="80000"/>
              </a:lnSpc>
              <a:spcBef>
                <a:spcPts val="455"/>
              </a:spcBef>
              <a:buClr>
                <a:srgbClr val="2CA1BE"/>
              </a:buClr>
              <a:buSzPct val="78947"/>
              <a:tabLst>
                <a:tab pos="396240" algn="l"/>
                <a:tab pos="396875" algn="l"/>
              </a:tabLst>
            </a:pPr>
            <a:endParaRPr lang="en-MY" sz="2200" spc="-5" dirty="0">
              <a:solidFill>
                <a:prstClr val="black"/>
              </a:solidFill>
              <a:latin typeface="Arial" panose="020B0604020202020204" pitchFamily="34" charset="0"/>
              <a:cs typeface="Arial" panose="020B0604020202020204" pitchFamily="34" charset="0"/>
            </a:endParaRPr>
          </a:p>
          <a:p>
            <a:pPr marL="12700" marR="23495">
              <a:lnSpc>
                <a:spcPct val="80000"/>
              </a:lnSpc>
              <a:spcBef>
                <a:spcPts val="455"/>
              </a:spcBef>
              <a:buClr>
                <a:srgbClr val="2CA1BE"/>
              </a:buClr>
              <a:buSzPct val="78947"/>
              <a:tabLst>
                <a:tab pos="396240" algn="l"/>
                <a:tab pos="396875" algn="l"/>
              </a:tabLst>
            </a:pPr>
            <a:r>
              <a:rPr lang="en-MY" sz="2200" spc="-10" dirty="0">
                <a:solidFill>
                  <a:prstClr val="black"/>
                </a:solidFill>
                <a:latin typeface="Arial" panose="020B0604020202020204" pitchFamily="34" charset="0"/>
                <a:cs typeface="Arial" panose="020B0604020202020204" pitchFamily="34" charset="0"/>
              </a:rPr>
              <a:t>B-mode </a:t>
            </a:r>
            <a:r>
              <a:rPr lang="en-MY" sz="2200" dirty="0">
                <a:solidFill>
                  <a:prstClr val="black"/>
                </a:solidFill>
                <a:latin typeface="Arial" panose="020B0604020202020204" pitchFamily="34" charset="0"/>
                <a:cs typeface="Arial" panose="020B0604020202020204" pitchFamily="34" charset="0"/>
              </a:rPr>
              <a:t>is </a:t>
            </a:r>
            <a:r>
              <a:rPr lang="en-MY" sz="2200" spc="-5" dirty="0">
                <a:solidFill>
                  <a:prstClr val="black"/>
                </a:solidFill>
                <a:latin typeface="Arial" panose="020B0604020202020204" pitchFamily="34" charset="0"/>
                <a:cs typeface="Arial" panose="020B0604020202020204" pitchFamily="34" charset="0"/>
              </a:rPr>
              <a:t>commonly used to evaluate the </a:t>
            </a:r>
          </a:p>
          <a:p>
            <a:pPr marL="12700" marR="23495">
              <a:lnSpc>
                <a:spcPct val="80000"/>
              </a:lnSpc>
              <a:spcBef>
                <a:spcPts val="455"/>
              </a:spcBef>
              <a:buClr>
                <a:srgbClr val="2CA1BE"/>
              </a:buClr>
              <a:buSzPct val="78947"/>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developing  </a:t>
            </a:r>
            <a:r>
              <a:rPr lang="en-MY" sz="2200" spc="-5" dirty="0" err="1">
                <a:solidFill>
                  <a:prstClr val="black"/>
                </a:solidFill>
                <a:latin typeface="Arial" panose="020B0604020202020204" pitchFamily="34" charset="0"/>
                <a:cs typeface="Arial" panose="020B0604020202020204" pitchFamily="34" charset="0"/>
              </a:rPr>
              <a:t>fetus</a:t>
            </a:r>
            <a:r>
              <a:rPr lang="en-MY" sz="2200" spc="-5" dirty="0">
                <a:solidFill>
                  <a:prstClr val="black"/>
                </a:solidFill>
                <a:latin typeface="Arial" panose="020B0604020202020204" pitchFamily="34" charset="0"/>
                <a:cs typeface="Arial" panose="020B0604020202020204" pitchFamily="34" charset="0"/>
              </a:rPr>
              <a:t> </a:t>
            </a:r>
            <a:r>
              <a:rPr lang="en-MY" sz="2200" spc="-10" dirty="0">
                <a:solidFill>
                  <a:prstClr val="black"/>
                </a:solidFill>
                <a:latin typeface="Arial" panose="020B0604020202020204" pitchFamily="34" charset="0"/>
                <a:cs typeface="Arial" panose="020B0604020202020204" pitchFamily="34" charset="0"/>
              </a:rPr>
              <a:t>and </a:t>
            </a:r>
            <a:r>
              <a:rPr lang="en-MY" sz="2200" spc="-5" dirty="0">
                <a:solidFill>
                  <a:prstClr val="black"/>
                </a:solidFill>
                <a:latin typeface="Arial" panose="020B0604020202020204" pitchFamily="34" charset="0"/>
                <a:cs typeface="Arial" panose="020B0604020202020204" pitchFamily="34" charset="0"/>
              </a:rPr>
              <a:t>to evaluate organs,</a:t>
            </a:r>
          </a:p>
          <a:p>
            <a:pPr marL="12700" marR="23495">
              <a:lnSpc>
                <a:spcPct val="80000"/>
              </a:lnSpc>
              <a:spcBef>
                <a:spcPts val="455"/>
              </a:spcBef>
              <a:buClr>
                <a:srgbClr val="2CA1BE"/>
              </a:buClr>
              <a:buSzPct val="78947"/>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 including the </a:t>
            </a:r>
            <a:r>
              <a:rPr lang="en-MY" sz="2200" dirty="0">
                <a:solidFill>
                  <a:prstClr val="black"/>
                </a:solidFill>
                <a:latin typeface="Arial" panose="020B0604020202020204" pitchFamily="34" charset="0"/>
                <a:cs typeface="Arial" panose="020B0604020202020204" pitchFamily="34" charset="0"/>
              </a:rPr>
              <a:t>liver, </a:t>
            </a:r>
            <a:r>
              <a:rPr lang="en-MY" sz="2200" spc="-5" dirty="0">
                <a:solidFill>
                  <a:prstClr val="black"/>
                </a:solidFill>
                <a:latin typeface="Arial" panose="020B0604020202020204" pitchFamily="34" charset="0"/>
                <a:cs typeface="Arial" panose="020B0604020202020204" pitchFamily="34" charset="0"/>
              </a:rPr>
              <a:t>spleen, kidneys, thyroid </a:t>
            </a:r>
            <a:r>
              <a:rPr lang="en-MY" sz="2200" spc="-10" dirty="0">
                <a:solidFill>
                  <a:prstClr val="black"/>
                </a:solidFill>
                <a:latin typeface="Arial" panose="020B0604020202020204" pitchFamily="34" charset="0"/>
                <a:cs typeface="Arial" panose="020B0604020202020204" pitchFamily="34" charset="0"/>
              </a:rPr>
              <a:t>gland,</a:t>
            </a:r>
          </a:p>
          <a:p>
            <a:pPr marL="12700" marR="23495">
              <a:lnSpc>
                <a:spcPct val="80000"/>
              </a:lnSpc>
              <a:spcBef>
                <a:spcPts val="455"/>
              </a:spcBef>
              <a:buClr>
                <a:srgbClr val="2CA1BE"/>
              </a:buClr>
              <a:buSzPct val="78947"/>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testes, breasts, </a:t>
            </a:r>
            <a:r>
              <a:rPr lang="en-MY" sz="2200" spc="-10" dirty="0">
                <a:solidFill>
                  <a:prstClr val="black"/>
                </a:solidFill>
                <a:latin typeface="Arial" panose="020B0604020202020204" pitchFamily="34" charset="0"/>
                <a:cs typeface="Arial" panose="020B0604020202020204" pitchFamily="34" charset="0"/>
              </a:rPr>
              <a:t>and </a:t>
            </a:r>
            <a:r>
              <a:rPr lang="en-MY" sz="2200" spc="-5" dirty="0">
                <a:solidFill>
                  <a:prstClr val="black"/>
                </a:solidFill>
                <a:latin typeface="Arial" panose="020B0604020202020204" pitchFamily="34" charset="0"/>
                <a:cs typeface="Arial" panose="020B0604020202020204" pitchFamily="34" charset="0"/>
              </a:rPr>
              <a:t>prostate </a:t>
            </a:r>
            <a:r>
              <a:rPr lang="en-MY" sz="2200" spc="-10" dirty="0">
                <a:solidFill>
                  <a:prstClr val="black"/>
                </a:solidFill>
                <a:latin typeface="Arial" panose="020B0604020202020204" pitchFamily="34" charset="0"/>
                <a:cs typeface="Arial" panose="020B0604020202020204" pitchFamily="34" charset="0"/>
              </a:rPr>
              <a:t>gland. </a:t>
            </a:r>
          </a:p>
          <a:p>
            <a:pPr marL="12700" marR="23495">
              <a:lnSpc>
                <a:spcPct val="80000"/>
              </a:lnSpc>
              <a:spcBef>
                <a:spcPts val="455"/>
              </a:spcBef>
              <a:buClr>
                <a:srgbClr val="2CA1BE"/>
              </a:buClr>
              <a:buSzPct val="78947"/>
              <a:tabLst>
                <a:tab pos="396240" algn="l"/>
                <a:tab pos="396875" algn="l"/>
              </a:tabLst>
            </a:pPr>
            <a:endParaRPr lang="en-MY" sz="2200" spc="-10" dirty="0">
              <a:solidFill>
                <a:prstClr val="black"/>
              </a:solidFill>
              <a:latin typeface="Arial" panose="020B0604020202020204" pitchFamily="34" charset="0"/>
              <a:cs typeface="Arial" panose="020B0604020202020204" pitchFamily="34" charset="0"/>
            </a:endParaRPr>
          </a:p>
          <a:p>
            <a:pPr marL="12700" marR="23495">
              <a:lnSpc>
                <a:spcPct val="80000"/>
              </a:lnSpc>
              <a:spcBef>
                <a:spcPts val="455"/>
              </a:spcBef>
              <a:buClr>
                <a:srgbClr val="2CA1BE"/>
              </a:buClr>
              <a:buSzPct val="78947"/>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B-mode  ultrasonography </a:t>
            </a:r>
            <a:r>
              <a:rPr lang="en-MY" sz="2200" dirty="0">
                <a:solidFill>
                  <a:prstClr val="black"/>
                </a:solidFill>
                <a:latin typeface="Arial" panose="020B0604020202020204" pitchFamily="34" charset="0"/>
                <a:cs typeface="Arial" panose="020B0604020202020204" pitchFamily="34" charset="0"/>
              </a:rPr>
              <a:t>is </a:t>
            </a:r>
            <a:r>
              <a:rPr lang="en-MY" sz="2200" spc="-5" dirty="0">
                <a:solidFill>
                  <a:prstClr val="black"/>
                </a:solidFill>
                <a:latin typeface="Arial" panose="020B0604020202020204" pitchFamily="34" charset="0"/>
                <a:cs typeface="Arial" panose="020B0604020202020204" pitchFamily="34" charset="0"/>
              </a:rPr>
              <a:t>fast enough to </a:t>
            </a:r>
            <a:r>
              <a:rPr lang="en-MY" sz="2200" spc="-10" dirty="0">
                <a:solidFill>
                  <a:prstClr val="black"/>
                </a:solidFill>
                <a:latin typeface="Arial" panose="020B0604020202020204" pitchFamily="34" charset="0"/>
                <a:cs typeface="Arial" panose="020B0604020202020204" pitchFamily="34" charset="0"/>
              </a:rPr>
              <a:t>show </a:t>
            </a:r>
          </a:p>
          <a:p>
            <a:pPr marL="12700" marR="23495">
              <a:lnSpc>
                <a:spcPct val="80000"/>
              </a:lnSpc>
              <a:spcBef>
                <a:spcPts val="455"/>
              </a:spcBef>
              <a:buClr>
                <a:srgbClr val="2CA1BE"/>
              </a:buClr>
              <a:buSzPct val="78947"/>
              <a:tabLst>
                <a:tab pos="396240" algn="l"/>
                <a:tab pos="396875" algn="l"/>
              </a:tabLst>
            </a:pPr>
            <a:r>
              <a:rPr lang="en-MY" sz="2200" dirty="0">
                <a:solidFill>
                  <a:prstClr val="black"/>
                </a:solidFill>
                <a:latin typeface="Arial" panose="020B0604020202020204" pitchFamily="34" charset="0"/>
                <a:cs typeface="Arial" panose="020B0604020202020204" pitchFamily="34" charset="0"/>
              </a:rPr>
              <a:t>real-time </a:t>
            </a:r>
            <a:r>
              <a:rPr lang="en-MY" sz="2200" spc="-5" dirty="0">
                <a:solidFill>
                  <a:prstClr val="black"/>
                </a:solidFill>
                <a:latin typeface="Arial" panose="020B0604020202020204" pitchFamily="34" charset="0"/>
                <a:cs typeface="Arial" panose="020B0604020202020204" pitchFamily="34" charset="0"/>
              </a:rPr>
              <a:t>motion, </a:t>
            </a:r>
            <a:r>
              <a:rPr lang="en-MY" sz="2200" spc="-10" dirty="0">
                <a:solidFill>
                  <a:prstClr val="black"/>
                </a:solidFill>
                <a:latin typeface="Arial" panose="020B0604020202020204" pitchFamily="34" charset="0"/>
                <a:cs typeface="Arial" panose="020B0604020202020204" pitchFamily="34" charset="0"/>
              </a:rPr>
              <a:t>such as  </a:t>
            </a:r>
            <a:r>
              <a:rPr lang="en-MY" sz="2200" spc="-5" dirty="0">
                <a:solidFill>
                  <a:prstClr val="black"/>
                </a:solidFill>
                <a:latin typeface="Arial" panose="020B0604020202020204" pitchFamily="34" charset="0"/>
                <a:cs typeface="Arial" panose="020B0604020202020204" pitchFamily="34" charset="0"/>
              </a:rPr>
              <a:t>the motion </a:t>
            </a:r>
            <a:r>
              <a:rPr lang="en-MY" sz="2200" spc="-10" dirty="0">
                <a:solidFill>
                  <a:prstClr val="black"/>
                </a:solidFill>
                <a:latin typeface="Arial" panose="020B0604020202020204" pitchFamily="34" charset="0"/>
                <a:cs typeface="Arial" panose="020B0604020202020204" pitchFamily="34" charset="0"/>
              </a:rPr>
              <a:t>of</a:t>
            </a:r>
          </a:p>
          <a:p>
            <a:pPr marL="12700" marR="23495">
              <a:lnSpc>
                <a:spcPct val="80000"/>
              </a:lnSpc>
              <a:spcBef>
                <a:spcPts val="455"/>
              </a:spcBef>
              <a:buClr>
                <a:srgbClr val="2CA1BE"/>
              </a:buClr>
              <a:buSzPct val="78947"/>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the beating heart </a:t>
            </a:r>
            <a:r>
              <a:rPr lang="en-MY" sz="2200" spc="-10" dirty="0">
                <a:solidFill>
                  <a:prstClr val="black"/>
                </a:solidFill>
                <a:latin typeface="Arial" panose="020B0604020202020204" pitchFamily="34" charset="0"/>
                <a:cs typeface="Arial" panose="020B0604020202020204" pitchFamily="34" charset="0"/>
              </a:rPr>
              <a:t>or </a:t>
            </a:r>
            <a:r>
              <a:rPr lang="en-MY" sz="2200" spc="-5" dirty="0">
                <a:solidFill>
                  <a:prstClr val="black"/>
                </a:solidFill>
                <a:latin typeface="Arial" panose="020B0604020202020204" pitchFamily="34" charset="0"/>
                <a:cs typeface="Arial" panose="020B0604020202020204" pitchFamily="34" charset="0"/>
              </a:rPr>
              <a:t>pulsating </a:t>
            </a:r>
            <a:r>
              <a:rPr lang="en-MY" sz="2200" spc="-10" dirty="0">
                <a:solidFill>
                  <a:prstClr val="black"/>
                </a:solidFill>
                <a:latin typeface="Arial" panose="020B0604020202020204" pitchFamily="34" charset="0"/>
                <a:cs typeface="Arial" panose="020B0604020202020204" pitchFamily="34" charset="0"/>
              </a:rPr>
              <a:t>blood </a:t>
            </a:r>
            <a:r>
              <a:rPr lang="en-MY" sz="2200" spc="-5" dirty="0">
                <a:solidFill>
                  <a:prstClr val="black"/>
                </a:solidFill>
                <a:latin typeface="Arial" panose="020B0604020202020204" pitchFamily="34" charset="0"/>
                <a:cs typeface="Arial" panose="020B0604020202020204" pitchFamily="34" charset="0"/>
              </a:rPr>
              <a:t>vessels. </a:t>
            </a:r>
          </a:p>
          <a:p>
            <a:pPr marL="12700" marR="23495">
              <a:lnSpc>
                <a:spcPct val="80000"/>
              </a:lnSpc>
              <a:spcBef>
                <a:spcPts val="455"/>
              </a:spcBef>
              <a:buClr>
                <a:srgbClr val="2CA1BE"/>
              </a:buClr>
              <a:buSzPct val="78947"/>
              <a:tabLst>
                <a:tab pos="396240" algn="l"/>
                <a:tab pos="396875" algn="l"/>
              </a:tabLst>
            </a:pPr>
            <a:endParaRPr lang="en-MY" sz="2200" spc="-5" dirty="0">
              <a:solidFill>
                <a:prstClr val="black"/>
              </a:solidFill>
              <a:latin typeface="Arial" panose="020B0604020202020204" pitchFamily="34" charset="0"/>
              <a:cs typeface="Arial" panose="020B0604020202020204" pitchFamily="34" charset="0"/>
            </a:endParaRPr>
          </a:p>
          <a:p>
            <a:pPr marL="12700" marR="23495">
              <a:lnSpc>
                <a:spcPct val="80000"/>
              </a:lnSpc>
              <a:spcBef>
                <a:spcPts val="455"/>
              </a:spcBef>
              <a:buClr>
                <a:srgbClr val="2CA1BE"/>
              </a:buClr>
              <a:buSzPct val="78947"/>
              <a:tabLst>
                <a:tab pos="396240" algn="l"/>
                <a:tab pos="396875" algn="l"/>
              </a:tabLst>
            </a:pPr>
            <a:r>
              <a:rPr lang="en-MY" sz="2200" dirty="0">
                <a:solidFill>
                  <a:prstClr val="black"/>
                </a:solidFill>
                <a:latin typeface="Arial" panose="020B0604020202020204" pitchFamily="34" charset="0"/>
                <a:cs typeface="Arial" panose="020B0604020202020204" pitchFamily="34" charset="0"/>
              </a:rPr>
              <a:t>Real-  time </a:t>
            </a:r>
            <a:r>
              <a:rPr lang="en-MY" sz="2200" spc="-5" dirty="0">
                <a:solidFill>
                  <a:prstClr val="black"/>
                </a:solidFill>
                <a:latin typeface="Arial" panose="020B0604020202020204" pitchFamily="34" charset="0"/>
                <a:cs typeface="Arial" panose="020B0604020202020204" pitchFamily="34" charset="0"/>
              </a:rPr>
              <a:t>imaging provides </a:t>
            </a:r>
            <a:r>
              <a:rPr lang="en-MY" sz="2200" spc="-10" dirty="0">
                <a:solidFill>
                  <a:prstClr val="black"/>
                </a:solidFill>
                <a:latin typeface="Arial" panose="020B0604020202020204" pitchFamily="34" charset="0"/>
                <a:cs typeface="Arial" panose="020B0604020202020204" pitchFamily="34" charset="0"/>
              </a:rPr>
              <a:t>anatomic and </a:t>
            </a:r>
            <a:r>
              <a:rPr lang="en-MY" sz="2200" spc="-5" dirty="0">
                <a:solidFill>
                  <a:prstClr val="black"/>
                </a:solidFill>
                <a:latin typeface="Arial" panose="020B0604020202020204" pitchFamily="34" charset="0"/>
                <a:cs typeface="Arial" panose="020B0604020202020204" pitchFamily="34" charset="0"/>
              </a:rPr>
              <a:t>functional</a:t>
            </a:r>
            <a:r>
              <a:rPr lang="en-MY" sz="2200" spc="45" dirty="0">
                <a:solidFill>
                  <a:prstClr val="black"/>
                </a:solidFill>
                <a:latin typeface="Arial" panose="020B0604020202020204" pitchFamily="34" charset="0"/>
                <a:cs typeface="Arial" panose="020B0604020202020204" pitchFamily="34" charset="0"/>
              </a:rPr>
              <a:t> </a:t>
            </a:r>
            <a:r>
              <a:rPr lang="en-MY" sz="2200" spc="-5" dirty="0">
                <a:solidFill>
                  <a:prstClr val="black"/>
                </a:solidFill>
                <a:latin typeface="Arial" panose="020B0604020202020204" pitchFamily="34" charset="0"/>
                <a:cs typeface="Arial" panose="020B0604020202020204" pitchFamily="34" charset="0"/>
              </a:rPr>
              <a:t>information.</a:t>
            </a:r>
            <a:endParaRPr lang="en-MY" sz="2200" dirty="0">
              <a:solidFill>
                <a:prstClr val="black"/>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140" y="1591208"/>
            <a:ext cx="3396867" cy="263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07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4097" y="217583"/>
            <a:ext cx="10386153" cy="2360133"/>
          </a:xfrm>
          <a:prstGeom prst="rect">
            <a:avLst/>
          </a:prstGeom>
        </p:spPr>
        <p:txBody>
          <a:bodyPr wrap="square">
            <a:spAutoFit/>
          </a:bodyPr>
          <a:lstStyle/>
          <a:p>
            <a:pPr marL="12700" marR="104139">
              <a:lnSpc>
                <a:spcPct val="80000"/>
              </a:lnSpc>
              <a:spcBef>
                <a:spcPts val="455"/>
              </a:spcBef>
              <a:buClr>
                <a:srgbClr val="2CA1BE"/>
              </a:buClr>
              <a:buSzPct val="78947"/>
              <a:tabLst>
                <a:tab pos="396240" algn="l"/>
                <a:tab pos="396875" algn="l"/>
              </a:tabLst>
            </a:pPr>
            <a:r>
              <a:rPr lang="en-MY" sz="2200" b="1" dirty="0">
                <a:solidFill>
                  <a:srgbClr val="0066FF"/>
                </a:solidFill>
                <a:latin typeface="Arial" panose="020B0604020202020204" pitchFamily="34" charset="0"/>
                <a:cs typeface="Arial" panose="020B0604020202020204" pitchFamily="34" charset="0"/>
              </a:rPr>
              <a:t>M-Mode or Motion Mode (also called Time Motion or TM-Mode): </a:t>
            </a:r>
          </a:p>
          <a:p>
            <a:pPr marL="12700" marR="104139" algn="just">
              <a:lnSpc>
                <a:spcPct val="80000"/>
              </a:lnSpc>
              <a:spcBef>
                <a:spcPts val="1200"/>
              </a:spcBef>
              <a:buClr>
                <a:srgbClr val="2CA1BE"/>
              </a:buClr>
              <a:buSzPct val="78947"/>
              <a:tabLst>
                <a:tab pos="396240" algn="l"/>
                <a:tab pos="396875" algn="l"/>
              </a:tabLst>
            </a:pPr>
            <a:r>
              <a:rPr lang="en-MY" sz="2200" b="1" dirty="0">
                <a:solidFill>
                  <a:prstClr val="black"/>
                </a:solidFill>
                <a:latin typeface="Arial" panose="020B0604020202020204" pitchFamily="34" charset="0"/>
                <a:cs typeface="Arial" panose="020B0604020202020204" pitchFamily="34" charset="0"/>
              </a:rPr>
              <a:t> </a:t>
            </a:r>
            <a:r>
              <a:rPr lang="en-MY" sz="2200" spc="-5" dirty="0">
                <a:solidFill>
                  <a:prstClr val="black"/>
                </a:solidFill>
                <a:latin typeface="Arial" panose="020B0604020202020204" pitchFamily="34" charset="0"/>
                <a:cs typeface="Arial" panose="020B0604020202020204" pitchFamily="34" charset="0"/>
              </a:rPr>
              <a:t>This </a:t>
            </a:r>
            <a:r>
              <a:rPr lang="en-MY" sz="2200" spc="-10" dirty="0">
                <a:solidFill>
                  <a:prstClr val="black"/>
                </a:solidFill>
                <a:latin typeface="Arial" panose="020B0604020202020204" pitchFamily="34" charset="0"/>
                <a:cs typeface="Arial" panose="020B0604020202020204" pitchFamily="34" charset="0"/>
              </a:rPr>
              <a:t>mode </a:t>
            </a:r>
            <a:r>
              <a:rPr lang="en-MY" sz="2200" dirty="0">
                <a:solidFill>
                  <a:prstClr val="black"/>
                </a:solidFill>
                <a:latin typeface="Arial" panose="020B0604020202020204" pitchFamily="34" charset="0"/>
                <a:cs typeface="Arial" panose="020B0604020202020204" pitchFamily="34" charset="0"/>
              </a:rPr>
              <a:t>is </a:t>
            </a:r>
            <a:r>
              <a:rPr lang="en-MY" sz="2200" spc="-5" dirty="0">
                <a:solidFill>
                  <a:prstClr val="black"/>
                </a:solidFill>
                <a:latin typeface="Arial" panose="020B0604020202020204" pitchFamily="34" charset="0"/>
                <a:cs typeface="Arial" panose="020B0604020202020204" pitchFamily="34" charset="0"/>
              </a:rPr>
              <a:t>used to image moving structures; signals reflected by the moving structures are converted into waves that are </a:t>
            </a:r>
            <a:r>
              <a:rPr lang="en-MY" sz="2200" spc="-10" dirty="0">
                <a:solidFill>
                  <a:prstClr val="black"/>
                </a:solidFill>
                <a:latin typeface="Arial" panose="020B0604020202020204" pitchFamily="34" charset="0"/>
                <a:cs typeface="Arial" panose="020B0604020202020204" pitchFamily="34" charset="0"/>
              </a:rPr>
              <a:t>displayed </a:t>
            </a:r>
            <a:r>
              <a:rPr lang="en-MY" sz="2200" spc="-5" dirty="0">
                <a:solidFill>
                  <a:prstClr val="black"/>
                </a:solidFill>
                <a:latin typeface="Arial" panose="020B0604020202020204" pitchFamily="34" charset="0"/>
                <a:cs typeface="Arial" panose="020B0604020202020204" pitchFamily="34" charset="0"/>
              </a:rPr>
              <a:t>continuously </a:t>
            </a:r>
            <a:r>
              <a:rPr lang="en-MY" sz="2200" spc="-10" dirty="0">
                <a:solidFill>
                  <a:prstClr val="black"/>
                </a:solidFill>
                <a:latin typeface="Arial" panose="020B0604020202020204" pitchFamily="34" charset="0"/>
                <a:cs typeface="Arial" panose="020B0604020202020204" pitchFamily="34" charset="0"/>
              </a:rPr>
              <a:t>across </a:t>
            </a:r>
            <a:r>
              <a:rPr lang="en-MY" sz="2200" spc="-5" dirty="0">
                <a:solidFill>
                  <a:prstClr val="black"/>
                </a:solidFill>
                <a:latin typeface="Arial" panose="020B0604020202020204" pitchFamily="34" charset="0"/>
                <a:cs typeface="Arial" panose="020B0604020202020204" pitchFamily="34" charset="0"/>
              </a:rPr>
              <a:t>a </a:t>
            </a:r>
            <a:r>
              <a:rPr lang="en-MY" sz="2200" dirty="0">
                <a:solidFill>
                  <a:prstClr val="black"/>
                </a:solidFill>
                <a:latin typeface="Arial" panose="020B0604020202020204" pitchFamily="34" charset="0"/>
                <a:cs typeface="Arial" panose="020B0604020202020204" pitchFamily="34" charset="0"/>
              </a:rPr>
              <a:t>vertical </a:t>
            </a:r>
            <a:r>
              <a:rPr lang="en-MY" sz="2200" spc="-5" dirty="0">
                <a:solidFill>
                  <a:prstClr val="black"/>
                </a:solidFill>
                <a:latin typeface="Arial" panose="020B0604020202020204" pitchFamily="34" charset="0"/>
                <a:cs typeface="Arial" panose="020B0604020202020204" pitchFamily="34" charset="0"/>
              </a:rPr>
              <a:t>axis. </a:t>
            </a:r>
          </a:p>
          <a:p>
            <a:pPr marL="12700" marR="104139" algn="just">
              <a:lnSpc>
                <a:spcPct val="80000"/>
              </a:lnSpc>
              <a:spcBef>
                <a:spcPts val="1200"/>
              </a:spcBef>
              <a:buClr>
                <a:srgbClr val="2CA1BE"/>
              </a:buClr>
              <a:buSzPct val="78947"/>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M-mode </a:t>
            </a:r>
            <a:r>
              <a:rPr lang="en-MY" sz="2200" dirty="0">
                <a:solidFill>
                  <a:prstClr val="black"/>
                </a:solidFill>
                <a:latin typeface="Arial" panose="020B0604020202020204" pitchFamily="34" charset="0"/>
                <a:cs typeface="Arial" panose="020B0604020202020204" pitchFamily="34" charset="0"/>
              </a:rPr>
              <a:t>is </a:t>
            </a:r>
            <a:r>
              <a:rPr lang="en-MY" sz="2200" spc="-5" dirty="0">
                <a:solidFill>
                  <a:prstClr val="black"/>
                </a:solidFill>
                <a:latin typeface="Arial" panose="020B0604020202020204" pitchFamily="34" charset="0"/>
                <a:cs typeface="Arial" panose="020B0604020202020204" pitchFamily="34" charset="0"/>
              </a:rPr>
              <a:t>used primarily for the </a:t>
            </a:r>
            <a:r>
              <a:rPr lang="en-MY" sz="2200" spc="-10" dirty="0">
                <a:solidFill>
                  <a:prstClr val="black"/>
                </a:solidFill>
                <a:latin typeface="Arial" panose="020B0604020202020204" pitchFamily="34" charset="0"/>
                <a:cs typeface="Arial" panose="020B0604020202020204" pitchFamily="34" charset="0"/>
              </a:rPr>
              <a:t>assessment of </a:t>
            </a:r>
            <a:r>
              <a:rPr lang="en-MY" sz="2200" spc="-5" dirty="0" err="1">
                <a:solidFill>
                  <a:prstClr val="black"/>
                </a:solidFill>
                <a:latin typeface="Arial" panose="020B0604020202020204" pitchFamily="34" charset="0"/>
                <a:cs typeface="Arial" panose="020B0604020202020204" pitchFamily="34" charset="0"/>
              </a:rPr>
              <a:t>fetal</a:t>
            </a:r>
            <a:r>
              <a:rPr lang="en-MY" sz="2200" spc="-5" dirty="0">
                <a:solidFill>
                  <a:prstClr val="black"/>
                </a:solidFill>
                <a:latin typeface="Arial" panose="020B0604020202020204" pitchFamily="34" charset="0"/>
                <a:cs typeface="Arial" panose="020B0604020202020204" pitchFamily="34" charset="0"/>
              </a:rPr>
              <a:t> heartbeat </a:t>
            </a:r>
            <a:r>
              <a:rPr lang="en-MY" sz="2200" spc="-10" dirty="0">
                <a:solidFill>
                  <a:prstClr val="black"/>
                </a:solidFill>
                <a:latin typeface="Arial" panose="020B0604020202020204" pitchFamily="34" charset="0"/>
                <a:cs typeface="Arial" panose="020B0604020202020204" pitchFamily="34" charset="0"/>
              </a:rPr>
              <a:t>and </a:t>
            </a:r>
            <a:r>
              <a:rPr lang="en-MY" sz="2200" dirty="0">
                <a:solidFill>
                  <a:prstClr val="black"/>
                </a:solidFill>
                <a:latin typeface="Arial" panose="020B0604020202020204" pitchFamily="34" charset="0"/>
                <a:cs typeface="Arial" panose="020B0604020202020204" pitchFamily="34" charset="0"/>
              </a:rPr>
              <a:t>in </a:t>
            </a:r>
            <a:r>
              <a:rPr lang="en-MY" sz="2200" spc="-5" dirty="0">
                <a:solidFill>
                  <a:prstClr val="black"/>
                </a:solidFill>
                <a:latin typeface="Arial" panose="020B0604020202020204" pitchFamily="34" charset="0"/>
                <a:cs typeface="Arial" panose="020B0604020202020204" pitchFamily="34" charset="0"/>
              </a:rPr>
              <a:t>cardiac imaging, </a:t>
            </a:r>
            <a:r>
              <a:rPr lang="en-MY" sz="2200" spc="-10" dirty="0">
                <a:solidFill>
                  <a:prstClr val="black"/>
                </a:solidFill>
                <a:latin typeface="Arial" panose="020B0604020202020204" pitchFamily="34" charset="0"/>
                <a:cs typeface="Arial" panose="020B0604020202020204" pitchFamily="34" charset="0"/>
              </a:rPr>
              <a:t>most notably </a:t>
            </a:r>
            <a:r>
              <a:rPr lang="en-MY" sz="2200" spc="-5" dirty="0">
                <a:solidFill>
                  <a:prstClr val="black"/>
                </a:solidFill>
                <a:latin typeface="Arial" panose="020B0604020202020204" pitchFamily="34" charset="0"/>
                <a:cs typeface="Arial" panose="020B0604020202020204" pitchFamily="34" charset="0"/>
              </a:rPr>
              <a:t>to evaluate valvular</a:t>
            </a:r>
            <a:r>
              <a:rPr lang="en-MY" sz="2200" spc="95" dirty="0">
                <a:solidFill>
                  <a:prstClr val="black"/>
                </a:solidFill>
                <a:latin typeface="Arial" panose="020B0604020202020204" pitchFamily="34" charset="0"/>
                <a:cs typeface="Arial" panose="020B0604020202020204" pitchFamily="34" charset="0"/>
              </a:rPr>
              <a:t> </a:t>
            </a:r>
            <a:r>
              <a:rPr lang="en-MY" sz="2200" spc="-5" dirty="0">
                <a:solidFill>
                  <a:prstClr val="black"/>
                </a:solidFill>
                <a:latin typeface="Arial" panose="020B0604020202020204" pitchFamily="34" charset="0"/>
                <a:cs typeface="Arial" panose="020B0604020202020204" pitchFamily="34" charset="0"/>
              </a:rPr>
              <a:t>disorders.</a:t>
            </a:r>
          </a:p>
          <a:p>
            <a:pPr marL="12700" marR="104139" algn="just">
              <a:lnSpc>
                <a:spcPct val="80000"/>
              </a:lnSpc>
              <a:spcBef>
                <a:spcPts val="455"/>
              </a:spcBef>
              <a:buClr>
                <a:srgbClr val="2CA1BE"/>
              </a:buClr>
              <a:buSzPct val="78947"/>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 </a:t>
            </a:r>
            <a:endParaRPr lang="en-MY" sz="2200" dirty="0">
              <a:solidFill>
                <a:prstClr val="black"/>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097" y="2484189"/>
            <a:ext cx="4349779" cy="34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ject 2">
            <a:extLst>
              <a:ext uri="{FF2B5EF4-FFF2-40B4-BE49-F238E27FC236}">
                <a16:creationId xmlns:a16="http://schemas.microsoft.com/office/drawing/2014/main" id="{D2FCEECF-30B4-AD5E-AE54-3ED1073FAB13}"/>
              </a:ext>
            </a:extLst>
          </p:cNvPr>
          <p:cNvSpPr txBox="1"/>
          <p:nvPr/>
        </p:nvSpPr>
        <p:spPr>
          <a:xfrm>
            <a:off x="6219992" y="2893765"/>
            <a:ext cx="5612124" cy="2383345"/>
          </a:xfrm>
          <a:prstGeom prst="rect">
            <a:avLst/>
          </a:prstGeom>
        </p:spPr>
        <p:txBody>
          <a:bodyPr vert="horz" wrap="square" lIns="0" tIns="13335" rIns="0" bIns="0" rtlCol="0">
            <a:spAutoFit/>
          </a:bodyPr>
          <a:lstStyle/>
          <a:p>
            <a:pPr marL="12700">
              <a:spcBef>
                <a:spcPts val="105"/>
              </a:spcBef>
            </a:pPr>
            <a:r>
              <a:rPr sz="2200" b="1" spc="-40" dirty="0">
                <a:solidFill>
                  <a:srgbClr val="0066FF"/>
                </a:solidFill>
                <a:uFill>
                  <a:solidFill>
                    <a:srgbClr val="34352A"/>
                  </a:solidFill>
                </a:uFill>
                <a:latin typeface="Arial"/>
                <a:cs typeface="Arial"/>
              </a:rPr>
              <a:t>A</a:t>
            </a:r>
            <a:r>
              <a:rPr lang="en-US" sz="2200" b="1" spc="-40" dirty="0">
                <a:solidFill>
                  <a:srgbClr val="0066FF"/>
                </a:solidFill>
                <a:uFill>
                  <a:solidFill>
                    <a:srgbClr val="34352A"/>
                  </a:solidFill>
                </a:uFill>
                <a:latin typeface="Arial"/>
                <a:cs typeface="Arial"/>
              </a:rPr>
              <a:t>dvantages</a:t>
            </a:r>
            <a:endParaRPr sz="2200" b="1" dirty="0">
              <a:solidFill>
                <a:srgbClr val="0066FF"/>
              </a:solidFill>
              <a:latin typeface="Arial"/>
              <a:cs typeface="Arial"/>
            </a:endParaRPr>
          </a:p>
          <a:p>
            <a:pPr marL="304800" marR="5080" indent="-292735"/>
            <a:r>
              <a:rPr sz="2200" dirty="0">
                <a:solidFill>
                  <a:prstClr val="black"/>
                </a:solidFill>
                <a:latin typeface="Arial"/>
                <a:cs typeface="Arial"/>
              </a:rPr>
              <a:t>It </a:t>
            </a:r>
            <a:r>
              <a:rPr sz="2200" spc="-10" dirty="0">
                <a:solidFill>
                  <a:prstClr val="black"/>
                </a:solidFill>
                <a:latin typeface="Arial"/>
                <a:cs typeface="Arial"/>
              </a:rPr>
              <a:t>is</a:t>
            </a:r>
            <a:r>
              <a:rPr sz="2200" spc="5" dirty="0">
                <a:solidFill>
                  <a:prstClr val="black"/>
                </a:solidFill>
                <a:latin typeface="Arial"/>
                <a:cs typeface="Arial"/>
              </a:rPr>
              <a:t> </a:t>
            </a:r>
            <a:r>
              <a:rPr sz="2200" dirty="0">
                <a:solidFill>
                  <a:prstClr val="black"/>
                </a:solidFill>
                <a:latin typeface="Arial"/>
                <a:cs typeface="Arial"/>
              </a:rPr>
              <a:t>most</a:t>
            </a:r>
            <a:r>
              <a:rPr sz="2200" spc="-20" dirty="0">
                <a:solidFill>
                  <a:prstClr val="black"/>
                </a:solidFill>
                <a:latin typeface="Arial"/>
                <a:cs typeface="Arial"/>
              </a:rPr>
              <a:t> </a:t>
            </a:r>
            <a:r>
              <a:rPr sz="2200" spc="-5" dirty="0">
                <a:solidFill>
                  <a:prstClr val="black"/>
                </a:solidFill>
                <a:latin typeface="Arial"/>
                <a:cs typeface="Arial"/>
              </a:rPr>
              <a:t>useful</a:t>
            </a:r>
            <a:r>
              <a:rPr sz="2200" spc="-15" dirty="0">
                <a:solidFill>
                  <a:prstClr val="black"/>
                </a:solidFill>
                <a:latin typeface="Arial"/>
                <a:cs typeface="Arial"/>
              </a:rPr>
              <a:t> </a:t>
            </a:r>
            <a:r>
              <a:rPr sz="2200" dirty="0">
                <a:solidFill>
                  <a:prstClr val="black"/>
                </a:solidFill>
                <a:latin typeface="Arial"/>
                <a:cs typeface="Arial"/>
              </a:rPr>
              <a:t>in</a:t>
            </a:r>
            <a:r>
              <a:rPr sz="2200" spc="-15" dirty="0">
                <a:solidFill>
                  <a:prstClr val="black"/>
                </a:solidFill>
                <a:latin typeface="Arial"/>
                <a:cs typeface="Arial"/>
              </a:rPr>
              <a:t> </a:t>
            </a:r>
            <a:r>
              <a:rPr sz="2200" spc="-5" dirty="0">
                <a:solidFill>
                  <a:prstClr val="black"/>
                </a:solidFill>
                <a:latin typeface="Arial"/>
                <a:cs typeface="Arial"/>
              </a:rPr>
              <a:t>echocardiography</a:t>
            </a:r>
            <a:r>
              <a:rPr sz="2200" spc="-30" dirty="0">
                <a:solidFill>
                  <a:prstClr val="black"/>
                </a:solidFill>
                <a:latin typeface="Arial"/>
                <a:cs typeface="Arial"/>
              </a:rPr>
              <a:t> </a:t>
            </a:r>
            <a:r>
              <a:rPr sz="2200" spc="-5" dirty="0">
                <a:solidFill>
                  <a:prstClr val="black"/>
                </a:solidFill>
                <a:latin typeface="Arial"/>
                <a:cs typeface="Arial"/>
              </a:rPr>
              <a:t>and</a:t>
            </a:r>
            <a:r>
              <a:rPr lang="en-US" sz="2200" spc="-5" dirty="0">
                <a:solidFill>
                  <a:prstClr val="black"/>
                </a:solidFill>
                <a:latin typeface="Arial"/>
                <a:cs typeface="Arial"/>
              </a:rPr>
              <a:t> </a:t>
            </a:r>
          </a:p>
          <a:p>
            <a:pPr marL="304800" marR="5080" indent="-292735"/>
            <a:r>
              <a:rPr sz="2200" dirty="0">
                <a:solidFill>
                  <a:prstClr val="black"/>
                </a:solidFill>
                <a:latin typeface="Arial"/>
                <a:cs typeface="Arial"/>
              </a:rPr>
              <a:t>fetal</a:t>
            </a:r>
            <a:r>
              <a:rPr sz="2200" spc="-25" dirty="0">
                <a:solidFill>
                  <a:prstClr val="black"/>
                </a:solidFill>
                <a:latin typeface="Arial"/>
                <a:cs typeface="Arial"/>
              </a:rPr>
              <a:t> </a:t>
            </a:r>
            <a:r>
              <a:rPr sz="2200" spc="-5" dirty="0">
                <a:solidFill>
                  <a:prstClr val="black"/>
                </a:solidFill>
                <a:latin typeface="Arial"/>
                <a:cs typeface="Arial"/>
              </a:rPr>
              <a:t>cardiac</a:t>
            </a:r>
            <a:r>
              <a:rPr lang="en-US" sz="2200" spc="-20" dirty="0">
                <a:solidFill>
                  <a:prstClr val="black"/>
                </a:solidFill>
                <a:latin typeface="Arial"/>
                <a:cs typeface="Arial"/>
              </a:rPr>
              <a:t> </a:t>
            </a:r>
            <a:r>
              <a:rPr sz="2200" spc="-5" dirty="0">
                <a:solidFill>
                  <a:prstClr val="black"/>
                </a:solidFill>
                <a:latin typeface="Arial"/>
                <a:cs typeface="Arial"/>
              </a:rPr>
              <a:t>imaging.</a:t>
            </a:r>
            <a:endParaRPr lang="en-US" sz="2200" spc="-5" dirty="0">
              <a:solidFill>
                <a:prstClr val="black"/>
              </a:solidFill>
              <a:latin typeface="Arial"/>
              <a:cs typeface="Arial"/>
            </a:endParaRPr>
          </a:p>
          <a:p>
            <a:pPr marL="304800" marR="5080" indent="-292735"/>
            <a:endParaRPr sz="2200" dirty="0">
              <a:solidFill>
                <a:prstClr val="black"/>
              </a:solidFill>
              <a:latin typeface="Arial"/>
              <a:cs typeface="Arial"/>
            </a:endParaRPr>
          </a:p>
          <a:p>
            <a:pPr marL="12700"/>
            <a:r>
              <a:rPr sz="2200" b="1" spc="-35" dirty="0">
                <a:solidFill>
                  <a:srgbClr val="0066FF"/>
                </a:solidFill>
                <a:uFill>
                  <a:solidFill>
                    <a:srgbClr val="34352A"/>
                  </a:solidFill>
                </a:uFill>
                <a:latin typeface="Arial"/>
                <a:cs typeface="Arial"/>
              </a:rPr>
              <a:t>D</a:t>
            </a:r>
            <a:r>
              <a:rPr lang="en-US" sz="2200" b="1" spc="-35" dirty="0">
                <a:solidFill>
                  <a:srgbClr val="0066FF"/>
                </a:solidFill>
                <a:uFill>
                  <a:solidFill>
                    <a:srgbClr val="34352A"/>
                  </a:solidFill>
                </a:uFill>
                <a:latin typeface="Arial"/>
                <a:cs typeface="Arial"/>
              </a:rPr>
              <a:t>isadvantages</a:t>
            </a:r>
            <a:endParaRPr sz="2200" b="1" dirty="0">
              <a:solidFill>
                <a:srgbClr val="0066FF"/>
              </a:solidFill>
              <a:latin typeface="Arial"/>
              <a:cs typeface="Arial"/>
            </a:endParaRPr>
          </a:p>
          <a:p>
            <a:pPr marL="354965" indent="-342900">
              <a:spcBef>
                <a:spcPts val="5"/>
              </a:spcBef>
              <a:buClr>
                <a:srgbClr val="C00000"/>
              </a:buClr>
              <a:buSzPct val="70312"/>
              <a:buFont typeface="Wingdings" panose="05000000000000000000" pitchFamily="2" charset="2"/>
              <a:buChar char="§"/>
              <a:tabLst>
                <a:tab pos="304800" algn="l"/>
                <a:tab pos="305435" algn="l"/>
              </a:tabLst>
            </a:pPr>
            <a:r>
              <a:rPr sz="2200" dirty="0">
                <a:solidFill>
                  <a:prstClr val="black"/>
                </a:solidFill>
                <a:latin typeface="Arial"/>
                <a:cs typeface="Arial"/>
              </a:rPr>
              <a:t>Only</a:t>
            </a:r>
            <a:r>
              <a:rPr sz="2200" spc="-10" dirty="0">
                <a:solidFill>
                  <a:prstClr val="black"/>
                </a:solidFill>
                <a:latin typeface="Arial"/>
                <a:cs typeface="Arial"/>
              </a:rPr>
              <a:t> </a:t>
            </a:r>
            <a:r>
              <a:rPr sz="2200" dirty="0">
                <a:solidFill>
                  <a:prstClr val="black"/>
                </a:solidFill>
                <a:latin typeface="Arial"/>
                <a:cs typeface="Arial"/>
              </a:rPr>
              <a:t>one</a:t>
            </a:r>
            <a:r>
              <a:rPr sz="2200" spc="-5" dirty="0">
                <a:solidFill>
                  <a:prstClr val="black"/>
                </a:solidFill>
                <a:latin typeface="Arial"/>
                <a:cs typeface="Arial"/>
              </a:rPr>
              <a:t> dimension</a:t>
            </a:r>
            <a:r>
              <a:rPr sz="2200" spc="-20" dirty="0">
                <a:solidFill>
                  <a:prstClr val="black"/>
                </a:solidFill>
                <a:latin typeface="Arial"/>
                <a:cs typeface="Arial"/>
              </a:rPr>
              <a:t> </a:t>
            </a:r>
            <a:r>
              <a:rPr sz="2200" dirty="0">
                <a:solidFill>
                  <a:prstClr val="black"/>
                </a:solidFill>
                <a:latin typeface="Arial"/>
                <a:cs typeface="Arial"/>
              </a:rPr>
              <a:t>is</a:t>
            </a:r>
            <a:r>
              <a:rPr sz="2200" spc="-5" dirty="0">
                <a:solidFill>
                  <a:prstClr val="black"/>
                </a:solidFill>
                <a:latin typeface="Arial"/>
                <a:cs typeface="Arial"/>
              </a:rPr>
              <a:t> </a:t>
            </a:r>
            <a:r>
              <a:rPr sz="2200" dirty="0">
                <a:solidFill>
                  <a:prstClr val="black"/>
                </a:solidFill>
                <a:latin typeface="Arial"/>
                <a:cs typeface="Arial"/>
              </a:rPr>
              <a:t>represented</a:t>
            </a:r>
          </a:p>
          <a:p>
            <a:pPr marL="354965" indent="-342900">
              <a:buClr>
                <a:srgbClr val="C00000"/>
              </a:buClr>
              <a:buSzPct val="70312"/>
              <a:buFont typeface="Wingdings" panose="05000000000000000000" pitchFamily="2" charset="2"/>
              <a:buChar char="§"/>
              <a:tabLst>
                <a:tab pos="304800" algn="l"/>
                <a:tab pos="305435" algn="l"/>
              </a:tabLst>
            </a:pPr>
            <a:r>
              <a:rPr sz="2200" dirty="0">
                <a:solidFill>
                  <a:prstClr val="black"/>
                </a:solidFill>
                <a:latin typeface="Arial"/>
                <a:cs typeface="Arial"/>
              </a:rPr>
              <a:t>Short</a:t>
            </a:r>
            <a:r>
              <a:rPr sz="2200" spc="-25" dirty="0">
                <a:solidFill>
                  <a:prstClr val="black"/>
                </a:solidFill>
                <a:latin typeface="Arial"/>
                <a:cs typeface="Arial"/>
              </a:rPr>
              <a:t> </a:t>
            </a:r>
            <a:r>
              <a:rPr sz="2200" dirty="0">
                <a:solidFill>
                  <a:prstClr val="black"/>
                </a:solidFill>
                <a:latin typeface="Arial"/>
                <a:cs typeface="Arial"/>
              </a:rPr>
              <a:t>time</a:t>
            </a:r>
            <a:r>
              <a:rPr sz="2200" spc="-10" dirty="0">
                <a:solidFill>
                  <a:prstClr val="black"/>
                </a:solidFill>
                <a:latin typeface="Arial"/>
                <a:cs typeface="Arial"/>
              </a:rPr>
              <a:t> </a:t>
            </a:r>
            <a:r>
              <a:rPr sz="2200" dirty="0">
                <a:solidFill>
                  <a:prstClr val="black"/>
                </a:solidFill>
                <a:latin typeface="Arial"/>
                <a:cs typeface="Arial"/>
              </a:rPr>
              <a:t>that</a:t>
            </a:r>
            <a:r>
              <a:rPr sz="2200" spc="-25" dirty="0">
                <a:solidFill>
                  <a:prstClr val="black"/>
                </a:solidFill>
                <a:latin typeface="Arial"/>
                <a:cs typeface="Arial"/>
              </a:rPr>
              <a:t> </a:t>
            </a:r>
            <a:r>
              <a:rPr sz="2200" dirty="0">
                <a:solidFill>
                  <a:prstClr val="black"/>
                </a:solidFill>
                <a:latin typeface="Arial"/>
                <a:cs typeface="Arial"/>
              </a:rPr>
              <a:t>can</a:t>
            </a:r>
            <a:r>
              <a:rPr sz="2200" spc="-20" dirty="0">
                <a:solidFill>
                  <a:prstClr val="black"/>
                </a:solidFill>
                <a:latin typeface="Arial"/>
                <a:cs typeface="Arial"/>
              </a:rPr>
              <a:t> </a:t>
            </a:r>
            <a:r>
              <a:rPr sz="2200" dirty="0">
                <a:solidFill>
                  <a:prstClr val="black"/>
                </a:solidFill>
                <a:latin typeface="Arial"/>
                <a:cs typeface="Arial"/>
              </a:rPr>
              <a:t>be</a:t>
            </a:r>
            <a:r>
              <a:rPr sz="2200" spc="-5" dirty="0">
                <a:solidFill>
                  <a:prstClr val="black"/>
                </a:solidFill>
                <a:latin typeface="Arial"/>
                <a:cs typeface="Arial"/>
              </a:rPr>
              <a:t> </a:t>
            </a:r>
            <a:r>
              <a:rPr sz="2200" dirty="0">
                <a:solidFill>
                  <a:prstClr val="black"/>
                </a:solidFill>
                <a:latin typeface="Arial"/>
                <a:cs typeface="Arial"/>
              </a:rPr>
              <a:t>recorded</a:t>
            </a:r>
          </a:p>
        </p:txBody>
      </p:sp>
    </p:spTree>
    <p:extLst>
      <p:ext uri="{BB962C8B-B14F-4D97-AF65-F5344CB8AC3E}">
        <p14:creationId xmlns:p14="http://schemas.microsoft.com/office/powerpoint/2010/main" val="2509440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747813" y="184532"/>
            <a:ext cx="10073285" cy="5367495"/>
          </a:xfrm>
          <a:prstGeom prst="rect">
            <a:avLst/>
          </a:prstGeom>
        </p:spPr>
        <p:txBody>
          <a:bodyPr vert="horz" wrap="square" lIns="0" tIns="12065" rIns="0" bIns="0" rtlCol="0">
            <a:spAutoFit/>
          </a:bodyPr>
          <a:lstStyle/>
          <a:p>
            <a:pPr marL="12700">
              <a:spcBef>
                <a:spcPts val="1200"/>
              </a:spcBef>
              <a:buClr>
                <a:srgbClr val="0066FF"/>
              </a:buClr>
            </a:pPr>
            <a:r>
              <a:rPr sz="2400" b="1" spc="-10" dirty="0">
                <a:solidFill>
                  <a:srgbClr val="0066FF"/>
                </a:solidFill>
                <a:latin typeface="Arial" panose="020B0604020202020204" pitchFamily="34" charset="0"/>
                <a:cs typeface="Arial" panose="020B0604020202020204" pitchFamily="34" charset="0"/>
              </a:rPr>
              <a:t>Strengths </a:t>
            </a:r>
            <a:r>
              <a:rPr sz="2400" b="1" spc="-5" dirty="0">
                <a:solidFill>
                  <a:srgbClr val="0066FF"/>
                </a:solidFill>
                <a:latin typeface="Arial" panose="020B0604020202020204" pitchFamily="34" charset="0"/>
                <a:cs typeface="Arial" panose="020B0604020202020204" pitchFamily="34" charset="0"/>
              </a:rPr>
              <a:t>of ultrasound</a:t>
            </a:r>
            <a:r>
              <a:rPr sz="2400" b="1" spc="45" dirty="0">
                <a:solidFill>
                  <a:srgbClr val="0066FF"/>
                </a:solidFill>
                <a:latin typeface="Arial" panose="020B0604020202020204" pitchFamily="34" charset="0"/>
                <a:cs typeface="Arial" panose="020B0604020202020204" pitchFamily="34" charset="0"/>
              </a:rPr>
              <a:t> </a:t>
            </a:r>
            <a:r>
              <a:rPr sz="2400" b="1" spc="-5" dirty="0">
                <a:solidFill>
                  <a:srgbClr val="0066FF"/>
                </a:solidFill>
                <a:latin typeface="Arial" panose="020B0604020202020204" pitchFamily="34" charset="0"/>
                <a:cs typeface="Arial" panose="020B0604020202020204" pitchFamily="34" charset="0"/>
              </a:rPr>
              <a:t>imaging:</a:t>
            </a:r>
            <a:endParaRPr sz="2400" b="1" dirty="0">
              <a:solidFill>
                <a:srgbClr val="0066FF"/>
              </a:solidFill>
              <a:latin typeface="Arial" panose="020B0604020202020204" pitchFamily="34" charset="0"/>
              <a:cs typeface="Arial" panose="020B0604020202020204" pitchFamily="34" charset="0"/>
            </a:endParaRPr>
          </a:p>
          <a:p>
            <a:pPr marL="396240" marR="884555" indent="-383540">
              <a:spcBef>
                <a:spcPts val="1200"/>
              </a:spcBef>
              <a:buClr>
                <a:srgbClr val="0066FF"/>
              </a:buClr>
              <a:buSzPct val="78125"/>
              <a:buFont typeface="Wingdings" panose="05000000000000000000" pitchFamily="2" charset="2"/>
              <a:buChar char="Ø"/>
              <a:tabLst>
                <a:tab pos="396240" algn="l"/>
                <a:tab pos="396875" algn="l"/>
              </a:tabLst>
            </a:pPr>
            <a:r>
              <a:rPr sz="2200" spc="5" dirty="0">
                <a:solidFill>
                  <a:prstClr val="black"/>
                </a:solidFill>
                <a:latin typeface="Arial" panose="020B0604020202020204" pitchFamily="34" charset="0"/>
                <a:cs typeface="Arial" panose="020B0604020202020204" pitchFamily="34" charset="0"/>
              </a:rPr>
              <a:t>It </a:t>
            </a:r>
            <a:r>
              <a:rPr sz="2200" spc="-5" dirty="0">
                <a:solidFill>
                  <a:prstClr val="black"/>
                </a:solidFill>
                <a:latin typeface="Arial" panose="020B0604020202020204" pitchFamily="34" charset="0"/>
                <a:cs typeface="Arial" panose="020B0604020202020204" pitchFamily="34" charset="0"/>
              </a:rPr>
              <a:t>images </a:t>
            </a:r>
            <a:r>
              <a:rPr sz="2200" dirty="0">
                <a:solidFill>
                  <a:prstClr val="black"/>
                </a:solidFill>
                <a:latin typeface="Arial" panose="020B0604020202020204" pitchFamily="34" charset="0"/>
                <a:cs typeface="Arial" panose="020B0604020202020204" pitchFamily="34" charset="0"/>
              </a:rPr>
              <a:t>muscle </a:t>
            </a:r>
            <a:r>
              <a:rPr sz="2200" spc="-10" dirty="0">
                <a:solidFill>
                  <a:prstClr val="black"/>
                </a:solidFill>
                <a:latin typeface="Arial" panose="020B0604020202020204" pitchFamily="34" charset="0"/>
                <a:cs typeface="Arial" panose="020B0604020202020204" pitchFamily="34" charset="0"/>
              </a:rPr>
              <a:t>and </a:t>
            </a:r>
            <a:r>
              <a:rPr sz="2200" spc="-5" dirty="0">
                <a:solidFill>
                  <a:prstClr val="black"/>
                </a:solidFill>
                <a:latin typeface="Arial" panose="020B0604020202020204" pitchFamily="34" charset="0"/>
                <a:cs typeface="Arial" panose="020B0604020202020204" pitchFamily="34" charset="0"/>
              </a:rPr>
              <a:t>soft tissue </a:t>
            </a:r>
            <a:r>
              <a:rPr sz="2200" dirty="0">
                <a:solidFill>
                  <a:prstClr val="black"/>
                </a:solidFill>
                <a:latin typeface="Arial" panose="020B0604020202020204" pitchFamily="34" charset="0"/>
                <a:cs typeface="Arial" panose="020B0604020202020204" pitchFamily="34" charset="0"/>
              </a:rPr>
              <a:t>very </a:t>
            </a:r>
            <a:r>
              <a:rPr sz="2200" spc="-10" dirty="0">
                <a:solidFill>
                  <a:prstClr val="black"/>
                </a:solidFill>
                <a:latin typeface="Arial" panose="020B0604020202020204" pitchFamily="34" charset="0"/>
                <a:cs typeface="Arial" panose="020B0604020202020204" pitchFamily="34" charset="0"/>
              </a:rPr>
              <a:t>well and </a:t>
            </a:r>
            <a:r>
              <a:rPr sz="2200" dirty="0">
                <a:solidFill>
                  <a:prstClr val="black"/>
                </a:solidFill>
                <a:latin typeface="Arial" panose="020B0604020202020204" pitchFamily="34" charset="0"/>
                <a:cs typeface="Arial" panose="020B0604020202020204" pitchFamily="34" charset="0"/>
              </a:rPr>
              <a:t>is </a:t>
            </a:r>
            <a:r>
              <a:rPr sz="2200" spc="-5" dirty="0">
                <a:solidFill>
                  <a:prstClr val="black"/>
                </a:solidFill>
                <a:latin typeface="Arial" panose="020B0604020202020204" pitchFamily="34" charset="0"/>
                <a:cs typeface="Arial" panose="020B0604020202020204" pitchFamily="34" charset="0"/>
              </a:rPr>
              <a:t>particularly useful for </a:t>
            </a:r>
            <a:r>
              <a:rPr lang="en-US" sz="2200" dirty="0">
                <a:solidFill>
                  <a:prstClr val="black"/>
                </a:solidFill>
                <a:latin typeface="Arial" panose="020B0604020202020204" pitchFamily="34" charset="0"/>
                <a:cs typeface="Arial" panose="020B0604020202020204" pitchFamily="34" charset="0"/>
              </a:rPr>
              <a:t>indicating the exact position, and </a:t>
            </a:r>
            <a:r>
              <a:rPr sz="2200" spc="-1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interfaces </a:t>
            </a:r>
            <a:r>
              <a:rPr sz="2200" spc="-15" dirty="0">
                <a:solidFill>
                  <a:prstClr val="black"/>
                </a:solidFill>
                <a:latin typeface="Arial" panose="020B0604020202020204" pitchFamily="34" charset="0"/>
                <a:cs typeface="Arial" panose="020B0604020202020204" pitchFamily="34" charset="0"/>
              </a:rPr>
              <a:t>between </a:t>
            </a:r>
            <a:r>
              <a:rPr sz="2200" spc="-5" dirty="0">
                <a:solidFill>
                  <a:prstClr val="black"/>
                </a:solidFill>
                <a:latin typeface="Arial" panose="020B0604020202020204" pitchFamily="34" charset="0"/>
                <a:cs typeface="Arial" panose="020B0604020202020204" pitchFamily="34" charset="0"/>
              </a:rPr>
              <a:t>solid </a:t>
            </a:r>
            <a:r>
              <a:rPr sz="2200" spc="-10" dirty="0">
                <a:solidFill>
                  <a:prstClr val="black"/>
                </a:solidFill>
                <a:latin typeface="Arial" panose="020B0604020202020204" pitchFamily="34" charset="0"/>
                <a:cs typeface="Arial" panose="020B0604020202020204" pitchFamily="34" charset="0"/>
              </a:rPr>
              <a:t>and </a:t>
            </a:r>
            <a:r>
              <a:rPr sz="2200" dirty="0">
                <a:solidFill>
                  <a:prstClr val="black"/>
                </a:solidFill>
                <a:latin typeface="Arial" panose="020B0604020202020204" pitchFamily="34" charset="0"/>
                <a:cs typeface="Arial" panose="020B0604020202020204" pitchFamily="34" charset="0"/>
              </a:rPr>
              <a:t>fluid-filled</a:t>
            </a:r>
            <a:r>
              <a:rPr sz="2200" spc="114"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spaces.</a:t>
            </a:r>
            <a:endParaRPr sz="2200" dirty="0">
              <a:solidFill>
                <a:prstClr val="black"/>
              </a:solidFill>
              <a:latin typeface="Arial" panose="020B0604020202020204" pitchFamily="34" charset="0"/>
              <a:cs typeface="Arial" panose="020B0604020202020204" pitchFamily="34" charset="0"/>
            </a:endParaRPr>
          </a:p>
          <a:p>
            <a:pPr marL="396240" marR="118110" indent="-383540">
              <a:spcBef>
                <a:spcPts val="1200"/>
              </a:spcBef>
              <a:buClr>
                <a:srgbClr val="0066FF"/>
              </a:buClr>
              <a:buSzPct val="78125"/>
              <a:buFont typeface="Wingdings" panose="05000000000000000000" pitchFamily="2" charset="2"/>
              <a:buChar char="Ø"/>
              <a:tabLst>
                <a:tab pos="396240" algn="l"/>
                <a:tab pos="396875" algn="l"/>
              </a:tabLst>
            </a:pPr>
            <a:r>
              <a:rPr sz="2200" spc="5" dirty="0">
                <a:solidFill>
                  <a:prstClr val="black"/>
                </a:solidFill>
                <a:latin typeface="Arial" panose="020B0604020202020204" pitchFamily="34" charset="0"/>
                <a:cs typeface="Arial" panose="020B0604020202020204" pitchFamily="34" charset="0"/>
              </a:rPr>
              <a:t>It </a:t>
            </a:r>
            <a:r>
              <a:rPr sz="2200" spc="-10" dirty="0">
                <a:solidFill>
                  <a:prstClr val="black"/>
                </a:solidFill>
                <a:latin typeface="Arial" panose="020B0604020202020204" pitchFamily="34" charset="0"/>
                <a:cs typeface="Arial" panose="020B0604020202020204" pitchFamily="34" charset="0"/>
              </a:rPr>
              <a:t>renders </a:t>
            </a:r>
            <a:r>
              <a:rPr sz="2200" dirty="0">
                <a:solidFill>
                  <a:prstClr val="black"/>
                </a:solidFill>
                <a:latin typeface="Arial" panose="020B0604020202020204" pitchFamily="34" charset="0"/>
                <a:cs typeface="Arial" panose="020B0604020202020204" pitchFamily="34" charset="0"/>
              </a:rPr>
              <a:t>"live" </a:t>
            </a:r>
            <a:r>
              <a:rPr sz="2200" spc="-10" dirty="0">
                <a:solidFill>
                  <a:prstClr val="black"/>
                </a:solidFill>
                <a:latin typeface="Arial" panose="020B0604020202020204" pitchFamily="34" charset="0"/>
                <a:cs typeface="Arial" panose="020B0604020202020204" pitchFamily="34" charset="0"/>
              </a:rPr>
              <a:t>images, where the </a:t>
            </a:r>
            <a:r>
              <a:rPr sz="2200" spc="-5" dirty="0">
                <a:solidFill>
                  <a:prstClr val="black"/>
                </a:solidFill>
                <a:latin typeface="Arial" panose="020B0604020202020204" pitchFamily="34" charset="0"/>
                <a:cs typeface="Arial" panose="020B0604020202020204" pitchFamily="34" charset="0"/>
              </a:rPr>
              <a:t>operator can </a:t>
            </a:r>
            <a:r>
              <a:rPr sz="2200" dirty="0">
                <a:solidFill>
                  <a:prstClr val="black"/>
                </a:solidFill>
                <a:latin typeface="Arial" panose="020B0604020202020204" pitchFamily="34" charset="0"/>
                <a:cs typeface="Arial" panose="020B0604020202020204" pitchFamily="34" charset="0"/>
              </a:rPr>
              <a:t>dynamically </a:t>
            </a:r>
            <a:r>
              <a:rPr sz="2200" spc="-5" dirty="0">
                <a:solidFill>
                  <a:prstClr val="black"/>
                </a:solidFill>
                <a:latin typeface="Arial" panose="020B0604020202020204" pitchFamily="34" charset="0"/>
                <a:cs typeface="Arial" panose="020B0604020202020204" pitchFamily="34" charset="0"/>
              </a:rPr>
              <a:t>select </a:t>
            </a:r>
            <a:r>
              <a:rPr sz="2200" spc="-1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most</a:t>
            </a:r>
            <a:r>
              <a:rPr lang="en-US" sz="2200" spc="-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useful </a:t>
            </a:r>
            <a:r>
              <a:rPr sz="2200" spc="-10" dirty="0">
                <a:solidFill>
                  <a:prstClr val="black"/>
                </a:solidFill>
                <a:latin typeface="Arial" panose="020B0604020202020204" pitchFamily="34" charset="0"/>
                <a:cs typeface="Arial" panose="020B0604020202020204" pitchFamily="34" charset="0"/>
              </a:rPr>
              <a:t>section </a:t>
            </a:r>
            <a:r>
              <a:rPr sz="2200" spc="-5" dirty="0">
                <a:solidFill>
                  <a:prstClr val="black"/>
                </a:solidFill>
                <a:latin typeface="Arial" panose="020B0604020202020204" pitchFamily="34" charset="0"/>
                <a:cs typeface="Arial" panose="020B0604020202020204" pitchFamily="34" charset="0"/>
              </a:rPr>
              <a:t>for diagnosing </a:t>
            </a:r>
            <a:r>
              <a:rPr sz="2200" spc="-10" dirty="0">
                <a:solidFill>
                  <a:prstClr val="black"/>
                </a:solidFill>
                <a:latin typeface="Arial" panose="020B0604020202020204" pitchFamily="34" charset="0"/>
                <a:cs typeface="Arial" panose="020B0604020202020204" pitchFamily="34" charset="0"/>
              </a:rPr>
              <a:t>and documenting </a:t>
            </a:r>
            <a:r>
              <a:rPr sz="2200" spc="-5" dirty="0">
                <a:solidFill>
                  <a:prstClr val="black"/>
                </a:solidFill>
                <a:latin typeface="Arial" panose="020B0604020202020204" pitchFamily="34" charset="0"/>
                <a:cs typeface="Arial" panose="020B0604020202020204" pitchFamily="34" charset="0"/>
              </a:rPr>
              <a:t>changes, </a:t>
            </a:r>
            <a:r>
              <a:rPr sz="2200" spc="-10" dirty="0">
                <a:solidFill>
                  <a:prstClr val="black"/>
                </a:solidFill>
                <a:latin typeface="Arial" panose="020B0604020202020204" pitchFamily="34" charset="0"/>
                <a:cs typeface="Arial" panose="020B0604020202020204" pitchFamily="34" charset="0"/>
              </a:rPr>
              <a:t>often </a:t>
            </a:r>
            <a:r>
              <a:rPr sz="2200" spc="-5" dirty="0">
                <a:solidFill>
                  <a:prstClr val="black"/>
                </a:solidFill>
                <a:latin typeface="Arial" panose="020B0604020202020204" pitchFamily="34" charset="0"/>
                <a:cs typeface="Arial" panose="020B0604020202020204" pitchFamily="34" charset="0"/>
              </a:rPr>
              <a:t>enabling</a:t>
            </a:r>
            <a:r>
              <a:rPr lang="en-US" sz="2200" spc="-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rapid</a:t>
            </a:r>
            <a:r>
              <a:rPr sz="2200" spc="-2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diagnoses.</a:t>
            </a:r>
            <a:endParaRPr sz="2200" dirty="0">
              <a:solidFill>
                <a:prstClr val="black"/>
              </a:solidFill>
              <a:latin typeface="Arial" panose="020B0604020202020204" pitchFamily="34" charset="0"/>
              <a:cs typeface="Arial" panose="020B0604020202020204" pitchFamily="34" charset="0"/>
            </a:endParaRPr>
          </a:p>
          <a:p>
            <a:pPr marL="396240" indent="-383540">
              <a:spcBef>
                <a:spcPts val="1200"/>
              </a:spcBef>
              <a:buClr>
                <a:srgbClr val="0066FF"/>
              </a:buClr>
              <a:buSzPct val="78125"/>
              <a:buFont typeface="Wingdings" panose="05000000000000000000" pitchFamily="2" charset="2"/>
              <a:buChar char="Ø"/>
              <a:tabLst>
                <a:tab pos="396240" algn="l"/>
                <a:tab pos="396875" algn="l"/>
              </a:tabLst>
            </a:pPr>
            <a:r>
              <a:rPr sz="2200" spc="5" dirty="0">
                <a:solidFill>
                  <a:prstClr val="black"/>
                </a:solidFill>
                <a:latin typeface="Arial" panose="020B0604020202020204" pitchFamily="34" charset="0"/>
                <a:cs typeface="Arial" panose="020B0604020202020204" pitchFamily="34" charset="0"/>
              </a:rPr>
              <a:t>It </a:t>
            </a:r>
            <a:r>
              <a:rPr sz="2200" spc="-15" dirty="0">
                <a:solidFill>
                  <a:prstClr val="black"/>
                </a:solidFill>
                <a:latin typeface="Arial" panose="020B0604020202020204" pitchFamily="34" charset="0"/>
                <a:cs typeface="Arial" panose="020B0604020202020204" pitchFamily="34" charset="0"/>
              </a:rPr>
              <a:t>shows </a:t>
            </a:r>
            <a:r>
              <a:rPr sz="2200" spc="-1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structure as </a:t>
            </a:r>
            <a:r>
              <a:rPr sz="2200" spc="-10" dirty="0">
                <a:solidFill>
                  <a:prstClr val="black"/>
                </a:solidFill>
                <a:latin typeface="Arial" panose="020B0604020202020204" pitchFamily="34" charset="0"/>
                <a:cs typeface="Arial" panose="020B0604020202020204" pitchFamily="34" charset="0"/>
              </a:rPr>
              <a:t>well </a:t>
            </a:r>
            <a:r>
              <a:rPr sz="2200" spc="-5" dirty="0">
                <a:solidFill>
                  <a:prstClr val="black"/>
                </a:solidFill>
                <a:latin typeface="Arial" panose="020B0604020202020204" pitchFamily="34" charset="0"/>
                <a:cs typeface="Arial" panose="020B0604020202020204" pitchFamily="34" charset="0"/>
              </a:rPr>
              <a:t>as </a:t>
            </a:r>
            <a:r>
              <a:rPr sz="2200" spc="-10" dirty="0">
                <a:solidFill>
                  <a:prstClr val="black"/>
                </a:solidFill>
                <a:latin typeface="Arial" panose="020B0604020202020204" pitchFamily="34" charset="0"/>
                <a:cs typeface="Arial" panose="020B0604020202020204" pitchFamily="34" charset="0"/>
              </a:rPr>
              <a:t>some aspects </a:t>
            </a:r>
            <a:r>
              <a:rPr sz="2200" spc="-5" dirty="0">
                <a:solidFill>
                  <a:prstClr val="black"/>
                </a:solidFill>
                <a:latin typeface="Arial" panose="020B0604020202020204" pitchFamily="34" charset="0"/>
                <a:cs typeface="Arial" panose="020B0604020202020204" pitchFamily="34" charset="0"/>
              </a:rPr>
              <a:t>of </a:t>
            </a:r>
            <a:r>
              <a:rPr sz="2200" spc="-1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function of</a:t>
            </a:r>
            <a:r>
              <a:rPr sz="2200" spc="14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organs.</a:t>
            </a:r>
            <a:endParaRPr sz="2200" dirty="0">
              <a:solidFill>
                <a:prstClr val="black"/>
              </a:solidFill>
              <a:latin typeface="Arial" panose="020B0604020202020204" pitchFamily="34" charset="0"/>
              <a:cs typeface="Arial" panose="020B0604020202020204" pitchFamily="34" charset="0"/>
            </a:endParaRPr>
          </a:p>
          <a:p>
            <a:pPr marL="396240" marR="294005" indent="-383540">
              <a:spcBef>
                <a:spcPts val="1200"/>
              </a:spcBef>
              <a:buClr>
                <a:srgbClr val="0066FF"/>
              </a:buClr>
              <a:buSzPct val="78125"/>
              <a:buFont typeface="Wingdings" panose="05000000000000000000" pitchFamily="2" charset="2"/>
              <a:buChar char="Ø"/>
              <a:tabLst>
                <a:tab pos="396240" algn="l"/>
                <a:tab pos="396875" algn="l"/>
              </a:tabLst>
            </a:pPr>
            <a:r>
              <a:rPr sz="2200" spc="5" dirty="0">
                <a:solidFill>
                  <a:prstClr val="black"/>
                </a:solidFill>
                <a:latin typeface="Arial" panose="020B0604020202020204" pitchFamily="34" charset="0"/>
                <a:cs typeface="Arial" panose="020B0604020202020204" pitchFamily="34" charset="0"/>
              </a:rPr>
              <a:t>It </a:t>
            </a:r>
            <a:r>
              <a:rPr sz="2200" spc="-5" dirty="0">
                <a:solidFill>
                  <a:prstClr val="black"/>
                </a:solidFill>
                <a:latin typeface="Arial" panose="020B0604020202020204" pitchFamily="34" charset="0"/>
                <a:cs typeface="Arial" panose="020B0604020202020204" pitchFamily="34" charset="0"/>
              </a:rPr>
              <a:t>has no </a:t>
            </a:r>
            <a:r>
              <a:rPr sz="2200" spc="-10" dirty="0">
                <a:solidFill>
                  <a:prstClr val="black"/>
                </a:solidFill>
                <a:latin typeface="Arial" panose="020B0604020202020204" pitchFamily="34" charset="0"/>
                <a:cs typeface="Arial" panose="020B0604020202020204" pitchFamily="34" charset="0"/>
              </a:rPr>
              <a:t>known </a:t>
            </a:r>
            <a:r>
              <a:rPr sz="2200" spc="-5" dirty="0">
                <a:solidFill>
                  <a:prstClr val="black"/>
                </a:solidFill>
                <a:latin typeface="Arial" panose="020B0604020202020204" pitchFamily="34" charset="0"/>
                <a:cs typeface="Arial" panose="020B0604020202020204" pitchFamily="34" charset="0"/>
              </a:rPr>
              <a:t>long-term side </a:t>
            </a:r>
            <a:r>
              <a:rPr sz="2200" spc="-10" dirty="0">
                <a:solidFill>
                  <a:prstClr val="black"/>
                </a:solidFill>
                <a:latin typeface="Arial" panose="020B0604020202020204" pitchFamily="34" charset="0"/>
                <a:cs typeface="Arial" panose="020B0604020202020204" pitchFamily="34" charset="0"/>
              </a:rPr>
              <a:t>effects and </a:t>
            </a:r>
            <a:r>
              <a:rPr sz="2200" spc="-5" dirty="0">
                <a:solidFill>
                  <a:prstClr val="black"/>
                </a:solidFill>
                <a:latin typeface="Arial" panose="020B0604020202020204" pitchFamily="34" charset="0"/>
                <a:cs typeface="Arial" panose="020B0604020202020204" pitchFamily="34" charset="0"/>
              </a:rPr>
              <a:t>rarely causes </a:t>
            </a:r>
            <a:r>
              <a:rPr sz="2200" spc="-10" dirty="0">
                <a:solidFill>
                  <a:prstClr val="black"/>
                </a:solidFill>
                <a:latin typeface="Arial" panose="020B0604020202020204" pitchFamily="34" charset="0"/>
                <a:cs typeface="Arial" panose="020B0604020202020204" pitchFamily="34" charset="0"/>
              </a:rPr>
              <a:t>any </a:t>
            </a:r>
            <a:r>
              <a:rPr sz="2200" spc="-5" dirty="0">
                <a:solidFill>
                  <a:prstClr val="black"/>
                </a:solidFill>
                <a:latin typeface="Arial" panose="020B0604020202020204" pitchFamily="34" charset="0"/>
                <a:cs typeface="Arial" panose="020B0604020202020204" pitchFamily="34" charset="0"/>
              </a:rPr>
              <a:t>discomfort </a:t>
            </a:r>
            <a:r>
              <a:rPr sz="2200" spc="-10" dirty="0">
                <a:solidFill>
                  <a:prstClr val="black"/>
                </a:solidFill>
                <a:latin typeface="Arial" panose="020B0604020202020204" pitchFamily="34" charset="0"/>
                <a:cs typeface="Arial" panose="020B0604020202020204" pitchFamily="34" charset="0"/>
              </a:rPr>
              <a:t>to</a:t>
            </a:r>
            <a:r>
              <a:rPr lang="en-US" sz="2200" spc="-10"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the</a:t>
            </a:r>
            <a:r>
              <a:rPr sz="2200" spc="-15"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patient.</a:t>
            </a:r>
            <a:endParaRPr sz="2200" dirty="0">
              <a:solidFill>
                <a:prstClr val="black"/>
              </a:solidFill>
              <a:latin typeface="Arial" panose="020B0604020202020204" pitchFamily="34" charset="0"/>
              <a:cs typeface="Arial" panose="020B0604020202020204" pitchFamily="34" charset="0"/>
            </a:endParaRPr>
          </a:p>
          <a:p>
            <a:pPr marL="396240" marR="126364" indent="-383540">
              <a:spcBef>
                <a:spcPts val="1200"/>
              </a:spcBef>
              <a:buClr>
                <a:srgbClr val="0066FF"/>
              </a:buClr>
              <a:buSzPct val="78125"/>
              <a:buFont typeface="Wingdings" panose="05000000000000000000" pitchFamily="2" charset="2"/>
              <a:buChar char="Ø"/>
              <a:tabLst>
                <a:tab pos="396240" algn="l"/>
                <a:tab pos="396875" algn="l"/>
              </a:tabLst>
            </a:pPr>
            <a:r>
              <a:rPr sz="2200" spc="-10" dirty="0">
                <a:solidFill>
                  <a:prstClr val="black"/>
                </a:solidFill>
                <a:latin typeface="Arial" panose="020B0604020202020204" pitchFamily="34" charset="0"/>
                <a:cs typeface="Arial" panose="020B0604020202020204" pitchFamily="34" charset="0"/>
              </a:rPr>
              <a:t>Equipment </a:t>
            </a:r>
            <a:r>
              <a:rPr sz="2200" spc="-5" dirty="0">
                <a:solidFill>
                  <a:prstClr val="black"/>
                </a:solidFill>
                <a:latin typeface="Arial" panose="020B0604020202020204" pitchFamily="34" charset="0"/>
                <a:cs typeface="Arial" panose="020B0604020202020204" pitchFamily="34" charset="0"/>
              </a:rPr>
              <a:t>is </a:t>
            </a:r>
            <a:r>
              <a:rPr sz="2200" spc="-10" dirty="0">
                <a:solidFill>
                  <a:prstClr val="black"/>
                </a:solidFill>
                <a:latin typeface="Arial" panose="020B0604020202020204" pitchFamily="34" charset="0"/>
                <a:cs typeface="Arial" panose="020B0604020202020204" pitchFamily="34" charset="0"/>
              </a:rPr>
              <a:t>widely </a:t>
            </a:r>
            <a:r>
              <a:rPr sz="2200" dirty="0">
                <a:solidFill>
                  <a:prstClr val="black"/>
                </a:solidFill>
                <a:latin typeface="Arial" panose="020B0604020202020204" pitchFamily="34" charset="0"/>
                <a:cs typeface="Arial" panose="020B0604020202020204" pitchFamily="34" charset="0"/>
              </a:rPr>
              <a:t>available </a:t>
            </a:r>
            <a:r>
              <a:rPr sz="2200" spc="-10" dirty="0">
                <a:solidFill>
                  <a:prstClr val="black"/>
                </a:solidFill>
                <a:latin typeface="Arial" panose="020B0604020202020204" pitchFamily="34" charset="0"/>
                <a:cs typeface="Arial" panose="020B0604020202020204" pitchFamily="34" charset="0"/>
              </a:rPr>
              <a:t>and </a:t>
            </a:r>
            <a:r>
              <a:rPr sz="2200" spc="-5" dirty="0">
                <a:solidFill>
                  <a:prstClr val="black"/>
                </a:solidFill>
                <a:latin typeface="Arial" panose="020B0604020202020204" pitchFamily="34" charset="0"/>
                <a:cs typeface="Arial" panose="020B0604020202020204" pitchFamily="34" charset="0"/>
              </a:rPr>
              <a:t>comparatively </a:t>
            </a:r>
            <a:r>
              <a:rPr sz="2200" dirty="0">
                <a:solidFill>
                  <a:prstClr val="black"/>
                </a:solidFill>
                <a:latin typeface="Arial" panose="020B0604020202020204" pitchFamily="34" charset="0"/>
                <a:cs typeface="Arial" panose="020B0604020202020204" pitchFamily="34" charset="0"/>
              </a:rPr>
              <a:t>flexible; </a:t>
            </a:r>
            <a:r>
              <a:rPr sz="2200" spc="-5" dirty="0">
                <a:solidFill>
                  <a:prstClr val="black"/>
                </a:solidFill>
                <a:latin typeface="Arial" panose="020B0604020202020204" pitchFamily="34" charset="0"/>
                <a:cs typeface="Arial" panose="020B0604020202020204" pitchFamily="34" charset="0"/>
              </a:rPr>
              <a:t>examinations can</a:t>
            </a:r>
            <a:r>
              <a:rPr lang="en-US" sz="2200" spc="-5"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be performed </a:t>
            </a:r>
            <a:r>
              <a:rPr sz="2200" spc="-5" dirty="0">
                <a:solidFill>
                  <a:prstClr val="black"/>
                </a:solidFill>
                <a:latin typeface="Arial" panose="020B0604020202020204" pitchFamily="34" charset="0"/>
                <a:cs typeface="Arial" panose="020B0604020202020204" pitchFamily="34" charset="0"/>
              </a:rPr>
              <a:t>at </a:t>
            </a:r>
            <a:r>
              <a:rPr sz="2200" spc="-10" dirty="0">
                <a:solidFill>
                  <a:prstClr val="black"/>
                </a:solidFill>
                <a:latin typeface="Arial" panose="020B0604020202020204" pitchFamily="34" charset="0"/>
                <a:cs typeface="Arial" panose="020B0604020202020204" pitchFamily="34" charset="0"/>
              </a:rPr>
              <a:t>the</a:t>
            </a:r>
            <a:r>
              <a:rPr sz="2200" spc="-5"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bedside.</a:t>
            </a:r>
            <a:endParaRPr sz="2200" dirty="0">
              <a:solidFill>
                <a:prstClr val="black"/>
              </a:solidFill>
              <a:latin typeface="Arial" panose="020B0604020202020204" pitchFamily="34" charset="0"/>
              <a:cs typeface="Arial" panose="020B0604020202020204" pitchFamily="34" charset="0"/>
            </a:endParaRPr>
          </a:p>
          <a:p>
            <a:pPr marL="342900" indent="-342900">
              <a:spcBef>
                <a:spcPts val="1200"/>
              </a:spcBef>
              <a:buClr>
                <a:srgbClr val="0066FF"/>
              </a:buClr>
              <a:buFont typeface="Wingdings" panose="05000000000000000000" pitchFamily="2" charset="2"/>
              <a:buChar char="Ø"/>
            </a:pPr>
            <a:endParaRPr sz="2200" dirty="0">
              <a:solidFill>
                <a:prstClr val="black"/>
              </a:solidFill>
              <a:latin typeface="Times New Roman"/>
              <a:cs typeface="Times New Roman"/>
            </a:endParaRPr>
          </a:p>
        </p:txBody>
      </p:sp>
    </p:spTree>
    <p:extLst>
      <p:ext uri="{BB962C8B-B14F-4D97-AF65-F5344CB8AC3E}">
        <p14:creationId xmlns:p14="http://schemas.microsoft.com/office/powerpoint/2010/main" val="4230027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3180" y="176827"/>
            <a:ext cx="10254867" cy="4750018"/>
          </a:xfrm>
          <a:prstGeom prst="rect">
            <a:avLst/>
          </a:prstGeom>
        </p:spPr>
        <p:txBody>
          <a:bodyPr wrap="square">
            <a:spAutoFit/>
          </a:bodyPr>
          <a:lstStyle/>
          <a:p>
            <a:pPr marL="12700"/>
            <a:r>
              <a:rPr lang="en-MY" sz="2400" b="1" spc="-10" dirty="0">
                <a:solidFill>
                  <a:srgbClr val="0066FF"/>
                </a:solidFill>
                <a:latin typeface="Arial" panose="020B0604020202020204" pitchFamily="34" charset="0"/>
                <a:cs typeface="Arial" panose="020B0604020202020204" pitchFamily="34" charset="0"/>
              </a:rPr>
              <a:t>Weaknesses </a:t>
            </a:r>
            <a:r>
              <a:rPr lang="en-MY" sz="2400" b="1" spc="-5" dirty="0">
                <a:solidFill>
                  <a:srgbClr val="0066FF"/>
                </a:solidFill>
                <a:latin typeface="Arial" panose="020B0604020202020204" pitchFamily="34" charset="0"/>
                <a:cs typeface="Arial" panose="020B0604020202020204" pitchFamily="34" charset="0"/>
              </a:rPr>
              <a:t>of ultrasound</a:t>
            </a:r>
            <a:r>
              <a:rPr lang="en-MY" sz="2400" b="1" spc="70" dirty="0">
                <a:solidFill>
                  <a:srgbClr val="0066FF"/>
                </a:solidFill>
                <a:latin typeface="Arial" panose="020B0604020202020204" pitchFamily="34" charset="0"/>
                <a:cs typeface="Arial" panose="020B0604020202020204" pitchFamily="34" charset="0"/>
              </a:rPr>
              <a:t> </a:t>
            </a:r>
            <a:r>
              <a:rPr lang="en-MY" sz="2400" b="1" spc="-5" dirty="0">
                <a:solidFill>
                  <a:srgbClr val="0066FF"/>
                </a:solidFill>
                <a:latin typeface="Arial" panose="020B0604020202020204" pitchFamily="34" charset="0"/>
                <a:cs typeface="Arial" panose="020B0604020202020204" pitchFamily="34" charset="0"/>
              </a:rPr>
              <a:t>imaging:</a:t>
            </a:r>
          </a:p>
          <a:p>
            <a:pPr marL="12700"/>
            <a:endParaRPr lang="en-MY" sz="2200" b="1" dirty="0">
              <a:solidFill>
                <a:prstClr val="black"/>
              </a:solidFill>
              <a:latin typeface="Arial" panose="020B0604020202020204" pitchFamily="34" charset="0"/>
              <a:cs typeface="Arial" panose="020B0604020202020204" pitchFamily="34" charset="0"/>
            </a:endParaRPr>
          </a:p>
          <a:p>
            <a:pPr marL="396240" marR="5080" indent="-383540" algn="just">
              <a:spcBef>
                <a:spcPts val="370"/>
              </a:spcBef>
              <a:buClr>
                <a:srgbClr val="2CA1BE"/>
              </a:buClr>
              <a:buSzPct val="78125"/>
              <a:buFont typeface="Wingdings" panose="05000000000000000000" pitchFamily="2" charset="2"/>
              <a:buChar char="Ø"/>
              <a:tabLst>
                <a:tab pos="396240" algn="l"/>
                <a:tab pos="396875" algn="l"/>
              </a:tabLst>
            </a:pPr>
            <a:r>
              <a:rPr lang="en-MY" sz="2200" spc="-5" dirty="0">
                <a:solidFill>
                  <a:prstClr val="black"/>
                </a:solidFill>
                <a:latin typeface="Arial" panose="020B0604020202020204" pitchFamily="34" charset="0"/>
                <a:cs typeface="Arial" panose="020B0604020202020204" pitchFamily="34" charset="0"/>
              </a:rPr>
              <a:t>Ultrasound cannot </a:t>
            </a:r>
            <a:r>
              <a:rPr lang="en-MY" sz="2200" spc="-10" dirty="0">
                <a:solidFill>
                  <a:prstClr val="black"/>
                </a:solidFill>
                <a:latin typeface="Arial" panose="020B0604020202020204" pitchFamily="34" charset="0"/>
                <a:cs typeface="Arial" panose="020B0604020202020204" pitchFamily="34" charset="0"/>
              </a:rPr>
              <a:t>penetrate bone and </a:t>
            </a:r>
            <a:r>
              <a:rPr lang="en-MY" sz="2200" spc="-5" dirty="0">
                <a:solidFill>
                  <a:prstClr val="black"/>
                </a:solidFill>
                <a:latin typeface="Arial" panose="020B0604020202020204" pitchFamily="34" charset="0"/>
                <a:cs typeface="Arial" panose="020B0604020202020204" pitchFamily="34" charset="0"/>
              </a:rPr>
              <a:t>performs poorly </a:t>
            </a:r>
            <a:r>
              <a:rPr lang="en-MY" sz="2200" spc="-15" dirty="0">
                <a:solidFill>
                  <a:prstClr val="black"/>
                </a:solidFill>
                <a:latin typeface="Arial" panose="020B0604020202020204" pitchFamily="34" charset="0"/>
                <a:cs typeface="Arial" panose="020B0604020202020204" pitchFamily="34" charset="0"/>
              </a:rPr>
              <a:t>when </a:t>
            </a:r>
            <a:r>
              <a:rPr lang="en-MY" sz="2200" spc="-10" dirty="0">
                <a:solidFill>
                  <a:prstClr val="black"/>
                </a:solidFill>
                <a:latin typeface="Arial" panose="020B0604020202020204" pitchFamily="34" charset="0"/>
                <a:cs typeface="Arial" panose="020B0604020202020204" pitchFamily="34" charset="0"/>
              </a:rPr>
              <a:t>there </a:t>
            </a:r>
            <a:r>
              <a:rPr lang="en-MY" sz="2200" spc="-5" dirty="0">
                <a:solidFill>
                  <a:prstClr val="black"/>
                </a:solidFill>
                <a:latin typeface="Arial" panose="020B0604020202020204" pitchFamily="34" charset="0"/>
                <a:cs typeface="Arial" panose="020B0604020202020204" pitchFamily="34" charset="0"/>
              </a:rPr>
              <a:t>is air  </a:t>
            </a:r>
            <a:r>
              <a:rPr lang="en-MY" sz="2200" spc="-15" dirty="0">
                <a:solidFill>
                  <a:prstClr val="black"/>
                </a:solidFill>
                <a:latin typeface="Arial" panose="020B0604020202020204" pitchFamily="34" charset="0"/>
                <a:cs typeface="Arial" panose="020B0604020202020204" pitchFamily="34" charset="0"/>
              </a:rPr>
              <a:t>between </a:t>
            </a:r>
            <a:r>
              <a:rPr lang="en-MY" sz="2200" spc="-10" dirty="0">
                <a:solidFill>
                  <a:prstClr val="black"/>
                </a:solidFill>
                <a:latin typeface="Arial" panose="020B0604020202020204" pitchFamily="34" charset="0"/>
                <a:cs typeface="Arial" panose="020B0604020202020204" pitchFamily="34" charset="0"/>
              </a:rPr>
              <a:t>the scanner and the organ </a:t>
            </a:r>
            <a:r>
              <a:rPr lang="en-MY" sz="2200" spc="-5" dirty="0">
                <a:solidFill>
                  <a:prstClr val="black"/>
                </a:solidFill>
                <a:latin typeface="Arial" panose="020B0604020202020204" pitchFamily="34" charset="0"/>
                <a:cs typeface="Arial" panose="020B0604020202020204" pitchFamily="34" charset="0"/>
              </a:rPr>
              <a:t>of </a:t>
            </a:r>
            <a:r>
              <a:rPr lang="en-MY" sz="2200" spc="-10" dirty="0">
                <a:solidFill>
                  <a:prstClr val="black"/>
                </a:solidFill>
                <a:latin typeface="Arial" panose="020B0604020202020204" pitchFamily="34" charset="0"/>
                <a:cs typeface="Arial" panose="020B0604020202020204" pitchFamily="34" charset="0"/>
              </a:rPr>
              <a:t>interest. For </a:t>
            </a:r>
            <a:r>
              <a:rPr lang="en-MY" sz="2200" spc="-5" dirty="0">
                <a:solidFill>
                  <a:prstClr val="black"/>
                </a:solidFill>
                <a:latin typeface="Arial" panose="020B0604020202020204" pitchFamily="34" charset="0"/>
                <a:cs typeface="Arial" panose="020B0604020202020204" pitchFamily="34" charset="0"/>
              </a:rPr>
              <a:t>example, </a:t>
            </a:r>
            <a:r>
              <a:rPr lang="en-MY" sz="2200" dirty="0">
                <a:solidFill>
                  <a:prstClr val="black"/>
                </a:solidFill>
                <a:latin typeface="Arial" panose="020B0604020202020204" pitchFamily="34" charset="0"/>
                <a:cs typeface="Arial" panose="020B0604020202020204" pitchFamily="34" charset="0"/>
              </a:rPr>
              <a:t>overlying </a:t>
            </a:r>
            <a:r>
              <a:rPr lang="en-MY" sz="2200" spc="-10" dirty="0">
                <a:solidFill>
                  <a:prstClr val="black"/>
                </a:solidFill>
                <a:latin typeface="Arial" panose="020B0604020202020204" pitchFamily="34" charset="0"/>
                <a:cs typeface="Arial" panose="020B0604020202020204" pitchFamily="34" charset="0"/>
              </a:rPr>
              <a:t>gas </a:t>
            </a:r>
            <a:r>
              <a:rPr lang="en-MY" sz="2200" spc="-5" dirty="0">
                <a:solidFill>
                  <a:prstClr val="black"/>
                </a:solidFill>
                <a:latin typeface="Arial" panose="020B0604020202020204" pitchFamily="34" charset="0"/>
                <a:cs typeface="Arial" panose="020B0604020202020204" pitchFamily="34" charset="0"/>
              </a:rPr>
              <a:t>in  </a:t>
            </a:r>
            <a:r>
              <a:rPr lang="en-MY" sz="2200" spc="-10" dirty="0">
                <a:solidFill>
                  <a:prstClr val="black"/>
                </a:solidFill>
                <a:latin typeface="Arial" panose="020B0604020202020204" pitchFamily="34" charset="0"/>
                <a:cs typeface="Arial" panose="020B0604020202020204" pitchFamily="34" charset="0"/>
              </a:rPr>
              <a:t>the </a:t>
            </a:r>
            <a:r>
              <a:rPr lang="en-MY" sz="2200" spc="-5" dirty="0">
                <a:solidFill>
                  <a:prstClr val="black"/>
                </a:solidFill>
                <a:latin typeface="Arial" panose="020B0604020202020204" pitchFamily="34" charset="0"/>
                <a:cs typeface="Arial" panose="020B0604020202020204" pitchFamily="34" charset="0"/>
              </a:rPr>
              <a:t>gastrointestinal tract </a:t>
            </a:r>
            <a:r>
              <a:rPr lang="en-MY" sz="2200" spc="-10" dirty="0">
                <a:solidFill>
                  <a:prstClr val="black"/>
                </a:solidFill>
                <a:latin typeface="Arial" panose="020B0604020202020204" pitchFamily="34" charset="0"/>
                <a:cs typeface="Arial" panose="020B0604020202020204" pitchFamily="34" charset="0"/>
              </a:rPr>
              <a:t>often </a:t>
            </a:r>
            <a:r>
              <a:rPr lang="en-MY" sz="2200" spc="-5" dirty="0">
                <a:solidFill>
                  <a:prstClr val="black"/>
                </a:solidFill>
                <a:latin typeface="Arial" panose="020B0604020202020204" pitchFamily="34" charset="0"/>
                <a:cs typeface="Arial" panose="020B0604020202020204" pitchFamily="34" charset="0"/>
              </a:rPr>
              <a:t>makes ultrasound scanning of </a:t>
            </a:r>
            <a:r>
              <a:rPr lang="en-MY" sz="2200" spc="-10" dirty="0">
                <a:solidFill>
                  <a:prstClr val="black"/>
                </a:solidFill>
                <a:latin typeface="Arial" panose="020B0604020202020204" pitchFamily="34" charset="0"/>
                <a:cs typeface="Arial" panose="020B0604020202020204" pitchFamily="34" charset="0"/>
              </a:rPr>
              <a:t>the pancreas  </a:t>
            </a:r>
            <a:r>
              <a:rPr lang="en-MY" sz="2200" spc="-5" dirty="0">
                <a:solidFill>
                  <a:prstClr val="black"/>
                </a:solidFill>
                <a:latin typeface="Arial" panose="020B0604020202020204" pitchFamily="34" charset="0"/>
                <a:cs typeface="Arial" panose="020B0604020202020204" pitchFamily="34" charset="0"/>
              </a:rPr>
              <a:t>difficult.</a:t>
            </a:r>
          </a:p>
          <a:p>
            <a:pPr marL="396240" marR="5080" indent="-383540" algn="just">
              <a:spcBef>
                <a:spcPts val="370"/>
              </a:spcBef>
              <a:buClr>
                <a:srgbClr val="2CA1BE"/>
              </a:buClr>
              <a:buSzPct val="78125"/>
              <a:buFont typeface="Wingdings" panose="05000000000000000000" pitchFamily="2" charset="2"/>
              <a:buChar char="Ø"/>
              <a:tabLst>
                <a:tab pos="396240" algn="l"/>
                <a:tab pos="396875" algn="l"/>
              </a:tabLst>
            </a:pPr>
            <a:endParaRPr lang="en-MY" sz="2200" dirty="0">
              <a:solidFill>
                <a:prstClr val="black"/>
              </a:solidFill>
              <a:latin typeface="Arial" panose="020B0604020202020204" pitchFamily="34" charset="0"/>
              <a:cs typeface="Arial" panose="020B0604020202020204" pitchFamily="34" charset="0"/>
            </a:endParaRPr>
          </a:p>
          <a:p>
            <a:pPr marL="396240" marR="218440" indent="-383540" algn="just">
              <a:spcBef>
                <a:spcPts val="385"/>
              </a:spcBef>
              <a:buClr>
                <a:srgbClr val="2CA1BE"/>
              </a:buClr>
              <a:buSzPct val="78125"/>
              <a:buFont typeface="Wingdings" panose="05000000000000000000" pitchFamily="2" charset="2"/>
              <a:buChar char="Ø"/>
              <a:tabLst>
                <a:tab pos="396240" algn="l"/>
                <a:tab pos="396875" algn="l"/>
              </a:tabLst>
            </a:pPr>
            <a:r>
              <a:rPr lang="en-MY" sz="2200" dirty="0">
                <a:solidFill>
                  <a:prstClr val="black"/>
                </a:solidFill>
                <a:latin typeface="Arial" panose="020B0604020202020204" pitchFamily="34" charset="0"/>
                <a:cs typeface="Arial" panose="020B0604020202020204" pitchFamily="34" charset="0"/>
              </a:rPr>
              <a:t>Even </a:t>
            </a:r>
            <a:r>
              <a:rPr lang="en-MY" sz="2200" spc="-5" dirty="0">
                <a:solidFill>
                  <a:prstClr val="black"/>
                </a:solidFill>
                <a:latin typeface="Arial" panose="020B0604020202020204" pitchFamily="34" charset="0"/>
                <a:cs typeface="Arial" panose="020B0604020202020204" pitchFamily="34" charset="0"/>
              </a:rPr>
              <a:t>in </a:t>
            </a:r>
            <a:r>
              <a:rPr lang="en-MY" sz="2200" spc="-10" dirty="0">
                <a:solidFill>
                  <a:prstClr val="black"/>
                </a:solidFill>
                <a:latin typeface="Arial" panose="020B0604020202020204" pitchFamily="34" charset="0"/>
                <a:cs typeface="Arial" panose="020B0604020202020204" pitchFamily="34" charset="0"/>
              </a:rPr>
              <a:t>the </a:t>
            </a:r>
            <a:r>
              <a:rPr lang="en-MY" sz="2200" spc="-5" dirty="0">
                <a:solidFill>
                  <a:prstClr val="black"/>
                </a:solidFill>
                <a:latin typeface="Arial" panose="020B0604020202020204" pitchFamily="34" charset="0"/>
                <a:cs typeface="Arial" panose="020B0604020202020204" pitchFamily="34" charset="0"/>
              </a:rPr>
              <a:t>absence of bone or air, </a:t>
            </a:r>
            <a:r>
              <a:rPr lang="en-MY" sz="2200" spc="-10" dirty="0">
                <a:solidFill>
                  <a:prstClr val="black"/>
                </a:solidFill>
                <a:latin typeface="Arial" panose="020B0604020202020204" pitchFamily="34" charset="0"/>
                <a:cs typeface="Arial" panose="020B0604020202020204" pitchFamily="34" charset="0"/>
              </a:rPr>
              <a:t>the depth penetration </a:t>
            </a:r>
            <a:r>
              <a:rPr lang="en-MY" sz="2200" spc="-5" dirty="0">
                <a:solidFill>
                  <a:prstClr val="black"/>
                </a:solidFill>
                <a:latin typeface="Arial" panose="020B0604020202020204" pitchFamily="34" charset="0"/>
                <a:cs typeface="Arial" panose="020B0604020202020204" pitchFamily="34" charset="0"/>
              </a:rPr>
              <a:t>of ultrasound </a:t>
            </a:r>
            <a:r>
              <a:rPr lang="en-MY" sz="2200" spc="-10" dirty="0">
                <a:solidFill>
                  <a:prstClr val="black"/>
                </a:solidFill>
                <a:latin typeface="Arial" panose="020B0604020202020204" pitchFamily="34" charset="0"/>
                <a:cs typeface="Arial" panose="020B0604020202020204" pitchFamily="34" charset="0"/>
              </a:rPr>
              <a:t>is  </a:t>
            </a:r>
            <a:r>
              <a:rPr lang="en-MY" sz="2200" spc="-5" dirty="0">
                <a:solidFill>
                  <a:prstClr val="black"/>
                </a:solidFill>
                <a:latin typeface="Arial" panose="020B0604020202020204" pitchFamily="34" charset="0"/>
                <a:cs typeface="Arial" panose="020B0604020202020204" pitchFamily="34" charset="0"/>
              </a:rPr>
              <a:t>limited, making it difficult </a:t>
            </a:r>
            <a:r>
              <a:rPr lang="en-MY" sz="2200" spc="-10" dirty="0">
                <a:solidFill>
                  <a:prstClr val="black"/>
                </a:solidFill>
                <a:latin typeface="Arial" panose="020B0604020202020204" pitchFamily="34" charset="0"/>
                <a:cs typeface="Arial" panose="020B0604020202020204" pitchFamily="34" charset="0"/>
              </a:rPr>
              <a:t>to </a:t>
            </a:r>
            <a:r>
              <a:rPr lang="en-MY" sz="2200" spc="-5" dirty="0">
                <a:solidFill>
                  <a:prstClr val="black"/>
                </a:solidFill>
                <a:latin typeface="Arial" panose="020B0604020202020204" pitchFamily="34" charset="0"/>
                <a:cs typeface="Arial" panose="020B0604020202020204" pitchFamily="34" charset="0"/>
              </a:rPr>
              <a:t>image structures </a:t>
            </a:r>
            <a:r>
              <a:rPr lang="en-MY" sz="2200" spc="-10" dirty="0">
                <a:solidFill>
                  <a:prstClr val="black"/>
                </a:solidFill>
                <a:latin typeface="Arial" panose="020B0604020202020204" pitchFamily="34" charset="0"/>
                <a:cs typeface="Arial" panose="020B0604020202020204" pitchFamily="34" charset="0"/>
              </a:rPr>
              <a:t>that are </a:t>
            </a:r>
            <a:r>
              <a:rPr lang="en-MY" sz="2200" spc="-5" dirty="0">
                <a:solidFill>
                  <a:prstClr val="black"/>
                </a:solidFill>
                <a:latin typeface="Arial" panose="020B0604020202020204" pitchFamily="34" charset="0"/>
                <a:cs typeface="Arial" panose="020B0604020202020204" pitchFamily="34" charset="0"/>
              </a:rPr>
              <a:t>far </a:t>
            </a:r>
            <a:r>
              <a:rPr lang="en-MY" sz="2200" dirty="0">
                <a:solidFill>
                  <a:prstClr val="black"/>
                </a:solidFill>
                <a:latin typeface="Arial" panose="020B0604020202020204" pitchFamily="34" charset="0"/>
                <a:cs typeface="Arial" panose="020B0604020202020204" pitchFamily="34" charset="0"/>
              </a:rPr>
              <a:t>removed </a:t>
            </a:r>
            <a:r>
              <a:rPr lang="en-MY" sz="2200" spc="-5" dirty="0">
                <a:solidFill>
                  <a:prstClr val="black"/>
                </a:solidFill>
                <a:latin typeface="Arial" panose="020B0604020202020204" pitchFamily="34" charset="0"/>
                <a:cs typeface="Arial" panose="020B0604020202020204" pitchFamily="34" charset="0"/>
              </a:rPr>
              <a:t>from </a:t>
            </a:r>
            <a:r>
              <a:rPr lang="en-MY" sz="2200" spc="-10" dirty="0">
                <a:solidFill>
                  <a:prstClr val="black"/>
                </a:solidFill>
                <a:latin typeface="Arial" panose="020B0604020202020204" pitchFamily="34" charset="0"/>
                <a:cs typeface="Arial" panose="020B0604020202020204" pitchFamily="34" charset="0"/>
              </a:rPr>
              <a:t>the  body </a:t>
            </a:r>
            <a:r>
              <a:rPr lang="en-MY" sz="2200" spc="-5" dirty="0">
                <a:solidFill>
                  <a:prstClr val="black"/>
                </a:solidFill>
                <a:latin typeface="Arial" panose="020B0604020202020204" pitchFamily="34" charset="0"/>
                <a:cs typeface="Arial" panose="020B0604020202020204" pitchFamily="34" charset="0"/>
              </a:rPr>
              <a:t>surface, </a:t>
            </a:r>
            <a:r>
              <a:rPr lang="en-MY" sz="2200" dirty="0">
                <a:solidFill>
                  <a:prstClr val="black"/>
                </a:solidFill>
                <a:latin typeface="Arial" panose="020B0604020202020204" pitchFamily="34" charset="0"/>
                <a:cs typeface="Arial" panose="020B0604020202020204" pitchFamily="34" charset="0"/>
              </a:rPr>
              <a:t>especially </a:t>
            </a:r>
            <a:r>
              <a:rPr lang="en-MY" sz="2200" spc="-5" dirty="0">
                <a:solidFill>
                  <a:prstClr val="black"/>
                </a:solidFill>
                <a:latin typeface="Arial" panose="020B0604020202020204" pitchFamily="34" charset="0"/>
                <a:cs typeface="Arial" panose="020B0604020202020204" pitchFamily="34" charset="0"/>
              </a:rPr>
              <a:t>in obese </a:t>
            </a:r>
            <a:r>
              <a:rPr lang="en-MY" sz="2200" spc="-10" dirty="0">
                <a:solidFill>
                  <a:prstClr val="black"/>
                </a:solidFill>
                <a:latin typeface="Arial" panose="020B0604020202020204" pitchFamily="34" charset="0"/>
                <a:cs typeface="Arial" panose="020B0604020202020204" pitchFamily="34" charset="0"/>
              </a:rPr>
              <a:t>patients.</a:t>
            </a:r>
          </a:p>
          <a:p>
            <a:pPr marL="396240" marR="218440" indent="-383540" algn="just">
              <a:spcBef>
                <a:spcPts val="385"/>
              </a:spcBef>
              <a:buClr>
                <a:srgbClr val="2CA1BE"/>
              </a:buClr>
              <a:buSzPct val="78125"/>
              <a:buFont typeface="Wingdings" panose="05000000000000000000" pitchFamily="2" charset="2"/>
              <a:buChar char="Ø"/>
              <a:tabLst>
                <a:tab pos="396240" algn="l"/>
                <a:tab pos="396875" algn="l"/>
              </a:tabLst>
            </a:pPr>
            <a:endParaRPr lang="en-MY" sz="2200" dirty="0">
              <a:solidFill>
                <a:prstClr val="black"/>
              </a:solidFill>
              <a:latin typeface="Arial" panose="020B0604020202020204" pitchFamily="34" charset="0"/>
              <a:cs typeface="Arial" panose="020B0604020202020204" pitchFamily="34" charset="0"/>
            </a:endParaRPr>
          </a:p>
          <a:p>
            <a:pPr marL="396240" marR="425450" indent="-383540" algn="just">
              <a:spcBef>
                <a:spcPts val="370"/>
              </a:spcBef>
              <a:buClr>
                <a:srgbClr val="2CA1BE"/>
              </a:buClr>
              <a:buSzPct val="78125"/>
              <a:buFont typeface="Wingdings" panose="05000000000000000000" pitchFamily="2" charset="2"/>
              <a:buChar char="Ø"/>
              <a:tabLst>
                <a:tab pos="396240" algn="l"/>
                <a:tab pos="396875" algn="l"/>
              </a:tabLst>
            </a:pPr>
            <a:r>
              <a:rPr lang="en-MY" sz="2200" spc="-10" dirty="0">
                <a:solidFill>
                  <a:prstClr val="black"/>
                </a:solidFill>
                <a:latin typeface="Arial" panose="020B0604020202020204" pitchFamily="34" charset="0"/>
                <a:cs typeface="Arial" panose="020B0604020202020204" pitchFamily="34" charset="0"/>
              </a:rPr>
              <a:t>The method </a:t>
            </a:r>
            <a:r>
              <a:rPr lang="en-MY" sz="2200" spc="-5" dirty="0">
                <a:solidFill>
                  <a:prstClr val="black"/>
                </a:solidFill>
                <a:latin typeface="Arial" panose="020B0604020202020204" pitchFamily="34" charset="0"/>
                <a:cs typeface="Arial" panose="020B0604020202020204" pitchFamily="34" charset="0"/>
              </a:rPr>
              <a:t>is operator-dependent. A high </a:t>
            </a:r>
            <a:r>
              <a:rPr lang="en-MY" sz="2200" dirty="0">
                <a:solidFill>
                  <a:prstClr val="black"/>
                </a:solidFill>
                <a:latin typeface="Arial" panose="020B0604020202020204" pitchFamily="34" charset="0"/>
                <a:cs typeface="Arial" panose="020B0604020202020204" pitchFamily="34" charset="0"/>
              </a:rPr>
              <a:t>level </a:t>
            </a:r>
            <a:r>
              <a:rPr lang="en-MY" sz="2200" spc="-5" dirty="0">
                <a:solidFill>
                  <a:prstClr val="black"/>
                </a:solidFill>
                <a:latin typeface="Arial" panose="020B0604020202020204" pitchFamily="34" charset="0"/>
                <a:cs typeface="Arial" panose="020B0604020202020204" pitchFamily="34" charset="0"/>
              </a:rPr>
              <a:t>of </a:t>
            </a:r>
            <a:r>
              <a:rPr lang="en-MY" sz="2200" dirty="0">
                <a:solidFill>
                  <a:prstClr val="black"/>
                </a:solidFill>
                <a:latin typeface="Arial" panose="020B0604020202020204" pitchFamily="34" charset="0"/>
                <a:cs typeface="Arial" panose="020B0604020202020204" pitchFamily="34" charset="0"/>
              </a:rPr>
              <a:t>skill </a:t>
            </a:r>
            <a:r>
              <a:rPr lang="en-MY" sz="2200" spc="-10" dirty="0">
                <a:solidFill>
                  <a:prstClr val="black"/>
                </a:solidFill>
                <a:latin typeface="Arial" panose="020B0604020202020204" pitchFamily="34" charset="0"/>
                <a:cs typeface="Arial" panose="020B0604020202020204" pitchFamily="34" charset="0"/>
              </a:rPr>
              <a:t>and </a:t>
            </a:r>
            <a:r>
              <a:rPr lang="en-MY" sz="2200" spc="-5" dirty="0">
                <a:solidFill>
                  <a:prstClr val="black"/>
                </a:solidFill>
                <a:latin typeface="Arial" panose="020B0604020202020204" pitchFamily="34" charset="0"/>
                <a:cs typeface="Arial" panose="020B0604020202020204" pitchFamily="34" charset="0"/>
              </a:rPr>
              <a:t>experience is  </a:t>
            </a:r>
            <a:r>
              <a:rPr lang="en-MY" sz="2200" spc="-10" dirty="0">
                <a:solidFill>
                  <a:prstClr val="black"/>
                </a:solidFill>
                <a:latin typeface="Arial" panose="020B0604020202020204" pitchFamily="34" charset="0"/>
                <a:cs typeface="Arial" panose="020B0604020202020204" pitchFamily="34" charset="0"/>
              </a:rPr>
              <a:t>needed to </a:t>
            </a:r>
            <a:r>
              <a:rPr lang="en-MY" sz="2200" spc="-5" dirty="0">
                <a:solidFill>
                  <a:prstClr val="black"/>
                </a:solidFill>
                <a:latin typeface="Arial" panose="020B0604020202020204" pitchFamily="34" charset="0"/>
                <a:cs typeface="Arial" panose="020B0604020202020204" pitchFamily="34" charset="0"/>
              </a:rPr>
              <a:t>acquire good-quality images </a:t>
            </a:r>
            <a:r>
              <a:rPr lang="en-MY" sz="2200" spc="-10" dirty="0">
                <a:solidFill>
                  <a:prstClr val="black"/>
                </a:solidFill>
                <a:latin typeface="Arial" panose="020B0604020202020204" pitchFamily="34" charset="0"/>
                <a:cs typeface="Arial" panose="020B0604020202020204" pitchFamily="34" charset="0"/>
              </a:rPr>
              <a:t>and </a:t>
            </a:r>
            <a:r>
              <a:rPr lang="en-MY" sz="2200" spc="-5" dirty="0">
                <a:solidFill>
                  <a:prstClr val="black"/>
                </a:solidFill>
                <a:latin typeface="Arial" panose="020B0604020202020204" pitchFamily="34" charset="0"/>
                <a:cs typeface="Arial" panose="020B0604020202020204" pitchFamily="34" charset="0"/>
              </a:rPr>
              <a:t>make </a:t>
            </a:r>
            <a:r>
              <a:rPr lang="en-MY" sz="2200" spc="-10" dirty="0">
                <a:solidFill>
                  <a:prstClr val="black"/>
                </a:solidFill>
                <a:latin typeface="Arial" panose="020B0604020202020204" pitchFamily="34" charset="0"/>
                <a:cs typeface="Arial" panose="020B0604020202020204" pitchFamily="34" charset="0"/>
              </a:rPr>
              <a:t>accurate</a:t>
            </a:r>
            <a:r>
              <a:rPr lang="en-MY" sz="2200" spc="85" dirty="0">
                <a:solidFill>
                  <a:prstClr val="black"/>
                </a:solidFill>
                <a:latin typeface="Arial" panose="020B0604020202020204" pitchFamily="34" charset="0"/>
                <a:cs typeface="Arial" panose="020B0604020202020204" pitchFamily="34" charset="0"/>
              </a:rPr>
              <a:t> </a:t>
            </a:r>
            <a:r>
              <a:rPr lang="en-MY" sz="2200" spc="-5" dirty="0">
                <a:solidFill>
                  <a:prstClr val="black"/>
                </a:solidFill>
                <a:latin typeface="Arial" panose="020B0604020202020204" pitchFamily="34" charset="0"/>
                <a:cs typeface="Arial" panose="020B0604020202020204" pitchFamily="34" charset="0"/>
              </a:rPr>
              <a:t>diagnoses.</a:t>
            </a:r>
            <a:endParaRPr lang="en-MY"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264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497608" y="1086998"/>
            <a:ext cx="10059086" cy="2421176"/>
          </a:xfrm>
          <a:prstGeom prst="rect">
            <a:avLst/>
          </a:prstGeom>
        </p:spPr>
        <p:txBody>
          <a:bodyPr vert="horz" wrap="square" lIns="0" tIns="12700" rIns="0" bIns="0" rtlCol="0">
            <a:spAutoFit/>
          </a:bodyPr>
          <a:lstStyle/>
          <a:p>
            <a:pPr marL="394970" marR="5080" indent="-382270">
              <a:spcBef>
                <a:spcPts val="100"/>
              </a:spcBef>
              <a:buClr>
                <a:srgbClr val="2CA1BE"/>
              </a:buClr>
              <a:buSzPct val="80000"/>
              <a:buFont typeface="Wingdings" panose="05000000000000000000" pitchFamily="2" charset="2"/>
              <a:buChar char="Ø"/>
              <a:tabLst>
                <a:tab pos="394970" algn="l"/>
                <a:tab pos="395605" algn="l"/>
              </a:tabLst>
            </a:pPr>
            <a:r>
              <a:rPr sz="2200" dirty="0">
                <a:solidFill>
                  <a:prstClr val="black"/>
                </a:solidFill>
                <a:latin typeface="Arial" panose="020B0604020202020204" pitchFamily="34" charset="0"/>
                <a:cs typeface="Arial" panose="020B0604020202020204" pitchFamily="34" charset="0"/>
              </a:rPr>
              <a:t>Ultrasonography </a:t>
            </a:r>
            <a:r>
              <a:rPr sz="2200" spc="5" dirty="0">
                <a:solidFill>
                  <a:prstClr val="black"/>
                </a:solidFill>
                <a:latin typeface="Arial" panose="020B0604020202020204" pitchFamily="34" charset="0"/>
                <a:cs typeface="Arial" panose="020B0604020202020204" pitchFamily="34" charset="0"/>
              </a:rPr>
              <a:t>is </a:t>
            </a:r>
            <a:r>
              <a:rPr sz="2200" dirty="0">
                <a:solidFill>
                  <a:prstClr val="black"/>
                </a:solidFill>
                <a:latin typeface="Arial" panose="020B0604020202020204" pitchFamily="34" charset="0"/>
                <a:cs typeface="Arial" panose="020B0604020202020204" pitchFamily="34" charset="0"/>
              </a:rPr>
              <a:t>generally considered a </a:t>
            </a:r>
            <a:r>
              <a:rPr sz="2200" spc="-5" dirty="0">
                <a:solidFill>
                  <a:prstClr val="black"/>
                </a:solidFill>
                <a:latin typeface="Arial" panose="020B0604020202020204" pitchFamily="34" charset="0"/>
                <a:cs typeface="Arial" panose="020B0604020202020204" pitchFamily="34" charset="0"/>
              </a:rPr>
              <a:t>"safe" </a:t>
            </a:r>
            <a:r>
              <a:rPr sz="2200" dirty="0">
                <a:solidFill>
                  <a:prstClr val="black"/>
                </a:solidFill>
                <a:latin typeface="Arial" panose="020B0604020202020204" pitchFamily="34" charset="0"/>
                <a:cs typeface="Arial" panose="020B0604020202020204" pitchFamily="34" charset="0"/>
              </a:rPr>
              <a:t>imaging modality. </a:t>
            </a:r>
            <a:endParaRPr lang="en-US" sz="2200" dirty="0">
              <a:solidFill>
                <a:prstClr val="black"/>
              </a:solidFill>
              <a:latin typeface="Arial" panose="020B0604020202020204" pitchFamily="34" charset="0"/>
              <a:cs typeface="Arial" panose="020B0604020202020204" pitchFamily="34" charset="0"/>
            </a:endParaRPr>
          </a:p>
          <a:p>
            <a:pPr marL="394970" marR="5080" indent="-382270">
              <a:spcBef>
                <a:spcPts val="100"/>
              </a:spcBef>
              <a:buClr>
                <a:srgbClr val="2CA1BE"/>
              </a:buClr>
              <a:buSzPct val="80000"/>
              <a:buFont typeface="Wingdings" panose="05000000000000000000" pitchFamily="2" charset="2"/>
              <a:buChar char="Ø"/>
              <a:tabLst>
                <a:tab pos="394970" algn="l"/>
                <a:tab pos="395605" algn="l"/>
              </a:tabLst>
            </a:pPr>
            <a:endParaRPr lang="en-US" sz="2200" dirty="0">
              <a:solidFill>
                <a:prstClr val="black"/>
              </a:solidFill>
              <a:latin typeface="Arial" panose="020B0604020202020204" pitchFamily="34" charset="0"/>
              <a:cs typeface="Arial" panose="020B0604020202020204" pitchFamily="34" charset="0"/>
            </a:endParaRPr>
          </a:p>
          <a:p>
            <a:pPr marL="394970" marR="5080" indent="-382270">
              <a:spcBef>
                <a:spcPts val="100"/>
              </a:spcBef>
              <a:buClr>
                <a:srgbClr val="2CA1BE"/>
              </a:buClr>
              <a:buSzPct val="80000"/>
              <a:buFont typeface="Wingdings" panose="05000000000000000000" pitchFamily="2" charset="2"/>
              <a:buChar char="Ø"/>
              <a:tabLst>
                <a:tab pos="394970" algn="l"/>
                <a:tab pos="395605" algn="l"/>
              </a:tabLst>
            </a:pPr>
            <a:r>
              <a:rPr sz="2200" dirty="0">
                <a:solidFill>
                  <a:prstClr val="black"/>
                </a:solidFill>
                <a:latin typeface="Arial" panose="020B0604020202020204" pitchFamily="34" charset="0"/>
                <a:cs typeface="Arial" panose="020B0604020202020204" pitchFamily="34" charset="0"/>
              </a:rPr>
              <a:t>Diagnostic  ultrasound studies of the </a:t>
            </a:r>
            <a:r>
              <a:rPr sz="2200" spc="-5" dirty="0">
                <a:solidFill>
                  <a:prstClr val="black"/>
                </a:solidFill>
                <a:latin typeface="Arial" panose="020B0604020202020204" pitchFamily="34" charset="0"/>
                <a:cs typeface="Arial" panose="020B0604020202020204" pitchFamily="34" charset="0"/>
              </a:rPr>
              <a:t>fetus are </a:t>
            </a:r>
            <a:r>
              <a:rPr sz="2200" dirty="0">
                <a:solidFill>
                  <a:prstClr val="black"/>
                </a:solidFill>
                <a:latin typeface="Arial" panose="020B0604020202020204" pitchFamily="34" charset="0"/>
                <a:cs typeface="Arial" panose="020B0604020202020204" pitchFamily="34" charset="0"/>
              </a:rPr>
              <a:t>generally considered to </a:t>
            </a:r>
            <a:r>
              <a:rPr sz="2200" spc="-5" dirty="0">
                <a:solidFill>
                  <a:prstClr val="black"/>
                </a:solidFill>
                <a:latin typeface="Arial" panose="020B0604020202020204" pitchFamily="34" charset="0"/>
                <a:cs typeface="Arial" panose="020B0604020202020204" pitchFamily="34" charset="0"/>
              </a:rPr>
              <a:t>be </a:t>
            </a:r>
            <a:r>
              <a:rPr sz="2200" dirty="0">
                <a:solidFill>
                  <a:prstClr val="black"/>
                </a:solidFill>
                <a:latin typeface="Arial" panose="020B0604020202020204" pitchFamily="34" charset="0"/>
                <a:cs typeface="Arial" panose="020B0604020202020204" pitchFamily="34" charset="0"/>
              </a:rPr>
              <a:t>safe during  </a:t>
            </a:r>
            <a:r>
              <a:rPr sz="2200" spc="-5" dirty="0">
                <a:solidFill>
                  <a:prstClr val="black"/>
                </a:solidFill>
                <a:latin typeface="Arial" panose="020B0604020202020204" pitchFamily="34" charset="0"/>
                <a:cs typeface="Arial" panose="020B0604020202020204" pitchFamily="34" charset="0"/>
              </a:rPr>
              <a:t>pregnancy.</a:t>
            </a:r>
            <a:endParaRPr lang="en-US" sz="2200" spc="-5" dirty="0">
              <a:solidFill>
                <a:prstClr val="black"/>
              </a:solidFill>
              <a:latin typeface="Arial" panose="020B0604020202020204" pitchFamily="34" charset="0"/>
              <a:cs typeface="Arial" panose="020B0604020202020204" pitchFamily="34" charset="0"/>
            </a:endParaRPr>
          </a:p>
          <a:p>
            <a:pPr marL="12700" marR="5080">
              <a:spcBef>
                <a:spcPts val="100"/>
              </a:spcBef>
              <a:buClr>
                <a:srgbClr val="2CA1BE"/>
              </a:buClr>
              <a:buSzPct val="80000"/>
              <a:tabLst>
                <a:tab pos="394970" algn="l"/>
                <a:tab pos="395605" algn="l"/>
              </a:tabLst>
            </a:pPr>
            <a:r>
              <a:rPr sz="2200" spc="-5" dirty="0">
                <a:solidFill>
                  <a:prstClr val="black"/>
                </a:solidFill>
                <a:latin typeface="Arial" panose="020B0604020202020204" pitchFamily="34" charset="0"/>
                <a:cs typeface="Arial" panose="020B0604020202020204" pitchFamily="34" charset="0"/>
              </a:rPr>
              <a:t> </a:t>
            </a:r>
            <a:endParaRPr sz="2200" dirty="0">
              <a:solidFill>
                <a:prstClr val="black"/>
              </a:solidFill>
              <a:latin typeface="Arial" panose="020B0604020202020204" pitchFamily="34" charset="0"/>
              <a:cs typeface="Arial" panose="020B0604020202020204" pitchFamily="34" charset="0"/>
            </a:endParaRPr>
          </a:p>
          <a:p>
            <a:pPr marL="394970" marR="114300" indent="-382270">
              <a:buClr>
                <a:srgbClr val="2CA1BE"/>
              </a:buClr>
              <a:buSzPct val="80000"/>
              <a:buFont typeface="Wingdings" panose="05000000000000000000" pitchFamily="2" charset="2"/>
              <a:buChar char="Ø"/>
              <a:tabLst>
                <a:tab pos="394970" algn="l"/>
                <a:tab pos="395605" algn="l"/>
              </a:tabLst>
            </a:pPr>
            <a:r>
              <a:rPr sz="2200" dirty="0">
                <a:solidFill>
                  <a:prstClr val="black"/>
                </a:solidFill>
                <a:latin typeface="Arial" panose="020B0604020202020204" pitchFamily="34" charset="0"/>
                <a:cs typeface="Arial" panose="020B0604020202020204" pitchFamily="34" charset="0"/>
              </a:rPr>
              <a:t>World Health Organizations technical report </a:t>
            </a:r>
            <a:r>
              <a:rPr sz="2200" spc="-5" dirty="0">
                <a:solidFill>
                  <a:prstClr val="black"/>
                </a:solidFill>
                <a:latin typeface="Arial" panose="020B0604020202020204" pitchFamily="34" charset="0"/>
                <a:cs typeface="Arial" panose="020B0604020202020204" pitchFamily="34" charset="0"/>
              </a:rPr>
              <a:t>supports that  </a:t>
            </a:r>
            <a:r>
              <a:rPr sz="2200" dirty="0">
                <a:solidFill>
                  <a:prstClr val="black"/>
                </a:solidFill>
                <a:latin typeface="Arial" panose="020B0604020202020204" pitchFamily="34" charset="0"/>
                <a:cs typeface="Arial" panose="020B0604020202020204" pitchFamily="34" charset="0"/>
              </a:rPr>
              <a:t>ultrasound </a:t>
            </a:r>
            <a:r>
              <a:rPr sz="2200" spc="5" dirty="0">
                <a:solidFill>
                  <a:prstClr val="black"/>
                </a:solidFill>
                <a:latin typeface="Arial" panose="020B0604020202020204" pitchFamily="34" charset="0"/>
                <a:cs typeface="Arial" panose="020B0604020202020204" pitchFamily="34" charset="0"/>
              </a:rPr>
              <a:t>is </a:t>
            </a:r>
            <a:r>
              <a:rPr sz="2200" dirty="0">
                <a:solidFill>
                  <a:prstClr val="black"/>
                </a:solidFill>
                <a:latin typeface="Arial" panose="020B0604020202020204" pitchFamily="34" charset="0"/>
                <a:cs typeface="Arial" panose="020B0604020202020204" pitchFamily="34" charset="0"/>
              </a:rPr>
              <a:t>harmless</a:t>
            </a:r>
            <a:r>
              <a:rPr lang="en-US" sz="2200" dirty="0">
                <a:solidFill>
                  <a:prstClr val="black"/>
                </a:solidFill>
                <a:latin typeface="Arial" panose="020B0604020202020204" pitchFamily="34" charset="0"/>
                <a:cs typeface="Arial" panose="020B0604020202020204" pitchFamily="34" charset="0"/>
              </a:rPr>
              <a:t>.</a:t>
            </a:r>
            <a:endParaRPr sz="22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4880CDD-1A41-C51A-DC57-8051E4FE9631}"/>
              </a:ext>
            </a:extLst>
          </p:cNvPr>
          <p:cNvSpPr txBox="1"/>
          <p:nvPr/>
        </p:nvSpPr>
        <p:spPr>
          <a:xfrm>
            <a:off x="1652530" y="264405"/>
            <a:ext cx="3485249" cy="461665"/>
          </a:xfrm>
          <a:prstGeom prst="rect">
            <a:avLst/>
          </a:prstGeom>
          <a:noFill/>
        </p:spPr>
        <p:txBody>
          <a:bodyPr wrap="none" rtlCol="0">
            <a:spAutoFit/>
          </a:bodyPr>
          <a:lstStyle/>
          <a:p>
            <a:r>
              <a:rPr lang="en-US" sz="2400" b="1" dirty="0">
                <a:solidFill>
                  <a:srgbClr val="0066FF"/>
                </a:solidFill>
                <a:latin typeface="Arial" panose="020B0604020202020204" pitchFamily="34" charset="0"/>
                <a:cs typeface="Arial" panose="020B0604020202020204" pitchFamily="34" charset="0"/>
              </a:rPr>
              <a:t>Risks and Side Effects</a:t>
            </a:r>
            <a:endParaRPr lang="en-IN" sz="2400" b="1" dirty="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138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2164" y="283685"/>
            <a:ext cx="10287918" cy="4698722"/>
          </a:xfrm>
          <a:prstGeom prst="rect">
            <a:avLst/>
          </a:prstGeom>
        </p:spPr>
        <p:txBody>
          <a:bodyPr wrap="square">
            <a:spAutoFit/>
          </a:bodyPr>
          <a:lstStyle/>
          <a:p>
            <a:pPr marL="1165860" algn="ctr">
              <a:spcBef>
                <a:spcPts val="100"/>
              </a:spcBef>
            </a:pPr>
            <a:r>
              <a:rPr lang="en-MY" sz="2400" b="1" spc="-5" dirty="0">
                <a:solidFill>
                  <a:srgbClr val="0066FF"/>
                </a:solidFill>
                <a:latin typeface="Arial" panose="020B0604020202020204" pitchFamily="34" charset="0"/>
                <a:cs typeface="Arial" panose="020B0604020202020204" pitchFamily="34" charset="0"/>
              </a:rPr>
              <a:t>Ultrasound</a:t>
            </a:r>
            <a:r>
              <a:rPr lang="en-MY" sz="2400" b="1" spc="-25" dirty="0">
                <a:solidFill>
                  <a:srgbClr val="0066FF"/>
                </a:solidFill>
                <a:latin typeface="Arial" panose="020B0604020202020204" pitchFamily="34" charset="0"/>
                <a:cs typeface="Arial" panose="020B0604020202020204" pitchFamily="34" charset="0"/>
              </a:rPr>
              <a:t> </a:t>
            </a:r>
            <a:r>
              <a:rPr lang="en-MY" sz="2400" b="1" spc="-5" dirty="0">
                <a:solidFill>
                  <a:srgbClr val="0066FF"/>
                </a:solidFill>
                <a:latin typeface="Arial" panose="020B0604020202020204" pitchFamily="34" charset="0"/>
                <a:cs typeface="Arial" panose="020B0604020202020204" pitchFamily="34" charset="0"/>
              </a:rPr>
              <a:t>Terminology</a:t>
            </a:r>
            <a:endParaRPr lang="en-MY" sz="3600" b="1" dirty="0">
              <a:solidFill>
                <a:srgbClr val="0066FF"/>
              </a:solidFill>
              <a:latin typeface="Arial" panose="020B0604020202020204" pitchFamily="34" charset="0"/>
              <a:cs typeface="Arial" panose="020B0604020202020204" pitchFamily="34" charset="0"/>
            </a:endParaRPr>
          </a:p>
          <a:p>
            <a:pPr marL="12700"/>
            <a:r>
              <a:rPr lang="en-MY" b="1" spc="-5" dirty="0">
                <a:solidFill>
                  <a:prstClr val="black"/>
                </a:solidFill>
                <a:latin typeface="Arial"/>
                <a:cs typeface="Arial"/>
              </a:rPr>
              <a:t>Acoustic Impedance</a:t>
            </a:r>
            <a:endParaRPr lang="en-MY" dirty="0">
              <a:solidFill>
                <a:prstClr val="black"/>
              </a:solidFill>
              <a:latin typeface="Arial"/>
              <a:cs typeface="Arial"/>
            </a:endParaRPr>
          </a:p>
          <a:p>
            <a:pPr marL="12700" marR="9525">
              <a:spcBef>
                <a:spcPts val="70"/>
              </a:spcBef>
            </a:pPr>
            <a:r>
              <a:rPr lang="en-MY" spc="-5" dirty="0">
                <a:solidFill>
                  <a:prstClr val="black"/>
                </a:solidFill>
                <a:latin typeface="Arial"/>
                <a:cs typeface="Arial"/>
              </a:rPr>
              <a:t>Product </a:t>
            </a:r>
            <a:r>
              <a:rPr lang="en-MY" spc="-10" dirty="0">
                <a:solidFill>
                  <a:prstClr val="black"/>
                </a:solidFill>
                <a:latin typeface="Arial"/>
                <a:cs typeface="Arial"/>
              </a:rPr>
              <a:t>of </a:t>
            </a:r>
            <a:r>
              <a:rPr lang="en-MY" spc="-5" dirty="0">
                <a:solidFill>
                  <a:prstClr val="black"/>
                </a:solidFill>
                <a:latin typeface="Arial"/>
                <a:cs typeface="Arial"/>
              </a:rPr>
              <a:t>density and velocity of </a:t>
            </a:r>
            <a:r>
              <a:rPr lang="en-MY" dirty="0">
                <a:solidFill>
                  <a:prstClr val="black"/>
                </a:solidFill>
                <a:latin typeface="Arial"/>
                <a:cs typeface="Arial"/>
              </a:rPr>
              <a:t>sound </a:t>
            </a:r>
            <a:r>
              <a:rPr lang="en-MY" spc="-5" dirty="0">
                <a:solidFill>
                  <a:prstClr val="black"/>
                </a:solidFill>
                <a:latin typeface="Arial"/>
                <a:cs typeface="Arial"/>
              </a:rPr>
              <a:t>in </a:t>
            </a:r>
            <a:r>
              <a:rPr lang="en-MY" dirty="0">
                <a:solidFill>
                  <a:prstClr val="black"/>
                </a:solidFill>
                <a:latin typeface="Arial"/>
                <a:cs typeface="Arial"/>
              </a:rPr>
              <a:t>a </a:t>
            </a:r>
            <a:r>
              <a:rPr lang="en-MY" spc="-5" dirty="0">
                <a:solidFill>
                  <a:prstClr val="black"/>
                </a:solidFill>
                <a:latin typeface="Arial"/>
                <a:cs typeface="Arial"/>
              </a:rPr>
              <a:t>particular material. </a:t>
            </a:r>
            <a:r>
              <a:rPr lang="en-MY" dirty="0">
                <a:solidFill>
                  <a:prstClr val="black"/>
                </a:solidFill>
                <a:latin typeface="Arial"/>
                <a:cs typeface="Arial"/>
              </a:rPr>
              <a:t>The </a:t>
            </a:r>
            <a:r>
              <a:rPr lang="en-MY" spc="-5" dirty="0">
                <a:solidFill>
                  <a:prstClr val="black"/>
                </a:solidFill>
                <a:latin typeface="Arial"/>
                <a:cs typeface="Arial"/>
              </a:rPr>
              <a:t>amount </a:t>
            </a:r>
            <a:r>
              <a:rPr lang="en-MY" spc="-10" dirty="0">
                <a:solidFill>
                  <a:prstClr val="black"/>
                </a:solidFill>
                <a:latin typeface="Arial"/>
                <a:cs typeface="Arial"/>
              </a:rPr>
              <a:t>of </a:t>
            </a:r>
            <a:r>
              <a:rPr lang="en-MY" spc="-5" dirty="0">
                <a:solidFill>
                  <a:prstClr val="black"/>
                </a:solidFill>
                <a:latin typeface="Arial"/>
                <a:cs typeface="Arial"/>
              </a:rPr>
              <a:t>reflection </a:t>
            </a:r>
            <a:r>
              <a:rPr lang="en-MY" spc="-10" dirty="0">
                <a:solidFill>
                  <a:prstClr val="black"/>
                </a:solidFill>
                <a:latin typeface="Arial"/>
                <a:cs typeface="Arial"/>
              </a:rPr>
              <a:t>of </a:t>
            </a:r>
            <a:r>
              <a:rPr lang="en-MY" dirty="0">
                <a:solidFill>
                  <a:prstClr val="black"/>
                </a:solidFill>
                <a:latin typeface="Arial"/>
                <a:cs typeface="Arial"/>
              </a:rPr>
              <a:t>a  sound </a:t>
            </a:r>
            <a:r>
              <a:rPr lang="en-MY" spc="-5" dirty="0">
                <a:solidFill>
                  <a:prstClr val="black"/>
                </a:solidFill>
                <a:latin typeface="Arial"/>
                <a:cs typeface="Arial"/>
              </a:rPr>
              <a:t>beam is </a:t>
            </a:r>
            <a:r>
              <a:rPr lang="en-MY" spc="-10" dirty="0">
                <a:solidFill>
                  <a:prstClr val="black"/>
                </a:solidFill>
                <a:latin typeface="Arial"/>
                <a:cs typeface="Arial"/>
              </a:rPr>
              <a:t>determined </a:t>
            </a:r>
            <a:r>
              <a:rPr lang="en-MY" spc="-5" dirty="0">
                <a:solidFill>
                  <a:prstClr val="black"/>
                </a:solidFill>
                <a:latin typeface="Arial"/>
                <a:cs typeface="Arial"/>
              </a:rPr>
              <a:t>by </a:t>
            </a:r>
            <a:r>
              <a:rPr lang="en-MY" dirty="0">
                <a:solidFill>
                  <a:prstClr val="black"/>
                </a:solidFill>
                <a:latin typeface="Arial"/>
                <a:cs typeface="Arial"/>
              </a:rPr>
              <a:t>the </a:t>
            </a:r>
            <a:r>
              <a:rPr lang="en-MY" spc="-5" dirty="0">
                <a:solidFill>
                  <a:prstClr val="black"/>
                </a:solidFill>
                <a:latin typeface="Arial"/>
                <a:cs typeface="Arial"/>
              </a:rPr>
              <a:t>difference in the impedances </a:t>
            </a:r>
            <a:r>
              <a:rPr lang="en-MY" spc="-10" dirty="0">
                <a:solidFill>
                  <a:prstClr val="black"/>
                </a:solidFill>
                <a:latin typeface="Arial"/>
                <a:cs typeface="Arial"/>
              </a:rPr>
              <a:t>of </a:t>
            </a:r>
            <a:r>
              <a:rPr lang="en-MY" dirty="0">
                <a:solidFill>
                  <a:prstClr val="black"/>
                </a:solidFill>
                <a:latin typeface="Arial"/>
                <a:cs typeface="Arial"/>
              </a:rPr>
              <a:t>the </a:t>
            </a:r>
            <a:r>
              <a:rPr lang="en-MY" spc="-5" dirty="0">
                <a:solidFill>
                  <a:prstClr val="black"/>
                </a:solidFill>
                <a:latin typeface="Arial"/>
                <a:cs typeface="Arial"/>
              </a:rPr>
              <a:t>two tissues.</a:t>
            </a:r>
            <a:r>
              <a:rPr lang="en-MY" spc="45" dirty="0">
                <a:solidFill>
                  <a:prstClr val="black"/>
                </a:solidFill>
                <a:latin typeface="Arial"/>
                <a:cs typeface="Arial"/>
              </a:rPr>
              <a:t> </a:t>
            </a:r>
            <a:endParaRPr lang="en-MY" dirty="0">
              <a:solidFill>
                <a:prstClr val="black"/>
              </a:solidFill>
              <a:latin typeface="Arial"/>
              <a:cs typeface="Arial"/>
            </a:endParaRPr>
          </a:p>
          <a:p>
            <a:pPr>
              <a:spcBef>
                <a:spcPts val="15"/>
              </a:spcBef>
            </a:pPr>
            <a:endParaRPr lang="en-MY" sz="1400" dirty="0">
              <a:solidFill>
                <a:prstClr val="black"/>
              </a:solidFill>
              <a:latin typeface="Times New Roman"/>
              <a:cs typeface="Times New Roman"/>
            </a:endParaRPr>
          </a:p>
          <a:p>
            <a:pPr marL="12700">
              <a:spcBef>
                <a:spcPts val="5"/>
              </a:spcBef>
            </a:pPr>
            <a:r>
              <a:rPr lang="en-MY" b="1" spc="-5" dirty="0">
                <a:solidFill>
                  <a:prstClr val="black"/>
                </a:solidFill>
                <a:latin typeface="Arial"/>
                <a:cs typeface="Arial"/>
              </a:rPr>
              <a:t>Acoustic</a:t>
            </a:r>
            <a:r>
              <a:rPr lang="en-MY" b="1" dirty="0">
                <a:solidFill>
                  <a:prstClr val="black"/>
                </a:solidFill>
                <a:latin typeface="Arial"/>
                <a:cs typeface="Arial"/>
              </a:rPr>
              <a:t> </a:t>
            </a:r>
            <a:r>
              <a:rPr lang="en-MY" b="1" spc="-5" dirty="0">
                <a:solidFill>
                  <a:prstClr val="black"/>
                </a:solidFill>
                <a:latin typeface="Arial"/>
                <a:cs typeface="Arial"/>
              </a:rPr>
              <a:t>Power</a:t>
            </a:r>
            <a:endParaRPr lang="en-MY" dirty="0">
              <a:solidFill>
                <a:prstClr val="black"/>
              </a:solidFill>
              <a:latin typeface="Arial"/>
              <a:cs typeface="Arial"/>
            </a:endParaRPr>
          </a:p>
          <a:p>
            <a:pPr marL="12700"/>
            <a:r>
              <a:rPr lang="en-MY" spc="-5" dirty="0">
                <a:solidFill>
                  <a:prstClr val="black"/>
                </a:solidFill>
                <a:latin typeface="Arial"/>
                <a:cs typeface="Arial"/>
              </a:rPr>
              <a:t>Quantity </a:t>
            </a:r>
            <a:r>
              <a:rPr lang="en-MY" spc="-10" dirty="0">
                <a:solidFill>
                  <a:prstClr val="black"/>
                </a:solidFill>
                <a:latin typeface="Arial"/>
                <a:cs typeface="Arial"/>
              </a:rPr>
              <a:t>of </a:t>
            </a:r>
            <a:r>
              <a:rPr lang="en-MY" spc="-5" dirty="0">
                <a:solidFill>
                  <a:prstClr val="black"/>
                </a:solidFill>
                <a:latin typeface="Arial"/>
                <a:cs typeface="Arial"/>
              </a:rPr>
              <a:t>energy generated by </a:t>
            </a:r>
            <a:r>
              <a:rPr lang="en-MY" dirty="0">
                <a:solidFill>
                  <a:prstClr val="black"/>
                </a:solidFill>
                <a:latin typeface="Arial"/>
                <a:cs typeface="Arial"/>
              </a:rPr>
              <a:t>the </a:t>
            </a:r>
            <a:r>
              <a:rPr lang="en-MY" spc="-5" dirty="0">
                <a:solidFill>
                  <a:prstClr val="black"/>
                </a:solidFill>
                <a:latin typeface="Arial"/>
                <a:cs typeface="Arial"/>
              </a:rPr>
              <a:t>transducer, expressed in watts. Also </a:t>
            </a:r>
            <a:r>
              <a:rPr lang="en-MY" i="1" spc="-5" dirty="0">
                <a:solidFill>
                  <a:prstClr val="black"/>
                </a:solidFill>
                <a:latin typeface="Arial"/>
                <a:cs typeface="Arial"/>
              </a:rPr>
              <a:t>transmit power</a:t>
            </a:r>
            <a:r>
              <a:rPr lang="en-MY" spc="-5" dirty="0">
                <a:solidFill>
                  <a:prstClr val="black"/>
                </a:solidFill>
                <a:latin typeface="Arial"/>
                <a:cs typeface="Arial"/>
              </a:rPr>
              <a:t>.</a:t>
            </a:r>
            <a:r>
              <a:rPr lang="en-MY" spc="110" dirty="0">
                <a:solidFill>
                  <a:prstClr val="black"/>
                </a:solidFill>
                <a:latin typeface="Arial"/>
                <a:cs typeface="Arial"/>
              </a:rPr>
              <a:t> </a:t>
            </a:r>
            <a:endParaRPr lang="en-MY" dirty="0">
              <a:solidFill>
                <a:prstClr val="black"/>
              </a:solidFill>
              <a:latin typeface="Arial"/>
              <a:cs typeface="Arial"/>
            </a:endParaRPr>
          </a:p>
          <a:p>
            <a:pPr>
              <a:spcBef>
                <a:spcPts val="35"/>
              </a:spcBef>
            </a:pPr>
            <a:endParaRPr lang="en-MY" sz="1400" dirty="0">
              <a:solidFill>
                <a:prstClr val="black"/>
              </a:solidFill>
              <a:latin typeface="Times New Roman"/>
              <a:cs typeface="Times New Roman"/>
            </a:endParaRPr>
          </a:p>
          <a:p>
            <a:pPr marL="12700"/>
            <a:r>
              <a:rPr lang="en-MY" b="1" spc="-5" dirty="0">
                <a:solidFill>
                  <a:prstClr val="black"/>
                </a:solidFill>
                <a:latin typeface="Arial"/>
                <a:cs typeface="Arial"/>
              </a:rPr>
              <a:t>Acoustic </a:t>
            </a:r>
            <a:r>
              <a:rPr lang="en-MY" b="1" dirty="0">
                <a:solidFill>
                  <a:prstClr val="black"/>
                </a:solidFill>
                <a:latin typeface="Arial"/>
                <a:cs typeface="Arial"/>
              </a:rPr>
              <a:t>Scattering</a:t>
            </a:r>
            <a:endParaRPr lang="en-MY" dirty="0">
              <a:solidFill>
                <a:prstClr val="black"/>
              </a:solidFill>
              <a:latin typeface="Arial"/>
              <a:cs typeface="Arial"/>
            </a:endParaRPr>
          </a:p>
          <a:p>
            <a:pPr marL="12700"/>
            <a:r>
              <a:rPr lang="en-MY" spc="-5" dirty="0">
                <a:solidFill>
                  <a:prstClr val="black"/>
                </a:solidFill>
                <a:latin typeface="Arial"/>
                <a:cs typeface="Arial"/>
              </a:rPr>
              <a:t>Reflections from small objects that are </a:t>
            </a:r>
            <a:r>
              <a:rPr lang="en-MY" dirty="0">
                <a:solidFill>
                  <a:prstClr val="black"/>
                </a:solidFill>
                <a:latin typeface="Arial"/>
                <a:cs typeface="Arial"/>
              </a:rPr>
              <a:t>the </a:t>
            </a:r>
            <a:r>
              <a:rPr lang="en-MY" spc="-5" dirty="0">
                <a:solidFill>
                  <a:prstClr val="black"/>
                </a:solidFill>
                <a:latin typeface="Arial"/>
                <a:cs typeface="Arial"/>
              </a:rPr>
              <a:t>size </a:t>
            </a:r>
            <a:r>
              <a:rPr lang="en-MY" spc="-10" dirty="0">
                <a:solidFill>
                  <a:prstClr val="black"/>
                </a:solidFill>
                <a:latin typeface="Arial"/>
                <a:cs typeface="Arial"/>
              </a:rPr>
              <a:t>of </a:t>
            </a:r>
            <a:r>
              <a:rPr lang="en-MY" dirty="0">
                <a:solidFill>
                  <a:prstClr val="black"/>
                </a:solidFill>
                <a:latin typeface="Arial"/>
                <a:cs typeface="Arial"/>
              </a:rPr>
              <a:t>the </a:t>
            </a:r>
            <a:r>
              <a:rPr lang="en-MY" spc="-5" dirty="0">
                <a:solidFill>
                  <a:prstClr val="black"/>
                </a:solidFill>
                <a:latin typeface="Arial"/>
                <a:cs typeface="Arial"/>
              </a:rPr>
              <a:t>wavelength </a:t>
            </a:r>
            <a:r>
              <a:rPr lang="en-MY" spc="-10" dirty="0">
                <a:solidFill>
                  <a:prstClr val="black"/>
                </a:solidFill>
                <a:latin typeface="Arial"/>
                <a:cs typeface="Arial"/>
              </a:rPr>
              <a:t>or </a:t>
            </a:r>
            <a:r>
              <a:rPr lang="en-MY" spc="-5" dirty="0">
                <a:solidFill>
                  <a:prstClr val="black"/>
                </a:solidFill>
                <a:latin typeface="Arial"/>
                <a:cs typeface="Arial"/>
              </a:rPr>
              <a:t>smaller.</a:t>
            </a:r>
            <a:r>
              <a:rPr lang="en-MY" spc="25" dirty="0">
                <a:solidFill>
                  <a:prstClr val="black"/>
                </a:solidFill>
                <a:latin typeface="Arial"/>
                <a:cs typeface="Arial"/>
              </a:rPr>
              <a:t> </a:t>
            </a:r>
            <a:endParaRPr lang="en-MY" dirty="0">
              <a:solidFill>
                <a:prstClr val="black"/>
              </a:solidFill>
              <a:latin typeface="Arial"/>
              <a:cs typeface="Arial"/>
            </a:endParaRPr>
          </a:p>
          <a:p>
            <a:pPr>
              <a:spcBef>
                <a:spcPts val="50"/>
              </a:spcBef>
            </a:pPr>
            <a:endParaRPr lang="en-MY" sz="1400" dirty="0">
              <a:solidFill>
                <a:prstClr val="black"/>
              </a:solidFill>
              <a:latin typeface="Times New Roman"/>
              <a:cs typeface="Times New Roman"/>
            </a:endParaRPr>
          </a:p>
          <a:p>
            <a:pPr marL="12700"/>
            <a:r>
              <a:rPr lang="en-MY" b="1" spc="-5" dirty="0">
                <a:solidFill>
                  <a:prstClr val="black"/>
                </a:solidFill>
                <a:latin typeface="Arial"/>
                <a:cs typeface="Arial"/>
              </a:rPr>
              <a:t>Acoustic Shadow</a:t>
            </a:r>
            <a:endParaRPr lang="en-MY" dirty="0">
              <a:solidFill>
                <a:prstClr val="black"/>
              </a:solidFill>
              <a:latin typeface="Arial"/>
              <a:cs typeface="Arial"/>
            </a:endParaRPr>
          </a:p>
          <a:p>
            <a:pPr marL="12700"/>
            <a:r>
              <a:rPr lang="en-MY" spc="-5" dirty="0">
                <a:solidFill>
                  <a:prstClr val="black"/>
                </a:solidFill>
                <a:latin typeface="Arial"/>
                <a:cs typeface="Arial"/>
              </a:rPr>
              <a:t>Loss </a:t>
            </a:r>
            <a:r>
              <a:rPr lang="en-MY" spc="-10" dirty="0">
                <a:solidFill>
                  <a:prstClr val="black"/>
                </a:solidFill>
                <a:latin typeface="Arial"/>
                <a:cs typeface="Arial"/>
              </a:rPr>
              <a:t>of </a:t>
            </a:r>
            <a:r>
              <a:rPr lang="en-MY" spc="-5" dirty="0">
                <a:solidFill>
                  <a:prstClr val="black"/>
                </a:solidFill>
                <a:latin typeface="Arial"/>
                <a:cs typeface="Arial"/>
              </a:rPr>
              <a:t>echo signals from distal structures due to attenuation </a:t>
            </a:r>
            <a:r>
              <a:rPr lang="en-MY" spc="-10" dirty="0">
                <a:solidFill>
                  <a:prstClr val="black"/>
                </a:solidFill>
                <a:latin typeface="Arial"/>
                <a:cs typeface="Arial"/>
              </a:rPr>
              <a:t>of overlying </a:t>
            </a:r>
            <a:r>
              <a:rPr lang="en-MY" spc="-5" dirty="0">
                <a:solidFill>
                  <a:prstClr val="black"/>
                </a:solidFill>
                <a:latin typeface="Arial"/>
                <a:cs typeface="Arial"/>
              </a:rPr>
              <a:t>structures.</a:t>
            </a:r>
            <a:r>
              <a:rPr lang="en-MY" spc="120" dirty="0">
                <a:solidFill>
                  <a:prstClr val="black"/>
                </a:solidFill>
                <a:latin typeface="Arial"/>
                <a:cs typeface="Arial"/>
              </a:rPr>
              <a:t> </a:t>
            </a:r>
            <a:endParaRPr lang="en-MY" dirty="0">
              <a:solidFill>
                <a:prstClr val="black"/>
              </a:solidFill>
              <a:latin typeface="Arial"/>
              <a:cs typeface="Arial"/>
            </a:endParaRPr>
          </a:p>
          <a:p>
            <a:pPr>
              <a:spcBef>
                <a:spcPts val="50"/>
              </a:spcBef>
            </a:pPr>
            <a:endParaRPr lang="en-MY" sz="1400" dirty="0">
              <a:solidFill>
                <a:prstClr val="black"/>
              </a:solidFill>
              <a:latin typeface="Times New Roman"/>
              <a:cs typeface="Times New Roman"/>
            </a:endParaRPr>
          </a:p>
          <a:p>
            <a:pPr marL="12700"/>
            <a:r>
              <a:rPr lang="en-MY" b="1" spc="-5" dirty="0">
                <a:solidFill>
                  <a:prstClr val="black"/>
                </a:solidFill>
                <a:latin typeface="Arial"/>
                <a:cs typeface="Arial"/>
              </a:rPr>
              <a:t>Acoustic</a:t>
            </a:r>
            <a:r>
              <a:rPr lang="en-MY" b="1" dirty="0">
                <a:solidFill>
                  <a:prstClr val="black"/>
                </a:solidFill>
                <a:latin typeface="Arial"/>
                <a:cs typeface="Arial"/>
              </a:rPr>
              <a:t> </a:t>
            </a:r>
            <a:r>
              <a:rPr lang="en-MY" b="1" spc="-5" dirty="0">
                <a:solidFill>
                  <a:prstClr val="black"/>
                </a:solidFill>
                <a:latin typeface="Arial"/>
                <a:cs typeface="Arial"/>
              </a:rPr>
              <a:t>Velocity</a:t>
            </a:r>
            <a:endParaRPr lang="en-MY" dirty="0">
              <a:solidFill>
                <a:prstClr val="black"/>
              </a:solidFill>
              <a:latin typeface="Arial"/>
              <a:cs typeface="Arial"/>
            </a:endParaRPr>
          </a:p>
          <a:p>
            <a:pPr marL="12700" marR="8255">
              <a:spcBef>
                <a:spcPts val="65"/>
              </a:spcBef>
            </a:pPr>
            <a:r>
              <a:rPr lang="en-MY" dirty="0">
                <a:solidFill>
                  <a:prstClr val="black"/>
                </a:solidFill>
                <a:latin typeface="Arial"/>
                <a:cs typeface="Arial"/>
              </a:rPr>
              <a:t>The speed </a:t>
            </a:r>
            <a:r>
              <a:rPr lang="en-MY" spc="-10" dirty="0">
                <a:solidFill>
                  <a:prstClr val="black"/>
                </a:solidFill>
                <a:latin typeface="Arial"/>
                <a:cs typeface="Arial"/>
              </a:rPr>
              <a:t>of </a:t>
            </a:r>
            <a:r>
              <a:rPr lang="en-MY" dirty="0">
                <a:solidFill>
                  <a:prstClr val="black"/>
                </a:solidFill>
                <a:latin typeface="Arial"/>
                <a:cs typeface="Arial"/>
              </a:rPr>
              <a:t>sound </a:t>
            </a:r>
            <a:r>
              <a:rPr lang="en-MY" spc="-5" dirty="0">
                <a:solidFill>
                  <a:prstClr val="black"/>
                </a:solidFill>
                <a:latin typeface="Arial"/>
                <a:cs typeface="Arial"/>
              </a:rPr>
              <a:t>through </a:t>
            </a:r>
            <a:r>
              <a:rPr lang="en-MY" dirty="0">
                <a:solidFill>
                  <a:prstClr val="black"/>
                </a:solidFill>
                <a:latin typeface="Arial"/>
                <a:cs typeface="Arial"/>
              </a:rPr>
              <a:t>a </a:t>
            </a:r>
            <a:r>
              <a:rPr lang="en-MY" spc="-5" dirty="0">
                <a:solidFill>
                  <a:prstClr val="black"/>
                </a:solidFill>
                <a:latin typeface="Arial"/>
                <a:cs typeface="Arial"/>
              </a:rPr>
              <a:t>medium </a:t>
            </a:r>
            <a:r>
              <a:rPr lang="en-MY" spc="-10" dirty="0">
                <a:solidFill>
                  <a:prstClr val="black"/>
                </a:solidFill>
                <a:latin typeface="Arial"/>
                <a:cs typeface="Arial"/>
              </a:rPr>
              <a:t>as </a:t>
            </a:r>
            <a:r>
              <a:rPr lang="en-MY" spc="-5" dirty="0">
                <a:solidFill>
                  <a:prstClr val="black"/>
                </a:solidFill>
                <a:latin typeface="Arial"/>
                <a:cs typeface="Arial"/>
              </a:rPr>
              <a:t>determined by </a:t>
            </a:r>
            <a:r>
              <a:rPr lang="en-MY" dirty="0">
                <a:solidFill>
                  <a:prstClr val="black"/>
                </a:solidFill>
                <a:latin typeface="Arial"/>
                <a:cs typeface="Arial"/>
              </a:rPr>
              <a:t>the </a:t>
            </a:r>
            <a:r>
              <a:rPr lang="en-MY" spc="-5" dirty="0">
                <a:solidFill>
                  <a:prstClr val="black"/>
                </a:solidFill>
                <a:latin typeface="Arial"/>
                <a:cs typeface="Arial"/>
              </a:rPr>
              <a:t>stiffness and density </a:t>
            </a:r>
            <a:r>
              <a:rPr lang="en-MY" spc="-10" dirty="0">
                <a:solidFill>
                  <a:prstClr val="black"/>
                </a:solidFill>
                <a:latin typeface="Arial"/>
                <a:cs typeface="Arial"/>
              </a:rPr>
              <a:t>of </a:t>
            </a:r>
            <a:r>
              <a:rPr lang="en-MY" spc="-5" dirty="0">
                <a:solidFill>
                  <a:prstClr val="black"/>
                </a:solidFill>
                <a:latin typeface="Arial"/>
                <a:cs typeface="Arial"/>
              </a:rPr>
              <a:t>the  medium.</a:t>
            </a:r>
            <a:endParaRPr lang="en-MY" dirty="0">
              <a:solidFill>
                <a:prstClr val="black"/>
              </a:solidFill>
              <a:latin typeface="Arial"/>
              <a:cs typeface="Arial"/>
            </a:endParaRPr>
          </a:p>
          <a:p>
            <a:pPr marL="52069"/>
            <a:r>
              <a:rPr lang="en-MY" spc="-5" dirty="0">
                <a:solidFill>
                  <a:prstClr val="black"/>
                </a:solidFill>
                <a:latin typeface="Arial"/>
                <a:cs typeface="Arial"/>
              </a:rPr>
              <a:t>Also: </a:t>
            </a:r>
            <a:r>
              <a:rPr lang="en-MY" dirty="0">
                <a:solidFill>
                  <a:prstClr val="black"/>
                </a:solidFill>
                <a:latin typeface="Arial"/>
                <a:cs typeface="Arial"/>
              </a:rPr>
              <a:t>speed </a:t>
            </a:r>
            <a:r>
              <a:rPr lang="en-MY" spc="-10" dirty="0">
                <a:solidFill>
                  <a:prstClr val="black"/>
                </a:solidFill>
                <a:latin typeface="Arial"/>
                <a:cs typeface="Arial"/>
              </a:rPr>
              <a:t>of </a:t>
            </a:r>
            <a:r>
              <a:rPr lang="en-MY" spc="-5" dirty="0">
                <a:solidFill>
                  <a:prstClr val="black"/>
                </a:solidFill>
                <a:latin typeface="Arial"/>
                <a:cs typeface="Arial"/>
              </a:rPr>
              <a:t>sound; propagation speed; </a:t>
            </a:r>
            <a:r>
              <a:rPr lang="en-MY" dirty="0">
                <a:solidFill>
                  <a:prstClr val="black"/>
                </a:solidFill>
                <a:latin typeface="Arial"/>
                <a:cs typeface="Arial"/>
              </a:rPr>
              <a:t>sound </a:t>
            </a:r>
            <a:r>
              <a:rPr lang="en-MY" spc="-5" dirty="0">
                <a:solidFill>
                  <a:prstClr val="black"/>
                </a:solidFill>
                <a:latin typeface="Arial"/>
                <a:cs typeface="Arial"/>
              </a:rPr>
              <a:t>velocity.</a:t>
            </a:r>
            <a:r>
              <a:rPr lang="en-MY" spc="45" dirty="0">
                <a:solidFill>
                  <a:prstClr val="black"/>
                </a:solidFill>
                <a:latin typeface="Arial"/>
                <a:cs typeface="Arial"/>
              </a:rPr>
              <a:t> </a:t>
            </a:r>
            <a:endParaRPr lang="en-MY" dirty="0">
              <a:solidFill>
                <a:prstClr val="black"/>
              </a:solidFill>
              <a:latin typeface="Arial"/>
              <a:cs typeface="Arial"/>
            </a:endParaRPr>
          </a:p>
        </p:txBody>
      </p:sp>
    </p:spTree>
    <p:extLst>
      <p:ext uri="{BB962C8B-B14F-4D97-AF65-F5344CB8AC3E}">
        <p14:creationId xmlns:p14="http://schemas.microsoft.com/office/powerpoint/2010/main" val="1752475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8196" y="110170"/>
            <a:ext cx="10123582" cy="5847755"/>
          </a:xfrm>
          <a:prstGeom prst="rect">
            <a:avLst/>
          </a:prstGeom>
        </p:spPr>
        <p:txBody>
          <a:bodyPr wrap="square">
            <a:spAutoFit/>
          </a:bodyPr>
          <a:lstStyle/>
          <a:p>
            <a:r>
              <a:rPr lang="en-US" sz="2200" b="1" dirty="0">
                <a:solidFill>
                  <a:prstClr val="black"/>
                </a:solidFill>
                <a:latin typeface="Gill Sans MT"/>
              </a:rPr>
              <a:t>Aliasing </a:t>
            </a:r>
            <a:endParaRPr lang="en-US" sz="2200" dirty="0">
              <a:solidFill>
                <a:prstClr val="black"/>
              </a:solidFill>
              <a:latin typeface="Gill Sans MT"/>
            </a:endParaRPr>
          </a:p>
          <a:p>
            <a:r>
              <a:rPr lang="en-MY" sz="2200" dirty="0">
                <a:solidFill>
                  <a:prstClr val="black"/>
                </a:solidFill>
                <a:latin typeface="Gill Sans MT"/>
              </a:rPr>
              <a:t>A technical </a:t>
            </a:r>
            <a:r>
              <a:rPr lang="en-MY" sz="2200" dirty="0" err="1">
                <a:solidFill>
                  <a:prstClr val="black"/>
                </a:solidFill>
                <a:latin typeface="Gill Sans MT"/>
              </a:rPr>
              <a:t>artifact</a:t>
            </a:r>
            <a:r>
              <a:rPr lang="en-MY" sz="2200" dirty="0">
                <a:solidFill>
                  <a:prstClr val="black"/>
                </a:solidFill>
                <a:latin typeface="Gill Sans MT"/>
              </a:rPr>
              <a:t> occurring when the frequency change is so large that it exceeds the sampling view and pulse repetition frequency. The frequency display wraps around so that the signal is seen at both the top and bottom of the image. </a:t>
            </a:r>
          </a:p>
          <a:p>
            <a:endParaRPr lang="en-MY" sz="2200" dirty="0">
              <a:solidFill>
                <a:prstClr val="black"/>
              </a:solidFill>
              <a:latin typeface="Gill Sans MT"/>
            </a:endParaRPr>
          </a:p>
          <a:p>
            <a:r>
              <a:rPr lang="en-US" sz="2200" b="1" dirty="0">
                <a:solidFill>
                  <a:prstClr val="black"/>
                </a:solidFill>
                <a:latin typeface="Gill Sans MT"/>
              </a:rPr>
              <a:t>Amplitude </a:t>
            </a:r>
            <a:endParaRPr lang="en-US" sz="2200" dirty="0">
              <a:solidFill>
                <a:prstClr val="black"/>
              </a:solidFill>
              <a:latin typeface="Gill Sans MT"/>
            </a:endParaRPr>
          </a:p>
          <a:p>
            <a:r>
              <a:rPr lang="en-MY" sz="2200" dirty="0">
                <a:solidFill>
                  <a:prstClr val="black"/>
                </a:solidFill>
                <a:latin typeface="Gill Sans MT"/>
              </a:rPr>
              <a:t>Strength or height of the wave, measured in decibels. </a:t>
            </a:r>
          </a:p>
          <a:p>
            <a:r>
              <a:rPr lang="en-MY" sz="2200" dirty="0">
                <a:solidFill>
                  <a:prstClr val="black"/>
                </a:solidFill>
                <a:latin typeface="Gill Sans MT"/>
              </a:rPr>
              <a:t> </a:t>
            </a:r>
          </a:p>
          <a:p>
            <a:r>
              <a:rPr lang="en-US" sz="2200" b="1" dirty="0">
                <a:solidFill>
                  <a:prstClr val="black"/>
                </a:solidFill>
                <a:latin typeface="Gill Sans MT"/>
              </a:rPr>
              <a:t>Amplitude mode (A-mode) </a:t>
            </a:r>
            <a:endParaRPr lang="en-US" sz="2200" dirty="0">
              <a:solidFill>
                <a:prstClr val="black"/>
              </a:solidFill>
              <a:latin typeface="Gill Sans MT"/>
            </a:endParaRPr>
          </a:p>
          <a:p>
            <a:r>
              <a:rPr lang="en-MY" sz="2200" dirty="0">
                <a:solidFill>
                  <a:prstClr val="black"/>
                </a:solidFill>
                <a:latin typeface="Gill Sans MT"/>
              </a:rPr>
              <a:t>A one-dimensional image displaying the amplitude strength of the returning echo signals along the vertical axis and the time (the distance from the transducer) along the horizontal axis. </a:t>
            </a:r>
          </a:p>
          <a:p>
            <a:endParaRPr lang="en-MY" sz="2200" dirty="0">
              <a:solidFill>
                <a:prstClr val="black"/>
              </a:solidFill>
              <a:latin typeface="Gill Sans MT"/>
            </a:endParaRPr>
          </a:p>
          <a:p>
            <a:r>
              <a:rPr lang="en-US" sz="2200" b="1" dirty="0">
                <a:solidFill>
                  <a:prstClr val="black"/>
                </a:solidFill>
                <a:latin typeface="Gill Sans MT"/>
              </a:rPr>
              <a:t>Anechoic </a:t>
            </a:r>
            <a:endParaRPr lang="en-US" sz="2200" dirty="0">
              <a:solidFill>
                <a:prstClr val="black"/>
              </a:solidFill>
              <a:latin typeface="Gill Sans MT"/>
            </a:endParaRPr>
          </a:p>
          <a:p>
            <a:r>
              <a:rPr lang="en-MY" sz="2200" dirty="0">
                <a:solidFill>
                  <a:prstClr val="black"/>
                </a:solidFill>
                <a:latin typeface="Gill Sans MT"/>
              </a:rPr>
              <a:t>Refers to a structure that returns no echoes. This could be a simple cyst or cystic structure such as the gall bladder, urinary bladder, or chambers of the heart. Also, </a:t>
            </a:r>
            <a:r>
              <a:rPr lang="en-MY" sz="2200" i="1" dirty="0">
                <a:solidFill>
                  <a:prstClr val="black"/>
                </a:solidFill>
                <a:latin typeface="Gill Sans MT"/>
              </a:rPr>
              <a:t>sonolucent, echo-free</a:t>
            </a:r>
            <a:r>
              <a:rPr lang="en-MY" sz="2200" dirty="0">
                <a:solidFill>
                  <a:prstClr val="black"/>
                </a:solidFill>
                <a:latin typeface="Gill Sans MT"/>
              </a:rPr>
              <a:t>, </a:t>
            </a:r>
            <a:r>
              <a:rPr lang="en-MY" sz="2200" dirty="0" err="1">
                <a:solidFill>
                  <a:prstClr val="black"/>
                </a:solidFill>
                <a:latin typeface="Gill Sans MT"/>
              </a:rPr>
              <a:t>echolucent</a:t>
            </a:r>
            <a:r>
              <a:rPr lang="en-MY" sz="2200" dirty="0">
                <a:solidFill>
                  <a:prstClr val="black"/>
                </a:solidFill>
                <a:latin typeface="Gill Sans MT"/>
              </a:rPr>
              <a:t>, transonic. </a:t>
            </a:r>
          </a:p>
        </p:txBody>
      </p:sp>
    </p:spTree>
    <p:extLst>
      <p:ext uri="{BB962C8B-B14F-4D97-AF65-F5344CB8AC3E}">
        <p14:creationId xmlns:p14="http://schemas.microsoft.com/office/powerpoint/2010/main" val="3699999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264" y="220338"/>
            <a:ext cx="10144699" cy="5632311"/>
          </a:xfrm>
          <a:prstGeom prst="rect">
            <a:avLst/>
          </a:prstGeom>
        </p:spPr>
        <p:txBody>
          <a:bodyPr wrap="square">
            <a:spAutoFit/>
          </a:bodyPr>
          <a:lstStyle/>
          <a:p>
            <a:r>
              <a:rPr lang="en-US" sz="2400" b="1" dirty="0">
                <a:solidFill>
                  <a:prstClr val="black"/>
                </a:solidFill>
                <a:latin typeface="Gill Sans MT"/>
              </a:rPr>
              <a:t>Attenuation </a:t>
            </a:r>
            <a:endParaRPr lang="en-US" sz="2400" dirty="0">
              <a:solidFill>
                <a:prstClr val="black"/>
              </a:solidFill>
              <a:latin typeface="Gill Sans MT"/>
            </a:endParaRPr>
          </a:p>
          <a:p>
            <a:r>
              <a:rPr lang="en-MY" sz="2400" dirty="0">
                <a:solidFill>
                  <a:prstClr val="black"/>
                </a:solidFill>
                <a:latin typeface="Gill Sans MT"/>
              </a:rPr>
              <a:t>Reduction in amplitude and intensity with increasing distance </a:t>
            </a:r>
            <a:r>
              <a:rPr lang="en-MY" sz="2400" dirty="0" err="1">
                <a:solidFill>
                  <a:prstClr val="black"/>
                </a:solidFill>
                <a:latin typeface="Gill Sans MT"/>
              </a:rPr>
              <a:t>traveled</a:t>
            </a:r>
            <a:r>
              <a:rPr lang="en-MY" sz="2400" dirty="0">
                <a:solidFill>
                  <a:prstClr val="black"/>
                </a:solidFill>
                <a:latin typeface="Gill Sans MT"/>
              </a:rPr>
              <a:t> due to scatter, reflection and absorption. Dependent on frequency; higher frequencies give less penetration. </a:t>
            </a:r>
          </a:p>
          <a:p>
            <a:endParaRPr lang="en-MY" sz="2400" dirty="0">
              <a:solidFill>
                <a:prstClr val="black"/>
              </a:solidFill>
              <a:latin typeface="Gill Sans MT"/>
            </a:endParaRPr>
          </a:p>
          <a:p>
            <a:r>
              <a:rPr lang="en-US" sz="2400" b="1" dirty="0">
                <a:solidFill>
                  <a:prstClr val="black"/>
                </a:solidFill>
                <a:latin typeface="Gill Sans MT"/>
              </a:rPr>
              <a:t>Axial Resolution </a:t>
            </a:r>
            <a:endParaRPr lang="en-US" sz="2400" dirty="0">
              <a:solidFill>
                <a:prstClr val="black"/>
              </a:solidFill>
              <a:latin typeface="Gill Sans MT"/>
            </a:endParaRPr>
          </a:p>
          <a:p>
            <a:r>
              <a:rPr lang="en-MY" sz="2400" dirty="0">
                <a:solidFill>
                  <a:prstClr val="black"/>
                </a:solidFill>
                <a:latin typeface="Gill Sans MT"/>
              </a:rPr>
              <a:t>Depth resolution; ability to separate two objects lying in tandem along the axis of the beam. </a:t>
            </a:r>
          </a:p>
          <a:p>
            <a:endParaRPr lang="en-MY" sz="2400" dirty="0">
              <a:solidFill>
                <a:prstClr val="black"/>
              </a:solidFill>
              <a:latin typeface="Gill Sans MT"/>
            </a:endParaRPr>
          </a:p>
          <a:p>
            <a:r>
              <a:rPr lang="en-US" sz="2400" b="1" dirty="0">
                <a:solidFill>
                  <a:prstClr val="black"/>
                </a:solidFill>
                <a:latin typeface="Gill Sans MT"/>
              </a:rPr>
              <a:t>Azimuthal </a:t>
            </a:r>
            <a:endParaRPr lang="en-US" sz="2400" dirty="0">
              <a:solidFill>
                <a:prstClr val="black"/>
              </a:solidFill>
              <a:latin typeface="Gill Sans MT"/>
            </a:endParaRPr>
          </a:p>
          <a:p>
            <a:r>
              <a:rPr lang="en-MY" sz="2400" dirty="0">
                <a:solidFill>
                  <a:prstClr val="black"/>
                </a:solidFill>
                <a:latin typeface="Gill Sans MT"/>
              </a:rPr>
              <a:t>The dimension perpendicular to the image slice, the thickness of the slice of anatomy. </a:t>
            </a:r>
          </a:p>
          <a:p>
            <a:r>
              <a:rPr lang="en-MY" sz="2400" dirty="0">
                <a:solidFill>
                  <a:prstClr val="black"/>
                </a:solidFill>
                <a:latin typeface="Gill Sans MT"/>
              </a:rPr>
              <a:t> </a:t>
            </a:r>
          </a:p>
          <a:p>
            <a:r>
              <a:rPr lang="en-US" sz="2400" b="1" dirty="0">
                <a:solidFill>
                  <a:prstClr val="black"/>
                </a:solidFill>
                <a:latin typeface="Gill Sans MT"/>
              </a:rPr>
              <a:t>Bandwidth </a:t>
            </a:r>
            <a:endParaRPr lang="en-US" sz="2400" dirty="0">
              <a:solidFill>
                <a:prstClr val="black"/>
              </a:solidFill>
              <a:latin typeface="Gill Sans MT"/>
            </a:endParaRPr>
          </a:p>
          <a:p>
            <a:r>
              <a:rPr lang="en-MY" sz="2400" dirty="0">
                <a:solidFill>
                  <a:prstClr val="black"/>
                </a:solidFill>
                <a:latin typeface="Gill Sans MT"/>
              </a:rPr>
              <a:t>The frequency range represented in a pulse from the transducer; </a:t>
            </a:r>
            <a:r>
              <a:rPr lang="en-MY" sz="2400" i="1" dirty="0">
                <a:solidFill>
                  <a:prstClr val="black"/>
                </a:solidFill>
                <a:latin typeface="Gill Sans MT"/>
              </a:rPr>
              <a:t>quality factor</a:t>
            </a:r>
            <a:r>
              <a:rPr lang="en-MY" sz="2400" dirty="0">
                <a:solidFill>
                  <a:prstClr val="black"/>
                </a:solidFill>
                <a:latin typeface="Gill Sans MT"/>
              </a:rPr>
              <a:t>. </a:t>
            </a:r>
            <a:endParaRPr lang="en-US" sz="2400" dirty="0">
              <a:solidFill>
                <a:prstClr val="black"/>
              </a:solidFill>
              <a:latin typeface="Gill Sans MT"/>
            </a:endParaRPr>
          </a:p>
        </p:txBody>
      </p:sp>
    </p:spTree>
    <p:extLst>
      <p:ext uri="{BB962C8B-B14F-4D97-AF65-F5344CB8AC3E}">
        <p14:creationId xmlns:p14="http://schemas.microsoft.com/office/powerpoint/2010/main" val="89543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309" y="185452"/>
            <a:ext cx="10234671" cy="5847755"/>
          </a:xfrm>
          <a:prstGeom prst="rect">
            <a:avLst/>
          </a:prstGeom>
        </p:spPr>
        <p:txBody>
          <a:bodyPr wrap="square">
            <a:spAutoFit/>
          </a:bodyPr>
          <a:lstStyle/>
          <a:p>
            <a:r>
              <a:rPr lang="en-US" sz="2200" b="1" dirty="0">
                <a:solidFill>
                  <a:prstClr val="black"/>
                </a:solidFill>
                <a:latin typeface="Gill Sans MT"/>
              </a:rPr>
              <a:t>B-Scan </a:t>
            </a:r>
            <a:endParaRPr lang="en-US" sz="2200" dirty="0">
              <a:solidFill>
                <a:prstClr val="black"/>
              </a:solidFill>
              <a:latin typeface="Gill Sans MT"/>
            </a:endParaRPr>
          </a:p>
          <a:p>
            <a:r>
              <a:rPr lang="en-MY" sz="2200" dirty="0">
                <a:solidFill>
                  <a:prstClr val="black"/>
                </a:solidFill>
                <a:latin typeface="Gill Sans MT"/>
              </a:rPr>
              <a:t>A two-dimensional cross-sectional image displayed on a screen in which the brightness of echoes and their position on the screen are determined by the movement of a transducer and the time it takes the echoes to return to the transducer. Also </a:t>
            </a:r>
            <a:r>
              <a:rPr lang="en-MY" sz="2200" i="1" dirty="0">
                <a:solidFill>
                  <a:prstClr val="black"/>
                </a:solidFill>
                <a:latin typeface="Gill Sans MT"/>
              </a:rPr>
              <a:t>static scan</a:t>
            </a:r>
            <a:r>
              <a:rPr lang="en-MY" sz="2200" dirty="0">
                <a:solidFill>
                  <a:prstClr val="black"/>
                </a:solidFill>
                <a:latin typeface="Gill Sans MT"/>
              </a:rPr>
              <a:t>. </a:t>
            </a:r>
          </a:p>
          <a:p>
            <a:r>
              <a:rPr lang="en-MY" sz="2200" dirty="0">
                <a:solidFill>
                  <a:prstClr val="black"/>
                </a:solidFill>
                <a:latin typeface="Gill Sans MT"/>
              </a:rPr>
              <a:t> </a:t>
            </a:r>
          </a:p>
          <a:p>
            <a:r>
              <a:rPr lang="en-US" sz="2200" b="1" dirty="0" err="1">
                <a:solidFill>
                  <a:prstClr val="black"/>
                </a:solidFill>
                <a:latin typeface="Gill Sans MT"/>
              </a:rPr>
              <a:t>Cineloop</a:t>
            </a:r>
            <a:r>
              <a:rPr lang="en-US" sz="2200" b="1" dirty="0">
                <a:solidFill>
                  <a:prstClr val="black"/>
                </a:solidFill>
                <a:latin typeface="Gill Sans MT"/>
              </a:rPr>
              <a:t> </a:t>
            </a:r>
            <a:endParaRPr lang="en-US" sz="2200" dirty="0">
              <a:solidFill>
                <a:prstClr val="black"/>
              </a:solidFill>
              <a:latin typeface="Gill Sans MT"/>
            </a:endParaRPr>
          </a:p>
          <a:p>
            <a:r>
              <a:rPr lang="en-MY" sz="2200" dirty="0">
                <a:solidFill>
                  <a:prstClr val="black"/>
                </a:solidFill>
                <a:latin typeface="Gill Sans MT"/>
              </a:rPr>
              <a:t>The system memory stores the most recent sequence of images in a series of frames before the freeze button is pressed allowing a continuous loop of images to be reviewed. </a:t>
            </a:r>
          </a:p>
          <a:p>
            <a:r>
              <a:rPr lang="en-MY" sz="2200" dirty="0">
                <a:solidFill>
                  <a:prstClr val="black"/>
                </a:solidFill>
                <a:latin typeface="Gill Sans MT"/>
              </a:rPr>
              <a:t> </a:t>
            </a:r>
          </a:p>
          <a:p>
            <a:r>
              <a:rPr lang="en-US" sz="2200" b="1" dirty="0">
                <a:solidFill>
                  <a:prstClr val="black"/>
                </a:solidFill>
                <a:latin typeface="Gill Sans MT"/>
              </a:rPr>
              <a:t>Color Flow Doppler </a:t>
            </a:r>
            <a:endParaRPr lang="en-US" sz="2200" dirty="0">
              <a:solidFill>
                <a:prstClr val="black"/>
              </a:solidFill>
              <a:latin typeface="Gill Sans MT"/>
            </a:endParaRPr>
          </a:p>
          <a:p>
            <a:r>
              <a:rPr lang="en-MY" sz="2200" dirty="0">
                <a:solidFill>
                  <a:prstClr val="black"/>
                </a:solidFill>
                <a:latin typeface="Gill Sans MT"/>
              </a:rPr>
              <a:t>Operating mode in which a two-dimensional image is generated that portrays moving reflectors in </a:t>
            </a:r>
            <a:r>
              <a:rPr lang="en-MY" sz="2200" dirty="0" err="1">
                <a:solidFill>
                  <a:prstClr val="black"/>
                </a:solidFill>
                <a:latin typeface="Gill Sans MT"/>
              </a:rPr>
              <a:t>color</a:t>
            </a:r>
            <a:r>
              <a:rPr lang="en-MY" sz="2200" dirty="0">
                <a:solidFill>
                  <a:prstClr val="black"/>
                </a:solidFill>
                <a:latin typeface="Gill Sans MT"/>
              </a:rPr>
              <a:t> simultaneously with B-mode images. </a:t>
            </a:r>
          </a:p>
          <a:p>
            <a:endParaRPr lang="en-MY" sz="2200" dirty="0">
              <a:solidFill>
                <a:prstClr val="black"/>
              </a:solidFill>
              <a:latin typeface="Gill Sans MT"/>
            </a:endParaRPr>
          </a:p>
          <a:p>
            <a:r>
              <a:rPr lang="en-US" sz="2200" b="1" dirty="0">
                <a:solidFill>
                  <a:prstClr val="black"/>
                </a:solidFill>
                <a:latin typeface="Gill Sans MT"/>
              </a:rPr>
              <a:t>Complex </a:t>
            </a:r>
            <a:endParaRPr lang="en-US" sz="2200" dirty="0">
              <a:solidFill>
                <a:prstClr val="black"/>
              </a:solidFill>
              <a:latin typeface="Gill Sans MT"/>
            </a:endParaRPr>
          </a:p>
          <a:p>
            <a:r>
              <a:rPr lang="en-MY" sz="2200" dirty="0">
                <a:solidFill>
                  <a:prstClr val="black"/>
                </a:solidFill>
                <a:latin typeface="Gill Sans MT"/>
              </a:rPr>
              <a:t>Refers to a structure that is heterogeneous and may contain both cystic (fluid-filled) and solid components.  </a:t>
            </a:r>
          </a:p>
          <a:p>
            <a:endParaRPr lang="en-MY" sz="2200" dirty="0">
              <a:solidFill>
                <a:prstClr val="black"/>
              </a:solidFill>
              <a:latin typeface="Gill Sans MT"/>
            </a:endParaRPr>
          </a:p>
        </p:txBody>
      </p:sp>
    </p:spTree>
    <p:extLst>
      <p:ext uri="{BB962C8B-B14F-4D97-AF65-F5344CB8AC3E}">
        <p14:creationId xmlns:p14="http://schemas.microsoft.com/office/powerpoint/2010/main" val="270600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7079" y="250635"/>
            <a:ext cx="10354020" cy="4893647"/>
          </a:xfrm>
          <a:prstGeom prst="rect">
            <a:avLst/>
          </a:prstGeom>
        </p:spPr>
        <p:txBody>
          <a:bodyPr wrap="square">
            <a:spAutoFit/>
          </a:bodyPr>
          <a:lstStyle/>
          <a:p>
            <a:r>
              <a:rPr lang="en-US" sz="2400" b="1" dirty="0">
                <a:solidFill>
                  <a:prstClr val="black"/>
                </a:solidFill>
                <a:latin typeface="Gill Sans MT"/>
              </a:rPr>
              <a:t>Compression </a:t>
            </a:r>
            <a:endParaRPr lang="en-US" sz="2400" dirty="0">
              <a:solidFill>
                <a:prstClr val="black"/>
              </a:solidFill>
              <a:latin typeface="Gill Sans MT"/>
            </a:endParaRPr>
          </a:p>
          <a:p>
            <a:r>
              <a:rPr lang="en-MY" sz="2400" dirty="0">
                <a:solidFill>
                  <a:prstClr val="black"/>
                </a:solidFill>
                <a:latin typeface="Gill Sans MT"/>
              </a:rPr>
              <a:t>Regions of high pressure and density as sound travels through a medium. </a:t>
            </a:r>
          </a:p>
          <a:p>
            <a:endParaRPr lang="en-MY" sz="2400" dirty="0">
              <a:solidFill>
                <a:prstClr val="black"/>
              </a:solidFill>
              <a:latin typeface="Gill Sans MT"/>
            </a:endParaRPr>
          </a:p>
          <a:p>
            <a:r>
              <a:rPr lang="en-US" sz="2400" b="1" dirty="0">
                <a:solidFill>
                  <a:prstClr val="black"/>
                </a:solidFill>
                <a:latin typeface="Gill Sans MT"/>
              </a:rPr>
              <a:t>Crystal </a:t>
            </a:r>
            <a:endParaRPr lang="en-US" sz="2400" dirty="0">
              <a:solidFill>
                <a:prstClr val="black"/>
              </a:solidFill>
              <a:latin typeface="Gill Sans MT"/>
            </a:endParaRPr>
          </a:p>
          <a:p>
            <a:r>
              <a:rPr lang="en-MY" sz="2400" dirty="0">
                <a:solidFill>
                  <a:prstClr val="black"/>
                </a:solidFill>
                <a:latin typeface="Gill Sans MT"/>
              </a:rPr>
              <a:t>The active transducer component that actually generates and receives ultrasonic energy by converting electrical impulses into sound waves and vice versa. </a:t>
            </a:r>
          </a:p>
          <a:p>
            <a:endParaRPr lang="en-MY" sz="2400" dirty="0">
              <a:solidFill>
                <a:prstClr val="black"/>
              </a:solidFill>
              <a:latin typeface="Gill Sans MT"/>
            </a:endParaRPr>
          </a:p>
          <a:p>
            <a:r>
              <a:rPr lang="en-US" sz="2400" b="1" dirty="0">
                <a:solidFill>
                  <a:prstClr val="black"/>
                </a:solidFill>
                <a:latin typeface="Gill Sans MT"/>
              </a:rPr>
              <a:t>Cystic </a:t>
            </a:r>
            <a:endParaRPr lang="en-US" sz="2400" dirty="0">
              <a:solidFill>
                <a:prstClr val="black"/>
              </a:solidFill>
              <a:latin typeface="Gill Sans MT"/>
            </a:endParaRPr>
          </a:p>
          <a:p>
            <a:r>
              <a:rPr lang="en-MY" sz="2400" dirty="0">
                <a:solidFill>
                  <a:prstClr val="black"/>
                </a:solidFill>
                <a:latin typeface="Gill Sans MT"/>
              </a:rPr>
              <a:t>A sac or pouch with a definite wall that contains fluid or semisolid material </a:t>
            </a:r>
          </a:p>
          <a:p>
            <a:r>
              <a:rPr lang="en-MY" sz="2400" dirty="0">
                <a:solidFill>
                  <a:prstClr val="black"/>
                </a:solidFill>
                <a:latin typeface="Gill Sans MT"/>
              </a:rPr>
              <a:t> </a:t>
            </a:r>
          </a:p>
          <a:p>
            <a:r>
              <a:rPr lang="en-US" sz="2400" b="1" dirty="0">
                <a:solidFill>
                  <a:prstClr val="black"/>
                </a:solidFill>
                <a:latin typeface="Gill Sans MT"/>
              </a:rPr>
              <a:t>Decibel (</a:t>
            </a:r>
            <a:r>
              <a:rPr lang="en-US" sz="2400" b="1" dirty="0" err="1">
                <a:solidFill>
                  <a:prstClr val="black"/>
                </a:solidFill>
                <a:latin typeface="Gill Sans MT"/>
              </a:rPr>
              <a:t>db</a:t>
            </a:r>
            <a:r>
              <a:rPr lang="en-US" sz="2400" b="1" dirty="0">
                <a:solidFill>
                  <a:prstClr val="black"/>
                </a:solidFill>
                <a:latin typeface="Gill Sans MT"/>
              </a:rPr>
              <a:t>) </a:t>
            </a:r>
            <a:endParaRPr lang="en-US" sz="2400" dirty="0">
              <a:solidFill>
                <a:prstClr val="black"/>
              </a:solidFill>
              <a:latin typeface="Gill Sans MT"/>
            </a:endParaRPr>
          </a:p>
          <a:p>
            <a:r>
              <a:rPr lang="en-MY" sz="2400" dirty="0">
                <a:solidFill>
                  <a:prstClr val="black"/>
                </a:solidFill>
                <a:latin typeface="Gill Sans MT"/>
              </a:rPr>
              <a:t>A unit used to express the intensity of amplitude of sound waves; does not specify voltage </a:t>
            </a:r>
            <a:endParaRPr lang="en-US" sz="2400" dirty="0">
              <a:solidFill>
                <a:prstClr val="black"/>
              </a:solidFill>
              <a:latin typeface="Gill Sans MT"/>
            </a:endParaRPr>
          </a:p>
        </p:txBody>
      </p:sp>
    </p:spTree>
    <p:extLst>
      <p:ext uri="{BB962C8B-B14F-4D97-AF65-F5344CB8AC3E}">
        <p14:creationId xmlns:p14="http://schemas.microsoft.com/office/powerpoint/2010/main" val="264547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22234" y="1382618"/>
            <a:ext cx="10132763" cy="3367653"/>
          </a:xfrm>
          <a:prstGeom prst="rect">
            <a:avLst/>
          </a:prstGeom>
        </p:spPr>
        <p:txBody>
          <a:bodyPr vert="horz" wrap="square" lIns="0" tIns="67945" rIns="0" bIns="0" rtlCol="0">
            <a:spAutoFit/>
          </a:bodyPr>
          <a:lstStyle/>
          <a:p>
            <a:pPr marL="355600" marR="340360" indent="-342900">
              <a:lnSpc>
                <a:spcPts val="3460"/>
              </a:lnSpc>
              <a:spcBef>
                <a:spcPts val="535"/>
              </a:spcBef>
              <a:buFont typeface="Arial"/>
              <a:buChar char="•"/>
              <a:tabLst>
                <a:tab pos="354965" algn="l"/>
                <a:tab pos="355600" algn="l"/>
              </a:tabLst>
            </a:pPr>
            <a:r>
              <a:rPr sz="2200" spc="-10" dirty="0">
                <a:solidFill>
                  <a:prstClr val="black"/>
                </a:solidFill>
                <a:latin typeface="Arial" panose="020B0604020202020204" pitchFamily="34" charset="0"/>
                <a:cs typeface="Arial" panose="020B0604020202020204" pitchFamily="34" charset="0"/>
              </a:rPr>
              <a:t>Ultrasound </a:t>
            </a:r>
            <a:r>
              <a:rPr sz="2200" dirty="0">
                <a:solidFill>
                  <a:prstClr val="black"/>
                </a:solidFill>
                <a:latin typeface="Arial" panose="020B0604020202020204" pitchFamily="34" charset="0"/>
                <a:cs typeface="Arial" panose="020B0604020202020204" pitchFamily="34" charset="0"/>
              </a:rPr>
              <a:t>imaging, </a:t>
            </a:r>
            <a:r>
              <a:rPr sz="2200" spc="-5" dirty="0">
                <a:solidFill>
                  <a:prstClr val="black"/>
                </a:solidFill>
                <a:latin typeface="Arial" panose="020B0604020202020204" pitchFamily="34" charset="0"/>
                <a:cs typeface="Arial" panose="020B0604020202020204" pitchFamily="34" charset="0"/>
              </a:rPr>
              <a:t>also called </a:t>
            </a:r>
            <a:r>
              <a:rPr sz="2200" spc="-35" dirty="0">
                <a:solidFill>
                  <a:prstClr val="black"/>
                </a:solidFill>
                <a:latin typeface="Arial" panose="020B0604020202020204" pitchFamily="34" charset="0"/>
                <a:cs typeface="Arial" panose="020B0604020202020204" pitchFamily="34" charset="0"/>
              </a:rPr>
              <a:t>sonography,  </a:t>
            </a:r>
            <a:r>
              <a:rPr sz="2200" spc="-15" dirty="0">
                <a:solidFill>
                  <a:prstClr val="black"/>
                </a:solidFill>
                <a:latin typeface="Arial" panose="020B0604020202020204" pitchFamily="34" charset="0"/>
                <a:cs typeface="Arial" panose="020B0604020202020204" pitchFamily="34" charset="0"/>
              </a:rPr>
              <a:t>involves </a:t>
            </a:r>
            <a:r>
              <a:rPr sz="2200" spc="-10" dirty="0">
                <a:solidFill>
                  <a:srgbClr val="FF0000"/>
                </a:solidFill>
                <a:latin typeface="Arial" panose="020B0604020202020204" pitchFamily="34" charset="0"/>
                <a:cs typeface="Arial" panose="020B0604020202020204" pitchFamily="34" charset="0"/>
              </a:rPr>
              <a:t>exposing </a:t>
            </a:r>
            <a:r>
              <a:rPr sz="2200" spc="-5" dirty="0">
                <a:solidFill>
                  <a:srgbClr val="FF0000"/>
                </a:solidFill>
                <a:latin typeface="Arial" panose="020B0604020202020204" pitchFamily="34" charset="0"/>
                <a:cs typeface="Arial" panose="020B0604020202020204" pitchFamily="34" charset="0"/>
              </a:rPr>
              <a:t>part </a:t>
            </a:r>
            <a:r>
              <a:rPr sz="2200" dirty="0">
                <a:solidFill>
                  <a:srgbClr val="FF0000"/>
                </a:solidFill>
                <a:latin typeface="Arial" panose="020B0604020202020204" pitchFamily="34" charset="0"/>
                <a:cs typeface="Arial" panose="020B0604020202020204" pitchFamily="34" charset="0"/>
              </a:rPr>
              <a:t>of </a:t>
            </a:r>
            <a:r>
              <a:rPr sz="2200" spc="-5" dirty="0">
                <a:solidFill>
                  <a:srgbClr val="FF0000"/>
                </a:solidFill>
                <a:latin typeface="Arial" panose="020B0604020202020204" pitchFamily="34" charset="0"/>
                <a:cs typeface="Arial" panose="020B0604020202020204" pitchFamily="34" charset="0"/>
              </a:rPr>
              <a:t>the body </a:t>
            </a:r>
            <a:r>
              <a:rPr sz="2200" spc="-25" dirty="0">
                <a:solidFill>
                  <a:srgbClr val="FF0000"/>
                </a:solidFill>
                <a:latin typeface="Arial" panose="020B0604020202020204" pitchFamily="34" charset="0"/>
                <a:cs typeface="Arial" panose="020B0604020202020204" pitchFamily="34" charset="0"/>
              </a:rPr>
              <a:t>to </a:t>
            </a:r>
            <a:r>
              <a:rPr lang="en-US" sz="2200" dirty="0">
                <a:solidFill>
                  <a:srgbClr val="FF0000"/>
                </a:solidFill>
                <a:latin typeface="Arial" panose="020B0604020202020204" pitchFamily="34" charset="0"/>
                <a:cs typeface="Arial" panose="020B0604020202020204" pitchFamily="34" charset="0"/>
              </a:rPr>
              <a:t>high-frequency</a:t>
            </a:r>
            <a:r>
              <a:rPr sz="2200" spc="-5" dirty="0">
                <a:solidFill>
                  <a:srgbClr val="FF0000"/>
                </a:solidFill>
                <a:latin typeface="Arial" panose="020B0604020202020204" pitchFamily="34" charset="0"/>
                <a:cs typeface="Arial" panose="020B0604020202020204" pitchFamily="34" charset="0"/>
              </a:rPr>
              <a:t> sound </a:t>
            </a:r>
            <a:r>
              <a:rPr sz="2200" spc="-25" dirty="0">
                <a:solidFill>
                  <a:srgbClr val="FF0000"/>
                </a:solidFill>
                <a:latin typeface="Arial" panose="020B0604020202020204" pitchFamily="34" charset="0"/>
                <a:cs typeface="Arial" panose="020B0604020202020204" pitchFamily="34" charset="0"/>
              </a:rPr>
              <a:t>waves to </a:t>
            </a:r>
            <a:r>
              <a:rPr sz="2200" spc="-10" dirty="0">
                <a:solidFill>
                  <a:srgbClr val="FF0000"/>
                </a:solidFill>
                <a:latin typeface="Arial" panose="020B0604020202020204" pitchFamily="34" charset="0"/>
                <a:cs typeface="Arial" panose="020B0604020202020204" pitchFamily="34" charset="0"/>
              </a:rPr>
              <a:t>produce </a:t>
            </a:r>
            <a:r>
              <a:rPr lang="en-US" sz="2200" spc="-10" dirty="0">
                <a:solidFill>
                  <a:srgbClr val="FF0000"/>
                </a:solidFill>
                <a:latin typeface="Arial" panose="020B0604020202020204" pitchFamily="34" charset="0"/>
                <a:cs typeface="Arial" panose="020B0604020202020204" pitchFamily="34" charset="0"/>
              </a:rPr>
              <a:t>images</a:t>
            </a:r>
            <a:r>
              <a:rPr sz="2200" spc="-10" dirty="0">
                <a:solidFill>
                  <a:srgbClr val="FF0000"/>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of </a:t>
            </a:r>
            <a:r>
              <a:rPr lang="en-US" sz="2200" spc="-5" dirty="0">
                <a:solidFill>
                  <a:prstClr val="black"/>
                </a:solidFill>
                <a:latin typeface="Arial" panose="020B0604020202020204" pitchFamily="34" charset="0"/>
                <a:cs typeface="Arial" panose="020B0604020202020204" pitchFamily="34" charset="0"/>
              </a:rPr>
              <a:t>parts</a:t>
            </a:r>
            <a:r>
              <a:rPr sz="2200" spc="-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of </a:t>
            </a:r>
            <a:r>
              <a:rPr sz="2200" spc="-5" dirty="0">
                <a:solidFill>
                  <a:prstClr val="black"/>
                </a:solidFill>
                <a:latin typeface="Arial" panose="020B0604020202020204" pitchFamily="34" charset="0"/>
                <a:cs typeface="Arial" panose="020B0604020202020204" pitchFamily="34" charset="0"/>
              </a:rPr>
              <a:t>the</a:t>
            </a:r>
            <a:r>
              <a:rPr sz="2200" dirty="0">
                <a:solidFill>
                  <a:prstClr val="black"/>
                </a:solidFill>
                <a:latin typeface="Arial" panose="020B0604020202020204" pitchFamily="34" charset="0"/>
                <a:cs typeface="Arial" panose="020B0604020202020204" pitchFamily="34" charset="0"/>
              </a:rPr>
              <a:t> </a:t>
            </a:r>
            <a:r>
              <a:rPr sz="2200" spc="-50" dirty="0">
                <a:solidFill>
                  <a:prstClr val="black"/>
                </a:solidFill>
                <a:latin typeface="Arial" panose="020B0604020202020204" pitchFamily="34" charset="0"/>
                <a:cs typeface="Arial" panose="020B0604020202020204" pitchFamily="34" charset="0"/>
              </a:rPr>
              <a:t>body.</a:t>
            </a:r>
            <a:endParaRPr sz="2200" dirty="0">
              <a:solidFill>
                <a:prstClr val="black"/>
              </a:solidFill>
              <a:latin typeface="Arial" panose="020B0604020202020204" pitchFamily="34" charset="0"/>
              <a:cs typeface="Arial" panose="020B0604020202020204" pitchFamily="34" charset="0"/>
            </a:endParaRPr>
          </a:p>
          <a:p>
            <a:pPr marL="355600" marR="1267460" indent="-342900">
              <a:lnSpc>
                <a:spcPts val="3460"/>
              </a:lnSpc>
              <a:spcBef>
                <a:spcPts val="750"/>
              </a:spcBef>
              <a:buFont typeface="Arial"/>
              <a:buChar char="•"/>
              <a:tabLst>
                <a:tab pos="354965" algn="l"/>
                <a:tab pos="355600" algn="l"/>
              </a:tabLst>
            </a:pPr>
            <a:r>
              <a:rPr sz="2200" spc="-10" dirty="0">
                <a:solidFill>
                  <a:prstClr val="black"/>
                </a:solidFill>
                <a:latin typeface="Arial" panose="020B0604020202020204" pitchFamily="34" charset="0"/>
                <a:cs typeface="Arial" panose="020B0604020202020204" pitchFamily="34" charset="0"/>
              </a:rPr>
              <a:t>Ultrasound </a:t>
            </a:r>
            <a:r>
              <a:rPr sz="2200" spc="-15" dirty="0">
                <a:solidFill>
                  <a:prstClr val="black"/>
                </a:solidFill>
                <a:latin typeface="Arial" panose="020B0604020202020204" pitchFamily="34" charset="0"/>
                <a:cs typeface="Arial" panose="020B0604020202020204" pitchFamily="34" charset="0"/>
              </a:rPr>
              <a:t>examinations </a:t>
            </a:r>
            <a:r>
              <a:rPr sz="2200" spc="-5" dirty="0">
                <a:solidFill>
                  <a:srgbClr val="FF0000"/>
                </a:solidFill>
                <a:latin typeface="Arial" panose="020B0604020202020204" pitchFamily="34" charset="0"/>
                <a:cs typeface="Arial" panose="020B0604020202020204" pitchFamily="34" charset="0"/>
              </a:rPr>
              <a:t>do not use ionizing</a:t>
            </a:r>
            <a:r>
              <a:rPr lang="en-US" sz="2200" spc="-5" dirty="0">
                <a:solidFill>
                  <a:srgbClr val="FF0000"/>
                </a:solidFill>
                <a:latin typeface="Arial" panose="020B0604020202020204" pitchFamily="34" charset="0"/>
                <a:cs typeface="Arial" panose="020B0604020202020204" pitchFamily="34" charset="0"/>
              </a:rPr>
              <a:t> </a:t>
            </a:r>
            <a:r>
              <a:rPr sz="2200" spc="-10" dirty="0">
                <a:solidFill>
                  <a:srgbClr val="FF0000"/>
                </a:solidFill>
                <a:latin typeface="Arial" panose="020B0604020202020204" pitchFamily="34" charset="0"/>
                <a:cs typeface="Arial" panose="020B0604020202020204" pitchFamily="34" charset="0"/>
              </a:rPr>
              <a:t>radiation </a:t>
            </a:r>
            <a:r>
              <a:rPr sz="2200" spc="-5" dirty="0">
                <a:solidFill>
                  <a:prstClr val="black"/>
                </a:solidFill>
                <a:latin typeface="Arial" panose="020B0604020202020204" pitchFamily="34" charset="0"/>
                <a:cs typeface="Arial" panose="020B0604020202020204" pitchFamily="34" charset="0"/>
              </a:rPr>
              <a:t>(as used in</a:t>
            </a:r>
            <a:r>
              <a:rPr sz="2200" spc="15" dirty="0">
                <a:solidFill>
                  <a:prstClr val="black"/>
                </a:solidFill>
                <a:latin typeface="Arial" panose="020B0604020202020204" pitchFamily="34" charset="0"/>
                <a:cs typeface="Arial" panose="020B0604020202020204" pitchFamily="34" charset="0"/>
              </a:rPr>
              <a:t> </a:t>
            </a:r>
            <a:r>
              <a:rPr sz="2200" spc="-20" dirty="0">
                <a:solidFill>
                  <a:prstClr val="black"/>
                </a:solidFill>
                <a:latin typeface="Arial" panose="020B0604020202020204" pitchFamily="34" charset="0"/>
                <a:cs typeface="Arial" panose="020B0604020202020204" pitchFamily="34" charset="0"/>
              </a:rPr>
              <a:t>x-rays).</a:t>
            </a:r>
            <a:endParaRPr sz="2200" dirty="0">
              <a:solidFill>
                <a:prstClr val="black"/>
              </a:solidFill>
              <a:latin typeface="Arial" panose="020B0604020202020204" pitchFamily="34" charset="0"/>
              <a:cs typeface="Arial" panose="020B0604020202020204" pitchFamily="34" charset="0"/>
            </a:endParaRPr>
          </a:p>
          <a:p>
            <a:pPr marL="355600" marR="5080" indent="-342900">
              <a:lnSpc>
                <a:spcPts val="3460"/>
              </a:lnSpc>
              <a:spcBef>
                <a:spcPts val="760"/>
              </a:spcBef>
              <a:buFont typeface="Arial"/>
              <a:buChar char="•"/>
              <a:tabLst>
                <a:tab pos="354965" algn="l"/>
                <a:tab pos="355600" algn="l"/>
              </a:tabLst>
            </a:pPr>
            <a:r>
              <a:rPr lang="en-US" sz="2200" spc="-5" dirty="0">
                <a:solidFill>
                  <a:prstClr val="black"/>
                </a:solidFill>
                <a:latin typeface="Arial" panose="020B0604020202020204" pitchFamily="34" charset="0"/>
                <a:cs typeface="Arial" panose="020B0604020202020204" pitchFamily="34" charset="0"/>
              </a:rPr>
              <a:t>Since the </a:t>
            </a:r>
            <a:r>
              <a:rPr sz="2200" spc="-10" dirty="0">
                <a:solidFill>
                  <a:prstClr val="black"/>
                </a:solidFill>
                <a:latin typeface="Arial" panose="020B0604020202020204" pitchFamily="34" charset="0"/>
                <a:cs typeface="Arial" panose="020B0604020202020204" pitchFamily="34" charset="0"/>
              </a:rPr>
              <a:t>ultrasound </a:t>
            </a:r>
            <a:r>
              <a:rPr sz="2200" spc="-5" dirty="0">
                <a:solidFill>
                  <a:prstClr val="black"/>
                </a:solidFill>
                <a:latin typeface="Arial" panose="020B0604020202020204" pitchFamily="34" charset="0"/>
                <a:cs typeface="Arial" panose="020B0604020202020204" pitchFamily="34" charset="0"/>
              </a:rPr>
              <a:t>images </a:t>
            </a:r>
            <a:r>
              <a:rPr sz="2200" spc="-15" dirty="0">
                <a:solidFill>
                  <a:prstClr val="black"/>
                </a:solidFill>
                <a:latin typeface="Arial" panose="020B0604020202020204" pitchFamily="34" charset="0"/>
                <a:cs typeface="Arial" panose="020B0604020202020204" pitchFamily="34" charset="0"/>
              </a:rPr>
              <a:t>are </a:t>
            </a:r>
            <a:r>
              <a:rPr sz="2200" spc="-10" dirty="0">
                <a:solidFill>
                  <a:prstClr val="black"/>
                </a:solidFill>
                <a:latin typeface="Arial" panose="020B0604020202020204" pitchFamily="34" charset="0"/>
                <a:cs typeface="Arial" panose="020B0604020202020204" pitchFamily="34" charset="0"/>
              </a:rPr>
              <a:t>captured </a:t>
            </a:r>
            <a:r>
              <a:rPr sz="2200" spc="-5" dirty="0">
                <a:solidFill>
                  <a:prstClr val="black"/>
                </a:solidFill>
                <a:latin typeface="Arial" panose="020B0604020202020204" pitchFamily="34" charset="0"/>
                <a:cs typeface="Arial" panose="020B0604020202020204" pitchFamily="34" charset="0"/>
              </a:rPr>
              <a:t>in </a:t>
            </a:r>
            <a:r>
              <a:rPr sz="2200" spc="-10" dirty="0">
                <a:solidFill>
                  <a:prstClr val="black"/>
                </a:solidFill>
                <a:latin typeface="Arial" panose="020B0604020202020204" pitchFamily="34" charset="0"/>
                <a:cs typeface="Arial" panose="020B0604020202020204" pitchFamily="34" charset="0"/>
              </a:rPr>
              <a:t>real-  </a:t>
            </a:r>
            <a:r>
              <a:rPr sz="2200" spc="-5" dirty="0">
                <a:solidFill>
                  <a:prstClr val="black"/>
                </a:solidFill>
                <a:latin typeface="Arial" panose="020B0604020202020204" pitchFamily="34" charset="0"/>
                <a:cs typeface="Arial" panose="020B0604020202020204" pitchFamily="34" charset="0"/>
              </a:rPr>
              <a:t>time, </a:t>
            </a:r>
            <a:r>
              <a:rPr sz="2200" spc="-10" dirty="0">
                <a:solidFill>
                  <a:srgbClr val="FF0000"/>
                </a:solidFill>
                <a:latin typeface="Arial" panose="020B0604020202020204" pitchFamily="34" charset="0"/>
                <a:cs typeface="Arial" panose="020B0604020202020204" pitchFamily="34" charset="0"/>
              </a:rPr>
              <a:t>they can </a:t>
            </a:r>
            <a:r>
              <a:rPr sz="2200" spc="-5" dirty="0">
                <a:solidFill>
                  <a:srgbClr val="FF0000"/>
                </a:solidFill>
                <a:latin typeface="Arial" panose="020B0604020202020204" pitchFamily="34" charset="0"/>
                <a:cs typeface="Arial" panose="020B0604020202020204" pitchFamily="34" charset="0"/>
              </a:rPr>
              <a:t>show the </a:t>
            </a:r>
            <a:r>
              <a:rPr sz="2200" spc="-15" dirty="0">
                <a:solidFill>
                  <a:srgbClr val="FF0000"/>
                </a:solidFill>
                <a:latin typeface="Arial" panose="020B0604020202020204" pitchFamily="34" charset="0"/>
                <a:cs typeface="Arial" panose="020B0604020202020204" pitchFamily="34" charset="0"/>
              </a:rPr>
              <a:t>structure </a:t>
            </a:r>
            <a:r>
              <a:rPr sz="2200" dirty="0">
                <a:solidFill>
                  <a:srgbClr val="FF0000"/>
                </a:solidFill>
                <a:latin typeface="Arial" panose="020B0604020202020204" pitchFamily="34" charset="0"/>
                <a:cs typeface="Arial" panose="020B0604020202020204" pitchFamily="34" charset="0"/>
              </a:rPr>
              <a:t>and </a:t>
            </a:r>
            <a:r>
              <a:rPr sz="2200" spc="-10" dirty="0">
                <a:solidFill>
                  <a:srgbClr val="FF0000"/>
                </a:solidFill>
                <a:latin typeface="Arial" panose="020B0604020202020204" pitchFamily="34" charset="0"/>
                <a:cs typeface="Arial" panose="020B0604020202020204" pitchFamily="34" charset="0"/>
              </a:rPr>
              <a:t>movement </a:t>
            </a:r>
            <a:r>
              <a:rPr sz="2200" dirty="0">
                <a:solidFill>
                  <a:srgbClr val="FF0000"/>
                </a:solidFill>
                <a:latin typeface="Arial" panose="020B0604020202020204" pitchFamily="34" charset="0"/>
                <a:cs typeface="Arial" panose="020B0604020202020204" pitchFamily="34" charset="0"/>
              </a:rPr>
              <a:t>of</a:t>
            </a:r>
            <a:r>
              <a:rPr lang="en-US" sz="2200" dirty="0">
                <a:solidFill>
                  <a:srgbClr val="FF0000"/>
                </a:solidFill>
                <a:latin typeface="Arial" panose="020B0604020202020204" pitchFamily="34" charset="0"/>
                <a:cs typeface="Arial" panose="020B0604020202020204" pitchFamily="34" charset="0"/>
              </a:rPr>
              <a:t> </a:t>
            </a:r>
            <a:r>
              <a:rPr sz="2200" spc="-5" dirty="0">
                <a:solidFill>
                  <a:srgbClr val="FF0000"/>
                </a:solidFill>
                <a:latin typeface="Arial" panose="020B0604020202020204" pitchFamily="34" charset="0"/>
                <a:cs typeface="Arial" panose="020B0604020202020204" pitchFamily="34" charset="0"/>
              </a:rPr>
              <a:t>the body's </a:t>
            </a:r>
            <a:r>
              <a:rPr sz="2200" spc="-10" dirty="0">
                <a:solidFill>
                  <a:srgbClr val="FF0000"/>
                </a:solidFill>
                <a:latin typeface="Arial" panose="020B0604020202020204" pitchFamily="34" charset="0"/>
                <a:cs typeface="Arial" panose="020B0604020202020204" pitchFamily="34" charset="0"/>
              </a:rPr>
              <a:t>internal </a:t>
            </a:r>
            <a:r>
              <a:rPr sz="2200" spc="-20" dirty="0">
                <a:solidFill>
                  <a:srgbClr val="FF0000"/>
                </a:solidFill>
                <a:latin typeface="Arial" panose="020B0604020202020204" pitchFamily="34" charset="0"/>
                <a:cs typeface="Arial" panose="020B0604020202020204" pitchFamily="34" charset="0"/>
              </a:rPr>
              <a:t>organs, </a:t>
            </a:r>
            <a:r>
              <a:rPr sz="2200" dirty="0">
                <a:solidFill>
                  <a:srgbClr val="FF0000"/>
                </a:solidFill>
                <a:latin typeface="Arial" panose="020B0604020202020204" pitchFamily="34" charset="0"/>
                <a:cs typeface="Arial" panose="020B0604020202020204" pitchFamily="34" charset="0"/>
              </a:rPr>
              <a:t>as </a:t>
            </a:r>
            <a:r>
              <a:rPr sz="2200" spc="-5" dirty="0">
                <a:solidFill>
                  <a:srgbClr val="FF0000"/>
                </a:solidFill>
                <a:latin typeface="Arial" panose="020B0604020202020204" pitchFamily="34" charset="0"/>
                <a:cs typeface="Arial" panose="020B0604020202020204" pitchFamily="34" charset="0"/>
              </a:rPr>
              <a:t>well </a:t>
            </a:r>
            <a:r>
              <a:rPr sz="2200" dirty="0">
                <a:solidFill>
                  <a:srgbClr val="FF0000"/>
                </a:solidFill>
                <a:latin typeface="Arial" panose="020B0604020202020204" pitchFamily="34" charset="0"/>
                <a:cs typeface="Arial" panose="020B0604020202020204" pitchFamily="34" charset="0"/>
              </a:rPr>
              <a:t>as </a:t>
            </a:r>
            <a:r>
              <a:rPr sz="2200" spc="-5" dirty="0">
                <a:solidFill>
                  <a:srgbClr val="FF0000"/>
                </a:solidFill>
                <a:latin typeface="Arial" panose="020B0604020202020204" pitchFamily="34" charset="0"/>
                <a:cs typeface="Arial" panose="020B0604020202020204" pitchFamily="34" charset="0"/>
              </a:rPr>
              <a:t>blood flowing</a:t>
            </a:r>
            <a:r>
              <a:rPr lang="en-US" sz="2200" spc="-5" dirty="0">
                <a:solidFill>
                  <a:srgbClr val="FF0000"/>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through </a:t>
            </a:r>
            <a:r>
              <a:rPr sz="2200" spc="-5" dirty="0">
                <a:solidFill>
                  <a:prstClr val="black"/>
                </a:solidFill>
                <a:latin typeface="Arial" panose="020B0604020202020204" pitchFamily="34" charset="0"/>
                <a:cs typeface="Arial" panose="020B0604020202020204" pitchFamily="34" charset="0"/>
              </a:rPr>
              <a:t>blood</a:t>
            </a:r>
            <a:r>
              <a:rPr sz="2200" spc="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vessels.</a:t>
            </a:r>
            <a:endParaRPr sz="2200"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DFE1445-62AB-AFD0-49C4-4C1B1A4D6B45}"/>
              </a:ext>
            </a:extLst>
          </p:cNvPr>
          <p:cNvSpPr txBox="1"/>
          <p:nvPr/>
        </p:nvSpPr>
        <p:spPr>
          <a:xfrm>
            <a:off x="4274545" y="187286"/>
            <a:ext cx="4655442" cy="523220"/>
          </a:xfrm>
          <a:prstGeom prst="rect">
            <a:avLst/>
          </a:prstGeom>
          <a:noFill/>
        </p:spPr>
        <p:txBody>
          <a:bodyPr wrap="none" rtlCol="0">
            <a:spAutoFit/>
          </a:bodyPr>
          <a:lstStyle/>
          <a:p>
            <a:r>
              <a:rPr lang="en-US" sz="2800" b="1" dirty="0">
                <a:solidFill>
                  <a:srgbClr val="0066FF"/>
                </a:solidFill>
                <a:latin typeface="Arial" panose="020B0604020202020204" pitchFamily="34" charset="0"/>
                <a:cs typeface="Arial" panose="020B0604020202020204" pitchFamily="34" charset="0"/>
              </a:rPr>
              <a:t>Ultrasound Imaging - USG</a:t>
            </a:r>
            <a:endParaRPr lang="en-IN" sz="2800" b="1" dirty="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37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313" y="40749"/>
            <a:ext cx="10332904" cy="6109365"/>
          </a:xfrm>
          <a:prstGeom prst="rect">
            <a:avLst/>
          </a:prstGeom>
        </p:spPr>
        <p:txBody>
          <a:bodyPr wrap="square">
            <a:spAutoFit/>
          </a:bodyPr>
          <a:lstStyle/>
          <a:p>
            <a:r>
              <a:rPr lang="en-US" sz="2300" b="1" dirty="0">
                <a:solidFill>
                  <a:prstClr val="black"/>
                </a:solidFill>
                <a:latin typeface="Gill Sans MT"/>
              </a:rPr>
              <a:t>Density </a:t>
            </a:r>
            <a:endParaRPr lang="en-US" sz="2300" dirty="0">
              <a:solidFill>
                <a:prstClr val="black"/>
              </a:solidFill>
              <a:latin typeface="Gill Sans MT"/>
            </a:endParaRPr>
          </a:p>
          <a:p>
            <a:r>
              <a:rPr lang="en-MY" sz="2300" dirty="0">
                <a:solidFill>
                  <a:prstClr val="black"/>
                </a:solidFill>
                <a:latin typeface="Gill Sans MT"/>
              </a:rPr>
              <a:t>Concentration of matter (mass per unit volume). </a:t>
            </a:r>
          </a:p>
          <a:p>
            <a:endParaRPr lang="en-MY" sz="2300" dirty="0">
              <a:solidFill>
                <a:prstClr val="black"/>
              </a:solidFill>
              <a:latin typeface="Gill Sans MT"/>
            </a:endParaRPr>
          </a:p>
          <a:p>
            <a:r>
              <a:rPr lang="en-US" sz="2300" b="1" dirty="0">
                <a:solidFill>
                  <a:prstClr val="black"/>
                </a:solidFill>
                <a:latin typeface="Gill Sans MT"/>
              </a:rPr>
              <a:t>Doppler Shift </a:t>
            </a:r>
            <a:endParaRPr lang="en-US" sz="2300" dirty="0">
              <a:solidFill>
                <a:prstClr val="black"/>
              </a:solidFill>
              <a:latin typeface="Gill Sans MT"/>
            </a:endParaRPr>
          </a:p>
          <a:p>
            <a:r>
              <a:rPr lang="en-MY" sz="2300" dirty="0">
                <a:solidFill>
                  <a:prstClr val="black"/>
                </a:solidFill>
                <a:latin typeface="Gill Sans MT"/>
              </a:rPr>
              <a:t>The perceived frequency change that occurs dependent upon whether the source and listener are moving toward or away from one another.  </a:t>
            </a:r>
          </a:p>
          <a:p>
            <a:endParaRPr lang="en-US" sz="2300" b="1" dirty="0">
              <a:solidFill>
                <a:prstClr val="black"/>
              </a:solidFill>
              <a:latin typeface="Gill Sans MT"/>
            </a:endParaRPr>
          </a:p>
          <a:p>
            <a:r>
              <a:rPr lang="en-US" sz="2300" b="1" dirty="0">
                <a:solidFill>
                  <a:prstClr val="black"/>
                </a:solidFill>
                <a:latin typeface="Gill Sans MT"/>
              </a:rPr>
              <a:t>Dynamic Range </a:t>
            </a:r>
            <a:endParaRPr lang="en-US" sz="2300" dirty="0">
              <a:solidFill>
                <a:prstClr val="black"/>
              </a:solidFill>
              <a:latin typeface="Gill Sans MT"/>
            </a:endParaRPr>
          </a:p>
          <a:p>
            <a:r>
              <a:rPr lang="en-MY" sz="2300" dirty="0">
                <a:solidFill>
                  <a:prstClr val="black"/>
                </a:solidFill>
                <a:latin typeface="Gill Sans MT"/>
              </a:rPr>
              <a:t>(Log Compression). The range of intensity from the largest to the smallest echo that the system can display. </a:t>
            </a:r>
          </a:p>
          <a:p>
            <a:endParaRPr lang="en-US" sz="2300" b="1" dirty="0">
              <a:solidFill>
                <a:prstClr val="black"/>
              </a:solidFill>
              <a:latin typeface="Gill Sans MT"/>
            </a:endParaRPr>
          </a:p>
          <a:p>
            <a:r>
              <a:rPr lang="en-US" sz="2300" b="1" dirty="0">
                <a:solidFill>
                  <a:prstClr val="black"/>
                </a:solidFill>
                <a:latin typeface="Gill Sans MT"/>
              </a:rPr>
              <a:t>Echo </a:t>
            </a:r>
            <a:endParaRPr lang="en-US" sz="2300" dirty="0">
              <a:solidFill>
                <a:prstClr val="black"/>
              </a:solidFill>
              <a:latin typeface="Gill Sans MT"/>
            </a:endParaRPr>
          </a:p>
          <a:p>
            <a:r>
              <a:rPr lang="en-US" sz="2300" dirty="0">
                <a:solidFill>
                  <a:prstClr val="black"/>
                </a:solidFill>
                <a:latin typeface="Gill Sans MT"/>
              </a:rPr>
              <a:t>Reflected sound. </a:t>
            </a:r>
          </a:p>
          <a:p>
            <a:endParaRPr lang="en-US" sz="2300" b="1" dirty="0">
              <a:solidFill>
                <a:prstClr val="black"/>
              </a:solidFill>
              <a:latin typeface="Gill Sans MT"/>
            </a:endParaRPr>
          </a:p>
          <a:p>
            <a:r>
              <a:rPr lang="en-US" sz="2300" b="1" dirty="0">
                <a:solidFill>
                  <a:prstClr val="black"/>
                </a:solidFill>
                <a:latin typeface="Gill Sans MT"/>
              </a:rPr>
              <a:t>Echogenic </a:t>
            </a:r>
            <a:endParaRPr lang="en-US" sz="2300" dirty="0">
              <a:solidFill>
                <a:prstClr val="black"/>
              </a:solidFill>
              <a:latin typeface="Gill Sans MT"/>
            </a:endParaRPr>
          </a:p>
          <a:p>
            <a:r>
              <a:rPr lang="en-MY" sz="2300" dirty="0">
                <a:solidFill>
                  <a:prstClr val="black"/>
                </a:solidFill>
                <a:latin typeface="Gill Sans MT"/>
              </a:rPr>
              <a:t>Capable of producing echoes. Correlate with the terms hyperechoic, hypoechoic and anechoic which refer to the quantity of echoes produced </a:t>
            </a:r>
            <a:endParaRPr lang="en-US" sz="2300" dirty="0">
              <a:solidFill>
                <a:prstClr val="black"/>
              </a:solidFill>
              <a:latin typeface="Gill Sans MT"/>
            </a:endParaRPr>
          </a:p>
        </p:txBody>
      </p:sp>
    </p:spTree>
    <p:extLst>
      <p:ext uri="{BB962C8B-B14F-4D97-AF65-F5344CB8AC3E}">
        <p14:creationId xmlns:p14="http://schemas.microsoft.com/office/powerpoint/2010/main" val="1989013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332" y="250635"/>
            <a:ext cx="10045547" cy="4893647"/>
          </a:xfrm>
          <a:prstGeom prst="rect">
            <a:avLst/>
          </a:prstGeom>
        </p:spPr>
        <p:txBody>
          <a:bodyPr wrap="square">
            <a:spAutoFit/>
          </a:bodyPr>
          <a:lstStyle/>
          <a:p>
            <a:r>
              <a:rPr lang="en-US" sz="2400" b="1" dirty="0" err="1">
                <a:solidFill>
                  <a:prstClr val="black"/>
                </a:solidFill>
                <a:latin typeface="Gill Sans MT"/>
              </a:rPr>
              <a:t>Echopenic</a:t>
            </a:r>
            <a:r>
              <a:rPr lang="en-US" sz="2400" b="1" dirty="0">
                <a:solidFill>
                  <a:prstClr val="black"/>
                </a:solidFill>
                <a:latin typeface="Gill Sans MT"/>
              </a:rPr>
              <a:t> </a:t>
            </a:r>
            <a:endParaRPr lang="en-US" sz="2400" dirty="0">
              <a:solidFill>
                <a:prstClr val="black"/>
              </a:solidFill>
              <a:latin typeface="Gill Sans MT"/>
            </a:endParaRPr>
          </a:p>
          <a:p>
            <a:r>
              <a:rPr lang="en-MY" sz="2400" dirty="0">
                <a:solidFill>
                  <a:prstClr val="black"/>
                </a:solidFill>
                <a:latin typeface="Gill Sans MT"/>
              </a:rPr>
              <a:t>Few echoes within a structure; less echogenic. Echo-poor.</a:t>
            </a:r>
          </a:p>
          <a:p>
            <a:endParaRPr lang="en-MY" sz="2400" b="1" dirty="0">
              <a:solidFill>
                <a:prstClr val="black"/>
              </a:solidFill>
              <a:latin typeface="Gill Sans MT"/>
            </a:endParaRPr>
          </a:p>
          <a:p>
            <a:r>
              <a:rPr lang="en-US" sz="2400" b="1" dirty="0" err="1">
                <a:solidFill>
                  <a:prstClr val="black"/>
                </a:solidFill>
                <a:latin typeface="Gill Sans MT"/>
              </a:rPr>
              <a:t>Echolucent</a:t>
            </a:r>
            <a:r>
              <a:rPr lang="en-US" sz="2400" b="1" dirty="0">
                <a:solidFill>
                  <a:prstClr val="black"/>
                </a:solidFill>
                <a:latin typeface="Gill Sans MT"/>
              </a:rPr>
              <a:t> </a:t>
            </a:r>
            <a:endParaRPr lang="en-US" sz="2400" dirty="0">
              <a:solidFill>
                <a:prstClr val="black"/>
              </a:solidFill>
              <a:latin typeface="Gill Sans MT"/>
            </a:endParaRPr>
          </a:p>
          <a:p>
            <a:r>
              <a:rPr lang="en-MY" sz="2400" dirty="0">
                <a:solidFill>
                  <a:prstClr val="black"/>
                </a:solidFill>
                <a:latin typeface="Gill Sans MT"/>
              </a:rPr>
              <a:t>Without internal echoes; anechoic.</a:t>
            </a:r>
          </a:p>
          <a:p>
            <a:endParaRPr lang="en-MY" sz="2400" dirty="0">
              <a:solidFill>
                <a:prstClr val="black"/>
              </a:solidFill>
              <a:latin typeface="Gill Sans MT"/>
            </a:endParaRPr>
          </a:p>
          <a:p>
            <a:r>
              <a:rPr lang="en-US" sz="2400" b="1" dirty="0">
                <a:solidFill>
                  <a:prstClr val="black"/>
                </a:solidFill>
                <a:latin typeface="Gill Sans MT"/>
              </a:rPr>
              <a:t>Edge Enhancement </a:t>
            </a:r>
            <a:endParaRPr lang="en-US" sz="2400" dirty="0">
              <a:solidFill>
                <a:prstClr val="black"/>
              </a:solidFill>
              <a:latin typeface="Gill Sans MT"/>
            </a:endParaRPr>
          </a:p>
          <a:p>
            <a:r>
              <a:rPr lang="en-MY" sz="2400" dirty="0">
                <a:solidFill>
                  <a:prstClr val="black"/>
                </a:solidFill>
                <a:latin typeface="Gill Sans MT"/>
              </a:rPr>
              <a:t>An electronic </a:t>
            </a:r>
            <a:r>
              <a:rPr lang="en-MY" sz="2400" dirty="0" err="1">
                <a:solidFill>
                  <a:prstClr val="black"/>
                </a:solidFill>
                <a:latin typeface="Gill Sans MT"/>
              </a:rPr>
              <a:t>postprocessing</a:t>
            </a:r>
            <a:r>
              <a:rPr lang="en-MY" sz="2400" dirty="0">
                <a:solidFill>
                  <a:prstClr val="black"/>
                </a:solidFill>
                <a:latin typeface="Gill Sans MT"/>
              </a:rPr>
              <a:t> function which makes contours of structures within the image more distinct and clear. </a:t>
            </a:r>
          </a:p>
          <a:p>
            <a:endParaRPr lang="en-MY" sz="2400" dirty="0">
              <a:solidFill>
                <a:prstClr val="black"/>
              </a:solidFill>
              <a:latin typeface="Gill Sans MT"/>
            </a:endParaRPr>
          </a:p>
          <a:p>
            <a:r>
              <a:rPr lang="en-US" sz="2400" b="1" dirty="0">
                <a:solidFill>
                  <a:prstClr val="black"/>
                </a:solidFill>
                <a:latin typeface="Gill Sans MT"/>
              </a:rPr>
              <a:t>Electronic Focusing </a:t>
            </a:r>
            <a:endParaRPr lang="en-US" sz="2400" dirty="0">
              <a:solidFill>
                <a:prstClr val="black"/>
              </a:solidFill>
              <a:latin typeface="Gill Sans MT"/>
            </a:endParaRPr>
          </a:p>
          <a:p>
            <a:r>
              <a:rPr lang="en-MY" sz="2400" dirty="0">
                <a:solidFill>
                  <a:prstClr val="black"/>
                </a:solidFill>
                <a:latin typeface="Gill Sans MT"/>
              </a:rPr>
              <a:t>Each crystal element within a group is pulsed separately to focus the beam at a particular area of interest.  </a:t>
            </a:r>
            <a:endParaRPr lang="en-US" sz="2400" dirty="0">
              <a:solidFill>
                <a:prstClr val="black"/>
              </a:solidFill>
              <a:latin typeface="Gill Sans MT"/>
            </a:endParaRPr>
          </a:p>
        </p:txBody>
      </p:sp>
    </p:spTree>
    <p:extLst>
      <p:ext uri="{BB962C8B-B14F-4D97-AF65-F5344CB8AC3E}">
        <p14:creationId xmlns:p14="http://schemas.microsoft.com/office/powerpoint/2010/main" val="135379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132" y="84463"/>
            <a:ext cx="10176831" cy="5755422"/>
          </a:xfrm>
          <a:prstGeom prst="rect">
            <a:avLst/>
          </a:prstGeom>
        </p:spPr>
        <p:txBody>
          <a:bodyPr wrap="square">
            <a:spAutoFit/>
          </a:bodyPr>
          <a:lstStyle/>
          <a:p>
            <a:r>
              <a:rPr lang="en-US" sz="2300" b="1" dirty="0">
                <a:solidFill>
                  <a:prstClr val="black"/>
                </a:solidFill>
                <a:latin typeface="Gill Sans MT"/>
              </a:rPr>
              <a:t>Enhancement </a:t>
            </a:r>
            <a:endParaRPr lang="en-US" sz="2300" dirty="0">
              <a:solidFill>
                <a:prstClr val="black"/>
              </a:solidFill>
              <a:latin typeface="Gill Sans MT"/>
            </a:endParaRPr>
          </a:p>
          <a:p>
            <a:r>
              <a:rPr lang="en-MY" sz="2300" dirty="0">
                <a:solidFill>
                  <a:prstClr val="black"/>
                </a:solidFill>
                <a:latin typeface="Gill Sans MT"/>
              </a:rPr>
              <a:t>Because sound traveling through a fluid-filled structure is barely attenuated, the structures distal to a cystic lesion appear to have more echoes than </a:t>
            </a:r>
            <a:r>
              <a:rPr lang="en-MY" sz="2300" dirty="0" err="1">
                <a:solidFill>
                  <a:prstClr val="black"/>
                </a:solidFill>
                <a:latin typeface="Gill Sans MT"/>
              </a:rPr>
              <a:t>neighboring</a:t>
            </a:r>
            <a:r>
              <a:rPr lang="en-MY" sz="2300" dirty="0">
                <a:solidFill>
                  <a:prstClr val="black"/>
                </a:solidFill>
                <a:latin typeface="Gill Sans MT"/>
              </a:rPr>
              <a:t> areas. Also called </a:t>
            </a:r>
            <a:r>
              <a:rPr lang="en-MY" sz="2300" i="1" dirty="0">
                <a:solidFill>
                  <a:prstClr val="black"/>
                </a:solidFill>
                <a:latin typeface="Gill Sans MT"/>
              </a:rPr>
              <a:t>through transmission</a:t>
            </a:r>
            <a:r>
              <a:rPr lang="en-MY" sz="2300" dirty="0">
                <a:solidFill>
                  <a:prstClr val="black"/>
                </a:solidFill>
                <a:latin typeface="Gill Sans MT"/>
              </a:rPr>
              <a:t>. </a:t>
            </a:r>
          </a:p>
          <a:p>
            <a:endParaRPr lang="en-MY" sz="2300" dirty="0">
              <a:solidFill>
                <a:prstClr val="black"/>
              </a:solidFill>
              <a:latin typeface="Gill Sans MT"/>
            </a:endParaRPr>
          </a:p>
          <a:p>
            <a:r>
              <a:rPr lang="en-US" sz="2300" b="1" dirty="0">
                <a:solidFill>
                  <a:prstClr val="black"/>
                </a:solidFill>
                <a:latin typeface="Gill Sans MT"/>
              </a:rPr>
              <a:t>Far Gain </a:t>
            </a:r>
            <a:endParaRPr lang="en-US" sz="2300" dirty="0">
              <a:solidFill>
                <a:prstClr val="black"/>
              </a:solidFill>
              <a:latin typeface="Gill Sans MT"/>
            </a:endParaRPr>
          </a:p>
          <a:p>
            <a:r>
              <a:rPr lang="en-MY" sz="2300" dirty="0">
                <a:solidFill>
                  <a:prstClr val="black"/>
                </a:solidFill>
                <a:latin typeface="Gill Sans MT"/>
              </a:rPr>
              <a:t>Control that affects the strength of the distant echoes in the image. </a:t>
            </a:r>
          </a:p>
          <a:p>
            <a:r>
              <a:rPr lang="en-MY" sz="2300" dirty="0">
                <a:solidFill>
                  <a:prstClr val="black"/>
                </a:solidFill>
                <a:latin typeface="Gill Sans MT"/>
              </a:rPr>
              <a:t> </a:t>
            </a:r>
          </a:p>
          <a:p>
            <a:r>
              <a:rPr lang="en-US" sz="2300" b="1" dirty="0">
                <a:solidFill>
                  <a:prstClr val="black"/>
                </a:solidFill>
                <a:latin typeface="Gill Sans MT"/>
              </a:rPr>
              <a:t>Focal Zone </a:t>
            </a:r>
            <a:endParaRPr lang="en-US" sz="2300" dirty="0">
              <a:solidFill>
                <a:prstClr val="black"/>
              </a:solidFill>
              <a:latin typeface="Gill Sans MT"/>
            </a:endParaRPr>
          </a:p>
          <a:p>
            <a:r>
              <a:rPr lang="en-MY" sz="2300" dirty="0">
                <a:solidFill>
                  <a:prstClr val="black"/>
                </a:solidFill>
                <a:latin typeface="Gill Sans MT"/>
              </a:rPr>
              <a:t>The depth of the sound beam where resolution is the highest. </a:t>
            </a:r>
          </a:p>
          <a:p>
            <a:endParaRPr lang="en-MY" sz="2300" dirty="0">
              <a:solidFill>
                <a:prstClr val="black"/>
              </a:solidFill>
              <a:latin typeface="Gill Sans MT"/>
            </a:endParaRPr>
          </a:p>
          <a:p>
            <a:r>
              <a:rPr lang="en-US" sz="2300" b="1" dirty="0">
                <a:solidFill>
                  <a:prstClr val="black"/>
                </a:solidFill>
                <a:latin typeface="Gill Sans MT"/>
              </a:rPr>
              <a:t>Focusing </a:t>
            </a:r>
            <a:endParaRPr lang="en-US" sz="2300" dirty="0">
              <a:solidFill>
                <a:prstClr val="black"/>
              </a:solidFill>
              <a:latin typeface="Gill Sans MT"/>
            </a:endParaRPr>
          </a:p>
          <a:p>
            <a:r>
              <a:rPr lang="en-MY" sz="2300" dirty="0">
                <a:solidFill>
                  <a:prstClr val="black"/>
                </a:solidFill>
                <a:latin typeface="Gill Sans MT"/>
              </a:rPr>
              <a:t>The act of narrowing the beam to a small width at a set depth. </a:t>
            </a:r>
          </a:p>
          <a:p>
            <a:endParaRPr lang="en-MY" sz="2300" dirty="0">
              <a:solidFill>
                <a:prstClr val="black"/>
              </a:solidFill>
              <a:latin typeface="Gill Sans MT"/>
            </a:endParaRPr>
          </a:p>
          <a:p>
            <a:r>
              <a:rPr lang="en-US" sz="2300" b="1" dirty="0">
                <a:solidFill>
                  <a:prstClr val="black"/>
                </a:solidFill>
                <a:latin typeface="Gill Sans MT"/>
              </a:rPr>
              <a:t>Footprint </a:t>
            </a:r>
            <a:endParaRPr lang="en-US" sz="2300" dirty="0">
              <a:solidFill>
                <a:prstClr val="black"/>
              </a:solidFill>
              <a:latin typeface="Gill Sans MT"/>
            </a:endParaRPr>
          </a:p>
          <a:p>
            <a:r>
              <a:rPr lang="en-MY" sz="2300" dirty="0">
                <a:solidFill>
                  <a:prstClr val="black"/>
                </a:solidFill>
                <a:latin typeface="Gill Sans MT"/>
              </a:rPr>
              <a:t>Shape of the transducer that is in contact with the patient </a:t>
            </a:r>
            <a:endParaRPr lang="en-US" sz="2300" dirty="0">
              <a:solidFill>
                <a:prstClr val="black"/>
              </a:solidFill>
              <a:latin typeface="Gill Sans MT"/>
            </a:endParaRPr>
          </a:p>
        </p:txBody>
      </p:sp>
    </p:spTree>
    <p:extLst>
      <p:ext uri="{BB962C8B-B14F-4D97-AF65-F5344CB8AC3E}">
        <p14:creationId xmlns:p14="http://schemas.microsoft.com/office/powerpoint/2010/main" val="3476502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7247" y="130724"/>
            <a:ext cx="10276901" cy="5262979"/>
          </a:xfrm>
          <a:prstGeom prst="rect">
            <a:avLst/>
          </a:prstGeom>
        </p:spPr>
        <p:txBody>
          <a:bodyPr wrap="square">
            <a:spAutoFit/>
          </a:bodyPr>
          <a:lstStyle/>
          <a:p>
            <a:r>
              <a:rPr lang="en-US" sz="2400" b="1" dirty="0">
                <a:solidFill>
                  <a:prstClr val="black"/>
                </a:solidFill>
                <a:latin typeface="Gill Sans MT"/>
              </a:rPr>
              <a:t>Frame rate </a:t>
            </a:r>
            <a:endParaRPr lang="en-US" sz="2400" dirty="0">
              <a:solidFill>
                <a:prstClr val="black"/>
              </a:solidFill>
              <a:latin typeface="Gill Sans MT"/>
            </a:endParaRPr>
          </a:p>
          <a:p>
            <a:r>
              <a:rPr lang="en-MY" sz="2400" dirty="0">
                <a:solidFill>
                  <a:prstClr val="black"/>
                </a:solidFill>
                <a:latin typeface="Gill Sans MT"/>
              </a:rPr>
              <a:t>Rate at which the image is refreshed in a real-time system display.</a:t>
            </a:r>
          </a:p>
          <a:p>
            <a:r>
              <a:rPr lang="en-MY" sz="2400" dirty="0">
                <a:solidFill>
                  <a:prstClr val="black"/>
                </a:solidFill>
                <a:latin typeface="Gill Sans MT"/>
              </a:rPr>
              <a:t> </a:t>
            </a:r>
          </a:p>
          <a:p>
            <a:r>
              <a:rPr lang="en-US" sz="2400" b="1" dirty="0">
                <a:solidFill>
                  <a:prstClr val="black"/>
                </a:solidFill>
                <a:latin typeface="Gill Sans MT"/>
              </a:rPr>
              <a:t>Frequency </a:t>
            </a:r>
            <a:endParaRPr lang="en-US" sz="2400" dirty="0">
              <a:solidFill>
                <a:prstClr val="black"/>
              </a:solidFill>
              <a:latin typeface="Gill Sans MT"/>
            </a:endParaRPr>
          </a:p>
          <a:p>
            <a:r>
              <a:rPr lang="en-MY" sz="2400" dirty="0">
                <a:solidFill>
                  <a:prstClr val="black"/>
                </a:solidFill>
                <a:latin typeface="Gill Sans MT"/>
              </a:rPr>
              <a:t>The number of times in a given interval of time that a particular action occurs. </a:t>
            </a:r>
          </a:p>
          <a:p>
            <a:r>
              <a:rPr lang="en-MY" sz="2400" dirty="0">
                <a:solidFill>
                  <a:prstClr val="black"/>
                </a:solidFill>
                <a:latin typeface="Gill Sans MT"/>
              </a:rPr>
              <a:t> </a:t>
            </a:r>
          </a:p>
          <a:p>
            <a:r>
              <a:rPr lang="en-US" sz="2400" b="1" dirty="0">
                <a:solidFill>
                  <a:prstClr val="black"/>
                </a:solidFill>
                <a:latin typeface="Gill Sans MT"/>
              </a:rPr>
              <a:t>Gain </a:t>
            </a:r>
            <a:endParaRPr lang="en-US" sz="2400" dirty="0">
              <a:solidFill>
                <a:prstClr val="black"/>
              </a:solidFill>
              <a:latin typeface="Gill Sans MT"/>
            </a:endParaRPr>
          </a:p>
          <a:p>
            <a:r>
              <a:rPr lang="en-MY" sz="2400" dirty="0">
                <a:solidFill>
                  <a:prstClr val="black"/>
                </a:solidFill>
                <a:latin typeface="Gill Sans MT"/>
              </a:rPr>
              <a:t>Regulates the amplification (brightness) of returning echoes to compensate for loss of transmitted sound caused by absorption and reflection. </a:t>
            </a:r>
          </a:p>
          <a:p>
            <a:endParaRPr lang="en-MY" sz="2400" dirty="0">
              <a:solidFill>
                <a:prstClr val="black"/>
              </a:solidFill>
              <a:latin typeface="Gill Sans MT"/>
            </a:endParaRPr>
          </a:p>
          <a:p>
            <a:r>
              <a:rPr lang="en-US" sz="2400" b="1" dirty="0">
                <a:solidFill>
                  <a:prstClr val="black"/>
                </a:solidFill>
                <a:latin typeface="Gill Sans MT"/>
              </a:rPr>
              <a:t>Gray Scale </a:t>
            </a:r>
            <a:endParaRPr lang="en-US" sz="2400" dirty="0">
              <a:solidFill>
                <a:prstClr val="black"/>
              </a:solidFill>
              <a:latin typeface="Gill Sans MT"/>
            </a:endParaRPr>
          </a:p>
          <a:p>
            <a:r>
              <a:rPr lang="en-MY" sz="2400" dirty="0">
                <a:solidFill>
                  <a:prstClr val="black"/>
                </a:solidFill>
                <a:latin typeface="Gill Sans MT"/>
              </a:rPr>
              <a:t>Display mode in which echo intensity is recorded as degrees of brightness or shades of </a:t>
            </a:r>
            <a:r>
              <a:rPr lang="en-MY" sz="2400" dirty="0" err="1">
                <a:solidFill>
                  <a:prstClr val="black"/>
                </a:solidFill>
                <a:latin typeface="Gill Sans MT"/>
              </a:rPr>
              <a:t>gray</a:t>
            </a:r>
            <a:r>
              <a:rPr lang="en-MY" sz="2400" dirty="0">
                <a:solidFill>
                  <a:prstClr val="black"/>
                </a:solidFill>
                <a:latin typeface="Gill Sans MT"/>
              </a:rPr>
              <a:t>. </a:t>
            </a:r>
          </a:p>
          <a:p>
            <a:endParaRPr lang="en-MY" sz="2400" dirty="0">
              <a:solidFill>
                <a:prstClr val="black"/>
              </a:solidFill>
              <a:latin typeface="Gill Sans MT"/>
            </a:endParaRPr>
          </a:p>
        </p:txBody>
      </p:sp>
    </p:spTree>
    <p:extLst>
      <p:ext uri="{BB962C8B-B14F-4D97-AF65-F5344CB8AC3E}">
        <p14:creationId xmlns:p14="http://schemas.microsoft.com/office/powerpoint/2010/main" val="4198099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2361" y="117693"/>
            <a:ext cx="10300771" cy="5632311"/>
          </a:xfrm>
          <a:prstGeom prst="rect">
            <a:avLst/>
          </a:prstGeom>
        </p:spPr>
        <p:txBody>
          <a:bodyPr wrap="square">
            <a:spAutoFit/>
          </a:bodyPr>
          <a:lstStyle/>
          <a:p>
            <a:r>
              <a:rPr lang="en-US" sz="2400" b="1" dirty="0">
                <a:solidFill>
                  <a:prstClr val="black"/>
                </a:solidFill>
                <a:latin typeface="Gill Sans MT"/>
              </a:rPr>
              <a:t>Heterogeneous </a:t>
            </a:r>
            <a:endParaRPr lang="en-US" sz="2400" dirty="0">
              <a:solidFill>
                <a:prstClr val="black"/>
              </a:solidFill>
              <a:latin typeface="Gill Sans MT"/>
            </a:endParaRPr>
          </a:p>
          <a:p>
            <a:r>
              <a:rPr lang="en-MY" sz="2400" dirty="0">
                <a:solidFill>
                  <a:prstClr val="black"/>
                </a:solidFill>
                <a:latin typeface="Gill Sans MT"/>
              </a:rPr>
              <a:t>Refers to an uneven echo pattern or reflections of varying </a:t>
            </a:r>
            <a:r>
              <a:rPr lang="en-MY" sz="2400" dirty="0" err="1">
                <a:solidFill>
                  <a:prstClr val="black"/>
                </a:solidFill>
                <a:latin typeface="Gill Sans MT"/>
              </a:rPr>
              <a:t>echodensities</a:t>
            </a:r>
            <a:r>
              <a:rPr lang="en-MY" sz="2400" dirty="0">
                <a:solidFill>
                  <a:prstClr val="black"/>
                </a:solidFill>
                <a:latin typeface="Gill Sans MT"/>
              </a:rPr>
              <a:t>.</a:t>
            </a:r>
          </a:p>
          <a:p>
            <a:endParaRPr lang="en-MY" sz="2400" dirty="0">
              <a:solidFill>
                <a:prstClr val="black"/>
              </a:solidFill>
              <a:latin typeface="Gill Sans MT"/>
            </a:endParaRPr>
          </a:p>
          <a:p>
            <a:r>
              <a:rPr lang="en-US" sz="2400" b="1" dirty="0">
                <a:solidFill>
                  <a:prstClr val="black"/>
                </a:solidFill>
                <a:latin typeface="Gill Sans MT"/>
              </a:rPr>
              <a:t>Homogeneous </a:t>
            </a:r>
            <a:endParaRPr lang="en-US" sz="2400" dirty="0">
              <a:solidFill>
                <a:prstClr val="black"/>
              </a:solidFill>
              <a:latin typeface="Gill Sans MT"/>
            </a:endParaRPr>
          </a:p>
          <a:p>
            <a:r>
              <a:rPr lang="en-MY" sz="2400" dirty="0">
                <a:solidFill>
                  <a:prstClr val="black"/>
                </a:solidFill>
                <a:latin typeface="Gill Sans MT"/>
              </a:rPr>
              <a:t>Refers to an even echo pattern or reflections that are relative and uniform in composition. </a:t>
            </a:r>
          </a:p>
          <a:p>
            <a:endParaRPr lang="en-MY" sz="2400" dirty="0">
              <a:solidFill>
                <a:prstClr val="black"/>
              </a:solidFill>
              <a:latin typeface="Gill Sans MT"/>
            </a:endParaRPr>
          </a:p>
          <a:p>
            <a:r>
              <a:rPr lang="en-US" sz="2400" b="1" dirty="0">
                <a:solidFill>
                  <a:prstClr val="black"/>
                </a:solidFill>
                <a:latin typeface="Gill Sans MT"/>
              </a:rPr>
              <a:t>Hyperechoic </a:t>
            </a:r>
            <a:endParaRPr lang="en-US" sz="2400" dirty="0">
              <a:solidFill>
                <a:prstClr val="black"/>
              </a:solidFill>
              <a:latin typeface="Gill Sans MT"/>
            </a:endParaRPr>
          </a:p>
          <a:p>
            <a:r>
              <a:rPr lang="en-MY" sz="2400" dirty="0">
                <a:solidFill>
                  <a:prstClr val="black"/>
                </a:solidFill>
                <a:latin typeface="Gill Sans MT"/>
              </a:rPr>
              <a:t>A relative term that refers to the echoes returned from a structure. Hyperechoic refers to a lesion or </a:t>
            </a:r>
            <a:r>
              <a:rPr lang="en-MY" sz="2400" dirty="0" err="1">
                <a:solidFill>
                  <a:prstClr val="black"/>
                </a:solidFill>
                <a:latin typeface="Gill Sans MT"/>
              </a:rPr>
              <a:t>tumor</a:t>
            </a:r>
            <a:r>
              <a:rPr lang="en-MY" sz="2400" dirty="0">
                <a:solidFill>
                  <a:prstClr val="black"/>
                </a:solidFill>
                <a:latin typeface="Gill Sans MT"/>
              </a:rPr>
              <a:t> which produces a stronger echo than surrounding structures or tissues. </a:t>
            </a:r>
            <a:endParaRPr lang="en-US" sz="2400" dirty="0">
              <a:solidFill>
                <a:prstClr val="black"/>
              </a:solidFill>
              <a:latin typeface="Gill Sans MT"/>
            </a:endParaRPr>
          </a:p>
          <a:p>
            <a:endParaRPr lang="en-US" sz="2400" dirty="0">
              <a:solidFill>
                <a:prstClr val="black"/>
              </a:solidFill>
              <a:latin typeface="Gill Sans MT"/>
            </a:endParaRPr>
          </a:p>
          <a:p>
            <a:r>
              <a:rPr lang="en-US" sz="2400" b="1" dirty="0">
                <a:solidFill>
                  <a:prstClr val="black"/>
                </a:solidFill>
                <a:latin typeface="Gill Sans MT"/>
              </a:rPr>
              <a:t>Hertz </a:t>
            </a:r>
            <a:endParaRPr lang="en-US" sz="2400" dirty="0">
              <a:solidFill>
                <a:prstClr val="black"/>
              </a:solidFill>
              <a:latin typeface="Gill Sans MT"/>
            </a:endParaRPr>
          </a:p>
          <a:p>
            <a:r>
              <a:rPr lang="en-MY" sz="2400" dirty="0">
                <a:solidFill>
                  <a:prstClr val="black"/>
                </a:solidFill>
                <a:latin typeface="Gill Sans MT"/>
              </a:rPr>
              <a:t>Unit for wave frequency (cycles per second); pulse repetition frequency (pulses per second); frame rate (frames per second). </a:t>
            </a:r>
            <a:endParaRPr lang="en-US" sz="2400" dirty="0">
              <a:solidFill>
                <a:prstClr val="black"/>
              </a:solidFill>
              <a:latin typeface="Gill Sans MT"/>
            </a:endParaRPr>
          </a:p>
        </p:txBody>
      </p:sp>
    </p:spTree>
    <p:extLst>
      <p:ext uri="{BB962C8B-B14F-4D97-AF65-F5344CB8AC3E}">
        <p14:creationId xmlns:p14="http://schemas.microsoft.com/office/powerpoint/2010/main" val="1242673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048" y="91897"/>
            <a:ext cx="10176832" cy="5755422"/>
          </a:xfrm>
          <a:prstGeom prst="rect">
            <a:avLst/>
          </a:prstGeom>
        </p:spPr>
        <p:txBody>
          <a:bodyPr wrap="square">
            <a:spAutoFit/>
          </a:bodyPr>
          <a:lstStyle/>
          <a:p>
            <a:r>
              <a:rPr lang="en-US" sz="2300" b="1" dirty="0">
                <a:solidFill>
                  <a:prstClr val="black"/>
                </a:solidFill>
                <a:latin typeface="Gill Sans MT"/>
              </a:rPr>
              <a:t>Interface </a:t>
            </a:r>
            <a:endParaRPr lang="en-US" sz="2300" dirty="0">
              <a:solidFill>
                <a:prstClr val="black"/>
              </a:solidFill>
              <a:latin typeface="Gill Sans MT"/>
            </a:endParaRPr>
          </a:p>
          <a:p>
            <a:r>
              <a:rPr lang="en-MY" sz="2300" dirty="0">
                <a:solidFill>
                  <a:prstClr val="black"/>
                </a:solidFill>
                <a:latin typeface="Gill Sans MT"/>
              </a:rPr>
              <a:t>Surface forming the boundary between media having different properties. </a:t>
            </a:r>
          </a:p>
          <a:p>
            <a:r>
              <a:rPr lang="en-MY" sz="2300" dirty="0">
                <a:solidFill>
                  <a:prstClr val="black"/>
                </a:solidFill>
                <a:latin typeface="Gill Sans MT"/>
              </a:rPr>
              <a:t> </a:t>
            </a:r>
          </a:p>
          <a:p>
            <a:r>
              <a:rPr lang="en-US" sz="2300" b="1" dirty="0">
                <a:solidFill>
                  <a:prstClr val="black"/>
                </a:solidFill>
                <a:latin typeface="Gill Sans MT"/>
              </a:rPr>
              <a:t>Isoechoic </a:t>
            </a:r>
            <a:endParaRPr lang="en-US" sz="2300" dirty="0">
              <a:solidFill>
                <a:prstClr val="black"/>
              </a:solidFill>
              <a:latin typeface="Gill Sans MT"/>
            </a:endParaRPr>
          </a:p>
          <a:p>
            <a:r>
              <a:rPr lang="en-MY" sz="2300" dirty="0">
                <a:solidFill>
                  <a:prstClr val="black"/>
                </a:solidFill>
                <a:latin typeface="Gill Sans MT"/>
              </a:rPr>
              <a:t>Refers to a lesion or </a:t>
            </a:r>
            <a:r>
              <a:rPr lang="en-MY" sz="2300" dirty="0" err="1">
                <a:solidFill>
                  <a:prstClr val="black"/>
                </a:solidFill>
                <a:latin typeface="Gill Sans MT"/>
              </a:rPr>
              <a:t>tumor</a:t>
            </a:r>
            <a:r>
              <a:rPr lang="en-MY" sz="2300" dirty="0">
                <a:solidFill>
                  <a:prstClr val="black"/>
                </a:solidFill>
                <a:latin typeface="Gill Sans MT"/>
              </a:rPr>
              <a:t> which produces an echo of the same strength as that of the surrounding structures or tissues. </a:t>
            </a:r>
          </a:p>
          <a:p>
            <a:endParaRPr lang="en-MY" sz="2300" dirty="0">
              <a:solidFill>
                <a:prstClr val="black"/>
              </a:solidFill>
              <a:latin typeface="Gill Sans MT"/>
            </a:endParaRPr>
          </a:p>
          <a:p>
            <a:r>
              <a:rPr lang="en-US" sz="2300" b="1" dirty="0">
                <a:solidFill>
                  <a:prstClr val="black"/>
                </a:solidFill>
                <a:latin typeface="Gill Sans MT"/>
              </a:rPr>
              <a:t>Kilohertz </a:t>
            </a:r>
            <a:endParaRPr lang="en-US" sz="2300" dirty="0">
              <a:solidFill>
                <a:prstClr val="black"/>
              </a:solidFill>
              <a:latin typeface="Gill Sans MT"/>
            </a:endParaRPr>
          </a:p>
          <a:p>
            <a:r>
              <a:rPr lang="en-MY" sz="2300" dirty="0">
                <a:solidFill>
                  <a:prstClr val="black"/>
                </a:solidFill>
                <a:latin typeface="Gill Sans MT"/>
              </a:rPr>
              <a:t>1000 hertz or 10³ cycles/s </a:t>
            </a:r>
          </a:p>
          <a:p>
            <a:endParaRPr lang="en-MY" sz="2300" dirty="0">
              <a:solidFill>
                <a:prstClr val="black"/>
              </a:solidFill>
              <a:latin typeface="Gill Sans MT"/>
            </a:endParaRPr>
          </a:p>
          <a:p>
            <a:r>
              <a:rPr lang="en-US" sz="2300" b="1" dirty="0">
                <a:solidFill>
                  <a:prstClr val="black"/>
                </a:solidFill>
                <a:latin typeface="Gill Sans MT"/>
              </a:rPr>
              <a:t>Lateral Resolution </a:t>
            </a:r>
            <a:endParaRPr lang="en-US" sz="2300" dirty="0">
              <a:solidFill>
                <a:prstClr val="black"/>
              </a:solidFill>
              <a:latin typeface="Gill Sans MT"/>
            </a:endParaRPr>
          </a:p>
          <a:p>
            <a:r>
              <a:rPr lang="en-MY" sz="2300" dirty="0">
                <a:solidFill>
                  <a:prstClr val="black"/>
                </a:solidFill>
                <a:latin typeface="Gill Sans MT"/>
              </a:rPr>
              <a:t>Ability to separate two objects that are positioned perpendicular to the axis of the ultrasound beam. Related to </a:t>
            </a:r>
            <a:r>
              <a:rPr lang="en-MY" sz="2300" i="1" dirty="0">
                <a:solidFill>
                  <a:prstClr val="black"/>
                </a:solidFill>
                <a:latin typeface="Gill Sans MT"/>
              </a:rPr>
              <a:t>beam width</a:t>
            </a:r>
            <a:r>
              <a:rPr lang="en-MY" sz="2300" dirty="0">
                <a:solidFill>
                  <a:prstClr val="black"/>
                </a:solidFill>
                <a:latin typeface="Gill Sans MT"/>
              </a:rPr>
              <a:t>. </a:t>
            </a:r>
          </a:p>
          <a:p>
            <a:endParaRPr lang="en-MY" sz="2300" dirty="0">
              <a:solidFill>
                <a:prstClr val="black"/>
              </a:solidFill>
              <a:latin typeface="Gill Sans MT"/>
            </a:endParaRPr>
          </a:p>
          <a:p>
            <a:r>
              <a:rPr lang="en-US" sz="2300" b="1" dirty="0">
                <a:solidFill>
                  <a:prstClr val="black"/>
                </a:solidFill>
                <a:latin typeface="Gill Sans MT"/>
              </a:rPr>
              <a:t>Linear Array </a:t>
            </a:r>
            <a:endParaRPr lang="en-US" sz="2300" dirty="0">
              <a:solidFill>
                <a:prstClr val="black"/>
              </a:solidFill>
              <a:latin typeface="Gill Sans MT"/>
            </a:endParaRPr>
          </a:p>
          <a:p>
            <a:r>
              <a:rPr lang="en-MY" sz="2300" dirty="0">
                <a:solidFill>
                  <a:prstClr val="black"/>
                </a:solidFill>
                <a:latin typeface="Gill Sans MT"/>
              </a:rPr>
              <a:t>Many small electronically coordinated transducers producing a rectangular image.  </a:t>
            </a:r>
            <a:endParaRPr lang="en-US" sz="2300" dirty="0">
              <a:solidFill>
                <a:prstClr val="black"/>
              </a:solidFill>
              <a:latin typeface="Gill Sans MT"/>
            </a:endParaRPr>
          </a:p>
        </p:txBody>
      </p:sp>
    </p:spTree>
    <p:extLst>
      <p:ext uri="{BB962C8B-B14F-4D97-AF65-F5344CB8AC3E}">
        <p14:creationId xmlns:p14="http://schemas.microsoft.com/office/powerpoint/2010/main" val="4040009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5411" y="162499"/>
            <a:ext cx="10267721" cy="4893647"/>
          </a:xfrm>
          <a:prstGeom prst="rect">
            <a:avLst/>
          </a:prstGeom>
        </p:spPr>
        <p:txBody>
          <a:bodyPr wrap="square">
            <a:spAutoFit/>
          </a:bodyPr>
          <a:lstStyle/>
          <a:p>
            <a:r>
              <a:rPr lang="en-US" sz="2400" b="1" dirty="0">
                <a:solidFill>
                  <a:prstClr val="black"/>
                </a:solidFill>
                <a:latin typeface="Gill Sans MT"/>
              </a:rPr>
              <a:t>Near Gain </a:t>
            </a:r>
            <a:endParaRPr lang="en-US" sz="2400" dirty="0">
              <a:solidFill>
                <a:prstClr val="black"/>
              </a:solidFill>
              <a:latin typeface="Gill Sans MT"/>
            </a:endParaRPr>
          </a:p>
          <a:p>
            <a:r>
              <a:rPr lang="en-MY" sz="2400" dirty="0">
                <a:solidFill>
                  <a:prstClr val="black"/>
                </a:solidFill>
                <a:latin typeface="Gill Sans MT"/>
              </a:rPr>
              <a:t>The amplification of echoes returning from the near field. </a:t>
            </a:r>
          </a:p>
          <a:p>
            <a:r>
              <a:rPr lang="en-MY" sz="2400" dirty="0">
                <a:solidFill>
                  <a:prstClr val="black"/>
                </a:solidFill>
                <a:latin typeface="Gill Sans MT"/>
              </a:rPr>
              <a:t> </a:t>
            </a:r>
          </a:p>
          <a:p>
            <a:r>
              <a:rPr lang="en-US" sz="2400" b="1" dirty="0">
                <a:solidFill>
                  <a:prstClr val="black"/>
                </a:solidFill>
                <a:latin typeface="Gill Sans MT"/>
              </a:rPr>
              <a:t>Noise </a:t>
            </a:r>
            <a:endParaRPr lang="en-US" sz="2400" dirty="0">
              <a:solidFill>
                <a:prstClr val="black"/>
              </a:solidFill>
              <a:latin typeface="Gill Sans MT"/>
            </a:endParaRPr>
          </a:p>
          <a:p>
            <a:r>
              <a:rPr lang="en-MY" sz="2400" dirty="0">
                <a:solidFill>
                  <a:prstClr val="black"/>
                </a:solidFill>
                <a:latin typeface="Gill Sans MT"/>
              </a:rPr>
              <a:t>Artefactual echoes result from too much gain rather than echoes from true anatomic structures. </a:t>
            </a:r>
          </a:p>
          <a:p>
            <a:r>
              <a:rPr lang="en-MY" sz="2400" dirty="0">
                <a:solidFill>
                  <a:prstClr val="black"/>
                </a:solidFill>
                <a:latin typeface="Gill Sans MT"/>
              </a:rPr>
              <a:t> </a:t>
            </a:r>
          </a:p>
          <a:p>
            <a:r>
              <a:rPr lang="en-US" sz="2400" b="1" dirty="0">
                <a:solidFill>
                  <a:prstClr val="black"/>
                </a:solidFill>
                <a:latin typeface="Gill Sans MT"/>
              </a:rPr>
              <a:t>Overall Gain Control </a:t>
            </a:r>
            <a:endParaRPr lang="en-US" sz="2400" dirty="0">
              <a:solidFill>
                <a:prstClr val="black"/>
              </a:solidFill>
              <a:latin typeface="Gill Sans MT"/>
            </a:endParaRPr>
          </a:p>
          <a:p>
            <a:r>
              <a:rPr lang="en-MY" sz="2400" dirty="0">
                <a:solidFill>
                  <a:prstClr val="black"/>
                </a:solidFill>
                <a:latin typeface="Gill Sans MT"/>
              </a:rPr>
              <a:t>Single gain control increases amplification at all depths. </a:t>
            </a:r>
          </a:p>
          <a:p>
            <a:endParaRPr lang="en-MY" sz="2400" dirty="0">
              <a:solidFill>
                <a:prstClr val="black"/>
              </a:solidFill>
              <a:latin typeface="Gill Sans MT"/>
            </a:endParaRPr>
          </a:p>
          <a:p>
            <a:r>
              <a:rPr lang="en-US" sz="2400" b="1" dirty="0">
                <a:solidFill>
                  <a:prstClr val="black"/>
                </a:solidFill>
                <a:latin typeface="Gill Sans MT"/>
              </a:rPr>
              <a:t>Phased Array </a:t>
            </a:r>
            <a:endParaRPr lang="en-US" sz="2400" dirty="0">
              <a:solidFill>
                <a:prstClr val="black"/>
              </a:solidFill>
              <a:latin typeface="Gill Sans MT"/>
            </a:endParaRPr>
          </a:p>
          <a:p>
            <a:r>
              <a:rPr lang="en-MY" sz="2400" dirty="0">
                <a:solidFill>
                  <a:prstClr val="black"/>
                </a:solidFill>
                <a:latin typeface="Gill Sans MT"/>
              </a:rPr>
              <a:t>Electronically steered system where many small transducers are electronically coordinated to produce a focus wavefront.  </a:t>
            </a:r>
            <a:endParaRPr lang="en-US" sz="2400" dirty="0">
              <a:solidFill>
                <a:prstClr val="black"/>
              </a:solidFill>
              <a:latin typeface="Gill Sans MT"/>
            </a:endParaRPr>
          </a:p>
        </p:txBody>
      </p:sp>
    </p:spTree>
    <p:extLst>
      <p:ext uri="{BB962C8B-B14F-4D97-AF65-F5344CB8AC3E}">
        <p14:creationId xmlns:p14="http://schemas.microsoft.com/office/powerpoint/2010/main" val="875374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113" y="62783"/>
            <a:ext cx="10365036" cy="5755422"/>
          </a:xfrm>
          <a:prstGeom prst="rect">
            <a:avLst/>
          </a:prstGeom>
        </p:spPr>
        <p:txBody>
          <a:bodyPr wrap="square">
            <a:spAutoFit/>
          </a:bodyPr>
          <a:lstStyle/>
          <a:p>
            <a:r>
              <a:rPr lang="en-US" sz="2300" b="1" dirty="0">
                <a:solidFill>
                  <a:prstClr val="black"/>
                </a:solidFill>
                <a:latin typeface="Gill Sans MT"/>
              </a:rPr>
              <a:t>Piezoelectric Effect </a:t>
            </a:r>
            <a:endParaRPr lang="en-US" sz="2300" dirty="0">
              <a:solidFill>
                <a:prstClr val="black"/>
              </a:solidFill>
              <a:latin typeface="Gill Sans MT"/>
            </a:endParaRPr>
          </a:p>
          <a:p>
            <a:r>
              <a:rPr lang="en-MY" sz="2300" dirty="0">
                <a:solidFill>
                  <a:prstClr val="black"/>
                </a:solidFill>
                <a:latin typeface="Gill Sans MT"/>
              </a:rPr>
              <a:t>Electric current created by pressure forces. Certain types of ceramic materials can convert pressure to electricity and vice versa. Transducer elements utilize this phenomenon, which is also referred to as piezoelectricity. </a:t>
            </a:r>
          </a:p>
          <a:p>
            <a:endParaRPr lang="en-MY" sz="2300" dirty="0">
              <a:solidFill>
                <a:prstClr val="black"/>
              </a:solidFill>
              <a:latin typeface="Gill Sans MT"/>
            </a:endParaRPr>
          </a:p>
          <a:p>
            <a:r>
              <a:rPr lang="en-US" sz="2300" b="1" dirty="0">
                <a:solidFill>
                  <a:prstClr val="black"/>
                </a:solidFill>
                <a:latin typeface="Gill Sans MT"/>
              </a:rPr>
              <a:t>Persistence </a:t>
            </a:r>
            <a:endParaRPr lang="en-US" sz="2300" dirty="0">
              <a:solidFill>
                <a:prstClr val="black"/>
              </a:solidFill>
              <a:latin typeface="Gill Sans MT"/>
            </a:endParaRPr>
          </a:p>
          <a:p>
            <a:r>
              <a:rPr lang="en-MY" sz="2300" dirty="0">
                <a:solidFill>
                  <a:prstClr val="black"/>
                </a:solidFill>
                <a:latin typeface="Gill Sans MT"/>
              </a:rPr>
              <a:t>The accumulation of echo information over a specified period of time.  </a:t>
            </a:r>
          </a:p>
          <a:p>
            <a:endParaRPr lang="en-MY" sz="2300" dirty="0">
              <a:solidFill>
                <a:prstClr val="black"/>
              </a:solidFill>
              <a:latin typeface="Gill Sans MT"/>
            </a:endParaRPr>
          </a:p>
          <a:p>
            <a:r>
              <a:rPr lang="en-US" sz="2300" b="1" dirty="0">
                <a:solidFill>
                  <a:prstClr val="black"/>
                </a:solidFill>
                <a:latin typeface="Gill Sans MT"/>
              </a:rPr>
              <a:t>Power Doppler </a:t>
            </a:r>
            <a:endParaRPr lang="en-US" sz="2300" dirty="0">
              <a:solidFill>
                <a:prstClr val="black"/>
              </a:solidFill>
              <a:latin typeface="Gill Sans MT"/>
            </a:endParaRPr>
          </a:p>
          <a:p>
            <a:r>
              <a:rPr lang="en-MY" sz="2300" dirty="0">
                <a:solidFill>
                  <a:prstClr val="black"/>
                </a:solidFill>
                <a:latin typeface="Gill Sans MT"/>
              </a:rPr>
              <a:t>The presentation of two-dimensional Doppler information by </a:t>
            </a:r>
            <a:r>
              <a:rPr lang="en-MY" sz="2300" dirty="0" err="1">
                <a:solidFill>
                  <a:prstClr val="black"/>
                </a:solidFill>
                <a:latin typeface="Gill Sans MT"/>
              </a:rPr>
              <a:t>color</a:t>
            </a:r>
            <a:r>
              <a:rPr lang="en-MY" sz="2300" dirty="0">
                <a:solidFill>
                  <a:prstClr val="black"/>
                </a:solidFill>
                <a:latin typeface="Gill Sans MT"/>
              </a:rPr>
              <a:t>-encoding the strength of the Doppler shifts. Power Doppler is free of aliasing and angle dependence and is more sensitive to slow flow and flow in small or deep vessels. </a:t>
            </a:r>
          </a:p>
          <a:p>
            <a:r>
              <a:rPr lang="en-MY" sz="2300" dirty="0">
                <a:solidFill>
                  <a:prstClr val="black"/>
                </a:solidFill>
                <a:latin typeface="Gill Sans MT"/>
              </a:rPr>
              <a:t> </a:t>
            </a:r>
          </a:p>
          <a:p>
            <a:r>
              <a:rPr lang="en-US" sz="2300" b="1" dirty="0">
                <a:solidFill>
                  <a:prstClr val="black"/>
                </a:solidFill>
                <a:latin typeface="Gill Sans MT"/>
              </a:rPr>
              <a:t>Pulse-echo Principal </a:t>
            </a:r>
            <a:endParaRPr lang="en-US" sz="2300" dirty="0">
              <a:solidFill>
                <a:prstClr val="black"/>
              </a:solidFill>
              <a:latin typeface="Gill Sans MT"/>
            </a:endParaRPr>
          </a:p>
          <a:p>
            <a:r>
              <a:rPr lang="en-MY" sz="2300" dirty="0">
                <a:solidFill>
                  <a:prstClr val="black"/>
                </a:solidFill>
                <a:latin typeface="Gill Sans MT"/>
              </a:rPr>
              <a:t>Sending pulses of ultrasound into the body so that they react with tissue and return reflections. </a:t>
            </a:r>
            <a:endParaRPr lang="en-US" sz="2300" dirty="0">
              <a:solidFill>
                <a:prstClr val="black"/>
              </a:solidFill>
              <a:latin typeface="Gill Sans MT"/>
            </a:endParaRPr>
          </a:p>
        </p:txBody>
      </p:sp>
    </p:spTree>
    <p:extLst>
      <p:ext uri="{BB962C8B-B14F-4D97-AF65-F5344CB8AC3E}">
        <p14:creationId xmlns:p14="http://schemas.microsoft.com/office/powerpoint/2010/main" val="1634418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4266" y="335845"/>
            <a:ext cx="10220899" cy="6186309"/>
          </a:xfrm>
          <a:prstGeom prst="rect">
            <a:avLst/>
          </a:prstGeom>
        </p:spPr>
        <p:txBody>
          <a:bodyPr wrap="square">
            <a:spAutoFit/>
          </a:bodyPr>
          <a:lstStyle/>
          <a:p>
            <a:r>
              <a:rPr lang="en-US" sz="2200" b="1" dirty="0">
                <a:solidFill>
                  <a:prstClr val="black"/>
                </a:solidFill>
                <a:latin typeface="Gill Sans MT"/>
              </a:rPr>
              <a:t>Pulse Repetition Frequency (PRF) </a:t>
            </a:r>
            <a:endParaRPr lang="en-US" sz="2200" dirty="0">
              <a:solidFill>
                <a:prstClr val="black"/>
              </a:solidFill>
              <a:latin typeface="Gill Sans MT"/>
            </a:endParaRPr>
          </a:p>
          <a:p>
            <a:r>
              <a:rPr lang="en-MY" sz="2200" dirty="0">
                <a:solidFill>
                  <a:prstClr val="black"/>
                </a:solidFill>
                <a:latin typeface="Gill Sans MT"/>
              </a:rPr>
              <a:t>The number of times per second that a transmit-receive cycle occurs. </a:t>
            </a:r>
          </a:p>
          <a:p>
            <a:r>
              <a:rPr lang="en-MY" sz="2200" dirty="0">
                <a:solidFill>
                  <a:prstClr val="black"/>
                </a:solidFill>
                <a:latin typeface="Gill Sans MT"/>
              </a:rPr>
              <a:t> </a:t>
            </a:r>
          </a:p>
          <a:p>
            <a:r>
              <a:rPr lang="en-US" sz="2200" b="1" dirty="0">
                <a:solidFill>
                  <a:prstClr val="black"/>
                </a:solidFill>
                <a:latin typeface="Gill Sans MT"/>
              </a:rPr>
              <a:t>Refraction </a:t>
            </a:r>
            <a:endParaRPr lang="en-US" sz="2200" dirty="0">
              <a:solidFill>
                <a:prstClr val="black"/>
              </a:solidFill>
              <a:latin typeface="Gill Sans MT"/>
            </a:endParaRPr>
          </a:p>
          <a:p>
            <a:r>
              <a:rPr lang="en-MY" sz="2200" dirty="0">
                <a:solidFill>
                  <a:prstClr val="black"/>
                </a:solidFill>
                <a:latin typeface="Gill Sans MT"/>
              </a:rPr>
              <a:t>Bending of waves as they pass from one medium to another.  </a:t>
            </a:r>
          </a:p>
          <a:p>
            <a:endParaRPr lang="en-MY" sz="2200" dirty="0">
              <a:solidFill>
                <a:prstClr val="black"/>
              </a:solidFill>
              <a:latin typeface="Gill Sans MT"/>
            </a:endParaRPr>
          </a:p>
          <a:p>
            <a:r>
              <a:rPr lang="en-US" sz="2200" b="1" dirty="0">
                <a:solidFill>
                  <a:prstClr val="black"/>
                </a:solidFill>
                <a:latin typeface="Gill Sans MT"/>
              </a:rPr>
              <a:t>Resolution </a:t>
            </a:r>
            <a:endParaRPr lang="en-US" sz="2200" dirty="0">
              <a:solidFill>
                <a:prstClr val="black"/>
              </a:solidFill>
              <a:latin typeface="Gill Sans MT"/>
            </a:endParaRPr>
          </a:p>
          <a:p>
            <a:r>
              <a:rPr lang="en-MY" sz="2200" dirty="0">
                <a:solidFill>
                  <a:prstClr val="black"/>
                </a:solidFill>
                <a:latin typeface="Gill Sans MT"/>
              </a:rPr>
              <a:t>Ability to distinguish between two adjacent structures (interfaces). </a:t>
            </a:r>
          </a:p>
          <a:p>
            <a:endParaRPr lang="en-MY" sz="2200" dirty="0">
              <a:solidFill>
                <a:prstClr val="black"/>
              </a:solidFill>
              <a:latin typeface="Gill Sans MT"/>
            </a:endParaRPr>
          </a:p>
          <a:p>
            <a:r>
              <a:rPr lang="en-US" sz="2200" b="1" dirty="0">
                <a:solidFill>
                  <a:prstClr val="black"/>
                </a:solidFill>
                <a:latin typeface="Gill Sans MT"/>
              </a:rPr>
              <a:t>Reverberation </a:t>
            </a:r>
            <a:endParaRPr lang="en-US" sz="2200" dirty="0">
              <a:solidFill>
                <a:prstClr val="black"/>
              </a:solidFill>
              <a:latin typeface="Gill Sans MT"/>
            </a:endParaRPr>
          </a:p>
          <a:p>
            <a:r>
              <a:rPr lang="en-MY" sz="2200" dirty="0">
                <a:solidFill>
                  <a:prstClr val="black"/>
                </a:solidFill>
                <a:latin typeface="Gill Sans MT"/>
              </a:rPr>
              <a:t>The phenomenon of multiple back-and-forth reflections created by two strong reflectors that causes the echoes to be misplaced in the display thereby representing a false image; </a:t>
            </a:r>
            <a:r>
              <a:rPr lang="en-MY" sz="2200" i="1" dirty="0">
                <a:solidFill>
                  <a:prstClr val="black"/>
                </a:solidFill>
                <a:latin typeface="Gill Sans MT"/>
              </a:rPr>
              <a:t>ring-down effect</a:t>
            </a:r>
            <a:r>
              <a:rPr lang="en-MY" sz="2200" dirty="0">
                <a:solidFill>
                  <a:prstClr val="black"/>
                </a:solidFill>
                <a:latin typeface="Gill Sans MT"/>
              </a:rPr>
              <a:t>.  </a:t>
            </a:r>
          </a:p>
          <a:p>
            <a:endParaRPr lang="en-MY" sz="2200" dirty="0">
              <a:solidFill>
                <a:prstClr val="black"/>
              </a:solidFill>
              <a:latin typeface="Gill Sans MT"/>
            </a:endParaRPr>
          </a:p>
          <a:p>
            <a:r>
              <a:rPr lang="en-US" sz="2200" b="1" dirty="0">
                <a:solidFill>
                  <a:prstClr val="black"/>
                </a:solidFill>
                <a:latin typeface="Gill Sans MT"/>
              </a:rPr>
              <a:t>Scattering </a:t>
            </a:r>
            <a:endParaRPr lang="en-US" sz="2200" dirty="0">
              <a:solidFill>
                <a:prstClr val="black"/>
              </a:solidFill>
              <a:latin typeface="Gill Sans MT"/>
            </a:endParaRPr>
          </a:p>
          <a:p>
            <a:r>
              <a:rPr lang="en-MY" sz="2200" dirty="0">
                <a:solidFill>
                  <a:prstClr val="black"/>
                </a:solidFill>
                <a:latin typeface="Gill Sans MT"/>
              </a:rPr>
              <a:t>Redirection of ultrasound from a reflector which is small compared to the wave length of the beam. This occurs with rough surfaces or heterogeneous substances such as a solid organ. </a:t>
            </a:r>
            <a:endParaRPr lang="en-US" sz="2200" dirty="0">
              <a:solidFill>
                <a:prstClr val="black"/>
              </a:solidFill>
              <a:latin typeface="Gill Sans MT"/>
            </a:endParaRPr>
          </a:p>
        </p:txBody>
      </p:sp>
    </p:spTree>
    <p:extLst>
      <p:ext uri="{BB962C8B-B14F-4D97-AF65-F5344CB8AC3E}">
        <p14:creationId xmlns:p14="http://schemas.microsoft.com/office/powerpoint/2010/main" val="4045987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3181" y="283686"/>
            <a:ext cx="10287918" cy="4524315"/>
          </a:xfrm>
          <a:prstGeom prst="rect">
            <a:avLst/>
          </a:prstGeom>
        </p:spPr>
        <p:txBody>
          <a:bodyPr wrap="square">
            <a:spAutoFit/>
          </a:bodyPr>
          <a:lstStyle/>
          <a:p>
            <a:r>
              <a:rPr lang="en-US" sz="2400" b="1" dirty="0">
                <a:solidFill>
                  <a:prstClr val="black"/>
                </a:solidFill>
                <a:latin typeface="Gill Sans MT"/>
              </a:rPr>
              <a:t>Shadowing </a:t>
            </a:r>
            <a:endParaRPr lang="en-US" sz="2400" dirty="0">
              <a:solidFill>
                <a:prstClr val="black"/>
              </a:solidFill>
              <a:latin typeface="Gill Sans MT"/>
            </a:endParaRPr>
          </a:p>
          <a:p>
            <a:r>
              <a:rPr lang="en-MY" sz="2400" dirty="0">
                <a:solidFill>
                  <a:prstClr val="black"/>
                </a:solidFill>
                <a:latin typeface="Gill Sans MT"/>
              </a:rPr>
              <a:t>Failure of the sound beam to pass through an object. </a:t>
            </a:r>
          </a:p>
          <a:p>
            <a:endParaRPr lang="en-MY" sz="2400" dirty="0">
              <a:solidFill>
                <a:prstClr val="black"/>
              </a:solidFill>
              <a:latin typeface="Gill Sans MT"/>
            </a:endParaRPr>
          </a:p>
          <a:p>
            <a:r>
              <a:rPr lang="en-US" sz="2400" b="1" dirty="0">
                <a:solidFill>
                  <a:prstClr val="black"/>
                </a:solidFill>
                <a:latin typeface="Gill Sans MT"/>
              </a:rPr>
              <a:t>Slice thickness </a:t>
            </a:r>
            <a:endParaRPr lang="en-US" sz="2400" dirty="0">
              <a:solidFill>
                <a:prstClr val="black"/>
              </a:solidFill>
              <a:latin typeface="Gill Sans MT"/>
            </a:endParaRPr>
          </a:p>
          <a:p>
            <a:r>
              <a:rPr lang="en-MY" sz="2400" i="1" dirty="0">
                <a:solidFill>
                  <a:prstClr val="black"/>
                </a:solidFill>
                <a:latin typeface="Gill Sans MT"/>
              </a:rPr>
              <a:t>Elevational </a:t>
            </a:r>
            <a:r>
              <a:rPr lang="en-MY" sz="2400" dirty="0">
                <a:solidFill>
                  <a:prstClr val="black"/>
                </a:solidFill>
                <a:latin typeface="Gill Sans MT"/>
              </a:rPr>
              <a:t>resolution. The size of the beam </a:t>
            </a:r>
            <a:r>
              <a:rPr lang="en-MY" sz="2400" i="1" dirty="0">
                <a:solidFill>
                  <a:prstClr val="black"/>
                </a:solidFill>
                <a:latin typeface="Gill Sans MT"/>
              </a:rPr>
              <a:t>perpendicular </a:t>
            </a:r>
            <a:r>
              <a:rPr lang="en-MY" sz="2400" dirty="0">
                <a:solidFill>
                  <a:prstClr val="black"/>
                </a:solidFill>
                <a:latin typeface="Gill Sans MT"/>
              </a:rPr>
              <a:t>to the image plane. </a:t>
            </a:r>
          </a:p>
          <a:p>
            <a:endParaRPr lang="en-MY" sz="2400" dirty="0">
              <a:solidFill>
                <a:prstClr val="black"/>
              </a:solidFill>
              <a:latin typeface="Gill Sans MT"/>
            </a:endParaRPr>
          </a:p>
          <a:p>
            <a:r>
              <a:rPr lang="en-US" sz="2400" b="1" dirty="0" err="1">
                <a:solidFill>
                  <a:prstClr val="black"/>
                </a:solidFill>
                <a:latin typeface="Gill Sans MT"/>
              </a:rPr>
              <a:t>Sonodense</a:t>
            </a:r>
            <a:r>
              <a:rPr lang="en-US" sz="2400" b="1" dirty="0">
                <a:solidFill>
                  <a:prstClr val="black"/>
                </a:solidFill>
                <a:latin typeface="Gill Sans MT"/>
              </a:rPr>
              <a:t> </a:t>
            </a:r>
            <a:endParaRPr lang="en-US" sz="2400" dirty="0">
              <a:solidFill>
                <a:prstClr val="black"/>
              </a:solidFill>
              <a:latin typeface="Gill Sans MT"/>
            </a:endParaRPr>
          </a:p>
          <a:p>
            <a:r>
              <a:rPr lang="en-MY" sz="2400" dirty="0">
                <a:solidFill>
                  <a:prstClr val="black"/>
                </a:solidFill>
                <a:latin typeface="Gill Sans MT"/>
              </a:rPr>
              <a:t>A structure that transmits sound poorly. </a:t>
            </a:r>
          </a:p>
          <a:p>
            <a:endParaRPr lang="en-MY" sz="2400" dirty="0">
              <a:solidFill>
                <a:prstClr val="black"/>
              </a:solidFill>
              <a:latin typeface="Gill Sans MT"/>
            </a:endParaRPr>
          </a:p>
          <a:p>
            <a:r>
              <a:rPr lang="en-US" sz="2400" b="1" dirty="0">
                <a:solidFill>
                  <a:prstClr val="black"/>
                </a:solidFill>
                <a:latin typeface="Gill Sans MT"/>
              </a:rPr>
              <a:t>Spatial Resolution </a:t>
            </a:r>
            <a:endParaRPr lang="en-US" sz="2400" dirty="0">
              <a:solidFill>
                <a:prstClr val="black"/>
              </a:solidFill>
              <a:latin typeface="Gill Sans MT"/>
            </a:endParaRPr>
          </a:p>
          <a:p>
            <a:r>
              <a:rPr lang="en-MY" sz="2400" dirty="0">
                <a:solidFill>
                  <a:prstClr val="black"/>
                </a:solidFill>
                <a:latin typeface="Gill Sans MT"/>
              </a:rPr>
              <a:t>How closely positioned two reflectors can be to one another and still be identified as separate reflectors on an image display. </a:t>
            </a:r>
            <a:r>
              <a:rPr lang="en-MY" sz="2400" i="1" dirty="0">
                <a:solidFill>
                  <a:prstClr val="black"/>
                </a:solidFill>
                <a:latin typeface="Gill Sans MT"/>
              </a:rPr>
              <a:t>Reflector </a:t>
            </a:r>
            <a:r>
              <a:rPr lang="en-MY" sz="2400" dirty="0">
                <a:solidFill>
                  <a:prstClr val="black"/>
                </a:solidFill>
                <a:latin typeface="Gill Sans MT"/>
              </a:rPr>
              <a:t>resolution.  </a:t>
            </a:r>
            <a:endParaRPr lang="en-US" sz="2400" dirty="0">
              <a:solidFill>
                <a:prstClr val="black"/>
              </a:solidFill>
              <a:latin typeface="Gill Sans MT"/>
            </a:endParaRPr>
          </a:p>
        </p:txBody>
      </p:sp>
    </p:spTree>
    <p:extLst>
      <p:ext uri="{BB962C8B-B14F-4D97-AF65-F5344CB8AC3E}">
        <p14:creationId xmlns:p14="http://schemas.microsoft.com/office/powerpoint/2010/main" val="284794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50596" y="1295401"/>
            <a:ext cx="10291688" cy="3157916"/>
          </a:xfrm>
          <a:prstGeom prst="rect">
            <a:avLst/>
          </a:prstGeom>
        </p:spPr>
        <p:txBody>
          <a:bodyPr vert="horz" wrap="square" lIns="0" tIns="13335" rIns="0" bIns="0" rtlCol="0">
            <a:spAutoFit/>
          </a:bodyPr>
          <a:lstStyle/>
          <a:p>
            <a:pPr marL="12700">
              <a:spcBef>
                <a:spcPts val="105"/>
              </a:spcBef>
              <a:tabLst>
                <a:tab pos="354965" algn="l"/>
                <a:tab pos="355600" algn="l"/>
              </a:tabLst>
            </a:pPr>
            <a:r>
              <a:rPr sz="2200" spc="-10" dirty="0">
                <a:solidFill>
                  <a:prstClr val="black"/>
                </a:solidFill>
                <a:latin typeface="Arial" panose="020B0604020202020204" pitchFamily="34" charset="0"/>
                <a:cs typeface="Arial" panose="020B0604020202020204" pitchFamily="34" charset="0"/>
              </a:rPr>
              <a:t>Ultrasound </a:t>
            </a:r>
            <a:r>
              <a:rPr sz="2200" spc="-5" dirty="0">
                <a:solidFill>
                  <a:prstClr val="black"/>
                </a:solidFill>
                <a:latin typeface="Arial" panose="020B0604020202020204" pitchFamily="34" charset="0"/>
                <a:cs typeface="Arial" panose="020B0604020202020204" pitchFamily="34" charset="0"/>
              </a:rPr>
              <a:t>(US) is the </a:t>
            </a:r>
            <a:r>
              <a:rPr sz="2200" spc="-15" dirty="0">
                <a:solidFill>
                  <a:srgbClr val="00B050"/>
                </a:solidFill>
                <a:latin typeface="Arial" panose="020B0604020202020204" pitchFamily="34" charset="0"/>
                <a:cs typeface="Arial" panose="020B0604020202020204" pitchFamily="34" charset="0"/>
              </a:rPr>
              <a:t>most </a:t>
            </a:r>
            <a:r>
              <a:rPr sz="2200" dirty="0">
                <a:solidFill>
                  <a:srgbClr val="00B050"/>
                </a:solidFill>
                <a:latin typeface="Arial" panose="020B0604020202020204" pitchFamily="34" charset="0"/>
                <a:cs typeface="Arial" panose="020B0604020202020204" pitchFamily="34" charset="0"/>
              </a:rPr>
              <a:t>widely</a:t>
            </a:r>
            <a:r>
              <a:rPr sz="2200" spc="55" dirty="0">
                <a:solidFill>
                  <a:srgbClr val="00B050"/>
                </a:solidFill>
                <a:latin typeface="Arial" panose="020B0604020202020204" pitchFamily="34" charset="0"/>
                <a:cs typeface="Arial" panose="020B0604020202020204" pitchFamily="34" charset="0"/>
              </a:rPr>
              <a:t> </a:t>
            </a:r>
            <a:r>
              <a:rPr sz="2200" spc="-5" dirty="0">
                <a:solidFill>
                  <a:srgbClr val="00B050"/>
                </a:solidFill>
                <a:latin typeface="Arial" panose="020B0604020202020204" pitchFamily="34" charset="0"/>
                <a:cs typeface="Arial" panose="020B0604020202020204" pitchFamily="34" charset="0"/>
              </a:rPr>
              <a:t>used</a:t>
            </a:r>
            <a:r>
              <a:rPr lang="en-US"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imaging technology</a:t>
            </a:r>
            <a:r>
              <a:rPr sz="2200" spc="2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worldwide</a:t>
            </a:r>
            <a:r>
              <a:rPr lang="en-US"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due </a:t>
            </a:r>
            <a:r>
              <a:rPr sz="2200" spc="-25" dirty="0">
                <a:solidFill>
                  <a:prstClr val="black"/>
                </a:solidFill>
                <a:latin typeface="Arial" panose="020B0604020202020204" pitchFamily="34" charset="0"/>
                <a:cs typeface="Arial" panose="020B0604020202020204" pitchFamily="34" charset="0"/>
              </a:rPr>
              <a:t>to</a:t>
            </a:r>
            <a:endParaRPr lang="en-US" sz="2200" spc="-25" dirty="0">
              <a:solidFill>
                <a:prstClr val="black"/>
              </a:solidFill>
              <a:latin typeface="Arial" panose="020B0604020202020204" pitchFamily="34" charset="0"/>
              <a:cs typeface="Arial" panose="020B0604020202020204" pitchFamily="34" charset="0"/>
            </a:endParaRPr>
          </a:p>
          <a:p>
            <a:pPr marL="469900" indent="-457200">
              <a:spcBef>
                <a:spcPts val="105"/>
              </a:spcBef>
              <a:buFont typeface="Arial" panose="020B0604020202020204" pitchFamily="34" charset="0"/>
              <a:buChar char="•"/>
              <a:tabLst>
                <a:tab pos="354965" algn="l"/>
                <a:tab pos="355600" algn="l"/>
              </a:tabLst>
            </a:pPr>
            <a:r>
              <a:rPr lang="en-US" sz="2200" spc="-5" dirty="0">
                <a:solidFill>
                  <a:srgbClr val="00B050"/>
                </a:solidFill>
                <a:latin typeface="Arial" panose="020B0604020202020204" pitchFamily="34" charset="0"/>
                <a:cs typeface="Arial" panose="020B0604020202020204" pitchFamily="34" charset="0"/>
              </a:rPr>
              <a:t>a</a:t>
            </a:r>
            <a:r>
              <a:rPr sz="2200" spc="-5" dirty="0">
                <a:solidFill>
                  <a:srgbClr val="00B050"/>
                </a:solidFill>
                <a:latin typeface="Arial" panose="020B0604020202020204" pitchFamily="34" charset="0"/>
                <a:cs typeface="Arial" panose="020B0604020202020204" pitchFamily="34" charset="0"/>
              </a:rPr>
              <a:t>vailability</a:t>
            </a:r>
            <a:endParaRPr lang="en-US" sz="2200" spc="-5" dirty="0">
              <a:solidFill>
                <a:srgbClr val="00B050"/>
              </a:solidFill>
              <a:latin typeface="Arial" panose="020B0604020202020204" pitchFamily="34" charset="0"/>
              <a:cs typeface="Arial" panose="020B0604020202020204" pitchFamily="34" charset="0"/>
            </a:endParaRPr>
          </a:p>
          <a:p>
            <a:pPr marL="469900" indent="-457200">
              <a:spcBef>
                <a:spcPts val="105"/>
              </a:spcBef>
              <a:buFont typeface="Arial" panose="020B0604020202020204" pitchFamily="34" charset="0"/>
              <a:buChar char="•"/>
              <a:tabLst>
                <a:tab pos="354965" algn="l"/>
                <a:tab pos="355600" algn="l"/>
              </a:tabLst>
            </a:pPr>
            <a:r>
              <a:rPr lang="en-US" sz="2200" dirty="0">
                <a:solidFill>
                  <a:srgbClr val="00B050"/>
                </a:solidFill>
                <a:latin typeface="Arial" panose="020B0604020202020204" pitchFamily="34" charset="0"/>
                <a:cs typeface="Arial" panose="020B0604020202020204" pitchFamily="34" charset="0"/>
              </a:rPr>
              <a:t>S</a:t>
            </a:r>
            <a:r>
              <a:rPr sz="2200" dirty="0">
                <a:solidFill>
                  <a:srgbClr val="00B050"/>
                </a:solidFill>
                <a:latin typeface="Arial" panose="020B0604020202020204" pitchFamily="34" charset="0"/>
                <a:cs typeface="Arial" panose="020B0604020202020204" pitchFamily="34" charset="0"/>
              </a:rPr>
              <a:t>peed</a:t>
            </a:r>
            <a:endParaRPr lang="en-US" sz="2200" dirty="0">
              <a:solidFill>
                <a:srgbClr val="00B050"/>
              </a:solidFill>
              <a:latin typeface="Arial" panose="020B0604020202020204" pitchFamily="34" charset="0"/>
              <a:cs typeface="Arial" panose="020B0604020202020204" pitchFamily="34" charset="0"/>
            </a:endParaRPr>
          </a:p>
          <a:p>
            <a:pPr marL="355600" marR="396875" indent="-342900">
              <a:spcBef>
                <a:spcPts val="765"/>
              </a:spcBef>
              <a:buFont typeface="Arial"/>
              <a:buChar char="•"/>
              <a:tabLst>
                <a:tab pos="354965" algn="l"/>
                <a:tab pos="355600" algn="l"/>
              </a:tabLst>
            </a:pPr>
            <a:r>
              <a:rPr sz="2200" dirty="0">
                <a:solidFill>
                  <a:srgbClr val="00B050"/>
                </a:solidFill>
                <a:latin typeface="Arial" panose="020B0604020202020204" pitchFamily="34" charset="0"/>
                <a:cs typeface="Arial" panose="020B0604020202020204" pitchFamily="34" charset="0"/>
              </a:rPr>
              <a:t> </a:t>
            </a:r>
            <a:r>
              <a:rPr sz="2200" spc="-5" dirty="0">
                <a:solidFill>
                  <a:srgbClr val="00B050"/>
                </a:solidFill>
                <a:latin typeface="Arial" panose="020B0604020202020204" pitchFamily="34" charset="0"/>
                <a:cs typeface="Arial" panose="020B0604020202020204" pitchFamily="34" charset="0"/>
              </a:rPr>
              <a:t>low </a:t>
            </a:r>
            <a:r>
              <a:rPr sz="2200" spc="-15" dirty="0">
                <a:solidFill>
                  <a:srgbClr val="00B050"/>
                </a:solidFill>
                <a:latin typeface="Arial" panose="020B0604020202020204" pitchFamily="34" charset="0"/>
                <a:cs typeface="Arial" panose="020B0604020202020204" pitchFamily="34" charset="0"/>
              </a:rPr>
              <a:t>cost, </a:t>
            </a:r>
            <a:endParaRPr lang="en-US" sz="2200" spc="-15" dirty="0">
              <a:solidFill>
                <a:srgbClr val="00B050"/>
              </a:solidFill>
              <a:latin typeface="Arial" panose="020B0604020202020204" pitchFamily="34" charset="0"/>
              <a:cs typeface="Arial" panose="020B0604020202020204" pitchFamily="34" charset="0"/>
            </a:endParaRPr>
          </a:p>
          <a:p>
            <a:pPr marL="355600" marR="396875" indent="-342900">
              <a:spcBef>
                <a:spcPts val="765"/>
              </a:spcBef>
              <a:buFont typeface="Arial"/>
              <a:buChar char="•"/>
              <a:tabLst>
                <a:tab pos="354965" algn="l"/>
                <a:tab pos="355600" algn="l"/>
              </a:tabLst>
            </a:pPr>
            <a:r>
              <a:rPr sz="2200" spc="-15" dirty="0">
                <a:solidFill>
                  <a:srgbClr val="00B050"/>
                </a:solidFill>
                <a:latin typeface="Arial" panose="020B0604020202020204" pitchFamily="34" charset="0"/>
                <a:cs typeface="Arial" panose="020B0604020202020204" pitchFamily="34" charset="0"/>
              </a:rPr>
              <a:t> </a:t>
            </a:r>
            <a:r>
              <a:rPr sz="2200" spc="-5" dirty="0">
                <a:solidFill>
                  <a:srgbClr val="00B050"/>
                </a:solidFill>
                <a:latin typeface="Arial" panose="020B0604020202020204" pitchFamily="34" charset="0"/>
                <a:cs typeface="Arial" panose="020B0604020202020204" pitchFamily="34" charset="0"/>
              </a:rPr>
              <a:t>patient-friendliness </a:t>
            </a:r>
            <a:r>
              <a:rPr sz="2200" spc="-5" dirty="0">
                <a:solidFill>
                  <a:prstClr val="black"/>
                </a:solidFill>
                <a:latin typeface="Arial" panose="020B0604020202020204" pitchFamily="34" charset="0"/>
                <a:cs typeface="Arial" panose="020B0604020202020204" pitchFamily="34" charset="0"/>
              </a:rPr>
              <a:t>(no</a:t>
            </a:r>
            <a:r>
              <a:rPr sz="2200" spc="30"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radiation)</a:t>
            </a:r>
            <a:endParaRPr lang="en-US" sz="2200" spc="-10" dirty="0">
              <a:solidFill>
                <a:prstClr val="black"/>
              </a:solidFill>
              <a:latin typeface="Arial" panose="020B0604020202020204" pitchFamily="34" charset="0"/>
              <a:cs typeface="Arial" panose="020B0604020202020204" pitchFamily="34" charset="0"/>
            </a:endParaRPr>
          </a:p>
          <a:p>
            <a:pPr marL="355600" marR="396875" indent="-342900">
              <a:spcBef>
                <a:spcPts val="765"/>
              </a:spcBef>
              <a:buFont typeface="Arial"/>
              <a:buChar char="•"/>
              <a:tabLst>
                <a:tab pos="354965" algn="l"/>
                <a:tab pos="355600" algn="l"/>
              </a:tabLst>
            </a:pPr>
            <a:endParaRPr sz="2200" dirty="0">
              <a:solidFill>
                <a:prstClr val="black"/>
              </a:solidFill>
              <a:latin typeface="Arial" panose="020B0604020202020204" pitchFamily="34" charset="0"/>
              <a:cs typeface="Arial" panose="020B0604020202020204" pitchFamily="34" charset="0"/>
            </a:endParaRPr>
          </a:p>
          <a:p>
            <a:pPr marL="355600" marR="5080" indent="-342900">
              <a:spcBef>
                <a:spcPts val="765"/>
              </a:spcBef>
              <a:buFont typeface="Arial"/>
              <a:buChar char="•"/>
              <a:tabLst>
                <a:tab pos="354965" algn="l"/>
                <a:tab pos="355600" algn="l"/>
              </a:tabLst>
            </a:pPr>
            <a:r>
              <a:rPr sz="2200" spc="-10" dirty="0">
                <a:solidFill>
                  <a:srgbClr val="0070C0"/>
                </a:solidFill>
                <a:latin typeface="Arial" panose="020B0604020202020204" pitchFamily="34" charset="0"/>
                <a:cs typeface="Arial" panose="020B0604020202020204" pitchFamily="34" charset="0"/>
              </a:rPr>
              <a:t>Ongoing </a:t>
            </a:r>
            <a:r>
              <a:rPr sz="2200" spc="-15" dirty="0">
                <a:solidFill>
                  <a:srgbClr val="0070C0"/>
                </a:solidFill>
                <a:latin typeface="Arial" panose="020B0604020202020204" pitchFamily="34" charset="0"/>
                <a:cs typeface="Arial" panose="020B0604020202020204" pitchFamily="34" charset="0"/>
              </a:rPr>
              <a:t>research </a:t>
            </a:r>
            <a:r>
              <a:rPr sz="2200" spc="-25" dirty="0">
                <a:solidFill>
                  <a:srgbClr val="0070C0"/>
                </a:solidFill>
                <a:latin typeface="Arial" panose="020B0604020202020204" pitchFamily="34" charset="0"/>
                <a:cs typeface="Arial" panose="020B0604020202020204" pitchFamily="34" charset="0"/>
              </a:rPr>
              <a:t>to </a:t>
            </a:r>
            <a:r>
              <a:rPr sz="2200" spc="-20" dirty="0">
                <a:solidFill>
                  <a:srgbClr val="0070C0"/>
                </a:solidFill>
                <a:latin typeface="Arial" panose="020B0604020202020204" pitchFamily="34" charset="0"/>
                <a:cs typeface="Arial" panose="020B0604020202020204" pitchFamily="34" charset="0"/>
              </a:rPr>
              <a:t>improve </a:t>
            </a:r>
            <a:r>
              <a:rPr sz="2200" spc="-5" dirty="0">
                <a:solidFill>
                  <a:srgbClr val="0070C0"/>
                </a:solidFill>
                <a:latin typeface="Arial" panose="020B0604020202020204" pitchFamily="34" charset="0"/>
                <a:cs typeface="Arial" panose="020B0604020202020204" pitchFamily="34" charset="0"/>
              </a:rPr>
              <a:t>image </a:t>
            </a:r>
            <a:r>
              <a:rPr sz="2200" spc="-35" dirty="0">
                <a:solidFill>
                  <a:srgbClr val="0070C0"/>
                </a:solidFill>
                <a:latin typeface="Arial" panose="020B0604020202020204" pitchFamily="34" charset="0"/>
                <a:cs typeface="Arial" panose="020B0604020202020204" pitchFamily="34" charset="0"/>
              </a:rPr>
              <a:t>quality,  </a:t>
            </a:r>
            <a:r>
              <a:rPr sz="2200" spc="-5" dirty="0">
                <a:solidFill>
                  <a:srgbClr val="0070C0"/>
                </a:solidFill>
                <a:latin typeface="Arial" panose="020B0604020202020204" pitchFamily="34" charset="0"/>
                <a:cs typeface="Arial" panose="020B0604020202020204" pitchFamily="34" charset="0"/>
              </a:rPr>
              <a:t>speed </a:t>
            </a:r>
            <a:r>
              <a:rPr sz="2200" dirty="0">
                <a:solidFill>
                  <a:srgbClr val="0070C0"/>
                </a:solidFill>
                <a:latin typeface="Arial" panose="020B0604020202020204" pitchFamily="34" charset="0"/>
                <a:cs typeface="Arial" panose="020B0604020202020204" pitchFamily="34" charset="0"/>
              </a:rPr>
              <a:t>and </a:t>
            </a:r>
            <a:r>
              <a:rPr sz="2200" spc="-5" dirty="0">
                <a:solidFill>
                  <a:srgbClr val="0070C0"/>
                </a:solidFill>
                <a:latin typeface="Arial" panose="020B0604020202020204" pitchFamily="34" charset="0"/>
                <a:cs typeface="Arial" panose="020B0604020202020204" pitchFamily="34" charset="0"/>
              </a:rPr>
              <a:t>new </a:t>
            </a:r>
            <a:r>
              <a:rPr sz="2200" spc="-10" dirty="0">
                <a:solidFill>
                  <a:srgbClr val="0070C0"/>
                </a:solidFill>
                <a:latin typeface="Arial" panose="020B0604020202020204" pitchFamily="34" charset="0"/>
                <a:cs typeface="Arial" panose="020B0604020202020204" pitchFamily="34" charset="0"/>
              </a:rPr>
              <a:t>application areas </a:t>
            </a:r>
            <a:r>
              <a:rPr sz="2200" spc="-5" dirty="0">
                <a:solidFill>
                  <a:srgbClr val="0070C0"/>
                </a:solidFill>
                <a:latin typeface="Arial" panose="020B0604020202020204" pitchFamily="34" charset="0"/>
                <a:cs typeface="Arial" panose="020B0604020202020204" pitchFamily="34" charset="0"/>
              </a:rPr>
              <a:t>such </a:t>
            </a:r>
            <a:r>
              <a:rPr sz="2200" dirty="0">
                <a:solidFill>
                  <a:srgbClr val="0070C0"/>
                </a:solidFill>
                <a:latin typeface="Arial" panose="020B0604020202020204" pitchFamily="34" charset="0"/>
                <a:cs typeface="Arial" panose="020B0604020202020204" pitchFamily="34" charset="0"/>
              </a:rPr>
              <a:t>a </a:t>
            </a:r>
            <a:r>
              <a:rPr sz="2200" spc="-20" dirty="0">
                <a:solidFill>
                  <a:srgbClr val="0070C0"/>
                </a:solidFill>
                <a:latin typeface="Arial" panose="020B0604020202020204" pitchFamily="34" charset="0"/>
                <a:cs typeface="Arial" panose="020B0604020202020204" pitchFamily="34" charset="0"/>
              </a:rPr>
              <a:t>intra-  </a:t>
            </a:r>
            <a:r>
              <a:rPr sz="2200" spc="-15" dirty="0">
                <a:solidFill>
                  <a:srgbClr val="0070C0"/>
                </a:solidFill>
                <a:latin typeface="Arial" panose="020B0604020202020204" pitchFamily="34" charset="0"/>
                <a:cs typeface="Arial" panose="020B0604020202020204" pitchFamily="34" charset="0"/>
              </a:rPr>
              <a:t>operative navigation, </a:t>
            </a:r>
            <a:r>
              <a:rPr sz="2200" spc="-5" dirty="0">
                <a:solidFill>
                  <a:srgbClr val="0070C0"/>
                </a:solidFill>
                <a:latin typeface="Arial" panose="020B0604020202020204" pitchFamily="34" charset="0"/>
                <a:cs typeface="Arial" panose="020B0604020202020204" pitchFamily="34" charset="0"/>
              </a:rPr>
              <a:t>tumor</a:t>
            </a:r>
            <a:r>
              <a:rPr sz="2200" spc="30" dirty="0">
                <a:solidFill>
                  <a:srgbClr val="0070C0"/>
                </a:solidFill>
                <a:latin typeface="Arial" panose="020B0604020202020204" pitchFamily="34" charset="0"/>
                <a:cs typeface="Arial" panose="020B0604020202020204" pitchFamily="34" charset="0"/>
              </a:rPr>
              <a:t> </a:t>
            </a:r>
            <a:r>
              <a:rPr sz="2200" spc="-30" dirty="0">
                <a:solidFill>
                  <a:srgbClr val="0070C0"/>
                </a:solidFill>
                <a:latin typeface="Arial" panose="020B0604020202020204" pitchFamily="34" charset="0"/>
                <a:cs typeface="Arial" panose="020B0604020202020204" pitchFamily="34" charset="0"/>
              </a:rPr>
              <a:t>therapy</a:t>
            </a:r>
            <a:endParaRPr sz="2200"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5E9D39-6C43-FF78-6C12-F2D7ACC6A733}"/>
              </a:ext>
            </a:extLst>
          </p:cNvPr>
          <p:cNvSpPr txBox="1"/>
          <p:nvPr/>
        </p:nvSpPr>
        <p:spPr>
          <a:xfrm>
            <a:off x="4505898" y="286438"/>
            <a:ext cx="2848857" cy="461665"/>
          </a:xfrm>
          <a:prstGeom prst="rect">
            <a:avLst/>
          </a:prstGeom>
          <a:noFill/>
        </p:spPr>
        <p:txBody>
          <a:bodyPr wrap="none" rtlCol="0">
            <a:spAutoFit/>
          </a:bodyPr>
          <a:lstStyle/>
          <a:p>
            <a:r>
              <a:rPr lang="en-US" sz="2400" b="1" dirty="0">
                <a:solidFill>
                  <a:srgbClr val="0066FF"/>
                </a:solidFill>
                <a:latin typeface="Arial" panose="020B0604020202020204" pitchFamily="34" charset="0"/>
                <a:cs typeface="Arial" panose="020B0604020202020204" pitchFamily="34" charset="0"/>
              </a:rPr>
              <a:t>Why Ultra Sound?</a:t>
            </a:r>
            <a:endParaRPr lang="en-IN" sz="2400" b="1" dirty="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765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7997" y="117693"/>
            <a:ext cx="10529371" cy="5632311"/>
          </a:xfrm>
          <a:prstGeom prst="rect">
            <a:avLst/>
          </a:prstGeom>
        </p:spPr>
        <p:txBody>
          <a:bodyPr wrap="square">
            <a:spAutoFit/>
          </a:bodyPr>
          <a:lstStyle/>
          <a:p>
            <a:r>
              <a:rPr lang="en-US" sz="2400" b="1" dirty="0">
                <a:solidFill>
                  <a:prstClr val="black"/>
                </a:solidFill>
                <a:latin typeface="Gill Sans MT"/>
              </a:rPr>
              <a:t>Speckle </a:t>
            </a:r>
            <a:endParaRPr lang="en-US" sz="2400" dirty="0">
              <a:solidFill>
                <a:prstClr val="black"/>
              </a:solidFill>
              <a:latin typeface="Gill Sans MT"/>
            </a:endParaRPr>
          </a:p>
          <a:p>
            <a:r>
              <a:rPr lang="en-MY" sz="2400" dirty="0">
                <a:solidFill>
                  <a:prstClr val="black"/>
                </a:solidFill>
                <a:latin typeface="Gill Sans MT"/>
              </a:rPr>
              <a:t>Interference effects of the scattered sound from the distribution of </a:t>
            </a:r>
            <a:r>
              <a:rPr lang="en-MY" sz="2400" dirty="0" err="1">
                <a:solidFill>
                  <a:prstClr val="black"/>
                </a:solidFill>
                <a:latin typeface="Gill Sans MT"/>
              </a:rPr>
              <a:t>scatterers</a:t>
            </a:r>
            <a:r>
              <a:rPr lang="en-MY" sz="2400" dirty="0">
                <a:solidFill>
                  <a:prstClr val="black"/>
                </a:solidFill>
                <a:latin typeface="Gill Sans MT"/>
              </a:rPr>
              <a:t> in the tissue that is not related to the scattering properties of tissue (echo texture). Produces granular appearance. </a:t>
            </a:r>
          </a:p>
          <a:p>
            <a:endParaRPr lang="en-MY" sz="2400" dirty="0">
              <a:solidFill>
                <a:prstClr val="black"/>
              </a:solidFill>
              <a:latin typeface="Gill Sans MT"/>
            </a:endParaRPr>
          </a:p>
          <a:p>
            <a:r>
              <a:rPr lang="en-US" sz="2400" b="1" dirty="0">
                <a:solidFill>
                  <a:prstClr val="black"/>
                </a:solidFill>
                <a:latin typeface="Gill Sans MT"/>
              </a:rPr>
              <a:t>Specular Reflectors </a:t>
            </a:r>
            <a:endParaRPr lang="en-US" sz="2400" dirty="0">
              <a:solidFill>
                <a:prstClr val="black"/>
              </a:solidFill>
              <a:latin typeface="Gill Sans MT"/>
            </a:endParaRPr>
          </a:p>
          <a:p>
            <a:r>
              <a:rPr lang="en-MY" sz="2400" dirty="0">
                <a:solidFill>
                  <a:prstClr val="black"/>
                </a:solidFill>
                <a:latin typeface="Gill Sans MT"/>
              </a:rPr>
              <a:t>Reflections from surfaces, which are smooth, compared to the wavelength of sound thereby creating a bright echo on the monitor. </a:t>
            </a:r>
          </a:p>
          <a:p>
            <a:endParaRPr lang="en-MY" sz="2400" dirty="0">
              <a:solidFill>
                <a:prstClr val="black"/>
              </a:solidFill>
              <a:latin typeface="Gill Sans MT"/>
            </a:endParaRPr>
          </a:p>
          <a:p>
            <a:r>
              <a:rPr lang="en-US" sz="2400" b="1" dirty="0">
                <a:solidFill>
                  <a:prstClr val="black"/>
                </a:solidFill>
                <a:latin typeface="Gill Sans MT"/>
              </a:rPr>
              <a:t>Stiffness </a:t>
            </a:r>
            <a:endParaRPr lang="en-US" sz="2400" dirty="0">
              <a:solidFill>
                <a:prstClr val="black"/>
              </a:solidFill>
              <a:latin typeface="Gill Sans MT"/>
            </a:endParaRPr>
          </a:p>
          <a:p>
            <a:r>
              <a:rPr lang="en-MY" sz="2400" dirty="0">
                <a:solidFill>
                  <a:prstClr val="black"/>
                </a:solidFill>
                <a:latin typeface="Gill Sans MT"/>
              </a:rPr>
              <a:t>Resistance of a material to compression. Hardness.  </a:t>
            </a:r>
          </a:p>
          <a:p>
            <a:endParaRPr lang="en-MY" sz="2400" dirty="0">
              <a:solidFill>
                <a:prstClr val="black"/>
              </a:solidFill>
              <a:latin typeface="Gill Sans MT"/>
            </a:endParaRPr>
          </a:p>
          <a:p>
            <a:r>
              <a:rPr lang="en-US" sz="2400" b="1" dirty="0">
                <a:solidFill>
                  <a:prstClr val="black"/>
                </a:solidFill>
                <a:latin typeface="Gill Sans MT"/>
              </a:rPr>
              <a:t>Temporal Resolution </a:t>
            </a:r>
            <a:endParaRPr lang="en-US" sz="2400" dirty="0">
              <a:solidFill>
                <a:prstClr val="black"/>
              </a:solidFill>
              <a:latin typeface="Gill Sans MT"/>
            </a:endParaRPr>
          </a:p>
          <a:p>
            <a:r>
              <a:rPr lang="en-MY" sz="2400" dirty="0">
                <a:solidFill>
                  <a:prstClr val="black"/>
                </a:solidFill>
                <a:latin typeface="Gill Sans MT"/>
              </a:rPr>
              <a:t>The ability of a display to distinguish closely spaced events in time and to present rapidly moving structures correctly. Improves with frame rate. </a:t>
            </a:r>
            <a:endParaRPr lang="en-US" sz="2400" dirty="0">
              <a:solidFill>
                <a:prstClr val="black"/>
              </a:solidFill>
              <a:latin typeface="Gill Sans MT"/>
            </a:endParaRPr>
          </a:p>
        </p:txBody>
      </p:sp>
    </p:spTree>
    <p:extLst>
      <p:ext uri="{BB962C8B-B14F-4D97-AF65-F5344CB8AC3E}">
        <p14:creationId xmlns:p14="http://schemas.microsoft.com/office/powerpoint/2010/main" val="2228843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369" y="163418"/>
            <a:ext cx="10110730" cy="5632311"/>
          </a:xfrm>
          <a:prstGeom prst="rect">
            <a:avLst/>
          </a:prstGeom>
        </p:spPr>
        <p:txBody>
          <a:bodyPr wrap="square">
            <a:spAutoFit/>
          </a:bodyPr>
          <a:lstStyle/>
          <a:p>
            <a:r>
              <a:rPr lang="en-US" sz="2400" b="1" dirty="0">
                <a:solidFill>
                  <a:prstClr val="black"/>
                </a:solidFill>
                <a:latin typeface="Gill Sans MT"/>
              </a:rPr>
              <a:t>Texture </a:t>
            </a:r>
            <a:endParaRPr lang="en-US" sz="2400" dirty="0">
              <a:solidFill>
                <a:prstClr val="black"/>
              </a:solidFill>
              <a:latin typeface="Gill Sans MT"/>
            </a:endParaRPr>
          </a:p>
          <a:p>
            <a:r>
              <a:rPr lang="en-MY" sz="2400" dirty="0">
                <a:solidFill>
                  <a:prstClr val="black"/>
                </a:solidFill>
                <a:latin typeface="Gill Sans MT"/>
              </a:rPr>
              <a:t>The echo pattern within an organ.  </a:t>
            </a:r>
          </a:p>
          <a:p>
            <a:endParaRPr lang="en-MY" sz="2400" dirty="0">
              <a:solidFill>
                <a:prstClr val="black"/>
              </a:solidFill>
              <a:latin typeface="Gill Sans MT"/>
            </a:endParaRPr>
          </a:p>
          <a:p>
            <a:r>
              <a:rPr lang="en-MY" sz="2400" b="1" dirty="0">
                <a:solidFill>
                  <a:prstClr val="black"/>
                </a:solidFill>
                <a:latin typeface="Gill Sans MT"/>
              </a:rPr>
              <a:t>Time Gain Compensation (TGC) or Depth Gain Compensation </a:t>
            </a:r>
            <a:endParaRPr lang="en-MY" sz="2400" dirty="0">
              <a:solidFill>
                <a:prstClr val="black"/>
              </a:solidFill>
              <a:latin typeface="Gill Sans MT"/>
            </a:endParaRPr>
          </a:p>
          <a:p>
            <a:r>
              <a:rPr lang="en-MY" sz="2400" dirty="0">
                <a:solidFill>
                  <a:prstClr val="black"/>
                </a:solidFill>
                <a:latin typeface="Gill Sans MT"/>
              </a:rPr>
              <a:t>Control that compensates for the loss (attenuation) of the sound beam as it passes through tissue.  </a:t>
            </a:r>
          </a:p>
          <a:p>
            <a:endParaRPr lang="en-MY" sz="2400" dirty="0">
              <a:solidFill>
                <a:prstClr val="black"/>
              </a:solidFill>
              <a:latin typeface="Gill Sans MT"/>
            </a:endParaRPr>
          </a:p>
          <a:p>
            <a:r>
              <a:rPr lang="en-US" sz="2400" b="1" dirty="0">
                <a:solidFill>
                  <a:prstClr val="black"/>
                </a:solidFill>
                <a:latin typeface="Gill Sans MT"/>
              </a:rPr>
              <a:t>Transducer </a:t>
            </a:r>
            <a:endParaRPr lang="en-US" sz="2400" dirty="0">
              <a:solidFill>
                <a:prstClr val="black"/>
              </a:solidFill>
              <a:latin typeface="Gill Sans MT"/>
            </a:endParaRPr>
          </a:p>
          <a:p>
            <a:r>
              <a:rPr lang="en-MY" sz="2400" dirty="0">
                <a:solidFill>
                  <a:prstClr val="black"/>
                </a:solidFill>
                <a:latin typeface="Gill Sans MT"/>
              </a:rPr>
              <a:t>An electromechanical device that is part of an ultrasound system. The device that contacts the patient and converts electrical energy into mechanical energy and vice versa. </a:t>
            </a:r>
          </a:p>
          <a:p>
            <a:endParaRPr lang="en-MY" sz="2400" dirty="0">
              <a:solidFill>
                <a:prstClr val="black"/>
              </a:solidFill>
              <a:latin typeface="Gill Sans MT"/>
            </a:endParaRPr>
          </a:p>
          <a:p>
            <a:r>
              <a:rPr lang="en-US" sz="2400" b="1" dirty="0">
                <a:solidFill>
                  <a:prstClr val="black"/>
                </a:solidFill>
                <a:latin typeface="Gill Sans MT"/>
              </a:rPr>
              <a:t>Wavelength </a:t>
            </a:r>
            <a:endParaRPr lang="en-US" sz="2400" dirty="0">
              <a:solidFill>
                <a:prstClr val="black"/>
              </a:solidFill>
              <a:latin typeface="Gill Sans MT"/>
            </a:endParaRPr>
          </a:p>
          <a:p>
            <a:r>
              <a:rPr lang="en-MY" sz="2400" dirty="0">
                <a:solidFill>
                  <a:prstClr val="black"/>
                </a:solidFill>
                <a:latin typeface="Gill Sans MT"/>
              </a:rPr>
              <a:t>Distance a wave travels in a single cycle. As frequency becomes higher, wavelength becomes smaller. </a:t>
            </a:r>
            <a:endParaRPr lang="en-US" sz="2400" dirty="0">
              <a:solidFill>
                <a:prstClr val="black"/>
              </a:solidFill>
              <a:latin typeface="Gill Sans MT"/>
            </a:endParaRPr>
          </a:p>
        </p:txBody>
      </p:sp>
    </p:spTree>
    <p:extLst>
      <p:ext uri="{BB962C8B-B14F-4D97-AF65-F5344CB8AC3E}">
        <p14:creationId xmlns:p14="http://schemas.microsoft.com/office/powerpoint/2010/main" val="2325153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33BD4C10-52BC-3AFC-5066-5B80AC372786}"/>
              </a:ext>
            </a:extLst>
          </p:cNvPr>
          <p:cNvSpPr>
            <a:spLocks noGrp="1"/>
          </p:cNvSpPr>
          <p:nvPr>
            <p:ph idx="1"/>
          </p:nvPr>
        </p:nvSpPr>
        <p:spPr>
          <a:xfrm>
            <a:off x="1913467" y="1447800"/>
            <a:ext cx="9124647" cy="4800600"/>
          </a:xfrm>
        </p:spPr>
        <p:txBody>
          <a:bodyPr/>
          <a:lstStyle/>
          <a:p>
            <a:pPr marL="82550" indent="0" algn="ctr" eaLnBrk="1" hangingPunct="1">
              <a:buNone/>
            </a:pPr>
            <a:endParaRPr lang="en-US" altLang="en-US" dirty="0">
              <a:solidFill>
                <a:srgbClr val="00B050"/>
              </a:solidFill>
            </a:endParaRPr>
          </a:p>
          <a:p>
            <a:pPr marL="82550" indent="0" algn="ctr" eaLnBrk="1" hangingPunct="1">
              <a:buNone/>
            </a:pPr>
            <a:endParaRPr lang="en-US" altLang="en-US" dirty="0">
              <a:solidFill>
                <a:srgbClr val="00B050"/>
              </a:solidFill>
            </a:endParaRPr>
          </a:p>
          <a:p>
            <a:pPr marL="82550" indent="0" algn="ctr" eaLnBrk="1" hangingPunct="1">
              <a:buNone/>
            </a:pPr>
            <a:r>
              <a:rPr lang="en-US" altLang="en-US" sz="4000" b="1" dirty="0">
                <a:solidFill>
                  <a:srgbClr val="00B050"/>
                </a:solidFill>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50920" y="773962"/>
            <a:ext cx="9836226" cy="538032"/>
          </a:xfrm>
          <a:prstGeom prst="rect">
            <a:avLst/>
          </a:prstGeom>
        </p:spPr>
        <p:txBody>
          <a:bodyPr vert="horz" wrap="square" lIns="0" tIns="92075" rIns="0" bIns="0" rtlCol="0">
            <a:spAutoFit/>
          </a:bodyPr>
          <a:lstStyle/>
          <a:p>
            <a:pPr marL="12700" marR="87630">
              <a:lnSpc>
                <a:spcPct val="150000"/>
              </a:lnSpc>
              <a:buClr>
                <a:srgbClr val="2CA1BE"/>
              </a:buClr>
              <a:buSzPct val="78846"/>
              <a:tabLst>
                <a:tab pos="396240" algn="l"/>
                <a:tab pos="396875" algn="l"/>
              </a:tabLst>
            </a:pPr>
            <a:r>
              <a:rPr sz="2200" spc="-5" dirty="0">
                <a:solidFill>
                  <a:prstClr val="black"/>
                </a:solidFill>
                <a:latin typeface="Arial" panose="020B0604020202020204" pitchFamily="34" charset="0"/>
                <a:cs typeface="Arial" panose="020B0604020202020204" pitchFamily="34" charset="0"/>
              </a:rPr>
              <a:t>Ultrasonography is widely </a:t>
            </a:r>
            <a:r>
              <a:rPr sz="2200" dirty="0">
                <a:solidFill>
                  <a:prstClr val="black"/>
                </a:solidFill>
                <a:latin typeface="Arial" panose="020B0604020202020204" pitchFamily="34" charset="0"/>
                <a:cs typeface="Arial" panose="020B0604020202020204" pitchFamily="34" charset="0"/>
              </a:rPr>
              <a:t>utilized </a:t>
            </a:r>
            <a:r>
              <a:rPr sz="2200" spc="-5" dirty="0">
                <a:solidFill>
                  <a:prstClr val="black"/>
                </a:solidFill>
                <a:latin typeface="Arial" panose="020B0604020202020204" pitchFamily="34" charset="0"/>
                <a:cs typeface="Arial" panose="020B0604020202020204" pitchFamily="34" charset="0"/>
              </a:rPr>
              <a:t>in medicine,</a:t>
            </a:r>
            <a:r>
              <a:rPr lang="en-US" sz="2200" spc="-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primarily in  </a:t>
            </a:r>
            <a:endParaRPr lang="en-US" sz="2200" spc="-5"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4381337" y="146633"/>
            <a:ext cx="3183051" cy="830997"/>
          </a:xfrm>
          <a:prstGeom prst="rect">
            <a:avLst/>
          </a:prstGeom>
          <a:noFill/>
        </p:spPr>
        <p:txBody>
          <a:bodyPr wrap="none" rtlCol="0">
            <a:spAutoFit/>
          </a:bodyPr>
          <a:lstStyle/>
          <a:p>
            <a:pPr algn="ctr"/>
            <a:r>
              <a:rPr lang="en-MY" sz="2400" b="1" dirty="0">
                <a:solidFill>
                  <a:srgbClr val="0066FF"/>
                </a:solidFill>
                <a:latin typeface="Arial" panose="020B0604020202020204" pitchFamily="34" charset="0"/>
                <a:cs typeface="Arial" panose="020B0604020202020204" pitchFamily="34" charset="0"/>
              </a:rPr>
              <a:t>Where do we use ?</a:t>
            </a:r>
          </a:p>
          <a:p>
            <a:endParaRPr lang="en-US" sz="2400" b="1" dirty="0">
              <a:solidFill>
                <a:srgbClr val="0066FF"/>
              </a:solidFill>
              <a:latin typeface="Arial" panose="020B0604020202020204" pitchFamily="34" charset="0"/>
              <a:cs typeface="Arial" panose="020B0604020202020204" pitchFamily="34" charset="0"/>
            </a:endParaRPr>
          </a:p>
        </p:txBody>
      </p:sp>
      <p:pic>
        <p:nvPicPr>
          <p:cNvPr id="1026" name="Picture 2" descr="Gastroenterology – DSM Multispecialty ...">
            <a:extLst>
              <a:ext uri="{FF2B5EF4-FFF2-40B4-BE49-F238E27FC236}">
                <a16:creationId xmlns:a16="http://schemas.microsoft.com/office/drawing/2014/main" id="{58B5AB1B-6B86-F8B2-8CEF-18949A027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718" y="2249377"/>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Interventional Cardiology ...">
            <a:extLst>
              <a:ext uri="{FF2B5EF4-FFF2-40B4-BE49-F238E27FC236}">
                <a16:creationId xmlns:a16="http://schemas.microsoft.com/office/drawing/2014/main" id="{08811743-2B26-E780-A740-1E9232E40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063" y="2171528"/>
            <a:ext cx="26003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0558FCF-CF92-AACC-6DC5-BDEB06A51446}"/>
              </a:ext>
            </a:extLst>
          </p:cNvPr>
          <p:cNvPicPr>
            <a:picLocks noChangeAspect="1"/>
          </p:cNvPicPr>
          <p:nvPr/>
        </p:nvPicPr>
        <p:blipFill>
          <a:blip r:embed="rId4"/>
          <a:stretch>
            <a:fillRect/>
          </a:stretch>
        </p:blipFill>
        <p:spPr>
          <a:xfrm>
            <a:off x="6039283" y="4679227"/>
            <a:ext cx="2295845" cy="1933845"/>
          </a:xfrm>
          <a:prstGeom prst="rect">
            <a:avLst/>
          </a:prstGeom>
        </p:spPr>
      </p:pic>
      <p:pic>
        <p:nvPicPr>
          <p:cNvPr id="7" name="Picture 6">
            <a:extLst>
              <a:ext uri="{FF2B5EF4-FFF2-40B4-BE49-F238E27FC236}">
                <a16:creationId xmlns:a16="http://schemas.microsoft.com/office/drawing/2014/main" id="{21FE8169-3168-8344-701C-6705A4DF2A17}"/>
              </a:ext>
            </a:extLst>
          </p:cNvPr>
          <p:cNvPicPr>
            <a:picLocks noChangeAspect="1"/>
          </p:cNvPicPr>
          <p:nvPr/>
        </p:nvPicPr>
        <p:blipFill>
          <a:blip r:embed="rId5"/>
          <a:stretch>
            <a:fillRect/>
          </a:stretch>
        </p:blipFill>
        <p:spPr>
          <a:xfrm>
            <a:off x="8335128" y="2076049"/>
            <a:ext cx="3077004" cy="1924319"/>
          </a:xfrm>
          <a:prstGeom prst="rect">
            <a:avLst/>
          </a:prstGeom>
        </p:spPr>
      </p:pic>
      <p:pic>
        <p:nvPicPr>
          <p:cNvPr id="9" name="Picture 8">
            <a:extLst>
              <a:ext uri="{FF2B5EF4-FFF2-40B4-BE49-F238E27FC236}">
                <a16:creationId xmlns:a16="http://schemas.microsoft.com/office/drawing/2014/main" id="{41CFCEF9-C327-65B4-4CBD-4EE7D2D77862}"/>
              </a:ext>
            </a:extLst>
          </p:cNvPr>
          <p:cNvPicPr>
            <a:picLocks noChangeAspect="1"/>
          </p:cNvPicPr>
          <p:nvPr/>
        </p:nvPicPr>
        <p:blipFill>
          <a:blip r:embed="rId6"/>
          <a:stretch>
            <a:fillRect/>
          </a:stretch>
        </p:blipFill>
        <p:spPr>
          <a:xfrm>
            <a:off x="8718713" y="4583415"/>
            <a:ext cx="2874923" cy="2239845"/>
          </a:xfrm>
          <a:prstGeom prst="rect">
            <a:avLst/>
          </a:prstGeom>
        </p:spPr>
      </p:pic>
      <p:sp>
        <p:nvSpPr>
          <p:cNvPr id="11" name="TextBox 10">
            <a:extLst>
              <a:ext uri="{FF2B5EF4-FFF2-40B4-BE49-F238E27FC236}">
                <a16:creationId xmlns:a16="http://schemas.microsoft.com/office/drawing/2014/main" id="{7AB13323-E974-4C0B-37D3-10C9ED2430D2}"/>
              </a:ext>
            </a:extLst>
          </p:cNvPr>
          <p:cNvSpPr txBox="1"/>
          <p:nvPr/>
        </p:nvSpPr>
        <p:spPr>
          <a:xfrm>
            <a:off x="1448718" y="1573404"/>
            <a:ext cx="2792776" cy="537391"/>
          </a:xfrm>
          <a:prstGeom prst="rect">
            <a:avLst/>
          </a:prstGeom>
          <a:noFill/>
        </p:spPr>
        <p:txBody>
          <a:bodyPr wrap="square">
            <a:spAutoFit/>
          </a:bodyPr>
          <a:lstStyle/>
          <a:p>
            <a:pPr marL="12700" marR="87630" lvl="0" algn="l" defTabSz="914400" rtl="0" eaLnBrk="1" fontAlgn="auto" latinLnBrk="0" hangingPunct="1">
              <a:lnSpc>
                <a:spcPct val="150000"/>
              </a:lnSpc>
              <a:spcBef>
                <a:spcPts val="0"/>
              </a:spcBef>
              <a:spcAft>
                <a:spcPts val="0"/>
              </a:spcAft>
              <a:buClr>
                <a:srgbClr val="2CA1BE"/>
              </a:buClr>
              <a:buSzPct val="78846"/>
              <a:tabLst>
                <a:tab pos="396240" algn="l"/>
                <a:tab pos="396875" algn="l"/>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Gastroenterology</a:t>
            </a:r>
          </a:p>
        </p:txBody>
      </p:sp>
      <p:sp>
        <p:nvSpPr>
          <p:cNvPr id="13" name="TextBox 12">
            <a:extLst>
              <a:ext uri="{FF2B5EF4-FFF2-40B4-BE49-F238E27FC236}">
                <a16:creationId xmlns:a16="http://schemas.microsoft.com/office/drawing/2014/main" id="{FC418812-846A-8AA6-9104-9A7F7DECDBCE}"/>
              </a:ext>
            </a:extLst>
          </p:cNvPr>
          <p:cNvSpPr txBox="1"/>
          <p:nvPr/>
        </p:nvSpPr>
        <p:spPr>
          <a:xfrm>
            <a:off x="5384115" y="1488967"/>
            <a:ext cx="2471205" cy="537391"/>
          </a:xfrm>
          <a:prstGeom prst="rect">
            <a:avLst/>
          </a:prstGeom>
          <a:noFill/>
        </p:spPr>
        <p:txBody>
          <a:bodyPr wrap="square">
            <a:spAutoFit/>
          </a:bodyPr>
          <a:lstStyle/>
          <a:p>
            <a:pPr marL="12700" marR="87630" lvl="0" algn="l" defTabSz="914400" rtl="0" eaLnBrk="1" fontAlgn="auto" latinLnBrk="0" hangingPunct="1">
              <a:lnSpc>
                <a:spcPct val="150000"/>
              </a:lnSpc>
              <a:spcBef>
                <a:spcPts val="0"/>
              </a:spcBef>
              <a:spcAft>
                <a:spcPts val="0"/>
              </a:spcAft>
              <a:buClr>
                <a:srgbClr val="2CA1BE"/>
              </a:buClr>
              <a:buSzPct val="78846"/>
              <a:tabLst>
                <a:tab pos="396240" algn="l"/>
                <a:tab pos="396875" algn="l"/>
              </a:tabLst>
              <a:defRPr/>
            </a:pP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Cardiology</a:t>
            </a:r>
          </a:p>
        </p:txBody>
      </p:sp>
      <p:sp>
        <p:nvSpPr>
          <p:cNvPr id="15" name="TextBox 14">
            <a:extLst>
              <a:ext uri="{FF2B5EF4-FFF2-40B4-BE49-F238E27FC236}">
                <a16:creationId xmlns:a16="http://schemas.microsoft.com/office/drawing/2014/main" id="{16A34EBA-2FEB-DD57-9A90-C5802466B376}"/>
              </a:ext>
            </a:extLst>
          </p:cNvPr>
          <p:cNvSpPr txBox="1"/>
          <p:nvPr/>
        </p:nvSpPr>
        <p:spPr>
          <a:xfrm>
            <a:off x="4964063" y="4101377"/>
            <a:ext cx="4031985" cy="537391"/>
          </a:xfrm>
          <a:prstGeom prst="rect">
            <a:avLst/>
          </a:prstGeom>
          <a:noFill/>
        </p:spPr>
        <p:txBody>
          <a:bodyPr wrap="square">
            <a:spAutoFit/>
          </a:bodyPr>
          <a:lstStyle/>
          <a:p>
            <a:pPr marL="12700" marR="87630" lvl="0" algn="l" defTabSz="914400" rtl="0" eaLnBrk="1" fontAlgn="auto" latinLnBrk="0" hangingPunct="1">
              <a:lnSpc>
                <a:spcPct val="150000"/>
              </a:lnSpc>
              <a:spcBef>
                <a:spcPts val="0"/>
              </a:spcBef>
              <a:spcAft>
                <a:spcPts val="0"/>
              </a:spcAft>
              <a:buClr>
                <a:srgbClr val="2CA1BE"/>
              </a:buClr>
              <a:buSzPct val="78846"/>
              <a:tabLst>
                <a:tab pos="396240" algn="l"/>
                <a:tab pos="396875" algn="l"/>
              </a:tabLst>
              <a:defRPr/>
            </a:pP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Gynecology and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obstetrics</a:t>
            </a:r>
          </a:p>
        </p:txBody>
      </p:sp>
      <p:sp>
        <p:nvSpPr>
          <p:cNvPr id="17" name="TextBox 16">
            <a:extLst>
              <a:ext uri="{FF2B5EF4-FFF2-40B4-BE49-F238E27FC236}">
                <a16:creationId xmlns:a16="http://schemas.microsoft.com/office/drawing/2014/main" id="{28C34B23-9A9A-59E8-59CD-0A28417D4169}"/>
              </a:ext>
            </a:extLst>
          </p:cNvPr>
          <p:cNvSpPr txBox="1"/>
          <p:nvPr/>
        </p:nvSpPr>
        <p:spPr>
          <a:xfrm>
            <a:off x="9214831" y="1590097"/>
            <a:ext cx="1281785" cy="430887"/>
          </a:xfrm>
          <a:prstGeom prst="rect">
            <a:avLst/>
          </a:prstGeom>
          <a:noFill/>
        </p:spPr>
        <p:txBody>
          <a:bodyPr wrap="square">
            <a:spAutoFit/>
          </a:bodyPr>
          <a:lstStyle/>
          <a:p>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Urology </a:t>
            </a:r>
            <a:endParaRPr lang="en-IN" sz="2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ADC7A7C-BEFB-1BC3-AE1A-E2347192B9BF}"/>
              </a:ext>
            </a:extLst>
          </p:cNvPr>
          <p:cNvSpPr txBox="1"/>
          <p:nvPr/>
        </p:nvSpPr>
        <p:spPr>
          <a:xfrm>
            <a:off x="9042095" y="4021027"/>
            <a:ext cx="2228161" cy="537391"/>
          </a:xfrm>
          <a:prstGeom prst="rect">
            <a:avLst/>
          </a:prstGeom>
          <a:noFill/>
        </p:spPr>
        <p:txBody>
          <a:bodyPr wrap="square">
            <a:spAutoFit/>
          </a:bodyPr>
          <a:lstStyle/>
          <a:p>
            <a:pPr marL="12700" marR="87630" lvl="0" algn="l" defTabSz="914400" rtl="0" eaLnBrk="1" fontAlgn="auto" latinLnBrk="0" hangingPunct="1">
              <a:lnSpc>
                <a:spcPct val="150000"/>
              </a:lnSpc>
              <a:spcBef>
                <a:spcPts val="0"/>
              </a:spcBef>
              <a:spcAft>
                <a:spcPts val="0"/>
              </a:spcAft>
              <a:buClr>
                <a:srgbClr val="2CA1BE"/>
              </a:buClr>
              <a:buSzPct val="78846"/>
              <a:tabLst>
                <a:tab pos="396240" algn="l"/>
                <a:tab pos="396875" algn="l"/>
              </a:tabLst>
              <a:defRPr/>
            </a:pP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Endocrinology</a:t>
            </a:r>
          </a:p>
        </p:txBody>
      </p:sp>
      <p:sp>
        <p:nvSpPr>
          <p:cNvPr id="21" name="TextBox 20">
            <a:extLst>
              <a:ext uri="{FF2B5EF4-FFF2-40B4-BE49-F238E27FC236}">
                <a16:creationId xmlns:a16="http://schemas.microsoft.com/office/drawing/2014/main" id="{77F62153-CCB5-6C4F-A7AB-28E5B66DE589}"/>
              </a:ext>
            </a:extLst>
          </p:cNvPr>
          <p:cNvSpPr txBox="1"/>
          <p:nvPr/>
        </p:nvSpPr>
        <p:spPr>
          <a:xfrm>
            <a:off x="1457296" y="4638768"/>
            <a:ext cx="4031984" cy="2123658"/>
          </a:xfrm>
          <a:prstGeom prst="rect">
            <a:avLst/>
          </a:prstGeom>
          <a:noFill/>
        </p:spPr>
        <p:txBody>
          <a:bodyPr wrap="square">
            <a:spAutoFit/>
          </a:bodyPr>
          <a:lstStyle/>
          <a:p>
            <a:pPr marL="12700" marR="87630" lvl="0" algn="l" defTabSz="914400" rtl="0" eaLnBrk="1" fontAlgn="auto" latinLnBrk="0" hangingPunct="1">
              <a:spcBef>
                <a:spcPts val="0"/>
              </a:spcBef>
              <a:spcAft>
                <a:spcPts val="0"/>
              </a:spcAft>
              <a:buClr>
                <a:srgbClr val="2CA1BE"/>
              </a:buClr>
              <a:buSzPct val="78846"/>
              <a:tabLst>
                <a:tab pos="396240" algn="l"/>
                <a:tab pos="396875" algn="l"/>
              </a:tabLst>
              <a:defRPr/>
            </a:pPr>
            <a:r>
              <a:rPr kumimoji="0" lang="en-US" sz="2200" b="0" i="0" u="none" strike="noStrike" kern="120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It </a:t>
            </a: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is possible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perform  diagnosis or therapeutic procedures with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guidance of </a:t>
            </a: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ultrasonography (biopsies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a:t>
            </a: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drainage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a:t>
            </a: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fluid</a:t>
            </a:r>
            <a:r>
              <a:rPr kumimoji="0" lang="en-US" sz="2200" b="0" i="0" u="none" strike="noStrike" kern="1200" cap="none" spc="-15"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200" b="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collections).</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1770089" y="124188"/>
            <a:ext cx="7467600" cy="1126590"/>
          </a:xfrm>
          <a:prstGeom prst="rect">
            <a:avLst/>
          </a:prstGeom>
        </p:spPr>
        <p:txBody>
          <a:bodyPr vert="horz" wrap="square" lIns="0" tIns="109855" rIns="0" bIns="0" rtlCol="0">
            <a:spAutoFit/>
          </a:bodyPr>
          <a:lstStyle/>
          <a:p>
            <a:pPr marL="12700">
              <a:spcBef>
                <a:spcPts val="865"/>
              </a:spcBef>
            </a:pPr>
            <a:r>
              <a:rPr sz="2200" spc="-10" dirty="0">
                <a:solidFill>
                  <a:prstClr val="black"/>
                </a:solidFill>
                <a:latin typeface="Arial" panose="020B0604020202020204" pitchFamily="34" charset="0"/>
                <a:cs typeface="Arial" panose="020B0604020202020204" pitchFamily="34" charset="0"/>
              </a:rPr>
              <a:t>Ultrasound </a:t>
            </a:r>
            <a:r>
              <a:rPr sz="2200" spc="-5" dirty="0">
                <a:solidFill>
                  <a:prstClr val="black"/>
                </a:solidFill>
                <a:latin typeface="Arial" panose="020B0604020202020204" pitchFamily="34" charset="0"/>
                <a:cs typeface="Arial" panose="020B0604020202020204" pitchFamily="34" charset="0"/>
              </a:rPr>
              <a:t>is also used</a:t>
            </a:r>
            <a:r>
              <a:rPr sz="2200" spc="30" dirty="0">
                <a:solidFill>
                  <a:prstClr val="black"/>
                </a:solidFill>
                <a:latin typeface="Arial" panose="020B0604020202020204" pitchFamily="34" charset="0"/>
                <a:cs typeface="Arial" panose="020B0604020202020204" pitchFamily="34" charset="0"/>
              </a:rPr>
              <a:t> </a:t>
            </a:r>
            <a:r>
              <a:rPr sz="2200" spc="-15" dirty="0">
                <a:solidFill>
                  <a:prstClr val="black"/>
                </a:solidFill>
                <a:latin typeface="Arial" panose="020B0604020202020204" pitchFamily="34" charset="0"/>
                <a:cs typeface="Arial" panose="020B0604020202020204" pitchFamily="34" charset="0"/>
              </a:rPr>
              <a:t>to:</a:t>
            </a:r>
            <a:endParaRPr sz="2200" dirty="0">
              <a:solidFill>
                <a:prstClr val="black"/>
              </a:solidFill>
              <a:latin typeface="Arial" panose="020B0604020202020204" pitchFamily="34" charset="0"/>
              <a:cs typeface="Arial" panose="020B0604020202020204" pitchFamily="34" charset="0"/>
            </a:endParaRPr>
          </a:p>
          <a:p>
            <a:pPr>
              <a:spcBef>
                <a:spcPts val="25"/>
              </a:spcBef>
              <a:buFont typeface="Arial"/>
              <a:buChar char="•"/>
            </a:pPr>
            <a:endParaRPr sz="2200" dirty="0">
              <a:solidFill>
                <a:prstClr val="black"/>
              </a:solidFill>
              <a:latin typeface="Arial" panose="020B0604020202020204" pitchFamily="34" charset="0"/>
              <a:cs typeface="Arial" panose="020B0604020202020204" pitchFamily="34" charset="0"/>
            </a:endParaRPr>
          </a:p>
          <a:p>
            <a:pPr>
              <a:spcBef>
                <a:spcPts val="25"/>
              </a:spcBef>
              <a:buFont typeface="Arial"/>
              <a:buChar char="•"/>
            </a:pPr>
            <a:endParaRPr sz="2200" dirty="0">
              <a:solidFill>
                <a:prstClr val="black"/>
              </a:solidFill>
              <a:latin typeface="Arial" panose="020B0604020202020204" pitchFamily="34" charset="0"/>
              <a:cs typeface="Arial" panose="020B0604020202020204" pitchFamily="34" charset="0"/>
            </a:endParaRPr>
          </a:p>
        </p:txBody>
      </p:sp>
      <p:pic>
        <p:nvPicPr>
          <p:cNvPr id="2050" name="Picture 2" descr="PERCUTANEOUS NEEDLE CORE BIOPSY LUNG OR MEDIASTINUM - StreamlineMD -  Radiology &amp; IR | Billing &amp; EHR">
            <a:extLst>
              <a:ext uri="{FF2B5EF4-FFF2-40B4-BE49-F238E27FC236}">
                <a16:creationId xmlns:a16="http://schemas.microsoft.com/office/drawing/2014/main" id="{CF437D30-12AA-68E1-AB57-56A1D193D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332" y="2060762"/>
            <a:ext cx="3225605" cy="2736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DCDD82-9206-2451-E2A9-DB1136EEA87A}"/>
              </a:ext>
            </a:extLst>
          </p:cNvPr>
          <p:cNvSpPr txBox="1"/>
          <p:nvPr/>
        </p:nvSpPr>
        <p:spPr>
          <a:xfrm>
            <a:off x="5791200" y="2683687"/>
            <a:ext cx="5864646" cy="1446550"/>
          </a:xfrm>
          <a:prstGeom prst="rect">
            <a:avLst/>
          </a:prstGeom>
          <a:noFill/>
        </p:spPr>
        <p:txBody>
          <a:bodyPr wrap="square">
            <a:spAutoFit/>
          </a:bodyPr>
          <a:lstStyle/>
          <a:p>
            <a:pPr marL="12700" marR="190500">
              <a:spcBef>
                <a:spcPts val="770"/>
              </a:spcBef>
              <a:tabLst>
                <a:tab pos="354965" algn="l"/>
                <a:tab pos="355600" algn="l"/>
              </a:tabLst>
              <a:defRPr/>
            </a:pPr>
            <a:r>
              <a:rPr lang="en-US" sz="2200" dirty="0">
                <a:solidFill>
                  <a:prstClr val="black"/>
                </a:solidFill>
                <a:latin typeface="Arial" panose="020B0604020202020204" pitchFamily="34" charset="0"/>
                <a:cs typeface="Arial" panose="020B0604020202020204" pitchFamily="34" charset="0"/>
              </a:rPr>
              <a:t>G</a:t>
            </a:r>
            <a:r>
              <a:rPr lang="en-US" sz="2200" dirty="0" err="1">
                <a:solidFill>
                  <a:prstClr val="black"/>
                </a:solidFill>
                <a:latin typeface="Arial" panose="020B0604020202020204" pitchFamily="34" charset="0"/>
                <a:cs typeface="Arial" panose="020B0604020202020204" pitchFamily="34" charset="0"/>
              </a:rPr>
              <a:t>uide</a:t>
            </a:r>
            <a:r>
              <a:rPr lang="en-US" sz="2200" dirty="0">
                <a:solidFill>
                  <a:prstClr val="black"/>
                </a:solidFill>
                <a:latin typeface="Arial" panose="020B0604020202020204" pitchFamily="34" charset="0"/>
                <a:cs typeface="Arial" panose="020B0604020202020204" pitchFamily="34" charset="0"/>
              </a:rPr>
              <a:t> </a:t>
            </a:r>
            <a:r>
              <a:rPr lang="en-US" sz="2200" spc="-10" dirty="0">
                <a:solidFill>
                  <a:prstClr val="black"/>
                </a:solidFill>
                <a:latin typeface="Arial" panose="020B0604020202020204" pitchFamily="34" charset="0"/>
                <a:cs typeface="Arial" panose="020B0604020202020204" pitchFamily="34" charset="0"/>
              </a:rPr>
              <a:t>procedures </a:t>
            </a:r>
            <a:r>
              <a:rPr lang="en-US" sz="2200" spc="-5" dirty="0">
                <a:solidFill>
                  <a:prstClr val="black"/>
                </a:solidFill>
                <a:latin typeface="Arial" panose="020B0604020202020204" pitchFamily="34" charset="0"/>
                <a:cs typeface="Arial" panose="020B0604020202020204" pitchFamily="34" charset="0"/>
              </a:rPr>
              <a:t>such </a:t>
            </a:r>
            <a:r>
              <a:rPr lang="en-US" sz="2200" dirty="0">
                <a:solidFill>
                  <a:prstClr val="black"/>
                </a:solidFill>
                <a:latin typeface="Arial" panose="020B0604020202020204" pitchFamily="34" charset="0"/>
                <a:cs typeface="Arial" panose="020B0604020202020204" pitchFamily="34" charset="0"/>
              </a:rPr>
              <a:t>as</a:t>
            </a:r>
            <a:r>
              <a:rPr lang="en-US" sz="2200" dirty="0">
                <a:solidFill>
                  <a:srgbClr val="0000FF"/>
                </a:solidFill>
                <a:latin typeface="Arial" panose="020B0604020202020204" pitchFamily="34" charset="0"/>
                <a:cs typeface="Arial" panose="020B0604020202020204" pitchFamily="34" charset="0"/>
              </a:rPr>
              <a:t> </a:t>
            </a:r>
            <a:r>
              <a:rPr lang="en-US" sz="2200" u="heavy" spc="-5" dirty="0">
                <a:solidFill>
                  <a:srgbClr val="0000FF"/>
                </a:solidFill>
                <a:uFill>
                  <a:solidFill>
                    <a:srgbClr val="0000FF"/>
                  </a:solidFill>
                </a:uFill>
                <a:latin typeface="Arial" panose="020B0604020202020204" pitchFamily="34" charset="0"/>
                <a:cs typeface="Arial" panose="020B0604020202020204" pitchFamily="34" charset="0"/>
              </a:rPr>
              <a:t>needle biopsies</a:t>
            </a:r>
            <a:r>
              <a:rPr lang="en-US" sz="2200" spc="-5" dirty="0">
                <a:solidFill>
                  <a:prstClr val="black"/>
                </a:solidFill>
                <a:latin typeface="Arial" panose="020B0604020202020204" pitchFamily="34" charset="0"/>
                <a:cs typeface="Arial" panose="020B0604020202020204" pitchFamily="34" charset="0"/>
              </a:rPr>
              <a:t>, in </a:t>
            </a:r>
            <a:r>
              <a:rPr lang="en-US" sz="2200" dirty="0">
                <a:solidFill>
                  <a:prstClr val="black"/>
                </a:solidFill>
                <a:latin typeface="Arial" panose="020B0604020202020204" pitchFamily="34" charset="0"/>
                <a:cs typeface="Arial" panose="020B0604020202020204" pitchFamily="34" charset="0"/>
              </a:rPr>
              <a:t>which </a:t>
            </a:r>
            <a:r>
              <a:rPr lang="en-US" sz="2200" spc="-5" dirty="0">
                <a:solidFill>
                  <a:prstClr val="black"/>
                </a:solidFill>
                <a:latin typeface="Arial" panose="020B0604020202020204" pitchFamily="34" charset="0"/>
                <a:cs typeface="Arial" panose="020B0604020202020204" pitchFamily="34" charset="0"/>
              </a:rPr>
              <a:t>needles </a:t>
            </a:r>
            <a:r>
              <a:rPr lang="en-US" sz="2200" spc="-15" dirty="0">
                <a:solidFill>
                  <a:prstClr val="black"/>
                </a:solidFill>
                <a:latin typeface="Arial" panose="020B0604020202020204" pitchFamily="34" charset="0"/>
                <a:cs typeface="Arial" panose="020B0604020202020204" pitchFamily="34" charset="0"/>
              </a:rPr>
              <a:t>are </a:t>
            </a:r>
            <a:r>
              <a:rPr lang="en-US" sz="2200" spc="-5" dirty="0">
                <a:solidFill>
                  <a:prstClr val="black"/>
                </a:solidFill>
                <a:latin typeface="Arial" panose="020B0604020202020204" pitchFamily="34" charset="0"/>
                <a:cs typeface="Arial" panose="020B0604020202020204" pitchFamily="34" charset="0"/>
              </a:rPr>
              <a:t>used </a:t>
            </a:r>
            <a:r>
              <a:rPr lang="en-US" sz="2200" spc="-25" dirty="0">
                <a:solidFill>
                  <a:prstClr val="black"/>
                </a:solidFill>
                <a:latin typeface="Arial" panose="020B0604020202020204" pitchFamily="34" charset="0"/>
                <a:cs typeface="Arial" panose="020B0604020202020204" pitchFamily="34" charset="0"/>
              </a:rPr>
              <a:t>to </a:t>
            </a:r>
            <a:r>
              <a:rPr lang="en-US" sz="2200" spc="-15" dirty="0">
                <a:solidFill>
                  <a:prstClr val="black"/>
                </a:solidFill>
                <a:latin typeface="Arial" panose="020B0604020202020204" pitchFamily="34" charset="0"/>
                <a:cs typeface="Arial" panose="020B0604020202020204" pitchFamily="34" charset="0"/>
              </a:rPr>
              <a:t>extract </a:t>
            </a:r>
            <a:r>
              <a:rPr lang="en-US" sz="2200" spc="-5" dirty="0">
                <a:solidFill>
                  <a:prstClr val="black"/>
                </a:solidFill>
                <a:latin typeface="Arial" panose="020B0604020202020204" pitchFamily="34" charset="0"/>
                <a:cs typeface="Arial" panose="020B0604020202020204" pitchFamily="34" charset="0"/>
              </a:rPr>
              <a:t>sample </a:t>
            </a:r>
            <a:r>
              <a:rPr lang="en-US" sz="2200" dirty="0">
                <a:solidFill>
                  <a:prstClr val="black"/>
                </a:solidFill>
                <a:latin typeface="Arial" panose="020B0604020202020204" pitchFamily="34" charset="0"/>
                <a:cs typeface="Arial" panose="020B0604020202020204" pitchFamily="34" charset="0"/>
              </a:rPr>
              <a:t>cells </a:t>
            </a:r>
            <a:r>
              <a:rPr lang="en-US" sz="2200" spc="-15" dirty="0">
                <a:solidFill>
                  <a:prstClr val="black"/>
                </a:solidFill>
                <a:latin typeface="Arial" panose="020B0604020202020204" pitchFamily="34" charset="0"/>
                <a:cs typeface="Arial" panose="020B0604020202020204" pitchFamily="34" charset="0"/>
              </a:rPr>
              <a:t>from </a:t>
            </a:r>
            <a:r>
              <a:rPr lang="en-US" sz="2200" dirty="0">
                <a:solidFill>
                  <a:prstClr val="black"/>
                </a:solidFill>
                <a:latin typeface="Arial" panose="020B0604020202020204" pitchFamily="34" charset="0"/>
                <a:cs typeface="Arial" panose="020B0604020202020204" pitchFamily="34" charset="0"/>
              </a:rPr>
              <a:t>an abnormal </a:t>
            </a:r>
            <a:r>
              <a:rPr lang="en-US" sz="2200" spc="-10" dirty="0">
                <a:solidFill>
                  <a:prstClr val="black"/>
                </a:solidFill>
                <a:latin typeface="Arial" panose="020B0604020202020204" pitchFamily="34" charset="0"/>
                <a:cs typeface="Arial" panose="020B0604020202020204" pitchFamily="34" charset="0"/>
              </a:rPr>
              <a:t>area </a:t>
            </a:r>
            <a:r>
              <a:rPr lang="en-US" sz="2200" spc="-30" dirty="0">
                <a:solidFill>
                  <a:prstClr val="black"/>
                </a:solidFill>
                <a:latin typeface="Arial" panose="020B0604020202020204" pitchFamily="34" charset="0"/>
                <a:cs typeface="Arial" panose="020B0604020202020204" pitchFamily="34" charset="0"/>
              </a:rPr>
              <a:t>for </a:t>
            </a:r>
            <a:r>
              <a:rPr lang="en-US" sz="2200" spc="-15" dirty="0">
                <a:solidFill>
                  <a:prstClr val="black"/>
                </a:solidFill>
                <a:latin typeface="Arial" panose="020B0604020202020204" pitchFamily="34" charset="0"/>
                <a:cs typeface="Arial" panose="020B0604020202020204" pitchFamily="34" charset="0"/>
              </a:rPr>
              <a:t>laboratory</a:t>
            </a:r>
            <a:r>
              <a:rPr lang="en-US" sz="2200" spc="50" dirty="0">
                <a:solidFill>
                  <a:prstClr val="black"/>
                </a:solidFill>
                <a:latin typeface="Arial" panose="020B0604020202020204" pitchFamily="34" charset="0"/>
                <a:cs typeface="Arial" panose="020B0604020202020204" pitchFamily="34" charset="0"/>
              </a:rPr>
              <a:t> </a:t>
            </a:r>
            <a:r>
              <a:rPr lang="en-US" sz="2200" spc="-15" dirty="0">
                <a:solidFill>
                  <a:prstClr val="black"/>
                </a:solidFill>
                <a:latin typeface="Arial" panose="020B0604020202020204" pitchFamily="34" charset="0"/>
                <a:cs typeface="Arial" panose="020B0604020202020204" pitchFamily="34" charset="0"/>
              </a:rPr>
              <a:t>testing.</a:t>
            </a:r>
            <a:endParaRPr lang="en-US" sz="220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8B31B0-47CF-D5E2-2A3C-C6E0766A2F7A}"/>
              </a:ext>
            </a:extLst>
          </p:cNvPr>
          <p:cNvSpPr txBox="1"/>
          <p:nvPr/>
        </p:nvSpPr>
        <p:spPr>
          <a:xfrm>
            <a:off x="2013332" y="5118559"/>
            <a:ext cx="9642514" cy="769441"/>
          </a:xfrm>
          <a:prstGeom prst="rect">
            <a:avLst/>
          </a:prstGeom>
          <a:noFill/>
        </p:spPr>
        <p:txBody>
          <a:bodyPr wrap="square">
            <a:spAutoFit/>
          </a:bodyPr>
          <a:lstStyle/>
          <a:p>
            <a:pPr marL="12700" marR="113030">
              <a:tabLst>
                <a:tab pos="354965" algn="l"/>
                <a:tab pos="355600" algn="l"/>
              </a:tabLst>
              <a:defRPr/>
            </a:pPr>
            <a:r>
              <a:rPr lang="en-US" sz="2200" spc="-5" dirty="0">
                <a:solidFill>
                  <a:prstClr val="black"/>
                </a:solidFill>
                <a:latin typeface="Arial" panose="020B0604020202020204" pitchFamily="34" charset="0"/>
                <a:cs typeface="Arial" panose="020B0604020202020204" pitchFamily="34" charset="0"/>
              </a:rPr>
              <a:t>D</a:t>
            </a:r>
            <a:r>
              <a:rPr lang="en-US" sz="2200" spc="-5" dirty="0" err="1">
                <a:solidFill>
                  <a:prstClr val="black"/>
                </a:solidFill>
                <a:latin typeface="Arial" panose="020B0604020202020204" pitchFamily="34" charset="0"/>
                <a:cs typeface="Arial" panose="020B0604020202020204" pitchFamily="34" charset="0"/>
              </a:rPr>
              <a:t>iagnose</a:t>
            </a:r>
            <a:r>
              <a:rPr lang="en-US" sz="2200" spc="-5"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a </a:t>
            </a:r>
            <a:r>
              <a:rPr lang="en-US" sz="2200" spc="-10" dirty="0">
                <a:solidFill>
                  <a:prstClr val="black"/>
                </a:solidFill>
                <a:latin typeface="Arial" panose="020B0604020202020204" pitchFamily="34" charset="0"/>
                <a:cs typeface="Arial" panose="020B0604020202020204" pitchFamily="34" charset="0"/>
              </a:rPr>
              <a:t>variety </a:t>
            </a:r>
            <a:r>
              <a:rPr lang="en-US" sz="2200" dirty="0">
                <a:solidFill>
                  <a:prstClr val="black"/>
                </a:solidFill>
                <a:latin typeface="Arial" panose="020B0604020202020204" pitchFamily="34" charset="0"/>
                <a:cs typeface="Arial" panose="020B0604020202020204" pitchFamily="34" charset="0"/>
              </a:rPr>
              <a:t>of </a:t>
            </a:r>
            <a:r>
              <a:rPr lang="en-US" sz="2200" spc="-5" dirty="0">
                <a:solidFill>
                  <a:prstClr val="black"/>
                </a:solidFill>
                <a:latin typeface="Arial" panose="020B0604020202020204" pitchFamily="34" charset="0"/>
                <a:cs typeface="Arial" panose="020B0604020202020204" pitchFamily="34" charset="0"/>
              </a:rPr>
              <a:t>heart </a:t>
            </a:r>
            <a:r>
              <a:rPr lang="en-US" sz="2200" spc="-10" dirty="0">
                <a:solidFill>
                  <a:prstClr val="black"/>
                </a:solidFill>
                <a:latin typeface="Arial" panose="020B0604020202020204" pitchFamily="34" charset="0"/>
                <a:cs typeface="Arial" panose="020B0604020202020204" pitchFamily="34" charset="0"/>
              </a:rPr>
              <a:t>conditions </a:t>
            </a:r>
            <a:r>
              <a:rPr lang="en-US" sz="2200" dirty="0">
                <a:solidFill>
                  <a:prstClr val="black"/>
                </a:solidFill>
                <a:latin typeface="Arial" panose="020B0604020202020204" pitchFamily="34" charset="0"/>
                <a:cs typeface="Arial" panose="020B0604020202020204" pitchFamily="34" charset="0"/>
              </a:rPr>
              <a:t>and </a:t>
            </a:r>
            <a:r>
              <a:rPr lang="en-US" sz="2200" spc="-5" dirty="0">
                <a:solidFill>
                  <a:prstClr val="black"/>
                </a:solidFill>
                <a:latin typeface="Arial" panose="020B0604020202020204" pitchFamily="34" charset="0"/>
                <a:cs typeface="Arial" panose="020B0604020202020204" pitchFamily="34" charset="0"/>
              </a:rPr>
              <a:t>assess damage </a:t>
            </a:r>
            <a:r>
              <a:rPr lang="en-US" sz="2200" spc="-15" dirty="0">
                <a:solidFill>
                  <a:prstClr val="black"/>
                </a:solidFill>
                <a:latin typeface="Arial" panose="020B0604020202020204" pitchFamily="34" charset="0"/>
                <a:cs typeface="Arial" panose="020B0604020202020204" pitchFamily="34" charset="0"/>
              </a:rPr>
              <a:t>after </a:t>
            </a:r>
            <a:r>
              <a:rPr lang="en-US" sz="2200" dirty="0">
                <a:solidFill>
                  <a:prstClr val="black"/>
                </a:solidFill>
                <a:latin typeface="Arial" panose="020B0604020202020204" pitchFamily="34" charset="0"/>
                <a:cs typeface="Arial" panose="020B0604020202020204" pitchFamily="34" charset="0"/>
              </a:rPr>
              <a:t>a </a:t>
            </a:r>
            <a:r>
              <a:rPr lang="en-US" sz="2200" spc="-5" dirty="0">
                <a:solidFill>
                  <a:prstClr val="black"/>
                </a:solidFill>
                <a:latin typeface="Arial" panose="020B0604020202020204" pitchFamily="34" charset="0"/>
                <a:cs typeface="Arial" panose="020B0604020202020204" pitchFamily="34" charset="0"/>
              </a:rPr>
              <a:t>heart </a:t>
            </a:r>
            <a:r>
              <a:rPr lang="en-US" sz="2200" spc="-20" dirty="0">
                <a:solidFill>
                  <a:prstClr val="black"/>
                </a:solidFill>
                <a:latin typeface="Arial" panose="020B0604020202020204" pitchFamily="34" charset="0"/>
                <a:cs typeface="Arial" panose="020B0604020202020204" pitchFamily="34" charset="0"/>
              </a:rPr>
              <a:t>attack </a:t>
            </a:r>
            <a:r>
              <a:rPr lang="en-US" sz="2200" dirty="0">
                <a:solidFill>
                  <a:prstClr val="black"/>
                </a:solidFill>
                <a:latin typeface="Arial" panose="020B0604020202020204" pitchFamily="34" charset="0"/>
                <a:cs typeface="Arial" panose="020B0604020202020204" pitchFamily="34" charset="0"/>
              </a:rPr>
              <a:t>or </a:t>
            </a:r>
            <a:r>
              <a:rPr lang="en-US" sz="2200" spc="-5" dirty="0">
                <a:solidFill>
                  <a:prstClr val="black"/>
                </a:solidFill>
                <a:latin typeface="Arial" panose="020B0604020202020204" pitchFamily="34" charset="0"/>
                <a:cs typeface="Arial" panose="020B0604020202020204" pitchFamily="34" charset="0"/>
              </a:rPr>
              <a:t>diagnose </a:t>
            </a:r>
            <a:r>
              <a:rPr lang="en-US" sz="2200" spc="-10" dirty="0">
                <a:solidFill>
                  <a:prstClr val="black"/>
                </a:solidFill>
                <a:latin typeface="Arial" panose="020B0604020202020204" pitchFamily="34" charset="0"/>
                <a:cs typeface="Arial" panose="020B0604020202020204" pitchFamily="34" charset="0"/>
              </a:rPr>
              <a:t>valvular </a:t>
            </a:r>
            <a:r>
              <a:rPr lang="en-US" sz="2200" spc="-5" dirty="0">
                <a:solidFill>
                  <a:prstClr val="black"/>
                </a:solidFill>
                <a:latin typeface="Arial" panose="020B0604020202020204" pitchFamily="34" charset="0"/>
                <a:cs typeface="Arial" panose="020B0604020202020204" pitchFamily="34" charset="0"/>
              </a:rPr>
              <a:t>heart</a:t>
            </a:r>
            <a:r>
              <a:rPr lang="en-US" sz="2200" spc="30" dirty="0">
                <a:solidFill>
                  <a:prstClr val="black"/>
                </a:solidFill>
                <a:latin typeface="Arial" panose="020B0604020202020204" pitchFamily="34" charset="0"/>
                <a:cs typeface="Arial" panose="020B0604020202020204" pitchFamily="34" charset="0"/>
              </a:rPr>
              <a:t> </a:t>
            </a:r>
            <a:r>
              <a:rPr lang="en-US" sz="2200" spc="-5" dirty="0">
                <a:solidFill>
                  <a:prstClr val="black"/>
                </a:solidFill>
                <a:latin typeface="Arial" panose="020B0604020202020204" pitchFamily="34" charset="0"/>
                <a:cs typeface="Arial" panose="020B0604020202020204" pitchFamily="34" charset="0"/>
              </a:rPr>
              <a:t>disease.</a:t>
            </a:r>
            <a:endParaRPr lang="en-US" sz="2200"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B825D7A-F09B-F8BB-5047-987F2E3C2E89}"/>
              </a:ext>
            </a:extLst>
          </p:cNvPr>
          <p:cNvSpPr txBox="1"/>
          <p:nvPr/>
        </p:nvSpPr>
        <p:spPr>
          <a:xfrm>
            <a:off x="1760318" y="908444"/>
            <a:ext cx="5764202" cy="769441"/>
          </a:xfrm>
          <a:prstGeom prst="rect">
            <a:avLst/>
          </a:prstGeom>
          <a:noFill/>
        </p:spPr>
        <p:txBody>
          <a:bodyPr wrap="square">
            <a:spAutoFit/>
          </a:bodyPr>
          <a:lstStyle/>
          <a:p>
            <a:pPr marL="12700" marR="5080">
              <a:spcBef>
                <a:spcPts val="5"/>
              </a:spcBef>
              <a:tabLst>
                <a:tab pos="354965" algn="l"/>
                <a:tab pos="355600" algn="l"/>
              </a:tabLst>
              <a:defRPr/>
            </a:pPr>
            <a:r>
              <a:rPr lang="en-US" sz="2200" spc="-5" dirty="0">
                <a:solidFill>
                  <a:prstClr val="black"/>
                </a:solidFill>
                <a:latin typeface="Arial" panose="020B0604020202020204" pitchFamily="34" charset="0"/>
                <a:cs typeface="Arial" panose="020B0604020202020204" pitchFamily="34" charset="0"/>
              </a:rPr>
              <a:t>Image the </a:t>
            </a:r>
            <a:r>
              <a:rPr lang="en-US" sz="2200" spc="-15" dirty="0">
                <a:solidFill>
                  <a:prstClr val="black"/>
                </a:solidFill>
                <a:latin typeface="Arial" panose="020B0604020202020204" pitchFamily="34" charset="0"/>
                <a:cs typeface="Arial" panose="020B0604020202020204" pitchFamily="34" charset="0"/>
              </a:rPr>
              <a:t>breasts </a:t>
            </a:r>
            <a:r>
              <a:rPr lang="en-US" sz="2200" dirty="0">
                <a:solidFill>
                  <a:prstClr val="black"/>
                </a:solidFill>
                <a:latin typeface="Arial" panose="020B0604020202020204" pitchFamily="34" charset="0"/>
                <a:cs typeface="Arial" panose="020B0604020202020204" pitchFamily="34" charset="0"/>
              </a:rPr>
              <a:t>and guide</a:t>
            </a:r>
            <a:r>
              <a:rPr lang="en-US" sz="2200" dirty="0">
                <a:solidFill>
                  <a:srgbClr val="0000FF"/>
                </a:solidFill>
                <a:latin typeface="Arial" panose="020B0604020202020204" pitchFamily="34" charset="0"/>
                <a:cs typeface="Arial" panose="020B0604020202020204" pitchFamily="34" charset="0"/>
              </a:rPr>
              <a:t> </a:t>
            </a:r>
            <a:r>
              <a:rPr lang="en-US" sz="2200" u="heavy" spc="-15" dirty="0">
                <a:solidFill>
                  <a:srgbClr val="0000FF"/>
                </a:solidFill>
                <a:uFill>
                  <a:solidFill>
                    <a:srgbClr val="0000FF"/>
                  </a:solidFill>
                </a:uFill>
                <a:latin typeface="Arial" panose="020B0604020202020204" pitchFamily="34" charset="0"/>
                <a:cs typeface="Arial" panose="020B0604020202020204" pitchFamily="34" charset="0"/>
              </a:rPr>
              <a:t>biopsy</a:t>
            </a:r>
            <a:r>
              <a:rPr lang="en-US" sz="2200" spc="-15" dirty="0">
                <a:solidFill>
                  <a:srgbClr val="0000FF"/>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of </a:t>
            </a:r>
            <a:r>
              <a:rPr lang="en-US" sz="2200" spc="-15" dirty="0">
                <a:solidFill>
                  <a:prstClr val="black"/>
                </a:solidFill>
                <a:latin typeface="Arial" panose="020B0604020202020204" pitchFamily="34" charset="0"/>
                <a:cs typeface="Arial" panose="020B0604020202020204" pitchFamily="34" charset="0"/>
              </a:rPr>
              <a:t>breast  </a:t>
            </a:r>
            <a:r>
              <a:rPr lang="en-US" sz="2200" spc="-5" dirty="0">
                <a:solidFill>
                  <a:prstClr val="black"/>
                </a:solidFill>
                <a:latin typeface="Arial" panose="020B0604020202020204" pitchFamily="34" charset="0"/>
                <a:cs typeface="Arial" panose="020B0604020202020204" pitchFamily="34" charset="0"/>
              </a:rPr>
              <a:t>cancer</a:t>
            </a:r>
            <a:endParaRPr lang="en-US" sz="2200" dirty="0">
              <a:solidFill>
                <a:prstClr val="black"/>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E4D5A05-ECC2-1AEC-9576-5A07DAF8FD37}"/>
              </a:ext>
            </a:extLst>
          </p:cNvPr>
          <p:cNvPicPr>
            <a:picLocks noChangeAspect="1"/>
          </p:cNvPicPr>
          <p:nvPr/>
        </p:nvPicPr>
        <p:blipFill>
          <a:blip r:embed="rId3"/>
          <a:stretch>
            <a:fillRect/>
          </a:stretch>
        </p:blipFill>
        <p:spPr>
          <a:xfrm>
            <a:off x="8245707" y="288297"/>
            <a:ext cx="3225606" cy="2250991"/>
          </a:xfrm>
          <a:prstGeom prst="rect">
            <a:avLst/>
          </a:prstGeom>
        </p:spPr>
      </p:pic>
    </p:spTree>
    <p:extLst>
      <p:ext uri="{BB962C8B-B14F-4D97-AF65-F5344CB8AC3E}">
        <p14:creationId xmlns:p14="http://schemas.microsoft.com/office/powerpoint/2010/main" val="147793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4306677" y="230782"/>
            <a:ext cx="4176311" cy="386161"/>
          </a:xfrm>
          <a:prstGeom prst="rect">
            <a:avLst/>
          </a:prstGeom>
        </p:spPr>
        <p:txBody>
          <a:bodyPr vert="horz" wrap="square" lIns="0" tIns="12700" rIns="0" bIns="0" rtlCol="0">
            <a:sp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pPr marL="12700" algn="l">
              <a:spcBef>
                <a:spcPts val="100"/>
              </a:spcBef>
            </a:pPr>
            <a:r>
              <a:rPr lang="en-US" sz="2400" spc="-15" dirty="0">
                <a:solidFill>
                  <a:srgbClr val="0066FF"/>
                </a:solidFill>
                <a:latin typeface="Arial" panose="020B0604020202020204" pitchFamily="34" charset="0"/>
                <a:cs typeface="Arial" panose="020B0604020202020204" pitchFamily="34" charset="0"/>
              </a:rPr>
              <a:t>Ultrasound</a:t>
            </a:r>
            <a:r>
              <a:rPr lang="en-US" sz="2400" spc="-65" dirty="0">
                <a:solidFill>
                  <a:srgbClr val="0066FF"/>
                </a:solidFill>
                <a:latin typeface="Arial" panose="020B0604020202020204" pitchFamily="34" charset="0"/>
                <a:cs typeface="Arial" panose="020B0604020202020204" pitchFamily="34" charset="0"/>
              </a:rPr>
              <a:t> </a:t>
            </a:r>
            <a:r>
              <a:rPr lang="en-US" sz="2400" spc="-20" dirty="0">
                <a:solidFill>
                  <a:srgbClr val="0066FF"/>
                </a:solidFill>
                <a:latin typeface="Arial" panose="020B0604020202020204" pitchFamily="34" charset="0"/>
                <a:cs typeface="Arial" panose="020B0604020202020204" pitchFamily="34" charset="0"/>
              </a:rPr>
              <a:t>INSTRUMENT</a:t>
            </a:r>
            <a:endParaRPr lang="en-US" sz="2400" dirty="0">
              <a:solidFill>
                <a:srgbClr val="0066FF"/>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75981"/>
            <a:ext cx="8283688" cy="578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67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521246" y="815320"/>
            <a:ext cx="10443072" cy="5137304"/>
          </a:xfrm>
          <a:prstGeom prst="rect">
            <a:avLst/>
          </a:prstGeom>
        </p:spPr>
        <p:txBody>
          <a:bodyPr vert="horz" wrap="square" lIns="0" tIns="12700" rIns="0" bIns="0" rtlCol="0">
            <a:spAutoFit/>
          </a:bodyPr>
          <a:lstStyle/>
          <a:p>
            <a:pPr marL="12700">
              <a:spcBef>
                <a:spcPts val="1200"/>
              </a:spcBef>
            </a:pPr>
            <a:r>
              <a:rPr sz="2200" spc="-5" dirty="0">
                <a:solidFill>
                  <a:prstClr val="black"/>
                </a:solidFill>
                <a:latin typeface="Arial" panose="020B0604020202020204" pitchFamily="34" charset="0"/>
                <a:cs typeface="Arial" panose="020B0604020202020204" pitchFamily="34" charset="0"/>
              </a:rPr>
              <a:t>A </a:t>
            </a:r>
            <a:r>
              <a:rPr sz="2200" dirty="0">
                <a:solidFill>
                  <a:prstClr val="black"/>
                </a:solidFill>
                <a:latin typeface="Arial" panose="020B0604020202020204" pitchFamily="34" charset="0"/>
                <a:cs typeface="Arial" panose="020B0604020202020204" pitchFamily="34" charset="0"/>
              </a:rPr>
              <a:t>basic ultrasound </a:t>
            </a:r>
            <a:r>
              <a:rPr sz="2200" spc="-5" dirty="0">
                <a:solidFill>
                  <a:prstClr val="black"/>
                </a:solidFill>
                <a:latin typeface="Arial" panose="020B0604020202020204" pitchFamily="34" charset="0"/>
                <a:cs typeface="Arial" panose="020B0604020202020204" pitchFamily="34" charset="0"/>
              </a:rPr>
              <a:t>machine has </a:t>
            </a:r>
            <a:r>
              <a:rPr sz="220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following</a:t>
            </a:r>
            <a:r>
              <a:rPr sz="2200" spc="-229"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parts:</a:t>
            </a:r>
            <a:endParaRPr lang="en-US" sz="2200" dirty="0">
              <a:solidFill>
                <a:prstClr val="black"/>
              </a:solidFill>
              <a:latin typeface="Arial" panose="020B0604020202020204" pitchFamily="34" charset="0"/>
              <a:cs typeface="Arial" panose="020B0604020202020204" pitchFamily="34" charset="0"/>
            </a:endParaRPr>
          </a:p>
          <a:p>
            <a:pPr marL="12700">
              <a:spcBef>
                <a:spcPts val="1200"/>
              </a:spcBef>
            </a:pPr>
            <a:endParaRPr sz="2200" dirty="0">
              <a:solidFill>
                <a:prstClr val="black"/>
              </a:solidFill>
              <a:latin typeface="Arial" panose="020B0604020202020204" pitchFamily="34" charset="0"/>
              <a:cs typeface="Arial" panose="020B0604020202020204" pitchFamily="34" charset="0"/>
            </a:endParaRPr>
          </a:p>
          <a:p>
            <a:pPr marL="12700" marR="443230">
              <a:spcBef>
                <a:spcPts val="1200"/>
              </a:spcBef>
              <a:buClr>
                <a:srgbClr val="0066FF"/>
              </a:buClr>
              <a:tabLst>
                <a:tab pos="469265" algn="l"/>
                <a:tab pos="469900" algn="l"/>
              </a:tabLst>
            </a:pPr>
            <a:r>
              <a:rPr sz="2200" b="1" spc="-20" dirty="0">
                <a:solidFill>
                  <a:srgbClr val="0066FF"/>
                </a:solidFill>
                <a:latin typeface="Arial" panose="020B0604020202020204" pitchFamily="34" charset="0"/>
                <a:cs typeface="Arial" panose="020B0604020202020204" pitchFamily="34" charset="0"/>
              </a:rPr>
              <a:t>Transducer </a:t>
            </a:r>
            <a:r>
              <a:rPr sz="2200" b="1" spc="-15" dirty="0">
                <a:solidFill>
                  <a:srgbClr val="0066FF"/>
                </a:solidFill>
                <a:latin typeface="Arial" panose="020B0604020202020204" pitchFamily="34" charset="0"/>
                <a:cs typeface="Arial" panose="020B0604020202020204" pitchFamily="34" charset="0"/>
              </a:rPr>
              <a:t>probe </a:t>
            </a:r>
            <a:r>
              <a:rPr sz="2200" dirty="0">
                <a:solidFill>
                  <a:srgbClr val="0066FF"/>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probe that </a:t>
            </a:r>
            <a:r>
              <a:rPr sz="2200" spc="-5" dirty="0">
                <a:solidFill>
                  <a:prstClr val="black"/>
                </a:solidFill>
                <a:latin typeface="Arial" panose="020B0604020202020204" pitchFamily="34" charset="0"/>
                <a:cs typeface="Arial" panose="020B0604020202020204" pitchFamily="34" charset="0"/>
              </a:rPr>
              <a:t>sends </a:t>
            </a:r>
            <a:r>
              <a:rPr sz="2200" dirty="0">
                <a:solidFill>
                  <a:prstClr val="black"/>
                </a:solidFill>
                <a:latin typeface="Arial" panose="020B0604020202020204" pitchFamily="34" charset="0"/>
                <a:cs typeface="Arial" panose="020B0604020202020204" pitchFamily="34" charset="0"/>
              </a:rPr>
              <a:t>and receives the</a:t>
            </a:r>
            <a:r>
              <a:rPr sz="2200" spc="-114"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sound  waves</a:t>
            </a:r>
            <a:endParaRPr sz="2200" dirty="0">
              <a:solidFill>
                <a:prstClr val="black"/>
              </a:solidFill>
              <a:latin typeface="Arial" panose="020B0604020202020204" pitchFamily="34" charset="0"/>
              <a:cs typeface="Arial" panose="020B0604020202020204" pitchFamily="34" charset="0"/>
            </a:endParaRPr>
          </a:p>
          <a:p>
            <a:pPr marL="12700" marR="118110" algn="just">
              <a:spcBef>
                <a:spcPts val="1200"/>
              </a:spcBef>
              <a:buClr>
                <a:srgbClr val="0066FF"/>
              </a:buClr>
              <a:tabLst>
                <a:tab pos="469900" algn="l"/>
              </a:tabLst>
            </a:pPr>
            <a:r>
              <a:rPr sz="2200" b="1" spc="-5" dirty="0">
                <a:solidFill>
                  <a:srgbClr val="0066FF"/>
                </a:solidFill>
                <a:latin typeface="Arial" panose="020B0604020202020204" pitchFamily="34" charset="0"/>
                <a:cs typeface="Arial" panose="020B0604020202020204" pitchFamily="34" charset="0"/>
              </a:rPr>
              <a:t>Central </a:t>
            </a:r>
            <a:r>
              <a:rPr sz="2200" b="1" spc="-10" dirty="0">
                <a:solidFill>
                  <a:srgbClr val="0066FF"/>
                </a:solidFill>
                <a:latin typeface="Arial" panose="020B0604020202020204" pitchFamily="34" charset="0"/>
                <a:cs typeface="Arial" panose="020B0604020202020204" pitchFamily="34" charset="0"/>
              </a:rPr>
              <a:t>processing </a:t>
            </a:r>
            <a:r>
              <a:rPr sz="2200" b="1" spc="-5" dirty="0">
                <a:solidFill>
                  <a:srgbClr val="0066FF"/>
                </a:solidFill>
                <a:latin typeface="Arial" panose="020B0604020202020204" pitchFamily="34" charset="0"/>
                <a:cs typeface="Arial" panose="020B0604020202020204" pitchFamily="34" charset="0"/>
              </a:rPr>
              <a:t>unit (CPU) </a:t>
            </a:r>
            <a:r>
              <a:rPr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computer </a:t>
            </a:r>
            <a:r>
              <a:rPr sz="2200" dirty="0">
                <a:solidFill>
                  <a:prstClr val="black"/>
                </a:solidFill>
                <a:latin typeface="Arial" panose="020B0604020202020204" pitchFamily="34" charset="0"/>
                <a:cs typeface="Arial" panose="020B0604020202020204" pitchFamily="34" charset="0"/>
              </a:rPr>
              <a:t>that </a:t>
            </a:r>
            <a:r>
              <a:rPr sz="2200" spc="-5" dirty="0">
                <a:solidFill>
                  <a:prstClr val="black"/>
                </a:solidFill>
                <a:latin typeface="Arial" panose="020B0604020202020204" pitchFamily="34" charset="0"/>
                <a:cs typeface="Arial" panose="020B0604020202020204" pitchFamily="34" charset="0"/>
              </a:rPr>
              <a:t>does </a:t>
            </a:r>
            <a:r>
              <a:rPr sz="2200" dirty="0">
                <a:solidFill>
                  <a:prstClr val="black"/>
                </a:solidFill>
                <a:latin typeface="Arial" panose="020B0604020202020204" pitchFamily="34" charset="0"/>
                <a:cs typeface="Arial" panose="020B0604020202020204" pitchFamily="34" charset="0"/>
              </a:rPr>
              <a:t>all of the  </a:t>
            </a:r>
            <a:r>
              <a:rPr sz="2200" spc="-5" dirty="0">
                <a:solidFill>
                  <a:prstClr val="black"/>
                </a:solidFill>
                <a:latin typeface="Arial" panose="020B0604020202020204" pitchFamily="34" charset="0"/>
                <a:cs typeface="Arial" panose="020B0604020202020204" pitchFamily="34" charset="0"/>
              </a:rPr>
              <a:t>calculations </a:t>
            </a:r>
            <a:r>
              <a:rPr sz="2200" dirty="0">
                <a:solidFill>
                  <a:prstClr val="black"/>
                </a:solidFill>
                <a:latin typeface="Arial" panose="020B0604020202020204" pitchFamily="34" charset="0"/>
                <a:cs typeface="Arial" panose="020B0604020202020204" pitchFamily="34" charset="0"/>
              </a:rPr>
              <a:t>and contains the electrical </a:t>
            </a:r>
            <a:r>
              <a:rPr sz="2200" spc="-5" dirty="0">
                <a:solidFill>
                  <a:prstClr val="black"/>
                </a:solidFill>
                <a:latin typeface="Arial" panose="020B0604020202020204" pitchFamily="34" charset="0"/>
                <a:cs typeface="Arial" panose="020B0604020202020204" pitchFamily="34" charset="0"/>
              </a:rPr>
              <a:t>power </a:t>
            </a:r>
            <a:r>
              <a:rPr sz="2200" dirty="0">
                <a:solidFill>
                  <a:prstClr val="black"/>
                </a:solidFill>
                <a:latin typeface="Arial" panose="020B0604020202020204" pitchFamily="34" charset="0"/>
                <a:cs typeface="Arial" panose="020B0604020202020204" pitchFamily="34" charset="0"/>
              </a:rPr>
              <a:t>supplies </a:t>
            </a:r>
            <a:r>
              <a:rPr sz="2200" spc="-5" dirty="0">
                <a:solidFill>
                  <a:prstClr val="black"/>
                </a:solidFill>
                <a:latin typeface="Arial" panose="020B0604020202020204" pitchFamily="34" charset="0"/>
                <a:cs typeface="Arial" panose="020B0604020202020204" pitchFamily="34" charset="0"/>
              </a:rPr>
              <a:t>for</a:t>
            </a:r>
            <a:r>
              <a:rPr sz="2200" spc="-16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itself  and the transducer</a:t>
            </a:r>
            <a:r>
              <a:rPr sz="2200" spc="-6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probe</a:t>
            </a:r>
          </a:p>
          <a:p>
            <a:pPr marL="12700" marR="130810">
              <a:spcBef>
                <a:spcPts val="1200"/>
              </a:spcBef>
              <a:buClr>
                <a:srgbClr val="0066FF"/>
              </a:buClr>
              <a:tabLst>
                <a:tab pos="469265" algn="l"/>
                <a:tab pos="469900" algn="l"/>
              </a:tabLst>
            </a:pPr>
            <a:r>
              <a:rPr sz="2200" b="1" spc="-20" dirty="0">
                <a:solidFill>
                  <a:srgbClr val="0066FF"/>
                </a:solidFill>
                <a:latin typeface="Arial" panose="020B0604020202020204" pitchFamily="34" charset="0"/>
                <a:cs typeface="Arial" panose="020B0604020202020204" pitchFamily="34" charset="0"/>
              </a:rPr>
              <a:t>Transducer </a:t>
            </a:r>
            <a:r>
              <a:rPr sz="2200" b="1" spc="-5" dirty="0">
                <a:solidFill>
                  <a:srgbClr val="0066FF"/>
                </a:solidFill>
                <a:latin typeface="Arial" panose="020B0604020202020204" pitchFamily="34" charset="0"/>
                <a:cs typeface="Arial" panose="020B0604020202020204" pitchFamily="34" charset="0"/>
              </a:rPr>
              <a:t>pulse </a:t>
            </a:r>
            <a:r>
              <a:rPr sz="2200" b="1" spc="-10" dirty="0">
                <a:solidFill>
                  <a:srgbClr val="0066FF"/>
                </a:solidFill>
                <a:latin typeface="Arial" panose="020B0604020202020204" pitchFamily="34" charset="0"/>
                <a:cs typeface="Arial" panose="020B0604020202020204" pitchFamily="34" charset="0"/>
              </a:rPr>
              <a:t>controls </a:t>
            </a:r>
            <a:r>
              <a:rPr sz="2200" dirty="0">
                <a:solidFill>
                  <a:prstClr val="black"/>
                </a:solidFill>
                <a:latin typeface="Arial" panose="020B0604020202020204" pitchFamily="34" charset="0"/>
                <a:cs typeface="Arial" panose="020B0604020202020204" pitchFamily="34" charset="0"/>
              </a:rPr>
              <a:t>- changes the </a:t>
            </a:r>
            <a:r>
              <a:rPr sz="2200" spc="-5" dirty="0">
                <a:solidFill>
                  <a:prstClr val="black"/>
                </a:solidFill>
                <a:latin typeface="Arial" panose="020B0604020202020204" pitchFamily="34" charset="0"/>
                <a:cs typeface="Arial" panose="020B0604020202020204" pitchFamily="34" charset="0"/>
              </a:rPr>
              <a:t>amplitude, frequency  </a:t>
            </a:r>
            <a:r>
              <a:rPr sz="2200" dirty="0">
                <a:solidFill>
                  <a:prstClr val="black"/>
                </a:solidFill>
                <a:latin typeface="Arial" panose="020B0604020202020204" pitchFamily="34" charset="0"/>
                <a:cs typeface="Arial" panose="020B0604020202020204" pitchFamily="34" charset="0"/>
              </a:rPr>
              <a:t>and duration of the </a:t>
            </a:r>
            <a:r>
              <a:rPr sz="2200" spc="-5" dirty="0">
                <a:solidFill>
                  <a:prstClr val="black"/>
                </a:solidFill>
                <a:latin typeface="Arial" panose="020B0604020202020204" pitchFamily="34" charset="0"/>
                <a:cs typeface="Arial" panose="020B0604020202020204" pitchFamily="34" charset="0"/>
              </a:rPr>
              <a:t>pulses emitted from </a:t>
            </a:r>
            <a:r>
              <a:rPr sz="2200" dirty="0">
                <a:solidFill>
                  <a:prstClr val="black"/>
                </a:solidFill>
                <a:latin typeface="Arial" panose="020B0604020202020204" pitchFamily="34" charset="0"/>
                <a:cs typeface="Arial" panose="020B0604020202020204" pitchFamily="34" charset="0"/>
              </a:rPr>
              <a:t>the transducer</a:t>
            </a:r>
            <a:r>
              <a:rPr sz="2200" spc="-150"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probe</a:t>
            </a:r>
          </a:p>
          <a:p>
            <a:pPr marL="12700" marR="5080">
              <a:spcBef>
                <a:spcPts val="1200"/>
              </a:spcBef>
              <a:buClr>
                <a:srgbClr val="0066FF"/>
              </a:buClr>
              <a:tabLst>
                <a:tab pos="469265" algn="l"/>
                <a:tab pos="469900" algn="l"/>
              </a:tabLst>
            </a:pPr>
            <a:r>
              <a:rPr sz="2200" b="1" spc="-5" dirty="0">
                <a:solidFill>
                  <a:srgbClr val="0066FF"/>
                </a:solidFill>
                <a:latin typeface="Arial" panose="020B0604020202020204" pitchFamily="34" charset="0"/>
                <a:cs typeface="Arial" panose="020B0604020202020204" pitchFamily="34" charset="0"/>
              </a:rPr>
              <a:t>Display </a:t>
            </a:r>
            <a:r>
              <a:rPr sz="2200" dirty="0">
                <a:solidFill>
                  <a:prstClr val="black"/>
                </a:solidFill>
                <a:latin typeface="Arial" panose="020B0604020202020204" pitchFamily="34" charset="0"/>
                <a:cs typeface="Arial" panose="020B0604020202020204" pitchFamily="34" charset="0"/>
              </a:rPr>
              <a:t>- displays the </a:t>
            </a:r>
            <a:r>
              <a:rPr sz="2200" spc="-5" dirty="0">
                <a:solidFill>
                  <a:prstClr val="black"/>
                </a:solidFill>
                <a:latin typeface="Arial" panose="020B0604020202020204" pitchFamily="34" charset="0"/>
                <a:cs typeface="Arial" panose="020B0604020202020204" pitchFamily="34" charset="0"/>
              </a:rPr>
              <a:t>image from </a:t>
            </a:r>
            <a:r>
              <a:rPr sz="2200" dirty="0">
                <a:solidFill>
                  <a:prstClr val="black"/>
                </a:solidFill>
                <a:latin typeface="Arial" panose="020B0604020202020204" pitchFamily="34" charset="0"/>
                <a:cs typeface="Arial" panose="020B0604020202020204" pitchFamily="34" charset="0"/>
              </a:rPr>
              <a:t>the ultrasound data</a:t>
            </a:r>
            <a:r>
              <a:rPr sz="2200" spc="-11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processed  </a:t>
            </a:r>
            <a:r>
              <a:rPr sz="2200" dirty="0">
                <a:solidFill>
                  <a:prstClr val="black"/>
                </a:solidFill>
                <a:latin typeface="Arial" panose="020B0604020202020204" pitchFamily="34" charset="0"/>
                <a:cs typeface="Arial" panose="020B0604020202020204" pitchFamily="34" charset="0"/>
              </a:rPr>
              <a:t>by the</a:t>
            </a:r>
            <a:r>
              <a:rPr sz="2200" spc="-3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CPU</a:t>
            </a:r>
            <a:endParaRPr sz="2200" dirty="0">
              <a:solidFill>
                <a:prstClr val="black"/>
              </a:solidFill>
              <a:latin typeface="Arial" panose="020B0604020202020204" pitchFamily="34" charset="0"/>
              <a:cs typeface="Arial" panose="020B0604020202020204" pitchFamily="34" charset="0"/>
            </a:endParaRPr>
          </a:p>
          <a:p>
            <a:pPr marL="12700" marR="334010">
              <a:spcBef>
                <a:spcPts val="1200"/>
              </a:spcBef>
              <a:buClr>
                <a:srgbClr val="0066FF"/>
              </a:buClr>
              <a:tabLst>
                <a:tab pos="469265" algn="l"/>
                <a:tab pos="469900" algn="l"/>
              </a:tabLst>
            </a:pPr>
            <a:r>
              <a:rPr sz="2200" b="1" spc="-5" dirty="0">
                <a:solidFill>
                  <a:srgbClr val="0066FF"/>
                </a:solidFill>
                <a:latin typeface="Arial" panose="020B0604020202020204" pitchFamily="34" charset="0"/>
                <a:cs typeface="Arial" panose="020B0604020202020204" pitchFamily="34" charset="0"/>
              </a:rPr>
              <a:t>Keyboard/cursor </a:t>
            </a:r>
            <a:r>
              <a:rPr sz="2200" dirty="0">
                <a:solidFill>
                  <a:prstClr val="black"/>
                </a:solidFill>
                <a:latin typeface="Arial" panose="020B0604020202020204" pitchFamily="34" charset="0"/>
                <a:cs typeface="Arial" panose="020B0604020202020204" pitchFamily="34" charset="0"/>
              </a:rPr>
              <a:t>- inputs data and </a:t>
            </a:r>
            <a:r>
              <a:rPr sz="2200" spc="-5" dirty="0">
                <a:solidFill>
                  <a:prstClr val="black"/>
                </a:solidFill>
                <a:latin typeface="Arial" panose="020B0604020202020204" pitchFamily="34" charset="0"/>
                <a:cs typeface="Arial" panose="020B0604020202020204" pitchFamily="34" charset="0"/>
              </a:rPr>
              <a:t>takes measurements</a:t>
            </a:r>
            <a:r>
              <a:rPr sz="2200" spc="-12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from  </a:t>
            </a:r>
            <a:r>
              <a:rPr sz="2200" dirty="0">
                <a:solidFill>
                  <a:prstClr val="black"/>
                </a:solidFill>
                <a:latin typeface="Arial" panose="020B0604020202020204" pitchFamily="34" charset="0"/>
                <a:cs typeface="Arial" panose="020B0604020202020204" pitchFamily="34" charset="0"/>
              </a:rPr>
              <a:t>the</a:t>
            </a:r>
            <a:r>
              <a:rPr sz="2200" spc="-3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display</a:t>
            </a:r>
            <a:endParaRPr sz="2200" dirty="0">
              <a:solidFill>
                <a:prstClr val="black"/>
              </a:solidFill>
              <a:latin typeface="Arial" panose="020B0604020202020204" pitchFamily="34" charset="0"/>
              <a:cs typeface="Arial" panose="020B0604020202020204" pitchFamily="34" charset="0"/>
            </a:endParaRPr>
          </a:p>
          <a:p>
            <a:pPr marL="12700" marR="476884">
              <a:spcBef>
                <a:spcPts val="1200"/>
              </a:spcBef>
              <a:buClr>
                <a:srgbClr val="0066FF"/>
              </a:buClr>
              <a:tabLst>
                <a:tab pos="469265" algn="l"/>
                <a:tab pos="469900" algn="l"/>
              </a:tabLst>
            </a:pPr>
            <a:r>
              <a:rPr sz="2200" b="1" spc="-5" dirty="0">
                <a:solidFill>
                  <a:srgbClr val="0066FF"/>
                </a:solidFill>
                <a:latin typeface="Arial" panose="020B0604020202020204" pitchFamily="34" charset="0"/>
                <a:cs typeface="Arial" panose="020B0604020202020204" pitchFamily="34" charset="0"/>
              </a:rPr>
              <a:t>Disk </a:t>
            </a:r>
            <a:r>
              <a:rPr sz="2200" b="1" dirty="0">
                <a:solidFill>
                  <a:srgbClr val="0066FF"/>
                </a:solidFill>
                <a:latin typeface="Arial" panose="020B0604020202020204" pitchFamily="34" charset="0"/>
                <a:cs typeface="Arial" panose="020B0604020202020204" pitchFamily="34" charset="0"/>
              </a:rPr>
              <a:t>storage </a:t>
            </a:r>
            <a:r>
              <a:rPr sz="2200" b="1" spc="-5" dirty="0">
                <a:solidFill>
                  <a:srgbClr val="0066FF"/>
                </a:solidFill>
                <a:latin typeface="Arial" panose="020B0604020202020204" pitchFamily="34" charset="0"/>
                <a:cs typeface="Arial" panose="020B0604020202020204" pitchFamily="34" charset="0"/>
              </a:rPr>
              <a:t>device </a:t>
            </a:r>
            <a:r>
              <a:rPr sz="2200" dirty="0">
                <a:solidFill>
                  <a:prstClr val="black"/>
                </a:solidFill>
                <a:latin typeface="Arial" panose="020B0604020202020204" pitchFamily="34" charset="0"/>
                <a:cs typeface="Arial" panose="020B0604020202020204" pitchFamily="34" charset="0"/>
              </a:rPr>
              <a:t>(hard, </a:t>
            </a:r>
            <a:r>
              <a:rPr sz="2200" spc="-25" dirty="0">
                <a:solidFill>
                  <a:prstClr val="black"/>
                </a:solidFill>
                <a:latin typeface="Arial" panose="020B0604020202020204" pitchFamily="34" charset="0"/>
                <a:cs typeface="Arial" panose="020B0604020202020204" pitchFamily="34" charset="0"/>
              </a:rPr>
              <a:t>floppy, </a:t>
            </a:r>
            <a:r>
              <a:rPr sz="2200" spc="-5" dirty="0">
                <a:solidFill>
                  <a:prstClr val="black"/>
                </a:solidFill>
                <a:latin typeface="Arial" panose="020B0604020202020204" pitchFamily="34" charset="0"/>
                <a:cs typeface="Arial" panose="020B0604020202020204" pitchFamily="34" charset="0"/>
              </a:rPr>
              <a:t>CD) </a:t>
            </a:r>
            <a:r>
              <a:rPr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stores </a:t>
            </a:r>
            <a:r>
              <a:rPr sz="2200" dirty="0">
                <a:solidFill>
                  <a:prstClr val="black"/>
                </a:solidFill>
                <a:latin typeface="Arial" panose="020B0604020202020204" pitchFamily="34" charset="0"/>
                <a:cs typeface="Arial" panose="020B0604020202020204" pitchFamily="34" charset="0"/>
              </a:rPr>
              <a:t>the acquired  </a:t>
            </a:r>
            <a:r>
              <a:rPr sz="2200" spc="-5" dirty="0">
                <a:solidFill>
                  <a:prstClr val="black"/>
                </a:solidFill>
                <a:latin typeface="Arial" panose="020B0604020202020204" pitchFamily="34" charset="0"/>
                <a:cs typeface="Arial" panose="020B0604020202020204" pitchFamily="34" charset="0"/>
              </a:rPr>
              <a:t>images</a:t>
            </a:r>
            <a:endParaRPr sz="2200" dirty="0">
              <a:solidFill>
                <a:prstClr val="black"/>
              </a:solidFill>
              <a:latin typeface="Arial" panose="020B0604020202020204" pitchFamily="34" charset="0"/>
              <a:cs typeface="Arial" panose="020B0604020202020204" pitchFamily="34" charset="0"/>
            </a:endParaRPr>
          </a:p>
          <a:p>
            <a:pPr marL="12700">
              <a:spcBef>
                <a:spcPts val="1200"/>
              </a:spcBef>
              <a:buClr>
                <a:srgbClr val="0066FF"/>
              </a:buClr>
              <a:tabLst>
                <a:tab pos="469265" algn="l"/>
                <a:tab pos="469900" algn="l"/>
              </a:tabLst>
            </a:pPr>
            <a:r>
              <a:rPr sz="2200" b="1" spc="-5" dirty="0">
                <a:solidFill>
                  <a:srgbClr val="0066FF"/>
                </a:solidFill>
                <a:latin typeface="Arial" panose="020B0604020202020204" pitchFamily="34" charset="0"/>
                <a:cs typeface="Arial" panose="020B0604020202020204" pitchFamily="34" charset="0"/>
              </a:rPr>
              <a:t>Printer </a:t>
            </a:r>
            <a:r>
              <a:rPr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prints </a:t>
            </a:r>
            <a:r>
              <a:rPr sz="2200" dirty="0">
                <a:solidFill>
                  <a:prstClr val="black"/>
                </a:solidFill>
                <a:latin typeface="Arial" panose="020B0604020202020204" pitchFamily="34" charset="0"/>
                <a:cs typeface="Arial" panose="020B0604020202020204" pitchFamily="34" charset="0"/>
              </a:rPr>
              <a:t>the </a:t>
            </a:r>
            <a:r>
              <a:rPr sz="2200" spc="-5" dirty="0">
                <a:solidFill>
                  <a:prstClr val="black"/>
                </a:solidFill>
                <a:latin typeface="Arial" panose="020B0604020202020204" pitchFamily="34" charset="0"/>
                <a:cs typeface="Arial" panose="020B0604020202020204" pitchFamily="34" charset="0"/>
              </a:rPr>
              <a:t>image from </a:t>
            </a:r>
            <a:r>
              <a:rPr sz="2200" dirty="0">
                <a:solidFill>
                  <a:prstClr val="black"/>
                </a:solidFill>
                <a:latin typeface="Arial" panose="020B0604020202020204" pitchFamily="34" charset="0"/>
                <a:cs typeface="Arial" panose="020B0604020202020204" pitchFamily="34" charset="0"/>
              </a:rPr>
              <a:t>the displayed</a:t>
            </a:r>
            <a:r>
              <a:rPr sz="2200" spc="-114"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data</a:t>
            </a:r>
          </a:p>
        </p:txBody>
      </p:sp>
      <p:sp>
        <p:nvSpPr>
          <p:cNvPr id="4" name="TextBox 3">
            <a:extLst>
              <a:ext uri="{FF2B5EF4-FFF2-40B4-BE49-F238E27FC236}">
                <a16:creationId xmlns:a16="http://schemas.microsoft.com/office/drawing/2014/main" id="{7C0DED19-C58D-A4F7-5CFE-7003C47F5926}"/>
              </a:ext>
            </a:extLst>
          </p:cNvPr>
          <p:cNvSpPr txBox="1"/>
          <p:nvPr/>
        </p:nvSpPr>
        <p:spPr>
          <a:xfrm>
            <a:off x="4488829" y="187287"/>
            <a:ext cx="3483646" cy="461665"/>
          </a:xfrm>
          <a:prstGeom prst="rect">
            <a:avLst/>
          </a:prstGeom>
          <a:noFill/>
        </p:spPr>
        <p:txBody>
          <a:bodyPr wrap="none" rtlCol="0">
            <a:spAutoFit/>
          </a:bodyPr>
          <a:lstStyle/>
          <a:p>
            <a:r>
              <a:rPr lang="en-US" sz="2400" b="1" dirty="0">
                <a:solidFill>
                  <a:srgbClr val="0066FF"/>
                </a:solidFill>
                <a:latin typeface="Arial" panose="020B0604020202020204" pitchFamily="34" charset="0"/>
                <a:cs typeface="Arial" panose="020B0604020202020204" pitchFamily="34" charset="0"/>
              </a:rPr>
              <a:t>Ultrasound Instrument</a:t>
            </a:r>
            <a:endParaRPr lang="en-IN" sz="2400" b="1" dirty="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04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570298" y="816041"/>
            <a:ext cx="10250801" cy="3776803"/>
          </a:xfrm>
          <a:prstGeom prst="rect">
            <a:avLst/>
          </a:prstGeom>
        </p:spPr>
        <p:txBody>
          <a:bodyPr vert="horz" wrap="square" lIns="0" tIns="64135" rIns="0" bIns="0" rtlCol="0">
            <a:spAutoFit/>
          </a:bodyPr>
          <a:lstStyle/>
          <a:p>
            <a:pPr marL="355600" marR="712470" indent="-342900" algn="just">
              <a:lnSpc>
                <a:spcPts val="3240"/>
              </a:lnSpc>
              <a:spcBef>
                <a:spcPts val="1200"/>
              </a:spcBef>
              <a:buClr>
                <a:srgbClr val="0066FF"/>
              </a:buClr>
              <a:buFont typeface="Wingdings" panose="05000000000000000000" pitchFamily="2" charset="2"/>
              <a:buChar char="Ø"/>
              <a:tabLst>
                <a:tab pos="354965" algn="l"/>
                <a:tab pos="355600" algn="l"/>
              </a:tabLst>
            </a:pPr>
            <a:r>
              <a:rPr sz="2200" spc="-10" dirty="0">
                <a:solidFill>
                  <a:prstClr val="black"/>
                </a:solidFill>
                <a:latin typeface="Arial" panose="020B0604020202020204" pitchFamily="34" charset="0"/>
                <a:cs typeface="Arial" panose="020B0604020202020204" pitchFamily="34" charset="0"/>
              </a:rPr>
              <a:t>Ultrasound </a:t>
            </a:r>
            <a:r>
              <a:rPr sz="2200" spc="-5" dirty="0">
                <a:solidFill>
                  <a:prstClr val="black"/>
                </a:solidFill>
                <a:latin typeface="Arial" panose="020B0604020202020204" pitchFamily="34" charset="0"/>
                <a:cs typeface="Arial" panose="020B0604020202020204" pitchFamily="34" charset="0"/>
              </a:rPr>
              <a:t>imaging is based </a:t>
            </a:r>
            <a:r>
              <a:rPr sz="2200" dirty="0">
                <a:solidFill>
                  <a:prstClr val="black"/>
                </a:solidFill>
                <a:latin typeface="Arial" panose="020B0604020202020204" pitchFamily="34" charset="0"/>
                <a:cs typeface="Arial" panose="020B0604020202020204" pitchFamily="34" charset="0"/>
              </a:rPr>
              <a:t>on the same</a:t>
            </a:r>
            <a:r>
              <a:rPr lang="en-US" sz="220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principles </a:t>
            </a:r>
            <a:r>
              <a:rPr sz="2200" spc="-20" dirty="0">
                <a:solidFill>
                  <a:prstClr val="black"/>
                </a:solidFill>
                <a:latin typeface="Arial" panose="020B0604020202020204" pitchFamily="34" charset="0"/>
                <a:cs typeface="Arial" panose="020B0604020202020204" pitchFamily="34" charset="0"/>
              </a:rPr>
              <a:t>involved </a:t>
            </a:r>
            <a:r>
              <a:rPr sz="2200" spc="-5" dirty="0">
                <a:solidFill>
                  <a:prstClr val="black"/>
                </a:solidFill>
                <a:latin typeface="Arial" panose="020B0604020202020204" pitchFamily="34" charset="0"/>
                <a:cs typeface="Arial" panose="020B0604020202020204" pitchFamily="34" charset="0"/>
              </a:rPr>
              <a:t>in the sonar used </a:t>
            </a:r>
            <a:r>
              <a:rPr sz="2200" spc="-10" dirty="0">
                <a:solidFill>
                  <a:prstClr val="black"/>
                </a:solidFill>
                <a:latin typeface="Arial" panose="020B0604020202020204" pitchFamily="34" charset="0"/>
                <a:cs typeface="Arial" panose="020B0604020202020204" pitchFamily="34" charset="0"/>
              </a:rPr>
              <a:t>by </a:t>
            </a:r>
            <a:r>
              <a:rPr sz="2200" spc="-5" dirty="0">
                <a:solidFill>
                  <a:prstClr val="black"/>
                </a:solidFill>
                <a:latin typeface="Arial" panose="020B0604020202020204" pitchFamily="34" charset="0"/>
                <a:cs typeface="Arial" panose="020B0604020202020204" pitchFamily="34" charset="0"/>
              </a:rPr>
              <a:t>bats,  </a:t>
            </a:r>
            <a:r>
              <a:rPr sz="2200" spc="-10" dirty="0">
                <a:solidFill>
                  <a:prstClr val="black"/>
                </a:solidFill>
                <a:latin typeface="Arial" panose="020B0604020202020204" pitchFamily="34" charset="0"/>
                <a:cs typeface="Arial" panose="020B0604020202020204" pitchFamily="34" charset="0"/>
              </a:rPr>
              <a:t>ships, </a:t>
            </a:r>
            <a:r>
              <a:rPr sz="2200" spc="-5" dirty="0">
                <a:solidFill>
                  <a:prstClr val="black"/>
                </a:solidFill>
                <a:latin typeface="Arial" panose="020B0604020202020204" pitchFamily="34" charset="0"/>
                <a:cs typeface="Arial" panose="020B0604020202020204" pitchFamily="34" charset="0"/>
              </a:rPr>
              <a:t>fishermen and the </a:t>
            </a:r>
            <a:r>
              <a:rPr sz="2200" spc="-10" dirty="0">
                <a:solidFill>
                  <a:prstClr val="black"/>
                </a:solidFill>
                <a:latin typeface="Arial" panose="020B0604020202020204" pitchFamily="34" charset="0"/>
                <a:cs typeface="Arial" panose="020B0604020202020204" pitchFamily="34" charset="0"/>
              </a:rPr>
              <a:t>weather</a:t>
            </a:r>
            <a:r>
              <a:rPr sz="2200" spc="-45" dirty="0">
                <a:solidFill>
                  <a:prstClr val="black"/>
                </a:solidFill>
                <a:latin typeface="Arial" panose="020B0604020202020204" pitchFamily="34" charset="0"/>
                <a:cs typeface="Arial" panose="020B0604020202020204" pitchFamily="34" charset="0"/>
              </a:rPr>
              <a:t> </a:t>
            </a:r>
            <a:r>
              <a:rPr sz="2200" dirty="0">
                <a:solidFill>
                  <a:prstClr val="black"/>
                </a:solidFill>
                <a:latin typeface="Arial" panose="020B0604020202020204" pitchFamily="34" charset="0"/>
                <a:cs typeface="Arial" panose="020B0604020202020204" pitchFamily="34" charset="0"/>
              </a:rPr>
              <a:t>service.</a:t>
            </a:r>
          </a:p>
          <a:p>
            <a:pPr marL="355600" marR="130810" indent="-342900" algn="just">
              <a:lnSpc>
                <a:spcPts val="3240"/>
              </a:lnSpc>
              <a:spcBef>
                <a:spcPts val="1200"/>
              </a:spcBef>
              <a:buClr>
                <a:srgbClr val="0066FF"/>
              </a:buClr>
              <a:buFont typeface="Wingdings" panose="05000000000000000000" pitchFamily="2" charset="2"/>
              <a:buChar char="Ø"/>
              <a:tabLst>
                <a:tab pos="354965" algn="l"/>
                <a:tab pos="355600" algn="l"/>
              </a:tabLst>
            </a:pPr>
            <a:r>
              <a:rPr sz="2200" spc="-5" dirty="0">
                <a:solidFill>
                  <a:prstClr val="black"/>
                </a:solidFill>
                <a:latin typeface="Arial" panose="020B0604020202020204" pitchFamily="34" charset="0"/>
                <a:cs typeface="Arial" panose="020B0604020202020204" pitchFamily="34" charset="0"/>
              </a:rPr>
              <a:t>When </a:t>
            </a:r>
            <a:r>
              <a:rPr sz="2200" dirty="0">
                <a:solidFill>
                  <a:prstClr val="black"/>
                </a:solidFill>
                <a:latin typeface="Arial" panose="020B0604020202020204" pitchFamily="34" charset="0"/>
                <a:cs typeface="Arial" panose="020B0604020202020204" pitchFamily="34" charset="0"/>
              </a:rPr>
              <a:t>a </a:t>
            </a:r>
            <a:r>
              <a:rPr sz="2200" spc="-5" dirty="0">
                <a:solidFill>
                  <a:prstClr val="black"/>
                </a:solidFill>
                <a:latin typeface="Arial" panose="020B0604020202020204" pitchFamily="34" charset="0"/>
                <a:cs typeface="Arial" panose="020B0604020202020204" pitchFamily="34" charset="0"/>
              </a:rPr>
              <a:t>sound </a:t>
            </a:r>
            <a:r>
              <a:rPr sz="2200" spc="-30" dirty="0">
                <a:solidFill>
                  <a:prstClr val="black"/>
                </a:solidFill>
                <a:latin typeface="Arial" panose="020B0604020202020204" pitchFamily="34" charset="0"/>
                <a:cs typeface="Arial" panose="020B0604020202020204" pitchFamily="34" charset="0"/>
              </a:rPr>
              <a:t>wave </a:t>
            </a:r>
            <a:r>
              <a:rPr sz="2200" spc="-25" dirty="0">
                <a:solidFill>
                  <a:prstClr val="black"/>
                </a:solidFill>
                <a:latin typeface="Arial" panose="020B0604020202020204" pitchFamily="34" charset="0"/>
                <a:cs typeface="Arial" panose="020B0604020202020204" pitchFamily="34" charset="0"/>
              </a:rPr>
              <a:t>strikes </a:t>
            </a:r>
            <a:r>
              <a:rPr sz="2200" dirty="0">
                <a:solidFill>
                  <a:prstClr val="black"/>
                </a:solidFill>
                <a:latin typeface="Arial" panose="020B0604020202020204" pitchFamily="34" charset="0"/>
                <a:cs typeface="Arial" panose="020B0604020202020204" pitchFamily="34" charset="0"/>
              </a:rPr>
              <a:t>an </a:t>
            </a:r>
            <a:r>
              <a:rPr sz="2200" spc="-5" dirty="0">
                <a:solidFill>
                  <a:prstClr val="black"/>
                </a:solidFill>
                <a:latin typeface="Arial" panose="020B0604020202020204" pitchFamily="34" charset="0"/>
                <a:cs typeface="Arial" panose="020B0604020202020204" pitchFamily="34" charset="0"/>
              </a:rPr>
              <a:t>object, it bounces  </a:t>
            </a:r>
            <a:r>
              <a:rPr sz="2200" dirty="0">
                <a:solidFill>
                  <a:prstClr val="black"/>
                </a:solidFill>
                <a:latin typeface="Arial" panose="020B0604020202020204" pitchFamily="34" charset="0"/>
                <a:cs typeface="Arial" panose="020B0604020202020204" pitchFamily="34" charset="0"/>
              </a:rPr>
              <a:t>back, </a:t>
            </a:r>
            <a:r>
              <a:rPr sz="2200" spc="-5" dirty="0">
                <a:solidFill>
                  <a:prstClr val="black"/>
                </a:solidFill>
                <a:latin typeface="Arial" panose="020B0604020202020204" pitchFamily="34" charset="0"/>
                <a:cs typeface="Arial" panose="020B0604020202020204" pitchFamily="34" charset="0"/>
              </a:rPr>
              <a:t>or</a:t>
            </a:r>
            <a:r>
              <a:rPr sz="2200" spc="-30"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echoes.</a:t>
            </a:r>
            <a:endParaRPr sz="2200" dirty="0">
              <a:solidFill>
                <a:prstClr val="black"/>
              </a:solidFill>
              <a:latin typeface="Arial" panose="020B0604020202020204" pitchFamily="34" charset="0"/>
              <a:cs typeface="Arial" panose="020B0604020202020204" pitchFamily="34" charset="0"/>
            </a:endParaRPr>
          </a:p>
          <a:p>
            <a:pPr marL="355600" marR="21590" indent="-342900" algn="just">
              <a:lnSpc>
                <a:spcPts val="3240"/>
              </a:lnSpc>
              <a:spcBef>
                <a:spcPts val="1200"/>
              </a:spcBef>
              <a:buClr>
                <a:srgbClr val="0066FF"/>
              </a:buClr>
              <a:buFont typeface="Wingdings" panose="05000000000000000000" pitchFamily="2" charset="2"/>
              <a:buChar char="Ø"/>
              <a:tabLst>
                <a:tab pos="354965" algn="l"/>
                <a:tab pos="355600" algn="l"/>
              </a:tabLst>
            </a:pPr>
            <a:r>
              <a:rPr sz="2200" spc="-15" dirty="0">
                <a:solidFill>
                  <a:prstClr val="black"/>
                </a:solidFill>
                <a:latin typeface="Arial" panose="020B0604020202020204" pitchFamily="34" charset="0"/>
                <a:cs typeface="Arial" panose="020B0604020202020204" pitchFamily="34" charset="0"/>
              </a:rPr>
              <a:t>By </a:t>
            </a:r>
            <a:r>
              <a:rPr sz="2200" spc="-5" dirty="0">
                <a:solidFill>
                  <a:prstClr val="black"/>
                </a:solidFill>
                <a:latin typeface="Arial" panose="020B0604020202020204" pitchFamily="34" charset="0"/>
                <a:cs typeface="Arial" panose="020B0604020202020204" pitchFamily="34" charset="0"/>
              </a:rPr>
              <a:t>measuring these echo </a:t>
            </a:r>
            <a:r>
              <a:rPr sz="2200" spc="-20" dirty="0">
                <a:solidFill>
                  <a:prstClr val="black"/>
                </a:solidFill>
                <a:latin typeface="Arial" panose="020B0604020202020204" pitchFamily="34" charset="0"/>
                <a:cs typeface="Arial" panose="020B0604020202020204" pitchFamily="34" charset="0"/>
              </a:rPr>
              <a:t>waves, </a:t>
            </a:r>
            <a:r>
              <a:rPr sz="2200" spc="-5" dirty="0">
                <a:solidFill>
                  <a:prstClr val="black"/>
                </a:solidFill>
                <a:latin typeface="Arial" panose="020B0604020202020204" pitchFamily="34" charset="0"/>
                <a:cs typeface="Arial" panose="020B0604020202020204" pitchFamily="34" charset="0"/>
              </a:rPr>
              <a:t>it is possible </a:t>
            </a:r>
            <a:r>
              <a:rPr sz="2200" spc="-15" dirty="0">
                <a:solidFill>
                  <a:prstClr val="black"/>
                </a:solidFill>
                <a:latin typeface="Arial" panose="020B0604020202020204" pitchFamily="34" charset="0"/>
                <a:cs typeface="Arial" panose="020B0604020202020204" pitchFamily="34" charset="0"/>
              </a:rPr>
              <a:t>to  </a:t>
            </a:r>
            <a:r>
              <a:rPr sz="2200" spc="-10" dirty="0">
                <a:solidFill>
                  <a:prstClr val="black"/>
                </a:solidFill>
                <a:latin typeface="Arial" panose="020B0604020202020204" pitchFamily="34" charset="0"/>
                <a:cs typeface="Arial" panose="020B0604020202020204" pitchFamily="34" charset="0"/>
              </a:rPr>
              <a:t>determine </a:t>
            </a:r>
            <a:r>
              <a:rPr sz="2200" spc="-5" dirty="0">
                <a:solidFill>
                  <a:prstClr val="black"/>
                </a:solidFill>
                <a:latin typeface="Arial" panose="020B0604020202020204" pitchFamily="34" charset="0"/>
                <a:cs typeface="Arial" panose="020B0604020202020204" pitchFamily="34" charset="0"/>
              </a:rPr>
              <a:t>how </a:t>
            </a:r>
            <a:r>
              <a:rPr sz="2200" spc="-25" dirty="0">
                <a:solidFill>
                  <a:prstClr val="black"/>
                </a:solidFill>
                <a:latin typeface="Arial" panose="020B0604020202020204" pitchFamily="34" charset="0"/>
                <a:cs typeface="Arial" panose="020B0604020202020204" pitchFamily="34" charset="0"/>
              </a:rPr>
              <a:t>far </a:t>
            </a:r>
            <a:r>
              <a:rPr sz="2200" spc="-30" dirty="0">
                <a:solidFill>
                  <a:prstClr val="black"/>
                </a:solidFill>
                <a:latin typeface="Arial" panose="020B0604020202020204" pitchFamily="34" charset="0"/>
                <a:cs typeface="Arial" panose="020B0604020202020204" pitchFamily="34" charset="0"/>
              </a:rPr>
              <a:t>away </a:t>
            </a:r>
            <a:r>
              <a:rPr sz="2200" spc="-5" dirty="0">
                <a:solidFill>
                  <a:prstClr val="black"/>
                </a:solidFill>
                <a:latin typeface="Arial" panose="020B0604020202020204" pitchFamily="34" charset="0"/>
                <a:cs typeface="Arial" panose="020B0604020202020204" pitchFamily="34" charset="0"/>
              </a:rPr>
              <a:t>the object is </a:t>
            </a:r>
            <a:r>
              <a:rPr sz="2200" dirty="0">
                <a:solidFill>
                  <a:prstClr val="black"/>
                </a:solidFill>
                <a:latin typeface="Arial" panose="020B0604020202020204" pitchFamily="34" charset="0"/>
                <a:cs typeface="Arial" panose="020B0604020202020204" pitchFamily="34" charset="0"/>
              </a:rPr>
              <a:t>and </a:t>
            </a:r>
            <a:r>
              <a:rPr sz="2200" spc="-5" dirty="0">
                <a:solidFill>
                  <a:prstClr val="black"/>
                </a:solidFill>
                <a:latin typeface="Arial" panose="020B0604020202020204" pitchFamily="34" charset="0"/>
                <a:cs typeface="Arial" panose="020B0604020202020204" pitchFamily="34" charset="0"/>
              </a:rPr>
              <a:t>its </a:t>
            </a:r>
            <a:r>
              <a:rPr sz="2200" spc="-20" dirty="0">
                <a:solidFill>
                  <a:prstClr val="black"/>
                </a:solidFill>
                <a:latin typeface="Arial" panose="020B0604020202020204" pitchFamily="34" charset="0"/>
                <a:cs typeface="Arial" panose="020B0604020202020204" pitchFamily="34" charset="0"/>
              </a:rPr>
              <a:t>size,  </a:t>
            </a:r>
            <a:r>
              <a:rPr sz="2200" spc="-5" dirty="0">
                <a:solidFill>
                  <a:prstClr val="black"/>
                </a:solidFill>
                <a:latin typeface="Arial" panose="020B0604020202020204" pitchFamily="34" charset="0"/>
                <a:cs typeface="Arial" panose="020B0604020202020204" pitchFamily="34" charset="0"/>
              </a:rPr>
              <a:t>shape and </a:t>
            </a:r>
            <a:r>
              <a:rPr sz="2200" spc="-15" dirty="0">
                <a:solidFill>
                  <a:prstClr val="black"/>
                </a:solidFill>
                <a:latin typeface="Arial" panose="020B0604020202020204" pitchFamily="34" charset="0"/>
                <a:cs typeface="Arial" panose="020B0604020202020204" pitchFamily="34" charset="0"/>
              </a:rPr>
              <a:t>consistency </a:t>
            </a:r>
            <a:r>
              <a:rPr sz="2200" spc="-5" dirty="0">
                <a:solidFill>
                  <a:prstClr val="black"/>
                </a:solidFill>
                <a:latin typeface="Arial" panose="020B0604020202020204" pitchFamily="34" charset="0"/>
                <a:cs typeface="Arial" panose="020B0604020202020204" pitchFamily="34" charset="0"/>
              </a:rPr>
              <a:t>(whether the object is  solid, </a:t>
            </a:r>
            <a:r>
              <a:rPr sz="2200" spc="-10" dirty="0">
                <a:solidFill>
                  <a:prstClr val="black"/>
                </a:solidFill>
                <a:latin typeface="Arial" panose="020B0604020202020204" pitchFamily="34" charset="0"/>
                <a:cs typeface="Arial" panose="020B0604020202020204" pitchFamily="34" charset="0"/>
              </a:rPr>
              <a:t>filled </a:t>
            </a:r>
            <a:r>
              <a:rPr sz="2200" dirty="0">
                <a:solidFill>
                  <a:prstClr val="black"/>
                </a:solidFill>
                <a:latin typeface="Arial" panose="020B0604020202020204" pitchFamily="34" charset="0"/>
                <a:cs typeface="Arial" panose="020B0604020202020204" pitchFamily="34" charset="0"/>
              </a:rPr>
              <a:t>with </a:t>
            </a:r>
            <a:r>
              <a:rPr sz="2200" spc="-10" dirty="0">
                <a:solidFill>
                  <a:prstClr val="black"/>
                </a:solidFill>
                <a:latin typeface="Arial" panose="020B0604020202020204" pitchFamily="34" charset="0"/>
                <a:cs typeface="Arial" panose="020B0604020202020204" pitchFamily="34" charset="0"/>
              </a:rPr>
              <a:t>fluid, </a:t>
            </a:r>
            <a:r>
              <a:rPr sz="2200" dirty="0">
                <a:solidFill>
                  <a:prstClr val="black"/>
                </a:solidFill>
                <a:latin typeface="Arial" panose="020B0604020202020204" pitchFamily="34" charset="0"/>
                <a:cs typeface="Arial" panose="020B0604020202020204" pitchFamily="34" charset="0"/>
              </a:rPr>
              <a:t>or</a:t>
            </a:r>
            <a:r>
              <a:rPr sz="2200" spc="15" dirty="0">
                <a:solidFill>
                  <a:prstClr val="black"/>
                </a:solidFill>
                <a:latin typeface="Arial" panose="020B0604020202020204" pitchFamily="34" charset="0"/>
                <a:cs typeface="Arial" panose="020B0604020202020204" pitchFamily="34" charset="0"/>
              </a:rPr>
              <a:t> </a:t>
            </a:r>
            <a:r>
              <a:rPr sz="2200" spc="-5" dirty="0">
                <a:solidFill>
                  <a:prstClr val="black"/>
                </a:solidFill>
                <a:latin typeface="Arial" panose="020B0604020202020204" pitchFamily="34" charset="0"/>
                <a:cs typeface="Arial" panose="020B0604020202020204" pitchFamily="34" charset="0"/>
              </a:rPr>
              <a:t>both).</a:t>
            </a:r>
            <a:endParaRPr sz="2200" dirty="0">
              <a:solidFill>
                <a:prstClr val="black"/>
              </a:solidFill>
              <a:latin typeface="Arial" panose="020B0604020202020204" pitchFamily="34" charset="0"/>
              <a:cs typeface="Arial" panose="020B0604020202020204" pitchFamily="34" charset="0"/>
            </a:endParaRPr>
          </a:p>
          <a:p>
            <a:pPr marL="355600" marR="5080" indent="-342900" algn="just">
              <a:lnSpc>
                <a:spcPts val="3240"/>
              </a:lnSpc>
              <a:spcBef>
                <a:spcPts val="1200"/>
              </a:spcBef>
              <a:buClr>
                <a:srgbClr val="0066FF"/>
              </a:buClr>
              <a:buFont typeface="Wingdings" panose="05000000000000000000" pitchFamily="2" charset="2"/>
              <a:buChar char="Ø"/>
              <a:tabLst>
                <a:tab pos="354965" algn="l"/>
                <a:tab pos="355600" algn="l"/>
              </a:tabLst>
            </a:pPr>
            <a:r>
              <a:rPr lang="en-US" sz="2200" dirty="0">
                <a:solidFill>
                  <a:prstClr val="black"/>
                </a:solidFill>
                <a:latin typeface="Arial" panose="020B0604020202020204" pitchFamily="34" charset="0"/>
                <a:cs typeface="Arial" panose="020B0604020202020204" pitchFamily="34" charset="0"/>
              </a:rPr>
              <a:t>Also </a:t>
            </a:r>
            <a:r>
              <a:rPr sz="2200" spc="-5" dirty="0">
                <a:solidFill>
                  <a:prstClr val="black"/>
                </a:solidFill>
                <a:latin typeface="Arial" panose="020B0604020202020204" pitchFamily="34" charset="0"/>
                <a:cs typeface="Arial" panose="020B0604020202020204" pitchFamily="34" charset="0"/>
              </a:rPr>
              <a:t>used </a:t>
            </a:r>
            <a:r>
              <a:rPr sz="2200" spc="-15" dirty="0">
                <a:solidFill>
                  <a:prstClr val="black"/>
                </a:solidFill>
                <a:latin typeface="Arial" panose="020B0604020202020204" pitchFamily="34" charset="0"/>
                <a:cs typeface="Arial" panose="020B0604020202020204" pitchFamily="34" charset="0"/>
              </a:rPr>
              <a:t>to detect </a:t>
            </a:r>
            <a:r>
              <a:rPr sz="2200" spc="-10" dirty="0">
                <a:solidFill>
                  <a:prstClr val="black"/>
                </a:solidFill>
                <a:latin typeface="Arial" panose="020B0604020202020204" pitchFamily="34" charset="0"/>
                <a:cs typeface="Arial" panose="020B0604020202020204" pitchFamily="34" charset="0"/>
              </a:rPr>
              <a:t>changes  </a:t>
            </a:r>
            <a:r>
              <a:rPr sz="2200" spc="-5" dirty="0">
                <a:solidFill>
                  <a:prstClr val="black"/>
                </a:solidFill>
                <a:latin typeface="Arial" panose="020B0604020202020204" pitchFamily="34" charset="0"/>
                <a:cs typeface="Arial" panose="020B0604020202020204" pitchFamily="34" charset="0"/>
              </a:rPr>
              <a:t>in </a:t>
            </a:r>
            <a:r>
              <a:rPr sz="2200" spc="-10" dirty="0">
                <a:solidFill>
                  <a:prstClr val="black"/>
                </a:solidFill>
                <a:latin typeface="Arial" panose="020B0604020202020204" pitchFamily="34" charset="0"/>
                <a:cs typeface="Arial" panose="020B0604020202020204" pitchFamily="34" charset="0"/>
              </a:rPr>
              <a:t>appearance </a:t>
            </a:r>
            <a:r>
              <a:rPr sz="2200" dirty="0">
                <a:solidFill>
                  <a:prstClr val="black"/>
                </a:solidFill>
                <a:latin typeface="Arial" panose="020B0604020202020204" pitchFamily="34" charset="0"/>
                <a:cs typeface="Arial" panose="020B0604020202020204" pitchFamily="34" charset="0"/>
              </a:rPr>
              <a:t>of </a:t>
            </a:r>
            <a:r>
              <a:rPr sz="2200" spc="-15" dirty="0">
                <a:solidFill>
                  <a:prstClr val="black"/>
                </a:solidFill>
                <a:latin typeface="Arial" panose="020B0604020202020204" pitchFamily="34" charset="0"/>
                <a:cs typeface="Arial" panose="020B0604020202020204" pitchFamily="34" charset="0"/>
              </a:rPr>
              <a:t>organs, </a:t>
            </a:r>
            <a:r>
              <a:rPr sz="2200" spc="-5" dirty="0">
                <a:solidFill>
                  <a:prstClr val="black"/>
                </a:solidFill>
                <a:latin typeface="Arial" panose="020B0604020202020204" pitchFamily="34" charset="0"/>
                <a:cs typeface="Arial" panose="020B0604020202020204" pitchFamily="34" charset="0"/>
              </a:rPr>
              <a:t>tissues, </a:t>
            </a:r>
            <a:r>
              <a:rPr sz="2200" dirty="0">
                <a:solidFill>
                  <a:prstClr val="black"/>
                </a:solidFill>
                <a:latin typeface="Arial" panose="020B0604020202020204" pitchFamily="34" charset="0"/>
                <a:cs typeface="Arial" panose="020B0604020202020204" pitchFamily="34" charset="0"/>
              </a:rPr>
              <a:t>and </a:t>
            </a:r>
            <a:r>
              <a:rPr sz="2200" spc="-10" dirty="0">
                <a:solidFill>
                  <a:prstClr val="black"/>
                </a:solidFill>
                <a:latin typeface="Arial" panose="020B0604020202020204" pitchFamily="34" charset="0"/>
                <a:cs typeface="Arial" panose="020B0604020202020204" pitchFamily="34" charset="0"/>
              </a:rPr>
              <a:t>vessels </a:t>
            </a:r>
            <a:r>
              <a:rPr sz="2200" dirty="0">
                <a:solidFill>
                  <a:prstClr val="black"/>
                </a:solidFill>
                <a:latin typeface="Arial" panose="020B0604020202020204" pitchFamily="34" charset="0"/>
                <a:cs typeface="Arial" panose="020B0604020202020204" pitchFamily="34" charset="0"/>
              </a:rPr>
              <a:t>or  </a:t>
            </a:r>
            <a:r>
              <a:rPr sz="2200" spc="-15" dirty="0">
                <a:solidFill>
                  <a:prstClr val="black"/>
                </a:solidFill>
                <a:latin typeface="Arial" panose="020B0604020202020204" pitchFamily="34" charset="0"/>
                <a:cs typeface="Arial" panose="020B0604020202020204" pitchFamily="34" charset="0"/>
              </a:rPr>
              <a:t>detect </a:t>
            </a:r>
            <a:r>
              <a:rPr sz="2200" spc="-5" dirty="0">
                <a:solidFill>
                  <a:prstClr val="black"/>
                </a:solidFill>
                <a:latin typeface="Arial" panose="020B0604020202020204" pitchFamily="34" charset="0"/>
                <a:cs typeface="Arial" panose="020B0604020202020204" pitchFamily="34" charset="0"/>
              </a:rPr>
              <a:t>abnormal masses, such </a:t>
            </a:r>
            <a:r>
              <a:rPr sz="2200" dirty="0">
                <a:solidFill>
                  <a:prstClr val="black"/>
                </a:solidFill>
                <a:latin typeface="Arial" panose="020B0604020202020204" pitchFamily="34" charset="0"/>
                <a:cs typeface="Arial" panose="020B0604020202020204" pitchFamily="34" charset="0"/>
              </a:rPr>
              <a:t>as</a:t>
            </a:r>
            <a:r>
              <a:rPr sz="2200" spc="-30" dirty="0">
                <a:solidFill>
                  <a:prstClr val="black"/>
                </a:solidFill>
                <a:latin typeface="Arial" panose="020B0604020202020204" pitchFamily="34" charset="0"/>
                <a:cs typeface="Arial" panose="020B0604020202020204" pitchFamily="34" charset="0"/>
              </a:rPr>
              <a:t> </a:t>
            </a:r>
            <a:r>
              <a:rPr sz="2200" spc="-10" dirty="0">
                <a:solidFill>
                  <a:prstClr val="black"/>
                </a:solidFill>
                <a:latin typeface="Arial" panose="020B0604020202020204" pitchFamily="34" charset="0"/>
                <a:cs typeface="Arial" panose="020B0604020202020204" pitchFamily="34" charset="0"/>
              </a:rPr>
              <a:t>tumors.</a:t>
            </a:r>
            <a:endParaRPr sz="2200"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E0423F5-68A3-8D08-BB1E-8728AE517E03}"/>
              </a:ext>
            </a:extLst>
          </p:cNvPr>
          <p:cNvSpPr txBox="1"/>
          <p:nvPr/>
        </p:nvSpPr>
        <p:spPr>
          <a:xfrm>
            <a:off x="1696598" y="165252"/>
            <a:ext cx="1707519" cy="461665"/>
          </a:xfrm>
          <a:prstGeom prst="rect">
            <a:avLst/>
          </a:prstGeom>
          <a:noFill/>
        </p:spPr>
        <p:txBody>
          <a:bodyPr wrap="none" rtlCol="0">
            <a:spAutoFit/>
          </a:bodyPr>
          <a:lstStyle/>
          <a:p>
            <a:r>
              <a:rPr lang="en-US" sz="2400" b="1" dirty="0">
                <a:solidFill>
                  <a:srgbClr val="0066FF"/>
                </a:solidFill>
                <a:latin typeface="Arial" panose="020B0604020202020204" pitchFamily="34" charset="0"/>
                <a:cs typeface="Arial" panose="020B0604020202020204" pitchFamily="34" charset="0"/>
              </a:rPr>
              <a:t>Procedure</a:t>
            </a:r>
            <a:endParaRPr lang="en-IN" sz="2400" b="1" dirty="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712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3229</Words>
  <Application>Microsoft Office PowerPoint</Application>
  <PresentationFormat>Widescreen</PresentationFormat>
  <Paragraphs>374</Paragraphs>
  <Slides>42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Calibri</vt:lpstr>
      <vt:lpstr>Georgia</vt:lpstr>
      <vt:lpstr>Gill Sans MT</vt:lpstr>
      <vt:lpstr>Times New Roman</vt:lpstr>
      <vt:lpstr>Verdana</vt:lpstr>
      <vt:lpstr>Wingdings</vt:lpstr>
      <vt:lpstr>Wingdings 2</vt:lpstr>
      <vt:lpstr>1_Solstice</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A-MODE</vt:lpstr>
      <vt:lpstr>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jayapandiyan paraman</dc:creator>
  <cp:lastModifiedBy>Jayapandiyan Paraman</cp:lastModifiedBy>
  <cp:revision>57</cp:revision>
  <dcterms:created xsi:type="dcterms:W3CDTF">2022-12-26T10:43:14Z</dcterms:created>
  <dcterms:modified xsi:type="dcterms:W3CDTF">2024-08-06T07:21:03Z</dcterms:modified>
</cp:coreProperties>
</file>