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5" r:id="rId21"/>
    <p:sldId id="287" r:id="rId22"/>
    <p:sldId id="275" r:id="rId23"/>
    <p:sldId id="286"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2DF9A-6649-4B87-8B69-15A720E9DE48}" type="datetimeFigureOut">
              <a:rPr lang="en-US" smtClean="0"/>
              <a:pPr/>
              <a:t>8/5/2024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72D9F-C871-4799-AD04-E0459C3889F9}" type="slidenum">
              <a:rPr lang="en-US" smtClean="0"/>
              <a:pPr/>
              <a:t>‹#›</a:t>
            </a:fld>
            <a:endParaRPr lang="en-US"/>
          </a:p>
        </p:txBody>
      </p:sp>
    </p:spTree>
    <p:extLst>
      <p:ext uri="{BB962C8B-B14F-4D97-AF65-F5344CB8AC3E}">
        <p14:creationId xmlns:p14="http://schemas.microsoft.com/office/powerpoint/2010/main" xmlns="" val="6523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72D9F-C871-4799-AD04-E0459C3889F9}"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72D9F-C871-4799-AD04-E0459C3889F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1269985-33B8-4C4F-A3A0-6F4CB3C2688B}" type="datetimeFigureOut">
              <a:rPr lang="en-US" smtClean="0"/>
              <a:pPr/>
              <a:t>8/5/2024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0292B4-7C50-4494-81A9-99F4EA0BB4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269985-33B8-4C4F-A3A0-6F4CB3C2688B}"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292B4-7C50-4494-81A9-99F4EA0BB4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269985-33B8-4C4F-A3A0-6F4CB3C2688B}"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292B4-7C50-4494-81A9-99F4EA0BB4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269985-33B8-4C4F-A3A0-6F4CB3C2688B}"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292B4-7C50-4494-81A9-99F4EA0BB4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269985-33B8-4C4F-A3A0-6F4CB3C2688B}"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292B4-7C50-4494-81A9-99F4EA0BB4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269985-33B8-4C4F-A3A0-6F4CB3C2688B}"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292B4-7C50-4494-81A9-99F4EA0BB4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269985-33B8-4C4F-A3A0-6F4CB3C2688B}"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292B4-7C50-4494-81A9-99F4EA0BB4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1269985-33B8-4C4F-A3A0-6F4CB3C2688B}" type="datetimeFigureOut">
              <a:rPr lang="en-US" smtClean="0"/>
              <a:pPr/>
              <a:t>8/5/2024</a:t>
            </a:fld>
            <a:endParaRPr lang="en-US"/>
          </a:p>
        </p:txBody>
      </p:sp>
      <p:sp>
        <p:nvSpPr>
          <p:cNvPr id="8" name="Slide Number Placeholder 7"/>
          <p:cNvSpPr>
            <a:spLocks noGrp="1"/>
          </p:cNvSpPr>
          <p:nvPr>
            <p:ph type="sldNum" sz="quarter" idx="11"/>
          </p:nvPr>
        </p:nvSpPr>
        <p:spPr/>
        <p:txBody>
          <a:bodyPr/>
          <a:lstStyle/>
          <a:p>
            <a:fld id="{B80292B4-7C50-4494-81A9-99F4EA0BB46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69985-33B8-4C4F-A3A0-6F4CB3C2688B}" type="datetimeFigureOut">
              <a:rPr lang="en-US" smtClean="0"/>
              <a:pPr/>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292B4-7C50-4494-81A9-99F4EA0BB4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269985-33B8-4C4F-A3A0-6F4CB3C2688B}"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80292B4-7C50-4494-81A9-99F4EA0BB4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1269985-33B8-4C4F-A3A0-6F4CB3C2688B}"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292B4-7C50-4494-81A9-99F4EA0BB4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1269985-33B8-4C4F-A3A0-6F4CB3C2688B}" type="datetimeFigureOut">
              <a:rPr lang="en-US" smtClean="0"/>
              <a:pPr/>
              <a:t>8/5/2024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80292B4-7C50-4494-81A9-99F4EA0BB46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876800"/>
            <a:ext cx="4013512" cy="1691640"/>
          </a:xfrm>
        </p:spPr>
        <p:txBody>
          <a:bodyPr>
            <a:normAutofit fontScale="90000"/>
          </a:bodyPr>
          <a:lstStyle/>
          <a:p>
            <a:pPr algn="l"/>
            <a:r>
              <a:rPr lang="en-IN" sz="2000" dirty="0" smtClean="0">
                <a:ln w="5000" cmpd="sng">
                  <a:noFill/>
                  <a:prstDash val="solid"/>
                </a:ln>
                <a:solidFill>
                  <a:schemeClr val="accent6">
                    <a:lumMod val="40000"/>
                    <a:lumOff val="60000"/>
                  </a:schemeClr>
                </a:solidFill>
                <a:effectLst/>
                <a:latin typeface="Arial" pitchFamily="34" charset="0"/>
                <a:cs typeface="Arial" pitchFamily="34" charset="0"/>
              </a:rPr>
              <a:t>By </a:t>
            </a:r>
            <a:r>
              <a:rPr lang="en-IN" sz="2000" dirty="0" err="1" smtClean="0">
                <a:ln w="5000" cmpd="sng">
                  <a:noFill/>
                  <a:prstDash val="solid"/>
                </a:ln>
                <a:solidFill>
                  <a:schemeClr val="accent6">
                    <a:lumMod val="40000"/>
                    <a:lumOff val="60000"/>
                  </a:schemeClr>
                </a:solidFill>
                <a:effectLst/>
                <a:latin typeface="Arial" pitchFamily="34" charset="0"/>
                <a:cs typeface="Arial" pitchFamily="34" charset="0"/>
              </a:rPr>
              <a:t>Passang</a:t>
            </a:r>
            <a:r>
              <a:rPr lang="en-IN" sz="2000" dirty="0" smtClean="0">
                <a:ln w="5000" cmpd="sng">
                  <a:noFill/>
                  <a:prstDash val="solid"/>
                </a:ln>
                <a:solidFill>
                  <a:schemeClr val="accent6">
                    <a:lumMod val="40000"/>
                    <a:lumOff val="60000"/>
                  </a:schemeClr>
                </a:solidFill>
                <a:effectLst/>
                <a:latin typeface="Arial" pitchFamily="34" charset="0"/>
                <a:cs typeface="Arial" pitchFamily="34" charset="0"/>
              </a:rPr>
              <a:t> D. Sherpa</a:t>
            </a:r>
            <a:br>
              <a:rPr lang="en-IN" sz="2000" dirty="0" smtClean="0">
                <a:ln w="5000" cmpd="sng">
                  <a:noFill/>
                  <a:prstDash val="solid"/>
                </a:ln>
                <a:solidFill>
                  <a:schemeClr val="accent6">
                    <a:lumMod val="40000"/>
                    <a:lumOff val="60000"/>
                  </a:schemeClr>
                </a:solidFill>
                <a:effectLst/>
                <a:latin typeface="Arial" pitchFamily="34" charset="0"/>
                <a:cs typeface="Arial" pitchFamily="34" charset="0"/>
              </a:rPr>
            </a:br>
            <a:r>
              <a:rPr lang="en-IN" sz="2000" dirty="0" smtClean="0">
                <a:ln w="5000" cmpd="sng">
                  <a:noFill/>
                  <a:prstDash val="solid"/>
                </a:ln>
                <a:solidFill>
                  <a:schemeClr val="accent6">
                    <a:lumMod val="40000"/>
                    <a:lumOff val="60000"/>
                  </a:schemeClr>
                </a:solidFill>
                <a:effectLst/>
                <a:latin typeface="Arial" pitchFamily="34" charset="0"/>
                <a:cs typeface="Arial" pitchFamily="34" charset="0"/>
              </a:rPr>
              <a:t>Course Coordinator of </a:t>
            </a:r>
            <a:br>
              <a:rPr lang="en-IN" sz="2000" dirty="0" smtClean="0">
                <a:ln w="5000" cmpd="sng">
                  <a:noFill/>
                  <a:prstDash val="solid"/>
                </a:ln>
                <a:solidFill>
                  <a:schemeClr val="accent6">
                    <a:lumMod val="40000"/>
                    <a:lumOff val="60000"/>
                  </a:schemeClr>
                </a:solidFill>
                <a:effectLst/>
                <a:latin typeface="Arial" pitchFamily="34" charset="0"/>
                <a:cs typeface="Arial" pitchFamily="34" charset="0"/>
              </a:rPr>
            </a:br>
            <a:r>
              <a:rPr lang="en-IN" sz="2000" dirty="0" smtClean="0">
                <a:ln w="5000" cmpd="sng">
                  <a:noFill/>
                  <a:prstDash val="solid"/>
                </a:ln>
                <a:solidFill>
                  <a:schemeClr val="accent6">
                    <a:lumMod val="40000"/>
                    <a:lumOff val="60000"/>
                  </a:schemeClr>
                </a:solidFill>
                <a:effectLst/>
                <a:latin typeface="Arial" pitchFamily="34" charset="0"/>
                <a:cs typeface="Arial" pitchFamily="34" charset="0"/>
              </a:rPr>
              <a:t>Radio-imaging Technology </a:t>
            </a:r>
            <a:br>
              <a:rPr lang="en-IN" sz="2000" dirty="0" smtClean="0">
                <a:ln w="5000" cmpd="sng">
                  <a:noFill/>
                  <a:prstDash val="solid"/>
                </a:ln>
                <a:solidFill>
                  <a:schemeClr val="accent6">
                    <a:lumMod val="40000"/>
                    <a:lumOff val="60000"/>
                  </a:schemeClr>
                </a:solidFill>
                <a:effectLst/>
                <a:latin typeface="Arial" pitchFamily="34" charset="0"/>
                <a:cs typeface="Arial" pitchFamily="34" charset="0"/>
              </a:rPr>
            </a:br>
            <a:r>
              <a:rPr lang="en-IN" sz="2000" dirty="0" smtClean="0">
                <a:ln w="5000" cmpd="sng">
                  <a:noFill/>
                  <a:prstDash val="solid"/>
                </a:ln>
                <a:solidFill>
                  <a:schemeClr val="accent6">
                    <a:lumMod val="40000"/>
                    <a:lumOff val="60000"/>
                  </a:schemeClr>
                </a:solidFill>
                <a:effectLst/>
                <a:latin typeface="Arial" pitchFamily="34" charset="0"/>
                <a:cs typeface="Arial" pitchFamily="34" charset="0"/>
              </a:rPr>
              <a:t>Dpt. Of paramedical science</a:t>
            </a:r>
            <a:r>
              <a:rPr lang="en-IN" sz="2400" dirty="0" smtClean="0">
                <a:solidFill>
                  <a:schemeClr val="accent6">
                    <a:lumMod val="40000"/>
                    <a:lumOff val="60000"/>
                  </a:schemeClr>
                </a:solidFill>
              </a:rPr>
              <a:t/>
            </a:r>
            <a:br>
              <a:rPr lang="en-IN" sz="2400" dirty="0" smtClean="0">
                <a:solidFill>
                  <a:schemeClr val="accent6">
                    <a:lumMod val="40000"/>
                    <a:lumOff val="60000"/>
                  </a:schemeClr>
                </a:solidFill>
              </a:rPr>
            </a:br>
            <a:endParaRPr lang="en-US" sz="2400" dirty="0">
              <a:solidFill>
                <a:schemeClr val="accent6">
                  <a:lumMod val="40000"/>
                  <a:lumOff val="6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828800" y="2438400"/>
            <a:ext cx="5541498" cy="1011412"/>
          </a:xfrm>
        </p:spPr>
        <p:txBody>
          <a:bodyPr>
            <a:noAutofit/>
          </a:bodyPr>
          <a:lstStyle/>
          <a:p>
            <a:r>
              <a:rPr lang="en-US" sz="5400" dirty="0" smtClean="0">
                <a:latin typeface="Algerian" pitchFamily="82" charset="0"/>
              </a:rPr>
              <a:t>MRI ARTIFACTS </a:t>
            </a:r>
            <a:endParaRPr lang="en-US" sz="5400"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GB" dirty="0" smtClean="0"/>
              <a:t>INVOLUNTARY MOTION ARTIFACTS </a:t>
            </a:r>
            <a:endParaRPr lang="en-US" dirty="0"/>
          </a:p>
        </p:txBody>
      </p:sp>
      <p:pic>
        <p:nvPicPr>
          <p:cNvPr id="5" name="Picture 3"/>
          <p:cNvPicPr>
            <a:picLocks noChangeAspect="1" noChangeArrowheads="1"/>
          </p:cNvPicPr>
          <p:nvPr/>
        </p:nvPicPr>
        <p:blipFill>
          <a:blip r:embed="rId2" cstate="print"/>
          <a:srcRect r="51378" b="6833"/>
          <a:stretch>
            <a:fillRect/>
          </a:stretch>
        </p:blipFill>
        <p:spPr bwMode="auto">
          <a:xfrm>
            <a:off x="0" y="1295400"/>
            <a:ext cx="4114800" cy="4572000"/>
          </a:xfrm>
          <a:prstGeom prst="rect">
            <a:avLst/>
          </a:prstGeom>
          <a:noFill/>
          <a:ln w="9525">
            <a:noFill/>
            <a:miter lim="800000"/>
            <a:headEnd/>
            <a:tailEnd/>
          </a:ln>
        </p:spPr>
      </p:pic>
      <p:sp>
        <p:nvSpPr>
          <p:cNvPr id="10" name="Rounded Rectangle 9"/>
          <p:cNvSpPr/>
          <p:nvPr/>
        </p:nvSpPr>
        <p:spPr>
          <a:xfrm>
            <a:off x="4285343" y="1676400"/>
            <a:ext cx="4800600" cy="419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REMEDY:  SATURATION PULSE</a:t>
            </a:r>
            <a:r>
              <a:rPr lang="en-GB" sz="2400" dirty="0" smtClean="0">
                <a:solidFill>
                  <a:srgbClr val="7030A0"/>
                </a:solidFill>
                <a:latin typeface="Times New Roman" pitchFamily="18" charset="0"/>
                <a:cs typeface="Times New Roman" pitchFamily="18" charset="0"/>
              </a:rPr>
              <a:t> applied anterior  to the spine. </a:t>
            </a:r>
          </a:p>
          <a:p>
            <a:pPr algn="ctr">
              <a:defRPr/>
            </a:pPr>
            <a:r>
              <a:rPr lang="en-GB" sz="2400" dirty="0" smtClean="0">
                <a:solidFill>
                  <a:srgbClr val="7030A0"/>
                </a:solidFill>
                <a:latin typeface="Times New Roman" pitchFamily="18" charset="0"/>
                <a:cs typeface="Times New Roman" pitchFamily="18" charset="0"/>
              </a:rPr>
              <a:t>They are additional RF pulses that are applied before the imaging sequence- thereby reducing the signal intensity of pulsating </a:t>
            </a:r>
            <a:r>
              <a:rPr lang="en-GB" sz="2400" dirty="0" err="1" smtClean="0">
                <a:solidFill>
                  <a:srgbClr val="7030A0"/>
                </a:solidFill>
                <a:latin typeface="Times New Roman" pitchFamily="18" charset="0"/>
                <a:cs typeface="Times New Roman" pitchFamily="18" charset="0"/>
              </a:rPr>
              <a:t>stuctures</a:t>
            </a:r>
            <a:endParaRPr lang="en-GB" sz="2400" dirty="0">
              <a:solidFill>
                <a:srgbClr val="7030A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cstate="print"/>
          <a:srcRect l="51773" b="7558"/>
          <a:stretch>
            <a:fillRect/>
          </a:stretch>
        </p:blipFill>
        <p:spPr bwMode="auto">
          <a:xfrm>
            <a:off x="4572000" y="1295400"/>
            <a:ext cx="4116354" cy="4572000"/>
          </a:xfrm>
          <a:prstGeom prst="rect">
            <a:avLst/>
          </a:prstGeom>
          <a:noFill/>
          <a:ln w="9525">
            <a:noFill/>
            <a:miter lim="800000"/>
            <a:headEnd/>
            <a:tailEnd/>
          </a:ln>
        </p:spPr>
      </p:pic>
      <p:sp>
        <p:nvSpPr>
          <p:cNvPr id="14" name="TextBox 13"/>
          <p:cNvSpPr txBox="1"/>
          <p:nvPr/>
        </p:nvSpPr>
        <p:spPr>
          <a:xfrm>
            <a:off x="0" y="5943600"/>
            <a:ext cx="4267200" cy="923330"/>
          </a:xfrm>
          <a:prstGeom prst="rect">
            <a:avLst/>
          </a:prstGeom>
          <a:noFill/>
        </p:spPr>
        <p:txBody>
          <a:bodyPr wrap="square" rtlCol="0">
            <a:spAutoFit/>
          </a:bodyPr>
          <a:lstStyle/>
          <a:p>
            <a:pPr algn="ctr">
              <a:defRPr/>
            </a:pPr>
            <a:r>
              <a:rPr lang="en-GB"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CAUSE: </a:t>
            </a:r>
            <a:r>
              <a:rPr lang="en-GB" dirty="0" smtClean="0">
                <a:latin typeface="Calibri" pitchFamily="34" charset="0"/>
                <a:cs typeface="Calibri" pitchFamily="34" charset="0"/>
              </a:rPr>
              <a:t> ESOPHAGEAL MOTION - low signal intensity (arrows) that represent ghosting </a:t>
            </a:r>
            <a:r>
              <a:rPr lang="en-GB" dirty="0" err="1" smtClean="0">
                <a:latin typeface="Calibri" pitchFamily="34" charset="0"/>
                <a:cs typeface="Calibri" pitchFamily="34" charset="0"/>
              </a:rPr>
              <a:t>artifacts</a:t>
            </a:r>
            <a:endParaRPr lang="en-GB" dirty="0"/>
          </a:p>
        </p:txBody>
      </p:sp>
      <p:sp>
        <p:nvSpPr>
          <p:cNvPr id="15" name="Rounded Rectangle 14"/>
          <p:cNvSpPr/>
          <p:nvPr/>
        </p:nvSpPr>
        <p:spPr>
          <a:xfrm>
            <a:off x="0" y="5943600"/>
            <a:ext cx="9144000"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smtClean="0">
                <a:solidFill>
                  <a:srgbClr val="C00000"/>
                </a:solidFill>
              </a:rPr>
              <a:t>DISADVANTAGE:  SAR increases</a:t>
            </a:r>
            <a:endParaRPr lang="en-GB"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10"/>
                                        </p:tgtEl>
                                      </p:cBhvr>
                                    </p:animEffect>
                                    <p:set>
                                      <p:cBhvr>
                                        <p:cTn id="26" dur="1" fill="hold">
                                          <p:stCondLst>
                                            <p:cond delay="1999"/>
                                          </p:stCondLst>
                                        </p:cTn>
                                        <p:tgtEl>
                                          <p:spTgt spid="10"/>
                                        </p:tgtEl>
                                        <p:attrNameLst>
                                          <p:attrName>style.visibility</p:attrName>
                                        </p:attrNameLst>
                                      </p:cBhvr>
                                      <p:to>
                                        <p:strVal val="hidden"/>
                                      </p:to>
                                    </p:se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0.70"/>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GB" dirty="0" smtClean="0"/>
              <a:t>INVOLUNTARY MOTION ARTIFACTS </a:t>
            </a:r>
            <a:endParaRPr lang="en-US" dirty="0"/>
          </a:p>
        </p:txBody>
      </p:sp>
      <p:sp>
        <p:nvSpPr>
          <p:cNvPr id="3" name="Content Placeholder 2"/>
          <p:cNvSpPr>
            <a:spLocks noGrp="1"/>
          </p:cNvSpPr>
          <p:nvPr>
            <p:ph idx="1"/>
          </p:nvPr>
        </p:nvSpPr>
        <p:spPr/>
        <p:txBody>
          <a:bodyPr/>
          <a:lstStyle/>
          <a:p>
            <a:endParaRPr lang="en-US" dirty="0"/>
          </a:p>
        </p:txBody>
      </p:sp>
      <p:pic>
        <p:nvPicPr>
          <p:cNvPr id="5" name="Picture 5"/>
          <p:cNvPicPr>
            <a:picLocks noChangeAspect="1" noChangeArrowheads="1"/>
          </p:cNvPicPr>
          <p:nvPr/>
        </p:nvPicPr>
        <p:blipFill>
          <a:blip r:embed="rId2" cstate="print"/>
          <a:srcRect r="52579" b="8945"/>
          <a:stretch>
            <a:fillRect/>
          </a:stretch>
        </p:blipFill>
        <p:spPr bwMode="auto">
          <a:xfrm>
            <a:off x="0" y="1186304"/>
            <a:ext cx="4343400" cy="4985896"/>
          </a:xfrm>
          <a:prstGeom prst="rect">
            <a:avLst/>
          </a:prstGeom>
          <a:noFill/>
          <a:ln w="9525">
            <a:noFill/>
            <a:miter lim="800000"/>
            <a:headEnd/>
            <a:tailEnd/>
          </a:ln>
        </p:spPr>
      </p:pic>
      <p:sp>
        <p:nvSpPr>
          <p:cNvPr id="8" name="Rounded Rectangle 7"/>
          <p:cNvSpPr/>
          <p:nvPr/>
        </p:nvSpPr>
        <p:spPr>
          <a:xfrm>
            <a:off x="4419600" y="1295400"/>
            <a:ext cx="4724400" cy="487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REMEDY: GRADIENT NULLING </a:t>
            </a:r>
          </a:p>
          <a:p>
            <a:pPr algn="ctr">
              <a:defRPr/>
            </a:pPr>
            <a:r>
              <a:rPr lang="en-GB" sz="2800" dirty="0" smtClean="0">
                <a:solidFill>
                  <a:srgbClr val="002060"/>
                </a:solidFill>
                <a:latin typeface="Times New Roman" pitchFamily="18" charset="0"/>
                <a:cs typeface="Times New Roman" pitchFamily="18" charset="0"/>
              </a:rPr>
              <a:t>Performed by applying additional gradient pulses to eliminate the phase shifts produced by moving </a:t>
            </a:r>
            <a:r>
              <a:rPr lang="en-GB" sz="2800" dirty="0" err="1" smtClean="0">
                <a:solidFill>
                  <a:srgbClr val="002060"/>
                </a:solidFill>
                <a:latin typeface="Times New Roman" pitchFamily="18" charset="0"/>
                <a:cs typeface="Times New Roman" pitchFamily="18" charset="0"/>
              </a:rPr>
              <a:t>protons,while</a:t>
            </a:r>
            <a:r>
              <a:rPr lang="en-GB" sz="2800" dirty="0" smtClean="0">
                <a:solidFill>
                  <a:srgbClr val="002060"/>
                </a:solidFill>
                <a:latin typeface="Times New Roman" pitchFamily="18" charset="0"/>
                <a:cs typeface="Times New Roman" pitchFamily="18" charset="0"/>
              </a:rPr>
              <a:t> signal from their stationary counter parts is </a:t>
            </a:r>
            <a:r>
              <a:rPr lang="en-GB" sz="2800" dirty="0" err="1" smtClean="0">
                <a:solidFill>
                  <a:srgbClr val="002060"/>
                </a:solidFill>
                <a:latin typeface="Times New Roman" pitchFamily="18" charset="0"/>
                <a:cs typeface="Times New Roman" pitchFamily="18" charset="0"/>
              </a:rPr>
              <a:t>rephased</a:t>
            </a:r>
            <a:endParaRPr lang="en-GB" sz="2800" dirty="0">
              <a:solidFill>
                <a:srgbClr val="002060"/>
              </a:solidFill>
              <a:latin typeface="Times New Roman" pitchFamily="18" charset="0"/>
              <a:cs typeface="Times New Roman" pitchFamily="18" charset="0"/>
            </a:endParaRPr>
          </a:p>
        </p:txBody>
      </p:sp>
      <p:sp>
        <p:nvSpPr>
          <p:cNvPr id="10" name="TextBox 9"/>
          <p:cNvSpPr txBox="1"/>
          <p:nvPr/>
        </p:nvSpPr>
        <p:spPr>
          <a:xfrm>
            <a:off x="0" y="6172200"/>
            <a:ext cx="3962400" cy="923330"/>
          </a:xfrm>
          <a:prstGeom prst="rect">
            <a:avLst/>
          </a:prstGeom>
          <a:noFill/>
        </p:spPr>
        <p:txBody>
          <a:bodyPr wrap="square" rtlCol="0">
            <a:spAutoFit/>
          </a:bodyPr>
          <a:lstStyle/>
          <a:p>
            <a:r>
              <a:rPr lang="en-GB" b="1" dirty="0" smtClean="0">
                <a:effectLst>
                  <a:outerShdw blurRad="38100" dist="38100" dir="2700000" algn="tl">
                    <a:srgbClr val="000000">
                      <a:alpha val="43137"/>
                    </a:srgbClr>
                  </a:outerShdw>
                </a:effectLst>
                <a:latin typeface="Calibri" pitchFamily="34" charset="0"/>
                <a:cs typeface="Calibri" pitchFamily="34" charset="0"/>
              </a:rPr>
              <a:t>CAUSE: CSF PULSATION</a:t>
            </a:r>
            <a:r>
              <a:rPr lang="en-GB" dirty="0" smtClean="0">
                <a:latin typeface="Calibri" pitchFamily="34" charset="0"/>
                <a:cs typeface="Calibri" pitchFamily="34" charset="0"/>
              </a:rPr>
              <a:t>–related </a:t>
            </a:r>
            <a:r>
              <a:rPr lang="en-GB" dirty="0" err="1" smtClean="0">
                <a:latin typeface="Calibri" pitchFamily="34" charset="0"/>
                <a:cs typeface="Calibri" pitchFamily="34" charset="0"/>
              </a:rPr>
              <a:t>atifact</a:t>
            </a:r>
            <a:r>
              <a:rPr lang="en-GB" dirty="0" smtClean="0">
                <a:latin typeface="Calibri" pitchFamily="34" charset="0"/>
                <a:cs typeface="Calibri" pitchFamily="34" charset="0"/>
              </a:rPr>
              <a:t> in the phase encoding direction</a:t>
            </a:r>
            <a:endParaRPr lang="en-GB" dirty="0" smtClean="0"/>
          </a:p>
          <a:p>
            <a:endParaRPr lang="en-US" dirty="0"/>
          </a:p>
        </p:txBody>
      </p:sp>
      <p:pic>
        <p:nvPicPr>
          <p:cNvPr id="11" name="Picture 5"/>
          <p:cNvPicPr>
            <a:picLocks noChangeAspect="1" noChangeArrowheads="1"/>
          </p:cNvPicPr>
          <p:nvPr/>
        </p:nvPicPr>
        <p:blipFill>
          <a:blip r:embed="rId2" cstate="print"/>
          <a:srcRect l="50787" t="510" b="8310"/>
          <a:stretch>
            <a:fillRect/>
          </a:stretch>
        </p:blipFill>
        <p:spPr bwMode="auto">
          <a:xfrm>
            <a:off x="4495800" y="1219200"/>
            <a:ext cx="4419600" cy="5029200"/>
          </a:xfrm>
          <a:prstGeom prst="rect">
            <a:avLst/>
          </a:prstGeom>
          <a:noFill/>
          <a:ln w="9525">
            <a:noFill/>
            <a:miter lim="800000"/>
            <a:headEnd/>
            <a:tailEnd/>
          </a:ln>
        </p:spPr>
      </p:pic>
      <p:sp>
        <p:nvSpPr>
          <p:cNvPr id="12" name="Rounded Rectangle 11"/>
          <p:cNvSpPr/>
          <p:nvPr/>
        </p:nvSpPr>
        <p:spPr>
          <a:xfrm>
            <a:off x="0" y="5943600"/>
            <a:ext cx="914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smtClean="0">
                <a:solidFill>
                  <a:srgbClr val="FF0000"/>
                </a:solidFill>
              </a:rPr>
              <a:t>DISADVANTAGE:  more complicated gradients increased TE time which made it difficult to image T1 sequences (short TE)</a:t>
            </a:r>
            <a:endParaRPr lang="en-GB"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8"/>
                                        </p:tgtEl>
                                      </p:cBhvr>
                                    </p:animEffect>
                                    <p:set>
                                      <p:cBhvr>
                                        <p:cTn id="26" dur="1" fill="hold">
                                          <p:stCondLst>
                                            <p:cond delay="999"/>
                                          </p:stCondLst>
                                        </p:cTn>
                                        <p:tgtEl>
                                          <p:spTgt spid="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strVal val="#ppt_w*0.70"/>
                                          </p:val>
                                        </p:tav>
                                        <p:tav tm="100000">
                                          <p:val>
                                            <p:strVal val="#ppt_w"/>
                                          </p:val>
                                        </p:tav>
                                      </p:tavLst>
                                    </p:anim>
                                    <p:anim calcmode="lin" valueType="num">
                                      <p:cBhvr>
                                        <p:cTn id="35" dur="1000" fill="hold"/>
                                        <p:tgtEl>
                                          <p:spTgt spid="12"/>
                                        </p:tgtEl>
                                        <p:attrNameLst>
                                          <p:attrName>ppt_h</p:attrName>
                                        </p:attrNameLst>
                                      </p:cBhvr>
                                      <p:tavLst>
                                        <p:tav tm="0">
                                          <p:val>
                                            <p:strVal val="#ppt_h"/>
                                          </p:val>
                                        </p:tav>
                                        <p:tav tm="100000">
                                          <p:val>
                                            <p:strVal val="#ppt_h"/>
                                          </p:val>
                                        </p:tav>
                                      </p:tavLst>
                                    </p:anim>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sz="4000" dirty="0" smtClean="0"/>
              <a:t>ARTIFACTS CAUSED BY FIELD DISTORTION</a:t>
            </a:r>
            <a:endParaRPr lang="en-US" sz="4000" dirty="0"/>
          </a:p>
        </p:txBody>
      </p:sp>
      <p:sp>
        <p:nvSpPr>
          <p:cNvPr id="5" name="Rounded Rectangle 4"/>
          <p:cNvSpPr/>
          <p:nvPr/>
        </p:nvSpPr>
        <p:spPr>
          <a:xfrm>
            <a:off x="0" y="1676400"/>
            <a:ext cx="9144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MAGNETIC FIELD INHOMOGENITIES</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inhomogeneity</a:t>
            </a:r>
            <a:r>
              <a:rPr lang="en-GB" sz="2400" dirty="0" smtClean="0">
                <a:latin typeface="Times New Roman" pitchFamily="18" charset="0"/>
                <a:cs typeface="Times New Roman" pitchFamily="18" charset="0"/>
              </a:rPr>
              <a:t> in the main magnetic field causes distortion in image because of </a:t>
            </a:r>
            <a:r>
              <a:rPr lang="en-GB" sz="2400" dirty="0" err="1" smtClean="0">
                <a:latin typeface="Times New Roman" pitchFamily="18" charset="0"/>
                <a:cs typeface="Times New Roman" pitchFamily="18" charset="0"/>
              </a:rPr>
              <a:t>mis</a:t>
            </a:r>
            <a:r>
              <a:rPr lang="en-GB" sz="2400" dirty="0" smtClean="0">
                <a:latin typeface="Times New Roman" pitchFamily="18" charset="0"/>
                <a:cs typeface="Times New Roman" pitchFamily="18" charset="0"/>
              </a:rPr>
              <a:t>-mapping the signal in frequency or phase encoding</a:t>
            </a:r>
          </a:p>
        </p:txBody>
      </p:sp>
      <p:sp>
        <p:nvSpPr>
          <p:cNvPr id="6" name="Rounded Rectangle 5"/>
          <p:cNvSpPr/>
          <p:nvPr/>
        </p:nvSpPr>
        <p:spPr>
          <a:xfrm>
            <a:off x="0" y="3276600"/>
            <a:ext cx="9144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800" b="1" dirty="0" smtClean="0">
              <a:solidFill>
                <a:srgbClr val="00FFFF"/>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en-GB"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MAGNETIC SUSCEPTIBILITY ARTIFACT</a:t>
            </a:r>
            <a:r>
              <a:rPr lang="en-GB" sz="2800" b="1" dirty="0" smtClean="0">
                <a:solidFill>
                  <a:srgbClr val="00FF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dirty="0" smtClean="0">
                <a:latin typeface="Times New Roman" pitchFamily="18" charset="0"/>
                <a:cs typeface="Times New Roman" pitchFamily="18" charset="0"/>
              </a:rPr>
              <a:t>seen usually in echo planar imaging (diffusion weighted)- where </a:t>
            </a:r>
            <a:r>
              <a:rPr lang="en-GB" sz="2800" dirty="0" err="1" smtClean="0">
                <a:latin typeface="Times New Roman" pitchFamily="18" charset="0"/>
                <a:cs typeface="Times New Roman" pitchFamily="18" charset="0"/>
              </a:rPr>
              <a:t>kspace</a:t>
            </a:r>
            <a:r>
              <a:rPr lang="en-GB" sz="2800" dirty="0" smtClean="0">
                <a:latin typeface="Times New Roman" pitchFamily="18" charset="0"/>
                <a:cs typeface="Times New Roman" pitchFamily="18" charset="0"/>
              </a:rPr>
              <a:t> filled by one RF pulse</a:t>
            </a:r>
          </a:p>
          <a:p>
            <a:pPr>
              <a:defRPr/>
            </a:pPr>
            <a:endParaRPr lang="en-GB" dirty="0" smtClean="0"/>
          </a:p>
        </p:txBody>
      </p:sp>
      <p:pic>
        <p:nvPicPr>
          <p:cNvPr id="8" name="Picture 5"/>
          <p:cNvPicPr>
            <a:picLocks noChangeAspect="1" noChangeArrowheads="1"/>
          </p:cNvPicPr>
          <p:nvPr/>
        </p:nvPicPr>
        <p:blipFill>
          <a:blip r:embed="rId2" cstate="print"/>
          <a:srcRect r="67033" b="6377"/>
          <a:stretch>
            <a:fillRect/>
          </a:stretch>
        </p:blipFill>
        <p:spPr bwMode="auto">
          <a:xfrm>
            <a:off x="0" y="1066800"/>
            <a:ext cx="4291054" cy="4724400"/>
          </a:xfrm>
          <a:prstGeom prst="rect">
            <a:avLst/>
          </a:prstGeom>
          <a:noFill/>
          <a:ln w="9525">
            <a:noFill/>
            <a:miter lim="800000"/>
            <a:headEnd/>
            <a:tailEnd/>
          </a:ln>
        </p:spPr>
      </p:pic>
      <p:pic>
        <p:nvPicPr>
          <p:cNvPr id="9" name="Picture 5"/>
          <p:cNvPicPr>
            <a:picLocks noChangeAspect="1" noChangeArrowheads="1"/>
          </p:cNvPicPr>
          <p:nvPr/>
        </p:nvPicPr>
        <p:blipFill>
          <a:blip r:embed="rId2" cstate="print"/>
          <a:srcRect l="34491" r="33516" b="6377"/>
          <a:stretch>
            <a:fillRect/>
          </a:stretch>
        </p:blipFill>
        <p:spPr bwMode="auto">
          <a:xfrm>
            <a:off x="4572000" y="1066799"/>
            <a:ext cx="4419600" cy="4724401"/>
          </a:xfrm>
          <a:prstGeom prst="rect">
            <a:avLst/>
          </a:prstGeom>
          <a:noFill/>
          <a:ln w="9525">
            <a:noFill/>
            <a:miter lim="800000"/>
            <a:headEnd/>
            <a:tailEnd/>
          </a:ln>
        </p:spPr>
      </p:pic>
      <p:sp>
        <p:nvSpPr>
          <p:cNvPr id="10" name="Rectangle 9"/>
          <p:cNvSpPr/>
          <p:nvPr/>
        </p:nvSpPr>
        <p:spPr>
          <a:xfrm>
            <a:off x="0" y="5842337"/>
            <a:ext cx="4572000" cy="1015663"/>
          </a:xfrm>
          <a:prstGeom prst="rect">
            <a:avLst/>
          </a:prstGeom>
        </p:spPr>
        <p:txBody>
          <a:bodyPr>
            <a:spAutoFit/>
          </a:bodyPr>
          <a:lstStyle/>
          <a:p>
            <a:pPr algn="ctr">
              <a:defRPr/>
            </a:pPr>
            <a:r>
              <a:rPr lang="en-GB" sz="2000" b="1" dirty="0" err="1" smtClean="0">
                <a:latin typeface="Times New Roman" pitchFamily="18" charset="0"/>
                <a:cs typeface="Times New Roman" pitchFamily="18" charset="0"/>
              </a:rPr>
              <a:t>Artifactual</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pontine</a:t>
            </a:r>
            <a:r>
              <a:rPr lang="en-GB" sz="2000" b="1" dirty="0" smtClean="0">
                <a:latin typeface="Times New Roman" pitchFamily="18" charset="0"/>
                <a:cs typeface="Times New Roman" pitchFamily="18" charset="0"/>
              </a:rPr>
              <a:t> stretching due to </a:t>
            </a:r>
            <a:r>
              <a:rPr lang="en-GB"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MAGNETIC SUSCEPTIBILITY </a:t>
            </a:r>
            <a:r>
              <a:rPr lang="en-GB" sz="2000" dirty="0" smtClean="0">
                <a:latin typeface="Times New Roman" pitchFamily="18" charset="0"/>
                <a:cs typeface="Times New Roman" pitchFamily="18" charset="0"/>
              </a:rPr>
              <a:t>at the junction of the </a:t>
            </a:r>
            <a:r>
              <a:rPr lang="en-GB" sz="2000" dirty="0" err="1" smtClean="0">
                <a:latin typeface="Times New Roman" pitchFamily="18" charset="0"/>
                <a:cs typeface="Times New Roman" pitchFamily="18" charset="0"/>
              </a:rPr>
              <a:t>pons</a:t>
            </a:r>
            <a:r>
              <a:rPr lang="en-GB" sz="2000" dirty="0" smtClean="0">
                <a:latin typeface="Times New Roman" pitchFamily="18" charset="0"/>
                <a:cs typeface="Times New Roman" pitchFamily="18" charset="0"/>
              </a:rPr>
              <a:t> and sphenoid sinuses</a:t>
            </a:r>
            <a:endParaRPr lang="en-GB" sz="2000" dirty="0">
              <a:latin typeface="Times New Roman" pitchFamily="18" charset="0"/>
              <a:cs typeface="Times New Roman" pitchFamily="18" charset="0"/>
            </a:endParaRPr>
          </a:p>
        </p:txBody>
      </p:sp>
      <p:sp>
        <p:nvSpPr>
          <p:cNvPr id="11" name="Rectangle 10"/>
          <p:cNvSpPr/>
          <p:nvPr/>
        </p:nvSpPr>
        <p:spPr>
          <a:xfrm>
            <a:off x="4965700" y="5753100"/>
            <a:ext cx="3489325" cy="11049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FFC000"/>
                </a:solidFill>
                <a:latin typeface="Times New Roman" pitchFamily="18" charset="0"/>
                <a:cs typeface="Times New Roman" pitchFamily="18" charset="0"/>
              </a:rPr>
              <a:t>A high-signal-intensity </a:t>
            </a:r>
            <a:r>
              <a:rPr lang="en-GB" sz="2000" dirty="0" err="1">
                <a:solidFill>
                  <a:srgbClr val="FFC000"/>
                </a:solidFill>
                <a:latin typeface="Times New Roman" pitchFamily="18" charset="0"/>
                <a:cs typeface="Times New Roman" pitchFamily="18" charset="0"/>
              </a:rPr>
              <a:t>artifact</a:t>
            </a:r>
            <a:r>
              <a:rPr lang="en-GB" sz="2000" dirty="0">
                <a:solidFill>
                  <a:srgbClr val="FFC000"/>
                </a:solidFill>
                <a:latin typeface="Times New Roman" pitchFamily="18" charset="0"/>
                <a:cs typeface="Times New Roman" pitchFamily="18" charset="0"/>
              </a:rPr>
              <a:t> also is seen at the interface of the temporal horns and mastoid air cells.</a:t>
            </a:r>
          </a:p>
        </p:txBody>
      </p:sp>
      <p:sp>
        <p:nvSpPr>
          <p:cNvPr id="12" name="Rounded Rectangle 11"/>
          <p:cNvSpPr/>
          <p:nvPr/>
        </p:nvSpPr>
        <p:spPr>
          <a:xfrm>
            <a:off x="2133600" y="2438400"/>
            <a:ext cx="4953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REMEDY</a:t>
            </a:r>
            <a:r>
              <a:rPr lang="en-GB" sz="2400" dirty="0" smtClean="0">
                <a:latin typeface="Times New Roman" pitchFamily="18" charset="0"/>
                <a:cs typeface="Times New Roman" pitchFamily="18" charset="0"/>
              </a:rPr>
              <a:t>: Radial k-space sampling</a:t>
            </a:r>
            <a:endParaRPr lang="en-GB" sz="2400" dirty="0">
              <a:latin typeface="Times New Roman" pitchFamily="18" charset="0"/>
              <a:cs typeface="Times New Roman" pitchFamily="18" charset="0"/>
            </a:endParaRPr>
          </a:p>
        </p:txBody>
      </p:sp>
      <p:pic>
        <p:nvPicPr>
          <p:cNvPr id="14" name="Picture 5"/>
          <p:cNvPicPr>
            <a:picLocks noChangeAspect="1" noChangeArrowheads="1"/>
          </p:cNvPicPr>
          <p:nvPr/>
        </p:nvPicPr>
        <p:blipFill>
          <a:blip r:embed="rId2" cstate="print"/>
          <a:srcRect l="68515" b="6377"/>
          <a:stretch>
            <a:fillRect/>
          </a:stretch>
        </p:blipFill>
        <p:spPr bwMode="auto">
          <a:xfrm>
            <a:off x="1981200" y="914400"/>
            <a:ext cx="5486400" cy="54245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0.70"/>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ppt_x</p:attrName>
                                        </p:attrNameLst>
                                      </p:cBhvr>
                                      <p:tavLst>
                                        <p:tav tm="0">
                                          <p:val>
                                            <p:strVal val="#ppt_x"/>
                                          </p:val>
                                        </p:tav>
                                        <p:tav tm="100000">
                                          <p:val>
                                            <p:strVal val="#ppt_x"/>
                                          </p:val>
                                        </p:tav>
                                      </p:tavLst>
                                    </p:anim>
                                    <p:anim calcmode="lin" valueType="num">
                                      <p:cBhvr>
                                        <p:cTn id="31"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0.70"/>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0.70"/>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anim calcmode="lin" valueType="num">
                                      <p:cBhvr>
                                        <p:cTn id="61" dur="2000" fill="hold"/>
                                        <p:tgtEl>
                                          <p:spTgt spid="14"/>
                                        </p:tgtEl>
                                        <p:attrNameLst>
                                          <p:attrName>ppt_x</p:attrName>
                                        </p:attrNameLst>
                                      </p:cBhvr>
                                      <p:tavLst>
                                        <p:tav tm="0">
                                          <p:val>
                                            <p:strVal val="#ppt_x"/>
                                          </p:val>
                                        </p:tav>
                                        <p:tav tm="100000">
                                          <p:val>
                                            <p:strVal val="#ppt_x"/>
                                          </p:val>
                                        </p:tav>
                                      </p:tavLst>
                                    </p:anim>
                                    <p:anim calcmode="lin" valueType="num">
                                      <p:cBhvr>
                                        <p:cTn id="62"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67600" cy="1143000"/>
          </a:xfrm>
        </p:spPr>
        <p:txBody>
          <a:bodyPr/>
          <a:lstStyle/>
          <a:p>
            <a:r>
              <a:rPr lang="en-GB" sz="4800" b="1" dirty="0" smtClean="0">
                <a:effectLst>
                  <a:outerShdw blurRad="38100" dist="38100" dir="2700000" algn="tl">
                    <a:srgbClr val="000000">
                      <a:alpha val="43137"/>
                    </a:srgbClr>
                  </a:outerShdw>
                </a:effectLst>
                <a:latin typeface="Calibri" pitchFamily="34" charset="0"/>
                <a:cs typeface="Calibri" pitchFamily="34" charset="0"/>
              </a:rPr>
              <a:t>MAGNETIC SUSCEPTIBILITY</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cstate="print"/>
          <a:srcRect l="52380" t="385" b="7379"/>
          <a:stretch>
            <a:fillRect/>
          </a:stretch>
        </p:blipFill>
        <p:spPr bwMode="auto">
          <a:xfrm>
            <a:off x="4800600" y="1143000"/>
            <a:ext cx="4343400" cy="452596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r="51443" b="7225"/>
          <a:stretch>
            <a:fillRect/>
          </a:stretch>
        </p:blipFill>
        <p:spPr bwMode="auto">
          <a:xfrm>
            <a:off x="228600" y="1066800"/>
            <a:ext cx="4267200" cy="4572000"/>
          </a:xfrm>
          <a:prstGeom prst="rect">
            <a:avLst/>
          </a:prstGeom>
          <a:noFill/>
          <a:ln w="9525">
            <a:noFill/>
            <a:miter lim="800000"/>
            <a:headEnd/>
            <a:tailEnd/>
          </a:ln>
        </p:spPr>
      </p:pic>
      <p:sp>
        <p:nvSpPr>
          <p:cNvPr id="6" name="Rounded Rectangle 5"/>
          <p:cNvSpPr/>
          <p:nvPr/>
        </p:nvSpPr>
        <p:spPr>
          <a:xfrm>
            <a:off x="0" y="4800600"/>
            <a:ext cx="47244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CAUSE:</a:t>
            </a:r>
            <a:r>
              <a:rPr lang="en-GB" sz="2000" dirty="0" smtClean="0">
                <a:solidFill>
                  <a:srgbClr val="C00000"/>
                </a:solidFill>
                <a:latin typeface="Times New Roman" pitchFamily="18" charset="0"/>
                <a:cs typeface="Times New Roman" pitchFamily="18" charset="0"/>
              </a:rPr>
              <a:t> </a:t>
            </a:r>
            <a:r>
              <a:rPr lang="en-GB"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MAGNETIC SUSCEPTIBILITY</a:t>
            </a:r>
          </a:p>
          <a:p>
            <a:pPr algn="ctr">
              <a:defRPr/>
            </a:pPr>
            <a:r>
              <a:rPr lang="en-GB" sz="2000" dirty="0" smtClean="0">
                <a:solidFill>
                  <a:srgbClr val="C00000"/>
                </a:solidFill>
                <a:latin typeface="Times New Roman" pitchFamily="18" charset="0"/>
                <a:cs typeface="Times New Roman" pitchFamily="18" charset="0"/>
              </a:rPr>
              <a:t>substantial high-signal-intensity at the junction of the midbrain and sphenoid sinus and at the interface of the temporal horns and mastoid air cells</a:t>
            </a:r>
            <a:endParaRPr lang="en-GB" sz="2000" dirty="0">
              <a:solidFill>
                <a:srgbClr val="C00000"/>
              </a:solidFill>
              <a:latin typeface="Times New Roman" pitchFamily="18" charset="0"/>
              <a:cs typeface="Times New Roman" pitchFamily="18" charset="0"/>
            </a:endParaRPr>
          </a:p>
        </p:txBody>
      </p:sp>
      <p:sp>
        <p:nvSpPr>
          <p:cNvPr id="7" name="Rounded Rectangle 6"/>
          <p:cNvSpPr/>
          <p:nvPr/>
        </p:nvSpPr>
        <p:spPr>
          <a:xfrm>
            <a:off x="4648200" y="4800600"/>
            <a:ext cx="4495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REMEDY: </a:t>
            </a:r>
          </a:p>
          <a:p>
            <a:pPr algn="ctr">
              <a:defRPr/>
            </a:pPr>
            <a:r>
              <a:rPr lang="en-GB"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PARALLEL IMAGING </a:t>
            </a:r>
            <a:r>
              <a:rPr lang="en-GB" sz="2400" dirty="0" smtClean="0">
                <a:latin typeface="Times New Roman" pitchFamily="18" charset="0"/>
                <a:cs typeface="Times New Roman" pitchFamily="18" charset="0"/>
              </a:rPr>
              <a:t>factor of 4 shows the reduction of these </a:t>
            </a:r>
            <a:r>
              <a:rPr lang="en-GB" sz="2400" dirty="0" err="1" smtClean="0">
                <a:latin typeface="Times New Roman" pitchFamily="18" charset="0"/>
                <a:cs typeface="Times New Roman" pitchFamily="18" charset="0"/>
              </a:rPr>
              <a:t>artifacts</a:t>
            </a:r>
            <a:endParaRPr lang="en-GB" sz="2400" dirty="0" smtClean="0">
              <a:latin typeface="Times New Roman" pitchFamily="18" charset="0"/>
              <a:cs typeface="Times New Roman" pitchFamily="18" charset="0"/>
            </a:endParaRPr>
          </a:p>
          <a:p>
            <a:pPr algn="ctr">
              <a:defRPr/>
            </a:pP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67600" cy="1143000"/>
          </a:xfrm>
        </p:spPr>
        <p:txBody>
          <a:bodyPr/>
          <a:lstStyle/>
          <a:p>
            <a:r>
              <a:rPr lang="en-US" sz="4800" b="1" dirty="0" smtClean="0">
                <a:effectLst>
                  <a:outerShdw blurRad="38100" dist="38100" dir="2700000" algn="tl">
                    <a:srgbClr val="000000">
                      <a:alpha val="43137"/>
                    </a:srgbClr>
                  </a:outerShdw>
                </a:effectLst>
              </a:rPr>
              <a:t>GRADIENT NON-LINEARITY</a:t>
            </a:r>
            <a:endParaRPr lang="en-US" dirty="0"/>
          </a:p>
        </p:txBody>
      </p:sp>
      <p:pic>
        <p:nvPicPr>
          <p:cNvPr id="4" name="Picture 2"/>
          <p:cNvPicPr>
            <a:picLocks noChangeAspect="1" noChangeArrowheads="1"/>
          </p:cNvPicPr>
          <p:nvPr/>
        </p:nvPicPr>
        <p:blipFill>
          <a:blip r:embed="rId2" cstate="print"/>
          <a:srcRect r="55363" b="5659"/>
          <a:stretch>
            <a:fillRect/>
          </a:stretch>
        </p:blipFill>
        <p:spPr bwMode="auto">
          <a:xfrm>
            <a:off x="685800" y="990600"/>
            <a:ext cx="3399413" cy="4572000"/>
          </a:xfrm>
          <a:prstGeom prst="rect">
            <a:avLst/>
          </a:prstGeom>
          <a:noFill/>
          <a:ln w="9525">
            <a:noFill/>
            <a:miter lim="800000"/>
            <a:headEnd/>
            <a:tailEnd/>
          </a:ln>
        </p:spPr>
      </p:pic>
      <p:sp>
        <p:nvSpPr>
          <p:cNvPr id="5" name="Rectangle 4"/>
          <p:cNvSpPr/>
          <p:nvPr/>
        </p:nvSpPr>
        <p:spPr>
          <a:xfrm>
            <a:off x="0" y="5334000"/>
            <a:ext cx="5105400" cy="15240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CAUSE: GRADIENT NON-LINEARITY </a:t>
            </a:r>
            <a:r>
              <a:rPr lang="en-GB" sz="2000" dirty="0">
                <a:solidFill>
                  <a:srgbClr val="FFC000"/>
                </a:solidFill>
                <a:latin typeface="Times New Roman" pitchFamily="18" charset="0"/>
                <a:cs typeface="Times New Roman" pitchFamily="18" charset="0"/>
              </a:rPr>
              <a:t>resulting in </a:t>
            </a:r>
            <a:r>
              <a:rPr lang="en-GB" sz="2000" b="1" dirty="0">
                <a:solidFill>
                  <a:srgbClr val="FFC000"/>
                </a:solidFill>
                <a:latin typeface="Times New Roman" pitchFamily="18" charset="0"/>
                <a:cs typeface="Times New Roman" pitchFamily="18" charset="0"/>
              </a:rPr>
              <a:t>geometric </a:t>
            </a:r>
            <a:r>
              <a:rPr lang="en-GB" sz="2000" dirty="0">
                <a:solidFill>
                  <a:srgbClr val="FFC000"/>
                </a:solidFill>
                <a:latin typeface="Times New Roman" pitchFamily="18" charset="0"/>
                <a:cs typeface="Times New Roman" pitchFamily="18" charset="0"/>
              </a:rPr>
              <a:t>distortions, with vertebral bodies appearing progressively smaller toward the inferior edge of the FOV (arrow)</a:t>
            </a:r>
          </a:p>
        </p:txBody>
      </p:sp>
      <p:pic>
        <p:nvPicPr>
          <p:cNvPr id="7" name="Picture 2"/>
          <p:cNvPicPr>
            <a:picLocks noChangeAspect="1" noChangeArrowheads="1"/>
          </p:cNvPicPr>
          <p:nvPr/>
        </p:nvPicPr>
        <p:blipFill>
          <a:blip r:embed="rId2" cstate="print"/>
          <a:srcRect l="52330" t="53" b="7558"/>
          <a:stretch>
            <a:fillRect/>
          </a:stretch>
        </p:blipFill>
        <p:spPr bwMode="auto">
          <a:xfrm>
            <a:off x="5105400" y="914400"/>
            <a:ext cx="3733800" cy="4572000"/>
          </a:xfrm>
          <a:prstGeom prst="rect">
            <a:avLst/>
          </a:prstGeom>
          <a:noFill/>
          <a:ln w="9525">
            <a:noFill/>
            <a:miter lim="800000"/>
            <a:headEnd/>
            <a:tailEnd/>
          </a:ln>
        </p:spPr>
      </p:pic>
      <p:sp>
        <p:nvSpPr>
          <p:cNvPr id="8" name="Content Placeholder 7"/>
          <p:cNvSpPr>
            <a:spLocks noGrp="1"/>
          </p:cNvSpPr>
          <p:nvPr>
            <p:ph idx="1"/>
          </p:nvPr>
        </p:nvSpPr>
        <p:spPr>
          <a:xfrm>
            <a:off x="4953000" y="5333999"/>
            <a:ext cx="4191000" cy="1524001"/>
          </a:xfrm>
          <a:prstGeom prst="rect">
            <a:avLst/>
          </a:prstGeom>
          <a:solidFill>
            <a:schemeClr val="bg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r>
              <a:rPr lang="en-GB" dirty="0">
                <a:latin typeface="Calibri" pitchFamily="34" charset="0"/>
                <a:cs typeface="Calibri" pitchFamily="34" charset="0"/>
              </a:rPr>
              <a:t> </a:t>
            </a:r>
          </a:p>
          <a:p>
            <a:pPr algn="ctr">
              <a:buNone/>
              <a:defRPr/>
            </a:pPr>
            <a:r>
              <a:rPr lang="en-GB" sz="2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REMEDY</a:t>
            </a:r>
            <a:r>
              <a:rPr lang="en-GB" sz="2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GB" sz="2600" dirty="0">
                <a:solidFill>
                  <a:srgbClr val="FFC000"/>
                </a:solidFill>
                <a:latin typeface="Times New Roman" pitchFamily="18" charset="0"/>
                <a:cs typeface="Times New Roman" pitchFamily="18" charset="0"/>
              </a:rPr>
              <a:t> An automatic correction technique was used to correct the </a:t>
            </a:r>
            <a:r>
              <a:rPr lang="en-GB" sz="2600" dirty="0" err="1">
                <a:solidFill>
                  <a:srgbClr val="FFC000"/>
                </a:solidFill>
                <a:latin typeface="Times New Roman" pitchFamily="18" charset="0"/>
                <a:cs typeface="Times New Roman" pitchFamily="18" charset="0"/>
              </a:rPr>
              <a:t>artifactual</a:t>
            </a:r>
            <a:r>
              <a:rPr lang="en-GB" sz="2600" dirty="0">
                <a:solidFill>
                  <a:srgbClr val="FFC000"/>
                </a:solidFill>
                <a:latin typeface="Times New Roman" pitchFamily="18" charset="0"/>
                <a:cs typeface="Times New Roman" pitchFamily="18" charset="0"/>
              </a:rPr>
              <a:t> distortion. These are in built.</a:t>
            </a:r>
          </a:p>
          <a:p>
            <a:pPr algn="ctr">
              <a:defRPr/>
            </a:pPr>
            <a:endParaRPr lang="en-GB"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sz="4800" b="1" smtClean="0">
                <a:effectLst>
                  <a:outerShdw blurRad="38100" dist="38100" dir="2700000" algn="tl">
                    <a:srgbClr val="000000">
                      <a:alpha val="43137"/>
                    </a:srgbClr>
                  </a:outerShdw>
                </a:effectLst>
              </a:rPr>
              <a:t>RF FIELD INHOMOGENIETY</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r="53493" b="8199"/>
          <a:stretch>
            <a:fillRect/>
          </a:stretch>
        </p:blipFill>
        <p:spPr bwMode="auto">
          <a:xfrm>
            <a:off x="228600" y="1371600"/>
            <a:ext cx="4343400" cy="5486400"/>
          </a:xfrm>
          <a:prstGeom prst="rect">
            <a:avLst/>
          </a:prstGeom>
          <a:noFill/>
          <a:ln w="9525">
            <a:noFill/>
            <a:miter lim="800000"/>
            <a:headEnd/>
            <a:tailEnd/>
          </a:ln>
        </p:spPr>
      </p:pic>
      <p:sp>
        <p:nvSpPr>
          <p:cNvPr id="5" name="Rectangle 4"/>
          <p:cNvSpPr/>
          <p:nvPr/>
        </p:nvSpPr>
        <p:spPr>
          <a:xfrm>
            <a:off x="4648200" y="1981200"/>
            <a:ext cx="4283075" cy="1233487"/>
          </a:xfrm>
          <a:prstGeom prst="rect">
            <a:avLst/>
          </a:prstGeom>
          <a:solidFill>
            <a:schemeClr val="bg1">
              <a:lumMod val="50000"/>
              <a:lumOff val="50000"/>
            </a:scheme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smtClean="0">
                <a:solidFill>
                  <a:schemeClr val="accent2">
                    <a:lumMod val="60000"/>
                    <a:lumOff val="40000"/>
                  </a:schemeClr>
                </a:solidFill>
                <a:latin typeface="Times New Roman" pitchFamily="18" charset="0"/>
                <a:cs typeface="Times New Roman" pitchFamily="18" charset="0"/>
              </a:rPr>
              <a:t> </a:t>
            </a:r>
            <a:r>
              <a:rPr lang="en-GB" sz="2000" b="1" dirty="0">
                <a:solidFill>
                  <a:schemeClr val="accent2">
                    <a:lumMod val="60000"/>
                    <a:lumOff val="40000"/>
                  </a:schemeClr>
                </a:solidFill>
                <a:latin typeface="Times New Roman" pitchFamily="18" charset="0"/>
                <a:cs typeface="Times New Roman" pitchFamily="18" charset="0"/>
              </a:rPr>
              <a:t>RF FIELD INHOMOGENEITY causing prominent </a:t>
            </a:r>
            <a:r>
              <a:rPr lang="en-GB" sz="2000" b="1" dirty="0" err="1">
                <a:solidFill>
                  <a:schemeClr val="accent2">
                    <a:lumMod val="60000"/>
                    <a:lumOff val="40000"/>
                  </a:schemeClr>
                </a:solidFill>
                <a:latin typeface="Times New Roman" pitchFamily="18" charset="0"/>
                <a:cs typeface="Times New Roman" pitchFamily="18" charset="0"/>
              </a:rPr>
              <a:t>inhomogeneity</a:t>
            </a:r>
            <a:r>
              <a:rPr lang="en-GB" sz="2000" b="1" dirty="0">
                <a:solidFill>
                  <a:schemeClr val="accent2">
                    <a:lumMod val="60000"/>
                    <a:lumOff val="40000"/>
                  </a:schemeClr>
                </a:solidFill>
                <a:latin typeface="Times New Roman" pitchFamily="18" charset="0"/>
                <a:cs typeface="Times New Roman" pitchFamily="18" charset="0"/>
              </a:rPr>
              <a:t> of fat suppression.</a:t>
            </a:r>
          </a:p>
        </p:txBody>
      </p:sp>
      <p:sp>
        <p:nvSpPr>
          <p:cNvPr id="6" name="Rectangle 5"/>
          <p:cNvSpPr/>
          <p:nvPr/>
        </p:nvSpPr>
        <p:spPr>
          <a:xfrm>
            <a:off x="4800600" y="3810000"/>
            <a:ext cx="3733800" cy="2193925"/>
          </a:xfrm>
          <a:prstGeom prst="rect">
            <a:avLst/>
          </a:prstGeom>
          <a:solidFill>
            <a:schemeClr val="accent4">
              <a:lumMod val="5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accent2">
                    <a:lumMod val="60000"/>
                    <a:lumOff val="40000"/>
                  </a:schemeClr>
                </a:solidFill>
                <a:effectLst>
                  <a:outerShdw blurRad="38100" dist="38100" dir="2700000" algn="tl">
                    <a:srgbClr val="000000">
                      <a:alpha val="43137"/>
                    </a:srgbClr>
                  </a:outerShdw>
                </a:effectLst>
              </a:rPr>
              <a:t>REMEDY:</a:t>
            </a:r>
            <a:r>
              <a:rPr lang="en-GB" sz="2400" dirty="0">
                <a:solidFill>
                  <a:schemeClr val="accent2">
                    <a:lumMod val="60000"/>
                    <a:lumOff val="40000"/>
                  </a:schemeClr>
                </a:solidFill>
              </a:rPr>
              <a:t> independent control of the RF transmission elements- </a:t>
            </a:r>
            <a:r>
              <a:rPr lang="en-GB" sz="2400" b="1" dirty="0">
                <a:solidFill>
                  <a:schemeClr val="accent2">
                    <a:lumMod val="60000"/>
                    <a:lumOff val="40000"/>
                  </a:schemeClr>
                </a:solidFill>
                <a:effectLst>
                  <a:outerShdw blurRad="38100" dist="38100" dir="2700000" algn="tl">
                    <a:srgbClr val="000000">
                      <a:alpha val="43137"/>
                    </a:srgbClr>
                  </a:outerShdw>
                </a:effectLst>
              </a:rPr>
              <a:t>RF SHIMMING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METTALLIC OBJECTS ARTIFACT  </a:t>
            </a:r>
            <a:endParaRPr lang="en-US" dirty="0"/>
          </a:p>
        </p:txBody>
      </p:sp>
      <p:pic>
        <p:nvPicPr>
          <p:cNvPr id="4" name="Picture 3"/>
          <p:cNvPicPr>
            <a:picLocks noChangeAspect="1" noChangeArrowheads="1"/>
          </p:cNvPicPr>
          <p:nvPr/>
        </p:nvPicPr>
        <p:blipFill>
          <a:blip r:embed="rId2" cstate="print"/>
          <a:srcRect l="33215" r="35012" b="6107"/>
          <a:stretch>
            <a:fillRect/>
          </a:stretch>
        </p:blipFill>
        <p:spPr bwMode="auto">
          <a:xfrm>
            <a:off x="228600" y="1219200"/>
            <a:ext cx="3048000" cy="3505200"/>
          </a:xfrm>
          <a:prstGeom prst="rect">
            <a:avLst/>
          </a:prstGeom>
          <a:noFill/>
          <a:ln w="9525">
            <a:noFill/>
            <a:miter lim="800000"/>
            <a:headEnd/>
            <a:tailEnd/>
          </a:ln>
        </p:spPr>
      </p:pic>
      <p:sp>
        <p:nvSpPr>
          <p:cNvPr id="7" name="TextBox 6"/>
          <p:cNvSpPr txBox="1"/>
          <p:nvPr/>
        </p:nvSpPr>
        <p:spPr>
          <a:xfrm>
            <a:off x="0" y="4765119"/>
            <a:ext cx="3657600" cy="2092881"/>
          </a:xfrm>
          <a:prstGeom prst="rect">
            <a:avLst/>
          </a:prstGeom>
          <a:noFill/>
        </p:spPr>
        <p:txBody>
          <a:bodyPr wrap="square" rtlCol="0">
            <a:spAutoFit/>
          </a:bodyPr>
          <a:lstStyle/>
          <a:p>
            <a:pPr algn="ctr">
              <a:defRPr/>
            </a:pPr>
            <a:r>
              <a:rPr lang="en-GB" sz="20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CAUSE</a:t>
            </a:r>
            <a:r>
              <a:rPr lang="en-GB" sz="2000" dirty="0" smtClean="0">
                <a:solidFill>
                  <a:srgbClr val="FFC000"/>
                </a:solidFill>
                <a:latin typeface="Calibri" pitchFamily="34" charset="0"/>
                <a:cs typeface="Calibri" pitchFamily="34" charset="0"/>
              </a:rPr>
              <a:t>:  </a:t>
            </a:r>
            <a:r>
              <a:rPr lang="en-GB" sz="20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METALLIC OBJECT ARTIFACT</a:t>
            </a:r>
            <a:endParaRPr lang="en-GB" sz="2000" dirty="0" smtClean="0">
              <a:solidFill>
                <a:srgbClr val="FFC000"/>
              </a:solidFill>
              <a:latin typeface="Calibri" pitchFamily="34" charset="0"/>
              <a:cs typeface="Calibri" pitchFamily="34" charset="0"/>
            </a:endParaRPr>
          </a:p>
          <a:p>
            <a:pPr algn="ctr">
              <a:defRPr/>
            </a:pPr>
            <a:r>
              <a:rPr lang="en-GB" dirty="0" smtClean="0">
                <a:latin typeface="Calibri" pitchFamily="34" charset="0"/>
                <a:cs typeface="Calibri" pitchFamily="34" charset="0"/>
              </a:rPr>
              <a:t>Due to its presence (</a:t>
            </a:r>
            <a:r>
              <a:rPr lang="en-GB" dirty="0" err="1" smtClean="0">
                <a:latin typeface="Calibri" pitchFamily="34" charset="0"/>
                <a:cs typeface="Calibri" pitchFamily="34" charset="0"/>
              </a:rPr>
              <a:t>eg</a:t>
            </a:r>
            <a:r>
              <a:rPr lang="en-GB" dirty="0" smtClean="0">
                <a:latin typeface="Calibri" pitchFamily="34" charset="0"/>
                <a:cs typeface="Calibri" pitchFamily="34" charset="0"/>
              </a:rPr>
              <a:t>: surgical hardware), it distorts nearby structures and also may result in signal dropout, depending on the sequence used</a:t>
            </a:r>
            <a:endParaRPr lang="en-US" dirty="0"/>
          </a:p>
        </p:txBody>
      </p:sp>
      <p:sp>
        <p:nvSpPr>
          <p:cNvPr id="8" name="Rounded Rectangle 7"/>
          <p:cNvSpPr/>
          <p:nvPr/>
        </p:nvSpPr>
        <p:spPr>
          <a:xfrm>
            <a:off x="3810000" y="1447800"/>
            <a:ext cx="5029200" cy="472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smtClean="0">
                <a:solidFill>
                  <a:srgbClr val="FFC000"/>
                </a:solidFill>
                <a:effectLst>
                  <a:outerShdw blurRad="38100" dist="38100" dir="2700000" algn="tl">
                    <a:srgbClr val="000000">
                      <a:alpha val="43137"/>
                    </a:srgbClr>
                  </a:outerShdw>
                </a:effectLst>
              </a:rPr>
              <a:t>REMEDY:</a:t>
            </a:r>
            <a:r>
              <a:rPr lang="en-GB" sz="2400" dirty="0" smtClean="0"/>
              <a:t> </a:t>
            </a:r>
          </a:p>
          <a:p>
            <a:pPr algn="ctr">
              <a:defRPr/>
            </a:pPr>
            <a:endParaRPr lang="en-GB" dirty="0" smtClean="0"/>
          </a:p>
          <a:p>
            <a:pPr marL="342900" indent="-342900">
              <a:buFont typeface="+mj-lt"/>
              <a:buAutoNum type="arabicPeriod"/>
              <a:defRPr/>
            </a:pPr>
            <a:r>
              <a:rPr lang="en-GB" dirty="0" smtClean="0"/>
              <a:t> </a:t>
            </a:r>
            <a:r>
              <a:rPr lang="en-GB"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Adding of a 180° RF PULSE</a:t>
            </a:r>
            <a:r>
              <a:rPr lang="en-GB" sz="2400" dirty="0" smtClean="0">
                <a:solidFill>
                  <a:srgbClr val="002060"/>
                </a:solidFill>
                <a:latin typeface="Times New Roman" pitchFamily="18" charset="0"/>
                <a:cs typeface="Times New Roman" pitchFamily="18" charset="0"/>
              </a:rPr>
              <a:t>- time of TE/2 –inverts the polarity of phase change among protons. </a:t>
            </a:r>
          </a:p>
          <a:p>
            <a:pPr marL="342900" indent="-342900">
              <a:defRPr/>
            </a:pPr>
            <a:r>
              <a:rPr lang="en-GB" sz="2400" dirty="0" smtClean="0">
                <a:solidFill>
                  <a:srgbClr val="002060"/>
                </a:solidFill>
                <a:latin typeface="Times New Roman" pitchFamily="18" charset="0"/>
                <a:cs typeface="Times New Roman" pitchFamily="18" charset="0"/>
              </a:rPr>
              <a:t>      so, at TE, the protons that were exposed to field </a:t>
            </a:r>
            <a:r>
              <a:rPr lang="en-GB" sz="2400" dirty="0" err="1" smtClean="0">
                <a:solidFill>
                  <a:srgbClr val="002060"/>
                </a:solidFill>
                <a:latin typeface="Times New Roman" pitchFamily="18" charset="0"/>
                <a:cs typeface="Times New Roman" pitchFamily="18" charset="0"/>
              </a:rPr>
              <a:t>inhomogeneities</a:t>
            </a:r>
            <a:r>
              <a:rPr lang="en-GB" sz="2400" dirty="0" smtClean="0">
                <a:solidFill>
                  <a:srgbClr val="002060"/>
                </a:solidFill>
                <a:latin typeface="Times New Roman" pitchFamily="18" charset="0"/>
                <a:cs typeface="Times New Roman" pitchFamily="18" charset="0"/>
              </a:rPr>
              <a:t> are once again in phase with those that were not exposed to those </a:t>
            </a:r>
            <a:r>
              <a:rPr lang="en-GB" sz="2400" dirty="0" err="1" smtClean="0">
                <a:solidFill>
                  <a:srgbClr val="002060"/>
                </a:solidFill>
                <a:latin typeface="Times New Roman" pitchFamily="18" charset="0"/>
                <a:cs typeface="Times New Roman" pitchFamily="18" charset="0"/>
              </a:rPr>
              <a:t>inhomogeneities</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pic>
        <p:nvPicPr>
          <p:cNvPr id="9" name="Picture 4"/>
          <p:cNvPicPr>
            <a:picLocks noGrp="1" noChangeAspect="1" noChangeArrowheads="1"/>
          </p:cNvPicPr>
          <p:nvPr>
            <p:ph idx="1"/>
          </p:nvPr>
        </p:nvPicPr>
        <p:blipFill>
          <a:blip r:embed="rId2" cstate="print"/>
          <a:srcRect r="68024" b="6490"/>
          <a:stretch>
            <a:fillRect/>
          </a:stretch>
        </p:blipFill>
        <p:spPr>
          <a:xfrm>
            <a:off x="3962400" y="1219200"/>
            <a:ext cx="5181600" cy="5345236"/>
          </a:xfrm>
          <a:noFill/>
        </p:spPr>
      </p:pic>
      <p:sp>
        <p:nvSpPr>
          <p:cNvPr id="10" name="Rounded Rectangle 9"/>
          <p:cNvSpPr/>
          <p:nvPr/>
        </p:nvSpPr>
        <p:spPr>
          <a:xfrm>
            <a:off x="0" y="1143000"/>
            <a:ext cx="4038600" cy="571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defRPr/>
            </a:pPr>
            <a:r>
              <a:rPr lang="en-GB" sz="2400" b="1" dirty="0" smtClean="0">
                <a:solidFill>
                  <a:srgbClr val="FFC000"/>
                </a:solidFill>
                <a:latin typeface="Times New Roman" pitchFamily="18" charset="0"/>
                <a:cs typeface="Times New Roman" pitchFamily="18" charset="0"/>
              </a:rPr>
              <a:t>OTHER REMEDIES:</a:t>
            </a:r>
          </a:p>
          <a:p>
            <a:pPr marL="457200" indent="-457200" algn="ctr">
              <a:defRPr/>
            </a:pPr>
            <a:endParaRPr lang="en-GB" sz="2400" b="1" dirty="0" smtClean="0">
              <a:solidFill>
                <a:srgbClr val="FFC000"/>
              </a:solidFill>
              <a:latin typeface="Times New Roman" pitchFamily="18" charset="0"/>
              <a:cs typeface="Times New Roman" pitchFamily="18" charset="0"/>
            </a:endParaRPr>
          </a:p>
          <a:p>
            <a:pPr marL="457200" indent="-457200">
              <a:buFont typeface="+mj-lt"/>
              <a:buAutoNum type="arabicPeriod"/>
              <a:defRPr/>
            </a:pPr>
            <a:r>
              <a:rPr lang="en-GB" sz="2400" dirty="0" smtClean="0">
                <a:latin typeface="Times New Roman" pitchFamily="18" charset="0"/>
                <a:cs typeface="Times New Roman" pitchFamily="18" charset="0"/>
              </a:rPr>
              <a:t>Smaller pixel sizes</a:t>
            </a:r>
          </a:p>
          <a:p>
            <a:pPr marL="457200" indent="-457200">
              <a:buFont typeface="+mj-lt"/>
              <a:buAutoNum type="arabicPeriod"/>
              <a:defRPr/>
            </a:pPr>
            <a:r>
              <a:rPr lang="en-GB" sz="2400" dirty="0" smtClean="0">
                <a:latin typeface="Times New Roman" pitchFamily="18" charset="0"/>
                <a:cs typeface="Times New Roman" pitchFamily="18" charset="0"/>
              </a:rPr>
              <a:t>Using a short TE or short inter-echo interval</a:t>
            </a:r>
          </a:p>
          <a:p>
            <a:pPr marL="457200" indent="-457200">
              <a:buFont typeface="+mj-lt"/>
              <a:buAutoNum type="arabicPeriod"/>
              <a:defRPr/>
            </a:pPr>
            <a:r>
              <a:rPr lang="en-GB" sz="2400" dirty="0" smtClean="0">
                <a:latin typeface="Times New Roman" pitchFamily="18" charset="0"/>
                <a:cs typeface="Times New Roman" pitchFamily="18" charset="0"/>
              </a:rPr>
              <a:t> Increasing the sampling bandwidth </a:t>
            </a:r>
            <a:endParaRPr lang="en-GB" sz="2400" dirty="0">
              <a:latin typeface="Times New Roman" pitchFamily="18" charset="0"/>
              <a:cs typeface="Times New Roman" pitchFamily="18" charset="0"/>
            </a:endParaRPr>
          </a:p>
        </p:txBody>
      </p:sp>
      <p:sp>
        <p:nvSpPr>
          <p:cNvPr id="12" name="Rectangle 11"/>
          <p:cNvSpPr/>
          <p:nvPr/>
        </p:nvSpPr>
        <p:spPr>
          <a:xfrm>
            <a:off x="4038600" y="6211669"/>
            <a:ext cx="5105400" cy="646331"/>
          </a:xfrm>
          <a:prstGeom prst="rect">
            <a:avLst/>
          </a:prstGeom>
        </p:spPr>
        <p:txBody>
          <a:bodyPr wrap="square">
            <a:spAutoFit/>
          </a:bodyPr>
          <a:lstStyle/>
          <a:p>
            <a:pPr algn="ctr">
              <a:defRPr/>
            </a:pPr>
            <a:r>
              <a:rPr lang="en-GB" dirty="0" smtClean="0">
                <a:latin typeface="Calibri" pitchFamily="34" charset="0"/>
                <a:cs typeface="Calibri" pitchFamily="34" charset="0"/>
              </a:rPr>
              <a:t>Aneurysm clip seen without affecting image quality</a:t>
            </a:r>
          </a:p>
          <a:p>
            <a:pPr algn="ctr">
              <a:defRPr/>
            </a:pPr>
            <a:r>
              <a:rPr lang="en-GB" dirty="0" smtClean="0">
                <a:latin typeface="Calibri" pitchFamily="34" charset="0"/>
                <a:cs typeface="Calibri" pitchFamily="34" charset="0"/>
              </a:rPr>
              <a:t>T2 spin echo </a:t>
            </a:r>
            <a:endParaRPr lang="en-GB"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1000"/>
                                        <p:tgtEl>
                                          <p:spTgt spid="8"/>
                                        </p:tgtEl>
                                      </p:cBhvr>
                                    </p:animEffect>
                                    <p:set>
                                      <p:cBhvr>
                                        <p:cTn id="31" dur="1" fill="hold">
                                          <p:stCondLst>
                                            <p:cond delay="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4"/>
                                        </p:tgtEl>
                                      </p:cBhvr>
                                    </p:animEffect>
                                    <p:set>
                                      <p:cBhvr>
                                        <p:cTn id="36" dur="1" fill="hold">
                                          <p:stCondLst>
                                            <p:cond delay="1999"/>
                                          </p:stCondLst>
                                        </p:cTn>
                                        <p:tgtEl>
                                          <p:spTgt spid="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7"/>
                                        </p:tgtEl>
                                      </p:cBhvr>
                                    </p:animEffect>
                                    <p:set>
                                      <p:cBhvr>
                                        <p:cTn id="39" dur="1" fill="hold">
                                          <p:stCondLst>
                                            <p:cond delay="19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0.7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2000"/>
                                        <p:tgtEl>
                                          <p:spTgt spid="12">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fade">
                                      <p:cBhvr>
                                        <p:cTn id="52"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dirty="0" smtClean="0"/>
              <a:t>     CHEMICAL SHIFT ARTIFACT</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r="50722" b="6297"/>
          <a:stretch>
            <a:fillRect/>
          </a:stretch>
        </p:blipFill>
        <p:spPr bwMode="auto">
          <a:xfrm>
            <a:off x="228600" y="1219200"/>
            <a:ext cx="3325812" cy="3810000"/>
          </a:xfrm>
          <a:prstGeom prst="rect">
            <a:avLst/>
          </a:prstGeom>
          <a:noFill/>
          <a:ln w="9525">
            <a:noFill/>
            <a:miter lim="800000"/>
            <a:headEnd/>
            <a:tailEnd/>
          </a:ln>
        </p:spPr>
      </p:pic>
      <p:sp>
        <p:nvSpPr>
          <p:cNvPr id="6" name="Rectangle 5"/>
          <p:cNvSpPr/>
          <p:nvPr/>
        </p:nvSpPr>
        <p:spPr>
          <a:xfrm>
            <a:off x="0" y="5075238"/>
            <a:ext cx="3840163" cy="178276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CAUSE</a:t>
            </a:r>
            <a:r>
              <a:rPr lang="en-GB" b="1" dirty="0" smtClean="0">
                <a:solidFill>
                  <a:srgbClr val="00B050"/>
                </a:solidFill>
                <a:effectLst>
                  <a:outerShdw blurRad="38100" dist="38100" dir="2700000" algn="tl">
                    <a:srgbClr val="000000">
                      <a:alpha val="43137"/>
                    </a:srgbClr>
                  </a:outerShdw>
                </a:effectLst>
                <a:latin typeface="Calibri" pitchFamily="34" charset="0"/>
                <a:cs typeface="Calibri" pitchFamily="34" charset="0"/>
              </a:rPr>
              <a:t>: CHEMICAL SHIFT ARTIFACT </a:t>
            </a:r>
            <a:r>
              <a:rPr lang="en-GB" dirty="0" smtClean="0">
                <a:latin typeface="Calibri" pitchFamily="34" charset="0"/>
                <a:cs typeface="Calibri" pitchFamily="34" charset="0"/>
              </a:rPr>
              <a:t>due to differences in </a:t>
            </a:r>
            <a:r>
              <a:rPr lang="en-GB" dirty="0" err="1" smtClean="0">
                <a:latin typeface="Calibri" pitchFamily="34" charset="0"/>
                <a:cs typeface="Calibri" pitchFamily="34" charset="0"/>
              </a:rPr>
              <a:t>larmor</a:t>
            </a:r>
            <a:r>
              <a:rPr lang="en-GB" dirty="0" smtClean="0">
                <a:latin typeface="Calibri" pitchFamily="34" charset="0"/>
                <a:cs typeface="Calibri" pitchFamily="34" charset="0"/>
              </a:rPr>
              <a:t> frequency of fat and water leads spatial </a:t>
            </a:r>
            <a:r>
              <a:rPr lang="en-GB" dirty="0" err="1" smtClean="0">
                <a:latin typeface="Calibri" pitchFamily="34" charset="0"/>
                <a:cs typeface="Calibri" pitchFamily="34" charset="0"/>
              </a:rPr>
              <a:t>mis</a:t>
            </a:r>
            <a:r>
              <a:rPr lang="en-GB" dirty="0" smtClean="0">
                <a:latin typeface="Calibri" pitchFamily="34" charset="0"/>
                <a:cs typeface="Calibri" pitchFamily="34" charset="0"/>
              </a:rPr>
              <a:t>-registration of the MR signal</a:t>
            </a:r>
          </a:p>
          <a:p>
            <a:pPr algn="ctr">
              <a:defRPr/>
            </a:pPr>
            <a:r>
              <a:rPr lang="en-GB" dirty="0" smtClean="0">
                <a:latin typeface="Calibri" pitchFamily="34" charset="0"/>
                <a:cs typeface="Calibri" pitchFamily="34" charset="0"/>
              </a:rPr>
              <a:t>Seen more in fat-water interface</a:t>
            </a:r>
            <a:endParaRPr lang="en-GB" dirty="0">
              <a:latin typeface="Calibri" pitchFamily="34" charset="0"/>
              <a:cs typeface="Calibri" pitchFamily="34" charset="0"/>
            </a:endParaRPr>
          </a:p>
        </p:txBody>
      </p:sp>
      <p:sp>
        <p:nvSpPr>
          <p:cNvPr id="7" name="Rectangle 6"/>
          <p:cNvSpPr/>
          <p:nvPr/>
        </p:nvSpPr>
        <p:spPr>
          <a:xfrm>
            <a:off x="4343400" y="1371600"/>
            <a:ext cx="4495800" cy="4191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REMEDY: </a:t>
            </a:r>
          </a:p>
          <a:p>
            <a:pPr marL="342900" indent="-342900">
              <a:buFont typeface="+mj-lt"/>
              <a:buAutoNum type="arabicPeriod"/>
              <a:defRPr/>
            </a:pPr>
            <a:r>
              <a:rPr lang="en-GB" sz="2400" dirty="0">
                <a:solidFill>
                  <a:schemeClr val="tx1"/>
                </a:solidFill>
                <a:latin typeface="Times New Roman" pitchFamily="18" charset="0"/>
                <a:cs typeface="Times New Roman" pitchFamily="18" charset="0"/>
              </a:rPr>
              <a:t>Higher bandwidth sampling rate</a:t>
            </a:r>
          </a:p>
          <a:p>
            <a:pPr marL="342900" indent="-342900">
              <a:buFont typeface="+mj-lt"/>
              <a:buAutoNum type="arabicPeriod"/>
              <a:defRPr/>
            </a:pPr>
            <a:r>
              <a:rPr lang="en-GB" sz="2400" dirty="0">
                <a:solidFill>
                  <a:schemeClr val="tx1"/>
                </a:solidFill>
                <a:latin typeface="Times New Roman" pitchFamily="18" charset="0"/>
                <a:cs typeface="Times New Roman" pitchFamily="18" charset="0"/>
              </a:rPr>
              <a:t>Fat suppression will eliminate it totally</a:t>
            </a:r>
          </a:p>
          <a:p>
            <a:pPr marL="342900" indent="-342900">
              <a:buFont typeface="+mj-lt"/>
              <a:buAutoNum type="arabicPeriod"/>
              <a:defRPr/>
            </a:pPr>
            <a:r>
              <a:rPr lang="en-GB" sz="2400" dirty="0">
                <a:solidFill>
                  <a:schemeClr val="tx1"/>
                </a:solidFill>
                <a:latin typeface="Times New Roman" pitchFamily="18" charset="0"/>
                <a:cs typeface="Times New Roman" pitchFamily="18" charset="0"/>
              </a:rPr>
              <a:t>Adjust orientation of frequency encoding so decrease in ROI</a:t>
            </a:r>
          </a:p>
        </p:txBody>
      </p:sp>
      <p:pic>
        <p:nvPicPr>
          <p:cNvPr id="8" name="Picture 2"/>
          <p:cNvPicPr>
            <a:picLocks noChangeAspect="1" noChangeArrowheads="1"/>
          </p:cNvPicPr>
          <p:nvPr/>
        </p:nvPicPr>
        <p:blipFill>
          <a:blip r:embed="rId2" cstate="print"/>
          <a:srcRect l="51962" t="2043" b="5836"/>
          <a:stretch>
            <a:fillRect/>
          </a:stretch>
        </p:blipFill>
        <p:spPr bwMode="auto">
          <a:xfrm>
            <a:off x="4114800" y="1219200"/>
            <a:ext cx="4836815"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dirty="0" smtClean="0"/>
              <a:t>         TRUNCATION ARTIFACT</a:t>
            </a:r>
            <a:endParaRPr lang="en-US" dirty="0"/>
          </a:p>
        </p:txBody>
      </p:sp>
      <p:pic>
        <p:nvPicPr>
          <p:cNvPr id="4" name="Picture 2"/>
          <p:cNvPicPr>
            <a:picLocks noChangeAspect="1" noChangeArrowheads="1"/>
          </p:cNvPicPr>
          <p:nvPr/>
        </p:nvPicPr>
        <p:blipFill>
          <a:blip r:embed="rId2" cstate="print"/>
          <a:srcRect r="51556" b="6299"/>
          <a:stretch>
            <a:fillRect/>
          </a:stretch>
        </p:blipFill>
        <p:spPr bwMode="auto">
          <a:xfrm>
            <a:off x="228600" y="1295400"/>
            <a:ext cx="3521075" cy="3810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51233" t="406" b="6589"/>
          <a:stretch>
            <a:fillRect/>
          </a:stretch>
        </p:blipFill>
        <p:spPr bwMode="auto">
          <a:xfrm>
            <a:off x="4876800" y="1371600"/>
            <a:ext cx="3733800" cy="3571266"/>
          </a:xfrm>
          <a:prstGeom prst="rect">
            <a:avLst/>
          </a:prstGeom>
          <a:noFill/>
          <a:ln w="9525">
            <a:noFill/>
            <a:miter lim="800000"/>
            <a:headEnd/>
            <a:tailEnd/>
          </a:ln>
        </p:spPr>
      </p:pic>
      <p:sp>
        <p:nvSpPr>
          <p:cNvPr id="7" name="Rectangle 6"/>
          <p:cNvSpPr/>
          <p:nvPr/>
        </p:nvSpPr>
        <p:spPr>
          <a:xfrm>
            <a:off x="4632325" y="5181600"/>
            <a:ext cx="4511675"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FFC000"/>
                </a:solidFill>
                <a:effectLst>
                  <a:outerShdw blurRad="38100" dist="38100" dir="2700000" algn="tl">
                    <a:srgbClr val="000000">
                      <a:alpha val="43137"/>
                    </a:srgbClr>
                  </a:outerShdw>
                </a:effectLst>
                <a:latin typeface="Calibri" pitchFamily="34" charset="0"/>
                <a:cs typeface="Calibri" pitchFamily="34" charset="0"/>
              </a:rPr>
              <a:t>REMEDY:</a:t>
            </a:r>
            <a:r>
              <a:rPr lang="en-GB" sz="2400" dirty="0">
                <a:latin typeface="Calibri" pitchFamily="34" charset="0"/>
                <a:cs typeface="Calibri" pitchFamily="34" charset="0"/>
              </a:rPr>
              <a:t> Decrease the pixel size or use additional filters</a:t>
            </a:r>
          </a:p>
        </p:txBody>
      </p:sp>
      <p:sp>
        <p:nvSpPr>
          <p:cNvPr id="8" name="TextBox 7"/>
          <p:cNvSpPr txBox="1"/>
          <p:nvPr/>
        </p:nvSpPr>
        <p:spPr>
          <a:xfrm>
            <a:off x="228600" y="5226784"/>
            <a:ext cx="3886200" cy="1631216"/>
          </a:xfrm>
          <a:prstGeom prst="rect">
            <a:avLst/>
          </a:prstGeom>
          <a:noFill/>
        </p:spPr>
        <p:txBody>
          <a:bodyPr wrap="square" rtlCol="0">
            <a:spAutoFit/>
          </a:bodyPr>
          <a:lstStyle/>
          <a:p>
            <a:pPr algn="ctr">
              <a:defRPr/>
            </a:pPr>
            <a:r>
              <a:rPr lang="en-GB"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CAUSE:</a:t>
            </a:r>
            <a:r>
              <a:rPr lang="en-GB" sz="2000" dirty="0" smtClean="0">
                <a:latin typeface="Times New Roman" pitchFamily="18" charset="0"/>
                <a:cs typeface="Times New Roman" pitchFamily="18" charset="0"/>
              </a:rPr>
              <a:t> data is omitted(truncated) in k-</a:t>
            </a:r>
            <a:r>
              <a:rPr lang="en-GB" sz="2000" dirty="0" err="1" smtClean="0">
                <a:latin typeface="Times New Roman" pitchFamily="18" charset="0"/>
                <a:cs typeface="Times New Roman" pitchFamily="18" charset="0"/>
              </a:rPr>
              <a:t>space,causing</a:t>
            </a:r>
            <a:r>
              <a:rPr lang="en-GB" sz="2000" dirty="0" smtClean="0">
                <a:latin typeface="Times New Roman" pitchFamily="18" charset="0"/>
                <a:cs typeface="Times New Roman" pitchFamily="18" charset="0"/>
              </a:rPr>
              <a:t> signal intensity of a given pixel on the final image to vary from its ideal intensity</a:t>
            </a:r>
          </a:p>
          <a:p>
            <a:pPr algn="ctr">
              <a:defRPr/>
            </a:pPr>
            <a:r>
              <a:rPr lang="en-GB" sz="2000" dirty="0" smtClean="0">
                <a:latin typeface="Times New Roman" pitchFamily="18" charset="0"/>
                <a:cs typeface="Times New Roman" pitchFamily="18" charset="0"/>
              </a:rPr>
              <a:t>Manifest as ripple</a:t>
            </a:r>
            <a:endParaRPr lang="en-GB"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ZIPPER ARTIFACT</a:t>
            </a:r>
            <a:endParaRPr lang="en-US" dirty="0"/>
          </a:p>
        </p:txBody>
      </p:sp>
      <p:sp>
        <p:nvSpPr>
          <p:cNvPr id="3" name="Content Placeholder 2"/>
          <p:cNvSpPr>
            <a:spLocks noGrp="1"/>
          </p:cNvSpPr>
          <p:nvPr>
            <p:ph idx="1"/>
          </p:nvPr>
        </p:nvSpPr>
        <p:spPr>
          <a:xfrm>
            <a:off x="4800600" y="5257800"/>
            <a:ext cx="2133600" cy="1295399"/>
          </a:xfrm>
        </p:spPr>
        <p:txBody>
          <a:bodyPr>
            <a:normAutofit fontScale="92500"/>
          </a:bodyPr>
          <a:lstStyle/>
          <a:p>
            <a:pPr>
              <a:buNone/>
            </a:pPr>
            <a:r>
              <a:rPr lang="en-US" sz="2400" dirty="0" smtClean="0">
                <a:latin typeface="Times New Roman" pitchFamily="18" charset="0"/>
                <a:cs typeface="Times New Roman" pitchFamily="18" charset="0"/>
              </a:rPr>
              <a:t>dense line on the </a:t>
            </a:r>
          </a:p>
          <a:p>
            <a:pPr>
              <a:buNone/>
            </a:pPr>
            <a:r>
              <a:rPr lang="en-US" sz="2400" dirty="0" smtClean="0">
                <a:latin typeface="Times New Roman" pitchFamily="18" charset="0"/>
                <a:cs typeface="Times New Roman" pitchFamily="18" charset="0"/>
              </a:rPr>
              <a:t>image at specific point</a:t>
            </a:r>
          </a:p>
          <a:p>
            <a:endParaRPr lang="en-US" dirty="0"/>
          </a:p>
        </p:txBody>
      </p:sp>
      <p:pic>
        <p:nvPicPr>
          <p:cNvPr id="4" name="Picture 3" descr="C:\Users\Admin\Desktop\streak zipper.png"/>
          <p:cNvPicPr>
            <a:picLocks noChangeAspect="1" noChangeArrowheads="1"/>
          </p:cNvPicPr>
          <p:nvPr/>
        </p:nvPicPr>
        <p:blipFill>
          <a:blip r:embed="rId2" cstate="print"/>
          <a:srcRect l="1961" t="1803" r="1961"/>
          <a:stretch>
            <a:fillRect/>
          </a:stretch>
        </p:blipFill>
        <p:spPr bwMode="auto">
          <a:xfrm>
            <a:off x="0" y="1371600"/>
            <a:ext cx="4724400" cy="5250327"/>
          </a:xfrm>
          <a:prstGeom prst="rect">
            <a:avLst/>
          </a:prstGeom>
          <a:noFill/>
          <a:ln w="9525">
            <a:noFill/>
            <a:miter lim="800000"/>
            <a:headEnd/>
            <a:tailEnd/>
          </a:ln>
        </p:spPr>
      </p:pic>
      <p:sp>
        <p:nvSpPr>
          <p:cNvPr id="5" name="Rectangle 4"/>
          <p:cNvSpPr/>
          <p:nvPr/>
        </p:nvSpPr>
        <p:spPr>
          <a:xfrm>
            <a:off x="4724400" y="4648200"/>
            <a:ext cx="4206875" cy="185896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rgbClr val="FFC000"/>
                </a:solidFill>
                <a:effectLst>
                  <a:outerShdw blurRad="38100" dist="38100" dir="2700000" algn="tl">
                    <a:srgbClr val="000000">
                      <a:alpha val="43137"/>
                    </a:srgbClr>
                  </a:outerShdw>
                </a:effectLst>
                <a:latin typeface="Calibri" pitchFamily="34" charset="0"/>
                <a:cs typeface="Calibri" pitchFamily="34" charset="0"/>
              </a:rPr>
              <a:t>REMEDY: </a:t>
            </a:r>
          </a:p>
          <a:p>
            <a:pPr algn="ctr">
              <a:defRPr/>
            </a:pPr>
            <a:r>
              <a:rPr lang="en-GB"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Call the engineer to locate the leak and repair it.</a:t>
            </a:r>
          </a:p>
        </p:txBody>
      </p:sp>
      <p:sp>
        <p:nvSpPr>
          <p:cNvPr id="6" name="Rectangle 5"/>
          <p:cNvSpPr/>
          <p:nvPr/>
        </p:nvSpPr>
        <p:spPr>
          <a:xfrm>
            <a:off x="5105400" y="1752600"/>
            <a:ext cx="3611563" cy="1782762"/>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CAUSE: </a:t>
            </a:r>
            <a:r>
              <a:rPr lang="en-GB"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extraneous RF entering the room at a certain frequency.</a:t>
            </a:r>
          </a:p>
          <a:p>
            <a:pPr algn="ctr">
              <a:defRPr/>
            </a:pPr>
            <a:r>
              <a:rPr lang="en-GB"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Leak in the RF shielding of the room</a:t>
            </a:r>
            <a:endParaRPr lang="en-GB"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artifacts</a:t>
            </a:r>
            <a:endParaRPr lang="en-US" dirty="0"/>
          </a:p>
        </p:txBody>
      </p:sp>
      <p:sp>
        <p:nvSpPr>
          <p:cNvPr id="3" name="Content Placeholder 2"/>
          <p:cNvSpPr>
            <a:spLocks noGrp="1"/>
          </p:cNvSpPr>
          <p:nvPr>
            <p:ph idx="1"/>
          </p:nvPr>
        </p:nvSpPr>
        <p:spPr/>
        <p:txBody>
          <a:bodyPr>
            <a:normAutofit fontScale="92500" lnSpcReduction="20000"/>
          </a:bodyPr>
          <a:lstStyle/>
          <a:p>
            <a:pPr>
              <a:buFontTx/>
              <a:buAutoNum type="arabicPeriod"/>
            </a:pPr>
            <a:r>
              <a:rPr lang="en-US" dirty="0" smtClean="0"/>
              <a:t>PATIENT MOTION </a:t>
            </a:r>
          </a:p>
          <a:p>
            <a:pPr>
              <a:buFontTx/>
              <a:buAutoNum type="arabicPeriod"/>
            </a:pPr>
            <a:r>
              <a:rPr lang="en-US" dirty="0" smtClean="0"/>
              <a:t>INHOMOGENETY </a:t>
            </a:r>
          </a:p>
          <a:p>
            <a:pPr>
              <a:buFontTx/>
              <a:buAutoNum type="arabicPeriod"/>
            </a:pPr>
            <a:r>
              <a:rPr lang="en-US" dirty="0" smtClean="0"/>
              <a:t>ALIASING ARTIFACT</a:t>
            </a:r>
          </a:p>
          <a:p>
            <a:pPr>
              <a:buFontTx/>
              <a:buAutoNum type="arabicPeriod"/>
            </a:pPr>
            <a:r>
              <a:rPr lang="en-US" dirty="0" smtClean="0"/>
              <a:t>METAL ARTIFACT</a:t>
            </a:r>
          </a:p>
          <a:p>
            <a:pPr>
              <a:buFontTx/>
              <a:buAutoNum type="arabicPeriod"/>
            </a:pPr>
            <a:r>
              <a:rPr lang="en-US" dirty="0" smtClean="0"/>
              <a:t>CHEMICAL SHIFT ARTIFACT</a:t>
            </a:r>
          </a:p>
          <a:p>
            <a:pPr>
              <a:buFontTx/>
              <a:buAutoNum type="arabicPeriod"/>
            </a:pPr>
            <a:r>
              <a:rPr lang="en-US" dirty="0" smtClean="0"/>
              <a:t>GIBBS ARTIFACT</a:t>
            </a:r>
          </a:p>
          <a:p>
            <a:pPr>
              <a:buFontTx/>
              <a:buAutoNum type="arabicPeriod"/>
            </a:pPr>
            <a:r>
              <a:rPr lang="en-US" dirty="0" smtClean="0"/>
              <a:t>ZIPPER ARTIFACT</a:t>
            </a:r>
          </a:p>
          <a:p>
            <a:pPr>
              <a:buFontTx/>
              <a:buAutoNum type="arabicPeriod"/>
            </a:pPr>
            <a:r>
              <a:rPr lang="en-US" dirty="0" smtClean="0"/>
              <a:t>SHADING ARTIFACT</a:t>
            </a:r>
          </a:p>
          <a:p>
            <a:pPr>
              <a:buFontTx/>
              <a:buAutoNum type="arabicPeriod"/>
            </a:pPr>
            <a:r>
              <a:rPr lang="en-US" dirty="0" smtClean="0"/>
              <a:t>MOIRE ARTIFACT</a:t>
            </a:r>
          </a:p>
          <a:p>
            <a:pPr>
              <a:buFontTx/>
              <a:buAutoNum type="arabicPeriod"/>
            </a:pPr>
            <a:r>
              <a:rPr lang="en-US" dirty="0" smtClean="0"/>
              <a:t>MAGIC ANGLE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GB" dirty="0" smtClean="0"/>
              <a:t>ALIASING OR WRAP AROUND ARTIFACT</a:t>
            </a:r>
            <a:endParaRPr lang="en-US" dirty="0"/>
          </a:p>
        </p:txBody>
      </p:sp>
      <p:sp>
        <p:nvSpPr>
          <p:cNvPr id="4" name="Rectangle 3"/>
          <p:cNvSpPr/>
          <p:nvPr/>
        </p:nvSpPr>
        <p:spPr>
          <a:xfrm>
            <a:off x="4648200" y="1600200"/>
            <a:ext cx="4084639" cy="4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REMEDY</a:t>
            </a:r>
            <a:r>
              <a:rPr lang="en-GB" sz="2400" dirty="0">
                <a:solidFill>
                  <a:schemeClr val="bg1"/>
                </a:solidFill>
                <a:latin typeface="Times New Roman" pitchFamily="18" charset="0"/>
                <a:cs typeface="Times New Roman" pitchFamily="18" charset="0"/>
              </a:rPr>
              <a:t>:</a:t>
            </a:r>
          </a:p>
          <a:p>
            <a:pPr marL="342900" indent="-342900">
              <a:buFont typeface="+mj-lt"/>
              <a:buAutoNum type="arabicPeriod"/>
              <a:defRPr/>
            </a:pPr>
            <a:r>
              <a:rPr lang="en-GB" sz="2400" dirty="0">
                <a:solidFill>
                  <a:schemeClr val="bg1"/>
                </a:solidFill>
                <a:latin typeface="Times New Roman" pitchFamily="18" charset="0"/>
                <a:cs typeface="Times New Roman" pitchFamily="18" charset="0"/>
              </a:rPr>
              <a:t>Increasing sampling bandwidth/oversampling</a:t>
            </a:r>
          </a:p>
          <a:p>
            <a:pPr marL="342900" indent="-342900">
              <a:buFont typeface="+mj-lt"/>
              <a:buAutoNum type="arabicPeriod"/>
              <a:defRPr/>
            </a:pPr>
            <a:r>
              <a:rPr lang="en-GB" sz="2400" dirty="0">
                <a:solidFill>
                  <a:schemeClr val="bg1"/>
                </a:solidFill>
                <a:latin typeface="Times New Roman" pitchFamily="18" charset="0"/>
                <a:cs typeface="Times New Roman" pitchFamily="18" charset="0"/>
              </a:rPr>
              <a:t>Use of surface coil in ROI</a:t>
            </a:r>
          </a:p>
          <a:p>
            <a:pPr marL="342900" indent="-342900">
              <a:buFont typeface="+mj-lt"/>
              <a:buAutoNum type="arabicPeriod"/>
              <a:defRPr/>
            </a:pPr>
            <a:r>
              <a:rPr lang="en-GB" sz="2400" dirty="0">
                <a:solidFill>
                  <a:schemeClr val="bg1"/>
                </a:solidFill>
                <a:latin typeface="Times New Roman" pitchFamily="18" charset="0"/>
                <a:cs typeface="Times New Roman" pitchFamily="18" charset="0"/>
              </a:rPr>
              <a:t>Switching phase and frequency encoding direction</a:t>
            </a:r>
          </a:p>
          <a:p>
            <a:pPr marL="342900" indent="-342900">
              <a:buFont typeface="+mj-lt"/>
              <a:buAutoNum type="arabicPeriod"/>
              <a:defRPr/>
            </a:pPr>
            <a:r>
              <a:rPr lang="en-GB" sz="2400" dirty="0">
                <a:solidFill>
                  <a:schemeClr val="bg1"/>
                </a:solidFill>
                <a:latin typeface="Times New Roman" pitchFamily="18" charset="0"/>
                <a:cs typeface="Times New Roman" pitchFamily="18" charset="0"/>
              </a:rPr>
              <a:t>Saturation pulses may be applied to structure non-imaged</a:t>
            </a:r>
          </a:p>
        </p:txBody>
      </p:sp>
      <p:pic>
        <p:nvPicPr>
          <p:cNvPr id="5" name="Picture 3"/>
          <p:cNvPicPr>
            <a:picLocks noChangeArrowheads="1"/>
          </p:cNvPicPr>
          <p:nvPr/>
        </p:nvPicPr>
        <p:blipFill>
          <a:blip r:embed="rId2" cstate="print"/>
          <a:srcRect/>
          <a:stretch>
            <a:fillRect/>
          </a:stretch>
        </p:blipFill>
        <p:spPr bwMode="auto">
          <a:xfrm>
            <a:off x="228600" y="1143000"/>
            <a:ext cx="3975100" cy="4467225"/>
          </a:xfrm>
          <a:prstGeom prst="rect">
            <a:avLst/>
          </a:prstGeom>
          <a:noFill/>
          <a:ln w="9525">
            <a:noFill/>
            <a:miter lim="800000"/>
            <a:headEnd/>
            <a:tailEnd/>
          </a:ln>
          <a:effectLst/>
        </p:spPr>
      </p:pic>
      <p:pic>
        <p:nvPicPr>
          <p:cNvPr id="6" name="Picture 4"/>
          <p:cNvPicPr>
            <a:picLocks noChangeArrowheads="1"/>
          </p:cNvPicPr>
          <p:nvPr/>
        </p:nvPicPr>
        <p:blipFill>
          <a:blip r:embed="rId3" cstate="print"/>
          <a:srcRect/>
          <a:stretch>
            <a:fillRect/>
          </a:stretch>
        </p:blipFill>
        <p:spPr bwMode="auto">
          <a:xfrm>
            <a:off x="4343400" y="1143000"/>
            <a:ext cx="4800600" cy="5334000"/>
          </a:xfrm>
          <a:prstGeom prst="rect">
            <a:avLst/>
          </a:prstGeom>
          <a:noFill/>
          <a:ln w="9525">
            <a:noFill/>
            <a:miter lim="800000"/>
            <a:headEnd/>
            <a:tailEnd/>
          </a:ln>
          <a:effectLst/>
        </p:spPr>
      </p:pic>
      <p:sp>
        <p:nvSpPr>
          <p:cNvPr id="7" name="TextBox 6"/>
          <p:cNvSpPr txBox="1"/>
          <p:nvPr/>
        </p:nvSpPr>
        <p:spPr>
          <a:xfrm>
            <a:off x="304800" y="5562600"/>
            <a:ext cx="4495800" cy="923330"/>
          </a:xfrm>
          <a:prstGeom prst="rect">
            <a:avLst/>
          </a:prstGeom>
          <a:noFill/>
        </p:spPr>
        <p:txBody>
          <a:bodyPr wrap="square" rtlCol="0">
            <a:spAutoFit/>
          </a:bodyPr>
          <a:lstStyle/>
          <a:p>
            <a:r>
              <a:rPr lang="en-US" dirty="0" smtClean="0"/>
              <a:t>Occurs when the field of view (FOV) is smaller than the body part being imaged</a:t>
            </a:r>
          </a:p>
          <a:p>
            <a:endParaRPr lang="en-US" dirty="0"/>
          </a:p>
        </p:txBody>
      </p:sp>
      <p:sp>
        <p:nvSpPr>
          <p:cNvPr id="8" name="Rectangle 7"/>
          <p:cNvSpPr/>
          <p:nvPr/>
        </p:nvSpPr>
        <p:spPr>
          <a:xfrm>
            <a:off x="0" y="5638800"/>
            <a:ext cx="4572000" cy="624145"/>
          </a:xfrm>
          <a:prstGeom prst="rect">
            <a:avLst/>
          </a:prstGeom>
        </p:spPr>
        <p:txBody>
          <a:bodyPr>
            <a:spAutoFit/>
          </a:bodyPr>
          <a:lstStyle/>
          <a:p>
            <a:pPr>
              <a:lnSpc>
                <a:spcPct val="96000"/>
              </a:lnSpc>
              <a:spcBef>
                <a:spcPct val="40000"/>
              </a:spcBef>
              <a:spcAft>
                <a:spcPct val="40000"/>
              </a:spcAft>
            </a:pPr>
            <a:r>
              <a:rPr lang="en-US" dirty="0" smtClean="0"/>
              <a:t>Caused by </a:t>
            </a:r>
            <a:r>
              <a:rPr lang="en-US" dirty="0" err="1" smtClean="0"/>
              <a:t>undersampling</a:t>
            </a:r>
            <a:r>
              <a:rPr lang="en-US" dirty="0" smtClean="0"/>
              <a:t> in the phase or (rarely) frequency direction.</a:t>
            </a:r>
          </a:p>
        </p:txBody>
      </p:sp>
      <p:sp>
        <p:nvSpPr>
          <p:cNvPr id="9" name="Rectangle 8"/>
          <p:cNvSpPr/>
          <p:nvPr/>
        </p:nvSpPr>
        <p:spPr>
          <a:xfrm>
            <a:off x="0" y="6248400"/>
            <a:ext cx="4544834" cy="369332"/>
          </a:xfrm>
          <a:prstGeom prst="rect">
            <a:avLst/>
          </a:prstGeom>
        </p:spPr>
        <p:txBody>
          <a:bodyPr wrap="none">
            <a:spAutoFit/>
          </a:bodyPr>
          <a:lstStyle/>
          <a:p>
            <a:r>
              <a:rPr lang="en-US" dirty="0" smtClean="0"/>
              <a:t>May occur in end slices of a 3D acquisition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9"/>
                                        </p:tgtEl>
                                      </p:cBhvr>
                                    </p:animEffect>
                                    <p:set>
                                      <p:cBhvr>
                                        <p:cTn id="34" dur="1" fill="hold">
                                          <p:stCondLst>
                                            <p:cond delay="19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strVal val="#ppt_w*0.70"/>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smtClean="0"/>
              <a:t>Slice-overlap (cross-slice) Artifacts </a:t>
            </a:r>
            <a:endParaRPr lang="en-US" dirty="0"/>
          </a:p>
        </p:txBody>
      </p:sp>
      <p:sp>
        <p:nvSpPr>
          <p:cNvPr id="4" name="Rectangle 3"/>
          <p:cNvSpPr/>
          <p:nvPr/>
        </p:nvSpPr>
        <p:spPr>
          <a:xfrm>
            <a:off x="0" y="2057400"/>
            <a:ext cx="4191000" cy="1156086"/>
          </a:xfrm>
          <a:prstGeom prst="rect">
            <a:avLst/>
          </a:prstGeom>
        </p:spPr>
        <p:txBody>
          <a:bodyPr wrap="square">
            <a:spAutoFit/>
          </a:bodyPr>
          <a:lstStyle/>
          <a:p>
            <a:pPr>
              <a:lnSpc>
                <a:spcPct val="96000"/>
              </a:lnSpc>
              <a:spcBef>
                <a:spcPct val="40000"/>
              </a:spcBef>
              <a:spcAft>
                <a:spcPct val="40000"/>
              </a:spcAft>
            </a:pPr>
            <a:r>
              <a:rPr lang="en-US" sz="2400" dirty="0" smtClean="0">
                <a:latin typeface="Times New Roman" pitchFamily="18" charset="0"/>
                <a:cs typeface="Times New Roman" pitchFamily="18" charset="0"/>
              </a:rPr>
              <a:t>Loss of signal seen in an image from a multi-angle, multi-slice acquisition.</a:t>
            </a:r>
          </a:p>
        </p:txBody>
      </p:sp>
      <p:pic>
        <p:nvPicPr>
          <p:cNvPr id="5" name="Picture 3"/>
          <p:cNvPicPr>
            <a:picLocks noChangeArrowheads="1"/>
          </p:cNvPicPr>
          <p:nvPr/>
        </p:nvPicPr>
        <p:blipFill>
          <a:blip r:embed="rId2" cstate="print"/>
          <a:srcRect/>
          <a:stretch>
            <a:fillRect/>
          </a:stretch>
        </p:blipFill>
        <p:spPr bwMode="auto">
          <a:xfrm>
            <a:off x="228600" y="3581400"/>
            <a:ext cx="3921125" cy="2855913"/>
          </a:xfrm>
          <a:prstGeom prst="rect">
            <a:avLst/>
          </a:prstGeom>
          <a:noFill/>
          <a:ln w="9525">
            <a:noFill/>
            <a:miter lim="800000"/>
            <a:headEnd/>
            <a:tailEnd/>
          </a:ln>
          <a:effectLst/>
        </p:spPr>
      </p:pic>
      <p:pic>
        <p:nvPicPr>
          <p:cNvPr id="6" name="Picture 3"/>
          <p:cNvPicPr>
            <a:picLocks noChangeArrowheads="1"/>
          </p:cNvPicPr>
          <p:nvPr/>
        </p:nvPicPr>
        <p:blipFill>
          <a:blip r:embed="rId3" cstate="print"/>
          <a:srcRect/>
          <a:stretch>
            <a:fillRect/>
          </a:stretch>
        </p:blipFill>
        <p:spPr bwMode="auto">
          <a:xfrm>
            <a:off x="4876800" y="1676400"/>
            <a:ext cx="4267200" cy="4554538"/>
          </a:xfrm>
          <a:prstGeom prst="rect">
            <a:avLst/>
          </a:prstGeom>
          <a:noFill/>
          <a:ln w="9525">
            <a:noFill/>
            <a:miter lim="800000"/>
            <a:headEnd/>
            <a:tailEnd/>
          </a:ln>
          <a:effectLst/>
        </p:spPr>
      </p:pic>
      <p:sp>
        <p:nvSpPr>
          <p:cNvPr id="7" name="Rounded Rectangle 6"/>
          <p:cNvSpPr/>
          <p:nvPr/>
        </p:nvSpPr>
        <p:spPr>
          <a:xfrm>
            <a:off x="0" y="1905000"/>
            <a:ext cx="4724400" cy="449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latin typeface="Times New Roman" pitchFamily="18" charset="0"/>
                <a:cs typeface="Times New Roman" pitchFamily="18" charset="0"/>
              </a:rPr>
              <a:t>Correction:</a:t>
            </a:r>
          </a:p>
          <a:p>
            <a:r>
              <a:rPr lang="en-US" sz="2400" dirty="0" smtClean="0">
                <a:solidFill>
                  <a:schemeClr val="bg1"/>
                </a:solidFill>
                <a:latin typeface="Times New Roman" pitchFamily="18" charset="0"/>
                <a:cs typeface="Times New Roman" pitchFamily="18" charset="0"/>
              </a:rPr>
              <a:t>Avoid steep change in angle between slice groups.</a:t>
            </a:r>
          </a:p>
          <a:p>
            <a:r>
              <a:rPr lang="en-US" sz="2400" dirty="0" smtClean="0">
                <a:solidFill>
                  <a:schemeClr val="bg1"/>
                </a:solidFill>
                <a:latin typeface="Times New Roman" pitchFamily="18" charset="0"/>
                <a:cs typeface="Times New Roman" pitchFamily="18" charset="0"/>
              </a:rPr>
              <a:t>Use separate acquisitions.</a:t>
            </a:r>
          </a:p>
          <a:p>
            <a:r>
              <a:rPr lang="en-US" sz="2400" dirty="0" smtClean="0">
                <a:solidFill>
                  <a:schemeClr val="bg1"/>
                </a:solidFill>
                <a:latin typeface="Times New Roman" pitchFamily="18" charset="0"/>
                <a:cs typeface="Times New Roman" pitchFamily="18" charset="0"/>
              </a:rPr>
              <a:t>Use small flip angle, i.e. GE sequence</a:t>
            </a:r>
            <a:endParaRPr 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SHADING ARTIFACT</a:t>
            </a:r>
            <a:endParaRPr lang="en-US" dirty="0"/>
          </a:p>
        </p:txBody>
      </p:sp>
      <p:sp>
        <p:nvSpPr>
          <p:cNvPr id="3" name="Content Placeholder 2"/>
          <p:cNvSpPr>
            <a:spLocks noGrp="1"/>
          </p:cNvSpPr>
          <p:nvPr>
            <p:ph idx="1"/>
          </p:nvPr>
        </p:nvSpPr>
        <p:spPr>
          <a:xfrm>
            <a:off x="0" y="5486400"/>
            <a:ext cx="2667000" cy="1143000"/>
          </a:xfrm>
        </p:spPr>
        <p:txBody>
          <a:bodyPr>
            <a:normAutofit fontScale="85000" lnSpcReduction="10000"/>
          </a:bodyPr>
          <a:lstStyle/>
          <a:p>
            <a:pPr>
              <a:buNone/>
            </a:pPr>
            <a:r>
              <a:rPr lang="en-US" sz="2400" dirty="0" smtClean="0">
                <a:latin typeface="Times New Roman" pitchFamily="18" charset="0"/>
                <a:cs typeface="Times New Roman" pitchFamily="18" charset="0"/>
              </a:rPr>
              <a:t>     Difference in signal intensity across the imaging volume</a:t>
            </a:r>
            <a:endParaRPr lang="en-IN" sz="2400" dirty="0" smtClean="0">
              <a:latin typeface="Times New Roman" pitchFamily="18" charset="0"/>
              <a:cs typeface="Times New Roman" pitchFamily="18" charset="0"/>
            </a:endParaRPr>
          </a:p>
          <a:p>
            <a:endParaRPr lang="en-US" dirty="0"/>
          </a:p>
        </p:txBody>
      </p:sp>
      <p:sp>
        <p:nvSpPr>
          <p:cNvPr id="4" name="Rectangle 3"/>
          <p:cNvSpPr/>
          <p:nvPr/>
        </p:nvSpPr>
        <p:spPr>
          <a:xfrm>
            <a:off x="4953000" y="1752600"/>
            <a:ext cx="4022725" cy="2667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CAUSE</a:t>
            </a:r>
            <a:r>
              <a:rPr lang="en-GB"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:1. uneven excitation of pulse due to RF pulse applied other than 90 &amp; 180</a:t>
            </a:r>
          </a:p>
          <a:p>
            <a:pPr algn="ctr">
              <a:defRPr/>
            </a:pPr>
            <a:r>
              <a:rPr lang="en-GB"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2.Abnormal loading of the coil</a:t>
            </a:r>
          </a:p>
          <a:p>
            <a:pPr algn="ctr">
              <a:defRPr/>
            </a:pPr>
            <a:r>
              <a:rPr lang="en-GB"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3.When patient body touches the coil</a:t>
            </a:r>
          </a:p>
        </p:txBody>
      </p:sp>
      <p:sp>
        <p:nvSpPr>
          <p:cNvPr id="5" name="Rectangle 4"/>
          <p:cNvSpPr/>
          <p:nvPr/>
        </p:nvSpPr>
        <p:spPr>
          <a:xfrm>
            <a:off x="3352800" y="4999038"/>
            <a:ext cx="4206875" cy="185896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REMEDY: </a:t>
            </a:r>
          </a:p>
          <a:p>
            <a:pPr algn="ctr">
              <a:defRPr/>
            </a:pPr>
            <a:r>
              <a:rPr lang="en-GB" sz="2000" b="1" dirty="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1.Correct excitation </a:t>
            </a:r>
          </a:p>
          <a:p>
            <a:pPr algn="ctr">
              <a:defRPr/>
            </a:pPr>
            <a:r>
              <a:rPr lang="en-GB" sz="2000" b="1" dirty="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2.Load the coil correctly</a:t>
            </a:r>
          </a:p>
          <a:p>
            <a:pPr algn="ctr">
              <a:defRPr/>
            </a:pPr>
            <a:r>
              <a:rPr lang="en-GB" sz="2000" b="1" dirty="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3.Position the patient without touching the coil</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r="50000"/>
          <a:stretch/>
        </p:blipFill>
        <p:spPr>
          <a:xfrm>
            <a:off x="228600" y="1645444"/>
            <a:ext cx="4572000" cy="3429000"/>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1947"/>
          <a:stretch/>
        </p:blipFill>
        <p:spPr bwMode="auto">
          <a:xfrm>
            <a:off x="4868862" y="1645444"/>
            <a:ext cx="4191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Black Line Artifact</a:t>
            </a:r>
            <a:endParaRPr lang="en-US" dirty="0"/>
          </a:p>
        </p:txBody>
      </p:sp>
      <p:sp>
        <p:nvSpPr>
          <p:cNvPr id="3" name="Content Placeholder 2"/>
          <p:cNvSpPr>
            <a:spLocks noGrp="1"/>
          </p:cNvSpPr>
          <p:nvPr>
            <p:ph idx="1"/>
          </p:nvPr>
        </p:nvSpPr>
        <p:spPr>
          <a:xfrm>
            <a:off x="228600" y="1676401"/>
            <a:ext cx="4038600" cy="2362200"/>
          </a:xfrm>
        </p:spPr>
        <p:txBody>
          <a:bodyPr>
            <a:normAutofit lnSpcReduction="10000"/>
          </a:bodyPr>
          <a:lstStyle/>
          <a:p>
            <a:pPr>
              <a:lnSpc>
                <a:spcPct val="96000"/>
              </a:lnSpc>
              <a:spcBef>
                <a:spcPct val="40000"/>
              </a:spcBef>
              <a:spcAft>
                <a:spcPct val="40000"/>
              </a:spcAft>
              <a:buNone/>
            </a:pPr>
            <a:r>
              <a:rPr lang="en-US" sz="3100" dirty="0" smtClean="0">
                <a:latin typeface="Times New Roman" pitchFamily="18" charset="0"/>
                <a:cs typeface="Times New Roman" pitchFamily="18" charset="0"/>
              </a:rPr>
              <a:t>An artificially created black line located at fat-water interfaces such as muscle-fat interfaces.</a:t>
            </a:r>
          </a:p>
          <a:p>
            <a:endParaRPr lang="en-US" dirty="0"/>
          </a:p>
        </p:txBody>
      </p:sp>
      <p:pic>
        <p:nvPicPr>
          <p:cNvPr id="4" name="Picture 3"/>
          <p:cNvPicPr>
            <a:picLocks noChangeArrowheads="1"/>
          </p:cNvPicPr>
          <p:nvPr/>
        </p:nvPicPr>
        <p:blipFill>
          <a:blip r:embed="rId2" cstate="print"/>
          <a:srcRect t="11267"/>
          <a:stretch>
            <a:fillRect/>
          </a:stretch>
        </p:blipFill>
        <p:spPr bwMode="auto">
          <a:xfrm>
            <a:off x="4267200" y="1371600"/>
            <a:ext cx="4876800" cy="5334000"/>
          </a:xfrm>
          <a:prstGeom prst="rect">
            <a:avLst/>
          </a:prstGeom>
          <a:noFill/>
          <a:ln w="9525">
            <a:noFill/>
            <a:miter lim="800000"/>
            <a:headEnd/>
            <a:tailEnd/>
          </a:ln>
          <a:effectLst/>
        </p:spPr>
      </p:pic>
      <p:sp>
        <p:nvSpPr>
          <p:cNvPr id="5" name="Rounded Rectangle 4"/>
          <p:cNvSpPr/>
          <p:nvPr/>
        </p:nvSpPr>
        <p:spPr>
          <a:xfrm>
            <a:off x="0" y="1371600"/>
            <a:ext cx="4038600" cy="533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Occurs at TE when the fat and water spins located in the same pixel are out of phase, cancelling each other’s signal. Particularly noticeable on GE sequences. Both freq and phase direction</a:t>
            </a:r>
            <a:endParaRPr lang="en-US" sz="2800" dirty="0">
              <a:latin typeface="Times New Roman" pitchFamily="18" charset="0"/>
              <a:cs typeface="Times New Roman" pitchFamily="18" charset="0"/>
            </a:endParaRPr>
          </a:p>
        </p:txBody>
      </p:sp>
      <p:sp>
        <p:nvSpPr>
          <p:cNvPr id="8" name="Rounded Rectangle 7"/>
          <p:cNvSpPr/>
          <p:nvPr/>
        </p:nvSpPr>
        <p:spPr>
          <a:xfrm>
            <a:off x="0" y="1981200"/>
            <a:ext cx="37338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Times New Roman" pitchFamily="18" charset="0"/>
                <a:cs typeface="Times New Roman" pitchFamily="18" charset="0"/>
              </a:rPr>
              <a:t>REMEDY </a:t>
            </a:r>
          </a:p>
          <a:p>
            <a:r>
              <a:rPr lang="en-US" sz="3200" dirty="0" smtClean="0">
                <a:solidFill>
                  <a:schemeClr val="bg1"/>
                </a:solidFill>
                <a:latin typeface="Times New Roman" pitchFamily="18" charset="0"/>
                <a:cs typeface="Times New Roman" pitchFamily="18" charset="0"/>
              </a:rPr>
              <a:t>Use in-phase TE’s</a:t>
            </a:r>
          </a:p>
          <a:p>
            <a:r>
              <a:rPr lang="en-US" sz="3200" dirty="0" smtClean="0">
                <a:solidFill>
                  <a:schemeClr val="bg1"/>
                </a:solidFill>
                <a:latin typeface="Times New Roman" pitchFamily="18" charset="0"/>
                <a:cs typeface="Times New Roman" pitchFamily="18" charset="0"/>
              </a:rPr>
              <a:t>Fat suppression</a:t>
            </a:r>
          </a:p>
          <a:p>
            <a:r>
              <a:rPr lang="en-US" sz="3200" dirty="0" smtClean="0">
                <a:solidFill>
                  <a:schemeClr val="bg1"/>
                </a:solidFill>
                <a:latin typeface="Times New Roman" pitchFamily="18" charset="0"/>
                <a:cs typeface="Times New Roman" pitchFamily="18" charset="0"/>
              </a:rPr>
              <a:t>Increase bandwidth or matrix size.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1000"/>
                                        <p:tgtEl>
                                          <p:spTgt spid="3">
                                            <p:txEl>
                                              <p:pRg st="0" end="0"/>
                                            </p:txEl>
                                          </p:spTgt>
                                        </p:tgtEl>
                                      </p:cBhvr>
                                    </p:animEffect>
                                    <p:set>
                                      <p:cBhvr>
                                        <p:cTn id="1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animBg="1"/>
      <p:bldP spid="5"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MOIRE ARTIFACT</a:t>
            </a:r>
            <a:endParaRPr lang="en-US" dirty="0"/>
          </a:p>
        </p:txBody>
      </p:sp>
      <p:sp>
        <p:nvSpPr>
          <p:cNvPr id="4" name="Rectangle 3"/>
          <p:cNvSpPr/>
          <p:nvPr/>
        </p:nvSpPr>
        <p:spPr>
          <a:xfrm>
            <a:off x="5029200" y="4800600"/>
            <a:ext cx="3886200" cy="1323439"/>
          </a:xfrm>
          <a:prstGeom prst="rect">
            <a:avLst/>
          </a:prstGeom>
        </p:spPr>
        <p:txBody>
          <a:bodyPr wrap="square">
            <a:spAutoFit/>
          </a:bodyPr>
          <a:lstStyle/>
          <a:p>
            <a:r>
              <a:rPr lang="en-US" sz="2000" dirty="0" smtClean="0">
                <a:solidFill>
                  <a:srgbClr val="FFC000"/>
                </a:solidFill>
                <a:latin typeface="Times New Roman" pitchFamily="18" charset="0"/>
                <a:cs typeface="Times New Roman" pitchFamily="18" charset="0"/>
              </a:rPr>
              <a:t>A black and white banding artifact , always seen in gradient echo imaging typically when large FOV is used.</a:t>
            </a:r>
            <a:endParaRPr lang="en-IN" sz="2000" dirty="0" smtClean="0">
              <a:solidFill>
                <a:srgbClr val="FFC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0" y="1524000"/>
            <a:ext cx="4908183" cy="4800600"/>
          </a:xfrm>
          <a:prstGeom prst="rect">
            <a:avLst/>
          </a:prstGeom>
          <a:noFill/>
          <a:ln w="9525">
            <a:noFill/>
            <a:miter lim="800000"/>
            <a:headEnd/>
            <a:tailEnd/>
          </a:ln>
          <a:effectLst/>
        </p:spPr>
      </p:pic>
      <p:sp>
        <p:nvSpPr>
          <p:cNvPr id="6" name="Rectangle 5"/>
          <p:cNvSpPr/>
          <p:nvPr/>
        </p:nvSpPr>
        <p:spPr>
          <a:xfrm>
            <a:off x="5105400" y="1828800"/>
            <a:ext cx="3611563" cy="178276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CAUSE</a:t>
            </a:r>
            <a:r>
              <a:rPr lang="en-GB"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combination of wrap &amp; inhomogeneity in gradient sequence. </a:t>
            </a:r>
          </a:p>
          <a:p>
            <a:pPr algn="ctr">
              <a:defRPr/>
            </a:pPr>
            <a:r>
              <a:rPr lang="en-GB"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Banding Appearance </a:t>
            </a:r>
            <a:endParaRPr lang="en-GB"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4937125" y="4495800"/>
            <a:ext cx="4206875" cy="1858962"/>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REMEDY: </a:t>
            </a:r>
            <a:r>
              <a:rPr lang="en-GB"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use SE sequence or ensure the patient keeps their arms within the FOV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67600" cy="838200"/>
          </a:xfrm>
        </p:spPr>
        <p:txBody>
          <a:bodyPr/>
          <a:lstStyle/>
          <a:p>
            <a:r>
              <a:rPr lang="en-US" dirty="0" smtClean="0"/>
              <a:t>             MAGIC ANGLE</a:t>
            </a:r>
            <a:endParaRPr lang="en-US" dirty="0"/>
          </a:p>
        </p:txBody>
      </p:sp>
      <p:pic>
        <p:nvPicPr>
          <p:cNvPr id="7" name="Picture 2" descr="C:\Users\Admin\Desktop\images.jpg"/>
          <p:cNvPicPr>
            <a:picLocks noChangeAspect="1" noChangeArrowheads="1"/>
          </p:cNvPicPr>
          <p:nvPr/>
        </p:nvPicPr>
        <p:blipFill>
          <a:blip r:embed="rId2" cstate="print"/>
          <a:srcRect/>
          <a:stretch>
            <a:fillRect/>
          </a:stretch>
        </p:blipFill>
        <p:spPr bwMode="auto">
          <a:xfrm>
            <a:off x="5410200" y="914399"/>
            <a:ext cx="3733800" cy="5045135"/>
          </a:xfrm>
          <a:prstGeom prst="rect">
            <a:avLst/>
          </a:prstGeom>
          <a:noFill/>
          <a:ln w="9525">
            <a:noFill/>
            <a:miter lim="800000"/>
            <a:headEnd/>
            <a:tailEnd/>
          </a:ln>
        </p:spPr>
      </p:pic>
      <p:sp>
        <p:nvSpPr>
          <p:cNvPr id="8" name="Rectangle 7"/>
          <p:cNvSpPr/>
          <p:nvPr/>
        </p:nvSpPr>
        <p:spPr>
          <a:xfrm>
            <a:off x="762000" y="3124200"/>
            <a:ext cx="3886200" cy="2209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CAUSE</a:t>
            </a:r>
            <a:r>
              <a:rPr lang="en-GB"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structures that contain tightly bound fibres lie at an angle of 55 </a:t>
            </a:r>
            <a:r>
              <a:rPr lang="en-GB" sz="2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deg</a:t>
            </a:r>
            <a:r>
              <a:rPr lang="en-GB"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to the main field ,altering its signal intensity</a:t>
            </a:r>
          </a:p>
        </p:txBody>
      </p:sp>
      <p:sp>
        <p:nvSpPr>
          <p:cNvPr id="10" name="Rectangle 9"/>
          <p:cNvSpPr/>
          <p:nvPr/>
        </p:nvSpPr>
        <p:spPr>
          <a:xfrm>
            <a:off x="457200" y="1752600"/>
            <a:ext cx="3886200" cy="707886"/>
          </a:xfrm>
          <a:prstGeom prst="rect">
            <a:avLst/>
          </a:prstGeom>
        </p:spPr>
        <p:txBody>
          <a:bodyPr wrap="square">
            <a:spAutoFit/>
          </a:bodyPr>
          <a:lstStyle/>
          <a:p>
            <a:r>
              <a:rPr lang="en-US" sz="2000" dirty="0" smtClean="0">
                <a:latin typeface="Times New Roman" pitchFamily="18" charset="0"/>
                <a:cs typeface="Times New Roman" pitchFamily="18" charset="0"/>
              </a:rPr>
              <a:t>Appears as high signal intensity on some tendons and mimic pathology</a:t>
            </a:r>
            <a:endParaRPr lang="en-IN" sz="2000" dirty="0" smtClean="0">
              <a:latin typeface="Times New Roman" pitchFamily="18" charset="0"/>
              <a:cs typeface="Times New Roman" pitchFamily="18" charset="0"/>
            </a:endParaRPr>
          </a:p>
        </p:txBody>
      </p:sp>
      <p:sp>
        <p:nvSpPr>
          <p:cNvPr id="11" name="Rounded Rectangle 10"/>
          <p:cNvSpPr/>
          <p:nvPr/>
        </p:nvSpPr>
        <p:spPr>
          <a:xfrm>
            <a:off x="0" y="3048000"/>
            <a:ext cx="5029200" cy="2971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REMEDY:</a:t>
            </a:r>
            <a:r>
              <a:rPr lang="en-GB"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  </a:t>
            </a:r>
          </a:p>
          <a:p>
            <a:pPr algn="ctr">
              <a:defRPr/>
            </a:pPr>
            <a:r>
              <a:rPr lang="en-GB"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1.alter the position of anatomy </a:t>
            </a:r>
          </a:p>
          <a:p>
            <a:pPr algn="ctr">
              <a:defRPr/>
            </a:pPr>
            <a:r>
              <a:rPr lang="en-GB"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Change TE</a:t>
            </a:r>
            <a:endParaRPr lang="en-GB"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4"/>
          <p:cNvPicPr>
            <a:picLocks noChangeArrowheads="1"/>
          </p:cNvPicPr>
          <p:nvPr/>
        </p:nvPicPr>
        <p:blipFill>
          <a:blip r:embed="rId3" cstate="print"/>
          <a:srcRect/>
          <a:stretch>
            <a:fillRect/>
          </a:stretch>
        </p:blipFill>
        <p:spPr bwMode="auto">
          <a:xfrm>
            <a:off x="0" y="0"/>
            <a:ext cx="1524000" cy="142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171599">
            <a:off x="1732974" y="3045562"/>
            <a:ext cx="6172200" cy="1295399"/>
          </a:xfrm>
        </p:spPr>
        <p:txBody>
          <a:bodyPr>
            <a:normAutofit lnSpcReduction="10000"/>
          </a:bodyPr>
          <a:lstStyle/>
          <a:p>
            <a:pPr>
              <a:buNone/>
            </a:pPr>
            <a:r>
              <a:rPr lang="en-US" dirty="0" smtClean="0"/>
              <a:t> </a:t>
            </a:r>
            <a:r>
              <a:rPr lang="en-US" sz="8000" dirty="0" smtClean="0">
                <a:latin typeface="Algerian" pitchFamily="82" charset="0"/>
              </a:rPr>
              <a:t>Thank you </a:t>
            </a:r>
            <a:endParaRPr lang="en-US" sz="8000" dirty="0">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ARTIFACTS CAUSED BY PATIENT MOTION</a:t>
            </a:r>
            <a:br>
              <a:rPr lang="en-US" dirty="0" smtClean="0"/>
            </a:br>
            <a:endParaRPr lang="en-US" dirty="0"/>
          </a:p>
        </p:txBody>
      </p:sp>
      <p:sp>
        <p:nvSpPr>
          <p:cNvPr id="3" name="Content Placeholder 2"/>
          <p:cNvSpPr>
            <a:spLocks noGrp="1"/>
          </p:cNvSpPr>
          <p:nvPr>
            <p:ph idx="1"/>
          </p:nvPr>
        </p:nvSpPr>
        <p:spPr>
          <a:xfrm>
            <a:off x="457200" y="1447800"/>
            <a:ext cx="7467600" cy="685799"/>
          </a:xfrm>
        </p:spPr>
        <p:txBody>
          <a:bodyPr/>
          <a:lstStyle/>
          <a:p>
            <a:pPr algn="ctr">
              <a:defRPr/>
            </a:pPr>
            <a:r>
              <a:rPr lang="en-US" sz="3200" dirty="0" smtClean="0">
                <a:latin typeface="Calibri" pitchFamily="34" charset="0"/>
                <a:cs typeface="Calibri" pitchFamily="34" charset="0"/>
              </a:rPr>
              <a:t>GHOSTING AND SMEARING</a:t>
            </a:r>
          </a:p>
          <a:p>
            <a:pPr algn="ctr">
              <a:defRPr/>
            </a:pPr>
            <a:endParaRPr lang="en-GB" dirty="0" smtClean="0"/>
          </a:p>
          <a:p>
            <a:endParaRPr lang="en-US" dirty="0"/>
          </a:p>
        </p:txBody>
      </p:sp>
      <p:pic>
        <p:nvPicPr>
          <p:cNvPr id="4" name="Picture 2"/>
          <p:cNvPicPr>
            <a:picLocks noChangeAspect="1" noChangeArrowheads="1"/>
          </p:cNvPicPr>
          <p:nvPr/>
        </p:nvPicPr>
        <p:blipFill>
          <a:blip r:embed="rId2" cstate="print"/>
          <a:srcRect r="55869" b="6117"/>
          <a:stretch>
            <a:fillRect/>
          </a:stretch>
        </p:blipFill>
        <p:spPr bwMode="auto">
          <a:xfrm>
            <a:off x="0" y="2286000"/>
            <a:ext cx="4113052" cy="4362040"/>
          </a:xfrm>
          <a:prstGeom prst="rect">
            <a:avLst/>
          </a:prstGeom>
          <a:ln>
            <a:noFill/>
          </a:ln>
          <a:effectLst>
            <a:softEdge rad="112500"/>
          </a:effectLst>
        </p:spPr>
      </p:pic>
      <p:pic>
        <p:nvPicPr>
          <p:cNvPr id="5" name="Picture 2"/>
          <p:cNvPicPr>
            <a:picLocks noChangeAspect="1" noChangeArrowheads="1"/>
          </p:cNvPicPr>
          <p:nvPr/>
        </p:nvPicPr>
        <p:blipFill>
          <a:blip r:embed="rId2" cstate="print"/>
          <a:srcRect l="50233" r="1878" b="6117"/>
          <a:stretch>
            <a:fillRect/>
          </a:stretch>
        </p:blipFill>
        <p:spPr bwMode="auto">
          <a:xfrm>
            <a:off x="5105400" y="2286000"/>
            <a:ext cx="4038600" cy="4329240"/>
          </a:xfrm>
          <a:prstGeom prst="rect">
            <a:avLst/>
          </a:prstGeom>
          <a:ln>
            <a:noFill/>
          </a:ln>
          <a:effectLst>
            <a:softEdge rad="112500"/>
          </a:effectLst>
        </p:spPr>
      </p:pic>
      <p:sp>
        <p:nvSpPr>
          <p:cNvPr id="6" name="Rounded Rectangle 5"/>
          <p:cNvSpPr/>
          <p:nvPr/>
        </p:nvSpPr>
        <p:spPr>
          <a:xfrm>
            <a:off x="2514600" y="3352800"/>
            <a:ext cx="48006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srgbClr val="FFC000"/>
                </a:solidFill>
                <a:effectLst>
                  <a:outerShdw blurRad="38100" dist="38100" dir="2700000" algn="tl">
                    <a:srgbClr val="000000">
                      <a:alpha val="43137"/>
                    </a:srgbClr>
                  </a:outerShdw>
                </a:effectLst>
              </a:rPr>
              <a:t>CAUSE</a:t>
            </a:r>
            <a:r>
              <a:rPr lang="en-GB" dirty="0"/>
              <a:t>: when there is a magnitude and/or phase deviation from optimal k-space encoding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par>
                                <p:cTn id="31" presetID="55"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0.70"/>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447800"/>
          </a:xfrm>
        </p:spPr>
        <p:txBody>
          <a:bodyPr>
            <a:normAutofit fontScale="90000"/>
          </a:bodyPr>
          <a:lstStyle/>
          <a:p>
            <a:r>
              <a:rPr lang="en-GB" sz="4400" b="1" dirty="0" smtClean="0">
                <a:solidFill>
                  <a:schemeClr val="bg1"/>
                </a:solidFill>
                <a:effectLst>
                  <a:outerShdw blurRad="38100" dist="38100" dir="2700000" algn="tl">
                    <a:srgbClr val="000000">
                      <a:alpha val="43137"/>
                    </a:srgbClr>
                  </a:outerShdw>
                </a:effectLst>
                <a:latin typeface="Algerian" pitchFamily="82" charset="0"/>
                <a:cs typeface="Andalus" pitchFamily="18" charset="-78"/>
              </a:rPr>
              <a:t/>
            </a:r>
            <a:br>
              <a:rPr lang="en-GB" sz="4400" b="1" dirty="0" smtClean="0">
                <a:solidFill>
                  <a:schemeClr val="bg1"/>
                </a:solidFill>
                <a:effectLst>
                  <a:outerShdw blurRad="38100" dist="38100" dir="2700000" algn="tl">
                    <a:srgbClr val="000000">
                      <a:alpha val="43137"/>
                    </a:srgbClr>
                  </a:outerShdw>
                </a:effectLst>
                <a:latin typeface="Algerian" pitchFamily="82" charset="0"/>
                <a:cs typeface="Andalus" pitchFamily="18" charset="-78"/>
              </a:rPr>
            </a:br>
            <a:r>
              <a:rPr lang="en-GB" sz="4400" b="1" dirty="0" smtClean="0">
                <a:solidFill>
                  <a:schemeClr val="bg1"/>
                </a:solidFill>
                <a:effectLst>
                  <a:outerShdw blurRad="38100" dist="38100" dir="2700000" algn="tl">
                    <a:srgbClr val="000000">
                      <a:alpha val="43137"/>
                    </a:srgbClr>
                  </a:outerShdw>
                </a:effectLst>
                <a:latin typeface="Algerian" pitchFamily="82" charset="0"/>
                <a:cs typeface="Andalus" pitchFamily="18" charset="-78"/>
              </a:rPr>
              <a:t>REMEDIES  FOR  PATIENT MOTION ARTIFACTS</a:t>
            </a:r>
            <a:r>
              <a:rPr lang="en-GB" sz="4800" b="1" dirty="0" smtClean="0">
                <a:solidFill>
                  <a:schemeClr val="bg1"/>
                </a:solidFill>
                <a:effectLst>
                  <a:outerShdw blurRad="38100" dist="38100" dir="2700000" algn="tl">
                    <a:srgbClr val="000000">
                      <a:alpha val="43137"/>
                    </a:srgbClr>
                  </a:outerShdw>
                </a:effectLst>
                <a:latin typeface="Andalus" pitchFamily="18" charset="-78"/>
                <a:cs typeface="Andalus" pitchFamily="18" charset="-78"/>
              </a:rPr>
              <a:t/>
            </a:r>
            <a:br>
              <a:rPr lang="en-GB" sz="4800" b="1" dirty="0" smtClean="0">
                <a:solidFill>
                  <a:schemeClr val="bg1"/>
                </a:solidFill>
                <a:effectLst>
                  <a:outerShdw blurRad="38100" dist="38100" dir="2700000" algn="tl">
                    <a:srgbClr val="000000">
                      <a:alpha val="43137"/>
                    </a:srgbClr>
                  </a:outerShdw>
                </a:effectLst>
                <a:latin typeface="Andalus" pitchFamily="18" charset="-78"/>
                <a:cs typeface="Andalus" pitchFamily="18" charset="-78"/>
              </a:rPr>
            </a:br>
            <a:endParaRPr lang="en-US" dirty="0"/>
          </a:p>
        </p:txBody>
      </p:sp>
      <p:pic>
        <p:nvPicPr>
          <p:cNvPr id="4" name="Picture 3"/>
          <p:cNvPicPr>
            <a:picLocks noChangeAspect="1" noChangeArrowheads="1"/>
          </p:cNvPicPr>
          <p:nvPr/>
        </p:nvPicPr>
        <p:blipFill>
          <a:blip r:embed="rId3" cstate="print"/>
          <a:srcRect r="51084" b="8711"/>
          <a:stretch>
            <a:fillRect/>
          </a:stretch>
        </p:blipFill>
        <p:spPr bwMode="auto">
          <a:xfrm>
            <a:off x="228600" y="1524000"/>
            <a:ext cx="3200400" cy="363696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51807" r="1405" b="7623"/>
          <a:stretch>
            <a:fillRect/>
          </a:stretch>
        </p:blipFill>
        <p:spPr bwMode="auto">
          <a:xfrm>
            <a:off x="6019800" y="1295400"/>
            <a:ext cx="2940050" cy="3743325"/>
          </a:xfrm>
          <a:prstGeom prst="rect">
            <a:avLst/>
          </a:prstGeom>
          <a:noFill/>
          <a:ln w="9525">
            <a:noFill/>
            <a:miter lim="800000"/>
            <a:headEnd/>
            <a:tailEnd/>
          </a:ln>
        </p:spPr>
      </p:pic>
      <p:sp>
        <p:nvSpPr>
          <p:cNvPr id="10" name="Rounded Rectangle 9"/>
          <p:cNvSpPr/>
          <p:nvPr/>
        </p:nvSpPr>
        <p:spPr>
          <a:xfrm>
            <a:off x="3048000" y="5257800"/>
            <a:ext cx="5638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schemeClr val="tx2">
                    <a:lumMod val="25000"/>
                  </a:schemeClr>
                </a:solidFill>
                <a:latin typeface="Calibri" pitchFamily="34" charset="0"/>
                <a:cs typeface="Calibri" pitchFamily="34" charset="0"/>
              </a:rPr>
              <a:t>REMEDY: Fast Spin Echo </a:t>
            </a:r>
          </a:p>
          <a:p>
            <a:pPr algn="ctr">
              <a:defRPr/>
            </a:pPr>
            <a:r>
              <a:rPr lang="en-GB" dirty="0">
                <a:solidFill>
                  <a:schemeClr val="tx2">
                    <a:lumMod val="25000"/>
                  </a:schemeClr>
                </a:solidFill>
                <a:latin typeface="Calibri" pitchFamily="34" charset="0"/>
                <a:cs typeface="Calibri" pitchFamily="34" charset="0"/>
              </a:rPr>
              <a:t>acquisition time 2 minutes 22 seconds</a:t>
            </a:r>
            <a:endParaRPr lang="en-GB" b="1" dirty="0">
              <a:solidFill>
                <a:schemeClr val="tx2">
                  <a:lumMod val="25000"/>
                </a:schemeClr>
              </a:solidFill>
              <a:latin typeface="Calibri" pitchFamily="34" charset="0"/>
              <a:cs typeface="Calibri" pitchFamily="34" charset="0"/>
            </a:endParaRPr>
          </a:p>
          <a:p>
            <a:pPr algn="ctr">
              <a:defRPr/>
            </a:pPr>
            <a:r>
              <a:rPr lang="en-GB" b="1" dirty="0">
                <a:solidFill>
                  <a:schemeClr val="tx2">
                    <a:lumMod val="25000"/>
                  </a:schemeClr>
                </a:solidFill>
                <a:latin typeface="Calibri" pitchFamily="34" charset="0"/>
                <a:cs typeface="Calibri" pitchFamily="34" charset="0"/>
              </a:rPr>
              <a:t>Images of the brain at </a:t>
            </a:r>
            <a:r>
              <a:rPr lang="en-GB" dirty="0">
                <a:solidFill>
                  <a:schemeClr val="tx2">
                    <a:lumMod val="25000"/>
                  </a:schemeClr>
                </a:solidFill>
                <a:latin typeface="Calibri" pitchFamily="34" charset="0"/>
                <a:cs typeface="Calibri" pitchFamily="34" charset="0"/>
              </a:rPr>
              <a:t>the level of the </a:t>
            </a:r>
            <a:r>
              <a:rPr lang="en-GB" dirty="0" err="1">
                <a:solidFill>
                  <a:schemeClr val="tx2">
                    <a:lumMod val="25000"/>
                  </a:schemeClr>
                </a:solidFill>
                <a:latin typeface="Calibri" pitchFamily="34" charset="0"/>
                <a:cs typeface="Calibri" pitchFamily="34" charset="0"/>
              </a:rPr>
              <a:t>pons</a:t>
            </a:r>
            <a:r>
              <a:rPr lang="en-GB" dirty="0">
                <a:solidFill>
                  <a:schemeClr val="tx2">
                    <a:lumMod val="25000"/>
                  </a:schemeClr>
                </a:solidFill>
                <a:latin typeface="Calibri" pitchFamily="34" charset="0"/>
                <a:cs typeface="Calibri" pitchFamily="34" charset="0"/>
              </a:rPr>
              <a:t> shows higher spatial resolution</a:t>
            </a:r>
          </a:p>
        </p:txBody>
      </p:sp>
      <p:sp>
        <p:nvSpPr>
          <p:cNvPr id="11" name="Rounded Rectangle 10"/>
          <p:cNvSpPr/>
          <p:nvPr/>
        </p:nvSpPr>
        <p:spPr>
          <a:xfrm>
            <a:off x="3276600" y="3276600"/>
            <a:ext cx="3124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srgbClr val="FFC000"/>
                </a:solidFill>
                <a:effectLst>
                  <a:outerShdw blurRad="38100" dist="38100" dir="2700000" algn="tl">
                    <a:srgbClr val="000000">
                      <a:alpha val="43137"/>
                    </a:srgbClr>
                  </a:outerShdw>
                </a:effectLst>
              </a:rPr>
              <a:t>OTHER REMEDIES</a:t>
            </a:r>
            <a:r>
              <a:rPr lang="en-GB" dirty="0"/>
              <a:t>: single shot section imaging HASTE and</a:t>
            </a:r>
          </a:p>
          <a:p>
            <a:pPr algn="ctr">
              <a:defRPr/>
            </a:pPr>
            <a:r>
              <a:rPr lang="en-GB" dirty="0" err="1"/>
              <a:t>Parellel</a:t>
            </a:r>
            <a:r>
              <a:rPr lang="en-GB" dirty="0"/>
              <a:t> imaging</a:t>
            </a:r>
          </a:p>
        </p:txBody>
      </p:sp>
      <p:sp>
        <p:nvSpPr>
          <p:cNvPr id="12" name="TextBox 11"/>
          <p:cNvSpPr txBox="1"/>
          <p:nvPr/>
        </p:nvSpPr>
        <p:spPr>
          <a:xfrm>
            <a:off x="0" y="5181600"/>
            <a:ext cx="2667000" cy="1015663"/>
          </a:xfrm>
          <a:prstGeom prst="rect">
            <a:avLst/>
          </a:prstGeom>
          <a:noFill/>
        </p:spPr>
        <p:txBody>
          <a:bodyPr wrap="square" rtlCol="0">
            <a:spAutoFit/>
          </a:bodyPr>
          <a:lstStyle/>
          <a:p>
            <a:pPr algn="ctr">
              <a:defRPr/>
            </a:pPr>
            <a:r>
              <a:rPr lang="en-GB" sz="2000" b="1" dirty="0">
                <a:latin typeface="Times New Roman" pitchFamily="18" charset="0"/>
                <a:cs typeface="Times New Roman" pitchFamily="18" charset="0"/>
              </a:rPr>
              <a:t>AX T2-spin-echo in acquisition time 12 minutes 48 seconds </a:t>
            </a:r>
          </a:p>
        </p:txBody>
      </p:sp>
      <p:sp>
        <p:nvSpPr>
          <p:cNvPr id="13" name="Rounded Rectangle 12"/>
          <p:cNvSpPr/>
          <p:nvPr/>
        </p:nvSpPr>
        <p:spPr>
          <a:xfrm>
            <a:off x="2438400" y="3962400"/>
            <a:ext cx="46482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solidFill>
                  <a:schemeClr val="tx1"/>
                </a:solidFill>
                <a:latin typeface="Times New Roman" pitchFamily="18" charset="0"/>
                <a:cs typeface="Times New Roman" pitchFamily="18" charset="0"/>
              </a:rPr>
              <a:t>DISADVANTAGE: </a:t>
            </a:r>
          </a:p>
          <a:p>
            <a:pPr algn="ctr">
              <a:defRPr/>
            </a:pPr>
            <a:r>
              <a:rPr lang="en-GB" sz="2400" b="1" dirty="0">
                <a:solidFill>
                  <a:schemeClr val="tx1"/>
                </a:solidFill>
                <a:latin typeface="Times New Roman" pitchFamily="18" charset="0"/>
                <a:cs typeface="Times New Roman" pitchFamily="18" charset="0"/>
              </a:rPr>
              <a:t>The higher signal i</a:t>
            </a:r>
            <a:r>
              <a:rPr lang="en-GB" sz="2400" dirty="0">
                <a:solidFill>
                  <a:schemeClr val="tx1"/>
                </a:solidFill>
                <a:latin typeface="Times New Roman" pitchFamily="18" charset="0"/>
                <a:cs typeface="Times New Roman" pitchFamily="18" charset="0"/>
              </a:rPr>
              <a:t>ntensity of </a:t>
            </a:r>
            <a:r>
              <a:rPr lang="en-GB" sz="2400" dirty="0" err="1">
                <a:solidFill>
                  <a:schemeClr val="tx1"/>
                </a:solidFill>
                <a:latin typeface="Times New Roman" pitchFamily="18" charset="0"/>
                <a:cs typeface="Times New Roman" pitchFamily="18" charset="0"/>
              </a:rPr>
              <a:t>periorbital</a:t>
            </a:r>
            <a:r>
              <a:rPr lang="en-GB" sz="2400" dirty="0">
                <a:solidFill>
                  <a:schemeClr val="tx1"/>
                </a:solidFill>
                <a:latin typeface="Times New Roman" pitchFamily="18" charset="0"/>
                <a:cs typeface="Times New Roman" pitchFamily="18" charset="0"/>
              </a:rPr>
              <a:t> fat -effect of </a:t>
            </a:r>
            <a:r>
              <a:rPr lang="en-GB" sz="2400" i="1" dirty="0">
                <a:solidFill>
                  <a:schemeClr val="tx1"/>
                </a:solidFill>
                <a:latin typeface="Times New Roman" pitchFamily="18" charset="0"/>
                <a:cs typeface="Times New Roman" pitchFamily="18" charset="0"/>
              </a:rPr>
              <a:t>J coupling and other factors</a:t>
            </a:r>
            <a:r>
              <a:rPr lang="en-GB" i="1" dirty="0">
                <a:solidFill>
                  <a:schemeClr val="tx1"/>
                </a:solidFill>
                <a:latin typeface="Calibri" pitchFamily="34" charset="0"/>
                <a:cs typeface="Calibri" pitchFamily="34" charset="0"/>
              </a:rPr>
              <a:t>.</a:t>
            </a: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10"/>
                                        </p:tgtEl>
                                      </p:cBhvr>
                                    </p:animEffect>
                                    <p:set>
                                      <p:cBhvr>
                                        <p:cTn id="31" dur="1" fill="hold">
                                          <p:stCondLst>
                                            <p:cond delay="19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strVal val="#ppt_w*0.70"/>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ChangeAspect="1" noChangeArrowheads="1"/>
          </p:cNvPicPr>
          <p:nvPr/>
        </p:nvPicPr>
        <p:blipFill>
          <a:blip r:embed="rId2" cstate="print"/>
          <a:srcRect l="51830" b="7724"/>
          <a:stretch>
            <a:fillRect/>
          </a:stretch>
        </p:blipFill>
        <p:spPr bwMode="auto">
          <a:xfrm>
            <a:off x="4953000" y="762000"/>
            <a:ext cx="3639514" cy="38100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r="52133" b="6264"/>
          <a:stretch>
            <a:fillRect/>
          </a:stretch>
        </p:blipFill>
        <p:spPr bwMode="auto">
          <a:xfrm>
            <a:off x="304800" y="914400"/>
            <a:ext cx="3345718" cy="3810000"/>
          </a:xfrm>
          <a:prstGeom prst="rect">
            <a:avLst/>
          </a:prstGeom>
          <a:noFill/>
          <a:ln w="9525">
            <a:noFill/>
            <a:miter lim="800000"/>
            <a:headEnd/>
            <a:tailEnd/>
          </a:ln>
        </p:spPr>
      </p:pic>
      <p:sp>
        <p:nvSpPr>
          <p:cNvPr id="7" name="Rounded Rectangle 6"/>
          <p:cNvSpPr/>
          <p:nvPr/>
        </p:nvSpPr>
        <p:spPr>
          <a:xfrm>
            <a:off x="0" y="4800600"/>
            <a:ext cx="6019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REMEDY</a:t>
            </a:r>
            <a:r>
              <a:rPr lang="en-GB" sz="2000" dirty="0">
                <a:latin typeface="Times New Roman" pitchFamily="18" charset="0"/>
                <a:cs typeface="Times New Roman" pitchFamily="18" charset="0"/>
              </a:rPr>
              <a:t>: radial </a:t>
            </a:r>
            <a:r>
              <a:rPr lang="en-GB" sz="2000" i="1" dirty="0">
                <a:latin typeface="Times New Roman" pitchFamily="18" charset="0"/>
                <a:cs typeface="Times New Roman" pitchFamily="18" charset="0"/>
              </a:rPr>
              <a:t>k-space </a:t>
            </a:r>
            <a:r>
              <a:rPr lang="en-GB" sz="2000" dirty="0">
                <a:latin typeface="Times New Roman" pitchFamily="18" charset="0"/>
                <a:cs typeface="Times New Roman" pitchFamily="18" charset="0"/>
              </a:rPr>
              <a:t>sampling method (</a:t>
            </a:r>
            <a:r>
              <a:rPr lang="en-GB" sz="2000" dirty="0" err="1">
                <a:latin typeface="Times New Roman" pitchFamily="18" charset="0"/>
                <a:cs typeface="Times New Roman" pitchFamily="18" charset="0"/>
              </a:rPr>
              <a:t>syngoBLADE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gePROPELLER</a:t>
            </a:r>
            <a:r>
              <a:rPr lang="en-GB" sz="2000" dirty="0">
                <a:latin typeface="Times New Roman" pitchFamily="18" charset="0"/>
                <a:cs typeface="Times New Roman" pitchFamily="18" charset="0"/>
              </a:rPr>
              <a:t>)</a:t>
            </a:r>
          </a:p>
          <a:p>
            <a:pPr algn="ctr">
              <a:defRPr/>
            </a:pPr>
            <a:r>
              <a:rPr lang="en-GB" sz="2000" dirty="0">
                <a:latin typeface="Times New Roman" pitchFamily="18" charset="0"/>
                <a:cs typeface="Times New Roman" pitchFamily="18" charset="0"/>
              </a:rPr>
              <a:t>Phase encoding changes in every section thereby reducing motion </a:t>
            </a:r>
            <a:r>
              <a:rPr lang="en-GB" sz="2000" dirty="0" err="1">
                <a:latin typeface="Times New Roman" pitchFamily="18" charset="0"/>
                <a:cs typeface="Times New Roman" pitchFamily="18" charset="0"/>
              </a:rPr>
              <a:t>artifact</a:t>
            </a:r>
            <a:endParaRPr lang="en-GB" sz="2000" dirty="0">
              <a:latin typeface="Times New Roman" pitchFamily="18" charset="0"/>
              <a:cs typeface="Times New Roman" pitchFamily="18" charset="0"/>
            </a:endParaRPr>
          </a:p>
          <a:p>
            <a:pPr algn="ctr">
              <a:defRPr/>
            </a:pPr>
            <a:endParaRPr lang="en-GB" dirty="0"/>
          </a:p>
        </p:txBody>
      </p:sp>
      <p:sp>
        <p:nvSpPr>
          <p:cNvPr id="8" name="TextBox 7"/>
          <p:cNvSpPr txBox="1"/>
          <p:nvPr/>
        </p:nvSpPr>
        <p:spPr>
          <a:xfrm>
            <a:off x="6324600" y="5257800"/>
            <a:ext cx="2590800" cy="707886"/>
          </a:xfrm>
          <a:prstGeom prst="rect">
            <a:avLst/>
          </a:prstGeom>
          <a:noFill/>
        </p:spPr>
        <p:txBody>
          <a:bodyPr wrap="square" rtlCol="0">
            <a:spAutoFit/>
          </a:bodyPr>
          <a:lstStyle/>
          <a:p>
            <a:pPr algn="ctr">
              <a:defRPr/>
            </a:pPr>
            <a:r>
              <a:rPr lang="en-GB" sz="2000" dirty="0">
                <a:latin typeface="Times New Roman" pitchFamily="18" charset="0"/>
                <a:cs typeface="Times New Roman" pitchFamily="18" charset="0"/>
              </a:rPr>
              <a:t>DISADVANTAGE: low spatial </a:t>
            </a:r>
            <a:r>
              <a:rPr lang="en-GB" sz="2000" dirty="0" smtClean="0">
                <a:latin typeface="Times New Roman" pitchFamily="18" charset="0"/>
                <a:cs typeface="Times New Roman" pitchFamily="18" charset="0"/>
              </a:rPr>
              <a:t>resolution`</a:t>
            </a:r>
            <a:endParaRPr lang="en-GB"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1000"/>
                                        <p:tgtEl>
                                          <p:spTgt spid="8"/>
                                        </p:tgtEl>
                                      </p:cBhvr>
                                    </p:animEffect>
                                    <p:set>
                                      <p:cBhvr>
                                        <p:cTn id="35" dur="1" fill="hold">
                                          <p:stCondLst>
                                            <p:cond delay="999"/>
                                          </p:stCondLst>
                                        </p:cTn>
                                        <p:tgtEl>
                                          <p:spTgt spid="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4"/>
                                        </p:tgtEl>
                                      </p:cBhvr>
                                    </p:animEffect>
                                    <p:set>
                                      <p:cBhvr>
                                        <p:cTn id="38" dur="1" fill="hold">
                                          <p:stCondLst>
                                            <p:cond delay="1999"/>
                                          </p:stCondLst>
                                        </p:cTn>
                                        <p:tgtEl>
                                          <p:spTgt spid="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5"/>
                                        </p:tgtEl>
                                      </p:cBhvr>
                                    </p:animEffect>
                                    <p:set>
                                      <p:cBhvr>
                                        <p:cTn id="41" dur="1" fill="hold">
                                          <p:stCondLst>
                                            <p:cond delay="1999"/>
                                          </p:stCondLst>
                                        </p:cTn>
                                        <p:tgtEl>
                                          <p:spTgt spid="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4572000" cy="5334000"/>
          </a:xfrm>
          <a:prstGeom prst="rect">
            <a:avLst/>
          </a:prstGeom>
          <a:noFill/>
          <a:ln w="9525">
            <a:noFill/>
            <a:miter lim="800000"/>
            <a:headEnd/>
            <a:tailEnd/>
          </a:ln>
        </p:spPr>
      </p:pic>
      <p:sp>
        <p:nvSpPr>
          <p:cNvPr id="6" name="Rounded Rectangle 5"/>
          <p:cNvSpPr/>
          <p:nvPr/>
        </p:nvSpPr>
        <p:spPr>
          <a:xfrm>
            <a:off x="0" y="5181600"/>
            <a:ext cx="5715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MULTICHANNEL, MULTI-COIL</a:t>
            </a:r>
          </a:p>
          <a:p>
            <a:pPr>
              <a:defRPr/>
            </a:pPr>
            <a:r>
              <a:rPr lang="en-GB" sz="2400" dirty="0">
                <a:solidFill>
                  <a:schemeClr val="tx1"/>
                </a:solidFill>
                <a:latin typeface="Times New Roman" pitchFamily="18" charset="0"/>
                <a:cs typeface="Times New Roman" pitchFamily="18" charset="0"/>
              </a:rPr>
              <a:t>systems reduce image noise by limiting the sensitivity profile of each coil to a single region of interest.</a:t>
            </a:r>
          </a:p>
        </p:txBody>
      </p:sp>
      <p:sp>
        <p:nvSpPr>
          <p:cNvPr id="7" name="Rectangle 6"/>
          <p:cNvSpPr/>
          <p:nvPr/>
        </p:nvSpPr>
        <p:spPr>
          <a:xfrm>
            <a:off x="4572000" y="2667000"/>
            <a:ext cx="4572000" cy="369332"/>
          </a:xfrm>
          <a:prstGeom prst="rect">
            <a:avLst/>
          </a:prstGeom>
        </p:spPr>
        <p:txBody>
          <a:bodyPr>
            <a:spAutoFit/>
          </a:bodyPr>
          <a:lstStyle/>
          <a:p>
            <a:pPr algn="ctr">
              <a:defRPr/>
            </a:pPr>
            <a:r>
              <a:rPr lang="en-GB" dirty="0" smtClean="0">
                <a:latin typeface="Calibri" pitchFamily="34" charset="0"/>
                <a:cs typeface="Calibri" pitchFamily="34" charset="0"/>
              </a:rPr>
              <a:t>.</a:t>
            </a:r>
            <a:endParaRPr lang="en-US" dirty="0"/>
          </a:p>
        </p:txBody>
      </p:sp>
      <p:sp>
        <p:nvSpPr>
          <p:cNvPr id="8" name="Rounded Rectangle 7"/>
          <p:cNvSpPr/>
          <p:nvPr/>
        </p:nvSpPr>
        <p:spPr>
          <a:xfrm>
            <a:off x="2514600" y="914400"/>
            <a:ext cx="57150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OTHER REMEDY</a:t>
            </a:r>
            <a:r>
              <a:rPr lang="en-GB" sz="2400" dirty="0">
                <a:solidFill>
                  <a:schemeClr val="bg1"/>
                </a:solidFill>
                <a:latin typeface="Times New Roman" pitchFamily="18" charset="0"/>
                <a:cs typeface="Times New Roman" pitchFamily="18" charset="0"/>
              </a:rPr>
              <a:t>: </a:t>
            </a:r>
          </a:p>
          <a:p>
            <a:pPr algn="ctr">
              <a:buFont typeface="Arial" pitchFamily="34" charset="0"/>
              <a:buChar char="•"/>
              <a:defRPr/>
            </a:pPr>
            <a:r>
              <a:rPr lang="en-GB" sz="2400" b="1" dirty="0">
                <a:solidFill>
                  <a:srgbClr val="00FFFF"/>
                </a:solidFill>
                <a:effectLst>
                  <a:outerShdw blurRad="38100" dist="38100" dir="2700000" algn="tl">
                    <a:srgbClr val="000000">
                      <a:alpha val="43137"/>
                    </a:srgbClr>
                  </a:outerShdw>
                </a:effectLst>
                <a:latin typeface="Times New Roman" pitchFamily="18" charset="0"/>
                <a:cs typeface="Times New Roman" pitchFamily="18" charset="0"/>
              </a:rPr>
              <a:t>MULTICHANNEL PHASED-ARRAY BODY COIL </a:t>
            </a:r>
          </a:p>
          <a:p>
            <a:pPr algn="ctr">
              <a:buFont typeface="Arial" pitchFamily="34" charset="0"/>
              <a:buChar char="•"/>
              <a:defRPr/>
            </a:pPr>
            <a:r>
              <a:rPr lang="en-GB" sz="2400" dirty="0">
                <a:latin typeface="Times New Roman" pitchFamily="18" charset="0"/>
                <a:cs typeface="Times New Roman" pitchFamily="18" charset="0"/>
              </a:rPr>
              <a:t>with six elements ,</a:t>
            </a:r>
          </a:p>
          <a:p>
            <a:pPr algn="ctr">
              <a:buFont typeface="Arial" pitchFamily="34" charset="0"/>
              <a:buChar char="•"/>
              <a:defRPr/>
            </a:pPr>
            <a:r>
              <a:rPr lang="en-GB" sz="2400" dirty="0">
                <a:latin typeface="Times New Roman" pitchFamily="18" charset="0"/>
                <a:cs typeface="Times New Roman" pitchFamily="18" charset="0"/>
              </a:rPr>
              <a:t> each coil element sensitive to a different region of interest, </a:t>
            </a:r>
          </a:p>
          <a:p>
            <a:pPr algn="ctr">
              <a:buFont typeface="Arial" pitchFamily="34" charset="0"/>
              <a:buChar char="•"/>
              <a:defRPr/>
            </a:pPr>
            <a:r>
              <a:rPr lang="en-GB" sz="2400" dirty="0">
                <a:latin typeface="Times New Roman" pitchFamily="18" charset="0"/>
                <a:cs typeface="Times New Roman" pitchFamily="18" charset="0"/>
              </a:rPr>
              <a:t>The image at </a:t>
            </a:r>
            <a:r>
              <a:rPr lang="en-GB" sz="2400" dirty="0" err="1">
                <a:latin typeface="Times New Roman" pitchFamily="18" charset="0"/>
                <a:cs typeface="Times New Roman" pitchFamily="18" charset="0"/>
              </a:rPr>
              <a:t>center</a:t>
            </a:r>
            <a:r>
              <a:rPr lang="en-GB" sz="2400" dirty="0">
                <a:latin typeface="Times New Roman" pitchFamily="18" charset="0"/>
                <a:cs typeface="Times New Roman" pitchFamily="18" charset="0"/>
              </a:rPr>
              <a:t> is the final composite image—the one viewed</a:t>
            </a:r>
            <a:endParaRPr lang="en-US" sz="2400"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3" cstate="print"/>
          <a:srcRect/>
          <a:stretch>
            <a:fillRect/>
          </a:stretch>
        </p:blipFill>
        <p:spPr bwMode="auto">
          <a:xfrm>
            <a:off x="0" y="381000"/>
            <a:ext cx="8891305"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ppt_x</p:attrName>
                                        </p:attrNameLst>
                                      </p:cBhvr>
                                      <p:tavLst>
                                        <p:tav tm="0">
                                          <p:val>
                                            <p:strVal val="#ppt_x"/>
                                          </p:val>
                                        </p:tav>
                                        <p:tav tm="100000">
                                          <p:val>
                                            <p:strVal val="#ppt_x"/>
                                          </p:val>
                                        </p:tav>
                                      </p:tavLst>
                                    </p:anim>
                                    <p:anim calcmode="lin" valueType="num">
                                      <p:cBhvr>
                                        <p:cTn id="2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685800"/>
            <a:ext cx="8623300" cy="539750"/>
          </a:xfrm>
          <a:prstGeom prst="rect">
            <a:avLst/>
          </a:prstGeom>
        </p:spPr>
        <p:txBody>
          <a:bodyPr vert="horz" lIns="45720" rIns="45720"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rPr>
              <a:t>REMEDIES FOR INVOLUNTARY MOTION</a:t>
            </a:r>
          </a:p>
        </p:txBody>
      </p:sp>
      <p:pic>
        <p:nvPicPr>
          <p:cNvPr id="7" name="Picture 2"/>
          <p:cNvPicPr>
            <a:picLocks noChangeAspect="1" noChangeArrowheads="1"/>
          </p:cNvPicPr>
          <p:nvPr/>
        </p:nvPicPr>
        <p:blipFill>
          <a:blip r:embed="rId2" cstate="print"/>
          <a:srcRect r="53252" b="10777"/>
          <a:stretch>
            <a:fillRect/>
          </a:stretch>
        </p:blipFill>
        <p:spPr bwMode="auto">
          <a:xfrm>
            <a:off x="381000" y="3276600"/>
            <a:ext cx="3576078" cy="3368675"/>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l="52641" t="1511" b="9190"/>
          <a:stretch>
            <a:fillRect/>
          </a:stretch>
        </p:blipFill>
        <p:spPr bwMode="auto">
          <a:xfrm>
            <a:off x="5105400" y="3200400"/>
            <a:ext cx="3794779" cy="3400425"/>
          </a:xfrm>
          <a:prstGeom prst="rect">
            <a:avLst/>
          </a:prstGeom>
          <a:noFill/>
          <a:ln w="9525">
            <a:noFill/>
            <a:miter lim="800000"/>
            <a:headEnd/>
            <a:tailEnd/>
          </a:ln>
        </p:spPr>
      </p:pic>
      <p:sp>
        <p:nvSpPr>
          <p:cNvPr id="9" name="Rounded Rectangle 8"/>
          <p:cNvSpPr/>
          <p:nvPr/>
        </p:nvSpPr>
        <p:spPr>
          <a:xfrm>
            <a:off x="1676400" y="1371600"/>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CAUSE</a:t>
            </a:r>
            <a:r>
              <a:rPr lang="en-GB" dirty="0">
                <a:solidFill>
                  <a:schemeClr val="bg1"/>
                </a:solidFill>
                <a:latin typeface="Times New Roman" pitchFamily="18" charset="0"/>
                <a:cs typeface="Times New Roman" pitchFamily="18" charset="0"/>
              </a:rPr>
              <a:t>: CARDIAC MOTION</a:t>
            </a:r>
          </a:p>
        </p:txBody>
      </p:sp>
      <p:sp>
        <p:nvSpPr>
          <p:cNvPr id="10" name="Rounded Rectangle 9"/>
          <p:cNvSpPr/>
          <p:nvPr/>
        </p:nvSpPr>
        <p:spPr>
          <a:xfrm>
            <a:off x="1600200" y="1219200"/>
            <a:ext cx="54102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defRPr/>
            </a:pPr>
            <a:r>
              <a:rPr lang="en-GB" b="1" dirty="0">
                <a:solidFill>
                  <a:srgbClr val="FFC000"/>
                </a:solidFill>
                <a:effectLst>
                  <a:outerShdw blurRad="38100" dist="38100" dir="2700000" algn="tl">
                    <a:srgbClr val="000000">
                      <a:alpha val="43137"/>
                    </a:srgbClr>
                  </a:outerShdw>
                </a:effectLst>
              </a:rPr>
              <a:t>CARDIAC GATING</a:t>
            </a:r>
            <a:r>
              <a:rPr lang="en-GB" dirty="0"/>
              <a:t>- k-space is linked with a specific time point in the cardiac cycle with help of a ECG</a:t>
            </a:r>
          </a:p>
          <a:p>
            <a:pPr marL="342900" indent="-342900" algn="ctr">
              <a:buFont typeface="+mj-lt"/>
              <a:buAutoNum type="arabicPeriod"/>
              <a:defRPr/>
            </a:pPr>
            <a:r>
              <a:rPr lang="en-GB" b="1" dirty="0">
                <a:solidFill>
                  <a:srgbClr val="FFC000"/>
                </a:solidFill>
                <a:effectLst>
                  <a:outerShdw blurRad="38100" dist="38100" dir="2700000" algn="tl">
                    <a:srgbClr val="000000">
                      <a:alpha val="43137"/>
                    </a:srgbClr>
                  </a:outerShdw>
                </a:effectLst>
              </a:rPr>
              <a:t>PROSPECTIVE TRIGGERING</a:t>
            </a:r>
            <a:r>
              <a:rPr lang="en-GB" dirty="0"/>
              <a:t>: image acquired at the end of diastole- static imaging – mainly for anatomy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bg/>
                                          </p:spTgt>
                                        </p:tgtEl>
                                        <p:attrNameLst>
                                          <p:attrName>style.visibility</p:attrName>
                                        </p:attrNameLst>
                                      </p:cBhvr>
                                      <p:to>
                                        <p:strVal val="visible"/>
                                      </p:to>
                                    </p:set>
                                    <p:anim calcmode="lin" valueType="num">
                                      <p:cBhvr>
                                        <p:cTn id="14" dur="1000" fill="hold"/>
                                        <p:tgtEl>
                                          <p:spTgt spid="10">
                                            <p:bg/>
                                          </p:spTgt>
                                        </p:tgtEl>
                                        <p:attrNameLst>
                                          <p:attrName>ppt_w</p:attrName>
                                        </p:attrNameLst>
                                      </p:cBhvr>
                                      <p:tavLst>
                                        <p:tav tm="0">
                                          <p:val>
                                            <p:strVal val="#ppt_w*0.70"/>
                                          </p:val>
                                        </p:tav>
                                        <p:tav tm="100000">
                                          <p:val>
                                            <p:strVal val="#ppt_w"/>
                                          </p:val>
                                        </p:tav>
                                      </p:tavLst>
                                    </p:anim>
                                    <p:anim calcmode="lin" valueType="num">
                                      <p:cBhvr>
                                        <p:cTn id="15" dur="1000" fill="hold"/>
                                        <p:tgtEl>
                                          <p:spTgt spid="10">
                                            <p:bg/>
                                          </p:spTgt>
                                        </p:tgtEl>
                                        <p:attrNameLst>
                                          <p:attrName>ppt_h</p:attrName>
                                        </p:attrNameLst>
                                      </p:cBhvr>
                                      <p:tavLst>
                                        <p:tav tm="0">
                                          <p:val>
                                            <p:strVal val="#ppt_h"/>
                                          </p:val>
                                        </p:tav>
                                        <p:tav tm="100000">
                                          <p:val>
                                            <p:strVal val="#ppt_h"/>
                                          </p:val>
                                        </p:tav>
                                      </p:tavLst>
                                    </p:anim>
                                    <p:animEffect transition="in" filter="fade">
                                      <p:cBhvr>
                                        <p:cTn id="16" dur="1000"/>
                                        <p:tgtEl>
                                          <p:spTgt spid="10">
                                            <p:bg/>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p:cTn id="19"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0">
                                            <p:txEl>
                                              <p:pRg st="0" end="0"/>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p:cTn id="24"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ChangeAspect="1" noChangeArrowheads="1"/>
          </p:cNvPicPr>
          <p:nvPr/>
        </p:nvPicPr>
        <p:blipFill>
          <a:blip r:embed="rId2" cstate="print"/>
          <a:srcRect l="50684" t="51479" b="4092"/>
          <a:stretch>
            <a:fillRect/>
          </a:stretch>
        </p:blipFill>
        <p:spPr bwMode="auto">
          <a:xfrm>
            <a:off x="304800" y="1371600"/>
            <a:ext cx="4572000" cy="2934336"/>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l="50487" t="-237" b="55396"/>
          <a:stretch>
            <a:fillRect/>
          </a:stretch>
        </p:blipFill>
        <p:spPr bwMode="auto">
          <a:xfrm>
            <a:off x="4648200" y="4311644"/>
            <a:ext cx="4267200" cy="2546356"/>
          </a:xfrm>
          <a:prstGeom prst="rect">
            <a:avLst/>
          </a:prstGeom>
          <a:noFill/>
          <a:ln w="9525">
            <a:noFill/>
            <a:miter lim="800000"/>
            <a:headEnd/>
            <a:tailEnd/>
          </a:ln>
        </p:spPr>
      </p:pic>
      <p:sp>
        <p:nvSpPr>
          <p:cNvPr id="9" name="Rounded Rectangle 8"/>
          <p:cNvSpPr/>
          <p:nvPr/>
        </p:nvSpPr>
        <p:spPr>
          <a:xfrm>
            <a:off x="304800" y="3733800"/>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srgbClr val="FFC000"/>
                </a:solidFill>
                <a:effectLst>
                  <a:outerShdw blurRad="38100" dist="38100" dir="2700000" algn="tl">
                    <a:srgbClr val="000000">
                      <a:alpha val="43137"/>
                    </a:srgbClr>
                  </a:outerShdw>
                </a:effectLst>
              </a:rPr>
              <a:t>CAUSE: </a:t>
            </a:r>
            <a:r>
              <a:rPr lang="en-GB" dirty="0"/>
              <a:t>RESPIRATORY MOTION</a:t>
            </a:r>
          </a:p>
        </p:txBody>
      </p:sp>
      <p:sp>
        <p:nvSpPr>
          <p:cNvPr id="10" name="Rounded Rectangle 9"/>
          <p:cNvSpPr/>
          <p:nvPr/>
        </p:nvSpPr>
        <p:spPr>
          <a:xfrm>
            <a:off x="0" y="1143000"/>
            <a:ext cx="5181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REMEDY: </a:t>
            </a:r>
          </a:p>
          <a:p>
            <a:pPr marL="342900" indent="-342900" algn="ctr">
              <a:buFont typeface="+mj-lt"/>
              <a:buAutoNum type="arabicPeriod"/>
              <a:defRPr/>
            </a:pPr>
            <a:r>
              <a:rPr lang="en-GB"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Breath holding</a:t>
            </a:r>
          </a:p>
          <a:p>
            <a:pPr marL="342900" indent="-342900" algn="ctr">
              <a:buFont typeface="+mj-lt"/>
              <a:buAutoNum type="arabicPeriod"/>
              <a:defRPr/>
            </a:pPr>
            <a:r>
              <a:rPr lang="en-GB"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Examination divided into </a:t>
            </a:r>
            <a:r>
              <a:rPr lang="en-GB"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breif</a:t>
            </a:r>
            <a:r>
              <a:rPr lang="en-GB"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aquisations</a:t>
            </a:r>
            <a:endParaRPr lang="en-GB"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buFont typeface="+mj-lt"/>
              <a:buAutoNum type="arabicPeriod"/>
              <a:defRPr/>
            </a:pPr>
            <a:r>
              <a:rPr lang="en-GB"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Gating using bellows placed at lower abdomen level</a:t>
            </a:r>
          </a:p>
        </p:txBody>
      </p:sp>
      <p:sp>
        <p:nvSpPr>
          <p:cNvPr id="11" name="Rounded Rectangle 10"/>
          <p:cNvSpPr/>
          <p:nvPr/>
        </p:nvSpPr>
        <p:spPr>
          <a:xfrm>
            <a:off x="304800" y="1066800"/>
            <a:ext cx="464820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defRPr/>
            </a:pPr>
            <a:r>
              <a:rPr lang="en-GB" sz="2800" b="1" dirty="0">
                <a:latin typeface="Times New Roman" pitchFamily="18" charset="0"/>
                <a:cs typeface="Times New Roman" pitchFamily="18" charset="0"/>
              </a:rPr>
              <a:t>rectangular box) selected </a:t>
            </a:r>
            <a:r>
              <a:rPr lang="en-GB" sz="2800" dirty="0">
                <a:latin typeface="Times New Roman" pitchFamily="18" charset="0"/>
                <a:cs typeface="Times New Roman" pitchFamily="18" charset="0"/>
              </a:rPr>
              <a:t>for respiratory monitoring with a navigator pulse. </a:t>
            </a:r>
          </a:p>
          <a:p>
            <a:pPr>
              <a:buFont typeface="Arial" pitchFamily="34" charset="0"/>
              <a:buChar char="•"/>
              <a:defRPr/>
            </a:pPr>
            <a:r>
              <a:rPr lang="en-GB" dirty="0" smtClean="0">
                <a:latin typeface="Calibri" pitchFamily="34" charset="0"/>
                <a:cs typeface="Calibri" pitchFamily="34" charset="0"/>
              </a:rPr>
              <a:t>). </a:t>
            </a:r>
            <a:r>
              <a:rPr lang="en-GB" sz="2800" dirty="0">
                <a:latin typeface="Times New Roman" pitchFamily="18" charset="0"/>
                <a:cs typeface="Times New Roman" pitchFamily="18" charset="0"/>
              </a:rPr>
              <a:t>The one-dimensional temporal data </a:t>
            </a:r>
            <a:r>
              <a:rPr lang="en-GB" sz="2800" b="1" dirty="0">
                <a:latin typeface="Times New Roman" pitchFamily="18" charset="0"/>
                <a:cs typeface="Times New Roman" pitchFamily="18" charset="0"/>
              </a:rPr>
              <a:t>is collected </a:t>
            </a:r>
            <a:r>
              <a:rPr lang="en-GB" sz="2800" dirty="0">
                <a:latin typeface="Times New Roman" pitchFamily="18" charset="0"/>
                <a:cs typeface="Times New Roman" pitchFamily="18" charset="0"/>
              </a:rPr>
              <a:t>show the relative position of the diaphragm (y-axis) over time (x-axis</a:t>
            </a:r>
            <a:endParaRPr lang="en-GB" sz="2800" dirty="0">
              <a:latin typeface="Calibri" pitchFamily="34" charset="0"/>
              <a:cs typeface="Calibri" pitchFamily="34" charset="0"/>
            </a:endParaRPr>
          </a:p>
        </p:txBody>
      </p:sp>
      <p:pic>
        <p:nvPicPr>
          <p:cNvPr id="12" name="Picture 4"/>
          <p:cNvPicPr>
            <a:picLocks noGrp="1" noChangeAspect="1" noChangeArrowheads="1"/>
          </p:cNvPicPr>
          <p:nvPr>
            <p:ph idx="1"/>
          </p:nvPr>
        </p:nvPicPr>
        <p:blipFill>
          <a:blip r:embed="rId2" cstate="print"/>
          <a:srcRect r="51784" b="54980"/>
          <a:stretch>
            <a:fillRect/>
          </a:stretch>
        </p:blipFill>
        <p:spPr bwMode="auto">
          <a:xfrm>
            <a:off x="4781055" y="990600"/>
            <a:ext cx="4362945" cy="3429000"/>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4"/>
          <p:cNvPicPr>
            <a:picLocks noChangeAspect="1" noChangeArrowheads="1"/>
          </p:cNvPicPr>
          <p:nvPr/>
        </p:nvPicPr>
        <p:blipFill>
          <a:blip r:embed="rId2" cstate="print"/>
          <a:srcRect l="438" t="51663" r="51306" b="3542"/>
          <a:stretch>
            <a:fillRect/>
          </a:stretch>
        </p:blipFill>
        <p:spPr bwMode="auto">
          <a:xfrm>
            <a:off x="0" y="0"/>
            <a:ext cx="9144000" cy="68580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000"/>
                                        <p:tgtEl>
                                          <p:spTgt spid="10"/>
                                        </p:tgtEl>
                                      </p:cBhvr>
                                    </p:animEffect>
                                    <p:set>
                                      <p:cBhvr>
                                        <p:cTn id="28" dur="1" fill="hold">
                                          <p:stCondLst>
                                            <p:cond delay="19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strVal val="#ppt_w*0.70"/>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0.70"/>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strVal val="#ppt_w*0.70"/>
                                          </p:val>
                                        </p:tav>
                                        <p:tav tm="100000">
                                          <p:val>
                                            <p:strVal val="#ppt_w"/>
                                          </p:val>
                                        </p:tav>
                                      </p:tavLst>
                                    </p:anim>
                                    <p:anim calcmode="lin" valueType="num">
                                      <p:cBhvr>
                                        <p:cTn id="55" dur="1000" fill="hold"/>
                                        <p:tgtEl>
                                          <p:spTgt spid="5"/>
                                        </p:tgtEl>
                                        <p:attrNameLst>
                                          <p:attrName>ppt_h</p:attrName>
                                        </p:attrNameLst>
                                      </p:cBhvr>
                                      <p:tavLst>
                                        <p:tav tm="0">
                                          <p:val>
                                            <p:strVal val="#ppt_h"/>
                                          </p:val>
                                        </p:tav>
                                        <p:tav tm="100000">
                                          <p:val>
                                            <p:strVal val="#ppt_h"/>
                                          </p:val>
                                        </p:tav>
                                      </p:tavLst>
                                    </p:anim>
                                    <p:animEffect transition="in" filter="fade">
                                      <p:cBhvr>
                                        <p:cTn id="56" dur="10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strVal val="#ppt_w*0.70"/>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Effect transition="in" filter="fade">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strVal val="#ppt_w*0.70"/>
                                          </p:val>
                                        </p:tav>
                                        <p:tav tm="100000">
                                          <p:val>
                                            <p:strVal val="#ppt_w"/>
                                          </p:val>
                                        </p:tav>
                                      </p:tavLst>
                                    </p:anim>
                                    <p:anim calcmode="lin" valueType="num">
                                      <p:cBhvr>
                                        <p:cTn id="69" dur="1000" fill="hold"/>
                                        <p:tgtEl>
                                          <p:spTgt spid="13"/>
                                        </p:tgtEl>
                                        <p:attrNameLst>
                                          <p:attrName>ppt_h</p:attrName>
                                        </p:attrNameLst>
                                      </p:cBhvr>
                                      <p:tavLst>
                                        <p:tav tm="0">
                                          <p:val>
                                            <p:strVal val="#ppt_h"/>
                                          </p:val>
                                        </p:tav>
                                        <p:tav tm="100000">
                                          <p:val>
                                            <p:strVal val="#ppt_h"/>
                                          </p:val>
                                        </p:tav>
                                      </p:tavLst>
                                    </p:anim>
                                    <p:animEffect transition="in" filter="fade">
                                      <p:cBhvr>
                                        <p:cTn id="7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313" y="515938"/>
            <a:ext cx="8623300" cy="539750"/>
          </a:xfrm>
          <a:prstGeom prst="rect">
            <a:avLst/>
          </a:prstGeom>
        </p:spPr>
        <p:txBody>
          <a:bodyPr vert="horz" lIns="45720" rIns="45720"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smtClean="0">
                <a:ln>
                  <a:noFill/>
                </a:ln>
                <a:solidFill>
                  <a:schemeClr val="tx1"/>
                </a:solidFill>
                <a:effectLst/>
                <a:uLnTx/>
                <a:uFillTx/>
                <a:latin typeface="+mj-lt"/>
                <a:ea typeface="+mj-ea"/>
                <a:cs typeface="+mj-cs"/>
              </a:rPr>
              <a:t>ARTIFACTS DUE TO PULSATILE MOTION</a:t>
            </a:r>
          </a:p>
        </p:txBody>
      </p:sp>
      <p:pic>
        <p:nvPicPr>
          <p:cNvPr id="6" name="Picture 4"/>
          <p:cNvPicPr>
            <a:picLocks noChangeAspect="1" noChangeArrowheads="1"/>
          </p:cNvPicPr>
          <p:nvPr/>
        </p:nvPicPr>
        <p:blipFill>
          <a:blip r:embed="rId2" cstate="print"/>
          <a:srcRect r="50952" b="7607"/>
          <a:stretch>
            <a:fillRect/>
          </a:stretch>
        </p:blipFill>
        <p:spPr bwMode="auto">
          <a:xfrm>
            <a:off x="0" y="1066800"/>
            <a:ext cx="3656053" cy="388620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51968" t="856" b="7664"/>
          <a:stretch>
            <a:fillRect/>
          </a:stretch>
        </p:blipFill>
        <p:spPr bwMode="auto">
          <a:xfrm>
            <a:off x="5410200" y="1143000"/>
            <a:ext cx="3733800" cy="4117385"/>
          </a:xfrm>
          <a:prstGeom prst="rect">
            <a:avLst/>
          </a:prstGeom>
          <a:noFill/>
          <a:ln w="9525">
            <a:noFill/>
            <a:miter lim="800000"/>
            <a:headEnd/>
            <a:tailEnd/>
          </a:ln>
        </p:spPr>
      </p:pic>
      <p:sp>
        <p:nvSpPr>
          <p:cNvPr id="8" name="Rounded Rectangle 7"/>
          <p:cNvSpPr/>
          <p:nvPr/>
        </p:nvSpPr>
        <p:spPr>
          <a:xfrm>
            <a:off x="2743200" y="5105400"/>
            <a:ext cx="4419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latin typeface="Times New Roman" pitchFamily="18" charset="0"/>
                <a:cs typeface="Times New Roman" pitchFamily="18" charset="0"/>
              </a:rPr>
              <a:t>CAUSE: </a:t>
            </a:r>
            <a:r>
              <a:rPr lang="en-GB" sz="2000" dirty="0" err="1">
                <a:latin typeface="Times New Roman" pitchFamily="18" charset="0"/>
                <a:cs typeface="Times New Roman" pitchFamily="18" charset="0"/>
              </a:rPr>
              <a:t>Artifact</a:t>
            </a:r>
            <a:r>
              <a:rPr lang="en-GB" sz="2000" dirty="0">
                <a:latin typeface="Times New Roman" pitchFamily="18" charset="0"/>
                <a:cs typeface="Times New Roman" pitchFamily="18" charset="0"/>
              </a:rPr>
              <a:t> due to the pulsation of the vascular structures (CSF, BLOOD) ghosting will occur at a constant interval in phase encoding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530</TotalTime>
  <Words>1226</Words>
  <Application>Microsoft Office PowerPoint</Application>
  <PresentationFormat>On-screen Show (4:3)</PresentationFormat>
  <Paragraphs>155</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Technic</vt:lpstr>
      <vt:lpstr>By Passang D. Sherpa Course Coordinator of  Radio-imaging Technology  Dpt. Of paramedical science </vt:lpstr>
      <vt:lpstr>Types of artifacts</vt:lpstr>
      <vt:lpstr> ARTIFACTS CAUSED BY PATIENT MOTION </vt:lpstr>
      <vt:lpstr> REMEDIES  FOR  PATIENT MOTION ARTIFACTS </vt:lpstr>
      <vt:lpstr>Slide 5</vt:lpstr>
      <vt:lpstr>Slide 6</vt:lpstr>
      <vt:lpstr>Slide 7</vt:lpstr>
      <vt:lpstr>Slide 8</vt:lpstr>
      <vt:lpstr>Slide 9</vt:lpstr>
      <vt:lpstr>INVOLUNTARY MOTION ARTIFACTS </vt:lpstr>
      <vt:lpstr>INVOLUNTARY MOTION ARTIFACTS </vt:lpstr>
      <vt:lpstr>ARTIFACTS CAUSED BY FIELD DISTORTION</vt:lpstr>
      <vt:lpstr>MAGNETIC SUSCEPTIBILITY</vt:lpstr>
      <vt:lpstr>GRADIENT NON-LINEARITY</vt:lpstr>
      <vt:lpstr>RF FIELD INHOMOGENIETY</vt:lpstr>
      <vt:lpstr>   METTALLIC OBJECTS ARTIFACT  </vt:lpstr>
      <vt:lpstr>     CHEMICAL SHIFT ARTIFACT</vt:lpstr>
      <vt:lpstr>         TRUNCATION ARTIFACT</vt:lpstr>
      <vt:lpstr>            ZIPPER ARTIFACT</vt:lpstr>
      <vt:lpstr>ALIASING OR WRAP AROUND ARTIFACT</vt:lpstr>
      <vt:lpstr>Slice-overlap (cross-slice) Artifacts </vt:lpstr>
      <vt:lpstr>          SHADING ARTIFACT</vt:lpstr>
      <vt:lpstr>          Black Line Artifact</vt:lpstr>
      <vt:lpstr>               MOIRE ARTIFACT</vt:lpstr>
      <vt:lpstr>             MAGIC ANGLE</vt:lpstr>
      <vt:lpstr>Slide 26</vt:lpstr>
    </vt:vector>
  </TitlesOfParts>
  <Company>Berts-pc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VIPIN</dc:creator>
  <cp:lastModifiedBy>Summit Sharma</cp:lastModifiedBy>
  <cp:revision>25</cp:revision>
  <dcterms:created xsi:type="dcterms:W3CDTF">2013-04-16T14:27:59Z</dcterms:created>
  <dcterms:modified xsi:type="dcterms:W3CDTF">2024-08-05T14:52:09Z</dcterms:modified>
</cp:coreProperties>
</file>