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92" r:id="rId3"/>
    <p:sldId id="322" r:id="rId4"/>
    <p:sldId id="379" r:id="rId5"/>
    <p:sldId id="393" r:id="rId6"/>
    <p:sldId id="394" r:id="rId7"/>
    <p:sldId id="395" r:id="rId8"/>
    <p:sldId id="336" r:id="rId9"/>
    <p:sldId id="337" r:id="rId10"/>
    <p:sldId id="338" r:id="rId11"/>
    <p:sldId id="339" r:id="rId12"/>
    <p:sldId id="340" r:id="rId13"/>
    <p:sldId id="424" r:id="rId14"/>
    <p:sldId id="341" r:id="rId15"/>
    <p:sldId id="426" r:id="rId16"/>
    <p:sldId id="425" r:id="rId17"/>
    <p:sldId id="342" r:id="rId18"/>
    <p:sldId id="428" r:id="rId19"/>
    <p:sldId id="427" r:id="rId20"/>
    <p:sldId id="345" r:id="rId21"/>
    <p:sldId id="346" r:id="rId22"/>
    <p:sldId id="402" r:id="rId23"/>
    <p:sldId id="436" r:id="rId24"/>
    <p:sldId id="433" r:id="rId25"/>
    <p:sldId id="434" r:id="rId26"/>
    <p:sldId id="435" r:id="rId27"/>
    <p:sldId id="398" r:id="rId28"/>
    <p:sldId id="429" r:id="rId29"/>
    <p:sldId id="348" r:id="rId30"/>
    <p:sldId id="349" r:id="rId31"/>
    <p:sldId id="350" r:id="rId32"/>
    <p:sldId id="430" r:id="rId33"/>
    <p:sldId id="431" r:id="rId34"/>
    <p:sldId id="413" r:id="rId35"/>
    <p:sldId id="414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6" r:id="rId46"/>
    <p:sldId id="417" r:id="rId47"/>
    <p:sldId id="418" r:id="rId48"/>
    <p:sldId id="419" r:id="rId49"/>
    <p:sldId id="421" r:id="rId50"/>
    <p:sldId id="422" r:id="rId51"/>
    <p:sldId id="361" r:id="rId52"/>
    <p:sldId id="375" r:id="rId53"/>
    <p:sldId id="437" r:id="rId54"/>
    <p:sldId id="376" r:id="rId55"/>
    <p:sldId id="438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88" r:id="rId64"/>
    <p:sldId id="389" r:id="rId65"/>
    <p:sldId id="423" r:id="rId66"/>
    <p:sldId id="306" r:id="rId67"/>
    <p:sldId id="316" r:id="rId68"/>
    <p:sldId id="317" r:id="rId69"/>
    <p:sldId id="318" r:id="rId70"/>
    <p:sldId id="319" r:id="rId71"/>
  </p:sldIdLst>
  <p:sldSz cx="9144000" cy="6858000" type="screen4x3"/>
  <p:notesSz cx="9144000" cy="6858000"/>
  <p:embeddedFontLst>
    <p:embeddedFont>
      <p:font typeface="Constantia" panose="02030602050306030303" pitchFamily="18" charset="0"/>
      <p:regular r:id="rId72"/>
      <p:bold r:id="rId73"/>
      <p:italic r:id="rId74"/>
      <p:boldItalic r:id="rId75"/>
    </p:embeddedFont>
    <p:embeddedFont>
      <p:font typeface="Segoe UI" panose="020B0502040204020203" pitchFamily="34" charset="0"/>
      <p:regular r:id="rId76"/>
      <p:bold r:id="rId77"/>
      <p:italic r:id="rId78"/>
      <p:boldItalic r:id="rId79"/>
    </p:embeddedFont>
    <p:embeddedFont>
      <p:font typeface="Wingdings 2" panose="05020102010507070707" pitchFamily="18" charset="2"/>
      <p:regular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031494"/>
            <a:ext cx="106997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47799"/>
            <a:ext cx="8072119" cy="4227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png"/><Relationship Id="rId7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2.png"/><Relationship Id="rId7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0" y="2514600"/>
            <a:ext cx="6643115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71513" y="3241039"/>
            <a:ext cx="1567815" cy="1613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nstantia"/>
                <a:cs typeface="Constantia"/>
              </a:rPr>
              <a:t>Presented By: Yash Rakholiya</a:t>
            </a:r>
            <a:br>
              <a:rPr lang="en-US" sz="2600" dirty="0">
                <a:latin typeface="Constantia"/>
                <a:cs typeface="Constantia"/>
              </a:rPr>
            </a:b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8310" y="321310"/>
            <a:ext cx="4575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-3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CONTRAINDICATIONS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97612" y="1142843"/>
            <a:ext cx="6216650" cy="47809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25780" indent="-513715">
              <a:lnSpc>
                <a:spcPct val="100000"/>
              </a:lnSpc>
              <a:spcBef>
                <a:spcPts val="720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spc="-5" dirty="0">
                <a:latin typeface="Segoe UI"/>
                <a:cs typeface="Segoe UI"/>
              </a:rPr>
              <a:t>Coagulopathy</a:t>
            </a:r>
            <a:endParaRPr sz="2600">
              <a:latin typeface="Segoe UI"/>
              <a:cs typeface="Segoe UI"/>
            </a:endParaRPr>
          </a:p>
          <a:p>
            <a:pPr marL="525780" indent="-513715">
              <a:lnSpc>
                <a:spcPct val="100000"/>
              </a:lnSpc>
              <a:spcBef>
                <a:spcPts val="625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spc="-5" dirty="0">
                <a:latin typeface="Segoe UI"/>
                <a:cs typeface="Segoe UI"/>
              </a:rPr>
              <a:t>Decompensate congestive </a:t>
            </a:r>
            <a:r>
              <a:rPr sz="2600" spc="10" dirty="0">
                <a:latin typeface="Segoe UI"/>
                <a:cs typeface="Segoe UI"/>
              </a:rPr>
              <a:t>heart</a:t>
            </a:r>
            <a:r>
              <a:rPr sz="2600" spc="-10" dirty="0">
                <a:latin typeface="Segoe UI"/>
                <a:cs typeface="Segoe UI"/>
              </a:rPr>
              <a:t> failure</a:t>
            </a:r>
            <a:endParaRPr sz="2600" dirty="0">
              <a:latin typeface="Segoe UI"/>
              <a:cs typeface="Segoe UI"/>
            </a:endParaRPr>
          </a:p>
          <a:p>
            <a:pPr marL="525780" indent="-513715">
              <a:lnSpc>
                <a:spcPct val="100000"/>
              </a:lnSpc>
              <a:spcBef>
                <a:spcPts val="625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spc="-5" dirty="0">
                <a:latin typeface="Segoe UI"/>
                <a:cs typeface="Segoe UI"/>
              </a:rPr>
              <a:t>Uncontrolled</a:t>
            </a:r>
            <a:r>
              <a:rPr sz="2600" spc="-50" dirty="0">
                <a:latin typeface="Segoe UI"/>
                <a:cs typeface="Segoe UI"/>
              </a:rPr>
              <a:t> </a:t>
            </a:r>
            <a:r>
              <a:rPr sz="2600" spc="5" dirty="0">
                <a:latin typeface="Segoe UI"/>
                <a:cs typeface="Segoe UI"/>
              </a:rPr>
              <a:t>Hypertension</a:t>
            </a:r>
            <a:endParaRPr sz="2600" dirty="0">
              <a:latin typeface="Segoe UI"/>
              <a:cs typeface="Segoe UI"/>
            </a:endParaRPr>
          </a:p>
          <a:p>
            <a:pPr marL="525780" indent="-513715">
              <a:lnSpc>
                <a:spcPct val="100000"/>
              </a:lnSpc>
              <a:spcBef>
                <a:spcPts val="625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spc="-50" dirty="0">
                <a:latin typeface="Segoe UI"/>
                <a:cs typeface="Segoe UI"/>
              </a:rPr>
              <a:t>CVA</a:t>
            </a:r>
            <a:endParaRPr sz="2600" dirty="0">
              <a:latin typeface="Segoe UI"/>
              <a:cs typeface="Segoe UI"/>
            </a:endParaRPr>
          </a:p>
          <a:p>
            <a:pPr marL="525780" indent="-513715">
              <a:lnSpc>
                <a:spcPct val="100000"/>
              </a:lnSpc>
              <a:spcBef>
                <a:spcPts val="625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dirty="0">
                <a:latin typeface="Segoe UI"/>
                <a:cs typeface="Segoe UI"/>
              </a:rPr>
              <a:t>GI</a:t>
            </a:r>
            <a:r>
              <a:rPr sz="2600" spc="-5" dirty="0">
                <a:latin typeface="Segoe UI"/>
                <a:cs typeface="Segoe UI"/>
              </a:rPr>
              <a:t> Hemorrhage</a:t>
            </a:r>
            <a:endParaRPr sz="2600" dirty="0">
              <a:latin typeface="Segoe UI"/>
              <a:cs typeface="Segoe UI"/>
            </a:endParaRPr>
          </a:p>
          <a:p>
            <a:pPr marL="525780" indent="-513715">
              <a:lnSpc>
                <a:spcPct val="100000"/>
              </a:lnSpc>
              <a:spcBef>
                <a:spcPts val="625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spc="-5" dirty="0">
                <a:latin typeface="Segoe UI"/>
                <a:cs typeface="Segoe UI"/>
              </a:rPr>
              <a:t>Pregnancy</a:t>
            </a:r>
            <a:endParaRPr sz="2600" dirty="0">
              <a:latin typeface="Segoe UI"/>
              <a:cs typeface="Segoe UI"/>
            </a:endParaRPr>
          </a:p>
          <a:p>
            <a:pPr marL="525780" indent="-513715">
              <a:lnSpc>
                <a:spcPct val="100000"/>
              </a:lnSpc>
              <a:spcBef>
                <a:spcPts val="625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spc="-5" dirty="0">
                <a:latin typeface="Segoe UI"/>
                <a:cs typeface="Segoe UI"/>
              </a:rPr>
              <a:t>Inability </a:t>
            </a:r>
            <a:r>
              <a:rPr sz="2600" dirty="0">
                <a:latin typeface="Segoe UI"/>
                <a:cs typeface="Segoe UI"/>
              </a:rPr>
              <a:t>for </a:t>
            </a:r>
            <a:r>
              <a:rPr sz="2600" spc="-5" dirty="0">
                <a:latin typeface="Segoe UI"/>
                <a:cs typeface="Segoe UI"/>
              </a:rPr>
              <a:t>patient</a:t>
            </a:r>
            <a:r>
              <a:rPr sz="2600" spc="-9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cooperation</a:t>
            </a:r>
          </a:p>
          <a:p>
            <a:pPr marL="525780" indent="-513715">
              <a:lnSpc>
                <a:spcPct val="100000"/>
              </a:lnSpc>
              <a:spcBef>
                <a:spcPts val="620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spc="-5" dirty="0">
                <a:latin typeface="Segoe UI"/>
                <a:cs typeface="Segoe UI"/>
              </a:rPr>
              <a:t>Active</a:t>
            </a:r>
            <a:r>
              <a:rPr sz="2600" spc="-4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infection</a:t>
            </a:r>
          </a:p>
          <a:p>
            <a:pPr marL="525780" indent="-513715">
              <a:lnSpc>
                <a:spcPct val="100000"/>
              </a:lnSpc>
              <a:spcBef>
                <a:spcPts val="630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spc="-20" dirty="0">
                <a:latin typeface="Segoe UI"/>
                <a:cs typeface="Segoe UI"/>
              </a:rPr>
              <a:t>Renal Failure</a:t>
            </a:r>
            <a:endParaRPr sz="2600" dirty="0">
              <a:latin typeface="Segoe UI"/>
              <a:cs typeface="Segoe UI"/>
            </a:endParaRPr>
          </a:p>
          <a:p>
            <a:pPr marL="525780" indent="-513715">
              <a:lnSpc>
                <a:spcPct val="100000"/>
              </a:lnSpc>
              <a:spcBef>
                <a:spcPts val="620"/>
              </a:spcBef>
              <a:buFont typeface="Wingdings"/>
              <a:buChar char=""/>
              <a:tabLst>
                <a:tab pos="525780" algn="l"/>
                <a:tab pos="526415" algn="l"/>
              </a:tabLst>
            </a:pPr>
            <a:r>
              <a:rPr sz="2600" spc="-5" dirty="0">
                <a:latin typeface="Segoe UI"/>
                <a:cs typeface="Segoe UI"/>
              </a:rPr>
              <a:t>Contrast medium</a:t>
            </a:r>
            <a:r>
              <a:rPr sz="2600" spc="-4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allergy</a:t>
            </a:r>
            <a:endParaRPr sz="26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461899"/>
            <a:ext cx="621919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Before </a:t>
            </a:r>
            <a:r>
              <a:rPr dirty="0"/>
              <a:t>the</a:t>
            </a:r>
            <a:r>
              <a:rPr spc="-15" dirty="0"/>
              <a:t> 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80045" cy="317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1399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After patient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properly </a:t>
            </a:r>
            <a:r>
              <a:rPr sz="3200" spc="-5" dirty="0">
                <a:latin typeface="Calibri"/>
                <a:cs typeface="Calibri"/>
              </a:rPr>
              <a:t>identified,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procedure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explained </a:t>
            </a:r>
            <a:r>
              <a:rPr sz="3200" spc="-25" dirty="0">
                <a:latin typeface="Calibri"/>
                <a:cs typeface="Calibri"/>
              </a:rPr>
              <a:t>before </a:t>
            </a:r>
            <a:r>
              <a:rPr sz="3200" spc="-10" dirty="0">
                <a:latin typeface="Calibri"/>
                <a:cs typeface="Calibri"/>
              </a:rPr>
              <a:t>consent  can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signed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Baseline </a:t>
            </a:r>
            <a:r>
              <a:rPr sz="3200" spc="-5" dirty="0">
                <a:latin typeface="Calibri"/>
                <a:cs typeface="Calibri"/>
              </a:rPr>
              <a:t>vital signs </a:t>
            </a:r>
            <a:r>
              <a:rPr sz="3200" dirty="0">
                <a:latin typeface="Calibri"/>
                <a:cs typeface="Calibri"/>
              </a:rPr>
              <a:t>will </a:t>
            </a:r>
            <a:r>
              <a:rPr sz="3200">
                <a:latin typeface="Calibri"/>
                <a:cs typeface="Calibri"/>
              </a:rPr>
              <a:t>be </a:t>
            </a:r>
            <a:r>
              <a:rPr sz="3200" spc="-5">
                <a:latin typeface="Calibri"/>
                <a:cs typeface="Calibri"/>
              </a:rPr>
              <a:t>done</a:t>
            </a:r>
            <a:r>
              <a:rPr lang="en-IN"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8724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Blood </a:t>
            </a:r>
            <a:r>
              <a:rPr sz="3200" spc="-15" dirty="0">
                <a:latin typeface="Calibri"/>
                <a:cs typeface="Calibri"/>
              </a:rPr>
              <a:t>tests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5">
                <a:latin typeface="Calibri"/>
                <a:cs typeface="Calibri"/>
              </a:rPr>
              <a:t>done </a:t>
            </a:r>
            <a:r>
              <a:rPr sz="3200">
                <a:latin typeface="Calibri"/>
                <a:cs typeface="Calibri"/>
              </a:rPr>
              <a:t>including</a:t>
            </a:r>
            <a:r>
              <a:rPr lang="en-IN" sz="3200" dirty="0">
                <a:latin typeface="Calibri"/>
                <a:cs typeface="Calibri"/>
              </a:rPr>
              <a:t> CBC,</a:t>
            </a:r>
            <a:r>
              <a:rPr sz="3200">
                <a:latin typeface="Calibri"/>
                <a:cs typeface="Calibri"/>
              </a:rPr>
              <a:t> </a:t>
            </a:r>
            <a:r>
              <a:rPr lang="en-IN" sz="3200" dirty="0">
                <a:latin typeface="Calibri"/>
                <a:cs typeface="Calibri"/>
              </a:rPr>
              <a:t>RFT</a:t>
            </a:r>
            <a:r>
              <a:rPr sz="3200" spc="-10">
                <a:latin typeface="Calibri"/>
                <a:cs typeface="Calibri"/>
              </a:rPr>
              <a:t>, </a:t>
            </a:r>
            <a:r>
              <a:rPr lang="en-IN" sz="3200" spc="-10" dirty="0">
                <a:latin typeface="Calibri"/>
                <a:cs typeface="Calibri"/>
              </a:rPr>
              <a:t>Blood </a:t>
            </a:r>
            <a:r>
              <a:rPr sz="3200" spc="-15">
                <a:latin typeface="Calibri"/>
                <a:cs typeface="Calibri"/>
              </a:rPr>
              <a:t>sugar</a:t>
            </a:r>
            <a:r>
              <a:rPr sz="3200" spc="135">
                <a:latin typeface="Calibri"/>
                <a:cs typeface="Calibri"/>
              </a:rPr>
              <a:t> </a:t>
            </a:r>
            <a:r>
              <a:rPr sz="3200" spc="-10">
                <a:latin typeface="Calibri"/>
                <a:cs typeface="Calibri"/>
              </a:rPr>
              <a:t>levels</a:t>
            </a:r>
            <a:r>
              <a:rPr lang="en-IN" sz="3200" spc="-10" dirty="0">
                <a:latin typeface="Calibri"/>
                <a:cs typeface="Calibri"/>
              </a:rPr>
              <a:t>, Serology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61899"/>
            <a:ext cx="69342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/>
              <a:t>Patient</a:t>
            </a:r>
            <a:r>
              <a:rPr spc="-85"/>
              <a:t> </a:t>
            </a:r>
            <a:r>
              <a:rPr spc="-20"/>
              <a:t>Prep</a:t>
            </a:r>
            <a:r>
              <a:rPr lang="en-IN" spc="-20" dirty="0" err="1"/>
              <a:t>aration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06080" cy="4363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720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spc="-10" dirty="0">
                <a:latin typeface="Calibri"/>
                <a:cs typeface="Calibri"/>
              </a:rPr>
              <a:t>T</a:t>
            </a:r>
            <a:r>
              <a:rPr sz="3200">
                <a:latin typeface="Calibri"/>
                <a:cs typeface="Calibri"/>
              </a:rPr>
              <a:t>he </a:t>
            </a:r>
            <a:r>
              <a:rPr sz="3200" spc="-5" dirty="0">
                <a:latin typeface="Calibri"/>
                <a:cs typeface="Calibri"/>
              </a:rPr>
              <a:t>area </a:t>
            </a:r>
            <a:r>
              <a:rPr sz="3200" spc="-5">
                <a:latin typeface="Calibri"/>
                <a:cs typeface="Calibri"/>
              </a:rPr>
              <a:t>being  </a:t>
            </a:r>
            <a:r>
              <a:rPr sz="3200" spc="-10">
                <a:latin typeface="Calibri"/>
                <a:cs typeface="Calibri"/>
              </a:rPr>
              <a:t>puncture</a:t>
            </a:r>
            <a:r>
              <a:rPr lang="en-IN" sz="3200" spc="-10" dirty="0">
                <a:latin typeface="Calibri"/>
                <a:cs typeface="Calibri"/>
              </a:rPr>
              <a:t>d</a:t>
            </a:r>
            <a:r>
              <a:rPr sz="3200" spc="-1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spc="-5">
                <a:latin typeface="Calibri"/>
                <a:cs typeface="Calibri"/>
              </a:rPr>
              <a:t>be </a:t>
            </a:r>
            <a:r>
              <a:rPr lang="en-IN" sz="3200" spc="-10" dirty="0">
                <a:latin typeface="Calibri"/>
                <a:cs typeface="Calibri"/>
              </a:rPr>
              <a:t>shaved properly-RA, LA, RF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Hair </a:t>
            </a:r>
            <a:r>
              <a:rPr sz="3200" spc="-15" dirty="0">
                <a:latin typeface="Calibri"/>
                <a:cs typeface="Calibri"/>
              </a:rPr>
              <a:t>removal </a:t>
            </a:r>
            <a:r>
              <a:rPr sz="3200" spc="-5" dirty="0">
                <a:latin typeface="Calibri"/>
                <a:cs typeface="Calibri"/>
              </a:rPr>
              <a:t>done by disposable </a:t>
            </a:r>
            <a:r>
              <a:rPr sz="3200" dirty="0">
                <a:latin typeface="Calibri"/>
                <a:cs typeface="Calibri"/>
              </a:rPr>
              <a:t>electric </a:t>
            </a:r>
            <a:r>
              <a:rPr sz="3200" spc="-30" dirty="0">
                <a:latin typeface="Calibri"/>
                <a:cs typeface="Calibri"/>
              </a:rPr>
              <a:t>razor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removed </a:t>
            </a:r>
            <a:r>
              <a:rPr sz="3200" spc="-5" dirty="0">
                <a:latin typeface="Calibri"/>
                <a:cs typeface="Calibri"/>
              </a:rPr>
              <a:t>by sticky side </a:t>
            </a:r>
            <a:r>
              <a:rPr sz="3200" spc="5" dirty="0">
                <a:latin typeface="Calibri"/>
                <a:cs typeface="Calibri"/>
              </a:rPr>
              <a:t>of </a:t>
            </a:r>
            <a:r>
              <a:rPr sz="3200">
                <a:latin typeface="Calibri"/>
                <a:cs typeface="Calibri"/>
              </a:rPr>
              <a:t>cloth</a:t>
            </a:r>
            <a:r>
              <a:rPr sz="3200" spc="30">
                <a:latin typeface="Calibri"/>
                <a:cs typeface="Calibri"/>
              </a:rPr>
              <a:t> </a:t>
            </a:r>
            <a:r>
              <a:rPr sz="3200" spc="-10">
                <a:latin typeface="Calibri"/>
                <a:cs typeface="Calibri"/>
              </a:rPr>
              <a:t>tape</a:t>
            </a:r>
            <a:r>
              <a:rPr lang="en-IN" sz="3200" spc="-10" dirty="0">
                <a:latin typeface="Calibri"/>
                <a:cs typeface="Calibri"/>
              </a:rPr>
              <a:t>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spc="-10" dirty="0">
                <a:latin typeface="Calibri"/>
                <a:cs typeface="Calibri"/>
              </a:rPr>
              <a:t>IV access must be taken in left forearm.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spc="-10" dirty="0">
                <a:latin typeface="Calibri"/>
                <a:cs typeface="Calibri"/>
              </a:rPr>
              <a:t>IV fluid should be started for hydration.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spc="-10" dirty="0">
                <a:latin typeface="Calibri"/>
                <a:cs typeface="Calibri"/>
              </a:rPr>
              <a:t>Ornaments and valuables must be removed prior.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031494"/>
            <a:ext cx="8242300" cy="78803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072119" cy="393954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IN" sz="3200" dirty="0"/>
              <a:t>Pre medication should be given- AVIL and </a:t>
            </a:r>
            <a:r>
              <a:rPr lang="en-IN" sz="3200" dirty="0" err="1"/>
              <a:t>hydrocort</a:t>
            </a:r>
            <a:r>
              <a:rPr lang="en-IN" sz="3200" dirty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Antibiotic 1 dose prior to procedure.</a:t>
            </a:r>
          </a:p>
          <a:p>
            <a:pPr algn="l">
              <a:buFont typeface="Arial" pitchFamily="34" charset="0"/>
              <a:buChar char="•"/>
            </a:pPr>
            <a:r>
              <a:rPr lang="en-IN" sz="3200" dirty="0" err="1"/>
              <a:t>Alprazolam</a:t>
            </a:r>
            <a:r>
              <a:rPr lang="en-IN" sz="3200" dirty="0"/>
              <a:t> for patient in anxiety or pain.</a:t>
            </a:r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Patient should urinate before the procedure.</a:t>
            </a:r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Patient should not walk from ICCU to </a:t>
            </a:r>
            <a:r>
              <a:rPr lang="en-IN" sz="3200" dirty="0" err="1"/>
              <a:t>cath</a:t>
            </a:r>
            <a:r>
              <a:rPr lang="en-IN" sz="3200" dirty="0"/>
              <a:t> lab, he should be taken into either wheel chair or stretcher.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61899"/>
            <a:ext cx="6654673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Sterile </a:t>
            </a:r>
            <a:r>
              <a:rPr dirty="0"/>
              <a:t>Field and</a:t>
            </a:r>
            <a:r>
              <a:rPr spc="-100" dirty="0"/>
              <a:t> </a:t>
            </a:r>
            <a:r>
              <a:rPr spc="-25" dirty="0"/>
              <a:t>Patient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05445" cy="47532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>
                <a:latin typeface="Calibri"/>
                <a:cs typeface="Calibri"/>
              </a:rPr>
              <a:t>The </a:t>
            </a:r>
            <a:r>
              <a:rPr lang="en-IN" sz="3200" spc="-5" dirty="0">
                <a:latin typeface="Calibri"/>
                <a:cs typeface="Calibri"/>
              </a:rPr>
              <a:t>staff </a:t>
            </a:r>
            <a:r>
              <a:rPr sz="3200" spc="-5">
                <a:latin typeface="Calibri"/>
                <a:cs typeface="Calibri"/>
              </a:rPr>
              <a:t>working </a:t>
            </a:r>
            <a:r>
              <a:rPr sz="3200" dirty="0">
                <a:latin typeface="Calibri"/>
                <a:cs typeface="Calibri"/>
              </a:rPr>
              <a:t>with the </a:t>
            </a:r>
            <a:r>
              <a:rPr sz="3200" spc="-10" dirty="0">
                <a:latin typeface="Calibri"/>
                <a:cs typeface="Calibri"/>
              </a:rPr>
              <a:t>cardiologist  must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5">
                <a:latin typeface="Calibri"/>
                <a:cs typeface="Calibri"/>
              </a:rPr>
              <a:t>scrubbed </a:t>
            </a:r>
            <a:r>
              <a:rPr lang="en-IN" sz="3200" spc="-5" dirty="0">
                <a:latin typeface="Calibri"/>
                <a:cs typeface="Calibri"/>
              </a:rPr>
              <a:t>properly and wearing lead aprons, sterile gown, face mask, head cap, sterile gloves and shoe cover.</a:t>
            </a:r>
            <a:endParaRPr sz="3200">
              <a:latin typeface="Calibri"/>
              <a:cs typeface="Calibri"/>
            </a:endParaRPr>
          </a:p>
          <a:p>
            <a:pPr marL="355600" marR="4953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>
                <a:latin typeface="Calibri"/>
                <a:cs typeface="Calibri"/>
              </a:rPr>
              <a:t>patient </a:t>
            </a:r>
            <a:r>
              <a:rPr sz="3200">
                <a:latin typeface="Calibri"/>
                <a:cs typeface="Calibri"/>
              </a:rPr>
              <a:t>is</a:t>
            </a:r>
            <a:r>
              <a:rPr lang="en-IN" sz="3200" dirty="0">
                <a:latin typeface="Calibri"/>
                <a:cs typeface="Calibri"/>
              </a:rPr>
              <a:t> made to lie down on the table comfortably.</a:t>
            </a:r>
          </a:p>
          <a:p>
            <a:pPr marL="355600" marR="4953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dirty="0">
                <a:latin typeface="Calibri"/>
                <a:cs typeface="Calibri"/>
              </a:rPr>
              <a:t>ECG leads and </a:t>
            </a:r>
            <a:r>
              <a:rPr lang="en-IN" sz="3200" dirty="0" err="1">
                <a:latin typeface="Calibri"/>
                <a:cs typeface="Calibri"/>
              </a:rPr>
              <a:t>plethysmography</a:t>
            </a:r>
            <a:r>
              <a:rPr lang="en-IN" sz="3200" dirty="0">
                <a:latin typeface="Calibri"/>
                <a:cs typeface="Calibri"/>
              </a:rPr>
              <a:t> probe should be connected.</a:t>
            </a:r>
          </a:p>
          <a:p>
            <a:pPr marL="355600" marR="4953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dirty="0">
                <a:latin typeface="Calibri"/>
                <a:cs typeface="Calibri"/>
              </a:rPr>
              <a:t>IV access should be restarted.</a:t>
            </a:r>
            <a:r>
              <a:rPr sz="3200">
                <a:latin typeface="Calibri"/>
                <a:cs typeface="Calibri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031494"/>
            <a:ext cx="7937500" cy="78803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947799"/>
            <a:ext cx="8072119" cy="344709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IN" sz="3200" dirty="0"/>
              <a:t>Right Radial site should be cleaned by Spirit- </a:t>
            </a:r>
            <a:r>
              <a:rPr lang="en-IN" sz="3200" dirty="0" err="1"/>
              <a:t>Betadine</a:t>
            </a:r>
            <a:r>
              <a:rPr lang="en-IN" sz="3200" dirty="0"/>
              <a:t>- Spirit.</a:t>
            </a:r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Arm rest must be put and a 500ml NS fluid bottle should be kept over it.</a:t>
            </a:r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Patient is then instructed to keep wrist on that bottle with proper extension so as radial artery pops out.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031494"/>
            <a:ext cx="8013700" cy="78803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947799"/>
            <a:ext cx="8072119" cy="3549690"/>
          </a:xfrm>
        </p:spPr>
        <p:txBody>
          <a:bodyPr/>
          <a:lstStyle/>
          <a:p>
            <a:pPr marL="355600" marR="4953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dirty="0">
                <a:cs typeface="Calibri"/>
              </a:rPr>
              <a:t>Patient is then </a:t>
            </a:r>
            <a:r>
              <a:rPr lang="en-IN" sz="3200" spc="-10" dirty="0">
                <a:cs typeface="Calibri"/>
              </a:rPr>
              <a:t>covered </a:t>
            </a:r>
            <a:r>
              <a:rPr lang="en-IN" sz="3200" spc="-15" dirty="0">
                <a:cs typeface="Calibri"/>
              </a:rPr>
              <a:t>from </a:t>
            </a:r>
            <a:r>
              <a:rPr lang="en-IN" sz="3200" spc="-5" dirty="0">
                <a:cs typeface="Calibri"/>
              </a:rPr>
              <a:t>neck to toe  </a:t>
            </a:r>
            <a:r>
              <a:rPr lang="en-IN" sz="3200" dirty="0">
                <a:cs typeface="Calibri"/>
              </a:rPr>
              <a:t>with </a:t>
            </a:r>
            <a:r>
              <a:rPr lang="en-IN" sz="3200" spc="-10" dirty="0">
                <a:cs typeface="Calibri"/>
              </a:rPr>
              <a:t>sterile</a:t>
            </a:r>
            <a:r>
              <a:rPr lang="en-IN" sz="3200" spc="10" dirty="0">
                <a:cs typeface="Calibri"/>
              </a:rPr>
              <a:t> plastic sheet followed by </a:t>
            </a:r>
            <a:r>
              <a:rPr lang="en-IN" sz="3200" spc="-10" dirty="0">
                <a:cs typeface="Calibri"/>
              </a:rPr>
              <a:t>drapes with hole at puncture site.</a:t>
            </a:r>
            <a:endParaRPr lang="en-IN" sz="3200" dirty="0">
              <a:cs typeface="Calibri"/>
            </a:endParaRPr>
          </a:p>
          <a:p>
            <a:pPr marL="355600" marR="812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dirty="0">
                <a:cs typeface="Calibri"/>
              </a:rPr>
              <a:t>All </a:t>
            </a:r>
            <a:r>
              <a:rPr lang="en-IN" sz="3200" spc="-5" dirty="0">
                <a:cs typeface="Calibri"/>
              </a:rPr>
              <a:t>equipment </a:t>
            </a:r>
            <a:r>
              <a:rPr lang="en-IN" sz="3200" spc="-10" dirty="0">
                <a:cs typeface="Calibri"/>
              </a:rPr>
              <a:t>(radiation </a:t>
            </a:r>
            <a:r>
              <a:rPr lang="en-IN" sz="3200" spc="-5" dirty="0">
                <a:cs typeface="Calibri"/>
              </a:rPr>
              <a:t>shields, image  </a:t>
            </a:r>
            <a:r>
              <a:rPr lang="en-IN" sz="3200" spc="-30" dirty="0">
                <a:cs typeface="Calibri"/>
              </a:rPr>
              <a:t>intensifier, </a:t>
            </a:r>
            <a:r>
              <a:rPr lang="en-IN" sz="3200" spc="-5" dirty="0">
                <a:cs typeface="Calibri"/>
              </a:rPr>
              <a:t>equipment used </a:t>
            </a:r>
            <a:r>
              <a:rPr lang="en-IN" sz="3200" spc="-20" dirty="0">
                <a:cs typeface="Calibri"/>
              </a:rPr>
              <a:t>to </a:t>
            </a:r>
            <a:r>
              <a:rPr lang="en-IN" sz="3200" spc="-5" dirty="0">
                <a:cs typeface="Calibri"/>
              </a:rPr>
              <a:t>manipulate  </a:t>
            </a:r>
            <a:r>
              <a:rPr lang="en-IN" sz="3200" dirty="0">
                <a:cs typeface="Calibri"/>
              </a:rPr>
              <a:t>machine) </a:t>
            </a:r>
            <a:r>
              <a:rPr lang="en-IN" sz="3200" spc="-10" dirty="0">
                <a:cs typeface="Calibri"/>
              </a:rPr>
              <a:t>must </a:t>
            </a:r>
            <a:r>
              <a:rPr lang="en-IN" sz="3200" spc="-5" dirty="0">
                <a:cs typeface="Calibri"/>
              </a:rPr>
              <a:t>be prepped </a:t>
            </a:r>
            <a:r>
              <a:rPr lang="en-IN" sz="3200" dirty="0">
                <a:cs typeface="Calibri"/>
              </a:rPr>
              <a:t>with </a:t>
            </a:r>
            <a:r>
              <a:rPr lang="en-IN" sz="3200" spc="-10" dirty="0">
                <a:cs typeface="Calibri"/>
              </a:rPr>
              <a:t>sterile</a:t>
            </a:r>
            <a:r>
              <a:rPr lang="en-IN" sz="3200" spc="30" dirty="0">
                <a:cs typeface="Calibri"/>
              </a:rPr>
              <a:t> </a:t>
            </a:r>
            <a:r>
              <a:rPr lang="en-IN" sz="3200" spc="-20" dirty="0">
                <a:cs typeface="Calibri"/>
              </a:rPr>
              <a:t>covers</a:t>
            </a:r>
            <a:endParaRPr lang="en-IN" sz="3200" dirty="0">
              <a:cs typeface="Calibri"/>
            </a:endParaRPr>
          </a:p>
          <a:p>
            <a:pPr algn="l">
              <a:buFont typeface="Arial" pitchFamily="34" charset="0"/>
              <a:buChar char="•"/>
            </a:pPr>
            <a:endParaRPr lang="en-IN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173" y="1055370"/>
            <a:ext cx="2766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0000"/>
                </a:solidFill>
              </a:rPr>
              <a:t>Sterile equipment</a:t>
            </a:r>
            <a:r>
              <a:rPr sz="2000" spc="-8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needed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35940" y="1413585"/>
            <a:ext cx="3121660" cy="4715393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latin typeface="Calibri"/>
                <a:cs typeface="Calibri"/>
              </a:rPr>
              <a:t>Procedure </a:t>
            </a:r>
            <a:r>
              <a:rPr sz="1600" spc="-15" dirty="0">
                <a:latin typeface="Calibri"/>
                <a:cs typeface="Calibri"/>
              </a:rPr>
              <a:t>tray </a:t>
            </a:r>
            <a:r>
              <a:rPr sz="1600" spc="-5" dirty="0">
                <a:latin typeface="Calibri"/>
                <a:cs typeface="Calibri"/>
              </a:rPr>
              <a:t>should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include:</a:t>
            </a:r>
            <a:endParaRPr sz="1600">
              <a:latin typeface="Calibri"/>
              <a:cs typeface="Calibri"/>
            </a:endParaRPr>
          </a:p>
          <a:p>
            <a:pPr marL="12700" marR="201930">
              <a:lnSpc>
                <a:spcPts val="1510"/>
              </a:lnSpc>
              <a:spcBef>
                <a:spcPts val="360"/>
              </a:spcBef>
            </a:pPr>
            <a:r>
              <a:rPr sz="1600" spc="-5" dirty="0">
                <a:latin typeface="Calibri"/>
                <a:cs typeface="Calibri"/>
              </a:rPr>
              <a:t>-sterile gowns and </a:t>
            </a:r>
            <a:r>
              <a:rPr sz="1600" dirty="0">
                <a:latin typeface="Calibri"/>
                <a:cs typeface="Calibri"/>
              </a:rPr>
              <a:t>gloves </a:t>
            </a: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scrub  tech 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doctor</a:t>
            </a:r>
            <a:endParaRPr sz="1600">
              <a:latin typeface="Calibri"/>
              <a:cs typeface="Calibri"/>
            </a:endParaRPr>
          </a:p>
          <a:p>
            <a:pPr marL="12700" marR="588010">
              <a:lnSpc>
                <a:spcPts val="1510"/>
              </a:lnSpc>
              <a:spcBef>
                <a:spcPts val="340"/>
              </a:spcBef>
            </a:pPr>
            <a:r>
              <a:rPr sz="1600" spc="-5" dirty="0">
                <a:latin typeface="Calibri"/>
                <a:cs typeface="Calibri"/>
              </a:rPr>
              <a:t>-sterile towels and </a:t>
            </a:r>
            <a:r>
              <a:rPr sz="1600" spc="-10" dirty="0">
                <a:latin typeface="Calibri"/>
                <a:cs typeface="Calibri"/>
              </a:rPr>
              <a:t>drapes for  procedure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600" spc="-5" dirty="0">
                <a:latin typeface="Calibri"/>
                <a:cs typeface="Calibri"/>
              </a:rPr>
              <a:t>-equipment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600" spc="-15" dirty="0">
                <a:latin typeface="Calibri"/>
                <a:cs typeface="Calibri"/>
              </a:rPr>
              <a:t>-gauze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600" spc="-5" dirty="0">
                <a:latin typeface="Calibri"/>
                <a:cs typeface="Calibri"/>
              </a:rPr>
              <a:t>-scalpel, needles, scissors,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hemostats</a:t>
            </a:r>
            <a:endParaRPr sz="1600">
              <a:latin typeface="Calibri"/>
              <a:cs typeface="Calibri"/>
            </a:endParaRPr>
          </a:p>
          <a:p>
            <a:pPr marL="12700" marR="294640">
              <a:lnSpc>
                <a:spcPts val="1510"/>
              </a:lnSpc>
              <a:spcBef>
                <a:spcPts val="365"/>
              </a:spcBef>
            </a:pPr>
            <a:r>
              <a:rPr sz="1600" spc="-5" dirty="0">
                <a:latin typeface="Calibri"/>
                <a:cs typeface="Calibri"/>
              </a:rPr>
              <a:t>-syringes </a:t>
            </a: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heparin/saline flush,  lidocaine,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blood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draw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340"/>
              </a:spcBef>
            </a:pPr>
            <a:r>
              <a:rPr sz="1600" dirty="0">
                <a:latin typeface="Calibri"/>
                <a:cs typeface="Calibri"/>
              </a:rPr>
              <a:t>-labels with </a:t>
            </a:r>
            <a:r>
              <a:rPr sz="1600" spc="-5" dirty="0">
                <a:latin typeface="Calibri"/>
                <a:cs typeface="Calibri"/>
              </a:rPr>
              <a:t>marking pen </a:t>
            </a:r>
            <a:r>
              <a:rPr sz="1600" spc="-10" dirty="0">
                <a:latin typeface="Calibri"/>
                <a:cs typeface="Calibri"/>
              </a:rPr>
              <a:t>for any </a:t>
            </a:r>
            <a:r>
              <a:rPr sz="1600" spc="-5" dirty="0">
                <a:latin typeface="Calibri"/>
                <a:cs typeface="Calibri"/>
              </a:rPr>
              <a:t>item  </a:t>
            </a:r>
            <a:r>
              <a:rPr sz="1600" dirty="0">
                <a:latin typeface="Calibri"/>
                <a:cs typeface="Calibri"/>
              </a:rPr>
              <a:t>filled with 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solution</a:t>
            </a:r>
            <a:endParaRPr sz="1600">
              <a:latin typeface="Calibri"/>
              <a:cs typeface="Calibri"/>
            </a:endParaRPr>
          </a:p>
          <a:p>
            <a:pPr marL="12700" marR="158750">
              <a:lnSpc>
                <a:spcPts val="1510"/>
              </a:lnSpc>
              <a:spcBef>
                <a:spcPts val="340"/>
              </a:spcBef>
            </a:pPr>
            <a:r>
              <a:rPr sz="1600" dirty="0">
                <a:latin typeface="Calibri"/>
                <a:cs typeface="Calibri"/>
              </a:rPr>
              <a:t>-basin </a:t>
            </a: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heparin/saline mixture,  basin </a:t>
            </a:r>
            <a:r>
              <a:rPr sz="1600" spc="-10" dirty="0">
                <a:latin typeface="Calibri"/>
                <a:cs typeface="Calibri"/>
              </a:rPr>
              <a:t>for waste </a:t>
            </a:r>
            <a:r>
              <a:rPr sz="1600" spc="-5" dirty="0">
                <a:latin typeface="Calibri"/>
                <a:cs typeface="Calibri"/>
              </a:rPr>
              <a:t>fluids, small cup </a:t>
            </a:r>
            <a:r>
              <a:rPr sz="1600" spc="-10" dirty="0">
                <a:latin typeface="Calibri"/>
                <a:cs typeface="Calibri"/>
              </a:rPr>
              <a:t>for  </a:t>
            </a:r>
            <a:r>
              <a:rPr sz="1600" spc="-5" dirty="0">
                <a:latin typeface="Calibri"/>
                <a:cs typeface="Calibri"/>
              </a:rPr>
              <a:t>lidocaine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600" spc="-5" dirty="0">
                <a:latin typeface="Calibri"/>
                <a:cs typeface="Calibri"/>
              </a:rPr>
              <a:t>-skin </a:t>
            </a:r>
            <a:r>
              <a:rPr sz="1600" spc="-10" dirty="0">
                <a:latin typeface="Calibri"/>
                <a:cs typeface="Calibri"/>
              </a:rPr>
              <a:t>prep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solution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600" spc="-5" dirty="0">
                <a:latin typeface="Calibri"/>
                <a:cs typeface="Calibri"/>
              </a:rPr>
              <a:t>-high power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manifold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600" spc="-5" dirty="0">
                <a:latin typeface="Calibri"/>
                <a:cs typeface="Calibri"/>
              </a:rPr>
              <a:t>-connection tubing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marL="1440815"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1143000"/>
            <a:ext cx="51816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031494"/>
            <a:ext cx="8166100" cy="78803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947799"/>
            <a:ext cx="8072119" cy="4431983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IN" sz="3200" dirty="0"/>
              <a:t>Syringe 1- 2% </a:t>
            </a:r>
            <a:r>
              <a:rPr lang="en-IN" sz="3200" dirty="0" err="1"/>
              <a:t>lignocaine</a:t>
            </a:r>
            <a:r>
              <a:rPr lang="en-IN" sz="3200" dirty="0"/>
              <a:t> (5ml),</a:t>
            </a:r>
          </a:p>
          <a:p>
            <a:pPr algn="l">
              <a:buFont typeface="Arial" pitchFamily="34" charset="0"/>
              <a:buChar char="•"/>
            </a:pPr>
            <a:endParaRPr lang="en-IN" sz="3200" dirty="0"/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Syringe 2- 5000 </a:t>
            </a:r>
            <a:r>
              <a:rPr lang="en-IN" sz="3200" dirty="0" err="1"/>
              <a:t>iu</a:t>
            </a:r>
            <a:r>
              <a:rPr lang="en-IN" sz="3200" dirty="0"/>
              <a:t> heparin</a:t>
            </a:r>
          </a:p>
          <a:p>
            <a:pPr algn="l">
              <a:buFont typeface="Arial" pitchFamily="34" charset="0"/>
              <a:buChar char="•"/>
            </a:pPr>
            <a:endParaRPr lang="en-IN" sz="3200" dirty="0"/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Syringe 3- 200ug NTG.(4ml)</a:t>
            </a:r>
          </a:p>
          <a:p>
            <a:pPr algn="l">
              <a:buFont typeface="Arial" pitchFamily="34" charset="0"/>
              <a:buChar char="•"/>
            </a:pPr>
            <a:endParaRPr lang="en-IN" sz="3200" dirty="0"/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Syringe 4- </a:t>
            </a:r>
            <a:r>
              <a:rPr lang="en-IN" sz="3200" dirty="0" err="1"/>
              <a:t>Dilzem</a:t>
            </a:r>
            <a:r>
              <a:rPr lang="en-IN" sz="3200" dirty="0"/>
              <a:t> 5mg(1ml)</a:t>
            </a:r>
          </a:p>
          <a:p>
            <a:pPr algn="l">
              <a:buFont typeface="Arial" pitchFamily="34" charset="0"/>
              <a:buChar char="•"/>
            </a:pPr>
            <a:endParaRPr lang="en-IN" sz="3200" dirty="0"/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Syringe 5- flush 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81520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Radial </a:t>
            </a:r>
            <a:r>
              <a:rPr spc="-5" dirty="0"/>
              <a:t>access</a:t>
            </a:r>
            <a:r>
              <a:rPr spc="-70" dirty="0"/>
              <a:t> </a:t>
            </a:r>
            <a:r>
              <a:rPr spc="-15" dirty="0"/>
              <a:t>tools</a:t>
            </a:r>
          </a:p>
        </p:txBody>
      </p:sp>
      <p:sp>
        <p:nvSpPr>
          <p:cNvPr id="8" name="object 8"/>
          <p:cNvSpPr/>
          <p:nvPr/>
        </p:nvSpPr>
        <p:spPr>
          <a:xfrm>
            <a:off x="2286000" y="2231135"/>
            <a:ext cx="4940808" cy="4245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186182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Hi</a:t>
            </a:r>
            <a:r>
              <a:rPr spc="-60" dirty="0"/>
              <a:t>s</a:t>
            </a:r>
            <a:r>
              <a:rPr spc="-45" dirty="0"/>
              <a:t>t</a:t>
            </a:r>
            <a:r>
              <a:rPr spc="-5" dirty="0"/>
              <a:t>o</a:t>
            </a:r>
            <a:r>
              <a:rPr spc="10" dirty="0"/>
              <a:t>r</a:t>
            </a:r>
            <a:r>
              <a:rPr dirty="0"/>
              <a:t>y</a:t>
            </a:r>
          </a:p>
        </p:txBody>
      </p:sp>
      <p:sp>
        <p:nvSpPr>
          <p:cNvPr id="8" name="object 8"/>
          <p:cNvSpPr/>
          <p:nvPr/>
        </p:nvSpPr>
        <p:spPr>
          <a:xfrm>
            <a:off x="457962" y="1936242"/>
            <a:ext cx="1114425" cy="1592580"/>
          </a:xfrm>
          <a:custGeom>
            <a:avLst/>
            <a:gdLst/>
            <a:ahLst/>
            <a:cxnLst/>
            <a:rect l="l" t="t" r="r" b="b"/>
            <a:pathLst>
              <a:path w="1114425" h="1592579">
                <a:moveTo>
                  <a:pt x="1114044" y="0"/>
                </a:moveTo>
                <a:lnTo>
                  <a:pt x="557022" y="557022"/>
                </a:lnTo>
                <a:lnTo>
                  <a:pt x="0" y="0"/>
                </a:lnTo>
                <a:lnTo>
                  <a:pt x="0" y="1035558"/>
                </a:lnTo>
                <a:lnTo>
                  <a:pt x="557022" y="1592580"/>
                </a:lnTo>
                <a:lnTo>
                  <a:pt x="1114044" y="1035558"/>
                </a:lnTo>
                <a:lnTo>
                  <a:pt x="111404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962" y="1936242"/>
            <a:ext cx="1114425" cy="1592580"/>
          </a:xfrm>
          <a:custGeom>
            <a:avLst/>
            <a:gdLst/>
            <a:ahLst/>
            <a:cxnLst/>
            <a:rect l="l" t="t" r="r" b="b"/>
            <a:pathLst>
              <a:path w="1114425" h="1592579">
                <a:moveTo>
                  <a:pt x="1114044" y="0"/>
                </a:moveTo>
                <a:lnTo>
                  <a:pt x="1114044" y="1035558"/>
                </a:lnTo>
                <a:lnTo>
                  <a:pt x="557022" y="1592580"/>
                </a:lnTo>
                <a:lnTo>
                  <a:pt x="0" y="1035558"/>
                </a:lnTo>
                <a:lnTo>
                  <a:pt x="0" y="0"/>
                </a:lnTo>
                <a:lnTo>
                  <a:pt x="557022" y="557022"/>
                </a:lnTo>
                <a:lnTo>
                  <a:pt x="1114044" y="0"/>
                </a:lnTo>
                <a:close/>
              </a:path>
            </a:pathLst>
          </a:custGeom>
          <a:ln w="25907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2005" y="1936242"/>
            <a:ext cx="7115809" cy="1035050"/>
          </a:xfrm>
          <a:custGeom>
            <a:avLst/>
            <a:gdLst/>
            <a:ahLst/>
            <a:cxnLst/>
            <a:rect l="l" t="t" r="r" b="b"/>
            <a:pathLst>
              <a:path w="7115809" h="1035050">
                <a:moveTo>
                  <a:pt x="6943090" y="0"/>
                </a:moveTo>
                <a:lnTo>
                  <a:pt x="0" y="0"/>
                </a:lnTo>
                <a:lnTo>
                  <a:pt x="0" y="1034796"/>
                </a:lnTo>
                <a:lnTo>
                  <a:pt x="6943090" y="1034796"/>
                </a:lnTo>
                <a:lnTo>
                  <a:pt x="6988938" y="1028635"/>
                </a:lnTo>
                <a:lnTo>
                  <a:pt x="7030136" y="1011249"/>
                </a:lnTo>
                <a:lnTo>
                  <a:pt x="7065041" y="984281"/>
                </a:lnTo>
                <a:lnTo>
                  <a:pt x="7092009" y="949376"/>
                </a:lnTo>
                <a:lnTo>
                  <a:pt x="7109395" y="908178"/>
                </a:lnTo>
                <a:lnTo>
                  <a:pt x="7115556" y="862330"/>
                </a:lnTo>
                <a:lnTo>
                  <a:pt x="7115556" y="172466"/>
                </a:lnTo>
                <a:lnTo>
                  <a:pt x="7109395" y="126617"/>
                </a:lnTo>
                <a:lnTo>
                  <a:pt x="7092009" y="85419"/>
                </a:lnTo>
                <a:lnTo>
                  <a:pt x="7065041" y="50514"/>
                </a:lnTo>
                <a:lnTo>
                  <a:pt x="7030136" y="23546"/>
                </a:lnTo>
                <a:lnTo>
                  <a:pt x="6988938" y="6160"/>
                </a:lnTo>
                <a:lnTo>
                  <a:pt x="694309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2005" y="1936242"/>
            <a:ext cx="7115809" cy="1035050"/>
          </a:xfrm>
          <a:custGeom>
            <a:avLst/>
            <a:gdLst/>
            <a:ahLst/>
            <a:cxnLst/>
            <a:rect l="l" t="t" r="r" b="b"/>
            <a:pathLst>
              <a:path w="7115809" h="1035050">
                <a:moveTo>
                  <a:pt x="7115556" y="172466"/>
                </a:moveTo>
                <a:lnTo>
                  <a:pt x="7115556" y="862330"/>
                </a:lnTo>
                <a:lnTo>
                  <a:pt x="7109395" y="908178"/>
                </a:lnTo>
                <a:lnTo>
                  <a:pt x="7092009" y="949376"/>
                </a:lnTo>
                <a:lnTo>
                  <a:pt x="7065041" y="984281"/>
                </a:lnTo>
                <a:lnTo>
                  <a:pt x="7030136" y="1011249"/>
                </a:lnTo>
                <a:lnTo>
                  <a:pt x="6988938" y="1028635"/>
                </a:lnTo>
                <a:lnTo>
                  <a:pt x="6943090" y="1034796"/>
                </a:lnTo>
                <a:lnTo>
                  <a:pt x="0" y="1034796"/>
                </a:lnTo>
                <a:lnTo>
                  <a:pt x="0" y="0"/>
                </a:lnTo>
                <a:lnTo>
                  <a:pt x="6943090" y="0"/>
                </a:lnTo>
                <a:lnTo>
                  <a:pt x="6988938" y="6160"/>
                </a:lnTo>
                <a:lnTo>
                  <a:pt x="7030136" y="23546"/>
                </a:lnTo>
                <a:lnTo>
                  <a:pt x="7065041" y="50514"/>
                </a:lnTo>
                <a:lnTo>
                  <a:pt x="7092009" y="85419"/>
                </a:lnTo>
                <a:lnTo>
                  <a:pt x="7109395" y="126617"/>
                </a:lnTo>
                <a:lnTo>
                  <a:pt x="7115556" y="172466"/>
                </a:lnTo>
                <a:close/>
              </a:path>
            </a:pathLst>
          </a:custGeom>
          <a:ln w="25908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8716" y="2186177"/>
            <a:ext cx="6651625" cy="748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9065" indent="-287655">
              <a:lnSpc>
                <a:spcPts val="2665"/>
              </a:lnSpc>
              <a:spcBef>
                <a:spcPts val="95"/>
              </a:spcBef>
              <a:buChar char="•"/>
              <a:tabLst>
                <a:tab pos="1409065" algn="l"/>
                <a:tab pos="1409700" algn="l"/>
              </a:tabLst>
            </a:pPr>
            <a:r>
              <a:rPr sz="2800" spc="-5" dirty="0">
                <a:latin typeface="Constantia"/>
                <a:cs typeface="Constantia"/>
              </a:rPr>
              <a:t>Egas </a:t>
            </a:r>
            <a:r>
              <a:rPr sz="2800" spc="-15" dirty="0">
                <a:latin typeface="Constantia"/>
                <a:cs typeface="Constantia"/>
              </a:rPr>
              <a:t>Moniz: </a:t>
            </a:r>
            <a:r>
              <a:rPr sz="2800" spc="-20" dirty="0">
                <a:latin typeface="Constantia"/>
                <a:cs typeface="Constantia"/>
              </a:rPr>
              <a:t>Cerebral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angiography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ts val="3025"/>
              </a:lnSpc>
            </a:pPr>
            <a:r>
              <a:rPr sz="3100" spc="-30" dirty="0">
                <a:solidFill>
                  <a:srgbClr val="FFFFFF"/>
                </a:solidFill>
                <a:latin typeface="Constantia"/>
                <a:cs typeface="Constantia"/>
              </a:rPr>
              <a:t>1927</a:t>
            </a:r>
            <a:endParaRPr sz="31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962" y="3333750"/>
            <a:ext cx="1114425" cy="1592580"/>
          </a:xfrm>
          <a:custGeom>
            <a:avLst/>
            <a:gdLst/>
            <a:ahLst/>
            <a:cxnLst/>
            <a:rect l="l" t="t" r="r" b="b"/>
            <a:pathLst>
              <a:path w="1114425" h="1592579">
                <a:moveTo>
                  <a:pt x="1114044" y="0"/>
                </a:moveTo>
                <a:lnTo>
                  <a:pt x="557022" y="557022"/>
                </a:lnTo>
                <a:lnTo>
                  <a:pt x="0" y="0"/>
                </a:lnTo>
                <a:lnTo>
                  <a:pt x="0" y="1035557"/>
                </a:lnTo>
                <a:lnTo>
                  <a:pt x="557022" y="1592580"/>
                </a:lnTo>
                <a:lnTo>
                  <a:pt x="1114044" y="1035557"/>
                </a:lnTo>
                <a:lnTo>
                  <a:pt x="111404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962" y="3333750"/>
            <a:ext cx="1114425" cy="1592580"/>
          </a:xfrm>
          <a:custGeom>
            <a:avLst/>
            <a:gdLst/>
            <a:ahLst/>
            <a:cxnLst/>
            <a:rect l="l" t="t" r="r" b="b"/>
            <a:pathLst>
              <a:path w="1114425" h="1592579">
                <a:moveTo>
                  <a:pt x="1114044" y="0"/>
                </a:moveTo>
                <a:lnTo>
                  <a:pt x="1114044" y="1035557"/>
                </a:lnTo>
                <a:lnTo>
                  <a:pt x="557022" y="1592580"/>
                </a:lnTo>
                <a:lnTo>
                  <a:pt x="0" y="1035557"/>
                </a:lnTo>
                <a:lnTo>
                  <a:pt x="0" y="0"/>
                </a:lnTo>
                <a:lnTo>
                  <a:pt x="557022" y="557022"/>
                </a:lnTo>
                <a:lnTo>
                  <a:pt x="1114044" y="0"/>
                </a:lnTo>
                <a:close/>
              </a:path>
            </a:pathLst>
          </a:custGeom>
          <a:ln w="25907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5000" y="3834765"/>
            <a:ext cx="7588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sz="3100" spc="-50" dirty="0">
                <a:solidFill>
                  <a:srgbClr val="FFFFFF"/>
                </a:solidFill>
                <a:latin typeface="Constantia"/>
                <a:cs typeface="Constantia"/>
              </a:rPr>
              <a:t>9</a:t>
            </a:r>
            <a:r>
              <a:rPr sz="3100" spc="-45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sz="3100" spc="-5" dirty="0">
                <a:solidFill>
                  <a:srgbClr val="FFFFFF"/>
                </a:solidFill>
                <a:latin typeface="Constantia"/>
                <a:cs typeface="Constantia"/>
              </a:rPr>
              <a:t>9</a:t>
            </a:r>
            <a:endParaRPr sz="31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72005" y="3333750"/>
            <a:ext cx="7115809" cy="1036319"/>
          </a:xfrm>
          <a:custGeom>
            <a:avLst/>
            <a:gdLst/>
            <a:ahLst/>
            <a:cxnLst/>
            <a:rect l="l" t="t" r="r" b="b"/>
            <a:pathLst>
              <a:path w="7115809" h="1036320">
                <a:moveTo>
                  <a:pt x="6942836" y="0"/>
                </a:moveTo>
                <a:lnTo>
                  <a:pt x="0" y="0"/>
                </a:lnTo>
                <a:lnTo>
                  <a:pt x="0" y="1036319"/>
                </a:lnTo>
                <a:lnTo>
                  <a:pt x="6942836" y="1036319"/>
                </a:lnTo>
                <a:lnTo>
                  <a:pt x="6988747" y="1030149"/>
                </a:lnTo>
                <a:lnTo>
                  <a:pt x="7030005" y="1012735"/>
                </a:lnTo>
                <a:lnTo>
                  <a:pt x="7064962" y="985726"/>
                </a:lnTo>
                <a:lnTo>
                  <a:pt x="7091971" y="950769"/>
                </a:lnTo>
                <a:lnTo>
                  <a:pt x="7109385" y="909511"/>
                </a:lnTo>
                <a:lnTo>
                  <a:pt x="7115556" y="863600"/>
                </a:lnTo>
                <a:lnTo>
                  <a:pt x="7115556" y="172720"/>
                </a:lnTo>
                <a:lnTo>
                  <a:pt x="7109385" y="126808"/>
                </a:lnTo>
                <a:lnTo>
                  <a:pt x="7091971" y="85550"/>
                </a:lnTo>
                <a:lnTo>
                  <a:pt x="7064962" y="50593"/>
                </a:lnTo>
                <a:lnTo>
                  <a:pt x="7030005" y="23584"/>
                </a:lnTo>
                <a:lnTo>
                  <a:pt x="6988747" y="6170"/>
                </a:lnTo>
                <a:lnTo>
                  <a:pt x="694283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2005" y="3333750"/>
            <a:ext cx="7115809" cy="1036319"/>
          </a:xfrm>
          <a:custGeom>
            <a:avLst/>
            <a:gdLst/>
            <a:ahLst/>
            <a:cxnLst/>
            <a:rect l="l" t="t" r="r" b="b"/>
            <a:pathLst>
              <a:path w="7115809" h="1036320">
                <a:moveTo>
                  <a:pt x="7115556" y="172720"/>
                </a:moveTo>
                <a:lnTo>
                  <a:pt x="7115556" y="863600"/>
                </a:lnTo>
                <a:lnTo>
                  <a:pt x="7109385" y="909511"/>
                </a:lnTo>
                <a:lnTo>
                  <a:pt x="7091971" y="950769"/>
                </a:lnTo>
                <a:lnTo>
                  <a:pt x="7064962" y="985726"/>
                </a:lnTo>
                <a:lnTo>
                  <a:pt x="7030005" y="1012735"/>
                </a:lnTo>
                <a:lnTo>
                  <a:pt x="6988747" y="1030149"/>
                </a:lnTo>
                <a:lnTo>
                  <a:pt x="6942836" y="1036319"/>
                </a:lnTo>
                <a:lnTo>
                  <a:pt x="0" y="1036319"/>
                </a:lnTo>
                <a:lnTo>
                  <a:pt x="0" y="0"/>
                </a:lnTo>
                <a:lnTo>
                  <a:pt x="6942836" y="0"/>
                </a:lnTo>
                <a:lnTo>
                  <a:pt x="6988747" y="6170"/>
                </a:lnTo>
                <a:lnTo>
                  <a:pt x="7030005" y="23584"/>
                </a:lnTo>
                <a:lnTo>
                  <a:pt x="7064962" y="50593"/>
                </a:lnTo>
                <a:lnTo>
                  <a:pt x="7091971" y="85550"/>
                </a:lnTo>
                <a:lnTo>
                  <a:pt x="7109385" y="126808"/>
                </a:lnTo>
                <a:lnTo>
                  <a:pt x="7115556" y="172720"/>
                </a:lnTo>
                <a:close/>
              </a:path>
            </a:pathLst>
          </a:custGeom>
          <a:ln w="25908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58442" y="3389122"/>
            <a:ext cx="4584065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99085" marR="5080" indent="-287020">
              <a:lnSpc>
                <a:spcPts val="3070"/>
              </a:lnSpc>
              <a:spcBef>
                <a:spcPts val="439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35" dirty="0">
                <a:latin typeface="Constantia"/>
                <a:cs typeface="Constantia"/>
              </a:rPr>
              <a:t>Werner </a:t>
            </a:r>
            <a:r>
              <a:rPr sz="2800" spc="-15" dirty="0">
                <a:latin typeface="Constantia"/>
                <a:cs typeface="Constantia"/>
              </a:rPr>
              <a:t>Forssmann: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Cardiac  catheterisation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962" y="4732782"/>
            <a:ext cx="1114425" cy="1592580"/>
          </a:xfrm>
          <a:custGeom>
            <a:avLst/>
            <a:gdLst/>
            <a:ahLst/>
            <a:cxnLst/>
            <a:rect l="l" t="t" r="r" b="b"/>
            <a:pathLst>
              <a:path w="1114425" h="1592579">
                <a:moveTo>
                  <a:pt x="1114044" y="0"/>
                </a:moveTo>
                <a:lnTo>
                  <a:pt x="557022" y="557022"/>
                </a:lnTo>
                <a:lnTo>
                  <a:pt x="0" y="0"/>
                </a:lnTo>
                <a:lnTo>
                  <a:pt x="0" y="1035558"/>
                </a:lnTo>
                <a:lnTo>
                  <a:pt x="557022" y="1592580"/>
                </a:lnTo>
                <a:lnTo>
                  <a:pt x="1114044" y="1035558"/>
                </a:lnTo>
                <a:lnTo>
                  <a:pt x="111404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962" y="4732782"/>
            <a:ext cx="1114425" cy="1592580"/>
          </a:xfrm>
          <a:custGeom>
            <a:avLst/>
            <a:gdLst/>
            <a:ahLst/>
            <a:cxnLst/>
            <a:rect l="l" t="t" r="r" b="b"/>
            <a:pathLst>
              <a:path w="1114425" h="1592579">
                <a:moveTo>
                  <a:pt x="1114044" y="0"/>
                </a:moveTo>
                <a:lnTo>
                  <a:pt x="1114044" y="1035558"/>
                </a:lnTo>
                <a:lnTo>
                  <a:pt x="557022" y="1592580"/>
                </a:lnTo>
                <a:lnTo>
                  <a:pt x="0" y="1035558"/>
                </a:lnTo>
                <a:lnTo>
                  <a:pt x="0" y="0"/>
                </a:lnTo>
                <a:lnTo>
                  <a:pt x="557022" y="557022"/>
                </a:lnTo>
                <a:lnTo>
                  <a:pt x="1114044" y="0"/>
                </a:lnTo>
                <a:close/>
              </a:path>
            </a:pathLst>
          </a:custGeom>
          <a:ln w="25907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2808" y="5233212"/>
            <a:ext cx="7842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FFFF"/>
                </a:solidFill>
                <a:latin typeface="Constantia"/>
                <a:cs typeface="Constantia"/>
              </a:rPr>
              <a:t>1940</a:t>
            </a:r>
            <a:endParaRPr sz="31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72005" y="4732782"/>
            <a:ext cx="7115809" cy="1035050"/>
          </a:xfrm>
          <a:custGeom>
            <a:avLst/>
            <a:gdLst/>
            <a:ahLst/>
            <a:cxnLst/>
            <a:rect l="l" t="t" r="r" b="b"/>
            <a:pathLst>
              <a:path w="7115809" h="1035050">
                <a:moveTo>
                  <a:pt x="6943090" y="0"/>
                </a:moveTo>
                <a:lnTo>
                  <a:pt x="0" y="0"/>
                </a:lnTo>
                <a:lnTo>
                  <a:pt x="0" y="1034796"/>
                </a:lnTo>
                <a:lnTo>
                  <a:pt x="6943090" y="1034796"/>
                </a:lnTo>
                <a:lnTo>
                  <a:pt x="6988938" y="1028635"/>
                </a:lnTo>
                <a:lnTo>
                  <a:pt x="7030136" y="1011249"/>
                </a:lnTo>
                <a:lnTo>
                  <a:pt x="7065041" y="984281"/>
                </a:lnTo>
                <a:lnTo>
                  <a:pt x="7092009" y="949376"/>
                </a:lnTo>
                <a:lnTo>
                  <a:pt x="7109395" y="908178"/>
                </a:lnTo>
                <a:lnTo>
                  <a:pt x="7115556" y="862330"/>
                </a:lnTo>
                <a:lnTo>
                  <a:pt x="7115556" y="172466"/>
                </a:lnTo>
                <a:lnTo>
                  <a:pt x="7109395" y="126617"/>
                </a:lnTo>
                <a:lnTo>
                  <a:pt x="7092009" y="85419"/>
                </a:lnTo>
                <a:lnTo>
                  <a:pt x="7065041" y="50514"/>
                </a:lnTo>
                <a:lnTo>
                  <a:pt x="7030136" y="23546"/>
                </a:lnTo>
                <a:lnTo>
                  <a:pt x="6988938" y="6160"/>
                </a:lnTo>
                <a:lnTo>
                  <a:pt x="694309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2005" y="4732782"/>
            <a:ext cx="7115809" cy="1035050"/>
          </a:xfrm>
          <a:custGeom>
            <a:avLst/>
            <a:gdLst/>
            <a:ahLst/>
            <a:cxnLst/>
            <a:rect l="l" t="t" r="r" b="b"/>
            <a:pathLst>
              <a:path w="7115809" h="1035050">
                <a:moveTo>
                  <a:pt x="7115556" y="172466"/>
                </a:moveTo>
                <a:lnTo>
                  <a:pt x="7115556" y="862330"/>
                </a:lnTo>
                <a:lnTo>
                  <a:pt x="7109395" y="908178"/>
                </a:lnTo>
                <a:lnTo>
                  <a:pt x="7092009" y="949376"/>
                </a:lnTo>
                <a:lnTo>
                  <a:pt x="7065041" y="984281"/>
                </a:lnTo>
                <a:lnTo>
                  <a:pt x="7030136" y="1011249"/>
                </a:lnTo>
                <a:lnTo>
                  <a:pt x="6988938" y="1028635"/>
                </a:lnTo>
                <a:lnTo>
                  <a:pt x="6943090" y="1034796"/>
                </a:lnTo>
                <a:lnTo>
                  <a:pt x="0" y="1034796"/>
                </a:lnTo>
                <a:lnTo>
                  <a:pt x="0" y="0"/>
                </a:lnTo>
                <a:lnTo>
                  <a:pt x="6943090" y="0"/>
                </a:lnTo>
                <a:lnTo>
                  <a:pt x="6988938" y="6160"/>
                </a:lnTo>
                <a:lnTo>
                  <a:pt x="7030136" y="23546"/>
                </a:lnTo>
                <a:lnTo>
                  <a:pt x="7065041" y="50514"/>
                </a:lnTo>
                <a:lnTo>
                  <a:pt x="7092009" y="85419"/>
                </a:lnTo>
                <a:lnTo>
                  <a:pt x="7109395" y="126617"/>
                </a:lnTo>
                <a:lnTo>
                  <a:pt x="7115556" y="172466"/>
                </a:lnTo>
                <a:close/>
              </a:path>
            </a:pathLst>
          </a:custGeom>
          <a:ln w="25908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58442" y="4787646"/>
            <a:ext cx="6724015" cy="8420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99085" marR="5080" indent="-287020">
              <a:lnSpc>
                <a:spcPts val="3070"/>
              </a:lnSpc>
              <a:spcBef>
                <a:spcPts val="440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latin typeface="Constantia"/>
                <a:cs typeface="Constantia"/>
              </a:rPr>
              <a:t>Andre </a:t>
            </a:r>
            <a:r>
              <a:rPr sz="2800" spc="-5" dirty="0">
                <a:latin typeface="Constantia"/>
                <a:cs typeface="Constantia"/>
              </a:rPr>
              <a:t>Cournand and Dickinson</a:t>
            </a:r>
            <a:r>
              <a:rPr sz="2800" spc="-18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Richards:  </a:t>
            </a:r>
            <a:r>
              <a:rPr sz="2800" spc="-10" dirty="0">
                <a:latin typeface="Constantia"/>
                <a:cs typeface="Constantia"/>
              </a:rPr>
              <a:t>Catheterisation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hemodynamics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1076" y="2001773"/>
            <a:ext cx="4015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85" dirty="0">
                <a:solidFill>
                  <a:srgbClr val="C00000"/>
                </a:solidFill>
                <a:latin typeface="Calibri"/>
                <a:cs typeface="Calibri"/>
              </a:rPr>
              <a:t>START</a:t>
            </a:r>
            <a:r>
              <a:rPr sz="4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C00000"/>
                </a:solidFill>
                <a:latin typeface="Calibri"/>
                <a:cs typeface="Calibri"/>
              </a:rPr>
              <a:t>PROCEDURE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1116" y="3722877"/>
            <a:ext cx="74123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When </a:t>
            </a:r>
            <a:r>
              <a:rPr sz="2000" spc="-5" dirty="0">
                <a:latin typeface="Calibri"/>
                <a:cs typeface="Calibri"/>
              </a:rPr>
              <a:t>doctor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tech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scrubbed </a:t>
            </a:r>
            <a:r>
              <a:rPr sz="2000" dirty="0">
                <a:latin typeface="Calibri"/>
                <a:cs typeface="Calibri"/>
              </a:rPr>
              <a:t>and all </a:t>
            </a:r>
            <a:r>
              <a:rPr sz="2000" spc="-5" dirty="0">
                <a:latin typeface="Calibri"/>
                <a:cs typeface="Calibri"/>
              </a:rPr>
              <a:t>equipment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supplies </a:t>
            </a:r>
            <a:r>
              <a:rPr sz="2000" spc="-10" dirty="0">
                <a:latin typeface="Calibri"/>
                <a:cs typeface="Calibri"/>
              </a:rPr>
              <a:t>are  </a:t>
            </a:r>
            <a:r>
              <a:rPr sz="2000" spc="-30" dirty="0">
                <a:latin typeface="Calibri"/>
                <a:cs typeface="Calibri"/>
              </a:rPr>
              <a:t>ready,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procedure </a:t>
            </a:r>
            <a:r>
              <a:rPr sz="2000" spc="-15" dirty="0">
                <a:latin typeface="Calibri"/>
                <a:cs typeface="Calibri"/>
              </a:rPr>
              <a:t>may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begin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964" y="428371"/>
            <a:ext cx="4368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Arterial</a:t>
            </a:r>
            <a:r>
              <a:rPr sz="4800" spc="-65" dirty="0"/>
              <a:t> </a:t>
            </a:r>
            <a:r>
              <a:rPr sz="4800" spc="-10" dirty="0"/>
              <a:t>Puncture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6728459" cy="36657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3025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Access is </a:t>
            </a:r>
            <a:r>
              <a:rPr sz="3200" spc="-5" dirty="0">
                <a:latin typeface="Calibri"/>
                <a:cs typeface="Calibri"/>
              </a:rPr>
              <a:t>easiest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right side of  </a:t>
            </a:r>
            <a:r>
              <a:rPr sz="3200" spc="-10" dirty="0">
                <a:latin typeface="Calibri"/>
                <a:cs typeface="Calibri"/>
              </a:rPr>
              <a:t>patient </a:t>
            </a:r>
            <a:r>
              <a:rPr sz="3200" spc="-5" dirty="0">
                <a:latin typeface="Calibri"/>
                <a:cs typeface="Calibri"/>
              </a:rPr>
              <a:t>due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aortic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bend</a:t>
            </a:r>
            <a:endParaRPr sz="3200">
              <a:latin typeface="Calibri"/>
              <a:cs typeface="Calibri"/>
            </a:endParaRPr>
          </a:p>
          <a:p>
            <a:pPr marL="355600" marR="76835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Puncture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generally </a:t>
            </a:r>
            <a:r>
              <a:rPr sz="3200" spc="-5" dirty="0">
                <a:latin typeface="Calibri"/>
                <a:cs typeface="Calibri"/>
              </a:rPr>
              <a:t>done </a:t>
            </a:r>
            <a:r>
              <a:rPr sz="3200" dirty="0">
                <a:latin typeface="Calibri"/>
                <a:cs typeface="Calibri"/>
              </a:rPr>
              <a:t>via </a:t>
            </a:r>
            <a:r>
              <a:rPr sz="3200">
                <a:latin typeface="Calibri"/>
                <a:cs typeface="Calibri"/>
              </a:rPr>
              <a:t>the  </a:t>
            </a:r>
            <a:r>
              <a:rPr lang="en-IN" sz="3200" spc="-20" dirty="0">
                <a:latin typeface="Calibri"/>
                <a:cs typeface="Calibri"/>
              </a:rPr>
              <a:t>Right radial</a:t>
            </a:r>
            <a:r>
              <a:rPr sz="3200" spc="-5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Alternative </a:t>
            </a:r>
            <a:r>
              <a:rPr sz="3200" spc="-15" dirty="0">
                <a:latin typeface="Calibri"/>
                <a:cs typeface="Calibri"/>
              </a:rPr>
              <a:t>sites </a:t>
            </a:r>
            <a:r>
              <a:rPr sz="3200" dirty="0">
                <a:latin typeface="Calibri"/>
                <a:cs typeface="Calibri"/>
              </a:rPr>
              <a:t>include </a:t>
            </a:r>
            <a:r>
              <a:rPr sz="3200">
                <a:latin typeface="Calibri"/>
                <a:cs typeface="Calibri"/>
              </a:rPr>
              <a:t>the </a:t>
            </a:r>
            <a:r>
              <a:rPr lang="en-IN" sz="3200" b="1" spc="-15" dirty="0">
                <a:solidFill>
                  <a:srgbClr val="C00000"/>
                </a:solidFill>
                <a:latin typeface="Calibri"/>
                <a:cs typeface="Calibri"/>
              </a:rPr>
              <a:t>Femoral</a:t>
            </a:r>
            <a:r>
              <a:rPr sz="3200" b="1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brachial </a:t>
            </a:r>
            <a:r>
              <a:rPr sz="3200" spc="-5" dirty="0">
                <a:latin typeface="Calibri"/>
                <a:cs typeface="Calibri"/>
              </a:rPr>
              <a:t>arteries of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400" y="304800"/>
            <a:ext cx="1600200" cy="3441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16052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Radial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12061"/>
            <a:ext cx="7569200" cy="3118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No </a:t>
            </a:r>
            <a:r>
              <a:rPr sz="2400" spc="-5" dirty="0">
                <a:latin typeface="Constantia"/>
                <a:cs typeface="Constantia"/>
              </a:rPr>
              <a:t>need for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immobilisation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 2"/>
              <a:buChar char=""/>
            </a:pP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Lower rate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local vascular</a:t>
            </a:r>
            <a:r>
              <a:rPr sz="2400" spc="-3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complications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 2"/>
              <a:buChar char=""/>
            </a:pP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Increasingly </a:t>
            </a:r>
            <a:r>
              <a:rPr sz="2400" spc="-5" dirty="0">
                <a:latin typeface="Constantia"/>
                <a:cs typeface="Constantia"/>
              </a:rPr>
              <a:t>being used </a:t>
            </a:r>
            <a:r>
              <a:rPr sz="2400" dirty="0">
                <a:latin typeface="Constantia"/>
                <a:cs typeface="Constantia"/>
              </a:rPr>
              <a:t>as </a:t>
            </a:r>
            <a:r>
              <a:rPr sz="2400" spc="5" dirty="0">
                <a:latin typeface="Constantia"/>
                <a:cs typeface="Constantia"/>
              </a:rPr>
              <a:t>primary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access </a:t>
            </a:r>
            <a:r>
              <a:rPr sz="2400" spc="-10" dirty="0">
                <a:latin typeface="Constantia"/>
                <a:cs typeface="Constantia"/>
              </a:rPr>
              <a:t>site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</a:pPr>
            <a:endParaRPr sz="3050">
              <a:latin typeface="Constantia"/>
              <a:cs typeface="Constantia"/>
            </a:endParaRPr>
          </a:p>
          <a:p>
            <a:pPr marL="286385" marR="5080" indent="-274320">
              <a:lnSpc>
                <a:spcPts val="259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Spasm, </a:t>
            </a:r>
            <a:r>
              <a:rPr sz="2400" spc="-10" dirty="0">
                <a:latin typeface="Constantia"/>
                <a:cs typeface="Constantia"/>
              </a:rPr>
              <a:t>loops,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failure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get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access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require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switch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  </a:t>
            </a:r>
            <a:r>
              <a:rPr sz="2400" spc="-10" dirty="0">
                <a:latin typeface="Constantia"/>
                <a:cs typeface="Constantia"/>
              </a:rPr>
              <a:t>femoral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route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61899"/>
            <a:ext cx="522198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Catherization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81911" y="1600200"/>
            <a:ext cx="5980176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1259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Femoral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855584" cy="311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lang="en-IN" sz="2600" spc="-15" dirty="0">
                <a:latin typeface="Constantia"/>
                <a:cs typeface="Constantia"/>
              </a:rPr>
              <a:t>Previously m</a:t>
            </a:r>
            <a:r>
              <a:rPr sz="2600" spc="-15">
                <a:latin typeface="Constantia"/>
                <a:cs typeface="Constantia"/>
              </a:rPr>
              <a:t>ost </a:t>
            </a:r>
            <a:r>
              <a:rPr sz="2600" spc="-5" dirty="0">
                <a:latin typeface="Constantia"/>
                <a:cs typeface="Constantia"/>
              </a:rPr>
              <a:t>frequently used </a:t>
            </a:r>
            <a:r>
              <a:rPr sz="2600" spc="-20">
                <a:latin typeface="Constantia"/>
                <a:cs typeface="Constantia"/>
              </a:rPr>
              <a:t>access</a:t>
            </a:r>
            <a:r>
              <a:rPr sz="2600" spc="-430">
                <a:latin typeface="Constantia"/>
                <a:cs typeface="Constantia"/>
              </a:rPr>
              <a:t> </a:t>
            </a:r>
            <a:r>
              <a:rPr lang="en-IN" sz="2600" spc="-430" dirty="0">
                <a:latin typeface="Constantia"/>
                <a:cs typeface="Constantia"/>
              </a:rPr>
              <a:t> </a:t>
            </a:r>
            <a:r>
              <a:rPr sz="2600" spc="-10">
                <a:latin typeface="Constantia"/>
                <a:cs typeface="Constantia"/>
              </a:rPr>
              <a:t>site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Ease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access, </a:t>
            </a:r>
            <a:r>
              <a:rPr sz="2600" dirty="0">
                <a:latin typeface="Constantia"/>
                <a:cs typeface="Constantia"/>
              </a:rPr>
              <a:t>lesser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contrast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radiation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exposure,  </a:t>
            </a:r>
            <a:r>
              <a:rPr sz="2600" spc="-5" dirty="0">
                <a:latin typeface="Constantia"/>
                <a:cs typeface="Constantia"/>
              </a:rPr>
              <a:t>freedom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upgrade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bigger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size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sheaths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6385" marR="50673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Need for </a:t>
            </a:r>
            <a:r>
              <a:rPr sz="2600" spc="-5" dirty="0">
                <a:latin typeface="Constantia"/>
                <a:cs typeface="Constantia"/>
              </a:rPr>
              <a:t>immobilisation, </a:t>
            </a:r>
            <a:r>
              <a:rPr sz="2600" dirty="0">
                <a:latin typeface="Constantia"/>
                <a:cs typeface="Constantia"/>
              </a:rPr>
              <a:t>local </a:t>
            </a:r>
            <a:r>
              <a:rPr sz="2600" spc="-10" dirty="0">
                <a:latin typeface="Constantia"/>
                <a:cs typeface="Constantia"/>
              </a:rPr>
              <a:t>site</a:t>
            </a:r>
            <a:r>
              <a:rPr sz="2600" spc="-3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complications:  </a:t>
            </a:r>
            <a:r>
              <a:rPr sz="2600" spc="-5" dirty="0">
                <a:latin typeface="Constantia"/>
                <a:cs typeface="Constantia"/>
              </a:rPr>
              <a:t>main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drawbacks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1259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Femoral</a:t>
            </a:r>
          </a:p>
        </p:txBody>
      </p:sp>
      <p:sp>
        <p:nvSpPr>
          <p:cNvPr id="8" name="object 8"/>
          <p:cNvSpPr/>
          <p:nvPr/>
        </p:nvSpPr>
        <p:spPr>
          <a:xfrm>
            <a:off x="2157983" y="1962911"/>
            <a:ext cx="4828032" cy="4334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4754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Access</a:t>
            </a:r>
            <a:r>
              <a:rPr spc="-85" dirty="0"/>
              <a:t> </a:t>
            </a:r>
            <a:r>
              <a:rPr spc="-5" dirty="0"/>
              <a:t>technique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2350007"/>
            <a:ext cx="8229600" cy="3560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0793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Access </a:t>
            </a:r>
            <a:r>
              <a:rPr spc="-15" dirty="0"/>
              <a:t>sites</a:t>
            </a:r>
            <a:r>
              <a:rPr spc="-105" dirty="0"/>
              <a:t> </a:t>
            </a:r>
            <a:r>
              <a:rPr spc="-5" dirty="0"/>
              <a:t>(Other)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4551680" cy="2324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Brachial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Ulnar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Radial </a:t>
            </a:r>
            <a:r>
              <a:rPr sz="2600" spc="-1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anatomical</a:t>
            </a:r>
            <a:r>
              <a:rPr sz="2600" spc="-225" dirty="0">
                <a:latin typeface="Constantia"/>
                <a:cs typeface="Constantia"/>
              </a:rPr>
              <a:t> </a:t>
            </a:r>
            <a:r>
              <a:rPr sz="2600" spc="15" dirty="0">
                <a:latin typeface="Constantia"/>
                <a:cs typeface="Constantia"/>
              </a:rPr>
              <a:t>snuffbox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82530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Coronary </a:t>
            </a:r>
            <a:r>
              <a:rPr spc="-20" dirty="0"/>
              <a:t>angiography</a:t>
            </a:r>
            <a:r>
              <a:rPr spc="-45" dirty="0"/>
              <a:t> </a:t>
            </a:r>
            <a:r>
              <a:rPr spc="-30" dirty="0"/>
              <a:t>catheters</a:t>
            </a:r>
          </a:p>
        </p:txBody>
      </p:sp>
      <p:sp>
        <p:nvSpPr>
          <p:cNvPr id="8" name="object 8"/>
          <p:cNvSpPr/>
          <p:nvPr/>
        </p:nvSpPr>
        <p:spPr>
          <a:xfrm>
            <a:off x="1066800" y="1905000"/>
            <a:ext cx="7010400" cy="4728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1" y="461899"/>
            <a:ext cx="625602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Steps </a:t>
            </a:r>
            <a:r>
              <a:rPr spc="-30" dirty="0"/>
              <a:t>to </a:t>
            </a:r>
            <a:r>
              <a:t>Insert</a:t>
            </a:r>
            <a:r>
              <a:rPr spc="-5"/>
              <a:t> </a:t>
            </a:r>
            <a:r>
              <a:rPr lang="en-IN" spc="-20" dirty="0"/>
              <a:t>Sheath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928609" cy="439325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244475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After </a:t>
            </a:r>
            <a:r>
              <a:rPr sz="3200" spc="-5" dirty="0">
                <a:latin typeface="Calibri"/>
                <a:cs typeface="Calibri"/>
              </a:rPr>
              <a:t>numbing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lang="en-IN" sz="3200" spc="-15" dirty="0">
                <a:latin typeface="Calibri"/>
                <a:cs typeface="Calibri"/>
              </a:rPr>
              <a:t>radial </a:t>
            </a:r>
            <a:r>
              <a:rPr sz="3200" spc="-10" dirty="0">
                <a:latin typeface="Calibri"/>
                <a:cs typeface="Calibri"/>
              </a:rPr>
              <a:t>area,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lang="en-IN" sz="3200" spc="-5" dirty="0">
                <a:latin typeface="Calibri"/>
                <a:cs typeface="Calibri"/>
              </a:rPr>
              <a:t> radial</a:t>
            </a:r>
            <a:r>
              <a:rPr sz="3200" spc="-20" dirty="0">
                <a:latin typeface="Calibri"/>
                <a:cs typeface="Calibri"/>
              </a:rPr>
              <a:t>  </a:t>
            </a:r>
            <a:r>
              <a:rPr sz="3200" spc="-5" dirty="0">
                <a:latin typeface="Calibri"/>
                <a:cs typeface="Calibri"/>
              </a:rPr>
              <a:t>artery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palpated </a:t>
            </a:r>
            <a:r>
              <a:rPr sz="3200" dirty="0">
                <a:latin typeface="Calibri"/>
                <a:cs typeface="Calibri"/>
              </a:rPr>
              <a:t>and a </a:t>
            </a:r>
            <a:r>
              <a:rPr sz="3200" spc="-5" dirty="0">
                <a:latin typeface="Calibri"/>
                <a:cs typeface="Calibri"/>
              </a:rPr>
              <a:t>needle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inserted </a:t>
            </a:r>
            <a:r>
              <a:rPr sz="3200" dirty="0">
                <a:latin typeface="Calibri"/>
                <a:cs typeface="Calibri"/>
              </a:rPr>
              <a:t>in  </a:t>
            </a:r>
            <a:r>
              <a:rPr sz="3200" spc="-5">
                <a:latin typeface="Calibri"/>
                <a:cs typeface="Calibri"/>
              </a:rPr>
              <a:t>that</a:t>
            </a:r>
            <a:r>
              <a:rPr sz="3200" spc="10">
                <a:latin typeface="Calibri"/>
                <a:cs typeface="Calibri"/>
              </a:rPr>
              <a:t> </a:t>
            </a:r>
            <a:r>
              <a:rPr sz="3200" spc="-5">
                <a:latin typeface="Calibri"/>
                <a:cs typeface="Calibri"/>
              </a:rPr>
              <a:t>direction</a:t>
            </a:r>
            <a:r>
              <a:rPr lang="en-US" sz="3200" spc="-5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55600" marR="21844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5" dirty="0">
                <a:latin typeface="Calibri"/>
                <a:cs typeface="Calibri"/>
              </a:rPr>
              <a:t>blood </a:t>
            </a:r>
            <a:r>
              <a:rPr sz="3200" spc="-10" dirty="0">
                <a:latin typeface="Calibri"/>
                <a:cs typeface="Calibri"/>
              </a:rPr>
              <a:t>comes </a:t>
            </a:r>
            <a:r>
              <a:rPr sz="3200" spc="-5" dirty="0">
                <a:latin typeface="Calibri"/>
                <a:cs typeface="Calibri"/>
              </a:rPr>
              <a:t>out </a:t>
            </a:r>
            <a:r>
              <a:rPr sz="3200" dirty="0">
                <a:latin typeface="Calibri"/>
                <a:cs typeface="Calibri"/>
              </a:rPr>
              <a:t>of needle, the </a:t>
            </a:r>
            <a:r>
              <a:rPr sz="3200" spc="-5" dirty="0">
                <a:latin typeface="Calibri"/>
                <a:cs typeface="Calibri"/>
              </a:rPr>
              <a:t>artery  has </a:t>
            </a:r>
            <a:r>
              <a:rPr sz="3200" dirty="0">
                <a:latin typeface="Calibri"/>
                <a:cs typeface="Calibri"/>
              </a:rPr>
              <a:t>been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accessed</a:t>
            </a:r>
            <a:r>
              <a:rPr lang="en-US" sz="320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55600" marR="601345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small, </a:t>
            </a:r>
            <a:r>
              <a:rPr sz="3200" spc="-10" dirty="0">
                <a:latin typeface="Calibri"/>
                <a:cs typeface="Calibri"/>
              </a:rPr>
              <a:t>flexible guidewire </a:t>
            </a:r>
            <a:r>
              <a:rPr sz="3200" dirty="0">
                <a:latin typeface="Calibri"/>
                <a:cs typeface="Calibri"/>
              </a:rPr>
              <a:t>is then </a:t>
            </a:r>
            <a:r>
              <a:rPr sz="3200" spc="-10" dirty="0">
                <a:latin typeface="Calibri"/>
                <a:cs typeface="Calibri"/>
              </a:rPr>
              <a:t>inserted  </a:t>
            </a:r>
            <a:r>
              <a:rPr sz="3200" spc="-15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 lumen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needle</a:t>
            </a:r>
            <a:r>
              <a:rPr lang="en-US" sz="3200" spc="-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needle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then be </a:t>
            </a:r>
            <a:r>
              <a:rPr sz="3200" spc="-10" dirty="0">
                <a:latin typeface="Calibri"/>
                <a:cs typeface="Calibri"/>
              </a:rPr>
              <a:t>removed </a:t>
            </a:r>
            <a:r>
              <a:rPr sz="3200" spc="-5" dirty="0">
                <a:latin typeface="Calibri"/>
                <a:cs typeface="Calibri"/>
              </a:rPr>
              <a:t>but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wire  must maintain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position</a:t>
            </a:r>
            <a:r>
              <a:rPr lang="en-US" sz="3200" spc="-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5236" y="1563065"/>
            <a:ext cx="13055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ar</a:t>
            </a:r>
            <a:r>
              <a:rPr sz="3000" spc="-4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s,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884" y="1563065"/>
            <a:ext cx="15278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b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anch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s,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63065"/>
            <a:ext cx="4340860" cy="8953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9"/>
              </a:spcBef>
              <a:buFont typeface="Wingdings"/>
              <a:buChar char=""/>
              <a:tabLst>
                <a:tab pos="355600" algn="l"/>
                <a:tab pos="1183005" algn="l"/>
                <a:tab pos="2951480" algn="l"/>
              </a:tabLst>
            </a:pPr>
            <a:r>
              <a:rPr sz="3000" spc="-26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vis</a:t>
            </a:r>
            <a:r>
              <a:rPr sz="3000" spc="-20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70" dirty="0">
                <a:latin typeface="Calibri"/>
                <a:cs typeface="Calibri"/>
              </a:rPr>
              <a:t>z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o</a:t>
            </a:r>
            <a:r>
              <a:rPr sz="3000" spc="-50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ona</a:t>
            </a:r>
            <a:r>
              <a:rPr sz="3000" spc="1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y  </a:t>
            </a:r>
            <a:r>
              <a:rPr sz="3000" spc="-15" dirty="0">
                <a:latin typeface="Calibri"/>
                <a:cs typeface="Calibri"/>
              </a:rPr>
              <a:t>collaterals </a:t>
            </a:r>
            <a:r>
              <a:rPr sz="3000">
                <a:latin typeface="Calibri"/>
                <a:cs typeface="Calibri"/>
              </a:rPr>
              <a:t>and</a:t>
            </a:r>
            <a:r>
              <a:rPr sz="3000" spc="-55">
                <a:latin typeface="Calibri"/>
                <a:cs typeface="Calibri"/>
              </a:rPr>
              <a:t> </a:t>
            </a:r>
            <a:r>
              <a:rPr sz="3000" spc="-5">
                <a:latin typeface="Calibri"/>
                <a:cs typeface="Calibri"/>
              </a:rPr>
              <a:t>anomalies</a:t>
            </a:r>
            <a:r>
              <a:rPr lang="en-IN"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981071"/>
            <a:ext cx="8073390" cy="189090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 algn="just">
              <a:lnSpc>
                <a:spcPts val="3240"/>
              </a:lnSpc>
              <a:spcBef>
                <a:spcPts val="505"/>
              </a:spcBef>
              <a:buFont typeface="Wingdings"/>
              <a:buChar char=""/>
              <a:tabLst>
                <a:tab pos="355600" algn="l"/>
              </a:tabLst>
            </a:pPr>
            <a:r>
              <a:rPr sz="3000" spc="-5">
                <a:latin typeface="Calibri"/>
                <a:cs typeface="Calibri"/>
              </a:rPr>
              <a:t>Precise </a:t>
            </a:r>
            <a:r>
              <a:rPr sz="3000" spc="-10">
                <a:latin typeface="Calibri"/>
                <a:cs typeface="Calibri"/>
              </a:rPr>
              <a:t>localization</a:t>
            </a:r>
            <a:r>
              <a:rPr lang="en-IN" sz="3000" spc="-10" dirty="0">
                <a:latin typeface="Calibri"/>
                <a:cs typeface="Calibri"/>
              </a:rPr>
              <a:t> of lesion, </a:t>
            </a:r>
            <a:r>
              <a:rPr sz="3000" spc="-5">
                <a:latin typeface="Calibri"/>
                <a:cs typeface="Calibri"/>
              </a:rPr>
              <a:t>side </a:t>
            </a:r>
            <a:r>
              <a:rPr sz="3000" spc="-15" dirty="0">
                <a:latin typeface="Calibri"/>
                <a:cs typeface="Calibri"/>
              </a:rPr>
              <a:t>branches, </a:t>
            </a:r>
            <a:r>
              <a:rPr sz="3000" spc="-10" dirty="0">
                <a:latin typeface="Calibri"/>
                <a:cs typeface="Calibri"/>
              </a:rPr>
              <a:t>thrombi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areas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calcification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37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3000" spc="-130">
                <a:latin typeface="Calibri"/>
                <a:cs typeface="Calibri"/>
              </a:rPr>
              <a:t>To </a:t>
            </a:r>
            <a:r>
              <a:rPr lang="en-IN" sz="3000" spc="-10" dirty="0">
                <a:latin typeface="Calibri"/>
                <a:cs typeface="Calibri"/>
              </a:rPr>
              <a:t>monitor cardiac </a:t>
            </a:r>
            <a:r>
              <a:rPr lang="en-IN" sz="3000" spc="-10" dirty="0" err="1">
                <a:latin typeface="Calibri"/>
                <a:cs typeface="Calibri"/>
              </a:rPr>
              <a:t>hemodynamics</a:t>
            </a:r>
            <a:r>
              <a:rPr lang="en-IN" sz="3000" spc="-1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52800" y="461899"/>
            <a:ext cx="187896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Goals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512493"/>
            <a:ext cx="530707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Inserting</a:t>
            </a:r>
            <a:r>
              <a:rPr spc="-65" dirty="0"/>
              <a:t> </a:t>
            </a:r>
            <a:r>
              <a:rPr spc="-20" dirty="0"/>
              <a:t>Catheter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8024495" cy="42214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After </a:t>
            </a:r>
            <a:r>
              <a:rPr sz="3200" spc="-5" dirty="0">
                <a:latin typeface="Calibri"/>
                <a:cs typeface="Calibri"/>
              </a:rPr>
              <a:t>removing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needle,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flexible plastic  </a:t>
            </a:r>
            <a:r>
              <a:rPr sz="3200" dirty="0">
                <a:latin typeface="Calibri"/>
                <a:cs typeface="Calibri"/>
              </a:rPr>
              <a:t>tube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placed </a:t>
            </a:r>
            <a:r>
              <a:rPr sz="3200" spc="-10" dirty="0">
                <a:latin typeface="Calibri"/>
                <a:cs typeface="Calibri"/>
              </a:rPr>
              <a:t>over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wire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introduced </a:t>
            </a:r>
            <a:r>
              <a:rPr sz="3200" spc="-15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35" dirty="0">
                <a:latin typeface="Calibri"/>
                <a:cs typeface="Calibri"/>
              </a:rPr>
              <a:t>artery. </a:t>
            </a:r>
            <a:r>
              <a:rPr sz="3200" dirty="0">
                <a:latin typeface="Calibri"/>
                <a:cs typeface="Calibri"/>
              </a:rPr>
              <a:t>This is </a:t>
            </a:r>
            <a:r>
              <a:rPr sz="3200" spc="-5" dirty="0">
                <a:latin typeface="Calibri"/>
                <a:cs typeface="Calibri"/>
              </a:rPr>
              <a:t>called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0" dirty="0">
                <a:latin typeface="Calibri"/>
                <a:cs typeface="Calibri"/>
              </a:rPr>
              <a:t>one-  </a:t>
            </a:r>
            <a:r>
              <a:rPr sz="3200" spc="-30" dirty="0">
                <a:latin typeface="Calibri"/>
                <a:cs typeface="Calibri"/>
              </a:rPr>
              <a:t>way </a:t>
            </a:r>
            <a:r>
              <a:rPr sz="3200" spc="-5" dirty="0">
                <a:latin typeface="Calibri"/>
                <a:cs typeface="Calibri"/>
              </a:rPr>
              <a:t>sheath (allows </a:t>
            </a:r>
            <a:r>
              <a:rPr sz="3200" dirty="0">
                <a:latin typeface="Calibri"/>
                <a:cs typeface="Calibri"/>
              </a:rPr>
              <a:t>insertion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catheters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wires </a:t>
            </a:r>
            <a:r>
              <a:rPr sz="3200" dirty="0">
                <a:latin typeface="Calibri"/>
                <a:cs typeface="Calibri"/>
              </a:rPr>
              <a:t>without </a:t>
            </a:r>
            <a:r>
              <a:rPr sz="3200" spc="-5" dirty="0">
                <a:latin typeface="Calibri"/>
                <a:cs typeface="Calibri"/>
              </a:rPr>
              <a:t>blood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escaping)</a:t>
            </a:r>
            <a:endParaRPr sz="3200">
              <a:latin typeface="Calibri"/>
              <a:cs typeface="Calibri"/>
            </a:endParaRPr>
          </a:p>
          <a:p>
            <a:pPr marL="355600" marR="132715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catheter </a:t>
            </a:r>
            <a:r>
              <a:rPr sz="3200" dirty="0">
                <a:latin typeface="Calibri"/>
                <a:cs typeface="Calibri"/>
              </a:rPr>
              <a:t>is then </a:t>
            </a:r>
            <a:r>
              <a:rPr sz="3200" spc="-5" dirty="0">
                <a:latin typeface="Calibri"/>
                <a:cs typeface="Calibri"/>
              </a:rPr>
              <a:t>inserted </a:t>
            </a:r>
            <a:r>
              <a:rPr sz="3200" spc="-10" dirty="0">
                <a:latin typeface="Calibri"/>
                <a:cs typeface="Calibri"/>
              </a:rPr>
              <a:t>over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guidewire but </a:t>
            </a:r>
            <a:r>
              <a:rPr sz="3200" spc="-10" dirty="0">
                <a:latin typeface="Calibri"/>
                <a:cs typeface="Calibri"/>
              </a:rPr>
              <a:t>through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sheet </a:t>
            </a:r>
            <a:r>
              <a:rPr sz="3200" spc="-5">
                <a:latin typeface="Calibri"/>
                <a:cs typeface="Calibri"/>
              </a:rPr>
              <a:t>and  advanced.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MC </a:t>
            </a:r>
            <a:r>
              <a:rPr sz="3200" spc="-10" dirty="0">
                <a:latin typeface="Calibri"/>
                <a:cs typeface="Calibri"/>
              </a:rPr>
              <a:t>Catheter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>
                <a:latin typeface="Calibri"/>
                <a:cs typeface="Calibri"/>
              </a:rPr>
              <a:t>is</a:t>
            </a:r>
            <a:r>
              <a:rPr sz="32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IN"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TIGER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61899"/>
            <a:ext cx="558025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Catheter</a:t>
            </a:r>
            <a:r>
              <a:rPr spc="-55" dirty="0"/>
              <a:t> </a:t>
            </a:r>
            <a:r>
              <a:rPr spc="-10" dirty="0"/>
              <a:t>Placement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4545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Movement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catheter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monitored </a:t>
            </a:r>
            <a:r>
              <a:rPr sz="3200" spc="-5" dirty="0">
                <a:latin typeface="Calibri"/>
                <a:cs typeface="Calibri"/>
              </a:rPr>
              <a:t>under  </a:t>
            </a:r>
            <a:r>
              <a:rPr sz="3200" spc="-10" dirty="0">
                <a:latin typeface="Calibri"/>
                <a:cs typeface="Calibri"/>
              </a:rPr>
              <a:t>fluoroscopy </a:t>
            </a:r>
            <a:r>
              <a:rPr sz="3200" dirty="0">
                <a:latin typeface="Calibri"/>
                <a:cs typeface="Calibri"/>
              </a:rPr>
              <a:t>with the </a:t>
            </a:r>
            <a:r>
              <a:rPr sz="3200" spc="-10" dirty="0">
                <a:latin typeface="Calibri"/>
                <a:cs typeface="Calibri"/>
              </a:rPr>
              <a:t>cardiologist </a:t>
            </a:r>
            <a:r>
              <a:rPr sz="3200" spc="-5" dirty="0">
                <a:latin typeface="Calibri"/>
                <a:cs typeface="Calibri"/>
              </a:rPr>
              <a:t>manipulating  </a:t>
            </a:r>
            <a:r>
              <a:rPr sz="3200" dirty="0">
                <a:latin typeface="Calibri"/>
                <a:cs typeface="Calibri"/>
              </a:rPr>
              <a:t>its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movements</a:t>
            </a:r>
            <a:endParaRPr sz="3200">
              <a:latin typeface="Calibri"/>
              <a:cs typeface="Calibri"/>
            </a:endParaRPr>
          </a:p>
          <a:p>
            <a:pPr marL="355600" marR="1358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fluoroscopic </a:t>
            </a:r>
            <a:r>
              <a:rPr sz="3200" dirty="0">
                <a:latin typeface="Calibri"/>
                <a:cs typeface="Calibri"/>
              </a:rPr>
              <a:t>machine is </a:t>
            </a:r>
            <a:r>
              <a:rPr sz="3200" spc="-5" dirty="0">
                <a:latin typeface="Calibri"/>
                <a:cs typeface="Calibri"/>
              </a:rPr>
              <a:t>manipulated by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qualified, scrubbed </a:t>
            </a:r>
            <a:r>
              <a:rPr sz="3200" dirty="0">
                <a:latin typeface="Calibri"/>
                <a:cs typeface="Calibri"/>
              </a:rPr>
              <a:t>in, </a:t>
            </a:r>
            <a:r>
              <a:rPr sz="3200" spc="-5" dirty="0">
                <a:latin typeface="Calibri"/>
                <a:cs typeface="Calibri"/>
              </a:rPr>
              <a:t>radiologic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technologist</a:t>
            </a:r>
            <a:endParaRPr sz="3200">
              <a:latin typeface="Calibri"/>
              <a:cs typeface="Calibri"/>
            </a:endParaRPr>
          </a:p>
          <a:p>
            <a:pPr marL="355600" marR="139636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15" dirty="0">
                <a:latin typeface="Calibri"/>
                <a:cs typeface="Calibri"/>
              </a:rPr>
              <a:t>catheter </a:t>
            </a:r>
            <a:r>
              <a:rPr sz="3200" dirty="0">
                <a:latin typeface="Calibri"/>
                <a:cs typeface="Calibri"/>
              </a:rPr>
              <a:t>is in </a:t>
            </a:r>
            <a:r>
              <a:rPr sz="3200" spc="-5" dirty="0">
                <a:latin typeface="Calibri"/>
                <a:cs typeface="Calibri"/>
              </a:rPr>
              <a:t>place, </a:t>
            </a:r>
            <a:r>
              <a:rPr sz="3200" spc="-10" dirty="0">
                <a:latin typeface="Calibri"/>
                <a:cs typeface="Calibri"/>
              </a:rPr>
              <a:t>wire can </a:t>
            </a:r>
            <a:r>
              <a:rPr sz="3200" spc="-5" dirty="0">
                <a:latin typeface="Calibri"/>
                <a:cs typeface="Calibri"/>
              </a:rPr>
              <a:t>be  </a:t>
            </a:r>
            <a:r>
              <a:rPr sz="3200" spc="-10" dirty="0">
                <a:latin typeface="Calibri"/>
                <a:cs typeface="Calibri"/>
              </a:rPr>
              <a:t>removed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contrast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administered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461899"/>
            <a:ext cx="514959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Contrast</a:t>
            </a:r>
            <a:r>
              <a:rPr spc="-55" dirty="0"/>
              <a:t> </a:t>
            </a:r>
            <a:r>
              <a:rPr spc="-5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0121"/>
            <a:ext cx="7934325" cy="3752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Segoe UI"/>
                <a:cs typeface="Segoe UI"/>
              </a:rPr>
              <a:t>Contrast </a:t>
            </a:r>
            <a:r>
              <a:rPr sz="2800" spc="-20" dirty="0">
                <a:latin typeface="Segoe UI"/>
                <a:cs typeface="Segoe UI"/>
              </a:rPr>
              <a:t>media-</a:t>
            </a:r>
            <a:r>
              <a:rPr sz="2800" b="1" i="1" spc="-20" dirty="0">
                <a:solidFill>
                  <a:srgbClr val="C00000"/>
                </a:solidFill>
                <a:latin typeface="Segoe UI"/>
                <a:cs typeface="Segoe UI"/>
              </a:rPr>
              <a:t>Low </a:t>
            </a:r>
            <a:r>
              <a:rPr sz="2800" b="1" i="1" spc="-25" dirty="0">
                <a:solidFill>
                  <a:srgbClr val="C00000"/>
                </a:solidFill>
                <a:latin typeface="Segoe UI"/>
                <a:cs typeface="Segoe UI"/>
              </a:rPr>
              <a:t>osmolarity,</a:t>
            </a:r>
            <a:r>
              <a:rPr sz="2800" b="1" i="1" spc="1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Segoe UI"/>
                <a:cs typeface="Segoe UI"/>
              </a:rPr>
              <a:t>Non-ionic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550">
              <a:latin typeface="Segoe UI"/>
              <a:cs typeface="Segoe UI"/>
            </a:endParaRPr>
          </a:p>
          <a:p>
            <a:pPr marL="355600" marR="5080" indent="-342900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>
                <a:latin typeface="Segoe UI"/>
                <a:cs typeface="Segoe UI"/>
              </a:rPr>
              <a:t>320-370 </a:t>
            </a:r>
            <a:r>
              <a:rPr sz="2800" spc="-10" dirty="0">
                <a:latin typeface="Segoe UI"/>
                <a:cs typeface="Segoe UI"/>
              </a:rPr>
              <a:t>mg </a:t>
            </a:r>
            <a:r>
              <a:rPr sz="2800" spc="-25" dirty="0">
                <a:latin typeface="Segoe UI"/>
                <a:cs typeface="Segoe UI"/>
              </a:rPr>
              <a:t>of </a:t>
            </a:r>
            <a:r>
              <a:rPr sz="2800" spc="-10" dirty="0">
                <a:latin typeface="Segoe UI"/>
                <a:cs typeface="Segoe UI"/>
              </a:rPr>
              <a:t>iodine/mg</a:t>
            </a:r>
            <a:r>
              <a:rPr sz="2800" spc="-10">
                <a:latin typeface="Segoe UI"/>
                <a:cs typeface="Segoe UI"/>
              </a:rPr>
              <a:t>, </a:t>
            </a:r>
            <a:r>
              <a:rPr lang="en-IN" sz="2800" spc="-10" dirty="0" err="1">
                <a:latin typeface="Segoe UI"/>
                <a:cs typeface="Segoe UI"/>
              </a:rPr>
              <a:t>connnected</a:t>
            </a:r>
            <a:r>
              <a:rPr lang="en-IN" sz="2800" spc="-10" dirty="0">
                <a:latin typeface="Segoe UI"/>
                <a:cs typeface="Segoe UI"/>
              </a:rPr>
              <a:t> to manifold in </a:t>
            </a:r>
            <a:r>
              <a:rPr lang="en-IN" sz="2800" spc="-10" dirty="0" err="1">
                <a:latin typeface="Segoe UI"/>
                <a:cs typeface="Segoe UI"/>
              </a:rPr>
              <a:t>airfree</a:t>
            </a:r>
            <a:r>
              <a:rPr lang="en-IN" sz="2800" spc="-10" dirty="0">
                <a:latin typeface="Segoe UI"/>
                <a:cs typeface="Segoe UI"/>
              </a:rPr>
              <a:t> system</a:t>
            </a:r>
            <a:r>
              <a:rPr sz="2800" spc="-20">
                <a:latin typeface="Segoe UI"/>
                <a:cs typeface="Segoe UI"/>
              </a:rPr>
              <a:t>.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550">
              <a:latin typeface="Segoe UI"/>
              <a:cs typeface="Segoe UI"/>
            </a:endParaRPr>
          </a:p>
          <a:p>
            <a:pPr marL="355600" marR="483870" indent="-342900">
              <a:lnSpc>
                <a:spcPct val="1101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10" dirty="0">
                <a:latin typeface="Segoe UI"/>
                <a:cs typeface="Segoe UI"/>
              </a:rPr>
              <a:t>Left </a:t>
            </a:r>
            <a:r>
              <a:rPr sz="2800" spc="5" dirty="0">
                <a:latin typeface="Segoe UI"/>
                <a:cs typeface="Segoe UI"/>
              </a:rPr>
              <a:t>coronary </a:t>
            </a:r>
            <a:r>
              <a:rPr sz="2800" spc="25" dirty="0">
                <a:latin typeface="Segoe UI"/>
                <a:cs typeface="Segoe UI"/>
              </a:rPr>
              <a:t>artery </a:t>
            </a:r>
            <a:r>
              <a:rPr sz="2800" spc="-5" dirty="0">
                <a:latin typeface="Segoe UI"/>
                <a:cs typeface="Segoe UI"/>
              </a:rPr>
              <a:t>is filled with </a:t>
            </a:r>
            <a:r>
              <a:rPr sz="2800" spc="-25" dirty="0">
                <a:latin typeface="Segoe UI"/>
                <a:cs typeface="Segoe UI"/>
              </a:rPr>
              <a:t>6-8 </a:t>
            </a:r>
            <a:r>
              <a:rPr sz="2800" spc="-5" dirty="0">
                <a:latin typeface="Segoe UI"/>
                <a:cs typeface="Segoe UI"/>
              </a:rPr>
              <a:t>ml, right  </a:t>
            </a:r>
            <a:r>
              <a:rPr sz="2800" spc="5" dirty="0">
                <a:latin typeface="Segoe UI"/>
                <a:cs typeface="Segoe UI"/>
              </a:rPr>
              <a:t>coronary </a:t>
            </a:r>
            <a:r>
              <a:rPr sz="2800" spc="25" dirty="0">
                <a:latin typeface="Segoe UI"/>
                <a:cs typeface="Segoe UI"/>
              </a:rPr>
              <a:t>artery </a:t>
            </a:r>
            <a:r>
              <a:rPr sz="2800" spc="-5" dirty="0">
                <a:latin typeface="Segoe UI"/>
                <a:cs typeface="Segoe UI"/>
              </a:rPr>
              <a:t>is filled with </a:t>
            </a:r>
            <a:r>
              <a:rPr sz="2800" spc="-25" dirty="0">
                <a:latin typeface="Segoe UI"/>
                <a:cs typeface="Segoe UI"/>
              </a:rPr>
              <a:t>3-5 </a:t>
            </a:r>
            <a:r>
              <a:rPr sz="2800" dirty="0">
                <a:latin typeface="Segoe UI"/>
                <a:cs typeface="Segoe UI"/>
              </a:rPr>
              <a:t>ml</a:t>
            </a:r>
            <a:r>
              <a:rPr sz="2800" spc="2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usually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6081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Contrast </a:t>
            </a:r>
            <a:r>
              <a:rPr spc="-5" dirty="0"/>
              <a:t>Injection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12061"/>
            <a:ext cx="7728584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Left </a:t>
            </a:r>
            <a:r>
              <a:rPr sz="2400" spc="-10" dirty="0">
                <a:latin typeface="Constantia"/>
                <a:cs typeface="Constantia"/>
              </a:rPr>
              <a:t>coronary </a:t>
            </a:r>
            <a:r>
              <a:rPr sz="2400" dirty="0">
                <a:latin typeface="Constantia"/>
                <a:cs typeface="Constantia"/>
              </a:rPr>
              <a:t>artery: 6-8ml </a:t>
            </a:r>
            <a:r>
              <a:rPr sz="2400" spc="-25" dirty="0">
                <a:latin typeface="Constantia"/>
                <a:cs typeface="Constantia"/>
              </a:rPr>
              <a:t>over </a:t>
            </a:r>
            <a:r>
              <a:rPr sz="2400" spc="-5" dirty="0">
                <a:latin typeface="Constantia"/>
                <a:cs typeface="Constantia"/>
              </a:rPr>
              <a:t>2-3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second</a:t>
            </a:r>
            <a:r>
              <a:rPr lang="en-US" sz="2400" spc="-10" dirty="0">
                <a:latin typeface="Constantia"/>
                <a:cs typeface="Constantia"/>
              </a:rPr>
              <a:t>s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 2"/>
              <a:buChar char=""/>
            </a:pPr>
            <a:endParaRPr sz="28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Right coronary </a:t>
            </a:r>
            <a:r>
              <a:rPr sz="2400" dirty="0">
                <a:latin typeface="Constantia"/>
                <a:cs typeface="Constantia"/>
              </a:rPr>
              <a:t>artery: </a:t>
            </a:r>
            <a:r>
              <a:rPr sz="2400" spc="-5" dirty="0">
                <a:latin typeface="Constantia"/>
                <a:cs typeface="Constantia"/>
              </a:rPr>
              <a:t>4-6ml </a:t>
            </a:r>
            <a:r>
              <a:rPr sz="2400" spc="-25" dirty="0">
                <a:latin typeface="Constantia"/>
                <a:cs typeface="Constantia"/>
              </a:rPr>
              <a:t>over </a:t>
            </a:r>
            <a:r>
              <a:rPr sz="2400" dirty="0">
                <a:latin typeface="Constantia"/>
                <a:cs typeface="Constantia"/>
              </a:rPr>
              <a:t>2-3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seconds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 2"/>
              <a:buChar char=""/>
            </a:pPr>
            <a:endParaRPr sz="2800" dirty="0">
              <a:latin typeface="Constantia"/>
              <a:cs typeface="Constantia"/>
            </a:endParaRPr>
          </a:p>
          <a:p>
            <a:pPr marL="287020" indent="-274320">
              <a:lnSpc>
                <a:spcPts val="2735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Should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adequate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fill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coronary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artery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completely</a:t>
            </a:r>
            <a:endParaRPr sz="2400" dirty="0">
              <a:latin typeface="Constantia"/>
              <a:cs typeface="Constantia"/>
            </a:endParaRPr>
          </a:p>
          <a:p>
            <a:pPr marL="286385">
              <a:lnSpc>
                <a:spcPts val="2735"/>
              </a:lnSpc>
            </a:pPr>
            <a:r>
              <a:rPr sz="2400" dirty="0">
                <a:latin typeface="Constantia"/>
                <a:cs typeface="Constantia"/>
              </a:rPr>
              <a:t>without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streaming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25" dirty="0">
                <a:latin typeface="Constantia"/>
                <a:cs typeface="Constantia"/>
              </a:rPr>
              <a:t>Excessive </a:t>
            </a:r>
            <a:r>
              <a:rPr sz="2400" spc="-15" dirty="0">
                <a:latin typeface="Constantia"/>
                <a:cs typeface="Constantia"/>
              </a:rPr>
              <a:t>contrast </a:t>
            </a:r>
            <a:r>
              <a:rPr sz="2400" spc="-5" dirty="0">
                <a:latin typeface="Constantia"/>
                <a:cs typeface="Constantia"/>
              </a:rPr>
              <a:t>injection </a:t>
            </a:r>
            <a:r>
              <a:rPr sz="2400" dirty="0">
                <a:latin typeface="Constantia"/>
                <a:cs typeface="Constantia"/>
              </a:rPr>
              <a:t>should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avoided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3100" dirty="0">
              <a:latin typeface="Constantia"/>
              <a:cs typeface="Constantia"/>
            </a:endParaRPr>
          </a:p>
          <a:p>
            <a:pPr marL="286385" marR="330200" indent="-274320">
              <a:lnSpc>
                <a:spcPts val="259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Cine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acquisition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(@10fps)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continue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till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contrast  </a:t>
            </a:r>
            <a:r>
              <a:rPr sz="2400" spc="-5" dirty="0">
                <a:latin typeface="Constantia"/>
                <a:cs typeface="Constantia"/>
              </a:rPr>
              <a:t>clears </a:t>
            </a:r>
            <a:r>
              <a:rPr sz="2400" spc="-10" dirty="0">
                <a:latin typeface="Constantia"/>
                <a:cs typeface="Constantia"/>
              </a:rPr>
              <a:t>from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system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652" y="461899"/>
            <a:ext cx="5555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Normal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coronaries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(LCA)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1295400"/>
            <a:ext cx="5867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601" y="461899"/>
            <a:ext cx="5626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Normal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coronaries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(RCA)</a:t>
            </a:r>
          </a:p>
        </p:txBody>
      </p:sp>
      <p:sp>
        <p:nvSpPr>
          <p:cNvPr id="3" name="object 3"/>
          <p:cNvSpPr/>
          <p:nvPr/>
        </p:nvSpPr>
        <p:spPr>
          <a:xfrm>
            <a:off x="2362199" y="2209800"/>
            <a:ext cx="5105399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3999" cy="68579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3999" cy="6857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14396"/>
            <a:ext cx="9143999" cy="594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112265"/>
            <a:ext cx="79082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/>
              <a:t>Cardiac catheterisation</a:t>
            </a:r>
            <a:r>
              <a:rPr sz="4500" spc="-50" dirty="0"/>
              <a:t> </a:t>
            </a:r>
            <a:r>
              <a:rPr sz="4500" spc="-15" dirty="0"/>
              <a:t>laboratory</a:t>
            </a:r>
            <a:endParaRPr sz="4500"/>
          </a:p>
        </p:txBody>
      </p:sp>
      <p:sp>
        <p:nvSpPr>
          <p:cNvPr id="8" name="object 8"/>
          <p:cNvSpPr/>
          <p:nvPr/>
        </p:nvSpPr>
        <p:spPr>
          <a:xfrm>
            <a:off x="457200" y="2097023"/>
            <a:ext cx="8229600" cy="406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14399"/>
            <a:ext cx="9143999" cy="5943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38197"/>
            <a:ext cx="9143999" cy="6019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38197"/>
            <a:ext cx="9143999" cy="6019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9531" y="1257046"/>
            <a:ext cx="8503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Angiographic </a:t>
            </a:r>
            <a:r>
              <a:rPr sz="3600" spc="-15" dirty="0"/>
              <a:t>views </a:t>
            </a:r>
            <a:r>
              <a:rPr sz="3600" spc="-5" dirty="0"/>
              <a:t>of </a:t>
            </a:r>
            <a:r>
              <a:rPr sz="3600" dirty="0"/>
              <a:t>the </a:t>
            </a:r>
            <a:r>
              <a:rPr sz="3600" spc="-15" dirty="0"/>
              <a:t>left coronary</a:t>
            </a:r>
            <a:r>
              <a:rPr sz="3600" spc="-45" dirty="0"/>
              <a:t> </a:t>
            </a:r>
            <a:r>
              <a:rPr sz="3600" spc="-10" dirty="0"/>
              <a:t>artery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467868" y="2057400"/>
            <a:ext cx="3951731" cy="436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9600" y="2057400"/>
            <a:ext cx="3962400" cy="434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7631" y="1225041"/>
            <a:ext cx="851217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/>
              <a:t>Angiographic views </a:t>
            </a:r>
            <a:r>
              <a:rPr sz="3500" spc="-5" dirty="0"/>
              <a:t>of </a:t>
            </a:r>
            <a:r>
              <a:rPr sz="3500" dirty="0"/>
              <a:t>the </a:t>
            </a:r>
            <a:r>
              <a:rPr sz="3500" spc="-10" dirty="0"/>
              <a:t>right </a:t>
            </a:r>
            <a:r>
              <a:rPr sz="3500" spc="-15" dirty="0"/>
              <a:t>coronary</a:t>
            </a:r>
            <a:r>
              <a:rPr sz="3500" spc="-20" dirty="0"/>
              <a:t> </a:t>
            </a:r>
            <a:r>
              <a:rPr sz="3500" spc="-5" dirty="0"/>
              <a:t>artery</a:t>
            </a:r>
            <a:endParaRPr sz="3500"/>
          </a:p>
        </p:txBody>
      </p:sp>
      <p:sp>
        <p:nvSpPr>
          <p:cNvPr id="8" name="object 8"/>
          <p:cNvSpPr/>
          <p:nvPr/>
        </p:nvSpPr>
        <p:spPr>
          <a:xfrm>
            <a:off x="2350007" y="1891282"/>
            <a:ext cx="4218432" cy="48905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1578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Calcification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2022348"/>
            <a:ext cx="8557260" cy="4226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6371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</a:t>
            </a:r>
            <a:r>
              <a:rPr spc="-95" dirty="0"/>
              <a:t>r</a:t>
            </a:r>
            <a:r>
              <a:rPr spc="-5" dirty="0"/>
              <a:t>ombus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2019300"/>
            <a:ext cx="4495800" cy="453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9600" y="1981200"/>
            <a:ext cx="4724399" cy="45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9438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Tortuousity</a:t>
            </a:r>
          </a:p>
        </p:txBody>
      </p:sp>
      <p:sp>
        <p:nvSpPr>
          <p:cNvPr id="8" name="object 8"/>
          <p:cNvSpPr/>
          <p:nvPr/>
        </p:nvSpPr>
        <p:spPr>
          <a:xfrm>
            <a:off x="228600" y="2209800"/>
            <a:ext cx="8915399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2496311"/>
            <a:ext cx="4648200" cy="3828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67081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Dissection</a:t>
            </a:r>
          </a:p>
        </p:txBody>
      </p:sp>
      <p:sp>
        <p:nvSpPr>
          <p:cNvPr id="9" name="object 9"/>
          <p:cNvSpPr/>
          <p:nvPr/>
        </p:nvSpPr>
        <p:spPr>
          <a:xfrm>
            <a:off x="4495800" y="2471927"/>
            <a:ext cx="4572000" cy="3852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51" y="115823"/>
            <a:ext cx="4070604" cy="403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6108" y="44196"/>
            <a:ext cx="3346703" cy="417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594" y="4508753"/>
            <a:ext cx="3599815" cy="127571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63830" marR="158115" indent="-127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Tight </a:t>
            </a:r>
            <a:r>
              <a:rPr sz="1800" b="1" spc="-10" dirty="0">
                <a:latin typeface="Calibri"/>
                <a:cs typeface="Calibri"/>
              </a:rPr>
              <a:t>stenosis </a:t>
            </a:r>
            <a:r>
              <a:rPr sz="1800" b="1" spc="-5" dirty="0">
                <a:latin typeface="Calibri"/>
                <a:cs typeface="Calibri"/>
              </a:rPr>
              <a:t>noted </a:t>
            </a:r>
            <a:r>
              <a:rPr sz="1800" b="1" spc="-10" dirty="0">
                <a:latin typeface="Calibri"/>
                <a:cs typeface="Calibri"/>
              </a:rPr>
              <a:t>involving </a:t>
            </a:r>
            <a:r>
              <a:rPr sz="1800" b="1" dirty="0">
                <a:latin typeface="Calibri"/>
                <a:cs typeface="Calibri"/>
              </a:rPr>
              <a:t>the  </a:t>
            </a:r>
            <a:r>
              <a:rPr sz="1800" b="1" spc="-5" dirty="0">
                <a:latin typeface="Calibri"/>
                <a:cs typeface="Calibri"/>
              </a:rPr>
              <a:t>mid segment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right coronary  </a:t>
            </a:r>
            <a:r>
              <a:rPr sz="1800" b="1" spc="-20" dirty="0">
                <a:latin typeface="Calibri"/>
                <a:cs typeface="Calibri"/>
              </a:rPr>
              <a:t>artery. </a:t>
            </a:r>
            <a:r>
              <a:rPr sz="1800" b="1" spc="-10" dirty="0">
                <a:latin typeface="Calibri"/>
                <a:cs typeface="Calibri"/>
              </a:rPr>
              <a:t>Distal </a:t>
            </a:r>
            <a:r>
              <a:rPr sz="1800" b="1" spc="-5" dirty="0">
                <a:latin typeface="Calibri"/>
                <a:cs typeface="Calibri"/>
              </a:rPr>
              <a:t>branches </a:t>
            </a:r>
            <a:r>
              <a:rPr sz="1800" b="1" spc="-10" dirty="0">
                <a:latin typeface="Calibri"/>
                <a:cs typeface="Calibri"/>
              </a:rPr>
              <a:t>are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normal.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4905" y="4581905"/>
            <a:ext cx="2809240" cy="122428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246379" marR="241935" indent="3810" algn="ctr">
              <a:lnSpc>
                <a:spcPct val="100000"/>
              </a:lnSpc>
              <a:spcBef>
                <a:spcPts val="380"/>
              </a:spcBef>
            </a:pPr>
            <a:r>
              <a:rPr sz="1800" b="1" dirty="0">
                <a:latin typeface="Calibri"/>
                <a:cs typeface="Calibri"/>
              </a:rPr>
              <a:t>A partially </a:t>
            </a:r>
            <a:r>
              <a:rPr sz="1800" b="1" spc="-5" dirty="0">
                <a:latin typeface="Calibri"/>
                <a:cs typeface="Calibri"/>
              </a:rPr>
              <a:t>obstructive  narrowing </a:t>
            </a:r>
            <a:r>
              <a:rPr sz="1800" b="1" spc="-10" dirty="0">
                <a:latin typeface="Calibri"/>
                <a:cs typeface="Calibri"/>
              </a:rPr>
              <a:t>noted </a:t>
            </a:r>
            <a:r>
              <a:rPr sz="1800" b="1" dirty="0">
                <a:latin typeface="Calibri"/>
                <a:cs typeface="Calibri"/>
              </a:rPr>
              <a:t>in the  </a:t>
            </a:r>
            <a:r>
              <a:rPr sz="1800" b="1" spc="-15" dirty="0">
                <a:latin typeface="Calibri"/>
                <a:cs typeface="Calibri"/>
              </a:rPr>
              <a:t>proximal </a:t>
            </a:r>
            <a:r>
              <a:rPr sz="1800" b="1" spc="-5" dirty="0">
                <a:latin typeface="Calibri"/>
                <a:cs typeface="Calibri"/>
              </a:rPr>
              <a:t>segment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  </a:t>
            </a:r>
            <a:r>
              <a:rPr sz="1800" b="1" spc="-5" dirty="0">
                <a:latin typeface="Calibri"/>
                <a:cs typeface="Calibri"/>
              </a:rPr>
              <a:t>LAD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61899"/>
            <a:ext cx="620153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Fluoroscopy</a:t>
            </a:r>
            <a:r>
              <a:rPr spc="-75" dirty="0"/>
              <a:t> </a:t>
            </a:r>
            <a:r>
              <a:rPr spc="-5" dirty="0"/>
              <a:t>machine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14005" cy="4496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>
                <a:latin typeface="Calibri"/>
                <a:cs typeface="Calibri"/>
              </a:rPr>
              <a:t>The </a:t>
            </a:r>
            <a:r>
              <a:rPr lang="en-IN" sz="3200" spc="-5" dirty="0">
                <a:latin typeface="Calibri"/>
                <a:cs typeface="Calibri"/>
              </a:rPr>
              <a:t>X</a:t>
            </a:r>
            <a:r>
              <a:rPr sz="3200" spc="-25">
                <a:latin typeface="Calibri"/>
                <a:cs typeface="Calibri"/>
              </a:rPr>
              <a:t>-ray </a:t>
            </a:r>
            <a:r>
              <a:rPr sz="3200" spc="-5" dirty="0">
                <a:latin typeface="Calibri"/>
                <a:cs typeface="Calibri"/>
              </a:rPr>
              <a:t>machine </a:t>
            </a:r>
            <a:r>
              <a:rPr sz="3200" dirty="0">
                <a:latin typeface="Calibri"/>
                <a:cs typeface="Calibri"/>
              </a:rPr>
              <a:t>is suspended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10" dirty="0">
                <a:latin typeface="Calibri"/>
                <a:cs typeface="Calibri"/>
              </a:rPr>
              <a:t>the  </a:t>
            </a:r>
            <a:r>
              <a:rPr sz="3200" dirty="0">
                <a:latin typeface="Calibri"/>
                <a:cs typeface="Calibri"/>
              </a:rPr>
              <a:t>ceiling</a:t>
            </a:r>
            <a:r>
              <a:rPr sz="3200">
                <a:latin typeface="Calibri"/>
                <a:cs typeface="Calibri"/>
              </a:rPr>
              <a:t>. </a:t>
            </a:r>
            <a:endParaRPr lang="en-IN"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IN"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>
                <a:latin typeface="Calibri"/>
                <a:cs typeface="Calibri"/>
              </a:rPr>
              <a:t>It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manipulated </a:t>
            </a:r>
            <a:r>
              <a:rPr sz="3200" dirty="0">
                <a:latin typeface="Calibri"/>
                <a:cs typeface="Calibri"/>
              </a:rPr>
              <a:t>in multiple  angles and </a:t>
            </a:r>
            <a:r>
              <a:rPr sz="3200" spc="-5" dirty="0">
                <a:latin typeface="Calibri"/>
                <a:cs typeface="Calibri"/>
              </a:rPr>
              <a:t>views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achieve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desired </a:t>
            </a:r>
            <a:r>
              <a:rPr sz="3200" spc="-10">
                <a:latin typeface="Calibri"/>
                <a:cs typeface="Calibri"/>
              </a:rPr>
              <a:t>picture.</a:t>
            </a:r>
            <a:endParaRPr lang="en-IN" sz="3200" spc="-1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spc="-10">
                <a:latin typeface="Calibri"/>
                <a:cs typeface="Calibri"/>
              </a:rPr>
              <a:t> </a:t>
            </a:r>
            <a:endParaRPr lang="en-IN" sz="3200" spc="-1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x-ray </a:t>
            </a:r>
            <a:r>
              <a:rPr sz="3200" spc="-10" dirty="0">
                <a:latin typeface="Calibri"/>
                <a:cs typeface="Calibri"/>
              </a:rPr>
              <a:t>comes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bottom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 </a:t>
            </a:r>
            <a:r>
              <a:rPr sz="3200" dirty="0">
                <a:latin typeface="Calibri"/>
                <a:cs typeface="Calibri"/>
              </a:rPr>
              <a:t>machine and the </a:t>
            </a:r>
            <a:r>
              <a:rPr sz="3200" spc="-5" dirty="0">
                <a:latin typeface="Calibri"/>
                <a:cs typeface="Calibri"/>
              </a:rPr>
              <a:t>image intensifier that  </a:t>
            </a:r>
            <a:r>
              <a:rPr sz="3200" spc="-10" dirty="0">
                <a:latin typeface="Calibri"/>
                <a:cs typeface="Calibri"/>
              </a:rPr>
              <a:t>transmits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image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above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-10">
                <a:latin typeface="Calibri"/>
                <a:cs typeface="Calibri"/>
              </a:rPr>
              <a:t>. 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461899"/>
            <a:ext cx="477723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Muscle</a:t>
            </a:r>
            <a:r>
              <a:rPr spc="-80" dirty="0"/>
              <a:t> </a:t>
            </a:r>
            <a:r>
              <a:rPr spc="-10" dirty="0"/>
              <a:t>Bridge</a:t>
            </a:r>
          </a:p>
        </p:txBody>
      </p:sp>
      <p:sp>
        <p:nvSpPr>
          <p:cNvPr id="3" name="object 3"/>
          <p:cNvSpPr/>
          <p:nvPr/>
        </p:nvSpPr>
        <p:spPr>
          <a:xfrm>
            <a:off x="499872" y="1427988"/>
            <a:ext cx="7429500" cy="471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61899"/>
            <a:ext cx="6442074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Possible</a:t>
            </a:r>
            <a:r>
              <a:rPr spc="-50" dirty="0"/>
              <a:t> </a:t>
            </a:r>
            <a:r>
              <a:rPr spc="-10" dirty="0"/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065"/>
            <a:ext cx="7728584" cy="44615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194945" indent="-342900">
              <a:lnSpc>
                <a:spcPts val="324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Femoral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-5" dirty="0">
                <a:latin typeface="Calibri"/>
                <a:cs typeface="Calibri"/>
              </a:rPr>
              <a:t>Dissection of </a:t>
            </a:r>
            <a:r>
              <a:rPr sz="3000" spc="-25" dirty="0">
                <a:latin typeface="Calibri"/>
                <a:cs typeface="Calibri"/>
              </a:rPr>
              <a:t>femoral </a:t>
            </a:r>
            <a:r>
              <a:rPr sz="3000" dirty="0">
                <a:latin typeface="Calibri"/>
                <a:cs typeface="Calibri"/>
              </a:rPr>
              <a:t>/ </a:t>
            </a:r>
            <a:r>
              <a:rPr sz="3000" spc="-5" dirty="0">
                <a:latin typeface="Calibri"/>
                <a:cs typeface="Calibri"/>
              </a:rPr>
              <a:t>iliac </a:t>
            </a:r>
            <a:r>
              <a:rPr sz="3000" spc="-10" dirty="0">
                <a:latin typeface="Calibri"/>
                <a:cs typeface="Calibri"/>
              </a:rPr>
              <a:t>artery </a:t>
            </a:r>
            <a:r>
              <a:rPr sz="3000" spc="-5" dirty="0">
                <a:latin typeface="Calibri"/>
                <a:cs typeface="Calibri"/>
              </a:rPr>
              <a:t>or  aorta 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5" dirty="0" err="1">
                <a:latin typeface="Calibri"/>
                <a:cs typeface="Calibri"/>
              </a:rPr>
              <a:t>Haematoma</a:t>
            </a:r>
            <a:r>
              <a:rPr lang="en-IN" sz="3000" spc="-5" dirty="0">
                <a:latin typeface="Calibri"/>
                <a:cs typeface="Calibri"/>
              </a:rPr>
              <a:t>, </a:t>
            </a:r>
            <a:r>
              <a:rPr lang="en-IN" sz="3000" spc="-5" dirty="0" err="1">
                <a:latin typeface="Calibri"/>
                <a:cs typeface="Calibri"/>
              </a:rPr>
              <a:t>pseudoaneurysm</a:t>
            </a:r>
            <a:endParaRPr sz="3000" dirty="0">
              <a:latin typeface="Calibri"/>
              <a:cs typeface="Calibri"/>
            </a:endParaRPr>
          </a:p>
          <a:p>
            <a:pPr marL="355600" marR="390525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Aorta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-10" dirty="0">
                <a:latin typeface="Calibri"/>
                <a:cs typeface="Calibri"/>
              </a:rPr>
              <a:t>Damage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aortic </a:t>
            </a:r>
            <a:r>
              <a:rPr sz="3000" spc="-10" dirty="0">
                <a:latin typeface="Calibri"/>
                <a:cs typeface="Calibri"/>
              </a:rPr>
              <a:t>intima </a:t>
            </a:r>
            <a:r>
              <a:rPr sz="3000" dirty="0">
                <a:latin typeface="Calibri"/>
                <a:cs typeface="Calibri"/>
              </a:rPr>
              <a:t>, </a:t>
            </a:r>
            <a:r>
              <a:rPr sz="3000" spc="-5" dirty="0">
                <a:latin typeface="Calibri"/>
                <a:cs typeface="Calibri"/>
              </a:rPr>
              <a:t>Embolus </a:t>
            </a:r>
            <a:r>
              <a:rPr sz="3000" spc="-10" dirty="0">
                <a:latin typeface="Calibri"/>
                <a:cs typeface="Calibri"/>
              </a:rPr>
              <a:t>to  </a:t>
            </a:r>
            <a:r>
              <a:rPr sz="3000" spc="-5" dirty="0">
                <a:latin typeface="Calibri"/>
                <a:cs typeface="Calibri"/>
              </a:rPr>
              <a:t>head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neck vessels, </a:t>
            </a:r>
            <a:r>
              <a:rPr sz="3000" dirty="0">
                <a:latin typeface="Calibri"/>
                <a:cs typeface="Calibri"/>
              </a:rPr>
              <a:t>aortic </a:t>
            </a:r>
            <a:r>
              <a:rPr sz="3000" spc="-15" dirty="0">
                <a:latin typeface="Calibri"/>
                <a:cs typeface="Calibri"/>
              </a:rPr>
              <a:t>root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dissection.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Coronary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-10" dirty="0">
                <a:latin typeface="Calibri"/>
                <a:cs typeface="Calibri"/>
              </a:rPr>
              <a:t>Ostial </a:t>
            </a:r>
            <a:r>
              <a:rPr sz="3000" spc="-5" dirty="0">
                <a:latin typeface="Calibri"/>
                <a:cs typeface="Calibri"/>
              </a:rPr>
              <a:t>dissection, </a:t>
            </a:r>
            <a:r>
              <a:rPr sz="3000" spc="-15" dirty="0">
                <a:latin typeface="Calibri"/>
                <a:cs typeface="Calibri"/>
              </a:rPr>
              <a:t>coronary </a:t>
            </a:r>
            <a:r>
              <a:rPr sz="3000" spc="-5" dirty="0">
                <a:latin typeface="Calibri"/>
                <a:cs typeface="Calibri"/>
              </a:rPr>
              <a:t>embolus,  arrhythmia due </a:t>
            </a:r>
            <a:r>
              <a:rPr sz="3000" spc="-10" dirty="0">
                <a:latin typeface="Calibri"/>
                <a:cs typeface="Calibri"/>
              </a:rPr>
              <a:t>to </a:t>
            </a:r>
            <a:r>
              <a:rPr sz="3000" spc="-15" dirty="0">
                <a:latin typeface="Calibri"/>
                <a:cs typeface="Calibri"/>
              </a:rPr>
              <a:t>catheter </a:t>
            </a:r>
            <a:r>
              <a:rPr sz="3000" spc="-5" dirty="0">
                <a:latin typeface="Calibri"/>
                <a:cs typeface="Calibri"/>
              </a:rPr>
              <a:t>wedging or </a:t>
            </a:r>
            <a:r>
              <a:rPr sz="3000" spc="-20" dirty="0">
                <a:latin typeface="Calibri"/>
                <a:cs typeface="Calibri"/>
              </a:rPr>
              <a:t>contrast  </a:t>
            </a:r>
            <a:r>
              <a:rPr sz="3000" dirty="0">
                <a:latin typeface="Calibri"/>
                <a:cs typeface="Calibri"/>
              </a:rPr>
              <a:t>medium, </a:t>
            </a:r>
            <a:r>
              <a:rPr sz="3000" spc="-5" dirty="0">
                <a:latin typeface="Calibri"/>
                <a:cs typeface="Calibri"/>
              </a:rPr>
              <a:t>spasm due </a:t>
            </a:r>
            <a:r>
              <a:rPr sz="3000" spc="-15" dirty="0">
                <a:latin typeface="Calibri"/>
                <a:cs typeface="Calibri"/>
              </a:rPr>
              <a:t>to catheter </a:t>
            </a:r>
            <a:r>
              <a:rPr sz="3000" spc="-5" dirty="0">
                <a:latin typeface="Calibri"/>
                <a:cs typeface="Calibri"/>
              </a:rPr>
              <a:t>or </a:t>
            </a:r>
            <a:r>
              <a:rPr sz="3000" spc="-20" dirty="0">
                <a:latin typeface="Calibri"/>
                <a:cs typeface="Calibri"/>
              </a:rPr>
              <a:t>contrast  </a:t>
            </a:r>
            <a:r>
              <a:rPr sz="3000" spc="-5" dirty="0">
                <a:latin typeface="Calibri"/>
                <a:cs typeface="Calibri"/>
              </a:rPr>
              <a:t>medium.</a:t>
            </a:r>
            <a:endParaRPr sz="3000" dirty="0">
              <a:latin typeface="Calibri"/>
              <a:cs typeface="Calibri"/>
            </a:endParaRPr>
          </a:p>
          <a:p>
            <a:pPr marL="355600" marR="956310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General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-10" dirty="0">
                <a:latin typeface="Calibri"/>
                <a:cs typeface="Calibri"/>
              </a:rPr>
              <a:t>Hypotension, left </a:t>
            </a:r>
            <a:r>
              <a:rPr sz="3000" spc="-5" dirty="0">
                <a:latin typeface="Calibri"/>
                <a:cs typeface="Calibri"/>
              </a:rPr>
              <a:t>heart </a:t>
            </a:r>
            <a:r>
              <a:rPr sz="3000" spc="-20" dirty="0">
                <a:latin typeface="Calibri"/>
                <a:cs typeface="Calibri"/>
              </a:rPr>
              <a:t>failure </a:t>
            </a:r>
            <a:r>
              <a:rPr sz="3000" dirty="0">
                <a:latin typeface="Calibri"/>
                <a:cs typeface="Calibri"/>
              </a:rPr>
              <a:t>–  </a:t>
            </a:r>
            <a:r>
              <a:rPr sz="3000" spc="-20" dirty="0">
                <a:latin typeface="Calibri"/>
                <a:cs typeface="Calibri"/>
              </a:rPr>
              <a:t>contrast </a:t>
            </a:r>
            <a:r>
              <a:rPr sz="3000" spc="-5" dirty="0">
                <a:latin typeface="Calibri"/>
                <a:cs typeface="Calibri"/>
              </a:rPr>
              <a:t>overload, </a:t>
            </a:r>
            <a:r>
              <a:rPr sz="3000" spc="-15" dirty="0">
                <a:latin typeface="Calibri"/>
                <a:cs typeface="Calibri"/>
              </a:rPr>
              <a:t>Contrast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allergy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461899"/>
            <a:ext cx="596849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Finished</a:t>
            </a:r>
            <a:r>
              <a:rPr spc="-30" dirty="0"/>
              <a:t> </a:t>
            </a:r>
            <a:r>
              <a:rPr spc="-15" dirty="0"/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39380" cy="46506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procedure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complete </a:t>
            </a:r>
            <a:r>
              <a:rPr sz="3200" dirty="0">
                <a:latin typeface="Calibri"/>
                <a:cs typeface="Calibri"/>
              </a:rPr>
              <a:t>when the  </a:t>
            </a:r>
            <a:r>
              <a:rPr sz="3200" spc="-10" dirty="0">
                <a:latin typeface="Calibri"/>
                <a:cs typeface="Calibri"/>
              </a:rPr>
              <a:t>radiologist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cardiologist </a:t>
            </a:r>
            <a:r>
              <a:rPr sz="3200" spc="-5" dirty="0">
                <a:latin typeface="Calibri"/>
                <a:cs typeface="Calibri"/>
              </a:rPr>
              <a:t>has seen </a:t>
            </a:r>
            <a:r>
              <a:rPr sz="3200" dirty="0">
                <a:latin typeface="Calibri"/>
                <a:cs typeface="Calibri"/>
              </a:rPr>
              <a:t>all the  </a:t>
            </a:r>
            <a:r>
              <a:rPr sz="3200" spc="-5" dirty="0">
                <a:latin typeface="Calibri"/>
                <a:cs typeface="Calibri"/>
              </a:rPr>
              <a:t>views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anatomy </a:t>
            </a:r>
            <a:r>
              <a:rPr sz="3200" spc="-10" dirty="0">
                <a:latin typeface="Calibri"/>
                <a:cs typeface="Calibri"/>
              </a:rPr>
              <a:t>desired </a:t>
            </a:r>
            <a:r>
              <a:rPr sz="3200" dirty="0">
                <a:latin typeface="Calibri"/>
                <a:cs typeface="Calibri"/>
              </a:rPr>
              <a:t>and all </a:t>
            </a:r>
            <a:r>
              <a:rPr sz="3200" spc="-10" dirty="0">
                <a:latin typeface="Calibri"/>
                <a:cs typeface="Calibri"/>
              </a:rPr>
              <a:t>pressures  </a:t>
            </a:r>
            <a:r>
              <a:rPr sz="3200" spc="-15" dirty="0">
                <a:latin typeface="Calibri"/>
                <a:cs typeface="Calibri"/>
              </a:rPr>
              <a:t>recorded.</a:t>
            </a:r>
            <a:endParaRPr sz="3200">
              <a:latin typeface="Calibri"/>
              <a:cs typeface="Calibri"/>
            </a:endParaRPr>
          </a:p>
          <a:p>
            <a:pPr marL="355600" marR="42545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catheter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>
                <a:latin typeface="Calibri"/>
                <a:cs typeface="Calibri"/>
              </a:rPr>
              <a:t>removed </a:t>
            </a:r>
            <a:r>
              <a:rPr lang="en-IN" sz="3200" spc="-10" dirty="0">
                <a:latin typeface="Calibri"/>
                <a:cs typeface="Calibri"/>
              </a:rPr>
              <a:t>and patient is connected with intra-arterial line for 15 minutes</a:t>
            </a:r>
            <a:r>
              <a:rPr sz="3200" spc="-5">
                <a:latin typeface="Calibri"/>
                <a:cs typeface="Calibri"/>
              </a:rPr>
              <a:t>.</a:t>
            </a:r>
            <a:endParaRPr lang="en-IN" sz="3200" spc="-5" dirty="0">
              <a:latin typeface="Calibri"/>
              <a:cs typeface="Calibri"/>
            </a:endParaRPr>
          </a:p>
          <a:p>
            <a:pPr marL="355600" marR="42545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spc="-5" dirty="0">
                <a:latin typeface="Calibri"/>
                <a:cs typeface="Calibri"/>
              </a:rPr>
              <a:t>Patient then can be shifted back to observation.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031494"/>
            <a:ext cx="7861300" cy="78803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947799"/>
            <a:ext cx="8072119" cy="393954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IN" sz="3200" dirty="0"/>
              <a:t>Patient reconnected to monitor via arterial line and observed for anaphylaxis.</a:t>
            </a:r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After 30 minutes patient can be given something to eat or drink.</a:t>
            </a:r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Radial sheath can be removed within 15 minutes for normal angiogram and after 3hours of PCI.</a:t>
            </a:r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Require 15-20 minutes of pressing.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61899"/>
            <a:ext cx="731748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pc="-35" dirty="0"/>
              <a:t>Femoral</a:t>
            </a:r>
            <a:r>
              <a:rPr spc="-45"/>
              <a:t> </a:t>
            </a:r>
            <a:r>
              <a:rPr spc="-5" dirty="0"/>
              <a:t>Instructions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58430" cy="47788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11454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patient must </a:t>
            </a:r>
            <a:r>
              <a:rPr sz="3200" dirty="0">
                <a:latin typeface="Calibri"/>
                <a:cs typeface="Calibri"/>
              </a:rPr>
              <a:t>lie </a:t>
            </a:r>
            <a:r>
              <a:rPr sz="3200" spc="-10" dirty="0">
                <a:latin typeface="Calibri"/>
                <a:cs typeface="Calibri"/>
              </a:rPr>
              <a:t>flat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supine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a  minimum </a:t>
            </a:r>
            <a:r>
              <a:rPr sz="3200" spc="-5">
                <a:latin typeface="Calibri"/>
                <a:cs typeface="Calibri"/>
              </a:rPr>
              <a:t>of </a:t>
            </a:r>
            <a:r>
              <a:rPr lang="en-IN" sz="3200" spc="-10" dirty="0">
                <a:latin typeface="Calibri"/>
                <a:cs typeface="Calibri"/>
              </a:rPr>
              <a:t>2</a:t>
            </a:r>
            <a:r>
              <a:rPr sz="3200" spc="-1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hours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ensure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artery  does </a:t>
            </a:r>
            <a:r>
              <a:rPr sz="3200" dirty="0">
                <a:latin typeface="Calibri"/>
                <a:cs typeface="Calibri"/>
              </a:rPr>
              <a:t>not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">
                <a:latin typeface="Calibri"/>
                <a:cs typeface="Calibri"/>
              </a:rPr>
              <a:t>reopen.</a:t>
            </a:r>
            <a:endParaRPr lang="en-IN" sz="3200" spc="-5" dirty="0">
              <a:latin typeface="Calibri"/>
              <a:cs typeface="Calibri"/>
            </a:endParaRPr>
          </a:p>
          <a:p>
            <a:pPr marL="355600" marR="211454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spc="-5" dirty="0">
                <a:latin typeface="Calibri"/>
                <a:cs typeface="Calibri"/>
              </a:rPr>
              <a:t>Sheath can be removed after 5-6 hours.</a:t>
            </a:r>
          </a:p>
          <a:p>
            <a:pPr marL="355600" marR="211454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spc="-5" dirty="0">
                <a:latin typeface="Calibri"/>
                <a:cs typeface="Calibri"/>
              </a:rPr>
              <a:t>Need </a:t>
            </a:r>
            <a:r>
              <a:rPr lang="en-IN" sz="3200" spc="-5" dirty="0" err="1">
                <a:latin typeface="Calibri"/>
                <a:cs typeface="Calibri"/>
              </a:rPr>
              <a:t>presssing</a:t>
            </a:r>
            <a:r>
              <a:rPr lang="en-IN" sz="3200" spc="-5" dirty="0">
                <a:latin typeface="Calibri"/>
                <a:cs typeface="Calibri"/>
              </a:rPr>
              <a:t> for 30-40 minutes.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Dressing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spc="-5" dirty="0">
                <a:latin typeface="Calibri"/>
                <a:cs typeface="Calibri"/>
              </a:rPr>
              <a:t>remain </a:t>
            </a:r>
            <a:r>
              <a:rPr sz="3200" spc="-55" dirty="0">
                <a:latin typeface="Calibri"/>
                <a:cs typeface="Calibri"/>
              </a:rPr>
              <a:t>dry</a:t>
            </a:r>
            <a:r>
              <a:rPr sz="3200" spc="-55">
                <a:latin typeface="Calibri"/>
                <a:cs typeface="Calibri"/>
              </a:rPr>
              <a:t>, 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spc="-15" dirty="0">
                <a:latin typeface="Calibri"/>
                <a:cs typeface="Calibri"/>
              </a:rPr>
              <a:t>Patient must lie flat and supine for 12 hours minimum</a:t>
            </a:r>
            <a:r>
              <a:rPr sz="3200" spc="-15">
                <a:latin typeface="Calibri"/>
                <a:cs typeface="Calibri"/>
              </a:rPr>
              <a:t>.</a:t>
            </a:r>
            <a:endParaRPr lang="en-IN" sz="3200" spc="-1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3200" spc="-15" dirty="0">
                <a:latin typeface="Calibri"/>
                <a:cs typeface="Calibri"/>
              </a:rPr>
              <a:t>Observe for femoral hematoma and RPH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031494"/>
            <a:ext cx="7785100" cy="78803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947799"/>
            <a:ext cx="8072119" cy="344709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IN" sz="3200" dirty="0"/>
              <a:t>After the case is over, </a:t>
            </a:r>
            <a:r>
              <a:rPr lang="en-IN" sz="3200" dirty="0" err="1"/>
              <a:t>Cath</a:t>
            </a:r>
            <a:r>
              <a:rPr lang="en-IN" sz="3200" dirty="0"/>
              <a:t> lab is cleaned properly for any blood stains, new set of trolley is prepared and old material is packed to be sent for autoclaving. </a:t>
            </a:r>
          </a:p>
          <a:p>
            <a:pPr algn="l">
              <a:buFont typeface="Arial" pitchFamily="34" charset="0"/>
              <a:buChar char="•"/>
            </a:pPr>
            <a:endParaRPr lang="en-IN" sz="3200" dirty="0"/>
          </a:p>
          <a:p>
            <a:pPr algn="l">
              <a:buFont typeface="Arial" pitchFamily="34" charset="0"/>
              <a:buChar char="•"/>
            </a:pPr>
            <a:r>
              <a:rPr lang="en-IN" sz="3200" dirty="0"/>
              <a:t>If patient is </a:t>
            </a:r>
            <a:r>
              <a:rPr lang="en-IN" sz="3200" dirty="0" err="1"/>
              <a:t>seropositive</a:t>
            </a:r>
            <a:r>
              <a:rPr lang="en-IN" sz="3200" dirty="0"/>
              <a:t>, whole material is discarded.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1" y="236346"/>
            <a:ext cx="602411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Coronary</a:t>
            </a:r>
            <a:r>
              <a:rPr spc="-65" dirty="0"/>
              <a:t> </a:t>
            </a:r>
            <a:r>
              <a:rPr spc="-5" dirty="0"/>
              <a:t>artery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491741"/>
            <a:ext cx="4653915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Coronary </a:t>
            </a:r>
            <a:r>
              <a:rPr sz="3200" spc="-5" dirty="0">
                <a:latin typeface="Calibri"/>
                <a:cs typeface="Calibri"/>
              </a:rPr>
              <a:t>artery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10" dirty="0">
                <a:latin typeface="Calibri"/>
                <a:cs typeface="Calibri"/>
              </a:rPr>
              <a:t>vasa  </a:t>
            </a:r>
            <a:r>
              <a:rPr sz="3200" spc="-5" dirty="0">
                <a:latin typeface="Calibri"/>
                <a:cs typeface="Calibri"/>
              </a:rPr>
              <a:t>vasorum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supplies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heart.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354965" marR="327025" indent="-342900">
              <a:lnSpc>
                <a:spcPct val="100000"/>
              </a:lnSpc>
              <a:tabLst>
                <a:tab pos="3764915" algn="l"/>
              </a:tabLst>
            </a:pPr>
            <a:r>
              <a:rPr sz="3200" spc="-5" dirty="0">
                <a:latin typeface="Calibri"/>
                <a:cs typeface="Calibri"/>
              </a:rPr>
              <a:t>Co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onar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	the  </a:t>
            </a:r>
            <a:r>
              <a:rPr sz="3200" spc="-10" dirty="0">
                <a:latin typeface="Calibri"/>
                <a:cs typeface="Calibri"/>
              </a:rPr>
              <a:t>latin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”Coronarius”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Meaning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“Crown”.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1295400"/>
            <a:ext cx="3505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97061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3892" y="321563"/>
            <a:ext cx="4750435" cy="66611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sz="4000" b="0" spc="-10" dirty="0">
                <a:solidFill>
                  <a:srgbClr val="FFC000"/>
                </a:solidFill>
                <a:latin typeface="Calibri"/>
                <a:cs typeface="Calibri"/>
              </a:rPr>
              <a:t>Coronary</a:t>
            </a:r>
            <a:r>
              <a:rPr sz="4000" b="0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4000" b="0" spc="-5" dirty="0">
                <a:solidFill>
                  <a:srgbClr val="FFC000"/>
                </a:solidFill>
                <a:latin typeface="Calibri"/>
                <a:cs typeface="Calibri"/>
              </a:rPr>
              <a:t>artery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321" y="3427224"/>
            <a:ext cx="165735" cy="44005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9"/>
              </a:spcBef>
            </a:pPr>
            <a:r>
              <a:rPr sz="2600" dirty="0">
                <a:latin typeface="Segoe UI"/>
                <a:cs typeface="Segoe UI"/>
              </a:rPr>
              <a:t>–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221105"/>
            <a:ext cx="4989195" cy="446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58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Segoe UI"/>
                <a:cs typeface="Segoe UI"/>
              </a:rPr>
              <a:t>The </a:t>
            </a:r>
            <a:r>
              <a:rPr sz="2600" spc="5" dirty="0">
                <a:latin typeface="Segoe UI"/>
                <a:cs typeface="Segoe UI"/>
              </a:rPr>
              <a:t>coronary </a:t>
            </a:r>
            <a:r>
              <a:rPr sz="2600" spc="20" dirty="0">
                <a:latin typeface="Segoe UI"/>
                <a:cs typeface="Segoe UI"/>
              </a:rPr>
              <a:t>artery </a:t>
            </a:r>
            <a:r>
              <a:rPr sz="2600" dirty="0">
                <a:latin typeface="Segoe UI"/>
                <a:cs typeface="Segoe UI"/>
              </a:rPr>
              <a:t>arises </a:t>
            </a:r>
            <a:r>
              <a:rPr sz="2600" spc="-5" dirty="0">
                <a:latin typeface="Segoe UI"/>
                <a:cs typeface="Segoe UI"/>
              </a:rPr>
              <a:t>just  superior </a:t>
            </a:r>
            <a:r>
              <a:rPr sz="2600" spc="-10" dirty="0">
                <a:latin typeface="Segoe UI"/>
                <a:cs typeface="Segoe UI"/>
              </a:rPr>
              <a:t>to </a:t>
            </a:r>
            <a:r>
              <a:rPr sz="2600" dirty="0">
                <a:latin typeface="Segoe UI"/>
                <a:cs typeface="Segoe UI"/>
              </a:rPr>
              <a:t>the </a:t>
            </a:r>
            <a:r>
              <a:rPr sz="2600" spc="10" dirty="0">
                <a:latin typeface="Segoe UI"/>
                <a:cs typeface="Segoe UI"/>
              </a:rPr>
              <a:t>aortic </a:t>
            </a:r>
            <a:r>
              <a:rPr sz="2600" spc="-15" dirty="0">
                <a:latin typeface="Segoe UI"/>
                <a:cs typeface="Segoe UI"/>
              </a:rPr>
              <a:t>valve</a:t>
            </a:r>
            <a:r>
              <a:rPr sz="2600" spc="-114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and  </a:t>
            </a:r>
            <a:r>
              <a:rPr sz="2600" spc="-5" dirty="0">
                <a:latin typeface="Segoe UI"/>
                <a:cs typeface="Segoe UI"/>
              </a:rPr>
              <a:t>supply </a:t>
            </a:r>
            <a:r>
              <a:rPr sz="2600" dirty="0">
                <a:latin typeface="Segoe UI"/>
                <a:cs typeface="Segoe UI"/>
              </a:rPr>
              <a:t>the</a:t>
            </a:r>
            <a:r>
              <a:rPr sz="2600" spc="-40" dirty="0">
                <a:latin typeface="Segoe UI"/>
                <a:cs typeface="Segoe UI"/>
              </a:rPr>
              <a:t> </a:t>
            </a:r>
            <a:r>
              <a:rPr sz="2600" spc="10" dirty="0">
                <a:latin typeface="Segoe UI"/>
                <a:cs typeface="Segoe UI"/>
              </a:rPr>
              <a:t>heart</a:t>
            </a:r>
            <a:endParaRPr sz="2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400">
              <a:latin typeface="Segoe UI"/>
              <a:cs typeface="Segoe UI"/>
            </a:endParaRPr>
          </a:p>
          <a:p>
            <a:pPr marL="354965" marR="15240" indent="-354965">
              <a:lnSpc>
                <a:spcPct val="120000"/>
              </a:lnSpc>
              <a:spcBef>
                <a:spcPts val="29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Segoe UI"/>
                <a:cs typeface="Segoe UI"/>
              </a:rPr>
              <a:t>The </a:t>
            </a:r>
            <a:r>
              <a:rPr sz="2600" spc="10" dirty="0">
                <a:latin typeface="Segoe UI"/>
                <a:cs typeface="Segoe UI"/>
              </a:rPr>
              <a:t>aortic </a:t>
            </a:r>
            <a:r>
              <a:rPr sz="2600" spc="-15" dirty="0">
                <a:latin typeface="Segoe UI"/>
                <a:cs typeface="Segoe UI"/>
              </a:rPr>
              <a:t>valve </a:t>
            </a:r>
            <a:r>
              <a:rPr sz="2600" dirty="0">
                <a:latin typeface="Segoe UI"/>
                <a:cs typeface="Segoe UI"/>
              </a:rPr>
              <a:t>has </a:t>
            </a:r>
            <a:r>
              <a:rPr sz="2600" spc="-10" dirty="0">
                <a:latin typeface="Segoe UI"/>
                <a:cs typeface="Segoe UI"/>
              </a:rPr>
              <a:t>three</a:t>
            </a:r>
            <a:r>
              <a:rPr sz="2600" spc="-6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cusps  </a:t>
            </a:r>
            <a:r>
              <a:rPr sz="2600" spc="10" dirty="0">
                <a:latin typeface="Segoe UI"/>
                <a:cs typeface="Segoe UI"/>
              </a:rPr>
              <a:t>#left </a:t>
            </a:r>
            <a:r>
              <a:rPr sz="2600" spc="5" dirty="0">
                <a:latin typeface="Segoe UI"/>
                <a:cs typeface="Segoe UI"/>
              </a:rPr>
              <a:t>coronary</a:t>
            </a:r>
            <a:r>
              <a:rPr sz="2600" spc="-35" dirty="0">
                <a:latin typeface="Segoe UI"/>
                <a:cs typeface="Segoe UI"/>
              </a:rPr>
              <a:t> </a:t>
            </a:r>
            <a:r>
              <a:rPr sz="2600" spc="-20" dirty="0">
                <a:latin typeface="Segoe UI"/>
                <a:cs typeface="Segoe UI"/>
              </a:rPr>
              <a:t>(LC),</a:t>
            </a:r>
            <a:endParaRPr sz="2600">
              <a:latin typeface="Segoe UI"/>
              <a:cs typeface="Segoe UI"/>
            </a:endParaRPr>
          </a:p>
          <a:p>
            <a:pPr marL="646430" marR="5080">
              <a:lnSpc>
                <a:spcPct val="120000"/>
              </a:lnSpc>
            </a:pPr>
            <a:r>
              <a:rPr sz="2600" dirty="0">
                <a:latin typeface="Segoe UI"/>
                <a:cs typeface="Segoe UI"/>
              </a:rPr>
              <a:t>#right </a:t>
            </a:r>
            <a:r>
              <a:rPr sz="2600" spc="5" dirty="0">
                <a:latin typeface="Segoe UI"/>
                <a:cs typeface="Segoe UI"/>
              </a:rPr>
              <a:t>coronary </a:t>
            </a:r>
            <a:r>
              <a:rPr sz="2600" spc="-10" dirty="0">
                <a:latin typeface="Segoe UI"/>
                <a:cs typeface="Segoe UI"/>
              </a:rPr>
              <a:t>(RC)  </a:t>
            </a:r>
            <a:r>
              <a:rPr sz="2600" spc="-5" dirty="0">
                <a:latin typeface="Segoe UI"/>
                <a:cs typeface="Segoe UI"/>
              </a:rPr>
              <a:t>#posterior </a:t>
            </a:r>
            <a:r>
              <a:rPr sz="2600" dirty="0">
                <a:latin typeface="Segoe UI"/>
                <a:cs typeface="Segoe UI"/>
              </a:rPr>
              <a:t>non-coronary</a:t>
            </a:r>
            <a:r>
              <a:rPr sz="2600" spc="-20" dirty="0">
                <a:latin typeface="Segoe UI"/>
                <a:cs typeface="Segoe UI"/>
              </a:rPr>
              <a:t> </a:t>
            </a:r>
            <a:r>
              <a:rPr sz="2600" spc="-10" dirty="0">
                <a:latin typeface="Segoe UI"/>
                <a:cs typeface="Segoe UI"/>
              </a:rPr>
              <a:t>(NC)</a:t>
            </a:r>
            <a:endParaRPr sz="26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2600" dirty="0">
                <a:latin typeface="Segoe UI"/>
                <a:cs typeface="Segoe UI"/>
              </a:rPr>
              <a:t>cusps.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8967" y="2781300"/>
            <a:ext cx="3361943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97061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3" y="44957"/>
            <a:ext cx="4105910" cy="721360"/>
          </a:xfrm>
          <a:custGeom>
            <a:avLst/>
            <a:gdLst/>
            <a:ahLst/>
            <a:cxnLst/>
            <a:rect l="l" t="t" r="r" b="b"/>
            <a:pathLst>
              <a:path w="4105910" h="721360">
                <a:moveTo>
                  <a:pt x="4105655" y="0"/>
                </a:moveTo>
                <a:lnTo>
                  <a:pt x="0" y="0"/>
                </a:lnTo>
                <a:lnTo>
                  <a:pt x="0" y="720852"/>
                </a:lnTo>
                <a:lnTo>
                  <a:pt x="4105655" y="720852"/>
                </a:lnTo>
                <a:lnTo>
                  <a:pt x="4105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3" y="44957"/>
            <a:ext cx="4105910" cy="721360"/>
          </a:xfrm>
          <a:custGeom>
            <a:avLst/>
            <a:gdLst/>
            <a:ahLst/>
            <a:cxnLst/>
            <a:rect l="l" t="t" r="r" b="b"/>
            <a:pathLst>
              <a:path w="4105910" h="721360">
                <a:moveTo>
                  <a:pt x="0" y="720852"/>
                </a:moveTo>
                <a:lnTo>
                  <a:pt x="4105655" y="720852"/>
                </a:lnTo>
                <a:lnTo>
                  <a:pt x="4105655" y="0"/>
                </a:lnTo>
                <a:lnTo>
                  <a:pt x="0" y="0"/>
                </a:lnTo>
                <a:lnTo>
                  <a:pt x="0" y="72085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189" y="122682"/>
            <a:ext cx="3527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Right </a:t>
            </a:r>
            <a:r>
              <a:rPr sz="3200" b="0" spc="-10" dirty="0">
                <a:solidFill>
                  <a:srgbClr val="FFFFFF"/>
                </a:solidFill>
                <a:latin typeface="Calibri"/>
                <a:cs typeface="Calibri"/>
              </a:rPr>
              <a:t>coronary</a:t>
            </a:r>
            <a:r>
              <a:rPr sz="3200" b="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68240" y="2132076"/>
            <a:ext cx="4140708" cy="403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792" y="955039"/>
            <a:ext cx="4459605" cy="46770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330835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Segoe UI"/>
                <a:cs typeface="Segoe UI"/>
              </a:rPr>
              <a:t>Originates </a:t>
            </a:r>
            <a:r>
              <a:rPr sz="3200" spc="-10" dirty="0">
                <a:latin typeface="Segoe UI"/>
                <a:cs typeface="Segoe UI"/>
              </a:rPr>
              <a:t>from</a:t>
            </a:r>
            <a:r>
              <a:rPr sz="3200" spc="-6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right  </a:t>
            </a:r>
            <a:r>
              <a:rPr sz="3200" spc="10" dirty="0">
                <a:latin typeface="Segoe UI"/>
                <a:cs typeface="Segoe UI"/>
              </a:rPr>
              <a:t>coronary </a:t>
            </a:r>
            <a:r>
              <a:rPr sz="3200" spc="-5" dirty="0">
                <a:latin typeface="Segoe UI"/>
                <a:cs typeface="Segoe UI"/>
              </a:rPr>
              <a:t>sinus </a:t>
            </a:r>
            <a:r>
              <a:rPr sz="3200" spc="-40">
                <a:latin typeface="Segoe UI"/>
                <a:cs typeface="Segoe UI"/>
              </a:rPr>
              <a:t>of  </a:t>
            </a:r>
            <a:r>
              <a:rPr sz="3200" spc="-35">
                <a:latin typeface="Segoe UI"/>
                <a:cs typeface="Segoe UI"/>
              </a:rPr>
              <a:t>Valsalva</a:t>
            </a:r>
            <a:endParaRPr lang="en-IN" sz="3200" spc="-35" dirty="0">
              <a:latin typeface="Segoe UI"/>
              <a:cs typeface="Segoe UI"/>
            </a:endParaRPr>
          </a:p>
          <a:p>
            <a:pPr marL="355600" marR="330835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>
              <a:latin typeface="Segoe UI"/>
              <a:cs typeface="Segoe UI"/>
            </a:endParaRPr>
          </a:p>
          <a:p>
            <a:pPr marL="355600" marR="5080" indent="-342900">
              <a:lnSpc>
                <a:spcPct val="9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Segoe UI"/>
                <a:cs typeface="Segoe UI"/>
              </a:rPr>
              <a:t>Courses through the  </a:t>
            </a:r>
            <a:r>
              <a:rPr sz="3200" dirty="0">
                <a:latin typeface="Segoe UI"/>
                <a:cs typeface="Segoe UI"/>
              </a:rPr>
              <a:t>right </a:t>
            </a:r>
            <a:r>
              <a:rPr sz="3200" spc="-95" dirty="0">
                <a:latin typeface="Segoe UI"/>
                <a:cs typeface="Segoe UI"/>
              </a:rPr>
              <a:t>AV </a:t>
            </a:r>
            <a:r>
              <a:rPr sz="3200" spc="-15" dirty="0">
                <a:latin typeface="Segoe UI"/>
                <a:cs typeface="Segoe UI"/>
              </a:rPr>
              <a:t>groove  </a:t>
            </a:r>
            <a:r>
              <a:rPr sz="3200" dirty="0">
                <a:latin typeface="Segoe UI"/>
                <a:cs typeface="Segoe UI"/>
              </a:rPr>
              <a:t>between </a:t>
            </a:r>
            <a:r>
              <a:rPr sz="3200" spc="-5" dirty="0">
                <a:latin typeface="Segoe UI"/>
                <a:cs typeface="Segoe UI"/>
              </a:rPr>
              <a:t>the </a:t>
            </a:r>
            <a:r>
              <a:rPr sz="3200" dirty="0">
                <a:latin typeface="Segoe UI"/>
                <a:cs typeface="Segoe UI"/>
              </a:rPr>
              <a:t>right  atrium and right  </a:t>
            </a:r>
            <a:r>
              <a:rPr sz="3200" spc="-5" dirty="0">
                <a:latin typeface="Segoe UI"/>
                <a:cs typeface="Segoe UI"/>
              </a:rPr>
              <a:t>ventricle </a:t>
            </a:r>
            <a:r>
              <a:rPr sz="3200" spc="-20" dirty="0">
                <a:latin typeface="Segoe UI"/>
                <a:cs typeface="Segoe UI"/>
              </a:rPr>
              <a:t>to </a:t>
            </a:r>
            <a:r>
              <a:rPr sz="3200" dirty="0">
                <a:latin typeface="Segoe UI"/>
                <a:cs typeface="Segoe UI"/>
              </a:rPr>
              <a:t>the inferior  </a:t>
            </a:r>
            <a:r>
              <a:rPr sz="3200" spc="15" dirty="0">
                <a:latin typeface="Segoe UI"/>
                <a:cs typeface="Segoe UI"/>
              </a:rPr>
              <a:t>part </a:t>
            </a:r>
            <a:r>
              <a:rPr sz="3200" spc="-35" dirty="0">
                <a:latin typeface="Segoe UI"/>
                <a:cs typeface="Segoe UI"/>
              </a:rPr>
              <a:t>of </a:t>
            </a:r>
            <a:r>
              <a:rPr sz="3200" dirty="0">
                <a:latin typeface="Segoe UI"/>
                <a:cs typeface="Segoe UI"/>
              </a:rPr>
              <a:t>the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septum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061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75081"/>
            <a:ext cx="8229600" cy="274320"/>
          </a:xfrm>
          <a:custGeom>
            <a:avLst/>
            <a:gdLst/>
            <a:ahLst/>
            <a:cxnLst/>
            <a:rect l="l" t="t" r="r" b="b"/>
            <a:pathLst>
              <a:path w="8229600" h="274320">
                <a:moveTo>
                  <a:pt x="8229600" y="0"/>
                </a:moveTo>
                <a:lnTo>
                  <a:pt x="0" y="0"/>
                </a:lnTo>
                <a:lnTo>
                  <a:pt x="0" y="274320"/>
                </a:lnTo>
                <a:lnTo>
                  <a:pt x="8229600" y="274320"/>
                </a:lnTo>
                <a:lnTo>
                  <a:pt x="8229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274320"/>
          </a:xfrm>
          <a:custGeom>
            <a:avLst/>
            <a:gdLst/>
            <a:ahLst/>
            <a:cxnLst/>
            <a:rect l="l" t="t" r="r" b="b"/>
            <a:pathLst>
              <a:path w="8229600" h="274320">
                <a:moveTo>
                  <a:pt x="0" y="274320"/>
                </a:moveTo>
                <a:lnTo>
                  <a:pt x="8229600" y="274320"/>
                </a:lnTo>
                <a:lnTo>
                  <a:pt x="822960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71977" y="62611"/>
            <a:ext cx="3397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5" dirty="0">
                <a:solidFill>
                  <a:srgbClr val="FFFFFF"/>
                </a:solidFill>
                <a:latin typeface="Calibri"/>
                <a:cs typeface="Calibri"/>
              </a:rPr>
              <a:t>Branches </a:t>
            </a:r>
            <a:r>
              <a:rPr sz="4000" b="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000" b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-20" dirty="0">
                <a:solidFill>
                  <a:srgbClr val="FFFFFF"/>
                </a:solidFill>
                <a:latin typeface="Calibri"/>
                <a:cs typeface="Calibri"/>
              </a:rPr>
              <a:t>RCA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036" y="856488"/>
            <a:ext cx="4283964" cy="5690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97061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54473" y="1594103"/>
            <a:ext cx="566420" cy="4158615"/>
          </a:xfrm>
          <a:custGeom>
            <a:avLst/>
            <a:gdLst/>
            <a:ahLst/>
            <a:cxnLst/>
            <a:rect l="l" t="t" r="r" b="b"/>
            <a:pathLst>
              <a:path w="566420" h="4158615">
                <a:moveTo>
                  <a:pt x="566165" y="4158234"/>
                </a:moveTo>
                <a:lnTo>
                  <a:pt x="0" y="4158234"/>
                </a:lnTo>
                <a:lnTo>
                  <a:pt x="0" y="0"/>
                </a:lnTo>
                <a:lnTo>
                  <a:pt x="28955" y="0"/>
                </a:lnTo>
                <a:lnTo>
                  <a:pt x="28955" y="4129278"/>
                </a:lnTo>
                <a:lnTo>
                  <a:pt x="566165" y="4129278"/>
                </a:lnTo>
                <a:lnTo>
                  <a:pt x="566165" y="415823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4473" y="1594103"/>
            <a:ext cx="566420" cy="3257550"/>
          </a:xfrm>
          <a:custGeom>
            <a:avLst/>
            <a:gdLst/>
            <a:ahLst/>
            <a:cxnLst/>
            <a:rect l="l" t="t" r="r" b="b"/>
            <a:pathLst>
              <a:path w="566420" h="3257550">
                <a:moveTo>
                  <a:pt x="566165" y="3257550"/>
                </a:moveTo>
                <a:lnTo>
                  <a:pt x="0" y="3257550"/>
                </a:lnTo>
                <a:lnTo>
                  <a:pt x="0" y="0"/>
                </a:lnTo>
                <a:lnTo>
                  <a:pt x="28955" y="0"/>
                </a:lnTo>
                <a:lnTo>
                  <a:pt x="28955" y="3228594"/>
                </a:lnTo>
                <a:lnTo>
                  <a:pt x="566165" y="3228594"/>
                </a:lnTo>
                <a:lnTo>
                  <a:pt x="566165" y="325755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4473" y="1594103"/>
            <a:ext cx="566420" cy="2357120"/>
          </a:xfrm>
          <a:custGeom>
            <a:avLst/>
            <a:gdLst/>
            <a:ahLst/>
            <a:cxnLst/>
            <a:rect l="l" t="t" r="r" b="b"/>
            <a:pathLst>
              <a:path w="566420" h="2357120">
                <a:moveTo>
                  <a:pt x="566165" y="2356866"/>
                </a:moveTo>
                <a:lnTo>
                  <a:pt x="0" y="2356866"/>
                </a:lnTo>
                <a:lnTo>
                  <a:pt x="0" y="0"/>
                </a:lnTo>
                <a:lnTo>
                  <a:pt x="28955" y="0"/>
                </a:lnTo>
                <a:lnTo>
                  <a:pt x="28955" y="2327910"/>
                </a:lnTo>
                <a:lnTo>
                  <a:pt x="566165" y="2327910"/>
                </a:lnTo>
                <a:lnTo>
                  <a:pt x="566165" y="2356866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4473" y="1594103"/>
            <a:ext cx="566420" cy="1457960"/>
          </a:xfrm>
          <a:custGeom>
            <a:avLst/>
            <a:gdLst/>
            <a:ahLst/>
            <a:cxnLst/>
            <a:rect l="l" t="t" r="r" b="b"/>
            <a:pathLst>
              <a:path w="566420" h="1457960">
                <a:moveTo>
                  <a:pt x="566165" y="1457706"/>
                </a:moveTo>
                <a:lnTo>
                  <a:pt x="0" y="1457706"/>
                </a:lnTo>
                <a:lnTo>
                  <a:pt x="0" y="0"/>
                </a:lnTo>
                <a:lnTo>
                  <a:pt x="28955" y="0"/>
                </a:lnTo>
                <a:lnTo>
                  <a:pt x="28955" y="1428750"/>
                </a:lnTo>
                <a:lnTo>
                  <a:pt x="566165" y="1428750"/>
                </a:lnTo>
                <a:lnTo>
                  <a:pt x="566165" y="1457706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4473" y="1594103"/>
            <a:ext cx="566420" cy="557530"/>
          </a:xfrm>
          <a:custGeom>
            <a:avLst/>
            <a:gdLst/>
            <a:ahLst/>
            <a:cxnLst/>
            <a:rect l="l" t="t" r="r" b="b"/>
            <a:pathLst>
              <a:path w="566420" h="557530">
                <a:moveTo>
                  <a:pt x="566165" y="557022"/>
                </a:moveTo>
                <a:lnTo>
                  <a:pt x="0" y="557022"/>
                </a:lnTo>
                <a:lnTo>
                  <a:pt x="0" y="0"/>
                </a:lnTo>
                <a:lnTo>
                  <a:pt x="28955" y="0"/>
                </a:lnTo>
                <a:lnTo>
                  <a:pt x="28955" y="528066"/>
                </a:lnTo>
                <a:lnTo>
                  <a:pt x="566165" y="528066"/>
                </a:lnTo>
                <a:lnTo>
                  <a:pt x="566165" y="557022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2155" y="880872"/>
            <a:ext cx="3594100" cy="713740"/>
          </a:xfrm>
          <a:custGeom>
            <a:avLst/>
            <a:gdLst/>
            <a:ahLst/>
            <a:cxnLst/>
            <a:rect l="l" t="t" r="r" b="b"/>
            <a:pathLst>
              <a:path w="3594100" h="713740">
                <a:moveTo>
                  <a:pt x="3474720" y="0"/>
                </a:moveTo>
                <a:lnTo>
                  <a:pt x="118871" y="0"/>
                </a:lnTo>
                <a:lnTo>
                  <a:pt x="72598" y="9340"/>
                </a:lnTo>
                <a:lnTo>
                  <a:pt x="34813" y="34813"/>
                </a:lnTo>
                <a:lnTo>
                  <a:pt x="9340" y="72598"/>
                </a:lnTo>
                <a:lnTo>
                  <a:pt x="0" y="118872"/>
                </a:lnTo>
                <a:lnTo>
                  <a:pt x="0" y="594360"/>
                </a:lnTo>
                <a:lnTo>
                  <a:pt x="9340" y="640633"/>
                </a:lnTo>
                <a:lnTo>
                  <a:pt x="34813" y="678418"/>
                </a:lnTo>
                <a:lnTo>
                  <a:pt x="72598" y="703891"/>
                </a:lnTo>
                <a:lnTo>
                  <a:pt x="118871" y="713231"/>
                </a:lnTo>
                <a:lnTo>
                  <a:pt x="3474720" y="713231"/>
                </a:lnTo>
                <a:lnTo>
                  <a:pt x="3520993" y="703891"/>
                </a:lnTo>
                <a:lnTo>
                  <a:pt x="3558778" y="678418"/>
                </a:lnTo>
                <a:lnTo>
                  <a:pt x="3584251" y="640633"/>
                </a:lnTo>
                <a:lnTo>
                  <a:pt x="3593592" y="594360"/>
                </a:lnTo>
                <a:lnTo>
                  <a:pt x="3593592" y="118872"/>
                </a:lnTo>
                <a:lnTo>
                  <a:pt x="3584251" y="72598"/>
                </a:lnTo>
                <a:lnTo>
                  <a:pt x="3558778" y="34813"/>
                </a:lnTo>
                <a:lnTo>
                  <a:pt x="3520993" y="9340"/>
                </a:lnTo>
                <a:lnTo>
                  <a:pt x="347472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7583" y="876300"/>
            <a:ext cx="3602990" cy="723265"/>
          </a:xfrm>
          <a:custGeom>
            <a:avLst/>
            <a:gdLst/>
            <a:ahLst/>
            <a:cxnLst/>
            <a:rect l="l" t="t" r="r" b="b"/>
            <a:pathLst>
              <a:path w="3602990" h="723265">
                <a:moveTo>
                  <a:pt x="123443" y="0"/>
                </a:moveTo>
                <a:lnTo>
                  <a:pt x="3479800" y="0"/>
                </a:lnTo>
                <a:lnTo>
                  <a:pt x="3504311" y="2412"/>
                </a:lnTo>
                <a:lnTo>
                  <a:pt x="3548506" y="20954"/>
                </a:lnTo>
                <a:lnTo>
                  <a:pt x="3581907" y="54863"/>
                </a:lnTo>
                <a:lnTo>
                  <a:pt x="3600450" y="98933"/>
                </a:lnTo>
                <a:lnTo>
                  <a:pt x="3602863" y="123444"/>
                </a:lnTo>
                <a:lnTo>
                  <a:pt x="3602863" y="599313"/>
                </a:lnTo>
                <a:lnTo>
                  <a:pt x="3592956" y="646938"/>
                </a:lnTo>
                <a:lnTo>
                  <a:pt x="3566668" y="686435"/>
                </a:lnTo>
                <a:lnTo>
                  <a:pt x="3527425" y="712851"/>
                </a:lnTo>
                <a:lnTo>
                  <a:pt x="3479800" y="722757"/>
                </a:lnTo>
                <a:lnTo>
                  <a:pt x="123443" y="722757"/>
                </a:lnTo>
                <a:lnTo>
                  <a:pt x="75818" y="712851"/>
                </a:lnTo>
                <a:lnTo>
                  <a:pt x="36195" y="686435"/>
                </a:lnTo>
                <a:lnTo>
                  <a:pt x="9906" y="646938"/>
                </a:lnTo>
                <a:lnTo>
                  <a:pt x="0" y="599313"/>
                </a:lnTo>
                <a:lnTo>
                  <a:pt x="0" y="123444"/>
                </a:lnTo>
                <a:lnTo>
                  <a:pt x="9906" y="75819"/>
                </a:lnTo>
                <a:lnTo>
                  <a:pt x="36195" y="36195"/>
                </a:lnTo>
                <a:lnTo>
                  <a:pt x="75818" y="9905"/>
                </a:lnTo>
                <a:lnTo>
                  <a:pt x="123443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02939" y="1057402"/>
            <a:ext cx="2736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Right coronary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20640" y="1781555"/>
            <a:ext cx="3595370" cy="710565"/>
          </a:xfrm>
          <a:custGeom>
            <a:avLst/>
            <a:gdLst/>
            <a:ahLst/>
            <a:cxnLst/>
            <a:rect l="l" t="t" r="r" b="b"/>
            <a:pathLst>
              <a:path w="3595370" h="710564">
                <a:moveTo>
                  <a:pt x="3476752" y="0"/>
                </a:moveTo>
                <a:lnTo>
                  <a:pt x="118363" y="0"/>
                </a:lnTo>
                <a:lnTo>
                  <a:pt x="72276" y="9296"/>
                </a:lnTo>
                <a:lnTo>
                  <a:pt x="34655" y="34655"/>
                </a:lnTo>
                <a:lnTo>
                  <a:pt x="9296" y="72276"/>
                </a:lnTo>
                <a:lnTo>
                  <a:pt x="0" y="118364"/>
                </a:lnTo>
                <a:lnTo>
                  <a:pt x="0" y="591820"/>
                </a:lnTo>
                <a:lnTo>
                  <a:pt x="9296" y="637907"/>
                </a:lnTo>
                <a:lnTo>
                  <a:pt x="34655" y="675528"/>
                </a:lnTo>
                <a:lnTo>
                  <a:pt x="72276" y="700887"/>
                </a:lnTo>
                <a:lnTo>
                  <a:pt x="118363" y="710184"/>
                </a:lnTo>
                <a:lnTo>
                  <a:pt x="3476752" y="710184"/>
                </a:lnTo>
                <a:lnTo>
                  <a:pt x="3522839" y="700887"/>
                </a:lnTo>
                <a:lnTo>
                  <a:pt x="3560460" y="675528"/>
                </a:lnTo>
                <a:lnTo>
                  <a:pt x="3585819" y="637907"/>
                </a:lnTo>
                <a:lnTo>
                  <a:pt x="3595116" y="591820"/>
                </a:lnTo>
                <a:lnTo>
                  <a:pt x="3595116" y="118364"/>
                </a:lnTo>
                <a:lnTo>
                  <a:pt x="3585819" y="72276"/>
                </a:lnTo>
                <a:lnTo>
                  <a:pt x="3560460" y="34655"/>
                </a:lnTo>
                <a:lnTo>
                  <a:pt x="3522839" y="9296"/>
                </a:lnTo>
                <a:lnTo>
                  <a:pt x="34767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16067" y="1776983"/>
            <a:ext cx="3604895" cy="720090"/>
          </a:xfrm>
          <a:custGeom>
            <a:avLst/>
            <a:gdLst/>
            <a:ahLst/>
            <a:cxnLst/>
            <a:rect l="l" t="t" r="r" b="b"/>
            <a:pathLst>
              <a:path w="3604895" h="720089">
                <a:moveTo>
                  <a:pt x="123062" y="0"/>
                </a:moveTo>
                <a:lnTo>
                  <a:pt x="3481832" y="0"/>
                </a:lnTo>
                <a:lnTo>
                  <a:pt x="3506342" y="2412"/>
                </a:lnTo>
                <a:lnTo>
                  <a:pt x="3550031" y="20954"/>
                </a:lnTo>
                <a:lnTo>
                  <a:pt x="3583432" y="54355"/>
                </a:lnTo>
                <a:lnTo>
                  <a:pt x="3601974" y="98551"/>
                </a:lnTo>
                <a:lnTo>
                  <a:pt x="3604387" y="123062"/>
                </a:lnTo>
                <a:lnTo>
                  <a:pt x="3604387" y="596900"/>
                </a:lnTo>
                <a:lnTo>
                  <a:pt x="3594989" y="644525"/>
                </a:lnTo>
                <a:lnTo>
                  <a:pt x="3568573" y="683640"/>
                </a:lnTo>
                <a:lnTo>
                  <a:pt x="3529457" y="710056"/>
                </a:lnTo>
                <a:lnTo>
                  <a:pt x="3481832" y="719581"/>
                </a:lnTo>
                <a:lnTo>
                  <a:pt x="123062" y="719581"/>
                </a:lnTo>
                <a:lnTo>
                  <a:pt x="75437" y="710056"/>
                </a:lnTo>
                <a:lnTo>
                  <a:pt x="36195" y="683640"/>
                </a:lnTo>
                <a:lnTo>
                  <a:pt x="9906" y="644525"/>
                </a:lnTo>
                <a:lnTo>
                  <a:pt x="0" y="596900"/>
                </a:lnTo>
                <a:lnTo>
                  <a:pt x="0" y="123062"/>
                </a:lnTo>
                <a:lnTo>
                  <a:pt x="9906" y="75437"/>
                </a:lnTo>
                <a:lnTo>
                  <a:pt x="36195" y="36194"/>
                </a:lnTo>
                <a:lnTo>
                  <a:pt x="75437" y="9905"/>
                </a:lnTo>
                <a:lnTo>
                  <a:pt x="12306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04559" y="1994906"/>
            <a:ext cx="164592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Conus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20640" y="2680716"/>
            <a:ext cx="3595370" cy="711835"/>
          </a:xfrm>
          <a:custGeom>
            <a:avLst/>
            <a:gdLst/>
            <a:ahLst/>
            <a:cxnLst/>
            <a:rect l="l" t="t" r="r" b="b"/>
            <a:pathLst>
              <a:path w="3595370" h="711835">
                <a:moveTo>
                  <a:pt x="3476498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8"/>
                </a:lnTo>
                <a:lnTo>
                  <a:pt x="0" y="593089"/>
                </a:lnTo>
                <a:lnTo>
                  <a:pt x="9318" y="639270"/>
                </a:lnTo>
                <a:lnTo>
                  <a:pt x="34734" y="676973"/>
                </a:lnTo>
                <a:lnTo>
                  <a:pt x="72437" y="702389"/>
                </a:lnTo>
                <a:lnTo>
                  <a:pt x="118618" y="711708"/>
                </a:lnTo>
                <a:lnTo>
                  <a:pt x="3476498" y="711708"/>
                </a:lnTo>
                <a:lnTo>
                  <a:pt x="3522678" y="702389"/>
                </a:lnTo>
                <a:lnTo>
                  <a:pt x="3560381" y="676973"/>
                </a:lnTo>
                <a:lnTo>
                  <a:pt x="3585797" y="639270"/>
                </a:lnTo>
                <a:lnTo>
                  <a:pt x="3595116" y="593089"/>
                </a:lnTo>
                <a:lnTo>
                  <a:pt x="3595116" y="118618"/>
                </a:lnTo>
                <a:lnTo>
                  <a:pt x="3585797" y="72437"/>
                </a:lnTo>
                <a:lnTo>
                  <a:pt x="3560381" y="34734"/>
                </a:lnTo>
                <a:lnTo>
                  <a:pt x="3522678" y="9318"/>
                </a:lnTo>
                <a:lnTo>
                  <a:pt x="34764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6067" y="2676144"/>
            <a:ext cx="3604895" cy="721360"/>
          </a:xfrm>
          <a:custGeom>
            <a:avLst/>
            <a:gdLst/>
            <a:ahLst/>
            <a:cxnLst/>
            <a:rect l="l" t="t" r="r" b="b"/>
            <a:pathLst>
              <a:path w="3604895" h="721360">
                <a:moveTo>
                  <a:pt x="123062" y="0"/>
                </a:moveTo>
                <a:lnTo>
                  <a:pt x="3481451" y="0"/>
                </a:lnTo>
                <a:lnTo>
                  <a:pt x="3505962" y="2412"/>
                </a:lnTo>
                <a:lnTo>
                  <a:pt x="3550031" y="20954"/>
                </a:lnTo>
                <a:lnTo>
                  <a:pt x="3583432" y="54355"/>
                </a:lnTo>
                <a:lnTo>
                  <a:pt x="3601974" y="98425"/>
                </a:lnTo>
                <a:lnTo>
                  <a:pt x="3604387" y="123062"/>
                </a:lnTo>
                <a:lnTo>
                  <a:pt x="3604387" y="598169"/>
                </a:lnTo>
                <a:lnTo>
                  <a:pt x="3594608" y="645667"/>
                </a:lnTo>
                <a:lnTo>
                  <a:pt x="3568191" y="684910"/>
                </a:lnTo>
                <a:lnTo>
                  <a:pt x="3529076" y="711326"/>
                </a:lnTo>
                <a:lnTo>
                  <a:pt x="3481451" y="721105"/>
                </a:lnTo>
                <a:lnTo>
                  <a:pt x="123062" y="721105"/>
                </a:lnTo>
                <a:lnTo>
                  <a:pt x="75437" y="711326"/>
                </a:lnTo>
                <a:lnTo>
                  <a:pt x="36195" y="684910"/>
                </a:lnTo>
                <a:lnTo>
                  <a:pt x="9906" y="645667"/>
                </a:lnTo>
                <a:lnTo>
                  <a:pt x="0" y="598169"/>
                </a:lnTo>
                <a:lnTo>
                  <a:pt x="0" y="123062"/>
                </a:lnTo>
                <a:lnTo>
                  <a:pt x="9906" y="75437"/>
                </a:lnTo>
                <a:lnTo>
                  <a:pt x="36195" y="36194"/>
                </a:lnTo>
                <a:lnTo>
                  <a:pt x="75437" y="9905"/>
                </a:lnTo>
                <a:lnTo>
                  <a:pt x="12306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3184" y="2790444"/>
            <a:ext cx="2532888" cy="59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30823" y="2895209"/>
            <a:ext cx="21812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Sinu nodal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20640" y="3581400"/>
            <a:ext cx="3595370" cy="711835"/>
          </a:xfrm>
          <a:custGeom>
            <a:avLst/>
            <a:gdLst/>
            <a:ahLst/>
            <a:cxnLst/>
            <a:rect l="l" t="t" r="r" b="b"/>
            <a:pathLst>
              <a:path w="3595370" h="711835">
                <a:moveTo>
                  <a:pt x="3476498" y="0"/>
                </a:moveTo>
                <a:lnTo>
                  <a:pt x="118618" y="0"/>
                </a:lnTo>
                <a:lnTo>
                  <a:pt x="72437" y="9318"/>
                </a:lnTo>
                <a:lnTo>
                  <a:pt x="34734" y="34734"/>
                </a:lnTo>
                <a:lnTo>
                  <a:pt x="9318" y="72437"/>
                </a:lnTo>
                <a:lnTo>
                  <a:pt x="0" y="118618"/>
                </a:lnTo>
                <a:lnTo>
                  <a:pt x="0" y="593089"/>
                </a:lnTo>
                <a:lnTo>
                  <a:pt x="9318" y="639270"/>
                </a:lnTo>
                <a:lnTo>
                  <a:pt x="34734" y="676973"/>
                </a:lnTo>
                <a:lnTo>
                  <a:pt x="72437" y="702389"/>
                </a:lnTo>
                <a:lnTo>
                  <a:pt x="118618" y="711707"/>
                </a:lnTo>
                <a:lnTo>
                  <a:pt x="3476498" y="711707"/>
                </a:lnTo>
                <a:lnTo>
                  <a:pt x="3522678" y="702389"/>
                </a:lnTo>
                <a:lnTo>
                  <a:pt x="3560381" y="676973"/>
                </a:lnTo>
                <a:lnTo>
                  <a:pt x="3585797" y="639270"/>
                </a:lnTo>
                <a:lnTo>
                  <a:pt x="3595116" y="593089"/>
                </a:lnTo>
                <a:lnTo>
                  <a:pt x="3595116" y="118618"/>
                </a:lnTo>
                <a:lnTo>
                  <a:pt x="3585797" y="72437"/>
                </a:lnTo>
                <a:lnTo>
                  <a:pt x="3560381" y="34734"/>
                </a:lnTo>
                <a:lnTo>
                  <a:pt x="3522678" y="9318"/>
                </a:lnTo>
                <a:lnTo>
                  <a:pt x="3476498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6067" y="3576828"/>
            <a:ext cx="3604895" cy="721360"/>
          </a:xfrm>
          <a:custGeom>
            <a:avLst/>
            <a:gdLst/>
            <a:ahLst/>
            <a:cxnLst/>
            <a:rect l="l" t="t" r="r" b="b"/>
            <a:pathLst>
              <a:path w="3604895" h="721360">
                <a:moveTo>
                  <a:pt x="123062" y="0"/>
                </a:moveTo>
                <a:lnTo>
                  <a:pt x="3481451" y="0"/>
                </a:lnTo>
                <a:lnTo>
                  <a:pt x="3505962" y="2412"/>
                </a:lnTo>
                <a:lnTo>
                  <a:pt x="3550031" y="20955"/>
                </a:lnTo>
                <a:lnTo>
                  <a:pt x="3583432" y="54356"/>
                </a:lnTo>
                <a:lnTo>
                  <a:pt x="3601974" y="98425"/>
                </a:lnTo>
                <a:lnTo>
                  <a:pt x="3604387" y="123063"/>
                </a:lnTo>
                <a:lnTo>
                  <a:pt x="3604387" y="598170"/>
                </a:lnTo>
                <a:lnTo>
                  <a:pt x="3594608" y="645668"/>
                </a:lnTo>
                <a:lnTo>
                  <a:pt x="3568191" y="684911"/>
                </a:lnTo>
                <a:lnTo>
                  <a:pt x="3529076" y="711327"/>
                </a:lnTo>
                <a:lnTo>
                  <a:pt x="3481451" y="721106"/>
                </a:lnTo>
                <a:lnTo>
                  <a:pt x="123062" y="721106"/>
                </a:lnTo>
                <a:lnTo>
                  <a:pt x="75437" y="711327"/>
                </a:lnTo>
                <a:lnTo>
                  <a:pt x="36195" y="684911"/>
                </a:lnTo>
                <a:lnTo>
                  <a:pt x="9906" y="645668"/>
                </a:lnTo>
                <a:lnTo>
                  <a:pt x="0" y="598170"/>
                </a:lnTo>
                <a:lnTo>
                  <a:pt x="0" y="123063"/>
                </a:lnTo>
                <a:lnTo>
                  <a:pt x="9906" y="75438"/>
                </a:lnTo>
                <a:lnTo>
                  <a:pt x="36195" y="36195"/>
                </a:lnTo>
                <a:lnTo>
                  <a:pt x="75437" y="9906"/>
                </a:lnTo>
                <a:lnTo>
                  <a:pt x="12306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8820" y="3689603"/>
            <a:ext cx="2263139" cy="597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20640" y="4482084"/>
            <a:ext cx="3590925" cy="710565"/>
          </a:xfrm>
          <a:custGeom>
            <a:avLst/>
            <a:gdLst/>
            <a:ahLst/>
            <a:cxnLst/>
            <a:rect l="l" t="t" r="r" b="b"/>
            <a:pathLst>
              <a:path w="3590925" h="710564">
                <a:moveTo>
                  <a:pt x="3472180" y="0"/>
                </a:moveTo>
                <a:lnTo>
                  <a:pt x="118363" y="0"/>
                </a:lnTo>
                <a:lnTo>
                  <a:pt x="72276" y="9296"/>
                </a:lnTo>
                <a:lnTo>
                  <a:pt x="34655" y="34655"/>
                </a:lnTo>
                <a:lnTo>
                  <a:pt x="9296" y="72276"/>
                </a:lnTo>
                <a:lnTo>
                  <a:pt x="0" y="118364"/>
                </a:lnTo>
                <a:lnTo>
                  <a:pt x="0" y="591820"/>
                </a:lnTo>
                <a:lnTo>
                  <a:pt x="9296" y="637907"/>
                </a:lnTo>
                <a:lnTo>
                  <a:pt x="34655" y="675528"/>
                </a:lnTo>
                <a:lnTo>
                  <a:pt x="72276" y="700887"/>
                </a:lnTo>
                <a:lnTo>
                  <a:pt x="118363" y="710184"/>
                </a:lnTo>
                <a:lnTo>
                  <a:pt x="3472180" y="710184"/>
                </a:lnTo>
                <a:lnTo>
                  <a:pt x="3518267" y="700887"/>
                </a:lnTo>
                <a:lnTo>
                  <a:pt x="3555888" y="675528"/>
                </a:lnTo>
                <a:lnTo>
                  <a:pt x="3581247" y="637907"/>
                </a:lnTo>
                <a:lnTo>
                  <a:pt x="3590543" y="591820"/>
                </a:lnTo>
                <a:lnTo>
                  <a:pt x="3590543" y="118364"/>
                </a:lnTo>
                <a:lnTo>
                  <a:pt x="3581247" y="72276"/>
                </a:lnTo>
                <a:lnTo>
                  <a:pt x="3555888" y="34655"/>
                </a:lnTo>
                <a:lnTo>
                  <a:pt x="3518267" y="9296"/>
                </a:lnTo>
                <a:lnTo>
                  <a:pt x="347218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6067" y="4477511"/>
            <a:ext cx="3600450" cy="720090"/>
          </a:xfrm>
          <a:custGeom>
            <a:avLst/>
            <a:gdLst/>
            <a:ahLst/>
            <a:cxnLst/>
            <a:rect l="l" t="t" r="r" b="b"/>
            <a:pathLst>
              <a:path w="3600450" h="720089">
                <a:moveTo>
                  <a:pt x="123062" y="0"/>
                </a:moveTo>
                <a:lnTo>
                  <a:pt x="3477006" y="0"/>
                </a:lnTo>
                <a:lnTo>
                  <a:pt x="3501516" y="2412"/>
                </a:lnTo>
                <a:lnTo>
                  <a:pt x="3545713" y="20955"/>
                </a:lnTo>
                <a:lnTo>
                  <a:pt x="3579114" y="54356"/>
                </a:lnTo>
                <a:lnTo>
                  <a:pt x="3597656" y="98425"/>
                </a:lnTo>
                <a:lnTo>
                  <a:pt x="3600068" y="123062"/>
                </a:lnTo>
                <a:lnTo>
                  <a:pt x="3600068" y="596900"/>
                </a:lnTo>
                <a:lnTo>
                  <a:pt x="3590163" y="644525"/>
                </a:lnTo>
                <a:lnTo>
                  <a:pt x="3563874" y="683640"/>
                </a:lnTo>
                <a:lnTo>
                  <a:pt x="3524631" y="710057"/>
                </a:lnTo>
                <a:lnTo>
                  <a:pt x="3477006" y="719582"/>
                </a:lnTo>
                <a:lnTo>
                  <a:pt x="123062" y="719582"/>
                </a:lnTo>
                <a:lnTo>
                  <a:pt x="75437" y="710057"/>
                </a:lnTo>
                <a:lnTo>
                  <a:pt x="36195" y="683640"/>
                </a:lnTo>
                <a:lnTo>
                  <a:pt x="9906" y="644525"/>
                </a:lnTo>
                <a:lnTo>
                  <a:pt x="0" y="596900"/>
                </a:lnTo>
                <a:lnTo>
                  <a:pt x="0" y="123062"/>
                </a:lnTo>
                <a:lnTo>
                  <a:pt x="9906" y="75437"/>
                </a:lnTo>
                <a:lnTo>
                  <a:pt x="36195" y="36194"/>
                </a:lnTo>
                <a:lnTo>
                  <a:pt x="75437" y="9906"/>
                </a:lnTo>
                <a:lnTo>
                  <a:pt x="12306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61203" y="4590288"/>
            <a:ext cx="3730752" cy="595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15890" y="3757421"/>
            <a:ext cx="340487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Arial"/>
                <a:cs typeface="Arial"/>
              </a:rPr>
              <a:t>Marginal</a:t>
            </a:r>
            <a:r>
              <a:rPr sz="2100" b="1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artery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25"/>
              </a:spcBef>
            </a:pPr>
            <a:r>
              <a:rPr sz="2100" b="1" spc="-5" dirty="0">
                <a:latin typeface="Arial"/>
                <a:cs typeface="Arial"/>
              </a:rPr>
              <a:t>Post. Descending </a:t>
            </a:r>
            <a:r>
              <a:rPr sz="2100" b="1" dirty="0">
                <a:latin typeface="Arial"/>
                <a:cs typeface="Arial"/>
              </a:rPr>
              <a:t>IV </a:t>
            </a:r>
            <a:r>
              <a:rPr sz="2100" b="1" spc="-5" dirty="0">
                <a:latin typeface="Arial"/>
                <a:cs typeface="Arial"/>
              </a:rPr>
              <a:t>artery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20640" y="5379720"/>
            <a:ext cx="3590925" cy="713740"/>
          </a:xfrm>
          <a:custGeom>
            <a:avLst/>
            <a:gdLst/>
            <a:ahLst/>
            <a:cxnLst/>
            <a:rect l="l" t="t" r="r" b="b"/>
            <a:pathLst>
              <a:path w="3590925" h="713739">
                <a:moveTo>
                  <a:pt x="3471671" y="0"/>
                </a:moveTo>
                <a:lnTo>
                  <a:pt x="118872" y="0"/>
                </a:lnTo>
                <a:lnTo>
                  <a:pt x="72598" y="9340"/>
                </a:lnTo>
                <a:lnTo>
                  <a:pt x="34813" y="34813"/>
                </a:lnTo>
                <a:lnTo>
                  <a:pt x="9340" y="72598"/>
                </a:lnTo>
                <a:lnTo>
                  <a:pt x="0" y="118871"/>
                </a:lnTo>
                <a:lnTo>
                  <a:pt x="0" y="594359"/>
                </a:lnTo>
                <a:lnTo>
                  <a:pt x="9340" y="640628"/>
                </a:lnTo>
                <a:lnTo>
                  <a:pt x="34813" y="678413"/>
                </a:lnTo>
                <a:lnTo>
                  <a:pt x="72598" y="703889"/>
                </a:lnTo>
                <a:lnTo>
                  <a:pt x="118872" y="713231"/>
                </a:lnTo>
                <a:lnTo>
                  <a:pt x="3471671" y="713231"/>
                </a:lnTo>
                <a:lnTo>
                  <a:pt x="3517945" y="703889"/>
                </a:lnTo>
                <a:lnTo>
                  <a:pt x="3555730" y="678413"/>
                </a:lnTo>
                <a:lnTo>
                  <a:pt x="3581203" y="640628"/>
                </a:lnTo>
                <a:lnTo>
                  <a:pt x="3590543" y="594359"/>
                </a:lnTo>
                <a:lnTo>
                  <a:pt x="3590543" y="118871"/>
                </a:lnTo>
                <a:lnTo>
                  <a:pt x="3581203" y="72598"/>
                </a:lnTo>
                <a:lnTo>
                  <a:pt x="3555730" y="34813"/>
                </a:lnTo>
                <a:lnTo>
                  <a:pt x="3517945" y="9340"/>
                </a:lnTo>
                <a:lnTo>
                  <a:pt x="347167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6067" y="5375147"/>
            <a:ext cx="3600450" cy="723265"/>
          </a:xfrm>
          <a:custGeom>
            <a:avLst/>
            <a:gdLst/>
            <a:ahLst/>
            <a:cxnLst/>
            <a:rect l="l" t="t" r="r" b="b"/>
            <a:pathLst>
              <a:path w="3600450" h="723264">
                <a:moveTo>
                  <a:pt x="123444" y="0"/>
                </a:moveTo>
                <a:lnTo>
                  <a:pt x="3476625" y="0"/>
                </a:lnTo>
                <a:lnTo>
                  <a:pt x="3501136" y="2412"/>
                </a:lnTo>
                <a:lnTo>
                  <a:pt x="3545205" y="20954"/>
                </a:lnTo>
                <a:lnTo>
                  <a:pt x="3579114" y="54863"/>
                </a:lnTo>
                <a:lnTo>
                  <a:pt x="3597656" y="98932"/>
                </a:lnTo>
                <a:lnTo>
                  <a:pt x="3600068" y="123443"/>
                </a:lnTo>
                <a:lnTo>
                  <a:pt x="3600068" y="599313"/>
                </a:lnTo>
                <a:lnTo>
                  <a:pt x="3590163" y="646912"/>
                </a:lnTo>
                <a:lnTo>
                  <a:pt x="3563874" y="686473"/>
                </a:lnTo>
                <a:lnTo>
                  <a:pt x="3524250" y="712850"/>
                </a:lnTo>
                <a:lnTo>
                  <a:pt x="3476625" y="722718"/>
                </a:lnTo>
                <a:lnTo>
                  <a:pt x="123444" y="722718"/>
                </a:lnTo>
                <a:lnTo>
                  <a:pt x="75819" y="712850"/>
                </a:lnTo>
                <a:lnTo>
                  <a:pt x="36195" y="686473"/>
                </a:lnTo>
                <a:lnTo>
                  <a:pt x="9906" y="646912"/>
                </a:lnTo>
                <a:lnTo>
                  <a:pt x="0" y="599313"/>
                </a:lnTo>
                <a:lnTo>
                  <a:pt x="0" y="123443"/>
                </a:lnTo>
                <a:lnTo>
                  <a:pt x="9906" y="75818"/>
                </a:lnTo>
                <a:lnTo>
                  <a:pt x="36195" y="36194"/>
                </a:lnTo>
                <a:lnTo>
                  <a:pt x="75819" y="9905"/>
                </a:lnTo>
                <a:lnTo>
                  <a:pt x="12344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21096" y="5489447"/>
            <a:ext cx="726948" cy="597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66103" y="5489447"/>
            <a:ext cx="1068324" cy="597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52488" y="5489447"/>
            <a:ext cx="1091183" cy="5974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87056" y="5489447"/>
            <a:ext cx="445007" cy="5974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148579" y="1844801"/>
            <a:ext cx="3528060" cy="647700"/>
          </a:xfrm>
          <a:prstGeom prst="rect">
            <a:avLst/>
          </a:prstGeom>
          <a:solidFill>
            <a:srgbClr val="8063A1"/>
          </a:solidFill>
          <a:ln w="25907">
            <a:solidFill>
              <a:srgbClr val="5C4676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683895">
              <a:lnSpc>
                <a:spcPct val="100000"/>
              </a:lnSpc>
              <a:spcBef>
                <a:spcPts val="795"/>
              </a:spcBef>
            </a:pPr>
            <a:r>
              <a:rPr sz="2800" spc="-10" dirty="0">
                <a:solidFill>
                  <a:srgbClr val="FFC000"/>
                </a:solidFill>
                <a:latin typeface="Segoe UI"/>
                <a:cs typeface="Segoe UI"/>
              </a:rPr>
              <a:t>Conus</a:t>
            </a:r>
            <a:r>
              <a:rPr sz="2800" spc="-5" dirty="0">
                <a:solidFill>
                  <a:srgbClr val="FFC000"/>
                </a:solidFill>
                <a:latin typeface="Segoe UI"/>
                <a:cs typeface="Segoe UI"/>
              </a:rPr>
              <a:t> branch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48834" y="2708910"/>
            <a:ext cx="3528060" cy="721360"/>
          </a:xfrm>
          <a:custGeom>
            <a:avLst/>
            <a:gdLst/>
            <a:ahLst/>
            <a:cxnLst/>
            <a:rect l="l" t="t" r="r" b="b"/>
            <a:pathLst>
              <a:path w="3528059" h="721360">
                <a:moveTo>
                  <a:pt x="3528060" y="0"/>
                </a:moveTo>
                <a:lnTo>
                  <a:pt x="0" y="0"/>
                </a:lnTo>
                <a:lnTo>
                  <a:pt x="0" y="720851"/>
                </a:lnTo>
                <a:lnTo>
                  <a:pt x="3528060" y="720851"/>
                </a:lnTo>
                <a:lnTo>
                  <a:pt x="352806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48579" y="2708910"/>
            <a:ext cx="3528060" cy="721360"/>
          </a:xfrm>
          <a:prstGeom prst="rect">
            <a:avLst/>
          </a:prstGeom>
          <a:ln w="25907">
            <a:solidFill>
              <a:srgbClr val="8B3836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</a:pPr>
            <a:r>
              <a:rPr sz="1800" b="1" dirty="0">
                <a:solidFill>
                  <a:srgbClr val="FFC000"/>
                </a:solidFill>
                <a:latin typeface="Calibri"/>
                <a:cs typeface="Calibri"/>
              </a:rPr>
              <a:t>SINU </a:t>
            </a: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NODAL</a:t>
            </a:r>
            <a:r>
              <a:rPr sz="1800" b="1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BRANCH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00828" y="5346191"/>
            <a:ext cx="3622548" cy="813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48071" y="5373623"/>
            <a:ext cx="3528060" cy="719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148579" y="5373623"/>
            <a:ext cx="3528060" cy="719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739775">
              <a:lnSpc>
                <a:spcPct val="100000"/>
              </a:lnSpc>
              <a:spcBef>
                <a:spcPts val="1545"/>
              </a:spcBef>
            </a:pP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sz="2700" b="1" spc="-600" baseline="6172" dirty="0">
                <a:latin typeface="Calibri"/>
                <a:cs typeface="Calibri"/>
              </a:rPr>
              <a:t>AV</a:t>
            </a: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b="1" spc="-600" baseline="6172" dirty="0">
                <a:latin typeface="Calibri"/>
                <a:cs typeface="Calibri"/>
              </a:rPr>
              <a:t>N</a:t>
            </a: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b="1" spc="-600" baseline="6172" dirty="0">
                <a:latin typeface="Calibri"/>
                <a:cs typeface="Calibri"/>
              </a:rPr>
              <a:t>o</a:t>
            </a: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00" b="1" spc="-600" baseline="6172" dirty="0">
                <a:latin typeface="Calibri"/>
                <a:cs typeface="Calibri"/>
              </a:rPr>
              <a:t>d</a:t>
            </a: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600" baseline="6172" dirty="0">
                <a:latin typeface="Calibri"/>
                <a:cs typeface="Calibri"/>
              </a:rPr>
              <a:t>al</a:t>
            </a: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b="1" spc="-600" baseline="6172" dirty="0">
                <a:latin typeface="Calibri"/>
                <a:cs typeface="Calibri"/>
              </a:rPr>
              <a:t>B</a:t>
            </a: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600" baseline="6172" dirty="0">
                <a:latin typeface="Calibri"/>
                <a:cs typeface="Calibri"/>
              </a:rPr>
              <a:t>ra</a:t>
            </a: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b="1" spc="-600" baseline="6172" dirty="0">
                <a:latin typeface="Calibri"/>
                <a:cs typeface="Calibri"/>
              </a:rPr>
              <a:t>n</a:t>
            </a: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700" b="1" spc="-600" baseline="6172" dirty="0">
                <a:latin typeface="Calibri"/>
                <a:cs typeface="Calibri"/>
              </a:rPr>
              <a:t>ch</a:t>
            </a:r>
            <a:r>
              <a:rPr sz="2100" b="1" spc="-400" dirty="0">
                <a:solidFill>
                  <a:srgbClr val="FFFFFF"/>
                </a:solidFill>
                <a:latin typeface="Arial"/>
                <a:cs typeface="Arial"/>
              </a:rPr>
              <a:t>ry-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7988" y="1499616"/>
            <a:ext cx="6432804" cy="4261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342" y="421614"/>
            <a:ext cx="8180705" cy="49034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Conus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branch</a:t>
            </a:r>
            <a:r>
              <a:rPr sz="2600" dirty="0">
                <a:latin typeface="Segoe UI"/>
                <a:cs typeface="Segoe UI"/>
              </a:rPr>
              <a:t> – </a:t>
            </a:r>
            <a:r>
              <a:rPr sz="2600" spc="5" dirty="0">
                <a:latin typeface="Segoe UI"/>
                <a:cs typeface="Segoe UI"/>
              </a:rPr>
              <a:t>1</a:t>
            </a:r>
            <a:r>
              <a:rPr sz="2550" spc="7" baseline="26143" dirty="0">
                <a:latin typeface="Segoe UI"/>
                <a:cs typeface="Segoe UI"/>
              </a:rPr>
              <a:t>st </a:t>
            </a:r>
            <a:r>
              <a:rPr sz="2600" dirty="0">
                <a:latin typeface="Segoe UI"/>
                <a:cs typeface="Segoe UI"/>
              </a:rPr>
              <a:t>branch </a:t>
            </a:r>
            <a:r>
              <a:rPr sz="2600" spc="-5" dirty="0">
                <a:latin typeface="Segoe UI"/>
                <a:cs typeface="Segoe UI"/>
              </a:rPr>
              <a:t>supplies </a:t>
            </a:r>
            <a:r>
              <a:rPr sz="2600" dirty="0">
                <a:latin typeface="Segoe UI"/>
                <a:cs typeface="Segoe UI"/>
              </a:rPr>
              <a:t>the</a:t>
            </a:r>
            <a:r>
              <a:rPr sz="2600" spc="-310" dirty="0">
                <a:latin typeface="Segoe UI"/>
                <a:cs typeface="Segoe UI"/>
              </a:rPr>
              <a:t> </a:t>
            </a:r>
            <a:r>
              <a:rPr sz="2600" spc="-35" dirty="0">
                <a:latin typeface="Segoe UI"/>
                <a:cs typeface="Segoe UI"/>
              </a:rPr>
              <a:t>RVOT</a:t>
            </a:r>
            <a:endParaRPr sz="2600">
              <a:latin typeface="Segoe UI"/>
              <a:cs typeface="Segoe UI"/>
            </a:endParaRPr>
          </a:p>
          <a:p>
            <a:pPr marL="381000" marR="66421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Sinus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node </a:t>
            </a:r>
            <a:r>
              <a:rPr sz="2600" u="heavy" spc="2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artery</a:t>
            </a:r>
            <a:r>
              <a:rPr sz="2600" spc="2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– </a:t>
            </a:r>
            <a:r>
              <a:rPr sz="2600" spc="5" dirty="0">
                <a:latin typeface="Segoe UI"/>
                <a:cs typeface="Segoe UI"/>
              </a:rPr>
              <a:t>2</a:t>
            </a:r>
            <a:r>
              <a:rPr sz="2550" spc="7" baseline="26143" dirty="0">
                <a:latin typeface="Segoe UI"/>
                <a:cs typeface="Segoe UI"/>
              </a:rPr>
              <a:t>nd </a:t>
            </a:r>
            <a:r>
              <a:rPr sz="2600" dirty="0">
                <a:latin typeface="Segoe UI"/>
                <a:cs typeface="Segoe UI"/>
              </a:rPr>
              <a:t>branch - </a:t>
            </a:r>
            <a:r>
              <a:rPr sz="2600" spc="-5" dirty="0">
                <a:latin typeface="Segoe UI"/>
                <a:cs typeface="Segoe UI"/>
              </a:rPr>
              <a:t>SA </a:t>
            </a:r>
            <a:r>
              <a:rPr sz="2600" dirty="0">
                <a:latin typeface="Segoe UI"/>
                <a:cs typeface="Segoe UI"/>
              </a:rPr>
              <a:t>node.(in </a:t>
            </a:r>
            <a:r>
              <a:rPr sz="2600" spc="-5" dirty="0">
                <a:latin typeface="Segoe UI"/>
                <a:cs typeface="Segoe UI"/>
              </a:rPr>
              <a:t>40%  </a:t>
            </a:r>
            <a:r>
              <a:rPr sz="2600" dirty="0">
                <a:latin typeface="Segoe UI"/>
                <a:cs typeface="Segoe UI"/>
              </a:rPr>
              <a:t>they </a:t>
            </a:r>
            <a:r>
              <a:rPr sz="2600" spc="-5" dirty="0">
                <a:latin typeface="Segoe UI"/>
                <a:cs typeface="Segoe UI"/>
              </a:rPr>
              <a:t>originate </a:t>
            </a:r>
            <a:r>
              <a:rPr sz="2600" spc="-10" dirty="0">
                <a:latin typeface="Segoe UI"/>
                <a:cs typeface="Segoe UI"/>
              </a:rPr>
              <a:t>from</a:t>
            </a:r>
            <a:r>
              <a:rPr sz="2600" spc="-35" dirty="0">
                <a:latin typeface="Segoe UI"/>
                <a:cs typeface="Segoe UI"/>
              </a:rPr>
              <a:t> </a:t>
            </a:r>
            <a:r>
              <a:rPr sz="2600" spc="-30" dirty="0">
                <a:latin typeface="Segoe UI"/>
                <a:cs typeface="Segoe UI"/>
              </a:rPr>
              <a:t>LCA)</a:t>
            </a:r>
            <a:endParaRPr sz="2600">
              <a:latin typeface="Segoe UI"/>
              <a:cs typeface="Segoe UI"/>
            </a:endParaRPr>
          </a:p>
          <a:p>
            <a:pPr marL="381000" marR="71755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Acute marginal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arteries-</a:t>
            </a:r>
            <a:r>
              <a:rPr sz="2600" dirty="0">
                <a:latin typeface="Segoe UI"/>
                <a:cs typeface="Segoe UI"/>
              </a:rPr>
              <a:t>Arise at </a:t>
            </a:r>
            <a:r>
              <a:rPr sz="2600" spc="-10" dirty="0">
                <a:latin typeface="Segoe UI"/>
                <a:cs typeface="Segoe UI"/>
              </a:rPr>
              <a:t>acute </a:t>
            </a:r>
            <a:r>
              <a:rPr sz="2600" dirty="0">
                <a:latin typeface="Segoe UI"/>
                <a:cs typeface="Segoe UI"/>
              </a:rPr>
              <a:t>angle </a:t>
            </a:r>
            <a:r>
              <a:rPr sz="2600" spc="-5" dirty="0">
                <a:latin typeface="Segoe UI"/>
                <a:cs typeface="Segoe UI"/>
              </a:rPr>
              <a:t>and </a:t>
            </a:r>
            <a:r>
              <a:rPr sz="2600" dirty="0">
                <a:latin typeface="Segoe UI"/>
                <a:cs typeface="Segoe UI"/>
              </a:rPr>
              <a:t>runs  along the </a:t>
            </a:r>
            <a:r>
              <a:rPr sz="2600" spc="-10" dirty="0">
                <a:latin typeface="Segoe UI"/>
                <a:cs typeface="Segoe UI"/>
              </a:rPr>
              <a:t>margin </a:t>
            </a:r>
            <a:r>
              <a:rPr sz="2600" spc="-25" dirty="0">
                <a:latin typeface="Segoe UI"/>
                <a:cs typeface="Segoe UI"/>
              </a:rPr>
              <a:t>of </a:t>
            </a:r>
            <a:r>
              <a:rPr sz="2600" dirty="0">
                <a:latin typeface="Segoe UI"/>
                <a:cs typeface="Segoe UI"/>
              </a:rPr>
              <a:t>the right ventricle </a:t>
            </a:r>
            <a:r>
              <a:rPr sz="2600" spc="-5" dirty="0">
                <a:latin typeface="Segoe UI"/>
                <a:cs typeface="Segoe UI"/>
              </a:rPr>
              <a:t>above </a:t>
            </a:r>
            <a:r>
              <a:rPr sz="2600" dirty="0">
                <a:latin typeface="Segoe UI"/>
                <a:cs typeface="Segoe UI"/>
              </a:rPr>
              <a:t>the  diaphragm.</a:t>
            </a:r>
            <a:endParaRPr sz="2600">
              <a:latin typeface="Segoe UI"/>
              <a:cs typeface="Segoe UI"/>
            </a:endParaRPr>
          </a:p>
          <a:p>
            <a:pPr marL="3810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Branch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to </a:t>
            </a:r>
            <a:r>
              <a:rPr sz="2600" u="heavy" spc="-7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AV</a:t>
            </a:r>
            <a:r>
              <a:rPr sz="2600" u="heavy" spc="-25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2600" u="heavy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node</a:t>
            </a:r>
            <a:r>
              <a:rPr lang="en-IN" sz="2600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: PLV</a:t>
            </a:r>
            <a:endParaRPr sz="2600">
              <a:latin typeface="Segoe UI"/>
              <a:cs typeface="Segoe UI"/>
            </a:endParaRPr>
          </a:p>
          <a:p>
            <a:pPr marL="381000" marR="304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Posterior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descending </a:t>
            </a:r>
            <a:r>
              <a:rPr sz="2600" u="heavy" spc="2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artery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:</a:t>
            </a:r>
            <a:r>
              <a:rPr sz="260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Supply lower </a:t>
            </a:r>
            <a:r>
              <a:rPr sz="2600" spc="5" dirty="0">
                <a:latin typeface="Segoe UI"/>
                <a:cs typeface="Segoe UI"/>
              </a:rPr>
              <a:t>part </a:t>
            </a:r>
            <a:r>
              <a:rPr sz="2600" spc="-25" dirty="0">
                <a:latin typeface="Segoe UI"/>
                <a:cs typeface="Segoe UI"/>
              </a:rPr>
              <a:t>of</a:t>
            </a:r>
            <a:r>
              <a:rPr sz="2600" spc="-13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the  ventricular </a:t>
            </a:r>
            <a:r>
              <a:rPr sz="2600" spc="-5" dirty="0">
                <a:latin typeface="Segoe UI"/>
                <a:cs typeface="Segoe UI"/>
              </a:rPr>
              <a:t>septum </a:t>
            </a:r>
            <a:r>
              <a:rPr sz="2600" dirty="0">
                <a:latin typeface="Segoe UI"/>
                <a:cs typeface="Segoe UI"/>
              </a:rPr>
              <a:t>&amp; adjacent ventricular</a:t>
            </a:r>
            <a:r>
              <a:rPr sz="2600" spc="-14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walls.</a:t>
            </a:r>
            <a:endParaRPr sz="2600">
              <a:latin typeface="Segoe UI"/>
              <a:cs typeface="Segoe UI"/>
            </a:endParaRPr>
          </a:p>
          <a:p>
            <a:pPr marL="309245">
              <a:lnSpc>
                <a:spcPct val="100000"/>
              </a:lnSpc>
              <a:spcBef>
                <a:spcPts val="1200"/>
              </a:spcBef>
            </a:pPr>
            <a:r>
              <a:rPr sz="2600" spc="-5" dirty="0">
                <a:latin typeface="Segoe UI"/>
                <a:cs typeface="Segoe UI"/>
              </a:rPr>
              <a:t>Arises </a:t>
            </a:r>
            <a:r>
              <a:rPr sz="2600" spc="-10" dirty="0">
                <a:latin typeface="Segoe UI"/>
                <a:cs typeface="Segoe UI"/>
              </a:rPr>
              <a:t>from RCA </a:t>
            </a:r>
            <a:r>
              <a:rPr sz="2600" dirty="0">
                <a:latin typeface="Segoe UI"/>
                <a:cs typeface="Segoe UI"/>
              </a:rPr>
              <a:t>in 85% </a:t>
            </a:r>
            <a:r>
              <a:rPr sz="2600" spc="-25" dirty="0">
                <a:latin typeface="Segoe UI"/>
                <a:cs typeface="Segoe UI"/>
              </a:rPr>
              <a:t>of</a:t>
            </a:r>
            <a:r>
              <a:rPr sz="2600" spc="-75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cases.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7061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79272"/>
            <a:ext cx="4109846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Area </a:t>
            </a:r>
            <a:r>
              <a:rPr dirty="0"/>
              <a:t>of</a:t>
            </a:r>
            <a:r>
              <a:rPr spc="-75" dirty="0"/>
              <a:t> </a:t>
            </a:r>
            <a:r>
              <a:rPr spc="-5" dirty="0"/>
              <a:t>distribution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977414"/>
            <a:ext cx="8564245" cy="39664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endParaRPr sz="2800">
              <a:latin typeface="Calibri"/>
              <a:cs typeface="Calibri"/>
            </a:endParaRPr>
          </a:p>
          <a:p>
            <a:pPr marL="12700" marR="6468110">
              <a:lnSpc>
                <a:spcPts val="4029"/>
              </a:lnSpc>
              <a:spcBef>
                <a:spcPts val="245"/>
              </a:spcBef>
            </a:pPr>
            <a:r>
              <a:rPr sz="2800" spc="-5" dirty="0">
                <a:latin typeface="Calibri"/>
                <a:cs typeface="Calibri"/>
              </a:rPr>
              <a:t>1)Right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atrium  </a:t>
            </a:r>
            <a:r>
              <a:rPr sz="2800" spc="-20" dirty="0">
                <a:latin typeface="Calibri"/>
                <a:cs typeface="Calibri"/>
              </a:rPr>
              <a:t>2)Ventricles</a:t>
            </a:r>
            <a:endParaRPr sz="2800">
              <a:latin typeface="Calibri"/>
              <a:cs typeface="Calibri"/>
            </a:endParaRPr>
          </a:p>
          <a:p>
            <a:pPr marL="355600" marR="27305" indent="-342900">
              <a:lnSpc>
                <a:spcPct val="100000"/>
              </a:lnSpc>
              <a:spcBef>
                <a:spcPts val="430"/>
              </a:spcBef>
              <a:buAutoNum type="alphaLcParenR"/>
              <a:tabLst>
                <a:tab pos="371475" algn="l"/>
              </a:tabLst>
            </a:pPr>
            <a:r>
              <a:rPr sz="2800" spc="-20" dirty="0">
                <a:latin typeface="Calibri"/>
                <a:cs typeface="Calibri"/>
              </a:rPr>
              <a:t>greater </a:t>
            </a:r>
            <a:r>
              <a:rPr sz="2800" spc="-1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of rt. </a:t>
            </a:r>
            <a:r>
              <a:rPr sz="2800" spc="-25" dirty="0">
                <a:latin typeface="Calibri"/>
                <a:cs typeface="Calibri"/>
              </a:rPr>
              <a:t>Ventricle except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area </a:t>
            </a:r>
            <a:r>
              <a:rPr sz="2800" spc="-5" dirty="0">
                <a:latin typeface="Calibri"/>
                <a:cs typeface="Calibri"/>
              </a:rPr>
              <a:t>adjoining the  </a:t>
            </a:r>
            <a:r>
              <a:rPr sz="2800" spc="-15" dirty="0">
                <a:latin typeface="Calibri"/>
                <a:cs typeface="Calibri"/>
              </a:rPr>
              <a:t>anterior 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groove.</a:t>
            </a:r>
            <a:endParaRPr sz="2800">
              <a:latin typeface="Calibri"/>
              <a:cs typeface="Calibri"/>
            </a:endParaRPr>
          </a:p>
          <a:p>
            <a:pPr marL="355600" marR="657225" indent="-342900">
              <a:lnSpc>
                <a:spcPct val="100000"/>
              </a:lnSpc>
              <a:spcBef>
                <a:spcPts val="675"/>
              </a:spcBef>
              <a:buFont typeface="Calibri"/>
              <a:buAutoNum type="alphaLcParenR"/>
              <a:tabLst>
                <a:tab pos="38862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small part </a:t>
            </a:r>
            <a:r>
              <a:rPr sz="2800" spc="-5" dirty="0">
                <a:latin typeface="Calibri"/>
                <a:cs typeface="Calibri"/>
              </a:rPr>
              <a:t>of the lt. </a:t>
            </a:r>
            <a:r>
              <a:rPr sz="2800" spc="-10" dirty="0">
                <a:latin typeface="Calibri"/>
                <a:cs typeface="Calibri"/>
              </a:rPr>
              <a:t>ventricle </a:t>
            </a:r>
            <a:r>
              <a:rPr sz="2800" spc="-5" dirty="0">
                <a:latin typeface="Calibri"/>
                <a:cs typeface="Calibri"/>
              </a:rPr>
              <a:t>adjoining </a:t>
            </a:r>
            <a:r>
              <a:rPr sz="2800" spc="-15" dirty="0">
                <a:latin typeface="Calibri"/>
                <a:cs typeface="Calibri"/>
              </a:rPr>
              <a:t>posterior </a:t>
            </a:r>
            <a:r>
              <a:rPr sz="2800" spc="-5" dirty="0">
                <a:latin typeface="Calibri"/>
                <a:cs typeface="Calibri"/>
              </a:rPr>
              <a:t>IV  </a:t>
            </a:r>
            <a:r>
              <a:rPr sz="2800" spc="-20" dirty="0">
                <a:latin typeface="Calibri"/>
                <a:cs typeface="Calibri"/>
              </a:rPr>
              <a:t>groove.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spcBef>
                <a:spcPts val="670"/>
              </a:spcBef>
              <a:buAutoNum type="alphaLcParenR"/>
              <a:tabLst>
                <a:tab pos="272415" algn="l"/>
              </a:tabLst>
            </a:pPr>
            <a:r>
              <a:rPr sz="2800" spc="-20" dirty="0">
                <a:latin typeface="Calibri"/>
                <a:cs typeface="Calibri"/>
              </a:rPr>
              <a:t>Posterior </a:t>
            </a:r>
            <a:r>
              <a:rPr sz="2800" spc="-5" dirty="0">
                <a:latin typeface="Calibri"/>
                <a:cs typeface="Calibri"/>
              </a:rPr>
              <a:t>part of the </a:t>
            </a:r>
            <a:r>
              <a:rPr sz="2800" spc="-5">
                <a:latin typeface="Calibri"/>
                <a:cs typeface="Calibri"/>
              </a:rPr>
              <a:t>IV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septum</a:t>
            </a:r>
            <a:r>
              <a:rPr lang="en-IN"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061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407" y="216408"/>
            <a:ext cx="5055235" cy="7880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70"/>
              </a:spcBef>
            </a:pPr>
            <a:r>
              <a:rPr b="0" spc="-15" dirty="0">
                <a:solidFill>
                  <a:srgbClr val="FFFFFF"/>
                </a:solidFill>
                <a:latin typeface="Calibri"/>
                <a:cs typeface="Calibri"/>
              </a:rPr>
              <a:t>Left coronary</a:t>
            </a:r>
            <a:r>
              <a:rPr b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FFFFFF"/>
                </a:solidFill>
                <a:latin typeface="Calibri"/>
                <a:cs typeface="Calibri"/>
              </a:rPr>
              <a:t>artery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221104"/>
            <a:ext cx="438277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938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Segoe UI"/>
                <a:cs typeface="Segoe UI"/>
              </a:rPr>
              <a:t>Arises </a:t>
            </a:r>
            <a:r>
              <a:rPr sz="2800" spc="-15" dirty="0">
                <a:latin typeface="Segoe UI"/>
                <a:cs typeface="Segoe UI"/>
              </a:rPr>
              <a:t>from </a:t>
            </a:r>
            <a:r>
              <a:rPr sz="2800" spc="5" dirty="0">
                <a:latin typeface="Segoe UI"/>
                <a:cs typeface="Segoe UI"/>
              </a:rPr>
              <a:t>left coronary  </a:t>
            </a:r>
            <a:r>
              <a:rPr sz="2800" spc="-5" dirty="0">
                <a:latin typeface="Segoe UI"/>
                <a:cs typeface="Segoe UI"/>
              </a:rPr>
              <a:t>cusps</a:t>
            </a:r>
            <a:endParaRPr sz="2800">
              <a:latin typeface="Segoe UI"/>
              <a:cs typeface="Segoe UI"/>
            </a:endParaRPr>
          </a:p>
          <a:p>
            <a:pPr marL="355600" marR="1238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0" dirty="0">
                <a:latin typeface="Segoe UI"/>
                <a:cs typeface="Segoe UI"/>
              </a:rPr>
              <a:t>Travels </a:t>
            </a:r>
            <a:r>
              <a:rPr sz="2800" spc="-5" dirty="0">
                <a:latin typeface="Segoe UI"/>
                <a:cs typeface="Segoe UI"/>
              </a:rPr>
              <a:t>between </a:t>
            </a:r>
            <a:r>
              <a:rPr sz="2800" spc="-40" dirty="0">
                <a:latin typeface="Segoe UI"/>
                <a:cs typeface="Segoe UI"/>
              </a:rPr>
              <a:t>RVOT  </a:t>
            </a:r>
            <a:r>
              <a:rPr sz="2800" spc="-5" dirty="0">
                <a:latin typeface="Segoe UI"/>
                <a:cs typeface="Segoe UI"/>
              </a:rPr>
              <a:t>anteriorly and </a:t>
            </a:r>
            <a:r>
              <a:rPr sz="2800" spc="5" dirty="0">
                <a:latin typeface="Segoe UI"/>
                <a:cs typeface="Segoe UI"/>
              </a:rPr>
              <a:t>left</a:t>
            </a:r>
            <a:r>
              <a:rPr sz="2800" spc="-4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atrium  </a:t>
            </a:r>
            <a:r>
              <a:rPr sz="2800" spc="-20" dirty="0">
                <a:latin typeface="Segoe UI"/>
                <a:cs typeface="Segoe UI"/>
              </a:rPr>
              <a:t>posteriorly.</a:t>
            </a:r>
            <a:endParaRPr sz="2800">
              <a:latin typeface="Segoe UI"/>
              <a:cs typeface="Segoe U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Segoe UI"/>
                <a:cs typeface="Segoe UI"/>
              </a:rPr>
              <a:t>Almost immediately  bifurcate </a:t>
            </a:r>
            <a:r>
              <a:rPr sz="2800" spc="-15" dirty="0">
                <a:latin typeface="Segoe UI"/>
                <a:cs typeface="Segoe UI"/>
              </a:rPr>
              <a:t>into </a:t>
            </a:r>
            <a:r>
              <a:rPr sz="2800" spc="5" dirty="0">
                <a:latin typeface="Segoe UI"/>
                <a:cs typeface="Segoe UI"/>
              </a:rPr>
              <a:t>left </a:t>
            </a:r>
            <a:r>
              <a:rPr sz="2800" spc="-5" dirty="0">
                <a:latin typeface="Segoe UI"/>
                <a:cs typeface="Segoe UI"/>
              </a:rPr>
              <a:t>anterior  descending and </a:t>
            </a:r>
            <a:r>
              <a:rPr sz="2800" spc="5" dirty="0">
                <a:latin typeface="Segoe UI"/>
                <a:cs typeface="Segoe UI"/>
              </a:rPr>
              <a:t>left  </a:t>
            </a:r>
            <a:r>
              <a:rPr sz="2800" spc="-5" dirty="0">
                <a:latin typeface="Segoe UI"/>
                <a:cs typeface="Segoe UI"/>
              </a:rPr>
              <a:t>circumflex</a:t>
            </a:r>
            <a:r>
              <a:rPr sz="2800" spc="-2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artery.</a:t>
            </a:r>
            <a:endParaRPr sz="2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Segoe UI"/>
                <a:cs typeface="Segoe UI"/>
              </a:rPr>
              <a:t>Length </a:t>
            </a:r>
            <a:r>
              <a:rPr sz="2800" spc="-5">
                <a:latin typeface="Segoe UI"/>
                <a:cs typeface="Segoe UI"/>
              </a:rPr>
              <a:t>–</a:t>
            </a:r>
            <a:r>
              <a:rPr sz="2800" spc="-15">
                <a:latin typeface="Segoe UI"/>
                <a:cs typeface="Segoe UI"/>
              </a:rPr>
              <a:t> </a:t>
            </a:r>
            <a:r>
              <a:rPr sz="2800" spc="-5">
                <a:latin typeface="Segoe UI"/>
                <a:cs typeface="Segoe UI"/>
              </a:rPr>
              <a:t>10-15</a:t>
            </a:r>
            <a:r>
              <a:rPr lang="en-IN" sz="2800" spc="-5" dirty="0">
                <a:latin typeface="Segoe UI"/>
                <a:cs typeface="Segoe UI"/>
              </a:rPr>
              <a:t>c</a:t>
            </a:r>
            <a:r>
              <a:rPr sz="2800" spc="-5">
                <a:latin typeface="Segoe UI"/>
                <a:cs typeface="Segoe UI"/>
              </a:rPr>
              <a:t>m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0035" y="1700783"/>
            <a:ext cx="4283963" cy="3997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926" y="386587"/>
            <a:ext cx="76777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50" dirty="0">
                <a:solidFill>
                  <a:srgbClr val="FFC000"/>
                </a:solidFill>
                <a:latin typeface="Calibri"/>
                <a:cs typeface="Calibri"/>
              </a:rPr>
              <a:t>LT </a:t>
            </a:r>
            <a:r>
              <a:rPr sz="4000" b="0" spc="-25" dirty="0">
                <a:solidFill>
                  <a:srgbClr val="FFC000"/>
                </a:solidFill>
                <a:latin typeface="Calibri"/>
                <a:cs typeface="Calibri"/>
              </a:rPr>
              <a:t>CORONARY </a:t>
            </a:r>
            <a:r>
              <a:rPr sz="4000" b="0" spc="-20" dirty="0">
                <a:solidFill>
                  <a:srgbClr val="FFC000"/>
                </a:solidFill>
                <a:latin typeface="Calibri"/>
                <a:cs typeface="Calibri"/>
              </a:rPr>
              <a:t>ARTERY</a:t>
            </a:r>
            <a:r>
              <a:rPr sz="4000" b="0" spc="1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4000" b="0" spc="-10" dirty="0">
                <a:solidFill>
                  <a:srgbClr val="FFC000"/>
                </a:solidFill>
                <a:latin typeface="Calibri"/>
                <a:cs typeface="Calibri"/>
              </a:rPr>
              <a:t>DISTRIBUTION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198651"/>
            <a:ext cx="8341359" cy="43548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2905" indent="-370840">
              <a:lnSpc>
                <a:spcPct val="100000"/>
              </a:lnSpc>
              <a:spcBef>
                <a:spcPts val="1300"/>
              </a:spcBef>
              <a:buAutoNum type="arabicParenR"/>
              <a:tabLst>
                <a:tab pos="383540" algn="l"/>
              </a:tabLst>
            </a:pPr>
            <a:r>
              <a:rPr sz="2800" spc="-15" dirty="0">
                <a:latin typeface="Calibri"/>
                <a:cs typeface="Calibri"/>
              </a:rPr>
              <a:t>Left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atrium.</a:t>
            </a:r>
            <a:endParaRPr sz="2800">
              <a:latin typeface="Calibri"/>
              <a:cs typeface="Calibri"/>
            </a:endParaRPr>
          </a:p>
          <a:p>
            <a:pPr marL="382905" indent="-370840">
              <a:lnSpc>
                <a:spcPct val="100000"/>
              </a:lnSpc>
              <a:spcBef>
                <a:spcPts val="1205"/>
              </a:spcBef>
              <a:buAutoNum type="arabicParenR"/>
              <a:tabLst>
                <a:tab pos="383540" algn="l"/>
              </a:tabLst>
            </a:pPr>
            <a:r>
              <a:rPr sz="2800" spc="-25" dirty="0">
                <a:latin typeface="Calibri"/>
                <a:cs typeface="Calibri"/>
              </a:rPr>
              <a:t>Ventricles</a:t>
            </a:r>
            <a:endParaRPr sz="2800">
              <a:latin typeface="Calibri"/>
              <a:cs typeface="Calibri"/>
            </a:endParaRPr>
          </a:p>
          <a:p>
            <a:pPr marL="282575" marR="1040130" indent="-282575">
              <a:lnSpc>
                <a:spcPct val="100000"/>
              </a:lnSpc>
              <a:spcBef>
                <a:spcPts val="1200"/>
              </a:spcBef>
              <a:buAutoNum type="romanLcParenR"/>
              <a:tabLst>
                <a:tab pos="282575" algn="l"/>
              </a:tabLst>
            </a:pPr>
            <a:r>
              <a:rPr sz="2800" spc="-15" dirty="0">
                <a:latin typeface="Calibri"/>
                <a:cs typeface="Calibri"/>
              </a:rPr>
              <a:t>Greater </a:t>
            </a:r>
            <a:r>
              <a:rPr sz="2800" spc="-1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left </a:t>
            </a:r>
            <a:r>
              <a:rPr sz="2800" spc="-10" dirty="0">
                <a:latin typeface="Calibri"/>
                <a:cs typeface="Calibri"/>
              </a:rPr>
              <a:t>ventricle, </a:t>
            </a:r>
            <a:r>
              <a:rPr sz="2800" spc="-25" dirty="0">
                <a:latin typeface="Calibri"/>
                <a:cs typeface="Calibri"/>
              </a:rPr>
              <a:t>except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area  </a:t>
            </a:r>
            <a:r>
              <a:rPr sz="2800" spc="-5" dirty="0">
                <a:latin typeface="Calibri"/>
                <a:cs typeface="Calibri"/>
              </a:rPr>
              <a:t>adjoining the </a:t>
            </a:r>
            <a:r>
              <a:rPr sz="2800" spc="-15" dirty="0">
                <a:latin typeface="Calibri"/>
                <a:cs typeface="Calibri"/>
              </a:rPr>
              <a:t>posterior 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groove.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AutoNum type="romanLcParenR"/>
              <a:tabLst>
                <a:tab pos="36322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small part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right ventricle </a:t>
            </a:r>
            <a:r>
              <a:rPr sz="2800" spc="-5" dirty="0">
                <a:latin typeface="Calibri"/>
                <a:cs typeface="Calibri"/>
              </a:rPr>
              <a:t>adjoining the </a:t>
            </a:r>
            <a:r>
              <a:rPr sz="2800" spc="-15" dirty="0">
                <a:latin typeface="Calibri"/>
                <a:cs typeface="Calibri"/>
              </a:rPr>
              <a:t>anterior  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groove.</a:t>
            </a:r>
            <a:endParaRPr sz="2800">
              <a:latin typeface="Calibri"/>
              <a:cs typeface="Calibri"/>
            </a:endParaRPr>
          </a:p>
          <a:p>
            <a:pPr marL="443865" indent="-431800">
              <a:lnSpc>
                <a:spcPct val="100000"/>
              </a:lnSpc>
              <a:spcBef>
                <a:spcPts val="1200"/>
              </a:spcBef>
              <a:buAutoNum type="romanLcParenR"/>
              <a:tabLst>
                <a:tab pos="444500" algn="l"/>
              </a:tabLst>
            </a:pPr>
            <a:r>
              <a:rPr sz="2800" spc="-15" dirty="0">
                <a:latin typeface="Calibri"/>
                <a:cs typeface="Calibri"/>
              </a:rPr>
              <a:t>Anterior </a:t>
            </a:r>
            <a:r>
              <a:rPr sz="2800" spc="-1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of the IV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septum.</a:t>
            </a:r>
            <a:endParaRPr sz="2800">
              <a:latin typeface="Calibri"/>
              <a:cs typeface="Calibri"/>
            </a:endParaRPr>
          </a:p>
          <a:p>
            <a:pPr marL="441959" indent="-429895">
              <a:lnSpc>
                <a:spcPct val="100000"/>
              </a:lnSpc>
              <a:spcBef>
                <a:spcPts val="1205"/>
              </a:spcBef>
              <a:buAutoNum type="romanLcParenR"/>
              <a:tabLst>
                <a:tab pos="442595" algn="l"/>
              </a:tabLst>
            </a:pPr>
            <a:r>
              <a:rPr lang="en-IN" sz="2800" spc="-5" dirty="0">
                <a:latin typeface="Calibri"/>
                <a:cs typeface="Calibri"/>
              </a:rPr>
              <a:t>LBB and RBB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1" y="315290"/>
            <a:ext cx="4033138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C000"/>
                </a:solidFill>
              </a:rPr>
              <a:t>DOMINANCE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149858"/>
            <a:ext cx="8545830" cy="41594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810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Segoe UI"/>
                <a:cs typeface="Segoe UI"/>
              </a:rPr>
              <a:t>Determined </a:t>
            </a:r>
            <a:r>
              <a:rPr sz="2800" spc="-5" dirty="0">
                <a:latin typeface="Segoe UI"/>
                <a:cs typeface="Segoe UI"/>
              </a:rPr>
              <a:t>by the arrangement that which </a:t>
            </a:r>
            <a:r>
              <a:rPr sz="2800" spc="25">
                <a:latin typeface="Segoe UI"/>
                <a:cs typeface="Segoe UI"/>
              </a:rPr>
              <a:t>artery </a:t>
            </a:r>
            <a:r>
              <a:rPr sz="2800" spc="-5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supply </a:t>
            </a:r>
            <a:r>
              <a:rPr sz="2800" spc="-5" dirty="0">
                <a:latin typeface="Segoe UI"/>
                <a:cs typeface="Segoe UI"/>
              </a:rPr>
              <a:t>posterior descending  </a:t>
            </a:r>
            <a:r>
              <a:rPr sz="2800" spc="25" dirty="0">
                <a:latin typeface="Segoe UI"/>
                <a:cs typeface="Segoe UI"/>
              </a:rPr>
              <a:t>artery</a:t>
            </a:r>
            <a:endParaRPr sz="2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Segoe UI"/>
                <a:cs typeface="Segoe UI"/>
              </a:rPr>
              <a:t>The right </a:t>
            </a:r>
            <a:r>
              <a:rPr sz="2800" spc="5" dirty="0">
                <a:latin typeface="Segoe UI"/>
                <a:cs typeface="Segoe UI"/>
              </a:rPr>
              <a:t>coronary </a:t>
            </a:r>
            <a:r>
              <a:rPr sz="2800" spc="25" dirty="0">
                <a:latin typeface="Segoe UI"/>
                <a:cs typeface="Segoe UI"/>
              </a:rPr>
              <a:t>artery </a:t>
            </a:r>
            <a:r>
              <a:rPr sz="2800" spc="-10" dirty="0">
                <a:latin typeface="Segoe UI"/>
                <a:cs typeface="Segoe UI"/>
              </a:rPr>
              <a:t>is </a:t>
            </a:r>
            <a:r>
              <a:rPr sz="2800" spc="-5" dirty="0">
                <a:latin typeface="Segoe UI"/>
                <a:cs typeface="Segoe UI"/>
              </a:rPr>
              <a:t>dominant in 85%</a:t>
            </a:r>
            <a:r>
              <a:rPr sz="2800" spc="-7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cases.</a:t>
            </a:r>
            <a:endParaRPr sz="2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Segoe UI"/>
                <a:cs typeface="Segoe UI"/>
              </a:rPr>
              <a:t>8% </a:t>
            </a:r>
            <a:r>
              <a:rPr sz="2800" spc="-5" dirty="0">
                <a:latin typeface="Segoe UI"/>
                <a:cs typeface="Segoe UI"/>
              </a:rPr>
              <a:t>cases - - </a:t>
            </a:r>
            <a:r>
              <a:rPr sz="2800" spc="-10" dirty="0">
                <a:latin typeface="Segoe UI"/>
                <a:cs typeface="Segoe UI"/>
              </a:rPr>
              <a:t>circumflex </a:t>
            </a:r>
            <a:r>
              <a:rPr sz="2800" spc="-5" dirty="0">
                <a:latin typeface="Segoe UI"/>
                <a:cs typeface="Segoe UI"/>
              </a:rPr>
              <a:t>br </a:t>
            </a:r>
            <a:r>
              <a:rPr sz="2800" spc="-25" dirty="0">
                <a:latin typeface="Segoe UI"/>
                <a:cs typeface="Segoe UI"/>
              </a:rPr>
              <a:t>of </a:t>
            </a:r>
            <a:r>
              <a:rPr sz="2800" spc="-5" dirty="0">
                <a:latin typeface="Segoe UI"/>
                <a:cs typeface="Segoe UI"/>
              </a:rPr>
              <a:t>the </a:t>
            </a:r>
            <a:r>
              <a:rPr sz="2800" spc="5" dirty="0">
                <a:latin typeface="Segoe UI"/>
                <a:cs typeface="Segoe UI"/>
              </a:rPr>
              <a:t>left coronary </a:t>
            </a:r>
            <a:r>
              <a:rPr sz="2800" spc="25" dirty="0">
                <a:latin typeface="Segoe UI"/>
                <a:cs typeface="Segoe UI"/>
              </a:rPr>
              <a:t>artery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100">
              <a:latin typeface="Segoe UI"/>
              <a:cs typeface="Segoe U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Segoe UI"/>
                <a:cs typeface="Segoe UI"/>
              </a:rPr>
              <a:t>7% </a:t>
            </a:r>
            <a:r>
              <a:rPr sz="2800" spc="-5" dirty="0">
                <a:latin typeface="Segoe UI"/>
                <a:cs typeface="Segoe UI"/>
              </a:rPr>
              <a:t>both </a:t>
            </a:r>
            <a:r>
              <a:rPr sz="2800" spc="35" dirty="0">
                <a:latin typeface="Segoe UI"/>
                <a:cs typeface="Segoe UI"/>
              </a:rPr>
              <a:t>rt </a:t>
            </a:r>
            <a:r>
              <a:rPr sz="2800" spc="-5" dirty="0">
                <a:latin typeface="Segoe UI"/>
                <a:cs typeface="Segoe UI"/>
              </a:rPr>
              <a:t>&amp; </a:t>
            </a:r>
            <a:r>
              <a:rPr sz="2800" spc="-10" dirty="0">
                <a:latin typeface="Segoe UI"/>
                <a:cs typeface="Segoe UI"/>
              </a:rPr>
              <a:t>lt </a:t>
            </a:r>
            <a:r>
              <a:rPr sz="2800" spc="5" dirty="0">
                <a:latin typeface="Segoe UI"/>
                <a:cs typeface="Segoe UI"/>
              </a:rPr>
              <a:t>coronary </a:t>
            </a:r>
            <a:r>
              <a:rPr sz="2800" spc="25" dirty="0">
                <a:latin typeface="Segoe UI"/>
                <a:cs typeface="Segoe UI"/>
              </a:rPr>
              <a:t>artery </a:t>
            </a:r>
            <a:r>
              <a:rPr sz="2800" spc="-10" dirty="0">
                <a:latin typeface="Segoe UI"/>
                <a:cs typeface="Segoe UI"/>
              </a:rPr>
              <a:t>supply </a:t>
            </a:r>
            <a:r>
              <a:rPr sz="2800" spc="-5" dirty="0">
                <a:latin typeface="Segoe UI"/>
                <a:cs typeface="Segoe UI"/>
              </a:rPr>
              <a:t>posterior  </a:t>
            </a:r>
            <a:r>
              <a:rPr sz="2800" spc="-20" dirty="0">
                <a:latin typeface="Segoe UI"/>
                <a:cs typeface="Segoe UI"/>
              </a:rPr>
              <a:t>IVseptum </a:t>
            </a:r>
            <a:r>
              <a:rPr sz="2800" spc="-5" dirty="0">
                <a:latin typeface="Segoe UI"/>
                <a:cs typeface="Segoe UI"/>
              </a:rPr>
              <a:t>&amp; </a:t>
            </a:r>
            <a:r>
              <a:rPr sz="2800" spc="-10" dirty="0">
                <a:latin typeface="Segoe UI"/>
                <a:cs typeface="Segoe UI"/>
              </a:rPr>
              <a:t>inferior </a:t>
            </a:r>
            <a:r>
              <a:rPr sz="2800" spc="5" dirty="0">
                <a:latin typeface="Segoe UI"/>
                <a:cs typeface="Segoe UI"/>
              </a:rPr>
              <a:t>surface </a:t>
            </a:r>
            <a:r>
              <a:rPr sz="2800" spc="-25" dirty="0">
                <a:latin typeface="Segoe UI"/>
                <a:cs typeface="Segoe UI"/>
              </a:rPr>
              <a:t>of </a:t>
            </a:r>
            <a:r>
              <a:rPr sz="2800" spc="-5" dirty="0">
                <a:latin typeface="Segoe UI"/>
                <a:cs typeface="Segoe UI"/>
              </a:rPr>
              <a:t>the </a:t>
            </a:r>
            <a:r>
              <a:rPr sz="2800" spc="5" dirty="0">
                <a:latin typeface="Segoe UI"/>
                <a:cs typeface="Segoe UI"/>
              </a:rPr>
              <a:t>left </a:t>
            </a:r>
            <a:r>
              <a:rPr sz="2800" spc="-5" dirty="0">
                <a:latin typeface="Segoe UI"/>
                <a:cs typeface="Segoe UI"/>
              </a:rPr>
              <a:t>ventricle-here  it </a:t>
            </a:r>
            <a:r>
              <a:rPr sz="2800" spc="-10" dirty="0">
                <a:latin typeface="Segoe UI"/>
                <a:cs typeface="Segoe UI"/>
              </a:rPr>
              <a:t>is balanced </a:t>
            </a:r>
            <a:r>
              <a:rPr sz="2800" spc="-5" dirty="0">
                <a:latin typeface="Segoe UI"/>
                <a:cs typeface="Segoe UI"/>
              </a:rPr>
              <a:t>dominance.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96100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Dominance</a:t>
            </a:r>
          </a:p>
        </p:txBody>
      </p:sp>
      <p:sp>
        <p:nvSpPr>
          <p:cNvPr id="8" name="object 8"/>
          <p:cNvSpPr/>
          <p:nvPr/>
        </p:nvSpPr>
        <p:spPr>
          <a:xfrm>
            <a:off x="152400" y="2286000"/>
            <a:ext cx="3048000" cy="2650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0400" y="2286000"/>
            <a:ext cx="3090672" cy="266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8400" y="2286000"/>
            <a:ext cx="2726436" cy="2667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5162" y="5200650"/>
            <a:ext cx="1920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Right</a:t>
            </a:r>
            <a:r>
              <a:rPr sz="1800"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Dominance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8861" y="5200650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0000"/>
                </a:solidFill>
                <a:latin typeface="Constantia"/>
                <a:cs typeface="Constantia"/>
              </a:rPr>
              <a:t>Left</a:t>
            </a:r>
            <a:r>
              <a:rPr sz="1800" b="1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Dominance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73671" y="5200650"/>
            <a:ext cx="1694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onstantia"/>
                <a:cs typeface="Constantia"/>
              </a:rPr>
              <a:t>Co-</a:t>
            </a:r>
            <a:r>
              <a:rPr sz="1800" b="1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Dominance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125158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Flow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66427"/>
            <a:ext cx="8015605" cy="40500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TIMI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grade:</a:t>
            </a:r>
            <a:endParaRPr sz="2600">
              <a:latin typeface="Constantia"/>
              <a:cs typeface="Constantia"/>
            </a:endParaRPr>
          </a:p>
          <a:p>
            <a:pPr marL="652780" marR="219710" lvl="1" indent="-247650" algn="just">
              <a:lnSpc>
                <a:spcPts val="2590"/>
              </a:lnSpc>
              <a:spcBef>
                <a:spcPts val="62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TIMI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0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30" dirty="0">
                <a:latin typeface="Constantia"/>
                <a:cs typeface="Constantia"/>
              </a:rPr>
              <a:t>flow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(no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perfusion)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refers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absence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5" dirty="0">
                <a:latin typeface="Constantia"/>
                <a:cs typeface="Constantia"/>
              </a:rPr>
              <a:t> any  </a:t>
            </a:r>
            <a:r>
              <a:rPr sz="2400" spc="-10" dirty="0">
                <a:latin typeface="Constantia"/>
                <a:cs typeface="Constantia"/>
              </a:rPr>
              <a:t>antegrade </a:t>
            </a:r>
            <a:r>
              <a:rPr sz="2400" spc="30" dirty="0">
                <a:latin typeface="Constantia"/>
                <a:cs typeface="Constantia"/>
              </a:rPr>
              <a:t>flow </a:t>
            </a:r>
            <a:r>
              <a:rPr sz="2400" spc="-15" dirty="0">
                <a:latin typeface="Constantia"/>
                <a:cs typeface="Constantia"/>
              </a:rPr>
              <a:t>beyond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10" dirty="0">
                <a:latin typeface="Constantia"/>
                <a:cs typeface="Constantia"/>
              </a:rPr>
              <a:t>coronary</a:t>
            </a:r>
            <a:r>
              <a:rPr sz="2400" spc="-4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occlusion.</a:t>
            </a:r>
            <a:endParaRPr sz="2400">
              <a:latin typeface="Constantia"/>
              <a:cs typeface="Constantia"/>
            </a:endParaRPr>
          </a:p>
          <a:p>
            <a:pPr marL="652780" marR="563880" lvl="1" indent="-247650" algn="just">
              <a:lnSpc>
                <a:spcPts val="259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TIMI </a:t>
            </a:r>
            <a:r>
              <a:rPr sz="2400" dirty="0">
                <a:latin typeface="Constantia"/>
                <a:cs typeface="Constantia"/>
              </a:rPr>
              <a:t>1 </a:t>
            </a:r>
            <a:r>
              <a:rPr sz="2400" spc="30" dirty="0">
                <a:latin typeface="Constantia"/>
                <a:cs typeface="Constantia"/>
              </a:rPr>
              <a:t>flow </a:t>
            </a:r>
            <a:r>
              <a:rPr sz="2400" spc="-5" dirty="0">
                <a:latin typeface="Constantia"/>
                <a:cs typeface="Constantia"/>
              </a:rPr>
              <a:t>(penetration </a:t>
            </a:r>
            <a:r>
              <a:rPr sz="2400" dirty="0">
                <a:latin typeface="Constantia"/>
                <a:cs typeface="Constantia"/>
              </a:rPr>
              <a:t>without perfusion)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faint  </a:t>
            </a:r>
            <a:r>
              <a:rPr sz="2400" spc="-10" dirty="0">
                <a:latin typeface="Constantia"/>
                <a:cs typeface="Constantia"/>
              </a:rPr>
              <a:t>antegrade coronary </a:t>
            </a:r>
            <a:r>
              <a:rPr sz="2400" spc="30" dirty="0">
                <a:latin typeface="Constantia"/>
                <a:cs typeface="Constantia"/>
              </a:rPr>
              <a:t>flow </a:t>
            </a:r>
            <a:r>
              <a:rPr sz="2400" spc="-15" dirty="0">
                <a:latin typeface="Constantia"/>
                <a:cs typeface="Constantia"/>
              </a:rPr>
              <a:t>beyond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occlusion,</a:t>
            </a:r>
            <a:r>
              <a:rPr sz="2400" spc="-3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  </a:t>
            </a:r>
            <a:r>
              <a:rPr sz="2400" spc="-15" dirty="0">
                <a:latin typeface="Constantia"/>
                <a:cs typeface="Constantia"/>
              </a:rPr>
              <a:t>incomplete </a:t>
            </a:r>
            <a:r>
              <a:rPr sz="2400" dirty="0">
                <a:latin typeface="Constantia"/>
                <a:cs typeface="Constantia"/>
              </a:rPr>
              <a:t>filling of </a:t>
            </a:r>
            <a:r>
              <a:rPr sz="2400" spc="-5" dirty="0">
                <a:latin typeface="Constantia"/>
                <a:cs typeface="Constantia"/>
              </a:rPr>
              <a:t>the distal </a:t>
            </a:r>
            <a:r>
              <a:rPr sz="2400" spc="-10" dirty="0">
                <a:latin typeface="Constantia"/>
                <a:cs typeface="Constantia"/>
              </a:rPr>
              <a:t>coronary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bed.</a:t>
            </a:r>
            <a:endParaRPr sz="2400">
              <a:latin typeface="Constantia"/>
              <a:cs typeface="Constantia"/>
            </a:endParaRPr>
          </a:p>
          <a:p>
            <a:pPr marL="652780" marR="220979" lvl="1" indent="-247650">
              <a:lnSpc>
                <a:spcPts val="259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TIMI </a:t>
            </a:r>
            <a:r>
              <a:rPr sz="2400" dirty="0">
                <a:latin typeface="Constantia"/>
                <a:cs typeface="Constantia"/>
              </a:rPr>
              <a:t>2 </a:t>
            </a:r>
            <a:r>
              <a:rPr sz="2400" spc="30" dirty="0">
                <a:latin typeface="Constantia"/>
                <a:cs typeface="Constantia"/>
              </a:rPr>
              <a:t>flow </a:t>
            </a:r>
            <a:r>
              <a:rPr sz="2400" dirty="0">
                <a:latin typeface="Constantia"/>
                <a:cs typeface="Constantia"/>
              </a:rPr>
              <a:t>(partial </a:t>
            </a:r>
            <a:r>
              <a:rPr sz="2400" spc="-5" dirty="0">
                <a:latin typeface="Constantia"/>
                <a:cs typeface="Constantia"/>
              </a:rPr>
              <a:t>reperfusion) is </a:t>
            </a:r>
            <a:r>
              <a:rPr sz="2400" spc="-20" dirty="0">
                <a:latin typeface="Constantia"/>
                <a:cs typeface="Constantia"/>
              </a:rPr>
              <a:t>delayed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4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sluggish  </a:t>
            </a:r>
            <a:r>
              <a:rPr sz="2400" spc="-10" dirty="0">
                <a:latin typeface="Constantia"/>
                <a:cs typeface="Constantia"/>
              </a:rPr>
              <a:t>antegrade </a:t>
            </a:r>
            <a:r>
              <a:rPr sz="2400" spc="30" dirty="0">
                <a:latin typeface="Constantia"/>
                <a:cs typeface="Constantia"/>
              </a:rPr>
              <a:t>flow </a:t>
            </a:r>
            <a:r>
              <a:rPr sz="2400" dirty="0">
                <a:latin typeface="Constantia"/>
                <a:cs typeface="Constantia"/>
              </a:rPr>
              <a:t>with </a:t>
            </a:r>
            <a:r>
              <a:rPr sz="2400" spc="-15" dirty="0">
                <a:latin typeface="Constantia"/>
                <a:cs typeface="Constantia"/>
              </a:rPr>
              <a:t>complete </a:t>
            </a:r>
            <a:r>
              <a:rPr sz="2400" dirty="0">
                <a:latin typeface="Constantia"/>
                <a:cs typeface="Constantia"/>
              </a:rPr>
              <a:t>filling of </a:t>
            </a:r>
            <a:r>
              <a:rPr sz="2400" spc="-5" dirty="0">
                <a:latin typeface="Constantia"/>
                <a:cs typeface="Constantia"/>
              </a:rPr>
              <a:t>the distal  </a:t>
            </a:r>
            <a:r>
              <a:rPr sz="2400" spc="-30" dirty="0">
                <a:latin typeface="Constantia"/>
                <a:cs typeface="Constantia"/>
              </a:rPr>
              <a:t>territory.</a:t>
            </a:r>
            <a:endParaRPr sz="2400">
              <a:latin typeface="Constantia"/>
              <a:cs typeface="Constantia"/>
            </a:endParaRPr>
          </a:p>
          <a:p>
            <a:pPr marL="652780" marR="5080" lvl="1" indent="-247650">
              <a:lnSpc>
                <a:spcPts val="259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TIMI </a:t>
            </a:r>
            <a:r>
              <a:rPr sz="2400" dirty="0">
                <a:latin typeface="Constantia"/>
                <a:cs typeface="Constantia"/>
              </a:rPr>
              <a:t>3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normal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30" dirty="0">
                <a:latin typeface="Constantia"/>
                <a:cs typeface="Constantia"/>
              </a:rPr>
              <a:t>flow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which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fills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distal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coronary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bed  </a:t>
            </a:r>
            <a:r>
              <a:rPr sz="2400" spc="-15" dirty="0">
                <a:latin typeface="Constantia"/>
                <a:cs typeface="Constantia"/>
              </a:rPr>
              <a:t>completely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6709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Complications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67436"/>
            <a:ext cx="4476750" cy="408876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5" dirty="0">
                <a:latin typeface="Constantia"/>
                <a:cs typeface="Constantia"/>
              </a:rPr>
              <a:t>Local: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Bleeding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Hematoma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Infection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Pseudoaneurysm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Compartment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Syndrome</a:t>
            </a:r>
            <a:endParaRPr sz="24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E6EC5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Coronary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Dissection, embolism,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spasm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6709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Complications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71696"/>
            <a:ext cx="3390265" cy="43224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Contrast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related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8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Contrast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nephropathy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Allergic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reactions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CHF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Arrhythmias</a:t>
            </a:r>
            <a:endParaRPr sz="22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E6EC5"/>
              </a:buClr>
              <a:buFont typeface="Wingdings 2"/>
              <a:buChar char=""/>
            </a:pP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25" dirty="0">
                <a:latin typeface="Constantia"/>
                <a:cs typeface="Constantia"/>
              </a:rPr>
              <a:t>Access </a:t>
            </a:r>
            <a:r>
              <a:rPr sz="2400" spc="-10" dirty="0">
                <a:latin typeface="Constantia"/>
                <a:cs typeface="Constantia"/>
              </a:rPr>
              <a:t>vessel</a:t>
            </a:r>
            <a:r>
              <a:rPr sz="2400" spc="-1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dissection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Wingdings 2"/>
              <a:buChar char=""/>
            </a:pP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Stroke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 2"/>
              <a:buChar char=""/>
            </a:pP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Death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112265"/>
            <a:ext cx="80879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Other </a:t>
            </a:r>
            <a:r>
              <a:rPr sz="4500" spc="-15" dirty="0"/>
              <a:t>coronary </a:t>
            </a:r>
            <a:r>
              <a:rPr sz="4500" dirty="0"/>
              <a:t>imaging</a:t>
            </a:r>
            <a:r>
              <a:rPr sz="4500" spc="-95" dirty="0"/>
              <a:t> </a:t>
            </a:r>
            <a:r>
              <a:rPr sz="4500" dirty="0"/>
              <a:t>modalities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5828030" cy="422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0" dirty="0">
                <a:latin typeface="Constantia"/>
                <a:cs typeface="Constantia"/>
              </a:rPr>
              <a:t>CTA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MRA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IVUS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OCT (Optical </a:t>
            </a:r>
            <a:r>
              <a:rPr sz="2600" spc="-15" dirty="0">
                <a:latin typeface="Constantia"/>
                <a:cs typeface="Constantia"/>
              </a:rPr>
              <a:t>Coherence</a:t>
            </a:r>
            <a:r>
              <a:rPr sz="2600" spc="-28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Tomography)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Angioscopy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383" y="1071372"/>
            <a:ext cx="7405180" cy="5033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" y="2020823"/>
            <a:ext cx="3555491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0798" y="75437"/>
            <a:ext cx="2552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INDICATION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149857"/>
            <a:ext cx="7962900" cy="4076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SzPct val="84615"/>
              <a:buAutoNum type="arabicPeriod"/>
              <a:tabLst>
                <a:tab pos="469265" algn="l"/>
                <a:tab pos="469900" algn="l"/>
              </a:tabLst>
            </a:pPr>
            <a:r>
              <a:rPr sz="2600" spc="-5" dirty="0">
                <a:latin typeface="Segoe UI"/>
                <a:cs typeface="Segoe UI"/>
              </a:rPr>
              <a:t>Diagnosis </a:t>
            </a:r>
            <a:r>
              <a:rPr sz="2600" spc="-25" dirty="0">
                <a:latin typeface="Segoe UI"/>
                <a:cs typeface="Segoe UI"/>
              </a:rPr>
              <a:t>of </a:t>
            </a:r>
            <a:r>
              <a:rPr sz="2600" spc="-5" dirty="0">
                <a:latin typeface="Segoe UI"/>
                <a:cs typeface="Segoe UI"/>
              </a:rPr>
              <a:t>CAD in clinically suspected</a:t>
            </a:r>
            <a:r>
              <a:rPr sz="2600" spc="-5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pts.</a:t>
            </a:r>
            <a:endParaRPr sz="2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Font typeface="Segoe UI"/>
              <a:buAutoNum type="arabicPeriod"/>
            </a:pPr>
            <a:endParaRPr sz="2700">
              <a:latin typeface="Segoe UI"/>
              <a:cs typeface="Segoe UI"/>
            </a:endParaRPr>
          </a:p>
          <a:p>
            <a:pPr marL="469900" marR="1017269" indent="-457200">
              <a:lnSpc>
                <a:spcPct val="100000"/>
              </a:lnSpc>
              <a:buClr>
                <a:srgbClr val="4F81BC"/>
              </a:buClr>
              <a:buSzPct val="84615"/>
              <a:buAutoNum type="arabicPeriod"/>
              <a:tabLst>
                <a:tab pos="469265" algn="l"/>
                <a:tab pos="469900" algn="l"/>
              </a:tabLst>
            </a:pPr>
            <a:r>
              <a:rPr lang="en-IN" sz="2600" spc="-5" dirty="0">
                <a:latin typeface="Segoe UI"/>
                <a:cs typeface="Segoe UI"/>
              </a:rPr>
              <a:t>P</a:t>
            </a:r>
            <a:r>
              <a:rPr sz="2600" spc="-5">
                <a:latin typeface="Segoe UI"/>
                <a:cs typeface="Segoe UI"/>
              </a:rPr>
              <a:t>ercutaneous </a:t>
            </a:r>
            <a:r>
              <a:rPr sz="2600" spc="5" dirty="0">
                <a:latin typeface="Segoe UI"/>
                <a:cs typeface="Segoe UI"/>
              </a:rPr>
              <a:t>coronary</a:t>
            </a:r>
            <a:r>
              <a:rPr sz="2600" spc="-10" dirty="0">
                <a:latin typeface="Segoe UI"/>
                <a:cs typeface="Segoe UI"/>
              </a:rPr>
              <a:t> </a:t>
            </a:r>
            <a:r>
              <a:rPr sz="2600" spc="5" dirty="0">
                <a:latin typeface="Segoe UI"/>
                <a:cs typeface="Segoe UI"/>
              </a:rPr>
              <a:t>intervention</a:t>
            </a:r>
            <a:endParaRPr sz="2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Font typeface="Segoe UI"/>
              <a:buAutoNum type="arabicPeriod"/>
            </a:pPr>
            <a:endParaRPr sz="27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Clr>
                <a:srgbClr val="4F81BC"/>
              </a:buClr>
              <a:buSzPct val="84615"/>
              <a:buAutoNum type="arabicPeriod"/>
              <a:tabLst>
                <a:tab pos="469265" algn="l"/>
                <a:tab pos="469900" algn="l"/>
              </a:tabLst>
            </a:pPr>
            <a:r>
              <a:rPr sz="2600" spc="5" dirty="0">
                <a:latin typeface="Segoe UI"/>
                <a:cs typeface="Segoe UI"/>
              </a:rPr>
              <a:t>Coronary</a:t>
            </a:r>
            <a:r>
              <a:rPr sz="2600" spc="-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anomalies</a:t>
            </a:r>
            <a:endParaRPr sz="2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F81BC"/>
              </a:buClr>
              <a:buFont typeface="Segoe UI"/>
              <a:buAutoNum type="arabicPeriod"/>
            </a:pPr>
            <a:endParaRPr sz="2700">
              <a:latin typeface="Segoe UI"/>
              <a:cs typeface="Segoe UI"/>
            </a:endParaRPr>
          </a:p>
          <a:p>
            <a:pPr marL="469900" marR="370840" indent="-457200"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SzPct val="84615"/>
              <a:buAutoNum type="arabicPeriod"/>
              <a:tabLst>
                <a:tab pos="469265" algn="l"/>
                <a:tab pos="469900" algn="l"/>
              </a:tabLst>
            </a:pPr>
            <a:r>
              <a:rPr sz="2600" spc="-135" dirty="0">
                <a:latin typeface="Segoe UI"/>
                <a:cs typeface="Segoe UI"/>
              </a:rPr>
              <a:t>To </a:t>
            </a:r>
            <a:r>
              <a:rPr sz="2600" spc="-5" dirty="0">
                <a:latin typeface="Segoe UI"/>
                <a:cs typeface="Segoe UI"/>
              </a:rPr>
              <a:t>exclude stenoses </a:t>
            </a:r>
            <a:r>
              <a:rPr sz="2600" spc="-10" dirty="0">
                <a:latin typeface="Segoe UI"/>
                <a:cs typeface="Segoe UI"/>
              </a:rPr>
              <a:t>before </a:t>
            </a:r>
            <a:r>
              <a:rPr sz="2600" spc="5" dirty="0">
                <a:latin typeface="Segoe UI"/>
                <a:cs typeface="Segoe UI"/>
              </a:rPr>
              <a:t>non-coronary </a:t>
            </a:r>
            <a:r>
              <a:rPr sz="2600" spc="-10" dirty="0">
                <a:latin typeface="Segoe UI"/>
                <a:cs typeface="Segoe UI"/>
              </a:rPr>
              <a:t>cardiac  </a:t>
            </a:r>
            <a:r>
              <a:rPr sz="2600" spc="5" dirty="0">
                <a:latin typeface="Segoe UI"/>
                <a:cs typeface="Segoe UI"/>
              </a:rPr>
              <a:t>surgery </a:t>
            </a:r>
            <a:r>
              <a:rPr sz="2600" spc="-15" dirty="0">
                <a:latin typeface="Segoe UI"/>
                <a:cs typeface="Segoe UI"/>
              </a:rPr>
              <a:t>(valve </a:t>
            </a:r>
            <a:r>
              <a:rPr sz="2600" spc="5" dirty="0">
                <a:latin typeface="Segoe UI"/>
                <a:cs typeface="Segoe UI"/>
              </a:rPr>
              <a:t>surgery after </a:t>
            </a:r>
            <a:r>
              <a:rPr sz="2600" spc="-5" dirty="0">
                <a:latin typeface="Segoe UI"/>
                <a:cs typeface="Segoe UI"/>
              </a:rPr>
              <a:t>40 </a:t>
            </a:r>
            <a:r>
              <a:rPr sz="2600" dirty="0">
                <a:latin typeface="Segoe UI"/>
                <a:cs typeface="Segoe UI"/>
              </a:rPr>
              <a:t>yrs </a:t>
            </a:r>
            <a:r>
              <a:rPr sz="2600" spc="-25" dirty="0">
                <a:latin typeface="Segoe UI"/>
                <a:cs typeface="Segoe UI"/>
              </a:rPr>
              <a:t>of</a:t>
            </a:r>
            <a:r>
              <a:rPr sz="2600" spc="-30" dirty="0">
                <a:latin typeface="Segoe UI"/>
                <a:cs typeface="Segoe UI"/>
              </a:rPr>
              <a:t> </a:t>
            </a:r>
            <a:r>
              <a:rPr sz="2600" spc="-5" dirty="0">
                <a:latin typeface="Segoe UI"/>
                <a:cs typeface="Segoe UI"/>
              </a:rPr>
              <a:t>age)</a:t>
            </a:r>
            <a:endParaRPr sz="2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F81BC"/>
              </a:buClr>
              <a:buFont typeface="Segoe UI"/>
              <a:buAutoNum type="arabicPeriod"/>
            </a:pPr>
            <a:endParaRPr sz="27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buClr>
                <a:srgbClr val="4F81BC"/>
              </a:buClr>
              <a:buSzPct val="84615"/>
              <a:buAutoNum type="arabicPeriod"/>
              <a:tabLst>
                <a:tab pos="469265" algn="l"/>
                <a:tab pos="469900" algn="l"/>
              </a:tabLst>
            </a:pPr>
            <a:r>
              <a:rPr sz="2600" spc="-5" dirty="0">
                <a:latin typeface="Segoe UI"/>
                <a:cs typeface="Segoe UI"/>
              </a:rPr>
              <a:t>Determine </a:t>
            </a:r>
            <a:r>
              <a:rPr sz="2600" spc="-10" dirty="0">
                <a:latin typeface="Segoe UI"/>
                <a:cs typeface="Segoe UI"/>
              </a:rPr>
              <a:t>patency </a:t>
            </a:r>
            <a:r>
              <a:rPr sz="2600" spc="-30" dirty="0">
                <a:latin typeface="Segoe UI"/>
                <a:cs typeface="Segoe UI"/>
              </a:rPr>
              <a:t>of </a:t>
            </a:r>
            <a:r>
              <a:rPr sz="2600" spc="5" dirty="0">
                <a:latin typeface="Segoe UI"/>
                <a:cs typeface="Segoe UI"/>
              </a:rPr>
              <a:t>coronary </a:t>
            </a:r>
            <a:r>
              <a:rPr sz="2600" spc="20" dirty="0">
                <a:latin typeface="Segoe UI"/>
                <a:cs typeface="Segoe UI"/>
              </a:rPr>
              <a:t>artery </a:t>
            </a:r>
            <a:r>
              <a:rPr sz="2600" spc="-5" dirty="0">
                <a:latin typeface="Segoe UI"/>
                <a:cs typeface="Segoe UI"/>
              </a:rPr>
              <a:t>bypass</a:t>
            </a:r>
            <a:r>
              <a:rPr sz="2600" spc="-55" dirty="0">
                <a:latin typeface="Segoe UI"/>
                <a:cs typeface="Segoe UI"/>
              </a:rPr>
              <a:t> </a:t>
            </a:r>
            <a:r>
              <a:rPr sz="2600" spc="5" dirty="0">
                <a:latin typeface="Segoe UI"/>
                <a:cs typeface="Segoe UI"/>
              </a:rPr>
              <a:t>grafts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61899"/>
            <a:ext cx="412813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4309" y="1949322"/>
            <a:ext cx="795020" cy="7664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82550" marR="5080" indent="-70485">
              <a:lnSpc>
                <a:spcPts val="2590"/>
              </a:lnSpc>
              <a:spcBef>
                <a:spcPts val="725"/>
              </a:spcBef>
            </a:pPr>
            <a:r>
              <a:rPr sz="2700" dirty="0">
                <a:latin typeface="Calibri"/>
                <a:cs typeface="Calibri"/>
              </a:rPr>
              <a:t>a</a:t>
            </a:r>
            <a:r>
              <a:rPr sz="2700" spc="-15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  </a:t>
            </a:r>
            <a:r>
              <a:rPr sz="2700" spc="-5" dirty="0">
                <a:latin typeface="Calibri"/>
                <a:cs typeface="Calibri"/>
              </a:rPr>
              <a:t>(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10" dirty="0">
                <a:latin typeface="Calibri"/>
                <a:cs typeface="Calibri"/>
              </a:rPr>
              <a:t>.</a:t>
            </a:r>
            <a:r>
              <a:rPr sz="2700" dirty="0">
                <a:latin typeface="Calibri"/>
                <a:cs typeface="Calibri"/>
              </a:rPr>
              <a:t>g.,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49322"/>
            <a:ext cx="7112634" cy="10953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45"/>
              </a:spcBef>
              <a:buFont typeface="Wingdings"/>
              <a:buChar char="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In </a:t>
            </a:r>
            <a:r>
              <a:rPr sz="2700" spc="-15" dirty="0">
                <a:latin typeface="Calibri"/>
                <a:cs typeface="Calibri"/>
              </a:rPr>
              <a:t>patients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10" dirty="0">
                <a:latin typeface="Calibri"/>
                <a:cs typeface="Calibri"/>
              </a:rPr>
              <a:t>non–ST-segment </a:t>
            </a:r>
            <a:r>
              <a:rPr sz="2700" spc="-15" dirty="0">
                <a:latin typeface="Calibri"/>
                <a:cs typeface="Calibri"/>
              </a:rPr>
              <a:t>elevation  </a:t>
            </a:r>
            <a:r>
              <a:rPr sz="2700" spc="-10" dirty="0">
                <a:latin typeface="Calibri"/>
                <a:cs typeface="Calibri"/>
              </a:rPr>
              <a:t>coronary </a:t>
            </a:r>
            <a:r>
              <a:rPr sz="2700" spc="-15" dirty="0">
                <a:latin typeface="Calibri"/>
                <a:cs typeface="Calibri"/>
              </a:rPr>
              <a:t>syndromes 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5" dirty="0">
                <a:latin typeface="Calibri"/>
                <a:cs typeface="Calibri"/>
              </a:rPr>
              <a:t>high-risk </a:t>
            </a:r>
            <a:r>
              <a:rPr sz="2700" spc="-25" dirty="0">
                <a:latin typeface="Calibri"/>
                <a:cs typeface="Calibri"/>
              </a:rPr>
              <a:t>features  </a:t>
            </a:r>
            <a:r>
              <a:rPr sz="2700" spc="-5" dirty="0">
                <a:latin typeface="Calibri"/>
                <a:cs typeface="Calibri"/>
              </a:rPr>
              <a:t>ongoing </a:t>
            </a:r>
            <a:r>
              <a:rPr sz="2700" dirty="0">
                <a:latin typeface="Calibri"/>
                <a:cs typeface="Calibri"/>
              </a:rPr>
              <a:t>ischemia, </a:t>
            </a:r>
            <a:r>
              <a:rPr sz="2700" spc="-5" dirty="0">
                <a:latin typeface="Calibri"/>
                <a:cs typeface="Calibri"/>
              </a:rPr>
              <a:t>heart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failure)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430346"/>
            <a:ext cx="8074659" cy="224853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715" indent="-342900" algn="just">
              <a:lnSpc>
                <a:spcPts val="2590"/>
              </a:lnSpc>
              <a:spcBef>
                <a:spcPts val="730"/>
              </a:spcBef>
              <a:buFont typeface="Wingdings"/>
              <a:buChar char="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patients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15" dirty="0">
                <a:latin typeface="Calibri"/>
                <a:cs typeface="Calibri"/>
              </a:rPr>
              <a:t>acute </a:t>
            </a:r>
            <a:r>
              <a:rPr sz="2700" spc="-10" dirty="0">
                <a:latin typeface="Calibri"/>
                <a:cs typeface="Calibri"/>
              </a:rPr>
              <a:t>ST-segment </a:t>
            </a:r>
            <a:r>
              <a:rPr sz="2700" spc="-15" dirty="0">
                <a:latin typeface="Calibri"/>
                <a:cs typeface="Calibri"/>
              </a:rPr>
              <a:t>elevation </a:t>
            </a:r>
            <a:r>
              <a:rPr sz="2700" spc="-20" dirty="0">
                <a:latin typeface="Calibri"/>
                <a:cs typeface="Calibri"/>
              </a:rPr>
              <a:t>myocardial  </a:t>
            </a:r>
            <a:r>
              <a:rPr sz="2700" spc="-10" dirty="0">
                <a:latin typeface="Calibri"/>
                <a:cs typeface="Calibri"/>
              </a:rPr>
              <a:t>infarction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(STEMI)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Primary </a:t>
            </a:r>
            <a:r>
              <a:rPr sz="2700" spc="-15" dirty="0">
                <a:latin typeface="Calibri"/>
                <a:cs typeface="Calibri"/>
              </a:rPr>
              <a:t>percutaneous</a:t>
            </a:r>
            <a:r>
              <a:rPr sz="2700" spc="58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intervention  </a:t>
            </a:r>
            <a:r>
              <a:rPr sz="2700" spc="-10" dirty="0">
                <a:latin typeface="Calibri"/>
                <a:cs typeface="Calibri"/>
              </a:rPr>
              <a:t>(PCI)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usually  </a:t>
            </a:r>
            <a:r>
              <a:rPr sz="2700" spc="-10" dirty="0">
                <a:latin typeface="Calibri"/>
                <a:cs typeface="Calibri"/>
              </a:rPr>
              <a:t>performed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10" dirty="0">
                <a:latin typeface="Calibri"/>
                <a:cs typeface="Calibri"/>
              </a:rPr>
              <a:t>same </a:t>
            </a:r>
            <a:r>
              <a:rPr sz="2700" spc="-15" dirty="0">
                <a:latin typeface="Calibri"/>
                <a:cs typeface="Calibri"/>
              </a:rPr>
              <a:t>procedure, </a:t>
            </a:r>
            <a:r>
              <a:rPr sz="2700" spc="-10" dirty="0">
                <a:latin typeface="Calibri"/>
                <a:cs typeface="Calibri"/>
              </a:rPr>
              <a:t>immediately </a:t>
            </a:r>
            <a:r>
              <a:rPr sz="2700" spc="-15" dirty="0">
                <a:latin typeface="Calibri"/>
                <a:cs typeface="Calibri"/>
              </a:rPr>
              <a:t>after 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diagnostic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procedure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1913</Words>
  <Application>Microsoft Office PowerPoint</Application>
  <PresentationFormat>On-screen Show (4:3)</PresentationFormat>
  <Paragraphs>305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Wingdings</vt:lpstr>
      <vt:lpstr>Wingdings 2</vt:lpstr>
      <vt:lpstr>Times New Roman</vt:lpstr>
      <vt:lpstr>Constantia</vt:lpstr>
      <vt:lpstr>Calibri</vt:lpstr>
      <vt:lpstr>Segoe UI</vt:lpstr>
      <vt:lpstr>Arial</vt:lpstr>
      <vt:lpstr>Office Theme</vt:lpstr>
      <vt:lpstr>Presented By: Yash Rakholiya </vt:lpstr>
      <vt:lpstr>History</vt:lpstr>
      <vt:lpstr>Goals</vt:lpstr>
      <vt:lpstr>Cardiac catheterisation laboratory</vt:lpstr>
      <vt:lpstr>Fluoroscopy machine</vt:lpstr>
      <vt:lpstr>PowerPoint Presentation</vt:lpstr>
      <vt:lpstr>PowerPoint Presentation</vt:lpstr>
      <vt:lpstr>INDICATION</vt:lpstr>
      <vt:lpstr>INDICATIONS</vt:lpstr>
      <vt:lpstr>CONTRAINDICATIONS</vt:lpstr>
      <vt:lpstr>Before the Procedure</vt:lpstr>
      <vt:lpstr>Patient Preparation</vt:lpstr>
      <vt:lpstr>PowerPoint Presentation</vt:lpstr>
      <vt:lpstr>Sterile Field and Patient</vt:lpstr>
      <vt:lpstr>PowerPoint Presentation</vt:lpstr>
      <vt:lpstr>PowerPoint Presentation</vt:lpstr>
      <vt:lpstr>Sterile equipment needed</vt:lpstr>
      <vt:lpstr>PowerPoint Presentation</vt:lpstr>
      <vt:lpstr>Radial access tools</vt:lpstr>
      <vt:lpstr>PowerPoint Presentation</vt:lpstr>
      <vt:lpstr>Arterial Puncture</vt:lpstr>
      <vt:lpstr>Radial</vt:lpstr>
      <vt:lpstr>Catherization</vt:lpstr>
      <vt:lpstr>Femoral</vt:lpstr>
      <vt:lpstr>Femoral</vt:lpstr>
      <vt:lpstr>Access technique</vt:lpstr>
      <vt:lpstr>Access sites (Other)</vt:lpstr>
      <vt:lpstr>Coronary angiography catheters</vt:lpstr>
      <vt:lpstr>Steps to Insert Sheath</vt:lpstr>
      <vt:lpstr>Inserting Catheter</vt:lpstr>
      <vt:lpstr>Catheter Placement</vt:lpstr>
      <vt:lpstr>Contrast Media</vt:lpstr>
      <vt:lpstr>Contrast Injection</vt:lpstr>
      <vt:lpstr>Normal coronaries (LCA)</vt:lpstr>
      <vt:lpstr>Normal coronaries (RCA)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Angiographic views of the left coronary artery</vt:lpstr>
      <vt:lpstr>Angiographic views of the right coronary artery</vt:lpstr>
      <vt:lpstr>Calcification</vt:lpstr>
      <vt:lpstr>Thrombus</vt:lpstr>
      <vt:lpstr>Tortuousity</vt:lpstr>
      <vt:lpstr>Dissection</vt:lpstr>
      <vt:lpstr>PowerPoint Presentation</vt:lpstr>
      <vt:lpstr>Muscle Bridge</vt:lpstr>
      <vt:lpstr>Possible complications</vt:lpstr>
      <vt:lpstr>Finished Procedure</vt:lpstr>
      <vt:lpstr>PowerPoint Presentation</vt:lpstr>
      <vt:lpstr>Femoral Instructions</vt:lpstr>
      <vt:lpstr>PowerPoint Presentation</vt:lpstr>
      <vt:lpstr>Coronary artery</vt:lpstr>
      <vt:lpstr>Coronary artery</vt:lpstr>
      <vt:lpstr>Right coronary artery</vt:lpstr>
      <vt:lpstr>Branches of RCA</vt:lpstr>
      <vt:lpstr>PowerPoint Presentation</vt:lpstr>
      <vt:lpstr>Area of distribution</vt:lpstr>
      <vt:lpstr>Left coronary artery</vt:lpstr>
      <vt:lpstr>LT CORONARY ARTERY DISTRIBUTION</vt:lpstr>
      <vt:lpstr>DOMINANCE</vt:lpstr>
      <vt:lpstr>Dominance</vt:lpstr>
      <vt:lpstr>Flow</vt:lpstr>
      <vt:lpstr>Complications</vt:lpstr>
      <vt:lpstr>Complications</vt:lpstr>
      <vt:lpstr>Other coronary imaging modalities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Raja Lahiri</dc:title>
  <dc:creator>dell</dc:creator>
  <cp:lastModifiedBy>Yash Rakholiya</cp:lastModifiedBy>
  <cp:revision>10</cp:revision>
  <dcterms:created xsi:type="dcterms:W3CDTF">2020-03-23T05:01:21Z</dcterms:created>
  <dcterms:modified xsi:type="dcterms:W3CDTF">2024-08-05T11:18:20Z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2020-03-23T00:00:00Z</vt:filetime>
  </property>
</Properties>
</file>