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59" r:id="rId4"/>
    <p:sldId id="263" r:id="rId5"/>
    <p:sldId id="267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9" r:id="rId14"/>
    <p:sldId id="281" r:id="rId15"/>
    <p:sldId id="283" r:id="rId16"/>
    <p:sldId id="286" r:id="rId17"/>
    <p:sldId id="288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>
      <p:cViewPr varScale="1">
        <p:scale>
          <a:sx n="91" d="100"/>
          <a:sy n="91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D283-9FF8-49E1-9D51-37ED6FB8813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0284-491F-4DF7-ADD0-EF319C07B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0284-491F-4DF7-ADD0-EF319C07BB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643EDC-AE15-439D-9B6B-7CEE1EC3834A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F99E62-CBA8-4E13-A256-1EE124187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4C-A215-4CD8-9673-66E571A1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19201"/>
            <a:ext cx="7886700" cy="334327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TMT AND STREES TESTING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introduction and protocols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95600" y="2931712"/>
            <a:ext cx="5599113" cy="2021288"/>
          </a:xfrm>
        </p:spPr>
        <p:txBody>
          <a:bodyPr>
            <a:normAutofit/>
          </a:bodyPr>
          <a:lstStyle/>
          <a:p>
            <a:r>
              <a:rPr lang="en-US" dirty="0"/>
              <a:t>       Presented by: Yash Rakholiya</a:t>
            </a:r>
          </a:p>
        </p:txBody>
      </p:sp>
    </p:spTree>
    <p:extLst>
      <p:ext uri="{BB962C8B-B14F-4D97-AF65-F5344CB8AC3E}">
        <p14:creationId xmlns:p14="http://schemas.microsoft.com/office/powerpoint/2010/main" val="307148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 BICYCLE ERGOMETRY.&#10; Bicycle protocols involve incremental workloads calibrated in watts&#10;(W) or kilopond-meters per minu...">
            <a:extLst>
              <a:ext uri="{FF2B5EF4-FFF2-40B4-BE49-F238E27FC236}">
                <a16:creationId xmlns:a16="http://schemas.microsoft.com/office/drawing/2014/main" id="{B38505E0-ADA6-4D91-8C5D-0785BAE2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33" y="-533400"/>
            <a:ext cx="9228933" cy="85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0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 TREADMILL PROTOCOL&#10; Bruce protocol is popular, and a large diagnostic and prognostic&#10;data base has been published&#10; The...">
            <a:extLst>
              <a:ext uri="{FF2B5EF4-FFF2-40B4-BE49-F238E27FC236}">
                <a16:creationId xmlns:a16="http://schemas.microsoft.com/office/drawing/2014/main" id="{04F69530-4925-44C9-937C-55145E7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3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 A limitation of the Bruce protocol is the relatively large&#10;increase in Vo2 between stages and the additional&#10;energy cost...">
            <a:extLst>
              <a:ext uri="{FF2B5EF4-FFF2-40B4-BE49-F238E27FC236}">
                <a16:creationId xmlns:a16="http://schemas.microsoft.com/office/drawing/2014/main" id="{1757C12C-3204-4253-801C-832FFF28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 Starts at a lower workload than the standard test.&#10; Typically used for elderly or sedentary patients.&#10; The fist two st...">
            <a:extLst>
              <a:ext uri="{FF2B5EF4-FFF2-40B4-BE49-F238E27FC236}">
                <a16:creationId xmlns:a16="http://schemas.microsoft.com/office/drawing/2014/main" id="{883DFF82-ECD3-42F4-8315-84FB499E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6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 The Naughton and Weber protocols use 1- to 2-&#10;minute stages with 1-MET increments between stages; these&#10;protocols may be...">
            <a:extLst>
              <a:ext uri="{FF2B5EF4-FFF2-40B4-BE49-F238E27FC236}">
                <a16:creationId xmlns:a16="http://schemas.microsoft.com/office/drawing/2014/main" id="{6E57D7E5-D1D2-49FA-84A5-27FD9A3B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 The Asymptomatic Cardiac Ischemia Pilot (ACIP) trial use 2-minute&#10;stages, with 1.5-MET increments between stages after t...">
            <a:extLst>
              <a:ext uri="{FF2B5EF4-FFF2-40B4-BE49-F238E27FC236}">
                <a16:creationId xmlns:a16="http://schemas.microsoft.com/office/drawing/2014/main" id="{9D1A77AE-E8D5-4236-8F75-1199D89E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2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 The mACIP protocol produces a similar aerobic demand&#10;as the standard ACIP protocol for each minute of&#10;exercise&#10; Well su...">
            <a:extLst>
              <a:ext uri="{FF2B5EF4-FFF2-40B4-BE49-F238E27FC236}">
                <a16:creationId xmlns:a16="http://schemas.microsoft.com/office/drawing/2014/main" id="{6F06C5AE-E285-45E1-A6EF-B05710D7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 This protocol is good for a wider range of fitness levels depending&#10;on starting grade.&#10; Allows for gradual increase in ...">
            <a:extLst>
              <a:ext uri="{FF2B5EF4-FFF2-40B4-BE49-F238E27FC236}">
                <a16:creationId xmlns:a16="http://schemas.microsoft.com/office/drawing/2014/main" id="{D7EF3862-046D-4FA4-9B9F-A66EC52C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3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4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 Computer driven protocol that continuously increase workload until&#10;max exertion is reached.&#10; Steady state may not be re...">
            <a:extLst>
              <a:ext uri="{FF2B5EF4-FFF2-40B4-BE49-F238E27FC236}">
                <a16:creationId xmlns:a16="http://schemas.microsoft.com/office/drawing/2014/main" id="{CBA78628-9AB0-40C2-B311-1A0CDBA4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TOCOL&#10;USES&#10;COMMENTS&#10;BRUCE Normally used large↑Vo2 bet&#10;stagesrunning≥st 4&#10;NAUGHTON&amp;WEBER Limited ex tolerance-&#10;CCF&#10;1-2 m...">
            <a:extLst>
              <a:ext uri="{FF2B5EF4-FFF2-40B4-BE49-F238E27FC236}">
                <a16:creationId xmlns:a16="http://schemas.microsoft.com/office/drawing/2014/main" id="{243808A9-20AA-4529-A811-3052B232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1122"/>
            <a:ext cx="8991600" cy="45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0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 Walk Test.&#10; A 6-minute walk test or a long-distance corridor walk test can be&#10;used to provide an estimate of functional...">
            <a:extLst>
              <a:ext uri="{FF2B5EF4-FFF2-40B4-BE49-F238E27FC236}">
                <a16:creationId xmlns:a16="http://schemas.microsoft.com/office/drawing/2014/main" id="{CAF56D35-36FC-49B5-8668-9C317E7A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" y="381001"/>
            <a:ext cx="91389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♥Class I (Definitely appropriate) –&#10;♥ Adult males or females (including RBBB or &lt; 1mm resting ST&#10;depression) with an inter...">
            <a:extLst>
              <a:ext uri="{FF2B5EF4-FFF2-40B4-BE49-F238E27FC236}">
                <a16:creationId xmlns:a16="http://schemas.microsoft.com/office/drawing/2014/main" id="{A6311C54-2E28-49F9-8421-0EE2723B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7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 Class IIb (maybe appropriate)&#10;◦ Patients with a high pretest probability of CAD by age,&#10;symptoms, and gender.&#10;◦ Patients...">
            <a:extLst>
              <a:ext uri="{FF2B5EF4-FFF2-40B4-BE49-F238E27FC236}">
                <a16:creationId xmlns:a16="http://schemas.microsoft.com/office/drawing/2014/main" id="{40CE8E3B-173F-400F-9269-5A77962B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♥Class III (Not appropriate)&#10;♥&#10;♥1. To use the ST segment response in the diagnosis of coronary1. To use the ST segment res...">
            <a:extLst>
              <a:ext uri="{FF2B5EF4-FFF2-40B4-BE49-F238E27FC236}">
                <a16:creationId xmlns:a16="http://schemas.microsoft.com/office/drawing/2014/main" id="{C29FBE71-57B7-49B6-BB72-92D5D471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7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 Pretest Preparations&#10; Patients should be instructed not to eat, drink caffeinated&#10;beverages, or smoke for 3 hours befor...">
            <a:extLst>
              <a:ext uri="{FF2B5EF4-FFF2-40B4-BE49-F238E27FC236}">
                <a16:creationId xmlns:a16="http://schemas.microsoft.com/office/drawing/2014/main" id="{33E6BF93-96DC-47EB-9090-C9A3675E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15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 Room temperature should be between 64° and 72°F (18° and 22°C)&#10;and humidity less than 60 percent.&#10; The heart rate, bloo...">
            <a:extLst>
              <a:ext uri="{FF2B5EF4-FFF2-40B4-BE49-F238E27FC236}">
                <a16:creationId xmlns:a16="http://schemas.microsoft.com/office/drawing/2014/main" id="{681C2169-6087-4E15-B445-FBAE3352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6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716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b="1" dirty="0"/>
              <a:t>Indication for terminating exercise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838201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1.St segment elevation  more than 1mm in leads without  Q waves caused by prior myocardial infarction.</a:t>
            </a:r>
          </a:p>
          <a:p>
            <a:pPr marL="342900" indent="-342900"/>
            <a:endParaRPr lang="en-US" dirty="0"/>
          </a:p>
          <a:p>
            <a:r>
              <a:rPr lang="en-US" dirty="0"/>
              <a:t>2.Drop in systolic blood pressure of more10mmg  despite an increase in work load when accompanied by any  other evidence of ischemia.</a:t>
            </a:r>
          </a:p>
          <a:p>
            <a:endParaRPr lang="en-US" dirty="0"/>
          </a:p>
          <a:p>
            <a:r>
              <a:rPr lang="en-US" dirty="0"/>
              <a:t>3.Moderate to severe angina.</a:t>
            </a:r>
          </a:p>
          <a:p>
            <a:endParaRPr lang="en-US" dirty="0"/>
          </a:p>
          <a:p>
            <a:r>
              <a:rPr lang="en-US" dirty="0"/>
              <a:t>4.Central nervous system symptoms :ataxia dizziness, near syncope.</a:t>
            </a:r>
          </a:p>
          <a:p>
            <a:endParaRPr lang="en-US" dirty="0"/>
          </a:p>
          <a:p>
            <a:r>
              <a:rPr lang="en-US" dirty="0"/>
              <a:t>5.Signs of poor perfusion.</a:t>
            </a:r>
          </a:p>
          <a:p>
            <a:endParaRPr lang="en-US" dirty="0"/>
          </a:p>
          <a:p>
            <a:r>
              <a:rPr lang="en-US" dirty="0"/>
              <a:t>6.Sustained ventricular tachycardia or other arrythmia that interfere s with normal maintenance of cardiac output during exercise.</a:t>
            </a:r>
          </a:p>
          <a:p>
            <a:endParaRPr lang="en-US" dirty="0"/>
          </a:p>
          <a:p>
            <a:r>
              <a:rPr lang="en-US" dirty="0"/>
              <a:t>7.Technical difficulties monitoring the ecg or systolic  blood pressure.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410200"/>
            <a:ext cx="3145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8.Patients request to stop.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72C9F-2592-46BC-98B7-11A89A57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685800"/>
            <a:ext cx="3132288" cy="23808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     </a:t>
            </a:r>
            <a:r>
              <a:rPr lang="en-US" sz="4800" dirty="0">
                <a:solidFill>
                  <a:srgbClr val="FF0000"/>
                </a:solidFill>
              </a:rPr>
              <a:t>TMT      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 MACHINE</a:t>
            </a:r>
            <a:br>
              <a:rPr lang="en-US" sz="4800" dirty="0"/>
            </a:br>
            <a:endParaRPr lang="en-IN" sz="4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024" y="0"/>
            <a:ext cx="499530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14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Marked STT,segment displacement horizontal or down sloping of more than 2mm in a patient with </a:t>
            </a:r>
            <a:r>
              <a:rPr lang="en-US"/>
              <a:t>suspected ischemia.</a:t>
            </a:r>
            <a:endParaRPr lang="en-US" dirty="0"/>
          </a:p>
          <a:p>
            <a:pPr marL="342900" indent="-342900"/>
            <a:endParaRPr lang="en-US" dirty="0"/>
          </a:p>
          <a:p>
            <a:r>
              <a:rPr lang="en-US" dirty="0"/>
              <a:t>2. Drop in SBP more than 10mmhg persisitently below base line  despite an increase in workload ,in the absecnce of other evidence of iscahemia.</a:t>
            </a:r>
          </a:p>
          <a:p>
            <a:endParaRPr lang="en-US" dirty="0"/>
          </a:p>
          <a:p>
            <a:r>
              <a:rPr lang="en-US" dirty="0"/>
              <a:t>3. Increase in chest pain.</a:t>
            </a:r>
          </a:p>
          <a:p>
            <a:endParaRPr lang="en-US" dirty="0"/>
          </a:p>
          <a:p>
            <a:r>
              <a:rPr lang="en-US" dirty="0"/>
              <a:t>4. Fatigue ,shortness of breath wheezing leg cramping or claudication.arrythmia other than sustained VT including  multifocal ectopy ventricular triplets SVT,atrioventricular heart block or bradyarrythmias.</a:t>
            </a:r>
          </a:p>
          <a:p>
            <a:endParaRPr lang="en-US" dirty="0"/>
          </a:p>
          <a:p>
            <a:r>
              <a:rPr lang="en-US" dirty="0"/>
              <a:t>5. Exaggerated hypertension  response (SBP morethan  250mmhg and diastolic bp morethan 115mmhg).</a:t>
            </a:r>
          </a:p>
          <a:p>
            <a:endParaRPr lang="en-US" dirty="0"/>
          </a:p>
          <a:p>
            <a:r>
              <a:rPr lang="en-US" dirty="0"/>
              <a:t>6. Development of bundle branch block that cannot be distinguished from VT.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Relative  indication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ectrode placement&#10; ">
            <a:extLst>
              <a:ext uri="{FF2B5EF4-FFF2-40B4-BE49-F238E27FC236}">
                <a16:creationId xmlns:a16="http://schemas.microsoft.com/office/drawing/2014/main" id="{36337692-627B-4C97-9D75-F7BB5598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1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2 LEAD ELECTRODE PLACEMENT&#10;10 Electrodes are used&#10;o V1-4th intercostal space to the right of the&#10;sternum&#10;o V2- 4th inter...">
            <a:extLst>
              <a:ext uri="{FF2B5EF4-FFF2-40B4-BE49-F238E27FC236}">
                <a16:creationId xmlns:a16="http://schemas.microsoft.com/office/drawing/2014/main" id="{BFDCFD4C-7C3F-47C6-B19B-7C47FD2D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FETY PRECAUTIONS AND&#10;EQUIPMENT&#10; The safety precautions outlined by the American&#10;Heart Association/American college of c...">
            <a:extLst>
              <a:ext uri="{FF2B5EF4-FFF2-40B4-BE49-F238E27FC236}">
                <a16:creationId xmlns:a16="http://schemas.microsoft.com/office/drawing/2014/main" id="{530FBE9B-A525-481B-8B85-B55E53F3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207286" cy="32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A small platform or stepping area at the&#10;level of belt.&#10;Although numerous clever devices-&#10;remains most reliable.&#10;Should...">
            <a:extLst>
              <a:ext uri="{FF2B5EF4-FFF2-40B4-BE49-F238E27FC236}">
                <a16:creationId xmlns:a16="http://schemas.microsoft.com/office/drawing/2014/main" id="{2184413C-8480-45A2-9C3E-D5DD4D28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599"/>
            <a:ext cx="4343400" cy="35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 If maximal sensitivity is to be achieved with an exercise test,&#10;patients should be supine as soon as possible during the...">
            <a:extLst>
              <a:ext uri="{FF2B5EF4-FFF2-40B4-BE49-F238E27FC236}">
                <a16:creationId xmlns:a16="http://schemas.microsoft.com/office/drawing/2014/main" id="{38AE9CA0-2CDE-425C-AD16-198CFB01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 It results in&#10;• Right axis shift&#10;• Increased voltage in inferior leads&#10;• May produce loss of inferior Q waves and develo...">
            <a:extLst>
              <a:ext uri="{FF2B5EF4-FFF2-40B4-BE49-F238E27FC236}">
                <a16:creationId xmlns:a16="http://schemas.microsoft.com/office/drawing/2014/main" id="{E29F862A-84F9-48FB-A38C-6C928165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ACC/AHA practice guidelines on </a:t>
            </a:r>
            <a:r>
              <a:rPr lang="en-US" sz="2400" i="1" dirty="0">
                <a:solidFill>
                  <a:srgbClr val="FF0000"/>
                </a:solidFill>
              </a:rPr>
              <a:t>exercise</a:t>
            </a:r>
            <a:r>
              <a:rPr lang="en-US" sz="2400" dirty="0">
                <a:solidFill>
                  <a:srgbClr val="FF0000"/>
                </a:solidFill>
              </a:rPr>
              <a:t> testing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pretest probability of coronary artery disease by age sex and symptoms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CACE6B7A-DF2E-4FB0-9E94-4526BD9BC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214176"/>
              </p:ext>
            </p:extLst>
          </p:nvPr>
        </p:nvGraphicFramePr>
        <p:xfrm>
          <a:off x="152398" y="1164770"/>
          <a:ext cx="8669657" cy="55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45">
                  <a:extLst>
                    <a:ext uri="{9D8B030D-6E8A-4147-A177-3AD203B41FA5}">
                      <a16:colId xmlns:a16="http://schemas.microsoft.com/office/drawing/2014/main" val="4005765835"/>
                    </a:ext>
                  </a:extLst>
                </a:gridCol>
                <a:gridCol w="1720478">
                  <a:extLst>
                    <a:ext uri="{9D8B030D-6E8A-4147-A177-3AD203B41FA5}">
                      <a16:colId xmlns:a16="http://schemas.microsoft.com/office/drawing/2014/main" val="3221485330"/>
                    </a:ext>
                  </a:extLst>
                </a:gridCol>
                <a:gridCol w="1720478">
                  <a:extLst>
                    <a:ext uri="{9D8B030D-6E8A-4147-A177-3AD203B41FA5}">
                      <a16:colId xmlns:a16="http://schemas.microsoft.com/office/drawing/2014/main" val="124771931"/>
                    </a:ext>
                  </a:extLst>
                </a:gridCol>
                <a:gridCol w="1720478">
                  <a:extLst>
                    <a:ext uri="{9D8B030D-6E8A-4147-A177-3AD203B41FA5}">
                      <a16:colId xmlns:a16="http://schemas.microsoft.com/office/drawing/2014/main" val="2481751839"/>
                    </a:ext>
                  </a:extLst>
                </a:gridCol>
                <a:gridCol w="1720478">
                  <a:extLst>
                    <a:ext uri="{9D8B030D-6E8A-4147-A177-3AD203B41FA5}">
                      <a16:colId xmlns:a16="http://schemas.microsoft.com/office/drawing/2014/main" val="3350741876"/>
                    </a:ext>
                  </a:extLst>
                </a:gridCol>
              </a:tblGrid>
              <a:tr h="1047206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ANGINA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ATYPICAL ANGINA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NONANGINAL CHEST PAIN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ASYMPTOMATIC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82821770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r>
                        <a:rPr lang="en-US" dirty="0"/>
                        <a:t>30-39</a:t>
                      </a:r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LOW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20396666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r>
                        <a:rPr lang="en-US" dirty="0"/>
                        <a:t>40-49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INTERMEDIATE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5677809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r>
                        <a:rPr lang="en-US" dirty="0"/>
                        <a:t>50-59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INTERMEDIATE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INETRMEDIATE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VERY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94443788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r>
                        <a:rPr lang="en-US" dirty="0"/>
                        <a:t>60-69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INTERMEDIATE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INETRMEDIATE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35150121"/>
                  </a:ext>
                </a:extLst>
              </a:tr>
              <a:tr h="805542">
                <a:tc>
                  <a:txBody>
                    <a:bodyPr/>
                    <a:lstStyle/>
                    <a:p>
                      <a:r>
                        <a:rPr lang="en-IN" dirty="0"/>
                        <a:t>≥70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INTERMEDIATE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LOW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198750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634F62-416F-4409-9AC0-C3C032E0B6C9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1.acute myocardial infarction with in 2days.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2.high risk unstable angina.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3.uncontrolled cardiac arrythmias.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4.active endocarditis.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5.symptomatic severe aortic stenosis.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6.decompensated heart failure.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7.acute pulmonary embolism or infarction 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8.acute myocarditis ,pericarditis.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9.physical disability that precludes safe and adequate testing.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BDCC98-53DB-4A87-97D3-C18AE8105803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534400" cy="13255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Contraindication of exercise testing Absolute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589319-9E8D-434A-8438-DBA99937093D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8839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1.known left main coronary artery stenosis.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2.moderate aortic stenosis with uncertain relation to symptoms.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3.tachyarrythmia with uncontrolled ventricular rates.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4.acquired complete heart block.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5.hypertrophic cardiomyopathy with severe resting gradient 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6.mental impairment with limited ability to cooperate 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C02D7C-2D2F-46EA-8968-2F58200FC11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RELATIVE  CONTRAINDICATIONS</a:t>
            </a:r>
            <a:endParaRPr kumimoji="0" lang="en-IN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 In patients with early repolarization and resting ST segment&#10;elevation, return to the PQ junction is normal.&#10; Therefore...">
            <a:extLst>
              <a:ext uri="{FF2B5EF4-FFF2-40B4-BE49-F238E27FC236}">
                <a16:creationId xmlns:a16="http://schemas.microsoft.com/office/drawing/2014/main" id="{908530C3-CB89-40C0-B39C-5B0300F2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 LBBB,&#10; LVH&#10; WPW syndrome,&#10; Pacemakers,&#10; Digoxin and&#10; In patients with more than one millimeter of resting ST-&#10;depre...">
            <a:extLst>
              <a:ext uri="{FF2B5EF4-FFF2-40B4-BE49-F238E27FC236}">
                <a16:creationId xmlns:a16="http://schemas.microsoft.com/office/drawing/2014/main" id="{61A83198-94C2-42EE-A39F-89632ED9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 lead II has been shown to have a high false-positive rate.&#10; Exercise-induced ST-segment depression in inferior limb lea...">
            <a:extLst>
              <a:ext uri="{FF2B5EF4-FFF2-40B4-BE49-F238E27FC236}">
                <a16:creationId xmlns:a16="http://schemas.microsoft.com/office/drawing/2014/main" id="{1A48C1BA-B10E-427D-9C21-1AE87952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9" y="0"/>
            <a:ext cx="9324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-Segment Analysis&#10; ">
            <a:extLst>
              <a:ext uri="{FF2B5EF4-FFF2-40B4-BE49-F238E27FC236}">
                <a16:creationId xmlns:a16="http://schemas.microsoft.com/office/drawing/2014/main" id="{D0385946-9F5F-4F1D-9F6B-4820F05A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 ST Segment Displacement&#10; In normal persons, the PR, QRS, and QT intervals shorten as heart&#10;rate increases. P amplitude ...">
            <a:extLst>
              <a:ext uri="{FF2B5EF4-FFF2-40B4-BE49-F238E27FC236}">
                <a16:creationId xmlns:a16="http://schemas.microsoft.com/office/drawing/2014/main" id="{869145C9-C6F5-40E7-83D3-D920CE37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 In the immediate postrecovery phase, the ST segment&#10;displacement may persist, with downsloping ST segments and T&#10;wave in...">
            <a:extLst>
              <a:ext uri="{FF2B5EF4-FFF2-40B4-BE49-F238E27FC236}">
                <a16:creationId xmlns:a16="http://schemas.microsoft.com/office/drawing/2014/main" id="{E8A639A4-D300-4FA6-9DAB-D0FCC6A4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d…&#10;Treadmill test at medical centre of the&#10;Olympic village at 1980&#10;Treadmill ergo meters are now motor&#10;driven.&#10; ">
            <a:extLst>
              <a:ext uri="{FF2B5EF4-FFF2-40B4-BE49-F238E27FC236}">
                <a16:creationId xmlns:a16="http://schemas.microsoft.com/office/drawing/2014/main" id="{81B623A5-5169-4A18-97A7-F19EC9CFF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3710872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…&#10; Used to provide information about how&#10;the heart responds to exertion.&#10;Usually involves walking on a treadmill at&#10;...">
            <a:extLst>
              <a:ext uri="{FF2B5EF4-FFF2-40B4-BE49-F238E27FC236}">
                <a16:creationId xmlns:a16="http://schemas.microsoft.com/office/drawing/2014/main" id="{C8F0B589-BA84-4553-AE1D-7F7EAE1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4208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MERGENCY STOP BUTTON&#10; ">
            <a:extLst>
              <a:ext uri="{FF2B5EF4-FFF2-40B4-BE49-F238E27FC236}">
                <a16:creationId xmlns:a16="http://schemas.microsoft.com/office/drawing/2014/main" id="{CAAD5B53-3D6B-4184-BC1C-89C39928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733800" cy="30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G MEASURING UNIT&#10; ">
            <a:extLst>
              <a:ext uri="{FF2B5EF4-FFF2-40B4-BE49-F238E27FC236}">
                <a16:creationId xmlns:a16="http://schemas.microsoft.com/office/drawing/2014/main" id="{3619BC5E-EDF3-4066-AD34-1E478EAA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572000" cy="29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89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 Measurement of ST Segment Displacement&#10; For purposes of interpretation, the PQ junction is usually chosen as&#10;the isoele...">
            <a:extLst>
              <a:ext uri="{FF2B5EF4-FFF2-40B4-BE49-F238E27FC236}">
                <a16:creationId xmlns:a16="http://schemas.microsoft.com/office/drawing/2014/main" id="{826A4220-5466-494A-9BC2-B4B04E0F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641" y="1"/>
            <a:ext cx="9765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iller CS-200&#10; Diagnostic work station – record, display,&#10;archive, analyze ECG&#10; External blood pressure unit interface...">
            <a:extLst>
              <a:ext uri="{FF2B5EF4-FFF2-40B4-BE49-F238E27FC236}">
                <a16:creationId xmlns:a16="http://schemas.microsoft.com/office/drawing/2014/main" id="{10AD4D8D-0077-450C-9709-7601864D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yout&#10;Thermal printer&#10;keyboard&#10;CD drive&#10;Display monitor&#10;mouse&#10;Track ball&#10;Floppy drive&#10;Storage drawers&#10;Laser printer&#10; ">
            <a:extLst>
              <a:ext uri="{FF2B5EF4-FFF2-40B4-BE49-F238E27FC236}">
                <a16:creationId xmlns:a16="http://schemas.microsoft.com/office/drawing/2014/main" id="{FFAC76BE-599B-447F-80B7-235B02438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048000" cy="32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ck panel&#10;RS232 (spare),Bottom Connector –printer, Top&#10;connector-Mouse, Monitor connection, Reserved slots&#10;for additional...">
            <a:extLst>
              <a:ext uri="{FF2B5EF4-FFF2-40B4-BE49-F238E27FC236}">
                <a16:creationId xmlns:a16="http://schemas.microsoft.com/office/drawing/2014/main" id="{C94A31E3-DA70-4CEF-81E8-0A758991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161"/>
            <a:ext cx="5410200" cy="43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ectrode&#10;Sticky electrodes(PREGELLED) are being&#10;used in the treadmill test, which provide&#10;good contact.&#10; ">
            <a:extLst>
              <a:ext uri="{FF2B5EF4-FFF2-40B4-BE49-F238E27FC236}">
                <a16:creationId xmlns:a16="http://schemas.microsoft.com/office/drawing/2014/main" id="{E42F1468-6FD4-427C-A840-EA9DE615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5410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6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ads&#10;Limb leads Chest leads&#10; ">
            <a:extLst>
              <a:ext uri="{FF2B5EF4-FFF2-40B4-BE49-F238E27FC236}">
                <a16:creationId xmlns:a16="http://schemas.microsoft.com/office/drawing/2014/main" id="{1A3CFA77-8C51-4FBA-AE01-B8232CDD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07765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lectrode placement&#10; ">
            <a:extLst>
              <a:ext uri="{FF2B5EF4-FFF2-40B4-BE49-F238E27FC236}">
                <a16:creationId xmlns:a16="http://schemas.microsoft.com/office/drawing/2014/main" id="{36337692-627B-4C97-9D75-F7BB5598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386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2 LEAD ELECTRODE PLACEMENT&#10;10 Electrodes are used&#10;o V1-4th intercostal space to the right of the&#10;sternum&#10;o V2- 4th inter...">
            <a:extLst>
              <a:ext uri="{FF2B5EF4-FFF2-40B4-BE49-F238E27FC236}">
                <a16:creationId xmlns:a16="http://schemas.microsoft.com/office/drawing/2014/main" id="{BFDCFD4C-7C3F-47C6-B19B-7C47FD2D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762999" cy="23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3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 EXERCISE PROTOCOLS&#10; The exercise protocol should be progressive with even increments&#10;in speed and grade whenever possib...">
            <a:extLst>
              <a:ext uri="{FF2B5EF4-FFF2-40B4-BE49-F238E27FC236}">
                <a16:creationId xmlns:a16="http://schemas.microsoft.com/office/drawing/2014/main" id="{AB636A67-59FC-45D9-B40D-64EF25BCD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 Total body or ventilatory oxygen uptake (volume oxygen&#10;consumption [VO2]) is the amount of oxygen that is extracted from...">
            <a:extLst>
              <a:ext uri="{FF2B5EF4-FFF2-40B4-BE49-F238E27FC236}">
                <a16:creationId xmlns:a16="http://schemas.microsoft.com/office/drawing/2014/main" id="{5B838C6A-56E3-468C-A280-33663D48C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0"/>
            <a:ext cx="8458200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 Metabolic Equivalents&#10; Exercise testing fundamentally involves the measurement of work.&#10; The MET, or metabolic equival...">
            <a:extLst>
              <a:ext uri="{FF2B5EF4-FFF2-40B4-BE49-F238E27FC236}">
                <a16:creationId xmlns:a16="http://schemas.microsoft.com/office/drawing/2014/main" id="{85D6F4FF-169B-4858-ABCD-05E892E1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05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A7F3-EF90-4174-84B4-21F51D06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3426" name="Picture 2" descr=" Myocardial oxygen uptake is the amount of oxygen consumed by the&#10;heart muscle.&#10; Myocardial oxygen demand is related to ...">
            <a:extLst>
              <a:ext uri="{FF2B5EF4-FFF2-40B4-BE49-F238E27FC236}">
                <a16:creationId xmlns:a16="http://schemas.microsoft.com/office/drawing/2014/main" id="{839F73FE-AFE5-4044-9B80-7AE2BD2C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FE59-C7C6-494F-869E-CC87E5ED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Metabolic Equivalents  Exercise testing fundamentally involves the measurement of work. </a:t>
            </a:r>
          </a:p>
          <a:p>
            <a:r>
              <a:rPr lang="en-US" dirty="0"/>
              <a:t> The MET, or metabolic equivalent, is a term commonly used clinically to express the oxygen requirement of the work rate during an exercise test on a treadmill or cycle ergometer. </a:t>
            </a:r>
          </a:p>
          <a:p>
            <a:r>
              <a:rPr lang="en-US" dirty="0"/>
              <a:t> One MET is equated with the resting metabolic rate (approximately 3.5 mL of O2/kg/min)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481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514</Words>
  <Application>Microsoft Office PowerPoint</Application>
  <PresentationFormat>On-screen Show (4:3)</PresentationFormat>
  <Paragraphs>83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Lucida Sans Unicode</vt:lpstr>
      <vt:lpstr>Verdana</vt:lpstr>
      <vt:lpstr>Wingdings 2</vt:lpstr>
      <vt:lpstr>Wingdings 3</vt:lpstr>
      <vt:lpstr>Concourse</vt:lpstr>
      <vt:lpstr>     TMT AND STREES TESTING introduction and protocols    </vt:lpstr>
      <vt:lpstr>     TMT         MACHINE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TMT AND STREES TESTING</dc:title>
  <dc:creator>user</dc:creator>
  <cp:lastModifiedBy>Yash Rakholiya</cp:lastModifiedBy>
  <cp:revision>30</cp:revision>
  <dcterms:created xsi:type="dcterms:W3CDTF">2020-04-29T03:57:48Z</dcterms:created>
  <dcterms:modified xsi:type="dcterms:W3CDTF">2024-08-05T11:13:34Z</dcterms:modified>
</cp:coreProperties>
</file>