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8" r:id="rId4"/>
    <p:sldId id="276" r:id="rId5"/>
    <p:sldId id="279" r:id="rId6"/>
    <p:sldId id="258" r:id="rId7"/>
    <p:sldId id="286" r:id="rId8"/>
    <p:sldId id="287" r:id="rId9"/>
    <p:sldId id="296" r:id="rId10"/>
    <p:sldId id="288" r:id="rId11"/>
    <p:sldId id="295" r:id="rId12"/>
    <p:sldId id="289" r:id="rId13"/>
    <p:sldId id="291" r:id="rId14"/>
    <p:sldId id="292" r:id="rId15"/>
    <p:sldId id="293" r:id="rId16"/>
    <p:sldId id="294" r:id="rId17"/>
    <p:sldId id="280" r:id="rId18"/>
    <p:sldId id="282" r:id="rId19"/>
    <p:sldId id="261" r:id="rId20"/>
    <p:sldId id="262" r:id="rId21"/>
    <p:sldId id="284" r:id="rId22"/>
    <p:sldId id="285" r:id="rId23"/>
    <p:sldId id="263" r:id="rId24"/>
    <p:sldId id="264" r:id="rId25"/>
    <p:sldId id="306" r:id="rId26"/>
    <p:sldId id="265" r:id="rId27"/>
    <p:sldId id="266" r:id="rId28"/>
    <p:sldId id="267" r:id="rId29"/>
    <p:sldId id="268" r:id="rId30"/>
    <p:sldId id="269" r:id="rId31"/>
    <p:sldId id="270" r:id="rId32"/>
    <p:sldId id="305" r:id="rId33"/>
    <p:sldId id="271" r:id="rId34"/>
    <p:sldId id="272" r:id="rId35"/>
    <p:sldId id="273" r:id="rId36"/>
    <p:sldId id="274" r:id="rId37"/>
    <p:sldId id="275" r:id="rId38"/>
    <p:sldId id="298" r:id="rId39"/>
    <p:sldId id="299" r:id="rId40"/>
    <p:sldId id="300" r:id="rId41"/>
    <p:sldId id="301" r:id="rId42"/>
    <p:sldId id="297" r:id="rId43"/>
    <p:sldId id="302" r:id="rId44"/>
    <p:sldId id="303"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16"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8571F0-03FD-4319-96B5-59853210E844}"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en-US"/>
        </a:p>
      </dgm:t>
    </dgm:pt>
    <dgm:pt modelId="{A0B7D899-3FC4-460C-84BD-D24E3D4069FA}">
      <dgm:prSet phldrT="[Text]"/>
      <dgm:spPr/>
      <dgm:t>
        <a:bodyPr/>
        <a:lstStyle/>
        <a:p>
          <a:r>
            <a:rPr lang="en-US" b="0" i="0" u="none" strike="noStrike" baseline="0" dirty="0">
              <a:latin typeface="Arial" panose="020B0604020202020204" pitchFamily="34" charset="0"/>
              <a:cs typeface="Arial" panose="020B0604020202020204" pitchFamily="34" charset="0"/>
            </a:rPr>
            <a:t>Language fluency</a:t>
          </a:r>
          <a:endParaRPr lang="en-US" dirty="0"/>
        </a:p>
      </dgm:t>
    </dgm:pt>
    <dgm:pt modelId="{84275505-4F4C-469A-AA8B-289AA1D80F69}" type="parTrans" cxnId="{517FDEF3-B595-4997-9702-B357521B2C7F}">
      <dgm:prSet/>
      <dgm:spPr/>
      <dgm:t>
        <a:bodyPr/>
        <a:lstStyle/>
        <a:p>
          <a:endParaRPr lang="en-US"/>
        </a:p>
      </dgm:t>
    </dgm:pt>
    <dgm:pt modelId="{E349FA05-509C-4220-BE1E-2148C3C64314}" type="sibTrans" cxnId="{517FDEF3-B595-4997-9702-B357521B2C7F}">
      <dgm:prSet/>
      <dgm:spPr/>
      <dgm:t>
        <a:bodyPr/>
        <a:lstStyle/>
        <a:p>
          <a:endParaRPr lang="en-US"/>
        </a:p>
      </dgm:t>
    </dgm:pt>
    <dgm:pt modelId="{A4A8D2DE-478E-474D-9239-4477EAA27A5C}">
      <dgm:prSet phldrT="[Text]" custT="1"/>
      <dgm:spPr/>
      <dgm:t>
        <a:bodyPr/>
        <a:lstStyle/>
        <a:p>
          <a:pPr algn="l"/>
          <a:r>
            <a:rPr lang="en-US" sz="2000" b="1" i="0" u="none" strike="noStrike" baseline="0" dirty="0">
              <a:latin typeface="Arial" panose="020B0604020202020204" pitchFamily="34" charset="0"/>
              <a:cs typeface="Arial" panose="020B0604020202020204" pitchFamily="34" charset="0"/>
            </a:rPr>
            <a:t>Syntactic fluency: speakers who are syntactically fluent are able to construct highly complex sentences.</a:t>
          </a:r>
          <a:endParaRPr lang="en-US" sz="2000" b="1" dirty="0"/>
        </a:p>
      </dgm:t>
    </dgm:pt>
    <dgm:pt modelId="{AE86957C-AF38-4BF4-9805-9728E480882A}" type="parTrans" cxnId="{503E3E5A-01DA-44D4-AADA-5014F66532FA}">
      <dgm:prSet/>
      <dgm:spPr/>
      <dgm:t>
        <a:bodyPr/>
        <a:lstStyle/>
        <a:p>
          <a:endParaRPr lang="en-US"/>
        </a:p>
      </dgm:t>
    </dgm:pt>
    <dgm:pt modelId="{B5E8B2EF-8EDC-4DC3-BEAA-5506F876C62B}" type="sibTrans" cxnId="{503E3E5A-01DA-44D4-AADA-5014F66532FA}">
      <dgm:prSet/>
      <dgm:spPr/>
      <dgm:t>
        <a:bodyPr/>
        <a:lstStyle/>
        <a:p>
          <a:endParaRPr lang="en-US"/>
        </a:p>
      </dgm:t>
    </dgm:pt>
    <dgm:pt modelId="{123ACED2-4FB9-4ABF-8C5E-4639B3F4D7FD}">
      <dgm:prSet phldrT="[Text]" custT="1"/>
      <dgm:spPr/>
      <dgm:t>
        <a:bodyPr/>
        <a:lstStyle/>
        <a:p>
          <a:pPr>
            <a:buNone/>
          </a:pPr>
          <a:r>
            <a:rPr lang="en-US" sz="2000" b="1" i="0" u="none" strike="noStrike" baseline="0" dirty="0">
              <a:latin typeface="Arial" panose="020B0604020202020204" pitchFamily="34" charset="0"/>
              <a:cs typeface="Arial" panose="020B0604020202020204" pitchFamily="34" charset="0"/>
            </a:rPr>
            <a:t>Pragmatic fluency: speakers who are pragmatically fluent are adept at verbal response in a variety of speaking situations.</a:t>
          </a:r>
          <a:endParaRPr lang="en-US" sz="2000" b="1" dirty="0"/>
        </a:p>
      </dgm:t>
    </dgm:pt>
    <dgm:pt modelId="{235B8390-1C6B-4E30-85C6-F8429EC57153}" type="parTrans" cxnId="{B0F7867C-A10C-4136-8DF7-47EE0A32F77F}">
      <dgm:prSet/>
      <dgm:spPr/>
      <dgm:t>
        <a:bodyPr/>
        <a:lstStyle/>
        <a:p>
          <a:endParaRPr lang="en-US"/>
        </a:p>
      </dgm:t>
    </dgm:pt>
    <dgm:pt modelId="{436A0D06-EBD4-4E38-B13F-812C1657469C}" type="sibTrans" cxnId="{B0F7867C-A10C-4136-8DF7-47EE0A32F77F}">
      <dgm:prSet/>
      <dgm:spPr/>
      <dgm:t>
        <a:bodyPr/>
        <a:lstStyle/>
        <a:p>
          <a:endParaRPr lang="en-US"/>
        </a:p>
      </dgm:t>
    </dgm:pt>
    <dgm:pt modelId="{6DBF18CF-CF33-4E41-987A-9268CB55C0C2}">
      <dgm:prSet phldrT="[Text]" custT="1"/>
      <dgm:spPr/>
      <dgm:t>
        <a:bodyPr/>
        <a:lstStyle/>
        <a:p>
          <a:pPr algn="l">
            <a:buNone/>
          </a:pPr>
          <a:r>
            <a:rPr lang="en-US" sz="2000" b="1" i="0" u="none" strike="noStrike" baseline="0" dirty="0">
              <a:latin typeface="Arial" panose="020B0604020202020204" pitchFamily="34" charset="0"/>
              <a:cs typeface="Arial" panose="020B0604020202020204" pitchFamily="34" charset="0"/>
            </a:rPr>
            <a:t>Phonologic fluency: speakers who are able to pronounce long and complicated sequences of sounds and syllables, including nonsense and foreign words.</a:t>
          </a:r>
          <a:endParaRPr lang="en-US" sz="2000" b="1" dirty="0"/>
        </a:p>
      </dgm:t>
    </dgm:pt>
    <dgm:pt modelId="{B6A1B804-6A3C-489F-969E-8015A38EA287}" type="parTrans" cxnId="{D231D11D-6342-4DF2-83F0-8B6AC3720878}">
      <dgm:prSet/>
      <dgm:spPr/>
      <dgm:t>
        <a:bodyPr/>
        <a:lstStyle/>
        <a:p>
          <a:endParaRPr lang="en-US"/>
        </a:p>
      </dgm:t>
    </dgm:pt>
    <dgm:pt modelId="{464DCE3A-50F3-4FFE-932E-A034FA1128A9}" type="sibTrans" cxnId="{D231D11D-6342-4DF2-83F0-8B6AC3720878}">
      <dgm:prSet/>
      <dgm:spPr/>
      <dgm:t>
        <a:bodyPr/>
        <a:lstStyle/>
        <a:p>
          <a:endParaRPr lang="en-US"/>
        </a:p>
      </dgm:t>
    </dgm:pt>
    <dgm:pt modelId="{5AECD1E7-8981-42CD-AB36-2FE1EABA0750}">
      <dgm:prSet phldrT="[Text]" custT="1"/>
      <dgm:spPr/>
      <dgm:t>
        <a:bodyPr/>
        <a:lstStyle/>
        <a:p>
          <a:r>
            <a:rPr lang="en-US" sz="2000" b="1" i="0" u="none" strike="noStrike" baseline="0" dirty="0">
              <a:latin typeface="Arial" panose="020B0604020202020204" pitchFamily="34" charset="0"/>
              <a:cs typeface="Arial" panose="020B0604020202020204" pitchFamily="34" charset="0"/>
            </a:rPr>
            <a:t>Semantic fluency: speakers who are semantically fluent possess and are able to access large vocabularies</a:t>
          </a:r>
          <a:endParaRPr lang="en-US" sz="2000" b="1" dirty="0"/>
        </a:p>
      </dgm:t>
    </dgm:pt>
    <dgm:pt modelId="{1D3F10D0-15FA-4057-BF43-9555B3186176}" type="parTrans" cxnId="{397F2284-B91F-4949-BE13-D4D1FED19A8A}">
      <dgm:prSet/>
      <dgm:spPr/>
      <dgm:t>
        <a:bodyPr/>
        <a:lstStyle/>
        <a:p>
          <a:endParaRPr lang="en-US"/>
        </a:p>
      </dgm:t>
    </dgm:pt>
    <dgm:pt modelId="{ADFF1D37-82B9-4565-8238-DE153F4B4A8A}" type="sibTrans" cxnId="{397F2284-B91F-4949-BE13-D4D1FED19A8A}">
      <dgm:prSet/>
      <dgm:spPr/>
      <dgm:t>
        <a:bodyPr/>
        <a:lstStyle/>
        <a:p>
          <a:endParaRPr lang="en-US"/>
        </a:p>
      </dgm:t>
    </dgm:pt>
    <dgm:pt modelId="{F332B8D4-0BC4-429F-B54D-50682CC73E43}" type="pres">
      <dgm:prSet presAssocID="{9D8571F0-03FD-4319-96B5-59853210E844}" presName="hierChild1" presStyleCnt="0">
        <dgm:presLayoutVars>
          <dgm:orgChart val="1"/>
          <dgm:chPref val="1"/>
          <dgm:dir/>
          <dgm:animOne val="branch"/>
          <dgm:animLvl val="lvl"/>
          <dgm:resizeHandles/>
        </dgm:presLayoutVars>
      </dgm:prSet>
      <dgm:spPr/>
    </dgm:pt>
    <dgm:pt modelId="{E11FA5DC-5DA5-43B4-B935-8BDE6E509589}" type="pres">
      <dgm:prSet presAssocID="{A0B7D899-3FC4-460C-84BD-D24E3D4069FA}" presName="hierRoot1" presStyleCnt="0">
        <dgm:presLayoutVars>
          <dgm:hierBranch val="init"/>
        </dgm:presLayoutVars>
      </dgm:prSet>
      <dgm:spPr/>
    </dgm:pt>
    <dgm:pt modelId="{BBBBA5B0-9683-4056-913C-F55622A60B42}" type="pres">
      <dgm:prSet presAssocID="{A0B7D899-3FC4-460C-84BD-D24E3D4069FA}" presName="rootComposite1" presStyleCnt="0"/>
      <dgm:spPr/>
    </dgm:pt>
    <dgm:pt modelId="{374B3F7F-F41A-4260-8C35-ACD8FD0EEAC4}" type="pres">
      <dgm:prSet presAssocID="{A0B7D899-3FC4-460C-84BD-D24E3D4069FA}" presName="rootText1" presStyleLbl="node0" presStyleIdx="0" presStyleCnt="1" custScaleX="424150" custScaleY="176476" custLinFactY="-200000" custLinFactNeighborX="-9058" custLinFactNeighborY="-230165">
        <dgm:presLayoutVars>
          <dgm:chPref val="3"/>
        </dgm:presLayoutVars>
      </dgm:prSet>
      <dgm:spPr/>
    </dgm:pt>
    <dgm:pt modelId="{4AC4AC39-F3B7-4A54-BE72-8F78ED8DF846}" type="pres">
      <dgm:prSet presAssocID="{A0B7D899-3FC4-460C-84BD-D24E3D4069FA}" presName="rootConnector1" presStyleLbl="node1" presStyleIdx="0" presStyleCnt="0"/>
      <dgm:spPr/>
    </dgm:pt>
    <dgm:pt modelId="{05C6C27B-B955-4870-851B-3C5AD186F112}" type="pres">
      <dgm:prSet presAssocID="{A0B7D899-3FC4-460C-84BD-D24E3D4069FA}" presName="hierChild2" presStyleCnt="0"/>
      <dgm:spPr/>
    </dgm:pt>
    <dgm:pt modelId="{5CA18063-01D5-498B-B86B-633779D0E3F8}" type="pres">
      <dgm:prSet presAssocID="{AE86957C-AF38-4BF4-9805-9728E480882A}" presName="Name37" presStyleLbl="parChTrans1D2" presStyleIdx="0" presStyleCnt="4"/>
      <dgm:spPr/>
    </dgm:pt>
    <dgm:pt modelId="{8E9CF93B-C468-48DD-89F6-B8C2F9DF14B6}" type="pres">
      <dgm:prSet presAssocID="{A4A8D2DE-478E-474D-9239-4477EAA27A5C}" presName="hierRoot2" presStyleCnt="0">
        <dgm:presLayoutVars>
          <dgm:hierBranch val="init"/>
        </dgm:presLayoutVars>
      </dgm:prSet>
      <dgm:spPr/>
    </dgm:pt>
    <dgm:pt modelId="{F50918A0-BA87-45E1-8906-1ADDF8B7D985}" type="pres">
      <dgm:prSet presAssocID="{A4A8D2DE-478E-474D-9239-4477EAA27A5C}" presName="rootComposite" presStyleCnt="0"/>
      <dgm:spPr/>
    </dgm:pt>
    <dgm:pt modelId="{6DD6027A-0F5B-4E75-A1DB-EB2713E4405F}" type="pres">
      <dgm:prSet presAssocID="{A4A8D2DE-478E-474D-9239-4477EAA27A5C}" presName="rootText" presStyleLbl="node2" presStyleIdx="0" presStyleCnt="4" custScaleX="368334" custScaleY="476537" custLinFactY="-100000" custLinFactNeighborX="60589" custLinFactNeighborY="-160040">
        <dgm:presLayoutVars>
          <dgm:chPref val="3"/>
        </dgm:presLayoutVars>
      </dgm:prSet>
      <dgm:spPr/>
    </dgm:pt>
    <dgm:pt modelId="{2BB336E3-6984-4487-AEF3-193ECF23FC56}" type="pres">
      <dgm:prSet presAssocID="{A4A8D2DE-478E-474D-9239-4477EAA27A5C}" presName="rootConnector" presStyleLbl="node2" presStyleIdx="0" presStyleCnt="4"/>
      <dgm:spPr/>
    </dgm:pt>
    <dgm:pt modelId="{F6BBE4FA-28A7-40BA-A09A-C3BFAF71AB45}" type="pres">
      <dgm:prSet presAssocID="{A4A8D2DE-478E-474D-9239-4477EAA27A5C}" presName="hierChild4" presStyleCnt="0"/>
      <dgm:spPr/>
    </dgm:pt>
    <dgm:pt modelId="{9EF2ED9F-B8D1-4D4A-A45A-FF160ED33C09}" type="pres">
      <dgm:prSet presAssocID="{A4A8D2DE-478E-474D-9239-4477EAA27A5C}" presName="hierChild5" presStyleCnt="0"/>
      <dgm:spPr/>
    </dgm:pt>
    <dgm:pt modelId="{EE855E48-4036-4A5C-9C14-2EEB07F81E2E}" type="pres">
      <dgm:prSet presAssocID="{1D3F10D0-15FA-4057-BF43-9555B3186176}" presName="Name37" presStyleLbl="parChTrans1D2" presStyleIdx="1" presStyleCnt="4"/>
      <dgm:spPr/>
    </dgm:pt>
    <dgm:pt modelId="{FB5B3432-377B-44FE-A79B-DDFE674A8BAD}" type="pres">
      <dgm:prSet presAssocID="{5AECD1E7-8981-42CD-AB36-2FE1EABA0750}" presName="hierRoot2" presStyleCnt="0">
        <dgm:presLayoutVars>
          <dgm:hierBranch val="init"/>
        </dgm:presLayoutVars>
      </dgm:prSet>
      <dgm:spPr/>
    </dgm:pt>
    <dgm:pt modelId="{655E6FBE-178B-4267-BDA8-7105BCC99267}" type="pres">
      <dgm:prSet presAssocID="{5AECD1E7-8981-42CD-AB36-2FE1EABA0750}" presName="rootComposite" presStyleCnt="0"/>
      <dgm:spPr/>
    </dgm:pt>
    <dgm:pt modelId="{4DDE97B8-1B78-4522-A9C0-00A209B2DF47}" type="pres">
      <dgm:prSet presAssocID="{5AECD1E7-8981-42CD-AB36-2FE1EABA0750}" presName="rootText" presStyleLbl="node2" presStyleIdx="1" presStyleCnt="4" custScaleX="468616" custScaleY="596921" custLinFactX="-100000" custLinFactY="200000" custLinFactNeighborX="-117559" custLinFactNeighborY="208310">
        <dgm:presLayoutVars>
          <dgm:chPref val="3"/>
        </dgm:presLayoutVars>
      </dgm:prSet>
      <dgm:spPr/>
    </dgm:pt>
    <dgm:pt modelId="{3EB77C56-4C4F-41C4-A2F1-ABC12F58FD24}" type="pres">
      <dgm:prSet presAssocID="{5AECD1E7-8981-42CD-AB36-2FE1EABA0750}" presName="rootConnector" presStyleLbl="node2" presStyleIdx="1" presStyleCnt="4"/>
      <dgm:spPr/>
    </dgm:pt>
    <dgm:pt modelId="{A4180A8E-03D8-45B0-9090-8471E58E5682}" type="pres">
      <dgm:prSet presAssocID="{5AECD1E7-8981-42CD-AB36-2FE1EABA0750}" presName="hierChild4" presStyleCnt="0"/>
      <dgm:spPr/>
    </dgm:pt>
    <dgm:pt modelId="{D22108A0-59DE-4DD5-9A65-F8F3B9781A97}" type="pres">
      <dgm:prSet presAssocID="{5AECD1E7-8981-42CD-AB36-2FE1EABA0750}" presName="hierChild5" presStyleCnt="0"/>
      <dgm:spPr/>
    </dgm:pt>
    <dgm:pt modelId="{DB21D2E0-014E-4F9C-80F4-53CADB4E4AB5}" type="pres">
      <dgm:prSet presAssocID="{235B8390-1C6B-4E30-85C6-F8429EC57153}" presName="Name37" presStyleLbl="parChTrans1D2" presStyleIdx="2" presStyleCnt="4"/>
      <dgm:spPr/>
    </dgm:pt>
    <dgm:pt modelId="{5E8D88FE-7F40-40B6-B09E-9BA937FFF6D7}" type="pres">
      <dgm:prSet presAssocID="{123ACED2-4FB9-4ABF-8C5E-4639B3F4D7FD}" presName="hierRoot2" presStyleCnt="0">
        <dgm:presLayoutVars>
          <dgm:hierBranch val="init"/>
        </dgm:presLayoutVars>
      </dgm:prSet>
      <dgm:spPr/>
    </dgm:pt>
    <dgm:pt modelId="{2712BE14-4EA3-4166-9264-DE95F6191A21}" type="pres">
      <dgm:prSet presAssocID="{123ACED2-4FB9-4ABF-8C5E-4639B3F4D7FD}" presName="rootComposite" presStyleCnt="0"/>
      <dgm:spPr/>
    </dgm:pt>
    <dgm:pt modelId="{70DED433-D6AE-416E-9834-3F499A3BDE33}" type="pres">
      <dgm:prSet presAssocID="{123ACED2-4FB9-4ABF-8C5E-4639B3F4D7FD}" presName="rootText" presStyleLbl="node2" presStyleIdx="2" presStyleCnt="4" custScaleX="396603" custScaleY="636128" custLinFactX="67782" custLinFactY="200000" custLinFactNeighborX="100000" custLinFactNeighborY="210716">
        <dgm:presLayoutVars>
          <dgm:chPref val="3"/>
        </dgm:presLayoutVars>
      </dgm:prSet>
      <dgm:spPr/>
    </dgm:pt>
    <dgm:pt modelId="{EB924473-BDF0-43AA-BC97-5724238D4250}" type="pres">
      <dgm:prSet presAssocID="{123ACED2-4FB9-4ABF-8C5E-4639B3F4D7FD}" presName="rootConnector" presStyleLbl="node2" presStyleIdx="2" presStyleCnt="4"/>
      <dgm:spPr/>
    </dgm:pt>
    <dgm:pt modelId="{15BC615E-0EA4-48ED-BABC-120B3BAA6796}" type="pres">
      <dgm:prSet presAssocID="{123ACED2-4FB9-4ABF-8C5E-4639B3F4D7FD}" presName="hierChild4" presStyleCnt="0"/>
      <dgm:spPr/>
    </dgm:pt>
    <dgm:pt modelId="{34A7B15A-4B03-4049-80C8-757D1A7BC0CC}" type="pres">
      <dgm:prSet presAssocID="{123ACED2-4FB9-4ABF-8C5E-4639B3F4D7FD}" presName="hierChild5" presStyleCnt="0"/>
      <dgm:spPr/>
    </dgm:pt>
    <dgm:pt modelId="{6B49173C-963F-407C-87EE-FAF4E21A2589}" type="pres">
      <dgm:prSet presAssocID="{B6A1B804-6A3C-489F-969E-8015A38EA287}" presName="Name37" presStyleLbl="parChTrans1D2" presStyleIdx="3" presStyleCnt="4"/>
      <dgm:spPr/>
    </dgm:pt>
    <dgm:pt modelId="{8F856AAA-122C-4987-BB46-630716018F8C}" type="pres">
      <dgm:prSet presAssocID="{6DBF18CF-CF33-4E41-987A-9268CB55C0C2}" presName="hierRoot2" presStyleCnt="0">
        <dgm:presLayoutVars>
          <dgm:hierBranch val="init"/>
        </dgm:presLayoutVars>
      </dgm:prSet>
      <dgm:spPr/>
    </dgm:pt>
    <dgm:pt modelId="{B6E4F442-07A7-41FB-8D66-E7D7431BA014}" type="pres">
      <dgm:prSet presAssocID="{6DBF18CF-CF33-4E41-987A-9268CB55C0C2}" presName="rootComposite" presStyleCnt="0"/>
      <dgm:spPr/>
    </dgm:pt>
    <dgm:pt modelId="{BD2282A3-E002-4DFB-A4E2-87B4C900095F}" type="pres">
      <dgm:prSet presAssocID="{6DBF18CF-CF33-4E41-987A-9268CB55C0C2}" presName="rootText" presStyleLbl="node2" presStyleIdx="3" presStyleCnt="4" custScaleX="429742" custScaleY="564489" custLinFactY="-100000" custLinFactNeighborX="-66117" custLinFactNeighborY="-167142">
        <dgm:presLayoutVars>
          <dgm:chPref val="3"/>
        </dgm:presLayoutVars>
      </dgm:prSet>
      <dgm:spPr/>
    </dgm:pt>
    <dgm:pt modelId="{EDBF4624-7185-4D93-9DCB-C53E81B4335E}" type="pres">
      <dgm:prSet presAssocID="{6DBF18CF-CF33-4E41-987A-9268CB55C0C2}" presName="rootConnector" presStyleLbl="node2" presStyleIdx="3" presStyleCnt="4"/>
      <dgm:spPr/>
    </dgm:pt>
    <dgm:pt modelId="{9EBA632B-5A26-4E13-90C7-F173117FA614}" type="pres">
      <dgm:prSet presAssocID="{6DBF18CF-CF33-4E41-987A-9268CB55C0C2}" presName="hierChild4" presStyleCnt="0"/>
      <dgm:spPr/>
    </dgm:pt>
    <dgm:pt modelId="{EB73C48B-12F6-4E83-AD1A-EAA71672D6FB}" type="pres">
      <dgm:prSet presAssocID="{6DBF18CF-CF33-4E41-987A-9268CB55C0C2}" presName="hierChild5" presStyleCnt="0"/>
      <dgm:spPr/>
    </dgm:pt>
    <dgm:pt modelId="{773417ED-1983-4DEC-9B51-852F67DB32A7}" type="pres">
      <dgm:prSet presAssocID="{A0B7D899-3FC4-460C-84BD-D24E3D4069FA}" presName="hierChild3" presStyleCnt="0"/>
      <dgm:spPr/>
    </dgm:pt>
  </dgm:ptLst>
  <dgm:cxnLst>
    <dgm:cxn modelId="{D231D11D-6342-4DF2-83F0-8B6AC3720878}" srcId="{A0B7D899-3FC4-460C-84BD-D24E3D4069FA}" destId="{6DBF18CF-CF33-4E41-987A-9268CB55C0C2}" srcOrd="3" destOrd="0" parTransId="{B6A1B804-6A3C-489F-969E-8015A38EA287}" sibTransId="{464DCE3A-50F3-4FFE-932E-A034FA1128A9}"/>
    <dgm:cxn modelId="{CE1FEA27-E653-4CB2-B15C-930C1F324ED5}" type="presOf" srcId="{235B8390-1C6B-4E30-85C6-F8429EC57153}" destId="{DB21D2E0-014E-4F9C-80F4-53CADB4E4AB5}" srcOrd="0" destOrd="0" presId="urn:microsoft.com/office/officeart/2005/8/layout/orgChart1"/>
    <dgm:cxn modelId="{3545CB31-BBE2-40B8-8A05-2484532F7F10}" type="presOf" srcId="{A4A8D2DE-478E-474D-9239-4477EAA27A5C}" destId="{6DD6027A-0F5B-4E75-A1DB-EB2713E4405F}" srcOrd="0" destOrd="0" presId="urn:microsoft.com/office/officeart/2005/8/layout/orgChart1"/>
    <dgm:cxn modelId="{DA4EA948-0838-49B8-A572-7757FB23D974}" type="presOf" srcId="{A0B7D899-3FC4-460C-84BD-D24E3D4069FA}" destId="{374B3F7F-F41A-4260-8C35-ACD8FD0EEAC4}" srcOrd="0" destOrd="0" presId="urn:microsoft.com/office/officeart/2005/8/layout/orgChart1"/>
    <dgm:cxn modelId="{2504186D-6388-4134-97C2-2BDCD03489D4}" type="presOf" srcId="{123ACED2-4FB9-4ABF-8C5E-4639B3F4D7FD}" destId="{70DED433-D6AE-416E-9834-3F499A3BDE33}" srcOrd="0" destOrd="0" presId="urn:microsoft.com/office/officeart/2005/8/layout/orgChart1"/>
    <dgm:cxn modelId="{9F061274-5AF3-4C0A-9724-4B6F46B033AA}" type="presOf" srcId="{9D8571F0-03FD-4319-96B5-59853210E844}" destId="{F332B8D4-0BC4-429F-B54D-50682CC73E43}" srcOrd="0" destOrd="0" presId="urn:microsoft.com/office/officeart/2005/8/layout/orgChart1"/>
    <dgm:cxn modelId="{503E3E5A-01DA-44D4-AADA-5014F66532FA}" srcId="{A0B7D899-3FC4-460C-84BD-D24E3D4069FA}" destId="{A4A8D2DE-478E-474D-9239-4477EAA27A5C}" srcOrd="0" destOrd="0" parTransId="{AE86957C-AF38-4BF4-9805-9728E480882A}" sibTransId="{B5E8B2EF-8EDC-4DC3-BEAA-5506F876C62B}"/>
    <dgm:cxn modelId="{B0F7867C-A10C-4136-8DF7-47EE0A32F77F}" srcId="{A0B7D899-3FC4-460C-84BD-D24E3D4069FA}" destId="{123ACED2-4FB9-4ABF-8C5E-4639B3F4D7FD}" srcOrd="2" destOrd="0" parTransId="{235B8390-1C6B-4E30-85C6-F8429EC57153}" sibTransId="{436A0D06-EBD4-4E38-B13F-812C1657469C}"/>
    <dgm:cxn modelId="{79A7AD82-B92F-40B7-9BE5-5FDC9245AD8D}" type="presOf" srcId="{1D3F10D0-15FA-4057-BF43-9555B3186176}" destId="{EE855E48-4036-4A5C-9C14-2EEB07F81E2E}" srcOrd="0" destOrd="0" presId="urn:microsoft.com/office/officeart/2005/8/layout/orgChart1"/>
    <dgm:cxn modelId="{397F2284-B91F-4949-BE13-D4D1FED19A8A}" srcId="{A0B7D899-3FC4-460C-84BD-D24E3D4069FA}" destId="{5AECD1E7-8981-42CD-AB36-2FE1EABA0750}" srcOrd="1" destOrd="0" parTransId="{1D3F10D0-15FA-4057-BF43-9555B3186176}" sibTransId="{ADFF1D37-82B9-4565-8238-DE153F4B4A8A}"/>
    <dgm:cxn modelId="{397B2C8E-551A-4B7A-9EA7-8CB48B2F4ECF}" type="presOf" srcId="{5AECD1E7-8981-42CD-AB36-2FE1EABA0750}" destId="{3EB77C56-4C4F-41C4-A2F1-ABC12F58FD24}" srcOrd="1" destOrd="0" presId="urn:microsoft.com/office/officeart/2005/8/layout/orgChart1"/>
    <dgm:cxn modelId="{C25E9E97-7F85-42F8-90AA-04DA297603E6}" type="presOf" srcId="{6DBF18CF-CF33-4E41-987A-9268CB55C0C2}" destId="{EDBF4624-7185-4D93-9DCB-C53E81B4335E}" srcOrd="1" destOrd="0" presId="urn:microsoft.com/office/officeart/2005/8/layout/orgChart1"/>
    <dgm:cxn modelId="{8A1B6AAB-F1B0-4923-94AF-AB5231509400}" type="presOf" srcId="{A4A8D2DE-478E-474D-9239-4477EAA27A5C}" destId="{2BB336E3-6984-4487-AEF3-193ECF23FC56}" srcOrd="1" destOrd="0" presId="urn:microsoft.com/office/officeart/2005/8/layout/orgChart1"/>
    <dgm:cxn modelId="{ECF62EBA-B350-451B-B391-21E299CE7DE3}" type="presOf" srcId="{123ACED2-4FB9-4ABF-8C5E-4639B3F4D7FD}" destId="{EB924473-BDF0-43AA-BC97-5724238D4250}" srcOrd="1" destOrd="0" presId="urn:microsoft.com/office/officeart/2005/8/layout/orgChart1"/>
    <dgm:cxn modelId="{75748ABC-0479-494A-A7A0-4698F63990A2}" type="presOf" srcId="{A0B7D899-3FC4-460C-84BD-D24E3D4069FA}" destId="{4AC4AC39-F3B7-4A54-BE72-8F78ED8DF846}" srcOrd="1" destOrd="0" presId="urn:microsoft.com/office/officeart/2005/8/layout/orgChart1"/>
    <dgm:cxn modelId="{B45E89CC-8B18-42BF-9D4F-7D7BECC915CA}" type="presOf" srcId="{5AECD1E7-8981-42CD-AB36-2FE1EABA0750}" destId="{4DDE97B8-1B78-4522-A9C0-00A209B2DF47}" srcOrd="0" destOrd="0" presId="urn:microsoft.com/office/officeart/2005/8/layout/orgChart1"/>
    <dgm:cxn modelId="{25AF19DB-6ECC-4258-9E6D-8D2B4C4981CA}" type="presOf" srcId="{AE86957C-AF38-4BF4-9805-9728E480882A}" destId="{5CA18063-01D5-498B-B86B-633779D0E3F8}" srcOrd="0" destOrd="0" presId="urn:microsoft.com/office/officeart/2005/8/layout/orgChart1"/>
    <dgm:cxn modelId="{969BBBE7-E7E9-433D-B59C-AB1132CCFDFC}" type="presOf" srcId="{B6A1B804-6A3C-489F-969E-8015A38EA287}" destId="{6B49173C-963F-407C-87EE-FAF4E21A2589}" srcOrd="0" destOrd="0" presId="urn:microsoft.com/office/officeart/2005/8/layout/orgChart1"/>
    <dgm:cxn modelId="{517FDEF3-B595-4997-9702-B357521B2C7F}" srcId="{9D8571F0-03FD-4319-96B5-59853210E844}" destId="{A0B7D899-3FC4-460C-84BD-D24E3D4069FA}" srcOrd="0" destOrd="0" parTransId="{84275505-4F4C-469A-AA8B-289AA1D80F69}" sibTransId="{E349FA05-509C-4220-BE1E-2148C3C64314}"/>
    <dgm:cxn modelId="{49DEB8F7-E485-4293-A8C6-1BC2CE2BDCFC}" type="presOf" srcId="{6DBF18CF-CF33-4E41-987A-9268CB55C0C2}" destId="{BD2282A3-E002-4DFB-A4E2-87B4C900095F}" srcOrd="0" destOrd="0" presId="urn:microsoft.com/office/officeart/2005/8/layout/orgChart1"/>
    <dgm:cxn modelId="{896BE7FA-2D8D-4436-BE9B-D358EEE8B1F7}" type="presParOf" srcId="{F332B8D4-0BC4-429F-B54D-50682CC73E43}" destId="{E11FA5DC-5DA5-43B4-B935-8BDE6E509589}" srcOrd="0" destOrd="0" presId="urn:microsoft.com/office/officeart/2005/8/layout/orgChart1"/>
    <dgm:cxn modelId="{4B16C6DE-9ADE-46D3-824A-72A9EDEEE620}" type="presParOf" srcId="{E11FA5DC-5DA5-43B4-B935-8BDE6E509589}" destId="{BBBBA5B0-9683-4056-913C-F55622A60B42}" srcOrd="0" destOrd="0" presId="urn:microsoft.com/office/officeart/2005/8/layout/orgChart1"/>
    <dgm:cxn modelId="{4940C579-0B37-4F66-A71D-72D20AAB56DD}" type="presParOf" srcId="{BBBBA5B0-9683-4056-913C-F55622A60B42}" destId="{374B3F7F-F41A-4260-8C35-ACD8FD0EEAC4}" srcOrd="0" destOrd="0" presId="urn:microsoft.com/office/officeart/2005/8/layout/orgChart1"/>
    <dgm:cxn modelId="{4D8EF5E3-5103-4E4A-86B8-301836DBBEA6}" type="presParOf" srcId="{BBBBA5B0-9683-4056-913C-F55622A60B42}" destId="{4AC4AC39-F3B7-4A54-BE72-8F78ED8DF846}" srcOrd="1" destOrd="0" presId="urn:microsoft.com/office/officeart/2005/8/layout/orgChart1"/>
    <dgm:cxn modelId="{EEB47C51-6CE5-43EA-A868-50D13A17CBA4}" type="presParOf" srcId="{E11FA5DC-5DA5-43B4-B935-8BDE6E509589}" destId="{05C6C27B-B955-4870-851B-3C5AD186F112}" srcOrd="1" destOrd="0" presId="urn:microsoft.com/office/officeart/2005/8/layout/orgChart1"/>
    <dgm:cxn modelId="{BF9DAD55-901C-4B35-ACA0-BE77B08FA005}" type="presParOf" srcId="{05C6C27B-B955-4870-851B-3C5AD186F112}" destId="{5CA18063-01D5-498B-B86B-633779D0E3F8}" srcOrd="0" destOrd="0" presId="urn:microsoft.com/office/officeart/2005/8/layout/orgChart1"/>
    <dgm:cxn modelId="{EF3ECC17-A950-434F-AED3-135442C4BA50}" type="presParOf" srcId="{05C6C27B-B955-4870-851B-3C5AD186F112}" destId="{8E9CF93B-C468-48DD-89F6-B8C2F9DF14B6}" srcOrd="1" destOrd="0" presId="urn:microsoft.com/office/officeart/2005/8/layout/orgChart1"/>
    <dgm:cxn modelId="{4A4B565C-D462-413B-99BC-ADF2DAC8914B}" type="presParOf" srcId="{8E9CF93B-C468-48DD-89F6-B8C2F9DF14B6}" destId="{F50918A0-BA87-45E1-8906-1ADDF8B7D985}" srcOrd="0" destOrd="0" presId="urn:microsoft.com/office/officeart/2005/8/layout/orgChart1"/>
    <dgm:cxn modelId="{0FBF9EC8-D0EE-4593-BDF9-0F05EA118E19}" type="presParOf" srcId="{F50918A0-BA87-45E1-8906-1ADDF8B7D985}" destId="{6DD6027A-0F5B-4E75-A1DB-EB2713E4405F}" srcOrd="0" destOrd="0" presId="urn:microsoft.com/office/officeart/2005/8/layout/orgChart1"/>
    <dgm:cxn modelId="{01A15EB3-4C73-411C-8B9B-9701189FE9F6}" type="presParOf" srcId="{F50918A0-BA87-45E1-8906-1ADDF8B7D985}" destId="{2BB336E3-6984-4487-AEF3-193ECF23FC56}" srcOrd="1" destOrd="0" presId="urn:microsoft.com/office/officeart/2005/8/layout/orgChart1"/>
    <dgm:cxn modelId="{420AF191-A8B8-4049-9CEE-4D5BAEF634BB}" type="presParOf" srcId="{8E9CF93B-C468-48DD-89F6-B8C2F9DF14B6}" destId="{F6BBE4FA-28A7-40BA-A09A-C3BFAF71AB45}" srcOrd="1" destOrd="0" presId="urn:microsoft.com/office/officeart/2005/8/layout/orgChart1"/>
    <dgm:cxn modelId="{2311DCE0-B4BE-4C33-A16C-4AE3C3F250E9}" type="presParOf" srcId="{8E9CF93B-C468-48DD-89F6-B8C2F9DF14B6}" destId="{9EF2ED9F-B8D1-4D4A-A45A-FF160ED33C09}" srcOrd="2" destOrd="0" presId="urn:microsoft.com/office/officeart/2005/8/layout/orgChart1"/>
    <dgm:cxn modelId="{7B001A7E-3028-439F-B3BE-F55D4A87E4A5}" type="presParOf" srcId="{05C6C27B-B955-4870-851B-3C5AD186F112}" destId="{EE855E48-4036-4A5C-9C14-2EEB07F81E2E}" srcOrd="2" destOrd="0" presId="urn:microsoft.com/office/officeart/2005/8/layout/orgChart1"/>
    <dgm:cxn modelId="{C285584E-09CF-4283-8D47-D8B9ED3BCE48}" type="presParOf" srcId="{05C6C27B-B955-4870-851B-3C5AD186F112}" destId="{FB5B3432-377B-44FE-A79B-DDFE674A8BAD}" srcOrd="3" destOrd="0" presId="urn:microsoft.com/office/officeart/2005/8/layout/orgChart1"/>
    <dgm:cxn modelId="{08BB3485-B56F-4327-8BEB-5CD29D775D44}" type="presParOf" srcId="{FB5B3432-377B-44FE-A79B-DDFE674A8BAD}" destId="{655E6FBE-178B-4267-BDA8-7105BCC99267}" srcOrd="0" destOrd="0" presId="urn:microsoft.com/office/officeart/2005/8/layout/orgChart1"/>
    <dgm:cxn modelId="{B0349135-8F3B-4D50-AB40-684BA82D1003}" type="presParOf" srcId="{655E6FBE-178B-4267-BDA8-7105BCC99267}" destId="{4DDE97B8-1B78-4522-A9C0-00A209B2DF47}" srcOrd="0" destOrd="0" presId="urn:microsoft.com/office/officeart/2005/8/layout/orgChart1"/>
    <dgm:cxn modelId="{38D2C2AF-14A9-48A0-BC69-FEC8A115201B}" type="presParOf" srcId="{655E6FBE-178B-4267-BDA8-7105BCC99267}" destId="{3EB77C56-4C4F-41C4-A2F1-ABC12F58FD24}" srcOrd="1" destOrd="0" presId="urn:microsoft.com/office/officeart/2005/8/layout/orgChart1"/>
    <dgm:cxn modelId="{A1558054-D5A9-4143-9631-074215F2F966}" type="presParOf" srcId="{FB5B3432-377B-44FE-A79B-DDFE674A8BAD}" destId="{A4180A8E-03D8-45B0-9090-8471E58E5682}" srcOrd="1" destOrd="0" presId="urn:microsoft.com/office/officeart/2005/8/layout/orgChart1"/>
    <dgm:cxn modelId="{CA268659-2A55-4057-82CD-C5EC8FD8D600}" type="presParOf" srcId="{FB5B3432-377B-44FE-A79B-DDFE674A8BAD}" destId="{D22108A0-59DE-4DD5-9A65-F8F3B9781A97}" srcOrd="2" destOrd="0" presId="urn:microsoft.com/office/officeart/2005/8/layout/orgChart1"/>
    <dgm:cxn modelId="{B5FFC286-AD70-4972-8DF3-523FD5EFA252}" type="presParOf" srcId="{05C6C27B-B955-4870-851B-3C5AD186F112}" destId="{DB21D2E0-014E-4F9C-80F4-53CADB4E4AB5}" srcOrd="4" destOrd="0" presId="urn:microsoft.com/office/officeart/2005/8/layout/orgChart1"/>
    <dgm:cxn modelId="{2DA78D4E-F70A-4111-A36C-4F3A32C0A92A}" type="presParOf" srcId="{05C6C27B-B955-4870-851B-3C5AD186F112}" destId="{5E8D88FE-7F40-40B6-B09E-9BA937FFF6D7}" srcOrd="5" destOrd="0" presId="urn:microsoft.com/office/officeart/2005/8/layout/orgChart1"/>
    <dgm:cxn modelId="{C466002E-5A93-4246-95BF-8E5A5C99B3A8}" type="presParOf" srcId="{5E8D88FE-7F40-40B6-B09E-9BA937FFF6D7}" destId="{2712BE14-4EA3-4166-9264-DE95F6191A21}" srcOrd="0" destOrd="0" presId="urn:microsoft.com/office/officeart/2005/8/layout/orgChart1"/>
    <dgm:cxn modelId="{4778571D-5D52-443A-ACCC-DE4339354315}" type="presParOf" srcId="{2712BE14-4EA3-4166-9264-DE95F6191A21}" destId="{70DED433-D6AE-416E-9834-3F499A3BDE33}" srcOrd="0" destOrd="0" presId="urn:microsoft.com/office/officeart/2005/8/layout/orgChart1"/>
    <dgm:cxn modelId="{0AB09881-89DF-4EC7-A7E3-7CE6D69182B4}" type="presParOf" srcId="{2712BE14-4EA3-4166-9264-DE95F6191A21}" destId="{EB924473-BDF0-43AA-BC97-5724238D4250}" srcOrd="1" destOrd="0" presId="urn:microsoft.com/office/officeart/2005/8/layout/orgChart1"/>
    <dgm:cxn modelId="{1CE79C1A-B25B-4C37-A3FD-82E5004854A2}" type="presParOf" srcId="{5E8D88FE-7F40-40B6-B09E-9BA937FFF6D7}" destId="{15BC615E-0EA4-48ED-BABC-120B3BAA6796}" srcOrd="1" destOrd="0" presId="urn:microsoft.com/office/officeart/2005/8/layout/orgChart1"/>
    <dgm:cxn modelId="{9AF583A8-EA95-4CBF-9BA0-EE63BE296507}" type="presParOf" srcId="{5E8D88FE-7F40-40B6-B09E-9BA937FFF6D7}" destId="{34A7B15A-4B03-4049-80C8-757D1A7BC0CC}" srcOrd="2" destOrd="0" presId="urn:microsoft.com/office/officeart/2005/8/layout/orgChart1"/>
    <dgm:cxn modelId="{23DF56E4-BC87-430C-A22C-6618DECA97B0}" type="presParOf" srcId="{05C6C27B-B955-4870-851B-3C5AD186F112}" destId="{6B49173C-963F-407C-87EE-FAF4E21A2589}" srcOrd="6" destOrd="0" presId="urn:microsoft.com/office/officeart/2005/8/layout/orgChart1"/>
    <dgm:cxn modelId="{13578190-6251-4862-8E16-DD2E5F33398E}" type="presParOf" srcId="{05C6C27B-B955-4870-851B-3C5AD186F112}" destId="{8F856AAA-122C-4987-BB46-630716018F8C}" srcOrd="7" destOrd="0" presId="urn:microsoft.com/office/officeart/2005/8/layout/orgChart1"/>
    <dgm:cxn modelId="{9EAADAE8-8607-4DA4-B5DE-36489AF4ACBF}" type="presParOf" srcId="{8F856AAA-122C-4987-BB46-630716018F8C}" destId="{B6E4F442-07A7-41FB-8D66-E7D7431BA014}" srcOrd="0" destOrd="0" presId="urn:microsoft.com/office/officeart/2005/8/layout/orgChart1"/>
    <dgm:cxn modelId="{4953E614-2AE5-42F4-A59D-6970BD71FE03}" type="presParOf" srcId="{B6E4F442-07A7-41FB-8D66-E7D7431BA014}" destId="{BD2282A3-E002-4DFB-A4E2-87B4C900095F}" srcOrd="0" destOrd="0" presId="urn:microsoft.com/office/officeart/2005/8/layout/orgChart1"/>
    <dgm:cxn modelId="{9235F900-764C-4BCA-B7FB-FC3920CBB1C9}" type="presParOf" srcId="{B6E4F442-07A7-41FB-8D66-E7D7431BA014}" destId="{EDBF4624-7185-4D93-9DCB-C53E81B4335E}" srcOrd="1" destOrd="0" presId="urn:microsoft.com/office/officeart/2005/8/layout/orgChart1"/>
    <dgm:cxn modelId="{EC617667-F388-46F3-81D7-2AC9070603DD}" type="presParOf" srcId="{8F856AAA-122C-4987-BB46-630716018F8C}" destId="{9EBA632B-5A26-4E13-90C7-F173117FA614}" srcOrd="1" destOrd="0" presId="urn:microsoft.com/office/officeart/2005/8/layout/orgChart1"/>
    <dgm:cxn modelId="{BBC66F10-0909-4365-9988-AB59C9729948}" type="presParOf" srcId="{8F856AAA-122C-4987-BB46-630716018F8C}" destId="{EB73C48B-12F6-4E83-AD1A-EAA71672D6FB}" srcOrd="2" destOrd="0" presId="urn:microsoft.com/office/officeart/2005/8/layout/orgChart1"/>
    <dgm:cxn modelId="{21B03589-3EFA-4385-9773-DB1753164304}" type="presParOf" srcId="{E11FA5DC-5DA5-43B4-B935-8BDE6E509589}" destId="{773417ED-1983-4DEC-9B51-852F67DB32A7}"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49173C-963F-407C-87EE-FAF4E21A2589}">
      <dsp:nvSpPr>
        <dsp:cNvPr id="0" name=""/>
        <dsp:cNvSpPr/>
      </dsp:nvSpPr>
      <dsp:spPr>
        <a:xfrm>
          <a:off x="5932326" y="917348"/>
          <a:ext cx="4105009" cy="711769"/>
        </a:xfrm>
        <a:custGeom>
          <a:avLst/>
          <a:gdLst/>
          <a:ahLst/>
          <a:cxnLst/>
          <a:rect l="0" t="0" r="0" b="0"/>
          <a:pathLst>
            <a:path>
              <a:moveTo>
                <a:pt x="0" y="0"/>
              </a:moveTo>
              <a:lnTo>
                <a:pt x="0" y="638864"/>
              </a:lnTo>
              <a:lnTo>
                <a:pt x="4105009" y="638864"/>
              </a:lnTo>
              <a:lnTo>
                <a:pt x="4105009" y="71176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B21D2E0-014E-4F9C-80F4-53CADB4E4AB5}">
      <dsp:nvSpPr>
        <dsp:cNvPr id="0" name=""/>
        <dsp:cNvSpPr/>
      </dsp:nvSpPr>
      <dsp:spPr>
        <a:xfrm>
          <a:off x="5932326" y="917348"/>
          <a:ext cx="2714447" cy="3065060"/>
        </a:xfrm>
        <a:custGeom>
          <a:avLst/>
          <a:gdLst/>
          <a:ahLst/>
          <a:cxnLst/>
          <a:rect l="0" t="0" r="0" b="0"/>
          <a:pathLst>
            <a:path>
              <a:moveTo>
                <a:pt x="0" y="0"/>
              </a:moveTo>
              <a:lnTo>
                <a:pt x="0" y="2992156"/>
              </a:lnTo>
              <a:lnTo>
                <a:pt x="2714447" y="2992156"/>
              </a:lnTo>
              <a:lnTo>
                <a:pt x="2714447" y="306506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E855E48-4036-4A5C-9C14-2EEB07F81E2E}">
      <dsp:nvSpPr>
        <dsp:cNvPr id="0" name=""/>
        <dsp:cNvSpPr/>
      </dsp:nvSpPr>
      <dsp:spPr>
        <a:xfrm>
          <a:off x="2821676" y="917348"/>
          <a:ext cx="3110650" cy="3056708"/>
        </a:xfrm>
        <a:custGeom>
          <a:avLst/>
          <a:gdLst/>
          <a:ahLst/>
          <a:cxnLst/>
          <a:rect l="0" t="0" r="0" b="0"/>
          <a:pathLst>
            <a:path>
              <a:moveTo>
                <a:pt x="3110650" y="0"/>
              </a:moveTo>
              <a:lnTo>
                <a:pt x="3110650" y="2983803"/>
              </a:lnTo>
              <a:lnTo>
                <a:pt x="0" y="2983803"/>
              </a:lnTo>
              <a:lnTo>
                <a:pt x="0" y="30567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CA18063-01D5-498B-B86B-633779D0E3F8}">
      <dsp:nvSpPr>
        <dsp:cNvPr id="0" name=""/>
        <dsp:cNvSpPr/>
      </dsp:nvSpPr>
      <dsp:spPr>
        <a:xfrm>
          <a:off x="1701531" y="917348"/>
          <a:ext cx="4230795" cy="736425"/>
        </a:xfrm>
        <a:custGeom>
          <a:avLst/>
          <a:gdLst/>
          <a:ahLst/>
          <a:cxnLst/>
          <a:rect l="0" t="0" r="0" b="0"/>
          <a:pathLst>
            <a:path>
              <a:moveTo>
                <a:pt x="4230795" y="0"/>
              </a:moveTo>
              <a:lnTo>
                <a:pt x="4230795" y="663520"/>
              </a:lnTo>
              <a:lnTo>
                <a:pt x="0" y="663520"/>
              </a:lnTo>
              <a:lnTo>
                <a:pt x="0" y="73642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74B3F7F-F41A-4260-8C35-ACD8FD0EEAC4}">
      <dsp:nvSpPr>
        <dsp:cNvPr id="0" name=""/>
        <dsp:cNvSpPr/>
      </dsp:nvSpPr>
      <dsp:spPr>
        <a:xfrm>
          <a:off x="4459823" y="304683"/>
          <a:ext cx="2945007" cy="612664"/>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US" sz="2900" b="0" i="0" u="none" strike="noStrike" kern="1200" baseline="0" dirty="0">
              <a:latin typeface="Arial" panose="020B0604020202020204" pitchFamily="34" charset="0"/>
              <a:cs typeface="Arial" panose="020B0604020202020204" pitchFamily="34" charset="0"/>
            </a:rPr>
            <a:t>Language fluency</a:t>
          </a:r>
          <a:endParaRPr lang="en-US" sz="2900" kern="1200" dirty="0"/>
        </a:p>
      </dsp:txBody>
      <dsp:txXfrm>
        <a:off x="4459823" y="304683"/>
        <a:ext cx="2945007" cy="612664"/>
      </dsp:txXfrm>
    </dsp:sp>
    <dsp:sp modelId="{6DD6027A-0F5B-4E75-A1DB-EB2713E4405F}">
      <dsp:nvSpPr>
        <dsp:cNvPr id="0" name=""/>
        <dsp:cNvSpPr/>
      </dsp:nvSpPr>
      <dsp:spPr>
        <a:xfrm>
          <a:off x="422802" y="1653773"/>
          <a:ext cx="2557459" cy="1654373"/>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marL="0" lvl="0" indent="0" algn="l" defTabSz="889000">
            <a:lnSpc>
              <a:spcPct val="90000"/>
            </a:lnSpc>
            <a:spcBef>
              <a:spcPct val="0"/>
            </a:spcBef>
            <a:spcAft>
              <a:spcPct val="35000"/>
            </a:spcAft>
            <a:buNone/>
          </a:pPr>
          <a:r>
            <a:rPr lang="en-US" sz="2000" b="1" i="0" u="none" strike="noStrike" kern="1200" baseline="0" dirty="0">
              <a:latin typeface="Arial" panose="020B0604020202020204" pitchFamily="34" charset="0"/>
              <a:cs typeface="Arial" panose="020B0604020202020204" pitchFamily="34" charset="0"/>
            </a:rPr>
            <a:t>Syntactic fluency: speakers who are syntactically fluent are able to construct highly complex sentences.</a:t>
          </a:r>
          <a:endParaRPr lang="en-US" sz="2000" b="1" kern="1200" dirty="0"/>
        </a:p>
      </dsp:txBody>
      <dsp:txXfrm>
        <a:off x="422802" y="1653773"/>
        <a:ext cx="2557459" cy="1654373"/>
      </dsp:txXfrm>
    </dsp:sp>
    <dsp:sp modelId="{4DDE97B8-1B78-4522-A9C0-00A209B2DF47}">
      <dsp:nvSpPr>
        <dsp:cNvPr id="0" name=""/>
        <dsp:cNvSpPr/>
      </dsp:nvSpPr>
      <dsp:spPr>
        <a:xfrm>
          <a:off x="1194801" y="3974056"/>
          <a:ext cx="3253748" cy="2072305"/>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b="1" i="0" u="none" strike="noStrike" kern="1200" baseline="0" dirty="0">
              <a:latin typeface="Arial" panose="020B0604020202020204" pitchFamily="34" charset="0"/>
              <a:cs typeface="Arial" panose="020B0604020202020204" pitchFamily="34" charset="0"/>
            </a:rPr>
            <a:t>Semantic fluency: speakers who are semantically fluent possess and are able to access large vocabularies</a:t>
          </a:r>
          <a:endParaRPr lang="en-US" sz="2000" b="1" kern="1200" dirty="0"/>
        </a:p>
      </dsp:txBody>
      <dsp:txXfrm>
        <a:off x="1194801" y="3974056"/>
        <a:ext cx="3253748" cy="2072305"/>
      </dsp:txXfrm>
    </dsp:sp>
    <dsp:sp modelId="{70DED433-D6AE-416E-9834-3F499A3BDE33}">
      <dsp:nvSpPr>
        <dsp:cNvPr id="0" name=""/>
        <dsp:cNvSpPr/>
      </dsp:nvSpPr>
      <dsp:spPr>
        <a:xfrm>
          <a:off x="7269904" y="3982409"/>
          <a:ext cx="2753739" cy="2208418"/>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b="1" i="0" u="none" strike="noStrike" kern="1200" baseline="0" dirty="0">
              <a:latin typeface="Arial" panose="020B0604020202020204" pitchFamily="34" charset="0"/>
              <a:cs typeface="Arial" panose="020B0604020202020204" pitchFamily="34" charset="0"/>
            </a:rPr>
            <a:t>Pragmatic fluency: speakers who are pragmatically fluent are adept at verbal response in a variety of speaking situations.</a:t>
          </a:r>
          <a:endParaRPr lang="en-US" sz="2000" b="1" kern="1200" dirty="0"/>
        </a:p>
      </dsp:txBody>
      <dsp:txXfrm>
        <a:off x="7269904" y="3982409"/>
        <a:ext cx="2753739" cy="2208418"/>
      </dsp:txXfrm>
    </dsp:sp>
    <dsp:sp modelId="{BD2282A3-E002-4DFB-A4E2-87B4C900095F}">
      <dsp:nvSpPr>
        <dsp:cNvPr id="0" name=""/>
        <dsp:cNvSpPr/>
      </dsp:nvSpPr>
      <dsp:spPr>
        <a:xfrm>
          <a:off x="8545419" y="1629117"/>
          <a:ext cx="2983834" cy="1959712"/>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marL="0" lvl="0" indent="0" algn="l" defTabSz="889000">
            <a:lnSpc>
              <a:spcPct val="90000"/>
            </a:lnSpc>
            <a:spcBef>
              <a:spcPct val="0"/>
            </a:spcBef>
            <a:spcAft>
              <a:spcPct val="35000"/>
            </a:spcAft>
            <a:buNone/>
          </a:pPr>
          <a:r>
            <a:rPr lang="en-US" sz="2000" b="1" i="0" u="none" strike="noStrike" kern="1200" baseline="0" dirty="0">
              <a:latin typeface="Arial" panose="020B0604020202020204" pitchFamily="34" charset="0"/>
              <a:cs typeface="Arial" panose="020B0604020202020204" pitchFamily="34" charset="0"/>
            </a:rPr>
            <a:t>Phonologic fluency: speakers who are able to pronounce long and complicated sequences of sounds and syllables, including nonsense and foreign words.</a:t>
          </a:r>
          <a:endParaRPr lang="en-US" sz="2000" b="1" kern="1200" dirty="0"/>
        </a:p>
      </dsp:txBody>
      <dsp:txXfrm>
        <a:off x="8545419" y="1629117"/>
        <a:ext cx="2983834" cy="195971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24E23-0597-4D2A-A880-5CBE937B59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8D32A51-53F8-438A-A8AC-D3C87FC32F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09D787E-7D7F-461F-AD71-816836EFFFC5}"/>
              </a:ext>
            </a:extLst>
          </p:cNvPr>
          <p:cNvSpPr>
            <a:spLocks noGrp="1"/>
          </p:cNvSpPr>
          <p:nvPr>
            <p:ph type="dt" sz="half" idx="10"/>
          </p:nvPr>
        </p:nvSpPr>
        <p:spPr/>
        <p:txBody>
          <a:bodyPr/>
          <a:lstStyle/>
          <a:p>
            <a:fld id="{5A113DB3-4BA0-4D5B-975D-3AEE5A399B21}" type="datetimeFigureOut">
              <a:rPr lang="en-US" smtClean="0"/>
              <a:t>8/12/2024</a:t>
            </a:fld>
            <a:endParaRPr lang="en-US"/>
          </a:p>
        </p:txBody>
      </p:sp>
      <p:sp>
        <p:nvSpPr>
          <p:cNvPr id="5" name="Footer Placeholder 4">
            <a:extLst>
              <a:ext uri="{FF2B5EF4-FFF2-40B4-BE49-F238E27FC236}">
                <a16:creationId xmlns:a16="http://schemas.microsoft.com/office/drawing/2014/main" id="{8FC47296-6FB3-48BB-BF68-F6DBA8B8CB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568167-B46C-4591-A57A-4FF2895C0DB2}"/>
              </a:ext>
            </a:extLst>
          </p:cNvPr>
          <p:cNvSpPr>
            <a:spLocks noGrp="1"/>
          </p:cNvSpPr>
          <p:nvPr>
            <p:ph type="sldNum" sz="quarter" idx="12"/>
          </p:nvPr>
        </p:nvSpPr>
        <p:spPr/>
        <p:txBody>
          <a:bodyPr/>
          <a:lstStyle/>
          <a:p>
            <a:fld id="{BC8EBD1B-DDDD-45DA-B751-E71D3B046585}" type="slidenum">
              <a:rPr lang="en-US" smtClean="0"/>
              <a:t>‹#›</a:t>
            </a:fld>
            <a:endParaRPr lang="en-US"/>
          </a:p>
        </p:txBody>
      </p:sp>
    </p:spTree>
    <p:extLst>
      <p:ext uri="{BB962C8B-B14F-4D97-AF65-F5344CB8AC3E}">
        <p14:creationId xmlns:p14="http://schemas.microsoft.com/office/powerpoint/2010/main" val="73054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DB51D-BC58-4516-BAF9-404D236330C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3ACA2DF-60D7-468A-9B0F-E63374BA14B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A02E6C-1F37-411F-957F-8FB8C27F514B}"/>
              </a:ext>
            </a:extLst>
          </p:cNvPr>
          <p:cNvSpPr>
            <a:spLocks noGrp="1"/>
          </p:cNvSpPr>
          <p:nvPr>
            <p:ph type="dt" sz="half" idx="10"/>
          </p:nvPr>
        </p:nvSpPr>
        <p:spPr/>
        <p:txBody>
          <a:bodyPr/>
          <a:lstStyle/>
          <a:p>
            <a:fld id="{5A113DB3-4BA0-4D5B-975D-3AEE5A399B21}" type="datetimeFigureOut">
              <a:rPr lang="en-US" smtClean="0"/>
              <a:t>8/12/2024</a:t>
            </a:fld>
            <a:endParaRPr lang="en-US"/>
          </a:p>
        </p:txBody>
      </p:sp>
      <p:sp>
        <p:nvSpPr>
          <p:cNvPr id="5" name="Footer Placeholder 4">
            <a:extLst>
              <a:ext uri="{FF2B5EF4-FFF2-40B4-BE49-F238E27FC236}">
                <a16:creationId xmlns:a16="http://schemas.microsoft.com/office/drawing/2014/main" id="{4D6EC89A-3844-4751-B4F8-DE1F0316EF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260AEF-ACDF-4A87-A2CD-F9871271915E}"/>
              </a:ext>
            </a:extLst>
          </p:cNvPr>
          <p:cNvSpPr>
            <a:spLocks noGrp="1"/>
          </p:cNvSpPr>
          <p:nvPr>
            <p:ph type="sldNum" sz="quarter" idx="12"/>
          </p:nvPr>
        </p:nvSpPr>
        <p:spPr/>
        <p:txBody>
          <a:bodyPr/>
          <a:lstStyle/>
          <a:p>
            <a:fld id="{BC8EBD1B-DDDD-45DA-B751-E71D3B046585}" type="slidenum">
              <a:rPr lang="en-US" smtClean="0"/>
              <a:t>‹#›</a:t>
            </a:fld>
            <a:endParaRPr lang="en-US"/>
          </a:p>
        </p:txBody>
      </p:sp>
    </p:spTree>
    <p:extLst>
      <p:ext uri="{BB962C8B-B14F-4D97-AF65-F5344CB8AC3E}">
        <p14:creationId xmlns:p14="http://schemas.microsoft.com/office/powerpoint/2010/main" val="1968147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E65BE0-C8C2-4575-8652-3A31D6D87AC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7D2BBB4-9CA7-4348-B75F-D9845053D74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051633-EB66-4F20-963D-564D57C85138}"/>
              </a:ext>
            </a:extLst>
          </p:cNvPr>
          <p:cNvSpPr>
            <a:spLocks noGrp="1"/>
          </p:cNvSpPr>
          <p:nvPr>
            <p:ph type="dt" sz="half" idx="10"/>
          </p:nvPr>
        </p:nvSpPr>
        <p:spPr/>
        <p:txBody>
          <a:bodyPr/>
          <a:lstStyle/>
          <a:p>
            <a:fld id="{5A113DB3-4BA0-4D5B-975D-3AEE5A399B21}" type="datetimeFigureOut">
              <a:rPr lang="en-US" smtClean="0"/>
              <a:t>8/12/2024</a:t>
            </a:fld>
            <a:endParaRPr lang="en-US"/>
          </a:p>
        </p:txBody>
      </p:sp>
      <p:sp>
        <p:nvSpPr>
          <p:cNvPr id="5" name="Footer Placeholder 4">
            <a:extLst>
              <a:ext uri="{FF2B5EF4-FFF2-40B4-BE49-F238E27FC236}">
                <a16:creationId xmlns:a16="http://schemas.microsoft.com/office/drawing/2014/main" id="{EF1D08EA-D75F-47FB-BE1B-0DEE32D42D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3DF07C-6F67-4489-8957-4ED10A60D779}"/>
              </a:ext>
            </a:extLst>
          </p:cNvPr>
          <p:cNvSpPr>
            <a:spLocks noGrp="1"/>
          </p:cNvSpPr>
          <p:nvPr>
            <p:ph type="sldNum" sz="quarter" idx="12"/>
          </p:nvPr>
        </p:nvSpPr>
        <p:spPr/>
        <p:txBody>
          <a:bodyPr/>
          <a:lstStyle/>
          <a:p>
            <a:fld id="{BC8EBD1B-DDDD-45DA-B751-E71D3B046585}" type="slidenum">
              <a:rPr lang="en-US" smtClean="0"/>
              <a:t>‹#›</a:t>
            </a:fld>
            <a:endParaRPr lang="en-US"/>
          </a:p>
        </p:txBody>
      </p:sp>
    </p:spTree>
    <p:extLst>
      <p:ext uri="{BB962C8B-B14F-4D97-AF65-F5344CB8AC3E}">
        <p14:creationId xmlns:p14="http://schemas.microsoft.com/office/powerpoint/2010/main" val="1445762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0F001-C269-4DCC-AB6B-EFECA8D1B6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C68F97-84A4-4B84-A264-1065C098C1F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1C176A-B182-4EF6-B2D6-925EE6637A71}"/>
              </a:ext>
            </a:extLst>
          </p:cNvPr>
          <p:cNvSpPr>
            <a:spLocks noGrp="1"/>
          </p:cNvSpPr>
          <p:nvPr>
            <p:ph type="dt" sz="half" idx="10"/>
          </p:nvPr>
        </p:nvSpPr>
        <p:spPr/>
        <p:txBody>
          <a:bodyPr/>
          <a:lstStyle/>
          <a:p>
            <a:fld id="{5A113DB3-4BA0-4D5B-975D-3AEE5A399B21}" type="datetimeFigureOut">
              <a:rPr lang="en-US" smtClean="0"/>
              <a:t>8/12/2024</a:t>
            </a:fld>
            <a:endParaRPr lang="en-US"/>
          </a:p>
        </p:txBody>
      </p:sp>
      <p:sp>
        <p:nvSpPr>
          <p:cNvPr id="5" name="Footer Placeholder 4">
            <a:extLst>
              <a:ext uri="{FF2B5EF4-FFF2-40B4-BE49-F238E27FC236}">
                <a16:creationId xmlns:a16="http://schemas.microsoft.com/office/drawing/2014/main" id="{80406A7B-5128-48D4-849F-B6ADBB10B6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9E803E-C306-462C-A47F-CFE349EA8EC4}"/>
              </a:ext>
            </a:extLst>
          </p:cNvPr>
          <p:cNvSpPr>
            <a:spLocks noGrp="1"/>
          </p:cNvSpPr>
          <p:nvPr>
            <p:ph type="sldNum" sz="quarter" idx="12"/>
          </p:nvPr>
        </p:nvSpPr>
        <p:spPr/>
        <p:txBody>
          <a:bodyPr/>
          <a:lstStyle/>
          <a:p>
            <a:fld id="{BC8EBD1B-DDDD-45DA-B751-E71D3B046585}" type="slidenum">
              <a:rPr lang="en-US" smtClean="0"/>
              <a:t>‹#›</a:t>
            </a:fld>
            <a:endParaRPr lang="en-US"/>
          </a:p>
        </p:txBody>
      </p:sp>
    </p:spTree>
    <p:extLst>
      <p:ext uri="{BB962C8B-B14F-4D97-AF65-F5344CB8AC3E}">
        <p14:creationId xmlns:p14="http://schemas.microsoft.com/office/powerpoint/2010/main" val="1875698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B23C5-8E3C-4968-A531-659B9A500E8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C04A8BE-9613-4C11-9BB9-A8FC82097A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10678A8-C80F-405B-B135-25D18EEEBA3C}"/>
              </a:ext>
            </a:extLst>
          </p:cNvPr>
          <p:cNvSpPr>
            <a:spLocks noGrp="1"/>
          </p:cNvSpPr>
          <p:nvPr>
            <p:ph type="dt" sz="half" idx="10"/>
          </p:nvPr>
        </p:nvSpPr>
        <p:spPr/>
        <p:txBody>
          <a:bodyPr/>
          <a:lstStyle/>
          <a:p>
            <a:fld id="{5A113DB3-4BA0-4D5B-975D-3AEE5A399B21}" type="datetimeFigureOut">
              <a:rPr lang="en-US" smtClean="0"/>
              <a:t>8/12/2024</a:t>
            </a:fld>
            <a:endParaRPr lang="en-US"/>
          </a:p>
        </p:txBody>
      </p:sp>
      <p:sp>
        <p:nvSpPr>
          <p:cNvPr id="5" name="Footer Placeholder 4">
            <a:extLst>
              <a:ext uri="{FF2B5EF4-FFF2-40B4-BE49-F238E27FC236}">
                <a16:creationId xmlns:a16="http://schemas.microsoft.com/office/drawing/2014/main" id="{6C837DED-207A-4547-B36E-6796976EC1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498809-ECE8-49C2-AFC4-11520A32DAAC}"/>
              </a:ext>
            </a:extLst>
          </p:cNvPr>
          <p:cNvSpPr>
            <a:spLocks noGrp="1"/>
          </p:cNvSpPr>
          <p:nvPr>
            <p:ph type="sldNum" sz="quarter" idx="12"/>
          </p:nvPr>
        </p:nvSpPr>
        <p:spPr/>
        <p:txBody>
          <a:bodyPr/>
          <a:lstStyle/>
          <a:p>
            <a:fld id="{BC8EBD1B-DDDD-45DA-B751-E71D3B046585}" type="slidenum">
              <a:rPr lang="en-US" smtClean="0"/>
              <a:t>‹#›</a:t>
            </a:fld>
            <a:endParaRPr lang="en-US"/>
          </a:p>
        </p:txBody>
      </p:sp>
    </p:spTree>
    <p:extLst>
      <p:ext uri="{BB962C8B-B14F-4D97-AF65-F5344CB8AC3E}">
        <p14:creationId xmlns:p14="http://schemas.microsoft.com/office/powerpoint/2010/main" val="3697402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5F7CF-8BFC-4382-AA8D-61FA470CC2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E883E0-110A-43B3-9D99-4A718680B1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303BB64-4286-442D-9D13-5AD0C1AC473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81351D4-4A01-48FA-8250-33B3DE8C7A0B}"/>
              </a:ext>
            </a:extLst>
          </p:cNvPr>
          <p:cNvSpPr>
            <a:spLocks noGrp="1"/>
          </p:cNvSpPr>
          <p:nvPr>
            <p:ph type="dt" sz="half" idx="10"/>
          </p:nvPr>
        </p:nvSpPr>
        <p:spPr/>
        <p:txBody>
          <a:bodyPr/>
          <a:lstStyle/>
          <a:p>
            <a:fld id="{5A113DB3-4BA0-4D5B-975D-3AEE5A399B21}" type="datetimeFigureOut">
              <a:rPr lang="en-US" smtClean="0"/>
              <a:t>8/12/2024</a:t>
            </a:fld>
            <a:endParaRPr lang="en-US"/>
          </a:p>
        </p:txBody>
      </p:sp>
      <p:sp>
        <p:nvSpPr>
          <p:cNvPr id="6" name="Footer Placeholder 5">
            <a:extLst>
              <a:ext uri="{FF2B5EF4-FFF2-40B4-BE49-F238E27FC236}">
                <a16:creationId xmlns:a16="http://schemas.microsoft.com/office/drawing/2014/main" id="{B6316E83-1DBC-47A1-AC3C-B12697F347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E421CB-C65C-4638-B39D-3991DF2D4E34}"/>
              </a:ext>
            </a:extLst>
          </p:cNvPr>
          <p:cNvSpPr>
            <a:spLocks noGrp="1"/>
          </p:cNvSpPr>
          <p:nvPr>
            <p:ph type="sldNum" sz="quarter" idx="12"/>
          </p:nvPr>
        </p:nvSpPr>
        <p:spPr/>
        <p:txBody>
          <a:bodyPr/>
          <a:lstStyle/>
          <a:p>
            <a:fld id="{BC8EBD1B-DDDD-45DA-B751-E71D3B046585}" type="slidenum">
              <a:rPr lang="en-US" smtClean="0"/>
              <a:t>‹#›</a:t>
            </a:fld>
            <a:endParaRPr lang="en-US"/>
          </a:p>
        </p:txBody>
      </p:sp>
    </p:spTree>
    <p:extLst>
      <p:ext uri="{BB962C8B-B14F-4D97-AF65-F5344CB8AC3E}">
        <p14:creationId xmlns:p14="http://schemas.microsoft.com/office/powerpoint/2010/main" val="3964906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3B5C3-C708-4153-AA31-2686ABFAF2C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86B4955-FB54-4C54-8FC4-808EE17F78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8C6BEF-FF22-462C-8788-A8B0BCE1CC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6ED46FC-845B-427D-9FAB-D34F17B469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E871BA1-8AFF-49A6-9D60-B964430CD6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7D64633-6788-422A-87CE-1FA99752EC39}"/>
              </a:ext>
            </a:extLst>
          </p:cNvPr>
          <p:cNvSpPr>
            <a:spLocks noGrp="1"/>
          </p:cNvSpPr>
          <p:nvPr>
            <p:ph type="dt" sz="half" idx="10"/>
          </p:nvPr>
        </p:nvSpPr>
        <p:spPr/>
        <p:txBody>
          <a:bodyPr/>
          <a:lstStyle/>
          <a:p>
            <a:fld id="{5A113DB3-4BA0-4D5B-975D-3AEE5A399B21}" type="datetimeFigureOut">
              <a:rPr lang="en-US" smtClean="0"/>
              <a:t>8/12/2024</a:t>
            </a:fld>
            <a:endParaRPr lang="en-US"/>
          </a:p>
        </p:txBody>
      </p:sp>
      <p:sp>
        <p:nvSpPr>
          <p:cNvPr id="8" name="Footer Placeholder 7">
            <a:extLst>
              <a:ext uri="{FF2B5EF4-FFF2-40B4-BE49-F238E27FC236}">
                <a16:creationId xmlns:a16="http://schemas.microsoft.com/office/drawing/2014/main" id="{0D0EEE3F-4D09-4E82-9D8F-726155B3174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7BA773D-2ECE-4386-A1D5-F51D35D5BC83}"/>
              </a:ext>
            </a:extLst>
          </p:cNvPr>
          <p:cNvSpPr>
            <a:spLocks noGrp="1"/>
          </p:cNvSpPr>
          <p:nvPr>
            <p:ph type="sldNum" sz="quarter" idx="12"/>
          </p:nvPr>
        </p:nvSpPr>
        <p:spPr/>
        <p:txBody>
          <a:bodyPr/>
          <a:lstStyle/>
          <a:p>
            <a:fld id="{BC8EBD1B-DDDD-45DA-B751-E71D3B046585}" type="slidenum">
              <a:rPr lang="en-US" smtClean="0"/>
              <a:t>‹#›</a:t>
            </a:fld>
            <a:endParaRPr lang="en-US"/>
          </a:p>
        </p:txBody>
      </p:sp>
    </p:spTree>
    <p:extLst>
      <p:ext uri="{BB962C8B-B14F-4D97-AF65-F5344CB8AC3E}">
        <p14:creationId xmlns:p14="http://schemas.microsoft.com/office/powerpoint/2010/main" val="212576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CFCE4-58D0-4B8E-B7B8-6BC2161D0F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77A3219-B244-4E96-AF92-C0F7928EEFDE}"/>
              </a:ext>
            </a:extLst>
          </p:cNvPr>
          <p:cNvSpPr>
            <a:spLocks noGrp="1"/>
          </p:cNvSpPr>
          <p:nvPr>
            <p:ph type="dt" sz="half" idx="10"/>
          </p:nvPr>
        </p:nvSpPr>
        <p:spPr/>
        <p:txBody>
          <a:bodyPr/>
          <a:lstStyle/>
          <a:p>
            <a:fld id="{5A113DB3-4BA0-4D5B-975D-3AEE5A399B21}" type="datetimeFigureOut">
              <a:rPr lang="en-US" smtClean="0"/>
              <a:t>8/12/2024</a:t>
            </a:fld>
            <a:endParaRPr lang="en-US"/>
          </a:p>
        </p:txBody>
      </p:sp>
      <p:sp>
        <p:nvSpPr>
          <p:cNvPr id="4" name="Footer Placeholder 3">
            <a:extLst>
              <a:ext uri="{FF2B5EF4-FFF2-40B4-BE49-F238E27FC236}">
                <a16:creationId xmlns:a16="http://schemas.microsoft.com/office/drawing/2014/main" id="{90866B22-DC07-4B66-9CF7-9823CAAE3E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EDD9F00-5FFC-4FFE-A7CC-701A3F236A46}"/>
              </a:ext>
            </a:extLst>
          </p:cNvPr>
          <p:cNvSpPr>
            <a:spLocks noGrp="1"/>
          </p:cNvSpPr>
          <p:nvPr>
            <p:ph type="sldNum" sz="quarter" idx="12"/>
          </p:nvPr>
        </p:nvSpPr>
        <p:spPr/>
        <p:txBody>
          <a:bodyPr/>
          <a:lstStyle/>
          <a:p>
            <a:fld id="{BC8EBD1B-DDDD-45DA-B751-E71D3B046585}" type="slidenum">
              <a:rPr lang="en-US" smtClean="0"/>
              <a:t>‹#›</a:t>
            </a:fld>
            <a:endParaRPr lang="en-US"/>
          </a:p>
        </p:txBody>
      </p:sp>
    </p:spTree>
    <p:extLst>
      <p:ext uri="{BB962C8B-B14F-4D97-AF65-F5344CB8AC3E}">
        <p14:creationId xmlns:p14="http://schemas.microsoft.com/office/powerpoint/2010/main" val="1125515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69B15C-B5D2-4D9F-B28D-B20DF6148D16}"/>
              </a:ext>
            </a:extLst>
          </p:cNvPr>
          <p:cNvSpPr>
            <a:spLocks noGrp="1"/>
          </p:cNvSpPr>
          <p:nvPr>
            <p:ph type="dt" sz="half" idx="10"/>
          </p:nvPr>
        </p:nvSpPr>
        <p:spPr/>
        <p:txBody>
          <a:bodyPr/>
          <a:lstStyle/>
          <a:p>
            <a:fld id="{5A113DB3-4BA0-4D5B-975D-3AEE5A399B21}" type="datetimeFigureOut">
              <a:rPr lang="en-US" smtClean="0"/>
              <a:t>8/12/2024</a:t>
            </a:fld>
            <a:endParaRPr lang="en-US"/>
          </a:p>
        </p:txBody>
      </p:sp>
      <p:sp>
        <p:nvSpPr>
          <p:cNvPr id="3" name="Footer Placeholder 2">
            <a:extLst>
              <a:ext uri="{FF2B5EF4-FFF2-40B4-BE49-F238E27FC236}">
                <a16:creationId xmlns:a16="http://schemas.microsoft.com/office/drawing/2014/main" id="{061817DD-218E-40DE-8EA7-11DEB782495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28134C3-7620-4721-BFED-29A26E645EC5}"/>
              </a:ext>
            </a:extLst>
          </p:cNvPr>
          <p:cNvSpPr>
            <a:spLocks noGrp="1"/>
          </p:cNvSpPr>
          <p:nvPr>
            <p:ph type="sldNum" sz="quarter" idx="12"/>
          </p:nvPr>
        </p:nvSpPr>
        <p:spPr/>
        <p:txBody>
          <a:bodyPr/>
          <a:lstStyle/>
          <a:p>
            <a:fld id="{BC8EBD1B-DDDD-45DA-B751-E71D3B046585}" type="slidenum">
              <a:rPr lang="en-US" smtClean="0"/>
              <a:t>‹#›</a:t>
            </a:fld>
            <a:endParaRPr lang="en-US"/>
          </a:p>
        </p:txBody>
      </p:sp>
    </p:spTree>
    <p:extLst>
      <p:ext uri="{BB962C8B-B14F-4D97-AF65-F5344CB8AC3E}">
        <p14:creationId xmlns:p14="http://schemas.microsoft.com/office/powerpoint/2010/main" val="281817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5C7DB-6AA5-4681-A028-CF92D82F07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EBAFAB2-78A3-4E29-9DA8-3B4A98EEF3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07EF9E8-697E-40C5-876C-128F915E17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A03866-AF92-4363-868D-D160B94AD381}"/>
              </a:ext>
            </a:extLst>
          </p:cNvPr>
          <p:cNvSpPr>
            <a:spLocks noGrp="1"/>
          </p:cNvSpPr>
          <p:nvPr>
            <p:ph type="dt" sz="half" idx="10"/>
          </p:nvPr>
        </p:nvSpPr>
        <p:spPr/>
        <p:txBody>
          <a:bodyPr/>
          <a:lstStyle/>
          <a:p>
            <a:fld id="{5A113DB3-4BA0-4D5B-975D-3AEE5A399B21}" type="datetimeFigureOut">
              <a:rPr lang="en-US" smtClean="0"/>
              <a:t>8/12/2024</a:t>
            </a:fld>
            <a:endParaRPr lang="en-US"/>
          </a:p>
        </p:txBody>
      </p:sp>
      <p:sp>
        <p:nvSpPr>
          <p:cNvPr id="6" name="Footer Placeholder 5">
            <a:extLst>
              <a:ext uri="{FF2B5EF4-FFF2-40B4-BE49-F238E27FC236}">
                <a16:creationId xmlns:a16="http://schemas.microsoft.com/office/drawing/2014/main" id="{A2492844-830B-4E55-A860-F23E8C9576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32901D-EFBE-4041-83AF-D4E80F4D2872}"/>
              </a:ext>
            </a:extLst>
          </p:cNvPr>
          <p:cNvSpPr>
            <a:spLocks noGrp="1"/>
          </p:cNvSpPr>
          <p:nvPr>
            <p:ph type="sldNum" sz="quarter" idx="12"/>
          </p:nvPr>
        </p:nvSpPr>
        <p:spPr/>
        <p:txBody>
          <a:bodyPr/>
          <a:lstStyle/>
          <a:p>
            <a:fld id="{BC8EBD1B-DDDD-45DA-B751-E71D3B046585}" type="slidenum">
              <a:rPr lang="en-US" smtClean="0"/>
              <a:t>‹#›</a:t>
            </a:fld>
            <a:endParaRPr lang="en-US"/>
          </a:p>
        </p:txBody>
      </p:sp>
    </p:spTree>
    <p:extLst>
      <p:ext uri="{BB962C8B-B14F-4D97-AF65-F5344CB8AC3E}">
        <p14:creationId xmlns:p14="http://schemas.microsoft.com/office/powerpoint/2010/main" val="2395632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8AAEA-4555-431D-B63C-3462A57040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8444438-0166-43E7-AF94-DDE481E52C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545F4D5-CFC6-440A-9944-1C9689865C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02099C-E2D3-4496-BF52-09E1FDC491F1}"/>
              </a:ext>
            </a:extLst>
          </p:cNvPr>
          <p:cNvSpPr>
            <a:spLocks noGrp="1"/>
          </p:cNvSpPr>
          <p:nvPr>
            <p:ph type="dt" sz="half" idx="10"/>
          </p:nvPr>
        </p:nvSpPr>
        <p:spPr/>
        <p:txBody>
          <a:bodyPr/>
          <a:lstStyle/>
          <a:p>
            <a:fld id="{5A113DB3-4BA0-4D5B-975D-3AEE5A399B21}" type="datetimeFigureOut">
              <a:rPr lang="en-US" smtClean="0"/>
              <a:t>8/12/2024</a:t>
            </a:fld>
            <a:endParaRPr lang="en-US"/>
          </a:p>
        </p:txBody>
      </p:sp>
      <p:sp>
        <p:nvSpPr>
          <p:cNvPr id="6" name="Footer Placeholder 5">
            <a:extLst>
              <a:ext uri="{FF2B5EF4-FFF2-40B4-BE49-F238E27FC236}">
                <a16:creationId xmlns:a16="http://schemas.microsoft.com/office/drawing/2014/main" id="{A60792E4-D57E-4878-9329-98CFCBD0B6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CEFF72-9EC9-4A11-8459-6DEF9C89B16F}"/>
              </a:ext>
            </a:extLst>
          </p:cNvPr>
          <p:cNvSpPr>
            <a:spLocks noGrp="1"/>
          </p:cNvSpPr>
          <p:nvPr>
            <p:ph type="sldNum" sz="quarter" idx="12"/>
          </p:nvPr>
        </p:nvSpPr>
        <p:spPr/>
        <p:txBody>
          <a:bodyPr/>
          <a:lstStyle/>
          <a:p>
            <a:fld id="{BC8EBD1B-DDDD-45DA-B751-E71D3B046585}" type="slidenum">
              <a:rPr lang="en-US" smtClean="0"/>
              <a:t>‹#›</a:t>
            </a:fld>
            <a:endParaRPr lang="en-US"/>
          </a:p>
        </p:txBody>
      </p:sp>
    </p:spTree>
    <p:extLst>
      <p:ext uri="{BB962C8B-B14F-4D97-AF65-F5344CB8AC3E}">
        <p14:creationId xmlns:p14="http://schemas.microsoft.com/office/powerpoint/2010/main" val="654319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44338F9-634F-473A-B689-28F23BF123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17A1B43-01A8-4E8D-9DAD-43A0483A02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5F1009-5BE7-4A58-8472-CEFE69DEFC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113DB3-4BA0-4D5B-975D-3AEE5A399B21}" type="datetimeFigureOut">
              <a:rPr lang="en-US" smtClean="0"/>
              <a:t>8/12/2024</a:t>
            </a:fld>
            <a:endParaRPr lang="en-US"/>
          </a:p>
        </p:txBody>
      </p:sp>
      <p:sp>
        <p:nvSpPr>
          <p:cNvPr id="5" name="Footer Placeholder 4">
            <a:extLst>
              <a:ext uri="{FF2B5EF4-FFF2-40B4-BE49-F238E27FC236}">
                <a16:creationId xmlns:a16="http://schemas.microsoft.com/office/drawing/2014/main" id="{04DA0BA1-6A84-4AF1-BE21-4BAC8F68AE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46224AB-55B0-4E4B-A0B9-5E5DDECFAB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8EBD1B-DDDD-45DA-B751-E71D3B046585}" type="slidenum">
              <a:rPr lang="en-US" smtClean="0"/>
              <a:t>‹#›</a:t>
            </a:fld>
            <a:endParaRPr lang="en-US"/>
          </a:p>
        </p:txBody>
      </p:sp>
    </p:spTree>
    <p:extLst>
      <p:ext uri="{BB962C8B-B14F-4D97-AF65-F5344CB8AC3E}">
        <p14:creationId xmlns:p14="http://schemas.microsoft.com/office/powerpoint/2010/main" val="830509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1940B-6E5A-40ED-B2A4-4E681683CE27}"/>
              </a:ext>
            </a:extLst>
          </p:cNvPr>
          <p:cNvSpPr>
            <a:spLocks noGrp="1"/>
          </p:cNvSpPr>
          <p:nvPr>
            <p:ph type="ctrTitle"/>
          </p:nvPr>
        </p:nvSpPr>
        <p:spPr/>
        <p:txBody>
          <a:bodyPr/>
          <a:lstStyle/>
          <a:p>
            <a:r>
              <a:rPr lang="en-US"/>
              <a:t>FLUENCY</a:t>
            </a:r>
            <a:endParaRPr lang="en-US" sz="8000" dirty="0"/>
          </a:p>
        </p:txBody>
      </p:sp>
      <p:sp>
        <p:nvSpPr>
          <p:cNvPr id="3" name="Subtitle 2">
            <a:extLst>
              <a:ext uri="{FF2B5EF4-FFF2-40B4-BE49-F238E27FC236}">
                <a16:creationId xmlns:a16="http://schemas.microsoft.com/office/drawing/2014/main" id="{B8CA7DBC-522B-4BC0-AFEA-324A8F535133}"/>
              </a:ext>
            </a:extLst>
          </p:cNvPr>
          <p:cNvSpPr>
            <a:spLocks noGrp="1"/>
          </p:cNvSpPr>
          <p:nvPr>
            <p:ph type="subTitle" idx="1"/>
          </p:nvPr>
        </p:nvSpPr>
        <p:spPr>
          <a:xfrm>
            <a:off x="1524000" y="3602037"/>
            <a:ext cx="9144000" cy="1788669"/>
          </a:xfrm>
        </p:spPr>
        <p:txBody>
          <a:bodyPr>
            <a:normAutofit fontScale="85000" lnSpcReduction="20000"/>
          </a:bodyPr>
          <a:lstStyle/>
          <a:p>
            <a:pPr algn="ctr"/>
            <a:r>
              <a:rPr lang="en-US" sz="2600" dirty="0">
                <a:latin typeface="Arial" panose="020B0604020202020204" pitchFamily="34" charset="0"/>
                <a:cs typeface="Arial" panose="020B0604020202020204" pitchFamily="34" charset="0"/>
              </a:rPr>
              <a:t>Faculty:</a:t>
            </a:r>
          </a:p>
          <a:p>
            <a:pPr algn="ctr"/>
            <a:r>
              <a:rPr lang="en-US" sz="2600" dirty="0">
                <a:latin typeface="Arial" panose="020B0604020202020204" pitchFamily="34" charset="0"/>
                <a:cs typeface="Arial" panose="020B0604020202020204" pitchFamily="34" charset="0"/>
              </a:rPr>
              <a:t>Dr. Santosh Kumar</a:t>
            </a:r>
          </a:p>
          <a:p>
            <a:pPr algn="ctr"/>
            <a:r>
              <a:rPr lang="en-US" sz="2600" dirty="0">
                <a:latin typeface="Arial" panose="020B0604020202020204" pitchFamily="34" charset="0"/>
                <a:cs typeface="Arial" panose="020B0604020202020204" pitchFamily="34" charset="0"/>
              </a:rPr>
              <a:t> Professor</a:t>
            </a:r>
          </a:p>
          <a:p>
            <a:pPr algn="ctr"/>
            <a:r>
              <a:rPr lang="en-US" sz="2600" dirty="0">
                <a:latin typeface="Arial" panose="020B0604020202020204" pitchFamily="34" charset="0"/>
                <a:cs typeface="Arial" panose="020B0604020202020204" pitchFamily="34" charset="0"/>
              </a:rPr>
              <a:t>Dept. of Audiology and Speech Language Pathology, </a:t>
            </a:r>
          </a:p>
          <a:p>
            <a:pPr algn="ctr"/>
            <a:r>
              <a:rPr lang="en-US" sz="2600" dirty="0">
                <a:latin typeface="Arial" panose="020B0604020202020204" pitchFamily="34" charset="0"/>
                <a:cs typeface="Arial" panose="020B0604020202020204" pitchFamily="34" charset="0"/>
              </a:rPr>
              <a:t>SVDU</a:t>
            </a:r>
            <a:endParaRPr lang="en-IN" sz="26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774560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5B4CA5-B474-4F65-AE5A-5BA848CC54FA}"/>
              </a:ext>
            </a:extLst>
          </p:cNvPr>
          <p:cNvSpPr>
            <a:spLocks noGrp="1"/>
          </p:cNvSpPr>
          <p:nvPr>
            <p:ph idx="1"/>
          </p:nvPr>
        </p:nvSpPr>
        <p:spPr>
          <a:xfrm>
            <a:off x="307258" y="604684"/>
            <a:ext cx="11577484" cy="5781367"/>
          </a:xfrm>
        </p:spPr>
        <p:txBody>
          <a:bodyPr>
            <a:noAutofit/>
          </a:bodyPr>
          <a:lstStyle/>
          <a:p>
            <a:pPr marL="0" indent="0" algn="just">
              <a:buNone/>
            </a:pPr>
            <a:r>
              <a:rPr lang="en-US" b="1" i="0" u="none" strike="noStrike" baseline="0" dirty="0">
                <a:latin typeface="Arial" panose="020B0604020202020204" pitchFamily="34" charset="0"/>
                <a:cs typeface="Arial" panose="020B0604020202020204" pitchFamily="34" charset="0"/>
              </a:rPr>
              <a:t>Motor factors:</a:t>
            </a:r>
            <a:endParaRPr lang="en-US" b="0" i="0" u="none" strike="noStrike" baseline="0" dirty="0">
              <a:latin typeface="Arial" panose="020B0604020202020204" pitchFamily="34" charset="0"/>
              <a:cs typeface="Arial" panose="020B0604020202020204" pitchFamily="34" charset="0"/>
            </a:endParaRPr>
          </a:p>
          <a:p>
            <a:pPr algn="just"/>
            <a:r>
              <a:rPr lang="en-US" b="0" i="0" u="none" strike="noStrike" baseline="0" dirty="0">
                <a:latin typeface="Arial" panose="020B0604020202020204" pitchFamily="34" charset="0"/>
                <a:cs typeface="Arial" panose="020B0604020202020204" pitchFamily="34" charset="0"/>
              </a:rPr>
              <a:t>Muscles that contract during a speech gesture will receive high frequency neural impulses at the proper movement. Muscles which are relaxed will receive a low frequency neural impulse. </a:t>
            </a:r>
          </a:p>
          <a:p>
            <a:pPr algn="just"/>
            <a:r>
              <a:rPr lang="en-US" b="0" i="0" u="none" strike="noStrike" baseline="0" dirty="0">
                <a:latin typeface="Arial" panose="020B0604020202020204" pitchFamily="34" charset="0"/>
                <a:cs typeface="Arial" panose="020B0604020202020204" pitchFamily="34" charset="0"/>
              </a:rPr>
              <a:t>The capacity to relax antagonist muscles has more to do with frequency than the capacity to contract agonist muscles, which is proved in stutterers (Freeman &amp; Ushijima, 1978). Along with the mass and stiffness of the peripheral mechanism certain neural mechanisms also have an important influence on the timing of movements.</a:t>
            </a:r>
          </a:p>
          <a:p>
            <a:pPr algn="just"/>
            <a:endParaRPr lang="en-US" b="0" i="0" u="none" strike="noStrike" baseline="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4025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F767E7-7A1A-4980-917B-71C510EF0CD9}"/>
              </a:ext>
            </a:extLst>
          </p:cNvPr>
          <p:cNvSpPr>
            <a:spLocks noGrp="1"/>
          </p:cNvSpPr>
          <p:nvPr>
            <p:ph idx="1"/>
          </p:nvPr>
        </p:nvSpPr>
        <p:spPr/>
        <p:txBody>
          <a:bodyPr/>
          <a:lstStyle/>
          <a:p>
            <a:pPr algn="just"/>
            <a:r>
              <a:rPr lang="en-US" sz="2800" b="1" i="0" u="none" strike="noStrike" baseline="0" dirty="0">
                <a:latin typeface="Arial" panose="020B0604020202020204" pitchFamily="34" charset="0"/>
                <a:cs typeface="Arial" panose="020B0604020202020204" pitchFamily="34" charset="0"/>
              </a:rPr>
              <a:t>Linguistic factors: </a:t>
            </a:r>
            <a:r>
              <a:rPr lang="en-US" sz="2800" b="0" i="0" u="none" strike="noStrike" baseline="0" dirty="0">
                <a:latin typeface="Arial" panose="020B0604020202020204" pitchFamily="34" charset="0"/>
                <a:cs typeface="Arial" panose="020B0604020202020204" pitchFamily="34" charset="0"/>
              </a:rPr>
              <a:t>One of the growing demands for fluency comes from the Childs development of language skills, which include:</a:t>
            </a:r>
          </a:p>
          <a:p>
            <a:pPr algn="just"/>
            <a:r>
              <a:rPr lang="en-US" sz="2800" b="0" i="0" u="none" strike="noStrike" baseline="0" dirty="0">
                <a:latin typeface="Arial" panose="020B0604020202020204" pitchFamily="34" charset="0"/>
                <a:cs typeface="Arial" panose="020B0604020202020204" pitchFamily="34" charset="0"/>
              </a:rPr>
              <a:t>Language capacity (oral &amp; reading)</a:t>
            </a:r>
          </a:p>
          <a:p>
            <a:pPr algn="just"/>
            <a:r>
              <a:rPr lang="en-US" sz="2800" b="0" i="0" u="none" strike="noStrike" baseline="0" dirty="0">
                <a:latin typeface="Arial" panose="020B0604020202020204" pitchFamily="34" charset="0"/>
                <a:cs typeface="Arial" panose="020B0604020202020204" pitchFamily="34" charset="0"/>
              </a:rPr>
              <a:t>Syntactic/grammatical complexity</a:t>
            </a:r>
          </a:p>
          <a:p>
            <a:pPr algn="just"/>
            <a:r>
              <a:rPr lang="en-US" sz="2800" b="0" i="0" u="none" strike="noStrike" baseline="0" dirty="0">
                <a:latin typeface="Arial" panose="020B0604020202020204" pitchFamily="34" charset="0"/>
                <a:cs typeface="Arial" panose="020B0604020202020204" pitchFamily="34" charset="0"/>
              </a:rPr>
              <a:t>Content/Function word class</a:t>
            </a:r>
          </a:p>
          <a:p>
            <a:pPr algn="just"/>
            <a:r>
              <a:rPr lang="en-US" sz="2800" b="0" i="0" u="none" strike="noStrike" baseline="0" dirty="0">
                <a:latin typeface="Arial" panose="020B0604020202020204" pitchFamily="34" charset="0"/>
                <a:cs typeface="Arial" panose="020B0604020202020204" pitchFamily="34" charset="0"/>
              </a:rPr>
              <a:t>Utterance length</a:t>
            </a:r>
          </a:p>
          <a:p>
            <a:pPr algn="just"/>
            <a:r>
              <a:rPr lang="en-US" sz="2800" b="0" i="0" u="none" strike="noStrike" baseline="0" dirty="0">
                <a:latin typeface="Arial" panose="020B0604020202020204" pitchFamily="34" charset="0"/>
                <a:cs typeface="Arial" panose="020B0604020202020204" pitchFamily="34" charset="0"/>
              </a:rPr>
              <a:t>Mother tongue/other languages</a:t>
            </a:r>
          </a:p>
          <a:p>
            <a:pPr algn="just"/>
            <a:r>
              <a:rPr lang="en-US" sz="2800" b="0" i="0" u="none" strike="noStrike" baseline="0" dirty="0">
                <a:latin typeface="Arial" panose="020B0604020202020204" pitchFamily="34" charset="0"/>
                <a:cs typeface="Arial" panose="020B0604020202020204" pitchFamily="34" charset="0"/>
              </a:rPr>
              <a:t>Linguistic demands</a:t>
            </a:r>
            <a:endParaRPr lang="en-US" sz="28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358352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8C025-B87C-4735-B477-D85E88294A98}"/>
              </a:ext>
            </a:extLst>
          </p:cNvPr>
          <p:cNvSpPr>
            <a:spLocks noGrp="1"/>
          </p:cNvSpPr>
          <p:nvPr>
            <p:ph idx="1"/>
          </p:nvPr>
        </p:nvSpPr>
        <p:spPr>
          <a:xfrm>
            <a:off x="189271" y="0"/>
            <a:ext cx="11813458" cy="5970486"/>
          </a:xfrm>
        </p:spPr>
        <p:txBody>
          <a:bodyPr>
            <a:noAutofit/>
          </a:bodyPr>
          <a:lstStyle/>
          <a:p>
            <a:pPr marL="0" indent="0" algn="just">
              <a:buNone/>
            </a:pPr>
            <a:r>
              <a:rPr lang="en-US" sz="2400" b="0" i="0" u="none" strike="noStrike" baseline="0" dirty="0">
                <a:solidFill>
                  <a:srgbClr val="323232"/>
                </a:solidFill>
                <a:latin typeface="Arial" panose="020B0604020202020204" pitchFamily="34" charset="0"/>
                <a:cs typeface="Arial" panose="020B0604020202020204" pitchFamily="34" charset="0"/>
              </a:rPr>
              <a:t>PHONOLOGY:</a:t>
            </a:r>
          </a:p>
          <a:p>
            <a:pPr algn="just"/>
            <a:r>
              <a:rPr lang="en-US" sz="2400" b="0" i="0" u="none" strike="noStrike" baseline="0" dirty="0">
                <a:solidFill>
                  <a:srgbClr val="323232"/>
                </a:solidFill>
                <a:latin typeface="Arial" panose="020B0604020202020204" pitchFamily="34" charset="0"/>
                <a:cs typeface="Arial" panose="020B0604020202020204" pitchFamily="34" charset="0"/>
              </a:rPr>
              <a:t>Childre</a:t>
            </a:r>
            <a:r>
              <a:rPr lang="en-US" sz="2400" dirty="0">
                <a:solidFill>
                  <a:srgbClr val="323232"/>
                </a:solidFill>
                <a:latin typeface="Arial" panose="020B0604020202020204" pitchFamily="34" charset="0"/>
                <a:cs typeface="Arial" panose="020B0604020202020204" pitchFamily="34" charset="0"/>
              </a:rPr>
              <a:t>n</a:t>
            </a:r>
            <a:r>
              <a:rPr lang="en-US" sz="2400" b="0" i="0" u="none" strike="noStrike" baseline="0" dirty="0">
                <a:solidFill>
                  <a:srgbClr val="323232"/>
                </a:solidFill>
                <a:latin typeface="Arial" panose="020B0604020202020204" pitchFamily="34" charset="0"/>
                <a:cs typeface="Arial" panose="020B0604020202020204" pitchFamily="34" charset="0"/>
              </a:rPr>
              <a:t> become more interested in using longer words, phrases and sentences with increase in the knowledge of rules of phonology. This places a demand on children’s motoric skill. They may be able to plan a motoric pattern but lack the fluency to execute it at normal speed.</a:t>
            </a:r>
          </a:p>
          <a:p>
            <a:pPr marL="0" indent="0" algn="just">
              <a:buNone/>
            </a:pPr>
            <a:r>
              <a:rPr lang="en-US" sz="2400" dirty="0">
                <a:solidFill>
                  <a:srgbClr val="323232"/>
                </a:solidFill>
                <a:latin typeface="Arial" panose="020B0604020202020204" pitchFamily="34" charset="0"/>
                <a:cs typeface="Arial" panose="020B0604020202020204" pitchFamily="34" charset="0"/>
              </a:rPr>
              <a:t>SYNT</a:t>
            </a:r>
            <a:r>
              <a:rPr lang="en-US" sz="2400" b="0" i="0" u="none" strike="noStrike" baseline="0" dirty="0">
                <a:solidFill>
                  <a:srgbClr val="323232"/>
                </a:solidFill>
                <a:latin typeface="Arial" panose="020B0604020202020204" pitchFamily="34" charset="0"/>
                <a:cs typeface="Arial" panose="020B0604020202020204" pitchFamily="34" charset="0"/>
              </a:rPr>
              <a:t>AX:</a:t>
            </a:r>
          </a:p>
          <a:p>
            <a:pPr algn="just"/>
            <a:r>
              <a:rPr lang="en-US" sz="2400" b="0" i="0" u="none" strike="noStrike" baseline="0" dirty="0">
                <a:solidFill>
                  <a:srgbClr val="323232"/>
                </a:solidFill>
                <a:latin typeface="Arial" panose="020B0604020202020204" pitchFamily="34" charset="0"/>
                <a:cs typeface="Arial" panose="020B0604020202020204" pitchFamily="34" charset="0"/>
              </a:rPr>
              <a:t>Increased syntactic knowledge is a demand on motor speech production, since it requires an ability to plan and execute longer utterance.</a:t>
            </a:r>
            <a:endParaRPr lang="en-US" sz="2400" b="0" i="0" u="none" strike="noStrike" baseline="0" dirty="0">
              <a:solidFill>
                <a:srgbClr val="000000"/>
              </a:solidFill>
              <a:latin typeface="Arial" panose="020B0604020202020204" pitchFamily="34" charset="0"/>
              <a:cs typeface="Arial" panose="020B0604020202020204" pitchFamily="34" charset="0"/>
            </a:endParaRPr>
          </a:p>
          <a:p>
            <a:pPr marL="0" indent="0" algn="just">
              <a:buNone/>
            </a:pPr>
            <a:r>
              <a:rPr lang="en-US" sz="2400" b="0" i="0" u="none" strike="noStrike" baseline="0" dirty="0">
                <a:solidFill>
                  <a:srgbClr val="323232"/>
                </a:solidFill>
                <a:latin typeface="Arial" panose="020B0604020202020204" pitchFamily="34" charset="0"/>
                <a:cs typeface="Arial" panose="020B0604020202020204" pitchFamily="34" charset="0"/>
              </a:rPr>
              <a:t>SEMANTICS:</a:t>
            </a:r>
          </a:p>
          <a:p>
            <a:pPr algn="just"/>
            <a:r>
              <a:rPr lang="en-US" sz="2400" b="0" i="0" u="none" strike="noStrike" baseline="0" dirty="0">
                <a:solidFill>
                  <a:srgbClr val="323232"/>
                </a:solidFill>
                <a:latin typeface="Arial" panose="020B0604020202020204" pitchFamily="34" charset="0"/>
                <a:cs typeface="Arial" panose="020B0604020202020204" pitchFamily="34" charset="0"/>
              </a:rPr>
              <a:t>Development of semantics is also a demand on fluency because as the child’s vocabulary increases, he has more to choose from, which makes it more difficult and time consuming to plan an utterance. This may result in increase in the duration and frequency of pauses, which later reduces child’s ability.</a:t>
            </a:r>
          </a:p>
          <a:p>
            <a:pPr marL="0" indent="0" algn="just">
              <a:buNone/>
            </a:pPr>
            <a:r>
              <a:rPr lang="en-US" sz="2400" b="0" i="0" u="none" strike="noStrike" baseline="0" dirty="0">
                <a:solidFill>
                  <a:srgbClr val="323232"/>
                </a:solidFill>
                <a:latin typeface="Arial" panose="020B0604020202020204" pitchFamily="34" charset="0"/>
                <a:cs typeface="Arial" panose="020B0604020202020204" pitchFamily="34" charset="0"/>
              </a:rPr>
              <a:t>PRAGMATICS:</a:t>
            </a:r>
          </a:p>
          <a:p>
            <a:pPr algn="just"/>
            <a:r>
              <a:rPr lang="en-US" sz="2400" b="0" i="0" u="none" strike="noStrike" baseline="0" dirty="0">
                <a:solidFill>
                  <a:srgbClr val="323232"/>
                </a:solidFill>
                <a:latin typeface="Arial" panose="020B0604020202020204" pitchFamily="34" charset="0"/>
                <a:cs typeface="Arial" panose="020B0604020202020204" pitchFamily="34" charset="0"/>
              </a:rPr>
              <a:t>Growth in pragmatics seems to diminish the spontaneity of child’s speech. Their speech becomes more controlled and directed to more specific purposes. The child learns skills like turn taking, talking on demand, initiating conversations and understanding and talking about what their listener will be interested in.</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0093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A7D11F-BD29-45C4-966C-EBA828BAA929}"/>
              </a:ext>
            </a:extLst>
          </p:cNvPr>
          <p:cNvSpPr>
            <a:spLocks noGrp="1"/>
          </p:cNvSpPr>
          <p:nvPr>
            <p:ph idx="1"/>
          </p:nvPr>
        </p:nvSpPr>
        <p:spPr>
          <a:xfrm>
            <a:off x="425245" y="218050"/>
            <a:ext cx="10515600" cy="6403975"/>
          </a:xfrm>
        </p:spPr>
        <p:txBody>
          <a:bodyPr>
            <a:noAutofit/>
          </a:bodyPr>
          <a:lstStyle/>
          <a:p>
            <a:pPr marL="0" indent="0" algn="just">
              <a:buNone/>
            </a:pPr>
            <a:r>
              <a:rPr lang="en-US" sz="2500" b="1" i="0" u="none" strike="noStrike" baseline="0" dirty="0">
                <a:latin typeface="Arial" panose="020B0604020202020204" pitchFamily="34" charset="0"/>
                <a:cs typeface="Arial" panose="020B0604020202020204" pitchFamily="34" charset="0"/>
              </a:rPr>
              <a:t>Language complexity: </a:t>
            </a:r>
            <a:r>
              <a:rPr lang="en-US" sz="2500" b="0" i="0" u="none" strike="noStrike" baseline="0" dirty="0">
                <a:latin typeface="Arial" panose="020B0604020202020204" pitchFamily="34" charset="0"/>
                <a:cs typeface="Arial" panose="020B0604020202020204" pitchFamily="34" charset="0"/>
              </a:rPr>
              <a:t>Analysis of language samples by Haynes and Hood (1978) who studied 20 male and 20 female children between 5-6yrs supported that language influences disfluency especially in the complex modeling condition. Significant repetition revisions, incomplete phrases and dysrhythmic phonations occurred in the complex modeling situation.</a:t>
            </a:r>
          </a:p>
          <a:p>
            <a:pPr algn="just"/>
            <a:r>
              <a:rPr lang="en-US" sz="2500" b="1" i="0" u="none" strike="noStrike" baseline="0" dirty="0">
                <a:latin typeface="Arial" panose="020B0604020202020204" pitchFamily="34" charset="0"/>
                <a:cs typeface="Arial" panose="020B0604020202020204" pitchFamily="34" charset="0"/>
              </a:rPr>
              <a:t>Co-articulation :</a:t>
            </a:r>
            <a:r>
              <a:rPr lang="en-US" sz="2500" b="0" i="0" u="none" strike="noStrike" baseline="0" dirty="0">
                <a:latin typeface="Arial" panose="020B0604020202020204" pitchFamily="34" charset="0"/>
                <a:cs typeface="Arial" panose="020B0604020202020204" pitchFamily="34" charset="0"/>
              </a:rPr>
              <a:t>Affects fluency since it is an aspect of syllabic rate. Co articulation increases with an increased rate. As rate increases, speakers shorten the duration of vowels and consonants; increasing overlapping of adjacent sounds.</a:t>
            </a:r>
          </a:p>
          <a:p>
            <a:pPr algn="just"/>
            <a:r>
              <a:rPr lang="en-US" sz="2500" b="1" i="0" u="none" strike="noStrike" baseline="0" dirty="0">
                <a:latin typeface="Arial" panose="020B0604020202020204" pitchFamily="34" charset="0"/>
                <a:cs typeface="Arial" panose="020B0604020202020204" pitchFamily="34" charset="0"/>
              </a:rPr>
              <a:t>Grammatical category: </a:t>
            </a:r>
            <a:r>
              <a:rPr lang="en-US" sz="2500" b="0" i="0" u="none" strike="noStrike" baseline="0" dirty="0">
                <a:latin typeface="Arial" panose="020B0604020202020204" pitchFamily="34" charset="0"/>
                <a:cs typeface="Arial" panose="020B0604020202020204" pitchFamily="34" charset="0"/>
              </a:rPr>
              <a:t>It is found that the frequency of occurrence of both </a:t>
            </a:r>
            <a:r>
              <a:rPr lang="en-US" sz="2500" b="1" i="0" u="none" strike="noStrike" baseline="0" dirty="0">
                <a:latin typeface="Arial" panose="020B0604020202020204" pitchFamily="34" charset="0"/>
                <a:cs typeface="Arial" panose="020B0604020202020204" pitchFamily="34" charset="0"/>
              </a:rPr>
              <a:t>unfilled and filled pauses </a:t>
            </a:r>
            <a:r>
              <a:rPr lang="en-US" sz="2500" b="0" i="0" u="none" strike="noStrike" baseline="0" dirty="0">
                <a:latin typeface="Arial" panose="020B0604020202020204" pitchFamily="34" charset="0"/>
                <a:cs typeface="Arial" panose="020B0604020202020204" pitchFamily="34" charset="0"/>
              </a:rPr>
              <a:t>is more before content words than functional words (Mac Clay &amp; Osgood, 1959; Fagen, 1982). The words following filled pauses are difficult to predict and filled pauses occur mainly before words which are highly uncertain. </a:t>
            </a:r>
            <a:r>
              <a:rPr lang="en-US" sz="2500" b="1" i="0" u="none" strike="noStrike" baseline="0" dirty="0">
                <a:latin typeface="Arial" panose="020B0604020202020204" pitchFamily="34" charset="0"/>
                <a:cs typeface="Arial" panose="020B0604020202020204" pitchFamily="34" charset="0"/>
              </a:rPr>
              <a:t>Filled pauses </a:t>
            </a:r>
            <a:r>
              <a:rPr lang="en-US" sz="2500" b="0" i="0" u="none" strike="noStrike" baseline="0" dirty="0">
                <a:latin typeface="Arial" panose="020B0604020202020204" pitchFamily="34" charset="0"/>
                <a:cs typeface="Arial" panose="020B0604020202020204" pitchFamily="34" charset="0"/>
              </a:rPr>
              <a:t>are much more common at the beginning of clauses than within clause (</a:t>
            </a:r>
            <a:r>
              <a:rPr lang="en-US" sz="2500" b="0" i="0" u="none" strike="noStrike" baseline="0" dirty="0" err="1">
                <a:latin typeface="Arial" panose="020B0604020202020204" pitchFamily="34" charset="0"/>
                <a:cs typeface="Arial" panose="020B0604020202020204" pitchFamily="34" charset="0"/>
              </a:rPr>
              <a:t>BoomeCook</a:t>
            </a:r>
            <a:r>
              <a:rPr lang="en-US" sz="2500" b="0" i="0" u="none" strike="noStrike" baseline="0" dirty="0">
                <a:latin typeface="Arial" panose="020B0604020202020204" pitchFamily="34" charset="0"/>
                <a:cs typeface="Arial" panose="020B0604020202020204" pitchFamily="34" charset="0"/>
              </a:rPr>
              <a:t>, 1971; </a:t>
            </a:r>
            <a:r>
              <a:rPr lang="en-US" sz="2500" b="0" i="0" u="none" strike="noStrike" baseline="0" dirty="0" err="1">
                <a:latin typeface="Arial" panose="020B0604020202020204" pitchFamily="34" charset="0"/>
                <a:cs typeface="Arial" panose="020B0604020202020204" pitchFamily="34" charset="0"/>
              </a:rPr>
              <a:t>Hawkings</a:t>
            </a:r>
            <a:r>
              <a:rPr lang="en-US" sz="2500" b="0" i="0" u="none" strike="noStrike" baseline="0" dirty="0">
                <a:latin typeface="Arial" panose="020B0604020202020204" pitchFamily="34" charset="0"/>
                <a:cs typeface="Arial" panose="020B0604020202020204" pitchFamily="34" charset="0"/>
              </a:rPr>
              <a:t>, 1971) and they to occur before longer and more complex sentences (Cook, Smith and </a:t>
            </a:r>
            <a:r>
              <a:rPr lang="en-US" sz="2500" b="0" i="0" u="none" strike="noStrike" baseline="0" dirty="0" err="1">
                <a:latin typeface="Arial" panose="020B0604020202020204" pitchFamily="34" charset="0"/>
                <a:cs typeface="Arial" panose="020B0604020202020204" pitchFamily="34" charset="0"/>
              </a:rPr>
              <a:t>Lallijee</a:t>
            </a:r>
            <a:r>
              <a:rPr lang="en-US" sz="2500" b="0" i="0" u="none" strike="noStrike" baseline="0" dirty="0">
                <a:latin typeface="Arial" panose="020B0604020202020204" pitchFamily="34" charset="0"/>
                <a:cs typeface="Arial" panose="020B0604020202020204" pitchFamily="34" charset="0"/>
              </a:rPr>
              <a:t>, 1974).</a:t>
            </a:r>
          </a:p>
        </p:txBody>
      </p:sp>
    </p:spTree>
    <p:extLst>
      <p:ext uri="{BB962C8B-B14F-4D97-AF65-F5344CB8AC3E}">
        <p14:creationId xmlns:p14="http://schemas.microsoft.com/office/powerpoint/2010/main" val="12820949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0153B4-DBE9-454A-B8B1-2B1D732E7005}"/>
              </a:ext>
            </a:extLst>
          </p:cNvPr>
          <p:cNvSpPr>
            <a:spLocks noGrp="1"/>
          </p:cNvSpPr>
          <p:nvPr>
            <p:ph idx="1"/>
          </p:nvPr>
        </p:nvSpPr>
        <p:spPr>
          <a:xfrm>
            <a:off x="255638" y="206478"/>
            <a:ext cx="11680723" cy="6400799"/>
          </a:xfrm>
        </p:spPr>
        <p:txBody>
          <a:bodyPr>
            <a:noAutofit/>
          </a:bodyPr>
          <a:lstStyle/>
          <a:p>
            <a:pPr marL="0" indent="0" algn="just">
              <a:buNone/>
            </a:pPr>
            <a:r>
              <a:rPr lang="en-US" sz="2600" b="1" i="0" u="none" strike="noStrike" baseline="0" dirty="0">
                <a:latin typeface="Arial" panose="020B0604020202020204" pitchFamily="34" charset="0"/>
                <a:cs typeface="Arial" panose="020B0604020202020204" pitchFamily="34" charset="0"/>
              </a:rPr>
              <a:t>Extra linguistic </a:t>
            </a:r>
            <a:endParaRPr lang="en-US" sz="2600" b="0" i="0" u="none" strike="noStrike" baseline="0" dirty="0">
              <a:latin typeface="Arial" panose="020B0604020202020204" pitchFamily="34" charset="0"/>
              <a:cs typeface="Arial" panose="020B0604020202020204" pitchFamily="34" charset="0"/>
            </a:endParaRPr>
          </a:p>
          <a:p>
            <a:pPr algn="just"/>
            <a:r>
              <a:rPr lang="en-US" sz="2600" b="0" i="0" u="none" strike="noStrike" baseline="0" dirty="0">
                <a:latin typeface="Arial" panose="020B0604020202020204" pitchFamily="34" charset="0"/>
                <a:cs typeface="Arial" panose="020B0604020202020204" pitchFamily="34" charset="0"/>
              </a:rPr>
              <a:t>Age : children and geriatrics speech is longer than adults.</a:t>
            </a:r>
          </a:p>
          <a:p>
            <a:pPr marL="514350" indent="-514350" algn="just">
              <a:buAutoNum type="arabicPeriod"/>
            </a:pPr>
            <a:r>
              <a:rPr lang="en-US" sz="2600" b="0" i="0" dirty="0">
                <a:effectLst/>
                <a:latin typeface="Arial" panose="020B0604020202020204" pitchFamily="34" charset="0"/>
                <a:cs typeface="Arial" panose="020B0604020202020204" pitchFamily="34" charset="0"/>
              </a:rPr>
              <a:t>Children’s speech becomes increasingly fluent as they become mature when children are first beginning to use speech to convey ideas their speech lacks fluency. It is produced slowly and many of the features of normal rhythm are missing . As their fluency increases children also learn to read to deal with lapses of fluency such as discontinuities in a more sophisticated way. Stark weather 1987).</a:t>
            </a:r>
          </a:p>
          <a:p>
            <a:pPr marL="514350" indent="-514350" algn="just">
              <a:buAutoNum type="arabicPeriod"/>
            </a:pPr>
            <a:r>
              <a:rPr lang="en-US" sz="2600" b="0" i="0" u="none" strike="noStrike" baseline="0" dirty="0">
                <a:latin typeface="Arial" panose="020B0604020202020204" pitchFamily="34" charset="0"/>
                <a:cs typeface="Arial" panose="020B0604020202020204" pitchFamily="34" charset="0"/>
              </a:rPr>
              <a:t>Sex : children in both sex have been studied by several investigators. Some studies (Fisher, 1932, Kowal et al 1975, </a:t>
            </a:r>
            <a:r>
              <a:rPr lang="en-US" sz="2600" b="0" i="0" u="none" strike="noStrike" baseline="0" dirty="0" err="1">
                <a:latin typeface="Arial" panose="020B0604020202020204" pitchFamily="34" charset="0"/>
                <a:cs typeface="Arial" panose="020B0604020202020204" pitchFamily="34" charset="0"/>
              </a:rPr>
              <a:t>Hayness</a:t>
            </a:r>
            <a:r>
              <a:rPr lang="en-US" sz="2600" b="0" i="0" u="none" strike="noStrike" baseline="0" dirty="0">
                <a:latin typeface="Arial" panose="020B0604020202020204" pitchFamily="34" charset="0"/>
                <a:cs typeface="Arial" panose="020B0604020202020204" pitchFamily="34" charset="0"/>
              </a:rPr>
              <a:t> and Hood, 1977981, Wexler and </a:t>
            </a:r>
            <a:r>
              <a:rPr lang="en-US" sz="2600" b="0" i="0" u="none" strike="noStrike" baseline="0" dirty="0" err="1">
                <a:latin typeface="Arial" panose="020B0604020202020204" pitchFamily="34" charset="0"/>
                <a:cs typeface="Arial" panose="020B0604020202020204" pitchFamily="34" charset="0"/>
              </a:rPr>
              <a:t>Mysak</a:t>
            </a:r>
            <a:r>
              <a:rPr lang="en-US" sz="2600" b="0" i="0" u="none" strike="noStrike" baseline="0" dirty="0">
                <a:latin typeface="Arial" panose="020B0604020202020204" pitchFamily="34" charset="0"/>
                <a:cs typeface="Arial" panose="020B0604020202020204" pitchFamily="34" charset="0"/>
              </a:rPr>
              <a:t>, 1982) have indicated males as showing greater disfluencies than females in the age groups 2-6 </a:t>
            </a:r>
            <a:r>
              <a:rPr lang="en-US" sz="2600" b="0" i="0" u="none" strike="noStrike" baseline="0" dirty="0" err="1">
                <a:latin typeface="Arial" panose="020B0604020202020204" pitchFamily="34" charset="0"/>
                <a:cs typeface="Arial" panose="020B0604020202020204" pitchFamily="34" charset="0"/>
              </a:rPr>
              <a:t>yrs</a:t>
            </a:r>
            <a:r>
              <a:rPr lang="en-US" sz="2600" b="0" i="0" u="none" strike="noStrike" baseline="0" dirty="0">
                <a:latin typeface="Arial" panose="020B0604020202020204" pitchFamily="34" charset="0"/>
                <a:cs typeface="Arial" panose="020B0604020202020204" pitchFamily="34" charset="0"/>
              </a:rPr>
              <a:t>, other (</a:t>
            </a:r>
            <a:r>
              <a:rPr lang="en-US" sz="2600" dirty="0" err="1">
                <a:latin typeface="Arial" panose="020B0604020202020204" pitchFamily="34" charset="0"/>
                <a:cs typeface="Arial" panose="020B0604020202020204" pitchFamily="34" charset="0"/>
              </a:rPr>
              <a:t>K</a:t>
            </a:r>
            <a:r>
              <a:rPr lang="en-US" sz="2600" b="0" i="0" u="none" strike="noStrike" baseline="0" dirty="0" err="1">
                <a:latin typeface="Arial" panose="020B0604020202020204" pitchFamily="34" charset="0"/>
                <a:cs typeface="Arial" panose="020B0604020202020204" pitchFamily="34" charset="0"/>
              </a:rPr>
              <a:t>oolsand</a:t>
            </a:r>
            <a:r>
              <a:rPr lang="en-US" sz="2600" b="0" i="0" u="none" strike="noStrike" baseline="0" dirty="0">
                <a:latin typeface="Arial" panose="020B0604020202020204" pitchFamily="34" charset="0"/>
                <a:cs typeface="Arial" panose="020B0604020202020204" pitchFamily="34" charset="0"/>
              </a:rPr>
              <a:t> Berryman, 1971) have indicated no sex differences in the dysfluent pattern or in the total number of disfluencies.</a:t>
            </a:r>
            <a:endParaRPr lang="en-US" sz="2600" b="0" i="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6000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A93320-702B-4198-8717-4886DB228DAB}"/>
              </a:ext>
            </a:extLst>
          </p:cNvPr>
          <p:cNvSpPr>
            <a:spLocks noGrp="1"/>
          </p:cNvSpPr>
          <p:nvPr>
            <p:ph idx="1"/>
          </p:nvPr>
        </p:nvSpPr>
        <p:spPr>
          <a:xfrm>
            <a:off x="412955" y="0"/>
            <a:ext cx="11341510" cy="6710515"/>
          </a:xfrm>
        </p:spPr>
        <p:txBody>
          <a:bodyPr>
            <a:noAutofit/>
          </a:bodyPr>
          <a:lstStyle/>
          <a:p>
            <a:pPr algn="just"/>
            <a:endParaRPr lang="en-US" sz="2600" b="1" i="0" u="none" strike="noStrike" baseline="0" dirty="0">
              <a:latin typeface="Arial" panose="020B0604020202020204" pitchFamily="34" charset="0"/>
              <a:cs typeface="Arial" panose="020B0604020202020204" pitchFamily="34" charset="0"/>
            </a:endParaRPr>
          </a:p>
          <a:p>
            <a:pPr algn="just"/>
            <a:r>
              <a:rPr lang="en-US" sz="2600" b="1" i="0" u="none" strike="noStrike" baseline="0" dirty="0">
                <a:latin typeface="Arial" panose="020B0604020202020204" pitchFamily="34" charset="0"/>
                <a:cs typeface="Arial" panose="020B0604020202020204" pitchFamily="34" charset="0"/>
              </a:rPr>
              <a:t>Novelty:</a:t>
            </a:r>
            <a:endParaRPr lang="en-US" sz="2600" b="0" i="0" u="none" strike="noStrike" baseline="0" dirty="0">
              <a:latin typeface="Arial" panose="020B0604020202020204" pitchFamily="34" charset="0"/>
              <a:cs typeface="Arial" panose="020B0604020202020204" pitchFamily="34" charset="0"/>
            </a:endParaRPr>
          </a:p>
          <a:p>
            <a:pPr algn="just"/>
            <a:r>
              <a:rPr lang="en-US" sz="2600" b="0" i="0" u="none" strike="noStrike" baseline="0" dirty="0">
                <a:latin typeface="Arial" panose="020B0604020202020204" pitchFamily="34" charset="0"/>
                <a:cs typeface="Arial" panose="020B0604020202020204" pitchFamily="34" charset="0"/>
              </a:rPr>
              <a:t>New word – longer duration.</a:t>
            </a:r>
          </a:p>
          <a:p>
            <a:pPr algn="just"/>
            <a:r>
              <a:rPr lang="en-US" sz="2600" dirty="0">
                <a:latin typeface="Arial" panose="020B0604020202020204" pitchFamily="34" charset="0"/>
                <a:cs typeface="Arial" panose="020B0604020202020204" pitchFamily="34" charset="0"/>
              </a:rPr>
              <a:t>High Frequency word- more fluency</a:t>
            </a:r>
            <a:endParaRPr lang="en-US" sz="2600" b="0" i="0" u="none" strike="noStrike" baseline="0" dirty="0">
              <a:latin typeface="Arial" panose="020B0604020202020204" pitchFamily="34" charset="0"/>
              <a:cs typeface="Arial" panose="020B0604020202020204" pitchFamily="34" charset="0"/>
            </a:endParaRPr>
          </a:p>
          <a:p>
            <a:pPr algn="just"/>
            <a:r>
              <a:rPr lang="en-US" sz="2600" b="1" i="0" u="none" strike="noStrike" baseline="0" dirty="0">
                <a:latin typeface="Arial" panose="020B0604020202020204" pitchFamily="34" charset="0"/>
                <a:cs typeface="Arial" panose="020B0604020202020204" pitchFamily="34" charset="0"/>
              </a:rPr>
              <a:t>Environmental Factors:</a:t>
            </a:r>
            <a:endParaRPr lang="en-US" sz="2600" b="0" i="0" u="none" strike="noStrike" baseline="0" dirty="0">
              <a:latin typeface="Arial" panose="020B0604020202020204" pitchFamily="34" charset="0"/>
              <a:cs typeface="Arial" panose="020B0604020202020204" pitchFamily="34" charset="0"/>
            </a:endParaRPr>
          </a:p>
          <a:p>
            <a:pPr algn="just"/>
            <a:r>
              <a:rPr lang="en-US" sz="2600" b="0" i="0" u="none" strike="noStrike" baseline="0" dirty="0">
                <a:latin typeface="Arial" panose="020B0604020202020204" pitchFamily="34" charset="0"/>
                <a:cs typeface="Arial" panose="020B0604020202020204" pitchFamily="34" charset="0"/>
              </a:rPr>
              <a:t>Person variables: seniority, position, age, gender, attitude, Confidence in using the language, knowledge of the topic …</a:t>
            </a:r>
          </a:p>
          <a:p>
            <a:pPr algn="just"/>
            <a:r>
              <a:rPr lang="en-US" sz="2600" b="0" i="0" u="none" strike="noStrike" baseline="0" dirty="0">
                <a:latin typeface="Arial" panose="020B0604020202020204" pitchFamily="34" charset="0"/>
                <a:cs typeface="Arial" panose="020B0604020202020204" pitchFamily="34" charset="0"/>
              </a:rPr>
              <a:t>Place </a:t>
            </a:r>
            <a:r>
              <a:rPr lang="en-US" sz="2600" dirty="0">
                <a:latin typeface="Arial" panose="020B0604020202020204" pitchFamily="34" charset="0"/>
                <a:cs typeface="Arial" panose="020B0604020202020204" pitchFamily="34" charset="0"/>
              </a:rPr>
              <a:t>v</a:t>
            </a:r>
            <a:r>
              <a:rPr lang="en-US" sz="2600" b="0" i="0" u="none" strike="noStrike" baseline="0" dirty="0">
                <a:latin typeface="Arial" panose="020B0604020202020204" pitchFamily="34" charset="0"/>
                <a:cs typeface="Arial" panose="020B0604020202020204" pitchFamily="34" charset="0"/>
              </a:rPr>
              <a:t>ariable: school, home, addressing a gathering, tuition classes…</a:t>
            </a:r>
          </a:p>
          <a:p>
            <a:pPr algn="just"/>
            <a:r>
              <a:rPr lang="fr-FR" sz="2600" b="0" i="0" u="none" strike="noStrike" baseline="0" dirty="0">
                <a:latin typeface="Arial" panose="020B0604020202020204" pitchFamily="34" charset="0"/>
                <a:cs typeface="Arial" panose="020B0604020202020204" pitchFamily="34" charset="0"/>
              </a:rPr>
              <a:t>Task variables: Recitation, Reading, Monologue, Dialogue, Group discussion..</a:t>
            </a:r>
          </a:p>
          <a:p>
            <a:pPr algn="just"/>
            <a:r>
              <a:rPr lang="en-US" sz="2600" b="0" i="0" u="none" strike="noStrike" baseline="0" dirty="0">
                <a:latin typeface="Arial" panose="020B0604020202020204" pitchFamily="34" charset="0"/>
                <a:cs typeface="Arial" panose="020B0604020202020204" pitchFamily="34" charset="0"/>
              </a:rPr>
              <a:t>The person to which child is speaking is also an important factor which influences fluency. It has been found that the child speaks more fluently when asked to speak with a puppet than with an experimenter (Martin &amp; </a:t>
            </a:r>
            <a:r>
              <a:rPr lang="en-US" sz="2600" b="0" i="0" u="none" strike="noStrike" baseline="0" dirty="0" err="1">
                <a:latin typeface="Arial" panose="020B0604020202020204" pitchFamily="34" charset="0"/>
                <a:cs typeface="Arial" panose="020B0604020202020204" pitchFamily="34" charset="0"/>
              </a:rPr>
              <a:t>Haroldson</a:t>
            </a:r>
            <a:r>
              <a:rPr lang="en-US" sz="2600" b="0" i="0" u="none" strike="noStrike" baseline="0" dirty="0">
                <a:latin typeface="Arial" panose="020B0604020202020204" pitchFamily="34" charset="0"/>
                <a:cs typeface="Arial" panose="020B0604020202020204" pitchFamily="34" charset="0"/>
              </a:rPr>
              <a:t>, 1972).</a:t>
            </a:r>
          </a:p>
          <a:p>
            <a:pPr algn="just"/>
            <a:endParaRPr lang="en-US"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7015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DDA27D-DFE9-40AD-A1EA-8D31DEE149D4}"/>
              </a:ext>
            </a:extLst>
          </p:cNvPr>
          <p:cNvSpPr>
            <a:spLocks noGrp="1"/>
          </p:cNvSpPr>
          <p:nvPr>
            <p:ph idx="1"/>
          </p:nvPr>
        </p:nvSpPr>
        <p:spPr/>
        <p:txBody>
          <a:bodyPr/>
          <a:lstStyle/>
          <a:p>
            <a:r>
              <a:rPr lang="en-US" sz="2800" b="0" i="0" dirty="0">
                <a:effectLst/>
                <a:latin typeface="Arial" panose="020B0604020202020204" pitchFamily="34" charset="0"/>
                <a:cs typeface="Arial" panose="020B0604020202020204" pitchFamily="34" charset="0"/>
              </a:rPr>
              <a:t>Some children do not develop the capacity for fluent made by their environment are too much for them to handle. Since their environment demands are greater than their capacity to produce, the child lacks fluency in speech. Conditions that arise as a result of fluency disruptions include stuttering and cluttering.</a:t>
            </a:r>
            <a:endParaRPr lang="en-US" sz="2800" b="0" i="0" u="none" strike="noStrike" baseline="0" dirty="0">
              <a:solidFill>
                <a:srgbClr val="323232"/>
              </a:solidFill>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299624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489B66-849D-4678-AB48-0ECC95A550C1}"/>
              </a:ext>
            </a:extLst>
          </p:cNvPr>
          <p:cNvSpPr>
            <a:spLocks noGrp="1"/>
          </p:cNvSpPr>
          <p:nvPr>
            <p:ph idx="1"/>
          </p:nvPr>
        </p:nvSpPr>
        <p:spPr>
          <a:xfrm>
            <a:off x="280219" y="339213"/>
            <a:ext cx="11621729" cy="6179574"/>
          </a:xfrm>
        </p:spPr>
        <p:txBody>
          <a:bodyPr>
            <a:noAutofit/>
          </a:bodyPr>
          <a:lstStyle/>
          <a:p>
            <a:pPr marL="0" indent="0" algn="just">
              <a:buNone/>
            </a:pPr>
            <a:r>
              <a:rPr lang="en-US" b="1" dirty="0">
                <a:latin typeface="Arial" panose="020B0604020202020204" pitchFamily="34" charset="0"/>
                <a:cs typeface="Arial" panose="020B0604020202020204" pitchFamily="34" charset="0"/>
              </a:rPr>
              <a:t>T</a:t>
            </a:r>
            <a:r>
              <a:rPr lang="en-US" b="1" i="0" u="none" strike="noStrike" baseline="0" dirty="0">
                <a:latin typeface="Arial" panose="020B0604020202020204" pitchFamily="34" charset="0"/>
                <a:cs typeface="Arial" panose="020B0604020202020204" pitchFamily="34" charset="0"/>
              </a:rPr>
              <a:t>YPES OF FLUENCY</a:t>
            </a:r>
            <a:endParaRPr lang="en-US" b="0" i="0" u="none" strike="noStrike" baseline="0" dirty="0">
              <a:latin typeface="Arial" panose="020B0604020202020204" pitchFamily="34" charset="0"/>
              <a:cs typeface="Arial" panose="020B0604020202020204" pitchFamily="34" charset="0"/>
            </a:endParaRPr>
          </a:p>
          <a:p>
            <a:pPr algn="just"/>
            <a:r>
              <a:rPr lang="en-US" b="0" i="0" u="none" strike="noStrike" baseline="0" dirty="0">
                <a:latin typeface="Arial" panose="020B0604020202020204" pitchFamily="34" charset="0"/>
                <a:cs typeface="Arial" panose="020B0604020202020204" pitchFamily="34" charset="0"/>
              </a:rPr>
              <a:t>1) Language fluency</a:t>
            </a:r>
          </a:p>
          <a:p>
            <a:pPr algn="just"/>
            <a:r>
              <a:rPr lang="en-US" b="0" i="0" u="none" strike="noStrike" baseline="0" dirty="0">
                <a:latin typeface="Arial" panose="020B0604020202020204" pitchFamily="34" charset="0"/>
                <a:cs typeface="Arial" panose="020B0604020202020204" pitchFamily="34" charset="0"/>
              </a:rPr>
              <a:t>2) Speech fluency</a:t>
            </a:r>
          </a:p>
          <a:p>
            <a:pPr algn="just"/>
            <a:r>
              <a:rPr lang="en-US" b="0" i="0" u="none" strike="noStrike" baseline="0" dirty="0">
                <a:latin typeface="Arial" panose="020B0604020202020204" pitchFamily="34" charset="0"/>
                <a:cs typeface="Arial" panose="020B0604020202020204" pitchFamily="34" charset="0"/>
              </a:rPr>
              <a:t>Language fluency</a:t>
            </a:r>
          </a:p>
          <a:p>
            <a:pPr marL="0" indent="0" algn="just">
              <a:buNone/>
            </a:pPr>
            <a:r>
              <a:rPr lang="en-US" b="0" i="0" u="none" strike="noStrike" baseline="0" dirty="0">
                <a:latin typeface="Arial" panose="020B0604020202020204" pitchFamily="34" charset="0"/>
                <a:cs typeface="Arial" panose="020B0604020202020204" pitchFamily="34" charset="0"/>
              </a:rPr>
              <a:t>There are four types of language fluency which are described by Filmore(1979) and interpreted by Starkweather(1987).</a:t>
            </a:r>
          </a:p>
        </p:txBody>
      </p:sp>
    </p:spTree>
    <p:extLst>
      <p:ext uri="{BB962C8B-B14F-4D97-AF65-F5344CB8AC3E}">
        <p14:creationId xmlns:p14="http://schemas.microsoft.com/office/powerpoint/2010/main" val="22506874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FE4A87E9-39AB-4436-8561-F9862F15A025}"/>
              </a:ext>
            </a:extLst>
          </p:cNvPr>
          <p:cNvGraphicFramePr>
            <a:graphicFrameLocks noGrp="1"/>
          </p:cNvGraphicFramePr>
          <p:nvPr>
            <p:ph idx="1"/>
            <p:extLst>
              <p:ext uri="{D42A27DB-BD31-4B8C-83A1-F6EECF244321}">
                <p14:modId xmlns:p14="http://schemas.microsoft.com/office/powerpoint/2010/main" val="2407661719"/>
              </p:ext>
            </p:extLst>
          </p:nvPr>
        </p:nvGraphicFramePr>
        <p:xfrm>
          <a:off x="0" y="147484"/>
          <a:ext cx="11990439" cy="6563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88503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4481BC-2AD5-45A9-95FC-750DD0F7797D}"/>
              </a:ext>
            </a:extLst>
          </p:cNvPr>
          <p:cNvSpPr>
            <a:spLocks noGrp="1"/>
          </p:cNvSpPr>
          <p:nvPr>
            <p:ph idx="1"/>
          </p:nvPr>
        </p:nvSpPr>
        <p:spPr>
          <a:xfrm>
            <a:off x="423333" y="304800"/>
            <a:ext cx="10930467" cy="6346723"/>
          </a:xfrm>
        </p:spPr>
        <p:txBody>
          <a:bodyPr>
            <a:normAutofit/>
          </a:bodyPr>
          <a:lstStyle/>
          <a:p>
            <a:pPr marL="0" indent="0">
              <a:buNone/>
            </a:pPr>
            <a:r>
              <a:rPr lang="en-US" sz="2500" i="0" u="none" strike="noStrike" baseline="0" dirty="0">
                <a:latin typeface="Arial" panose="020B0604020202020204" pitchFamily="34" charset="0"/>
                <a:cs typeface="Arial" panose="020B0604020202020204" pitchFamily="34" charset="0"/>
              </a:rPr>
              <a:t>Speech fluency</a:t>
            </a:r>
          </a:p>
          <a:p>
            <a:r>
              <a:rPr lang="en-US" sz="2500" i="0" u="none" strike="noStrike" baseline="0" dirty="0">
                <a:latin typeface="Arial" panose="020B0604020202020204" pitchFamily="34" charset="0"/>
                <a:cs typeface="Arial" panose="020B0604020202020204" pitchFamily="34" charset="0"/>
              </a:rPr>
              <a:t>Starkweather (1987) defines speech fluency in terms of suprasegmental aspects which are </a:t>
            </a:r>
            <a:r>
              <a:rPr lang="en-US" sz="2500" i="1" u="none" strike="noStrike" baseline="0" dirty="0">
                <a:latin typeface="Arial" panose="020B0604020202020204" pitchFamily="34" charset="0"/>
                <a:cs typeface="Arial" panose="020B0604020202020204" pitchFamily="34" charset="0"/>
              </a:rPr>
              <a:t>continuity, rate, duration, and effort.</a:t>
            </a:r>
            <a:endParaRPr lang="en-US" sz="2500" i="0" u="none" strike="noStrike" baseline="0" dirty="0">
              <a:latin typeface="Arial" panose="020B0604020202020204" pitchFamily="34" charset="0"/>
              <a:cs typeface="Arial" panose="020B0604020202020204" pitchFamily="34" charset="0"/>
            </a:endParaRPr>
          </a:p>
          <a:p>
            <a:r>
              <a:rPr lang="en-US" sz="2500" i="0" u="none" strike="noStrike" baseline="0" dirty="0">
                <a:latin typeface="Arial" panose="020B0604020202020204" pitchFamily="34" charset="0"/>
                <a:cs typeface="Arial" panose="020B0604020202020204" pitchFamily="34" charset="0"/>
              </a:rPr>
              <a:t>In order to appreciate the nature of </a:t>
            </a:r>
            <a:r>
              <a:rPr lang="en-US" sz="2500" i="0" u="none" strike="noStrike" baseline="0" dirty="0" err="1">
                <a:latin typeface="Arial" panose="020B0604020202020204" pitchFamily="34" charset="0"/>
                <a:cs typeface="Arial" panose="020B0604020202020204" pitchFamily="34" charset="0"/>
              </a:rPr>
              <a:t>nonfluent</a:t>
            </a:r>
            <a:r>
              <a:rPr lang="en-US" sz="2500" i="0" u="none" strike="noStrike" baseline="0" dirty="0">
                <a:latin typeface="Arial" panose="020B0604020202020204" pitchFamily="34" charset="0"/>
                <a:cs typeface="Arial" panose="020B0604020202020204" pitchFamily="34" charset="0"/>
              </a:rPr>
              <a:t> speech production, it is necessary to understand the dimensions of fluent speech. Starkweathe7) considered fluency as a multidimensional behavior. And the dimensions of fluency suggested are:</a:t>
            </a:r>
          </a:p>
          <a:p>
            <a:r>
              <a:rPr lang="en-US" sz="2500" i="0" u="none" strike="noStrike" baseline="0" dirty="0">
                <a:latin typeface="Arial" panose="020B0604020202020204" pitchFamily="34" charset="0"/>
                <a:cs typeface="Arial" panose="020B0604020202020204" pitchFamily="34" charset="0"/>
              </a:rPr>
              <a:t>1. The continuity or smoothness of speech</a:t>
            </a:r>
          </a:p>
          <a:p>
            <a:r>
              <a:rPr lang="en-US" sz="2500" i="0" u="none" strike="noStrike" baseline="0" dirty="0">
                <a:latin typeface="Arial" panose="020B0604020202020204" pitchFamily="34" charset="0"/>
                <a:cs typeface="Arial" panose="020B0604020202020204" pitchFamily="34" charset="0"/>
              </a:rPr>
              <a:t>2. The rate of speech</a:t>
            </a:r>
          </a:p>
          <a:p>
            <a:r>
              <a:rPr lang="en-US" sz="2500" i="0" u="none" strike="noStrike" baseline="0" dirty="0">
                <a:latin typeface="Arial" panose="020B0604020202020204" pitchFamily="34" charset="0"/>
                <a:cs typeface="Arial" panose="020B0604020202020204" pitchFamily="34" charset="0"/>
              </a:rPr>
              <a:t>3. The effort a speaker makes in producing speech and</a:t>
            </a:r>
          </a:p>
          <a:p>
            <a:r>
              <a:rPr lang="en-US" sz="2500" i="0" u="none" strike="noStrike" baseline="0" dirty="0">
                <a:latin typeface="Arial" panose="020B0604020202020204" pitchFamily="34" charset="0"/>
                <a:cs typeface="Arial" panose="020B0604020202020204" pitchFamily="34" charset="0"/>
              </a:rPr>
              <a:t>4. Rhythmic structure (Starkweather, 1982)</a:t>
            </a:r>
          </a:p>
          <a:p>
            <a:pPr marL="0" indent="0">
              <a:buNone/>
            </a:pPr>
            <a:endParaRPr lang="en-US" sz="2500" i="0" u="none" strike="noStrike" baseline="0" dirty="0">
              <a:latin typeface="Arial" panose="020B0604020202020204" pitchFamily="34" charset="0"/>
              <a:cs typeface="Arial" panose="020B0604020202020204" pitchFamily="34" charset="0"/>
            </a:endParaRPr>
          </a:p>
          <a:p>
            <a:pPr marL="0" indent="0">
              <a:buNone/>
            </a:pPr>
            <a:r>
              <a:rPr lang="en-US" sz="2500" i="0" u="none" strike="noStrike" baseline="0" dirty="0">
                <a:latin typeface="Arial" panose="020B0604020202020204" pitchFamily="34" charset="0"/>
                <a:cs typeface="Arial" panose="020B0604020202020204" pitchFamily="34" charset="0"/>
              </a:rPr>
              <a:t>Starkweather suggested that all these 4 elements of fluency are related to each other.</a:t>
            </a:r>
            <a:endParaRPr lang="en-US" sz="2500" i="1"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7928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7E6CB9-9C90-4A8F-978A-631EBF96DBC4}"/>
              </a:ext>
            </a:extLst>
          </p:cNvPr>
          <p:cNvSpPr>
            <a:spLocks noGrp="1"/>
          </p:cNvSpPr>
          <p:nvPr>
            <p:ph idx="1"/>
          </p:nvPr>
        </p:nvSpPr>
        <p:spPr>
          <a:xfrm>
            <a:off x="406400" y="558800"/>
            <a:ext cx="10947400" cy="6028267"/>
          </a:xfrm>
        </p:spPr>
        <p:txBody>
          <a:bodyPr>
            <a:normAutofit/>
          </a:bodyPr>
          <a:lstStyle/>
          <a:p>
            <a:pPr algn="just">
              <a:lnSpc>
                <a:spcPct val="100000"/>
              </a:lnSpc>
            </a:pPr>
            <a:r>
              <a:rPr lang="en-US" b="0" i="0" dirty="0">
                <a:effectLst/>
                <a:latin typeface="Arial" panose="020B0604020202020204" pitchFamily="34" charset="0"/>
                <a:cs typeface="Arial" panose="020B0604020202020204" pitchFamily="34" charset="0"/>
              </a:rPr>
              <a:t>The term fluency means non-stuttered and forward moving speech in regards to both content and production (Stark weather, 1987).</a:t>
            </a:r>
          </a:p>
          <a:p>
            <a:pPr algn="just">
              <a:lnSpc>
                <a:spcPct val="100000"/>
              </a:lnSpc>
            </a:pPr>
            <a:r>
              <a:rPr lang="en-US" b="0" i="0" dirty="0">
                <a:effectLst/>
                <a:latin typeface="Arial" panose="020B0604020202020204" pitchFamily="34" charset="0"/>
                <a:cs typeface="Arial" panose="020B0604020202020204" pitchFamily="34" charset="0"/>
              </a:rPr>
              <a:t>The term fluency is derived from the Latin word ‘</a:t>
            </a:r>
            <a:r>
              <a:rPr lang="en-US" b="0" i="0" dirty="0" err="1">
                <a:effectLst/>
                <a:latin typeface="Arial" panose="020B0604020202020204" pitchFamily="34" charset="0"/>
                <a:cs typeface="Arial" panose="020B0604020202020204" pitchFamily="34" charset="0"/>
              </a:rPr>
              <a:t>flure</a:t>
            </a:r>
            <a:r>
              <a:rPr lang="en-US" b="0" i="0" dirty="0">
                <a:effectLst/>
                <a:latin typeface="Arial" panose="020B0604020202020204" pitchFamily="34" charset="0"/>
                <a:cs typeface="Arial" panose="020B0604020202020204" pitchFamily="34" charset="0"/>
              </a:rPr>
              <a:t>’ – flowing, describes what the listener perceives when listening to some one who is truly adept at producing speech. The speech flows easily and smoothly in terms of both sound and information.</a:t>
            </a:r>
          </a:p>
          <a:p>
            <a:pPr algn="just">
              <a:lnSpc>
                <a:spcPct val="100000"/>
              </a:lnSpc>
            </a:pPr>
            <a:r>
              <a:rPr lang="en-US" b="0" i="0" dirty="0">
                <a:effectLst/>
                <a:latin typeface="Arial" panose="020B0604020202020204" pitchFamily="34" charset="0"/>
                <a:cs typeface="Arial" panose="020B0604020202020204" pitchFamily="34" charset="0"/>
              </a:rPr>
              <a:t>Stark Weather’s Definitions of Fluency: “Facility of speech and language performance. People who are fluent are so skilled in the performance of speech and language </a:t>
            </a:r>
            <a:r>
              <a:rPr lang="en-US" b="0" i="0" dirty="0" err="1">
                <a:effectLst/>
                <a:latin typeface="Arial" panose="020B0604020202020204" pitchFamily="34" charset="0"/>
                <a:cs typeface="Arial" panose="020B0604020202020204" pitchFamily="34" charset="0"/>
              </a:rPr>
              <a:t>behaviours</a:t>
            </a:r>
            <a:r>
              <a:rPr lang="en-US" b="0" i="0" dirty="0">
                <a:effectLst/>
                <a:latin typeface="Arial" panose="020B0604020202020204" pitchFamily="34" charset="0"/>
                <a:cs typeface="Arial" panose="020B0604020202020204" pitchFamily="34" charset="0"/>
              </a:rPr>
              <a:t> that they don’t need to put much thought or energy into talking.” (C.W. Stark weather, 1987).</a:t>
            </a:r>
          </a:p>
          <a:p>
            <a:pPr marL="0" indent="0" algn="just">
              <a:lnSpc>
                <a:spcPct val="100000"/>
              </a:lnSpc>
              <a:buNone/>
            </a:pPr>
            <a:endParaRPr lang="en-US" b="0" i="0" dirty="0">
              <a:effectLst/>
              <a:latin typeface="Arial" panose="020B0604020202020204" pitchFamily="34" charset="0"/>
              <a:cs typeface="Arial" panose="020B0604020202020204" pitchFamily="34" charset="0"/>
            </a:endParaRPr>
          </a:p>
          <a:p>
            <a:pPr algn="just"/>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62014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AEDF8D-4223-4C6A-B9DB-3E69E861F4F6}"/>
              </a:ext>
            </a:extLst>
          </p:cNvPr>
          <p:cNvSpPr>
            <a:spLocks noGrp="1"/>
          </p:cNvSpPr>
          <p:nvPr>
            <p:ph idx="1"/>
          </p:nvPr>
        </p:nvSpPr>
        <p:spPr>
          <a:xfrm>
            <a:off x="294968" y="309716"/>
            <a:ext cx="11518490" cy="6120581"/>
          </a:xfrm>
        </p:spPr>
        <p:txBody>
          <a:bodyPr>
            <a:normAutofit/>
          </a:bodyPr>
          <a:lstStyle/>
          <a:p>
            <a:pPr marL="0" indent="0" algn="just">
              <a:buNone/>
            </a:pPr>
            <a:r>
              <a:rPr lang="en-US" sz="2500" b="0" i="0" u="none" strike="noStrike" baseline="0" dirty="0">
                <a:latin typeface="Arial" panose="020B0604020202020204" pitchFamily="34" charset="0"/>
                <a:cs typeface="Arial" panose="020B0604020202020204" pitchFamily="34" charset="0"/>
              </a:rPr>
              <a:t>CONTINUITY</a:t>
            </a:r>
          </a:p>
          <a:p>
            <a:pPr algn="just"/>
            <a:r>
              <a:rPr lang="en-US" sz="2500" b="0" i="0" u="none" strike="noStrike" baseline="0" dirty="0">
                <a:latin typeface="Arial" panose="020B0604020202020204" pitchFamily="34" charset="0"/>
                <a:cs typeface="Arial" panose="020B0604020202020204" pitchFamily="34" charset="0"/>
              </a:rPr>
              <a:t>It relates to the degree to which syllables and words are logically sequenced as well as the presence or absence of pauses. If the semantic unit follows one another in a continual flow of information, the speech is interpreted as fluent. </a:t>
            </a:r>
          </a:p>
          <a:p>
            <a:pPr algn="just"/>
            <a:r>
              <a:rPr lang="en-US" sz="2500" b="0" i="0" u="none" strike="noStrike" baseline="0" dirty="0">
                <a:latin typeface="Arial" panose="020B0604020202020204" pitchFamily="34" charset="0"/>
                <a:cs typeface="Arial" panose="020B0604020202020204" pitchFamily="34" charset="0"/>
              </a:rPr>
              <a:t>If the units of speech fail to flow in a logical sequence, information does not flow.</a:t>
            </a:r>
          </a:p>
          <a:p>
            <a:pPr algn="just"/>
            <a:r>
              <a:rPr lang="en-US" sz="2500" b="0" i="0" u="none" strike="noStrike" baseline="0" dirty="0">
                <a:latin typeface="Arial" panose="020B0604020202020204" pitchFamily="34" charset="0"/>
                <a:cs typeface="Arial" panose="020B0604020202020204" pitchFamily="34" charset="0"/>
              </a:rPr>
              <a:t>Another aspect of continuity has to do with a disruption in the flow of sound in the form of pauses. </a:t>
            </a:r>
          </a:p>
          <a:p>
            <a:pPr algn="just"/>
            <a:r>
              <a:rPr lang="en-US" sz="2500" b="0" i="0" u="none" strike="noStrike" baseline="0" dirty="0">
                <a:latin typeface="Arial" panose="020B0604020202020204" pitchFamily="34" charset="0"/>
                <a:cs typeface="Arial" panose="020B0604020202020204" pitchFamily="34" charset="0"/>
              </a:rPr>
              <a:t>Clark (1971)differentiated pauses as conventional and idiosyncratic. Conventional pauses are used by speakers to signal a linguistically important event. </a:t>
            </a:r>
          </a:p>
          <a:p>
            <a:pPr algn="just"/>
            <a:r>
              <a:rPr lang="en-US" sz="2500" b="0" i="0" u="none" strike="noStrike" baseline="0" dirty="0">
                <a:latin typeface="Arial" panose="020B0604020202020204" pitchFamily="34" charset="0"/>
                <a:cs typeface="Arial" panose="020B0604020202020204" pitchFamily="34" charset="0"/>
              </a:rPr>
              <a:t>Idiosyncratic pauses, on the other hand reflect hesitation or uncertainty on the part of speaker. These pauses indicate a decision-making process concerning upcoming word choice, style or syntax.</a:t>
            </a:r>
          </a:p>
          <a:p>
            <a:pPr algn="just"/>
            <a:endParaRPr lang="en-US" sz="2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21308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82BE7E-4200-4A7F-8290-D04B0FB5FFA3}"/>
              </a:ext>
            </a:extLst>
          </p:cNvPr>
          <p:cNvSpPr>
            <a:spLocks noGrp="1"/>
          </p:cNvSpPr>
          <p:nvPr>
            <p:ph idx="1"/>
          </p:nvPr>
        </p:nvSpPr>
        <p:spPr>
          <a:xfrm>
            <a:off x="498986" y="262295"/>
            <a:ext cx="11314471" cy="6344981"/>
          </a:xfrm>
        </p:spPr>
        <p:txBody>
          <a:bodyPr>
            <a:noAutofit/>
          </a:bodyPr>
          <a:lstStyle/>
          <a:p>
            <a:pPr marL="0" indent="0" algn="just">
              <a:buNone/>
            </a:pPr>
            <a:r>
              <a:rPr lang="en-US" sz="2400" b="0" i="0" u="none" strike="noStrike" baseline="0" dirty="0">
                <a:latin typeface="Arial" panose="020B0604020202020204" pitchFamily="34" charset="0"/>
                <a:cs typeface="Arial" panose="020B0604020202020204" pitchFamily="34" charset="0"/>
              </a:rPr>
              <a:t>Pauses also have been considered as filled or unfilled. Unfilled pauses are </a:t>
            </a:r>
            <a:r>
              <a:rPr lang="en-US" sz="2700" b="0" i="0" u="none" strike="noStrike" baseline="0" dirty="0">
                <a:latin typeface="Arial" panose="020B0604020202020204" pitchFamily="34" charset="0"/>
                <a:cs typeface="Arial" panose="020B0604020202020204" pitchFamily="34" charset="0"/>
              </a:rPr>
              <a:t>characterised by a silence lasting longer than approximately 250ms (Goldman- Eisler,1958).filled pauses are characterised by meaningless sounds such as ‘ah’ ‘er’ and ’um’ .with filled pauses, the flow of sound continues, but again, the information does not.</a:t>
            </a:r>
          </a:p>
          <a:p>
            <a:pPr marL="0" indent="0" algn="just">
              <a:buNone/>
            </a:pPr>
            <a:endParaRPr lang="en-US" sz="2700" b="0" i="0" u="none" strike="noStrike" baseline="0" dirty="0">
              <a:latin typeface="Arial" panose="020B0604020202020204" pitchFamily="34" charset="0"/>
              <a:cs typeface="Arial" panose="020B0604020202020204" pitchFamily="34" charset="0"/>
            </a:endParaRPr>
          </a:p>
          <a:p>
            <a:pPr algn="just"/>
            <a:r>
              <a:rPr lang="en-US" sz="2700" b="0" i="0" u="none" strike="noStrike" baseline="0" dirty="0">
                <a:latin typeface="Arial" panose="020B0604020202020204" pitchFamily="34" charset="0"/>
                <a:cs typeface="Arial" panose="020B0604020202020204" pitchFamily="34" charset="0"/>
              </a:rPr>
              <a:t>Stark whether stated that this pauses or hesitation may occur for a variety of reasons:</a:t>
            </a:r>
          </a:p>
          <a:p>
            <a:pPr algn="just"/>
            <a:r>
              <a:rPr lang="en-US" sz="2700" b="0" i="0" u="none" strike="noStrike" baseline="0" dirty="0">
                <a:latin typeface="Arial" panose="020B0604020202020204" pitchFamily="34" charset="0"/>
                <a:cs typeface="Arial" panose="020B0604020202020204" pitchFamily="34" charset="0"/>
              </a:rPr>
              <a:t>a) As a planned or practiced pauses to create a dramatic effect.</a:t>
            </a:r>
          </a:p>
          <a:p>
            <a:pPr algn="just"/>
            <a:r>
              <a:rPr lang="en-US" sz="2700" b="0" i="0" u="none" strike="noStrike" baseline="0" dirty="0">
                <a:latin typeface="Arial" panose="020B0604020202020204" pitchFamily="34" charset="0"/>
                <a:cs typeface="Arial" panose="020B0604020202020204" pitchFamily="34" charset="0"/>
              </a:rPr>
              <a:t>b) As a method to allow time to formulate the cognitive or linguistic content and sequence of the next utterances.</a:t>
            </a:r>
          </a:p>
          <a:p>
            <a:pPr algn="just"/>
            <a:r>
              <a:rPr lang="en-US" sz="2700" b="0" i="0" u="none" strike="noStrike" baseline="0" dirty="0">
                <a:latin typeface="Arial" panose="020B0604020202020204" pitchFamily="34" charset="0"/>
                <a:cs typeface="Arial" panose="020B0604020202020204" pitchFamily="34" charset="0"/>
              </a:rPr>
              <a:t>c) As a method of preplanning the neuromotor production sequence of speech sounds</a:t>
            </a:r>
          </a:p>
          <a:p>
            <a:pPr algn="just"/>
            <a:r>
              <a:rPr lang="en-US" sz="2700" b="0" i="0" u="none" strike="noStrike" baseline="0" dirty="0">
                <a:latin typeface="Arial" panose="020B0604020202020204" pitchFamily="34" charset="0"/>
                <a:cs typeface="Arial" panose="020B0604020202020204" pitchFamily="34" charset="0"/>
              </a:rPr>
              <a:t>d) As an avoidance to delay the onset of utterances where problems in production, content acceptability, or auditory reaction are anticipated.</a:t>
            </a:r>
            <a:endParaRPr lang="en-US" sz="2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16949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BBAF0F-E18F-4F47-9C81-99D90C9BA539}"/>
              </a:ext>
            </a:extLst>
          </p:cNvPr>
          <p:cNvSpPr>
            <a:spLocks noGrp="1"/>
          </p:cNvSpPr>
          <p:nvPr>
            <p:ph idx="1"/>
          </p:nvPr>
        </p:nvSpPr>
        <p:spPr>
          <a:xfrm>
            <a:off x="221226" y="221226"/>
            <a:ext cx="11828206" cy="5955737"/>
          </a:xfrm>
        </p:spPr>
        <p:txBody>
          <a:bodyPr>
            <a:noAutofit/>
          </a:bodyPr>
          <a:lstStyle/>
          <a:p>
            <a:pPr marL="0" indent="0" algn="just">
              <a:buNone/>
            </a:pPr>
            <a:r>
              <a:rPr lang="en-US" sz="2700" b="0" i="0" u="none" strike="noStrike" baseline="0" dirty="0">
                <a:latin typeface="Arial" panose="020B0604020202020204" pitchFamily="34" charset="0"/>
                <a:cs typeface="Arial" panose="020B0604020202020204" pitchFamily="34" charset="0"/>
              </a:rPr>
              <a:t>CONTINUITY- FINDING</a:t>
            </a:r>
          </a:p>
          <a:p>
            <a:pPr algn="just"/>
            <a:r>
              <a:rPr lang="en-US" sz="2700" b="0" i="0" u="none" strike="noStrike" baseline="0" dirty="0">
                <a:latin typeface="Arial" panose="020B0604020202020204" pitchFamily="34" charset="0"/>
                <a:cs typeface="Arial" panose="020B0604020202020204" pitchFamily="34" charset="0"/>
              </a:rPr>
              <a:t>1) Unfilled pauses occur on the average every 4.8 words when speakers were providing</a:t>
            </a:r>
          </a:p>
          <a:p>
            <a:pPr algn="just"/>
            <a:r>
              <a:rPr lang="en-US" sz="2700" b="0" i="0" u="none" strike="noStrike" baseline="0" dirty="0">
                <a:latin typeface="Arial" panose="020B0604020202020204" pitchFamily="34" charset="0"/>
                <a:cs typeface="Arial" panose="020B0604020202020204" pitchFamily="34" charset="0"/>
              </a:rPr>
              <a:t>narrative descriptions and every 7.5 words when they were engaged in discussion (Goldman-Eisler,1968).in both of these cases the speech was perceived by listeners to be ‘continuous’.</a:t>
            </a:r>
          </a:p>
          <a:p>
            <a:pPr algn="just"/>
            <a:r>
              <a:rPr lang="en-US" sz="2700" b="0" i="0" u="none" strike="noStrike" baseline="0" dirty="0">
                <a:latin typeface="Arial" panose="020B0604020202020204" pitchFamily="34" charset="0"/>
                <a:cs typeface="Arial" panose="020B0604020202020204" pitchFamily="34" charset="0"/>
              </a:rPr>
              <a:t>2) Pauses are distributed in a predictable way throughout utterance. They are more likely to occur before content words such as nouns, verbs, adverbs and adjectives than before function words such as preposition, article and conjunction (Mc Clay and Osgood, 1959).</a:t>
            </a:r>
          </a:p>
          <a:p>
            <a:pPr algn="just"/>
            <a:r>
              <a:rPr lang="en-US" sz="2700" b="0" i="0" u="none" strike="noStrike" baseline="0" dirty="0">
                <a:latin typeface="Arial" panose="020B0604020202020204" pitchFamily="34" charset="0"/>
                <a:cs typeface="Arial" panose="020B0604020202020204" pitchFamily="34" charset="0"/>
              </a:rPr>
              <a:t>3) Filled pauses tend to occur before longer and more complex sentences (Cook Smith and </a:t>
            </a:r>
            <a:r>
              <a:rPr lang="en-US" sz="2700" b="0" i="0" u="none" strike="noStrike" baseline="0" dirty="0" err="1">
                <a:latin typeface="Arial" panose="020B0604020202020204" pitchFamily="34" charset="0"/>
                <a:cs typeface="Arial" panose="020B0604020202020204" pitchFamily="34" charset="0"/>
              </a:rPr>
              <a:t>Lalljee</a:t>
            </a:r>
            <a:r>
              <a:rPr lang="en-US" sz="2700" b="0" i="0" u="none" strike="noStrike" baseline="0" dirty="0">
                <a:latin typeface="Arial" panose="020B0604020202020204" pitchFamily="34" charset="0"/>
                <a:cs typeface="Arial" panose="020B0604020202020204" pitchFamily="34" charset="0"/>
              </a:rPr>
              <a:t>, 1974).</a:t>
            </a:r>
          </a:p>
          <a:p>
            <a:pPr algn="just"/>
            <a:r>
              <a:rPr lang="en-US" sz="2700" b="0" i="0" u="none" strike="noStrike" baseline="0" dirty="0">
                <a:latin typeface="Arial" panose="020B0604020202020204" pitchFamily="34" charset="0"/>
                <a:cs typeface="Arial" panose="020B0604020202020204" pitchFamily="34" charset="0"/>
              </a:rPr>
              <a:t>4) Filled pauses are more common at the beginning of clauses than within clauses(Boomer,1965)Cook,1971;Hawkins,1971)</a:t>
            </a:r>
          </a:p>
        </p:txBody>
      </p:sp>
    </p:spTree>
    <p:extLst>
      <p:ext uri="{BB962C8B-B14F-4D97-AF65-F5344CB8AC3E}">
        <p14:creationId xmlns:p14="http://schemas.microsoft.com/office/powerpoint/2010/main" val="21005419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A48F0B-17B1-4ED8-AEF9-78277D3D22B3}"/>
              </a:ext>
            </a:extLst>
          </p:cNvPr>
          <p:cNvSpPr>
            <a:spLocks noGrp="1"/>
          </p:cNvSpPr>
          <p:nvPr>
            <p:ph idx="1"/>
          </p:nvPr>
        </p:nvSpPr>
        <p:spPr>
          <a:xfrm>
            <a:off x="838200" y="457200"/>
            <a:ext cx="10515600" cy="5719763"/>
          </a:xfrm>
        </p:spPr>
        <p:txBody>
          <a:bodyPr>
            <a:normAutofit/>
          </a:bodyPr>
          <a:lstStyle/>
          <a:p>
            <a:pPr algn="just"/>
            <a:r>
              <a:rPr lang="en-US" sz="2800" b="0" i="0" u="none" strike="noStrike" baseline="0" dirty="0">
                <a:latin typeface="Arial" panose="020B0604020202020204" pitchFamily="34" charset="0"/>
                <a:cs typeface="Arial" panose="020B0604020202020204" pitchFamily="34" charset="0"/>
              </a:rPr>
              <a:t>5) Adults pause more often when explaining than when describing(Goldman-Eisler,1968)</a:t>
            </a:r>
          </a:p>
          <a:p>
            <a:pPr algn="just"/>
            <a:r>
              <a:rPr lang="en-US" sz="2800" b="0" i="0" u="none" strike="noStrike" baseline="0" dirty="0">
                <a:latin typeface="Arial" panose="020B0604020202020204" pitchFamily="34" charset="0"/>
                <a:cs typeface="Arial" panose="020B0604020202020204" pitchFamily="34" charset="0"/>
              </a:rPr>
              <a:t>6) When people read out loud, they pause less often, their pauses are synchronized with their breathing, and the pauses occur at major syntactic boundaries when the same people speak spontaneously, they pause more often, and some of the pauses are located intra causally and not synchronized with breathing (Henderson, Goldman </a:t>
            </a:r>
            <a:r>
              <a:rPr lang="en-US" sz="2800" b="0" i="0" u="none" strike="noStrike" baseline="0" dirty="0" err="1">
                <a:latin typeface="Arial" panose="020B0604020202020204" pitchFamily="34" charset="0"/>
                <a:cs typeface="Arial" panose="020B0604020202020204" pitchFamily="34" charset="0"/>
              </a:rPr>
              <a:t>Eistoc</a:t>
            </a:r>
            <a:r>
              <a:rPr lang="en-US" sz="2800" b="0" i="0" u="none" strike="noStrike" baseline="0" dirty="0">
                <a:latin typeface="Arial" panose="020B0604020202020204" pitchFamily="34" charset="0"/>
                <a:cs typeface="Arial" panose="020B0604020202020204" pitchFamily="34" charset="0"/>
              </a:rPr>
              <a:t> andskarbek,1965).</a:t>
            </a:r>
          </a:p>
          <a:p>
            <a:pPr algn="just"/>
            <a:r>
              <a:rPr lang="en-US" sz="2800" b="0" i="0" u="none" strike="noStrike" baseline="0" dirty="0">
                <a:latin typeface="Arial" panose="020B0604020202020204" pitchFamily="34" charset="0"/>
                <a:cs typeface="Arial" panose="020B0604020202020204" pitchFamily="34" charset="0"/>
              </a:rPr>
              <a:t>7) There is a significant difference between the sexes in utterances length. Women tending to be more fluent than men in this way (</a:t>
            </a:r>
            <a:r>
              <a:rPr lang="en-US" sz="2800" b="0" i="0" u="none" strike="noStrike" baseline="0" dirty="0" err="1">
                <a:latin typeface="Arial" panose="020B0604020202020204" pitchFamily="34" charset="0"/>
                <a:cs typeface="Arial" panose="020B0604020202020204" pitchFamily="34" charset="0"/>
              </a:rPr>
              <a:t>Malccot</a:t>
            </a:r>
            <a:r>
              <a:rPr lang="en-US" sz="2800" b="0" i="0" u="none" strike="noStrike" baseline="0" dirty="0">
                <a:latin typeface="Arial" panose="020B0604020202020204" pitchFamily="34" charset="0"/>
                <a:cs typeface="Arial" panose="020B0604020202020204" pitchFamily="34" charset="0"/>
              </a:rPr>
              <a:t>, Johnston and Kizziar,1972).</a:t>
            </a:r>
            <a:endParaRPr lang="en-US" sz="28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9249297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748970-6A3E-49C8-887D-AFA6C587A2AF}"/>
              </a:ext>
            </a:extLst>
          </p:cNvPr>
          <p:cNvSpPr>
            <a:spLocks noGrp="1"/>
          </p:cNvSpPr>
          <p:nvPr>
            <p:ph idx="1"/>
          </p:nvPr>
        </p:nvSpPr>
        <p:spPr>
          <a:xfrm>
            <a:off x="256184" y="169606"/>
            <a:ext cx="11326761" cy="6518787"/>
          </a:xfrm>
        </p:spPr>
        <p:txBody>
          <a:bodyPr>
            <a:normAutofit/>
          </a:bodyPr>
          <a:lstStyle/>
          <a:p>
            <a:pPr marL="0" indent="0" algn="just">
              <a:buNone/>
            </a:pPr>
            <a:endParaRPr lang="en-US" sz="2600" b="0" i="0" u="none" strike="noStrike" baseline="0" dirty="0">
              <a:latin typeface="Arial" panose="020B0604020202020204" pitchFamily="34" charset="0"/>
              <a:cs typeface="Arial" panose="020B0604020202020204" pitchFamily="34" charset="0"/>
            </a:endParaRPr>
          </a:p>
          <a:p>
            <a:pPr marL="0" indent="0" algn="just">
              <a:buNone/>
            </a:pPr>
            <a:r>
              <a:rPr lang="en-US" b="0" i="0" u="none" strike="noStrike" baseline="0" dirty="0">
                <a:latin typeface="Arial" panose="020B0604020202020204" pitchFamily="34" charset="0"/>
                <a:cs typeface="Arial" panose="020B0604020202020204" pitchFamily="34" charset="0"/>
              </a:rPr>
              <a:t>RATE OF SPEECH</a:t>
            </a:r>
          </a:p>
          <a:p>
            <a:pPr marL="0" indent="0" algn="just">
              <a:buNone/>
            </a:pPr>
            <a:endParaRPr lang="en-US" b="0" i="0" u="none" strike="noStrike" baseline="0" dirty="0">
              <a:latin typeface="Arial" panose="020B0604020202020204" pitchFamily="34" charset="0"/>
              <a:cs typeface="Arial" panose="020B0604020202020204" pitchFamily="34" charset="0"/>
            </a:endParaRPr>
          </a:p>
          <a:p>
            <a:pPr algn="just"/>
            <a:r>
              <a:rPr lang="en-US" b="0" i="0" u="none" strike="noStrike" baseline="0" dirty="0">
                <a:latin typeface="Arial" panose="020B0604020202020204" pitchFamily="34" charset="0"/>
                <a:cs typeface="Arial" panose="020B0604020202020204" pitchFamily="34" charset="0"/>
              </a:rPr>
              <a:t>Rate of speech also signals the perception of fluency. Most people talk about as fast as they can, as indicated by Tiffaney(1980) who noted that the </a:t>
            </a:r>
            <a:r>
              <a:rPr lang="en-US" b="0" i="1" u="none" strike="noStrike" baseline="0" dirty="0">
                <a:latin typeface="Arial" panose="020B0604020202020204" pitchFamily="34" charset="0"/>
                <a:cs typeface="Arial" panose="020B0604020202020204" pitchFamily="34" charset="0"/>
              </a:rPr>
              <a:t>maximum and ordinary rate of speech tend to be similar</a:t>
            </a:r>
            <a:r>
              <a:rPr lang="en-US" b="0" i="0" u="none" strike="noStrike" baseline="0" dirty="0">
                <a:latin typeface="Arial" panose="020B0604020202020204" pitchFamily="34" charset="0"/>
                <a:cs typeface="Arial" panose="020B0604020202020204" pitchFamily="34" charset="0"/>
              </a:rPr>
              <a:t>. </a:t>
            </a:r>
          </a:p>
          <a:p>
            <a:pPr algn="just"/>
            <a:r>
              <a:rPr lang="en-US" b="0" i="0" u="none" strike="noStrike" baseline="0" dirty="0">
                <a:latin typeface="Arial" panose="020B0604020202020204" pitchFamily="34" charset="0"/>
                <a:cs typeface="Arial" panose="020B0604020202020204" pitchFamily="34" charset="0"/>
              </a:rPr>
              <a:t>According to speaking task there is variability in rate in terms of such factors as formality of the </a:t>
            </a:r>
            <a:r>
              <a:rPr lang="en-US" b="0" i="1" u="none" strike="noStrike" baseline="0" dirty="0">
                <a:latin typeface="Arial" panose="020B0604020202020204" pitchFamily="34" charset="0"/>
                <a:cs typeface="Arial" panose="020B0604020202020204" pitchFamily="34" charset="0"/>
              </a:rPr>
              <a:t>speaking situation, time pressure and interference from noise or competing messages</a:t>
            </a:r>
            <a:r>
              <a:rPr lang="en-US" b="0" i="0" u="none" strike="noStrike" baseline="0" dirty="0">
                <a:latin typeface="Arial" panose="020B0604020202020204" pitchFamily="34" charset="0"/>
                <a:cs typeface="Arial" panose="020B0604020202020204" pitchFamily="34" charset="0"/>
              </a:rPr>
              <a:t>. </a:t>
            </a:r>
          </a:p>
          <a:p>
            <a:pPr algn="just"/>
            <a:r>
              <a:rPr lang="en-US" b="0" i="0" u="none" strike="noStrike" baseline="0" dirty="0">
                <a:latin typeface="Arial" panose="020B0604020202020204" pitchFamily="34" charset="0"/>
                <a:cs typeface="Arial" panose="020B0604020202020204" pitchFamily="34" charset="0"/>
              </a:rPr>
              <a:t>These appear to be a reasonably wide range of acceptable rates in the judgement of fluency. It is well known that if communication failure is likely, such as when </a:t>
            </a:r>
            <a:r>
              <a:rPr lang="en-US" b="0" i="1" u="none" strike="noStrike" baseline="0" dirty="0">
                <a:latin typeface="Arial" panose="020B0604020202020204" pitchFamily="34" charset="0"/>
                <a:cs typeface="Arial" panose="020B0604020202020204" pitchFamily="34" charset="0"/>
              </a:rPr>
              <a:t>speaking in a noisy environment, speakers are likely to slow down</a:t>
            </a:r>
            <a:r>
              <a:rPr lang="en-US" b="0" i="0" u="none" strike="noStrike" baseline="0" dirty="0">
                <a:latin typeface="Arial" panose="020B0604020202020204" pitchFamily="34" charset="0"/>
                <a:cs typeface="Arial" panose="020B0604020202020204" pitchFamily="34" charset="0"/>
              </a:rPr>
              <a:t>(Long Hurst and Siegel,1973).</a:t>
            </a:r>
          </a:p>
        </p:txBody>
      </p:sp>
    </p:spTree>
    <p:extLst>
      <p:ext uri="{BB962C8B-B14F-4D97-AF65-F5344CB8AC3E}">
        <p14:creationId xmlns:p14="http://schemas.microsoft.com/office/powerpoint/2010/main" val="12753126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B89748-F759-4721-8583-1BD202AEE367}"/>
              </a:ext>
            </a:extLst>
          </p:cNvPr>
          <p:cNvSpPr>
            <a:spLocks noGrp="1"/>
          </p:cNvSpPr>
          <p:nvPr>
            <p:ph idx="1"/>
          </p:nvPr>
        </p:nvSpPr>
        <p:spPr/>
        <p:txBody>
          <a:bodyPr/>
          <a:lstStyle/>
          <a:p>
            <a:pPr algn="just"/>
            <a:r>
              <a:rPr lang="en-US" sz="3200" b="0" i="0" u="none" strike="noStrike" baseline="0" dirty="0">
                <a:latin typeface="Arial" panose="020B0604020202020204" pitchFamily="34" charset="0"/>
                <a:cs typeface="Arial" panose="020B0604020202020204" pitchFamily="34" charset="0"/>
              </a:rPr>
              <a:t>Likewise, if a </a:t>
            </a:r>
            <a:r>
              <a:rPr lang="en-US" sz="3200" b="0" i="1" u="none" strike="noStrike" baseline="0" dirty="0">
                <a:latin typeface="Arial" panose="020B0604020202020204" pitchFamily="34" charset="0"/>
                <a:cs typeface="Arial" panose="020B0604020202020204" pitchFamily="34" charset="0"/>
              </a:rPr>
              <a:t>speaker is producing a lengthy utterance, the rate of speech is likely to be more rapid</a:t>
            </a:r>
            <a:r>
              <a:rPr lang="en-US" sz="3200" b="0" i="0" u="none" strike="noStrike" baseline="0" dirty="0">
                <a:latin typeface="Arial" panose="020B0604020202020204" pitchFamily="34" charset="0"/>
                <a:cs typeface="Arial" panose="020B0604020202020204" pitchFamily="34" charset="0"/>
              </a:rPr>
              <a:t> (</a:t>
            </a:r>
            <a:r>
              <a:rPr lang="en-US" sz="3200" b="0" i="0" u="none" strike="noStrike" baseline="0" dirty="0" err="1">
                <a:latin typeface="Arial" panose="020B0604020202020204" pitchFamily="34" charset="0"/>
                <a:cs typeface="Arial" panose="020B0604020202020204" pitchFamily="34" charset="0"/>
              </a:rPr>
              <a:t>Malecot</a:t>
            </a:r>
            <a:r>
              <a:rPr lang="en-US" sz="3200" b="0" i="0" u="none" strike="noStrike" baseline="0" dirty="0">
                <a:latin typeface="Arial" panose="020B0604020202020204" pitchFamily="34" charset="0"/>
                <a:cs typeface="Arial" panose="020B0604020202020204" pitchFamily="34" charset="0"/>
              </a:rPr>
              <a:t>, Johnson and Kizzear,1972).</a:t>
            </a:r>
            <a:endParaRPr lang="en-US" sz="2000" b="0" i="0" u="none" strike="noStrike" baseline="0" dirty="0">
              <a:latin typeface="Times New Roman" panose="02020603050405020304" pitchFamily="18" charset="0"/>
            </a:endParaRPr>
          </a:p>
          <a:p>
            <a:r>
              <a:rPr lang="en-US" sz="2800" b="0" i="0" u="none" strike="noStrike" baseline="0" dirty="0">
                <a:latin typeface="Arial" panose="020B0604020202020204" pitchFamily="34" charset="0"/>
                <a:cs typeface="Arial" panose="020B0604020202020204" pitchFamily="34" charset="0"/>
              </a:rPr>
              <a:t>Rate is typically measured in terms </a:t>
            </a:r>
            <a:r>
              <a:rPr lang="en-US" sz="2800" b="0" i="1" u="none" strike="noStrike" baseline="0" dirty="0">
                <a:latin typeface="Arial" panose="020B0604020202020204" pitchFamily="34" charset="0"/>
                <a:cs typeface="Arial" panose="020B0604020202020204" pitchFamily="34" charset="0"/>
              </a:rPr>
              <a:t>of words or syllables per minute</a:t>
            </a:r>
            <a:r>
              <a:rPr lang="en-US" sz="2800" b="0" i="0" u="none" strike="noStrike" baseline="0" dirty="0">
                <a:latin typeface="Arial" panose="020B0604020202020204" pitchFamily="34" charset="0"/>
                <a:cs typeface="Arial" panose="020B0604020202020204" pitchFamily="34" charset="0"/>
              </a:rPr>
              <a:t>. Stark weather notes that as children mature, their </a:t>
            </a:r>
            <a:r>
              <a:rPr lang="en-US" sz="2800" b="0" i="1" u="none" strike="noStrike" baseline="0" dirty="0">
                <a:latin typeface="Arial" panose="020B0604020202020204" pitchFamily="34" charset="0"/>
                <a:cs typeface="Arial" panose="020B0604020202020204" pitchFamily="34" charset="0"/>
              </a:rPr>
              <a:t>syllable rate increases while rate variability decreases.</a:t>
            </a:r>
            <a:endParaRPr lang="en-US" sz="2800" i="1"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8318226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85219E-D975-4228-B1D0-C61E506381FF}"/>
              </a:ext>
            </a:extLst>
          </p:cNvPr>
          <p:cNvSpPr>
            <a:spLocks noGrp="1"/>
          </p:cNvSpPr>
          <p:nvPr>
            <p:ph idx="1"/>
          </p:nvPr>
        </p:nvSpPr>
        <p:spPr>
          <a:xfrm>
            <a:off x="491067" y="389467"/>
            <a:ext cx="11192933" cy="6079066"/>
          </a:xfrm>
        </p:spPr>
        <p:txBody>
          <a:bodyPr>
            <a:noAutofit/>
          </a:bodyPr>
          <a:lstStyle/>
          <a:p>
            <a:pPr marL="0" indent="0" algn="just">
              <a:buNone/>
            </a:pPr>
            <a:r>
              <a:rPr lang="en-US" sz="2700" b="1" i="0" u="none" strike="noStrike" baseline="0" dirty="0">
                <a:latin typeface="Arial" panose="020B0604020202020204" pitchFamily="34" charset="0"/>
                <a:cs typeface="Arial" panose="020B0604020202020204" pitchFamily="34" charset="0"/>
              </a:rPr>
              <a:t>RATE OF SPEECH –FINDINGS:</a:t>
            </a:r>
          </a:p>
          <a:p>
            <a:pPr algn="just"/>
            <a:r>
              <a:rPr lang="en-US" sz="2700" b="0" i="0" u="none" strike="noStrike" baseline="0" dirty="0">
                <a:latin typeface="Arial" panose="020B0604020202020204" pitchFamily="34" charset="0"/>
                <a:cs typeface="Arial" panose="020B0604020202020204" pitchFamily="34" charset="0"/>
              </a:rPr>
              <a:t>1) Adult speakers of English speak at an average rate of 5-6 syllables/sec(Walker and Black,1950)</a:t>
            </a:r>
          </a:p>
          <a:p>
            <a:pPr algn="just"/>
            <a:r>
              <a:rPr lang="en-US" sz="2700" b="0" i="0" u="none" strike="noStrike" baseline="0" dirty="0">
                <a:latin typeface="Arial" panose="020B0604020202020204" pitchFamily="34" charset="0"/>
                <a:cs typeface="Arial" panose="020B0604020202020204" pitchFamily="34" charset="0"/>
              </a:rPr>
              <a:t>2) Rate are only slightly different in other languages(</a:t>
            </a:r>
            <a:r>
              <a:rPr lang="en-US" sz="2700" b="0" i="0" u="none" strike="noStrike" baseline="0" dirty="0" err="1">
                <a:latin typeface="Arial" panose="020B0604020202020204" pitchFamily="34" charset="0"/>
                <a:cs typeface="Arial" panose="020B0604020202020204" pitchFamily="34" charset="0"/>
              </a:rPr>
              <a:t>Malecot</a:t>
            </a:r>
            <a:r>
              <a:rPr lang="en-US" sz="2700" b="0" i="0" u="none" strike="noStrike" baseline="0" dirty="0">
                <a:latin typeface="Arial" panose="020B0604020202020204" pitchFamily="34" charset="0"/>
                <a:cs typeface="Arial" panose="020B0604020202020204" pitchFamily="34" charset="0"/>
              </a:rPr>
              <a:t>, Johnston and Kizziar,1972:osser and Peng,1964)</a:t>
            </a:r>
          </a:p>
          <a:p>
            <a:pPr algn="just"/>
            <a:r>
              <a:rPr lang="en-US" sz="2700" b="0" i="0" u="none" strike="noStrike" baseline="0" dirty="0">
                <a:latin typeface="Arial" panose="020B0604020202020204" pitchFamily="34" charset="0"/>
                <a:cs typeface="Arial" panose="020B0604020202020204" pitchFamily="34" charset="0"/>
              </a:rPr>
              <a:t>3) The rate at which continuous syllables can be produced is a function of</a:t>
            </a:r>
          </a:p>
          <a:p>
            <a:pPr algn="just"/>
            <a:r>
              <a:rPr lang="en-US" sz="2700" b="0" i="0" u="none" strike="noStrike" baseline="0" dirty="0">
                <a:latin typeface="Arial" panose="020B0604020202020204" pitchFamily="34" charset="0"/>
                <a:cs typeface="Arial" panose="020B0604020202020204" pitchFamily="34" charset="0"/>
              </a:rPr>
              <a:t>a) Speed of articulatory movement</a:t>
            </a:r>
          </a:p>
          <a:p>
            <a:pPr algn="just"/>
            <a:r>
              <a:rPr lang="en-US" sz="2700" b="0" i="0" u="none" strike="noStrike" baseline="0" dirty="0">
                <a:latin typeface="Arial" panose="020B0604020202020204" pitchFamily="34" charset="0"/>
                <a:cs typeface="Arial" panose="020B0604020202020204" pitchFamily="34" charset="0"/>
              </a:rPr>
              <a:t>b) The degree of coarticulatory overlap(Gay,1978:Stark weather,1981)</a:t>
            </a:r>
          </a:p>
          <a:p>
            <a:pPr algn="just"/>
            <a:r>
              <a:rPr lang="en-US" sz="2700" b="0" i="0" u="none" strike="noStrike" baseline="0" dirty="0">
                <a:latin typeface="Arial" panose="020B0604020202020204" pitchFamily="34" charset="0"/>
                <a:cs typeface="Arial" panose="020B0604020202020204" pitchFamily="34" charset="0"/>
              </a:rPr>
              <a:t>4) Speech can be compressed up to 275 wpm mechanically with little loss of comprehension, but comprehension declines rapidly at higher speed(Foulke,1971)</a:t>
            </a:r>
          </a:p>
          <a:p>
            <a:pPr algn="just"/>
            <a:r>
              <a:rPr lang="en-US" sz="2700" b="0" i="0" u="none" strike="noStrike" baseline="0" dirty="0">
                <a:latin typeface="Arial" panose="020B0604020202020204" pitchFamily="34" charset="0"/>
                <a:cs typeface="Arial" panose="020B0604020202020204" pitchFamily="34" charset="0"/>
              </a:rPr>
              <a:t>5) Length of utterance is correlated with the rate of speech, rate being faster in longer utterances (</a:t>
            </a:r>
            <a:r>
              <a:rPr lang="en-US" sz="2700" b="0" i="0" u="none" strike="noStrike" baseline="0" dirty="0" err="1">
                <a:latin typeface="Arial" panose="020B0604020202020204" pitchFamily="34" charset="0"/>
                <a:cs typeface="Arial" panose="020B0604020202020204" pitchFamily="34" charset="0"/>
              </a:rPr>
              <a:t>Malecot</a:t>
            </a:r>
            <a:r>
              <a:rPr lang="en-US" sz="2700" b="0" i="0" u="none" strike="noStrike" baseline="0" dirty="0">
                <a:latin typeface="Arial" panose="020B0604020202020204" pitchFamily="34" charset="0"/>
                <a:cs typeface="Arial" panose="020B0604020202020204" pitchFamily="34" charset="0"/>
              </a:rPr>
              <a:t>, Johnston andKizziar,1972).</a:t>
            </a:r>
            <a:endParaRPr lang="en-US" sz="27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9128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6DD9E2-7668-458F-887B-E534A984C4C0}"/>
              </a:ext>
            </a:extLst>
          </p:cNvPr>
          <p:cNvSpPr>
            <a:spLocks noGrp="1"/>
          </p:cNvSpPr>
          <p:nvPr>
            <p:ph idx="1"/>
          </p:nvPr>
        </p:nvSpPr>
        <p:spPr>
          <a:xfrm>
            <a:off x="524933" y="254000"/>
            <a:ext cx="11176000" cy="6214533"/>
          </a:xfrm>
        </p:spPr>
        <p:txBody>
          <a:bodyPr>
            <a:normAutofit/>
          </a:bodyPr>
          <a:lstStyle/>
          <a:p>
            <a:pPr marL="0" indent="0" algn="just">
              <a:buNone/>
            </a:pPr>
            <a:r>
              <a:rPr lang="en-US" sz="2600" b="0" i="0" u="none" strike="noStrike" baseline="0" dirty="0">
                <a:solidFill>
                  <a:srgbClr val="323232"/>
                </a:solidFill>
                <a:latin typeface="Arial" panose="020B0604020202020204" pitchFamily="34" charset="0"/>
                <a:cs typeface="Arial" panose="020B0604020202020204" pitchFamily="34" charset="0"/>
              </a:rPr>
              <a:t>EFFORT</a:t>
            </a:r>
          </a:p>
          <a:p>
            <a:pPr algn="just"/>
            <a:r>
              <a:rPr lang="en-US" sz="2600" b="0" i="0" u="none" strike="noStrike" baseline="0" dirty="0">
                <a:latin typeface="Arial" panose="020B0604020202020204" pitchFamily="34" charset="0"/>
                <a:cs typeface="Arial" panose="020B0604020202020204" pitchFamily="34" charset="0"/>
              </a:rPr>
              <a:t>It refers to the ease with which an act is performed. Stark weather (1987) distinguishes two types of effort:</a:t>
            </a:r>
          </a:p>
          <a:p>
            <a:pPr marL="0" indent="0" algn="just">
              <a:buNone/>
            </a:pPr>
            <a:r>
              <a:rPr lang="en-US" sz="2600" b="0" i="0" u="none" strike="noStrike" baseline="0" dirty="0">
                <a:latin typeface="Arial" panose="020B0604020202020204" pitchFamily="34" charset="0"/>
                <a:cs typeface="Arial" panose="020B0604020202020204" pitchFamily="34" charset="0"/>
              </a:rPr>
              <a:t>a) Effort associated with </a:t>
            </a:r>
            <a:r>
              <a:rPr lang="en-US" sz="2600" b="0" i="1" u="none" strike="noStrike" baseline="0" dirty="0">
                <a:latin typeface="Arial" panose="020B0604020202020204" pitchFamily="34" charset="0"/>
                <a:cs typeface="Arial" panose="020B0604020202020204" pitchFamily="34" charset="0"/>
              </a:rPr>
              <a:t>linguistic planning(mental)</a:t>
            </a:r>
          </a:p>
          <a:p>
            <a:pPr marL="0" indent="0" algn="just">
              <a:buNone/>
            </a:pPr>
            <a:r>
              <a:rPr lang="en-US" sz="2600" b="0" i="0" u="none" strike="noStrike" baseline="0" dirty="0">
                <a:latin typeface="Arial" panose="020B0604020202020204" pitchFamily="34" charset="0"/>
                <a:cs typeface="Arial" panose="020B0604020202020204" pitchFamily="34" charset="0"/>
              </a:rPr>
              <a:t>b) Effort associated with the </a:t>
            </a:r>
            <a:r>
              <a:rPr lang="en-US" sz="2600" b="0" i="1" u="none" strike="noStrike" baseline="0" dirty="0">
                <a:latin typeface="Arial" panose="020B0604020202020204" pitchFamily="34" charset="0"/>
                <a:cs typeface="Arial" panose="020B0604020202020204" pitchFamily="34" charset="0"/>
              </a:rPr>
              <a:t>muscle movement(physical)</a:t>
            </a:r>
          </a:p>
          <a:p>
            <a:pPr marL="0" indent="0" algn="just">
              <a:buNone/>
            </a:pPr>
            <a:endParaRPr lang="en-US" sz="2600" b="0" i="0" u="none" strike="noStrike" baseline="0" dirty="0">
              <a:solidFill>
                <a:srgbClr val="000000"/>
              </a:solidFill>
              <a:latin typeface="Arial" panose="020B0604020202020204" pitchFamily="34" charset="0"/>
              <a:cs typeface="Arial" panose="020B0604020202020204" pitchFamily="34" charset="0"/>
            </a:endParaRPr>
          </a:p>
          <a:p>
            <a:pPr algn="just"/>
            <a:r>
              <a:rPr lang="en-US" sz="2600" b="0" i="0" u="none" strike="noStrike" baseline="0" dirty="0">
                <a:latin typeface="Arial" panose="020B0604020202020204" pitchFamily="34" charset="0"/>
                <a:cs typeface="Arial" panose="020B0604020202020204" pitchFamily="34" charset="0"/>
              </a:rPr>
              <a:t>Effort can also be </a:t>
            </a:r>
            <a:r>
              <a:rPr lang="en-US" sz="2600" b="0" i="1" u="none" strike="noStrike" baseline="0" dirty="0">
                <a:latin typeface="Arial" panose="020B0604020202020204" pitchFamily="34" charset="0"/>
                <a:cs typeface="Arial" panose="020B0604020202020204" pitchFamily="34" charset="0"/>
              </a:rPr>
              <a:t>neuromuscular in the timing and coordination of respiration, phonation and articulation using the formula of 14 phonemes per second multiplied by 100 muscles involved per sound production</a:t>
            </a:r>
            <a:r>
              <a:rPr lang="en-US" sz="2600" b="0" i="0" u="none" strike="noStrike" baseline="0" dirty="0">
                <a:latin typeface="Arial" panose="020B0604020202020204" pitchFamily="34" charset="0"/>
                <a:cs typeface="Arial" panose="020B0604020202020204" pitchFamily="34" charset="0"/>
              </a:rPr>
              <a:t>, </a:t>
            </a:r>
            <a:r>
              <a:rPr lang="en-US" sz="2600" b="0" i="1" u="none" strike="noStrike" baseline="0" dirty="0">
                <a:latin typeface="Arial" panose="020B0604020202020204" pitchFamily="34" charset="0"/>
                <a:cs typeface="Arial" panose="020B0604020202020204" pitchFamily="34" charset="0"/>
              </a:rPr>
              <a:t>multiplied by 100 motor units per muscle </a:t>
            </a:r>
            <a:r>
              <a:rPr lang="en-US" sz="2600" b="0" i="0" u="none" strike="noStrike" baseline="0" dirty="0">
                <a:latin typeface="Arial" panose="020B0604020202020204" pitchFamily="34" charset="0"/>
                <a:cs typeface="Arial" panose="020B0604020202020204" pitchFamily="34" charset="0"/>
              </a:rPr>
              <a:t>(Darley, Aronson and Brown,1975)</a:t>
            </a:r>
          </a:p>
          <a:p>
            <a:pPr algn="just"/>
            <a:r>
              <a:rPr lang="en-US" sz="2600" b="0" i="0" u="none" strike="noStrike" baseline="0" dirty="0">
                <a:latin typeface="Arial" panose="020B0604020202020204" pitchFamily="34" charset="0"/>
                <a:cs typeface="Arial" panose="020B0604020202020204" pitchFamily="34" charset="0"/>
              </a:rPr>
              <a:t>Effort can also be </a:t>
            </a:r>
            <a:r>
              <a:rPr lang="en-US" sz="2600" b="0" i="1" u="none" strike="noStrike" baseline="0" dirty="0">
                <a:latin typeface="Arial" panose="020B0604020202020204" pitchFamily="34" charset="0"/>
                <a:cs typeface="Arial" panose="020B0604020202020204" pitchFamily="34" charset="0"/>
              </a:rPr>
              <a:t>mental in terms of formulating the content of a response and rearranging content</a:t>
            </a:r>
            <a:r>
              <a:rPr lang="en-US" sz="2600" b="0" i="0" u="none" strike="noStrike" baseline="0" dirty="0">
                <a:latin typeface="Arial" panose="020B0604020202020204" pitchFamily="34" charset="0"/>
                <a:cs typeface="Arial" panose="020B0604020202020204" pitchFamily="34" charset="0"/>
              </a:rPr>
              <a:t> in an appropriate </a:t>
            </a:r>
            <a:r>
              <a:rPr lang="en-US" sz="2600" b="0" i="1" u="none" strike="noStrike" baseline="0" dirty="0">
                <a:latin typeface="Arial" panose="020B0604020202020204" pitchFamily="34" charset="0"/>
                <a:cs typeface="Arial" panose="020B0604020202020204" pitchFamily="34" charset="0"/>
              </a:rPr>
              <a:t>syntactic sequence</a:t>
            </a:r>
            <a:r>
              <a:rPr lang="en-US" sz="2600" b="0" i="0" u="none" strike="noStrike" baseline="0" dirty="0">
                <a:latin typeface="Arial" panose="020B0604020202020204" pitchFamily="34" charset="0"/>
                <a:cs typeface="Arial" panose="020B0604020202020204" pitchFamily="34" charset="0"/>
              </a:rPr>
              <a:t>.</a:t>
            </a:r>
            <a:endParaRPr lang="en-US"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85363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87CAE7-A949-4F7E-8D48-C63D118C35BA}"/>
              </a:ext>
            </a:extLst>
          </p:cNvPr>
          <p:cNvSpPr>
            <a:spLocks noGrp="1"/>
          </p:cNvSpPr>
          <p:nvPr>
            <p:ph idx="1"/>
          </p:nvPr>
        </p:nvSpPr>
        <p:spPr>
          <a:xfrm>
            <a:off x="287867" y="169332"/>
            <a:ext cx="11531600" cy="6383867"/>
          </a:xfrm>
        </p:spPr>
        <p:txBody>
          <a:bodyPr>
            <a:noAutofit/>
          </a:bodyPr>
          <a:lstStyle/>
          <a:p>
            <a:pPr marL="0" indent="0">
              <a:buNone/>
            </a:pPr>
            <a:r>
              <a:rPr lang="en-US" sz="2600" b="0" i="0" u="none" strike="noStrike" baseline="0" dirty="0">
                <a:latin typeface="Arial" panose="020B0604020202020204" pitchFamily="34" charset="0"/>
                <a:cs typeface="Arial" panose="020B0604020202020204" pitchFamily="34" charset="0"/>
              </a:rPr>
              <a:t>Effort-finding:</a:t>
            </a:r>
          </a:p>
          <a:p>
            <a:r>
              <a:rPr lang="en-US" sz="2600" b="0" i="0" u="none" strike="noStrike" baseline="0" dirty="0">
                <a:latin typeface="Arial" panose="020B0604020202020204" pitchFamily="34" charset="0"/>
                <a:cs typeface="Arial" panose="020B0604020202020204" pitchFamily="34" charset="0"/>
              </a:rPr>
              <a:t>1) Alpha wave activity in locations of the brain known to be associated with speech diminishes just before a person speaks (Linebaugh, 1975).</a:t>
            </a:r>
          </a:p>
          <a:p>
            <a:r>
              <a:rPr lang="en-US" sz="2600" b="0" i="0" u="none" strike="noStrike" baseline="0" dirty="0">
                <a:latin typeface="Arial" panose="020B0604020202020204" pitchFamily="34" charset="0"/>
                <a:cs typeface="Arial" panose="020B0604020202020204" pitchFamily="34" charset="0"/>
              </a:rPr>
              <a:t>2) Stops and fricatives require more effort than nasals and glides, as measured by intra oral air pressure(Malecot,1955).</a:t>
            </a:r>
          </a:p>
          <a:p>
            <a:r>
              <a:rPr lang="en-US" sz="2600" b="0" i="0" u="none" strike="noStrike" baseline="0" dirty="0">
                <a:latin typeface="Arial" panose="020B0604020202020204" pitchFamily="34" charset="0"/>
                <a:cs typeface="Arial" panose="020B0604020202020204" pitchFamily="34" charset="0"/>
              </a:rPr>
              <a:t>3) Voiced sounds have lower intra oral air pressure than unvoiced sounds (</a:t>
            </a:r>
            <a:r>
              <a:rPr lang="en-US" sz="2600" b="0" i="0" u="none" strike="noStrike" baseline="0" dirty="0" err="1">
                <a:latin typeface="Arial" panose="020B0604020202020204" pitchFamily="34" charset="0"/>
                <a:cs typeface="Arial" panose="020B0604020202020204" pitchFamily="34" charset="0"/>
              </a:rPr>
              <a:t>Subtelnyet</a:t>
            </a:r>
            <a:r>
              <a:rPr lang="en-US" sz="2600" b="0" i="0" u="none" strike="noStrike" baseline="0" dirty="0">
                <a:latin typeface="Arial" panose="020B0604020202020204" pitchFamily="34" charset="0"/>
                <a:cs typeface="Arial" panose="020B0604020202020204" pitchFamily="34" charset="0"/>
              </a:rPr>
              <a:t> al.1966).</a:t>
            </a:r>
          </a:p>
          <a:p>
            <a:r>
              <a:rPr lang="en-US" sz="2600" b="0" i="0" u="none" strike="noStrike" baseline="0" dirty="0">
                <a:latin typeface="Arial" panose="020B0604020202020204" pitchFamily="34" charset="0"/>
                <a:cs typeface="Arial" panose="020B0604020202020204" pitchFamily="34" charset="0"/>
              </a:rPr>
              <a:t>4) Males have lower intra oral air pressure peaks than females (</a:t>
            </a:r>
            <a:r>
              <a:rPr lang="en-US" sz="2600" b="0" i="0" u="none" strike="noStrike" baseline="0" dirty="0" err="1">
                <a:latin typeface="Arial" panose="020B0604020202020204" pitchFamily="34" charset="0"/>
                <a:cs typeface="Arial" panose="020B0604020202020204" pitchFamily="34" charset="0"/>
              </a:rPr>
              <a:t>Subtelny</a:t>
            </a:r>
            <a:r>
              <a:rPr lang="en-US" sz="2600" b="0" i="0" u="none" strike="noStrike" baseline="0" dirty="0">
                <a:latin typeface="Arial" panose="020B0604020202020204" pitchFamily="34" charset="0"/>
                <a:cs typeface="Arial" panose="020B0604020202020204" pitchFamily="34" charset="0"/>
              </a:rPr>
              <a:t> et al,1966) because of the longer male vocal tract.</a:t>
            </a:r>
          </a:p>
          <a:p>
            <a:r>
              <a:rPr lang="en-US" sz="2600" b="0" i="0" u="none" strike="noStrike" baseline="0" dirty="0">
                <a:latin typeface="Arial" panose="020B0604020202020204" pitchFamily="34" charset="0"/>
                <a:cs typeface="Arial" panose="020B0604020202020204" pitchFamily="34" charset="0"/>
              </a:rPr>
              <a:t>5) Children have higher pressure peaks than adults (</a:t>
            </a:r>
            <a:r>
              <a:rPr lang="en-US" sz="2600" b="0" i="0" u="none" strike="noStrike" baseline="0" dirty="0" err="1">
                <a:latin typeface="Arial" panose="020B0604020202020204" pitchFamily="34" charset="0"/>
                <a:cs typeface="Arial" panose="020B0604020202020204" pitchFamily="34" charset="0"/>
              </a:rPr>
              <a:t>Subtelny</a:t>
            </a:r>
            <a:r>
              <a:rPr lang="en-US" sz="2600" b="0" i="0" u="none" strike="noStrike" baseline="0" dirty="0">
                <a:latin typeface="Arial" panose="020B0604020202020204" pitchFamily="34" charset="0"/>
                <a:cs typeface="Arial" panose="020B0604020202020204" pitchFamily="34" charset="0"/>
              </a:rPr>
              <a:t> et al,1966).</a:t>
            </a:r>
          </a:p>
          <a:p>
            <a:r>
              <a:rPr lang="en-US" sz="2600" b="0" i="0" u="none" strike="noStrike" baseline="0" dirty="0">
                <a:latin typeface="Arial" panose="020B0604020202020204" pitchFamily="34" charset="0"/>
                <a:cs typeface="Arial" panose="020B0604020202020204" pitchFamily="34" charset="0"/>
              </a:rPr>
              <a:t>6) Intra oral air pressure decreases as the rate of speech increases (Arkebaner,1964).</a:t>
            </a:r>
          </a:p>
          <a:p>
            <a:r>
              <a:rPr lang="en-US" sz="2600" b="0" i="0" u="none" strike="noStrike" baseline="0" dirty="0">
                <a:latin typeface="Arial" panose="020B0604020202020204" pitchFamily="34" charset="0"/>
                <a:cs typeface="Arial" panose="020B0604020202020204" pitchFamily="34" charset="0"/>
              </a:rPr>
              <a:t>7) The contact force between opposing articulators is increased during greater speech effort (</a:t>
            </a:r>
            <a:r>
              <a:rPr lang="en-US" sz="2600" b="0" i="0" u="none" strike="noStrike" baseline="0" dirty="0" err="1">
                <a:latin typeface="Arial" panose="020B0604020202020204" pitchFamily="34" charset="0"/>
                <a:cs typeface="Arial" panose="020B0604020202020204" pitchFamily="34" charset="0"/>
              </a:rPr>
              <a:t>Laper</a:t>
            </a:r>
            <a:r>
              <a:rPr lang="en-US" sz="2600" b="0" i="0" u="none" strike="noStrike" baseline="0" dirty="0">
                <a:latin typeface="Arial" panose="020B0604020202020204" pitchFamily="34" charset="0"/>
                <a:cs typeface="Arial" panose="020B0604020202020204" pitchFamily="34" charset="0"/>
              </a:rPr>
              <a:t> and natoll,1969).</a:t>
            </a:r>
            <a:endParaRPr lang="en-US"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50918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C43775-D622-402D-964D-51E6432E2E2F}"/>
              </a:ext>
            </a:extLst>
          </p:cNvPr>
          <p:cNvSpPr>
            <a:spLocks noGrp="1"/>
          </p:cNvSpPr>
          <p:nvPr>
            <p:ph idx="1"/>
          </p:nvPr>
        </p:nvSpPr>
        <p:spPr>
          <a:xfrm>
            <a:off x="338667" y="372533"/>
            <a:ext cx="11616266" cy="5804430"/>
          </a:xfrm>
        </p:spPr>
        <p:txBody>
          <a:bodyPr>
            <a:noAutofit/>
          </a:bodyPr>
          <a:lstStyle/>
          <a:p>
            <a:pPr marL="0" indent="0" algn="just">
              <a:buNone/>
            </a:pPr>
            <a:r>
              <a:rPr lang="en-US" sz="2500" b="0" i="0" u="none" strike="noStrike" baseline="0" dirty="0">
                <a:latin typeface="Arial" panose="020B0604020202020204" pitchFamily="34" charset="0"/>
                <a:cs typeface="Arial" panose="020B0604020202020204" pitchFamily="34" charset="0"/>
              </a:rPr>
              <a:t>Stark weather stated that pauses can be related to fluency as follows:</a:t>
            </a:r>
          </a:p>
          <a:p>
            <a:pPr marL="0" indent="0" algn="just">
              <a:buNone/>
            </a:pPr>
            <a:r>
              <a:rPr lang="en-US" sz="2500" b="0" i="0" u="none" strike="noStrike" baseline="0" dirty="0">
                <a:latin typeface="Arial" panose="020B0604020202020204" pitchFamily="34" charset="0"/>
                <a:cs typeface="Arial" panose="020B0604020202020204" pitchFamily="34" charset="0"/>
              </a:rPr>
              <a:t>1) If pauses are prolonged unduly, but production meets the criteria, there is a planning disfluency.</a:t>
            </a:r>
          </a:p>
          <a:p>
            <a:pPr marL="0" indent="0" algn="just">
              <a:buNone/>
            </a:pPr>
            <a:r>
              <a:rPr lang="en-US" sz="2500" b="0" i="0" u="none" strike="noStrike" baseline="0" dirty="0">
                <a:latin typeface="Arial" panose="020B0604020202020204" pitchFamily="34" charset="0"/>
                <a:cs typeface="Arial" panose="020B0604020202020204" pitchFamily="34" charset="0"/>
              </a:rPr>
              <a:t>2) If pauses are appropriate in place and duration but the production erroneous- there is execution disfluency.</a:t>
            </a:r>
          </a:p>
          <a:p>
            <a:pPr marL="0" indent="0" algn="just">
              <a:buNone/>
            </a:pPr>
            <a:r>
              <a:rPr lang="en-US" sz="2500" b="0" i="0" u="none" strike="noStrike" baseline="0" dirty="0">
                <a:latin typeface="Arial" panose="020B0604020202020204" pitchFamily="34" charset="0"/>
                <a:cs typeface="Arial" panose="020B0604020202020204" pitchFamily="34" charset="0"/>
              </a:rPr>
              <a:t>3) If pauses are inappropriate or prolonged duly, and production also is in error- there is combined planning and execution disfluency.</a:t>
            </a:r>
          </a:p>
          <a:p>
            <a:pPr algn="just"/>
            <a:r>
              <a:rPr lang="en-US" sz="2500" b="0" i="0" u="none" strike="noStrike" baseline="0" dirty="0">
                <a:latin typeface="Arial" panose="020B0604020202020204" pitchFamily="34" charset="0"/>
                <a:cs typeface="Arial" panose="020B0604020202020204" pitchFamily="34" charset="0"/>
              </a:rPr>
              <a:t>Stark weather relates the effort to continuity, rate, rhythm and stress. He notes that </a:t>
            </a:r>
            <a:r>
              <a:rPr lang="en-US" sz="2500" b="0" i="1" u="none" strike="noStrike" baseline="0" dirty="0">
                <a:latin typeface="Arial" panose="020B0604020202020204" pitchFamily="34" charset="0"/>
                <a:cs typeface="Arial" panose="020B0604020202020204" pitchFamily="34" charset="0"/>
              </a:rPr>
              <a:t>gesture may possibly reduce effort</a:t>
            </a:r>
            <a:r>
              <a:rPr lang="en-US" sz="2500" b="0" i="0" u="none" strike="noStrike" baseline="0" dirty="0">
                <a:latin typeface="Arial" panose="020B0604020202020204" pitchFamily="34" charset="0"/>
                <a:cs typeface="Arial" panose="020B0604020202020204" pitchFamily="34" charset="0"/>
              </a:rPr>
              <a:t>. On the idea that ‘entrained’ movements reflex the stress characteristics of the primary movement sequence or utterance. </a:t>
            </a:r>
          </a:p>
          <a:p>
            <a:pPr algn="just"/>
            <a:r>
              <a:rPr lang="en-US" sz="2500" b="0" i="0" u="none" strike="noStrike" baseline="0" dirty="0">
                <a:latin typeface="Arial" panose="020B0604020202020204" pitchFamily="34" charset="0"/>
                <a:cs typeface="Arial" panose="020B0604020202020204" pitchFamily="34" charset="0"/>
              </a:rPr>
              <a:t>He refers to research where finger tapping in time with syllable production disclosed a more forceful finger-tap when an uttered syllable was stressed.(Kelso,Tuller,Harris,1983).</a:t>
            </a:r>
          </a:p>
        </p:txBody>
      </p:sp>
    </p:spTree>
    <p:extLst>
      <p:ext uri="{BB962C8B-B14F-4D97-AF65-F5344CB8AC3E}">
        <p14:creationId xmlns:p14="http://schemas.microsoft.com/office/powerpoint/2010/main" val="2130089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
            <a:extLst>
              <a:ext uri="{FF2B5EF4-FFF2-40B4-BE49-F238E27FC236}">
                <a16:creationId xmlns:a16="http://schemas.microsoft.com/office/drawing/2014/main" id="{D9999DD3-3E2C-48E3-BE06-DDF9B5140C5A}"/>
              </a:ext>
            </a:extLst>
          </p:cNvPr>
          <p:cNvSpPr>
            <a:spLocks noChangeArrowheads="1"/>
          </p:cNvSpPr>
          <p:nvPr/>
        </p:nvSpPr>
        <p:spPr bwMode="auto">
          <a:xfrm>
            <a:off x="270387" y="395097"/>
            <a:ext cx="11887200" cy="369331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056"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333333"/>
                </a:solidFill>
                <a:effectLst/>
                <a:cs typeface="Arial" panose="020B0604020202020204" pitchFamily="34" charset="0"/>
              </a:rPr>
              <a:t>   </a:t>
            </a:r>
            <a:r>
              <a:rPr kumimoji="0" lang="en-US" altLang="en-US" sz="2400" b="0" i="0" u="none" strike="noStrike" cap="none" normalizeH="0" baseline="0" dirty="0">
                <a:ln>
                  <a:noFill/>
                </a:ln>
                <a:effectLst/>
                <a:cs typeface="Arial" panose="020B0604020202020204" pitchFamily="34" charset="0"/>
              </a:rPr>
              <a:t>Fluency in a layman term refers to general proficiency may be in the act of reading, writing and speaking.</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effectLst/>
                <a:cs typeface="Arial" panose="020B0604020202020204" pitchFamily="34" charset="0"/>
              </a:rPr>
              <a:t>· When it comes to speech communication it can be termed as effortless, rapid flow of utterances.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effectLst/>
                <a:cs typeface="Arial" panose="020B0604020202020204" pitchFamily="34" charset="0"/>
              </a:rPr>
              <a:t>· In terms of non-native language skill or II language learned skill. It can be defined as an effortless, continuous speech at a rapid rate of utterance whether it refers to I language or II language.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2400" b="0" i="0" u="none" strike="noStrike" cap="none" normalizeH="0" baseline="0" dirty="0">
                <a:ln>
                  <a:noFill/>
                </a:ln>
                <a:solidFill>
                  <a:schemeClr val="tx1"/>
                </a:solidFill>
                <a:effectLst/>
                <a:cs typeface="Arial" panose="020B0604020202020204" pitchFamily="34" charset="0"/>
              </a:rPr>
            </a:br>
            <a:endParaRPr kumimoji="0" lang="en-US" altLang="en-US" sz="2400" b="0" i="0" u="none" strike="noStrike" cap="none" normalizeH="0" baseline="0" dirty="0">
              <a:ln>
                <a:noFill/>
              </a:ln>
              <a:solidFill>
                <a:schemeClr val="tx1"/>
              </a:solidFill>
              <a:effectLst/>
              <a:cs typeface="Arial" panose="020B0604020202020204" pitchFamily="34" charset="0"/>
            </a:endParaRPr>
          </a:p>
        </p:txBody>
      </p:sp>
      <p:sp>
        <p:nvSpPr>
          <p:cNvPr id="10" name="Rectangle 5">
            <a:extLst>
              <a:ext uri="{FF2B5EF4-FFF2-40B4-BE49-F238E27FC236}">
                <a16:creationId xmlns:a16="http://schemas.microsoft.com/office/drawing/2014/main" id="{EAF05C41-2545-4610-A81F-99F53F991DB0}"/>
              </a:ext>
            </a:extLst>
          </p:cNvPr>
          <p:cNvSpPr>
            <a:spLocks noChangeArrowheads="1"/>
          </p:cNvSpPr>
          <p:nvPr/>
        </p:nvSpPr>
        <p:spPr bwMode="auto">
          <a:xfrm>
            <a:off x="117987" y="3213842"/>
            <a:ext cx="11803626" cy="269304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056"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2500" b="0" i="0" u="none" strike="noStrike" cap="none" normalizeH="0" baseline="0" dirty="0">
              <a:ln>
                <a:noFill/>
              </a:ln>
              <a:solidFill>
                <a:srgbClr val="333333"/>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500" b="0" i="0" u="none" strike="noStrike" cap="none" normalizeH="0" baseline="0" dirty="0">
                <a:ln>
                  <a:noFill/>
                </a:ln>
                <a:effectLst/>
                <a:cs typeface="Arial" panose="020B0604020202020204" pitchFamily="34" charset="0"/>
              </a:rPr>
              <a:t>Fluency according to the ordinary usage is the “ability to speak a second language rapidly and continuously and without any particular effort or thought.”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2500" b="0" i="0" u="none" strike="noStrike" cap="none" normalizeH="0" baseline="0" dirty="0">
              <a:ln>
                <a:noFill/>
              </a:ln>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500" b="0" i="0" u="none" strike="noStrike" cap="none" normalizeH="0" baseline="0" dirty="0">
                <a:ln>
                  <a:noFill/>
                </a:ln>
                <a:effectLst/>
                <a:cs typeface="Arial" panose="020B0604020202020204" pitchFamily="34" charset="0"/>
              </a:rPr>
              <a:t>·According to Starkweather,1986 fluency can be defined as the effortless production of long continuous utterances at a rapid rate, be it the first language or second language</a:t>
            </a:r>
            <a:r>
              <a:rPr kumimoji="0" lang="en-US" altLang="en-US" sz="2500" b="0" i="0" u="none" strike="noStrike" cap="none" normalizeH="0" baseline="0" dirty="0">
                <a:ln>
                  <a:noFill/>
                </a:ln>
                <a:solidFill>
                  <a:srgbClr val="333333"/>
                </a:solidFill>
                <a:effectLst/>
                <a:cs typeface="Arial" panose="020B0604020202020204" pitchFamily="34" charset="0"/>
              </a:rPr>
              <a:t>.</a:t>
            </a:r>
            <a:endParaRPr kumimoji="0" lang="en-US" altLang="en-US" sz="2500" b="0" i="0" u="none" strike="noStrike" cap="none" normalizeH="0" baseline="0" dirty="0">
              <a:ln>
                <a:noFill/>
              </a:ln>
              <a:solidFill>
                <a:schemeClr val="tx1"/>
              </a:solidFill>
              <a:effectLst/>
              <a:cs typeface="Arial" panose="020B0604020202020204" pitchFamily="34" charset="0"/>
            </a:endParaRPr>
          </a:p>
        </p:txBody>
      </p:sp>
    </p:spTree>
    <p:extLst>
      <p:ext uri="{BB962C8B-B14F-4D97-AF65-F5344CB8AC3E}">
        <p14:creationId xmlns:p14="http://schemas.microsoft.com/office/powerpoint/2010/main" val="37274777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413117-4934-43BD-BB90-F07ECEA1EEC5}"/>
              </a:ext>
            </a:extLst>
          </p:cNvPr>
          <p:cNvSpPr>
            <a:spLocks noGrp="1"/>
          </p:cNvSpPr>
          <p:nvPr>
            <p:ph idx="1"/>
          </p:nvPr>
        </p:nvSpPr>
        <p:spPr>
          <a:xfrm>
            <a:off x="321733" y="389467"/>
            <a:ext cx="11548534" cy="6146800"/>
          </a:xfrm>
        </p:spPr>
        <p:txBody>
          <a:bodyPr>
            <a:normAutofit lnSpcReduction="10000"/>
          </a:bodyPr>
          <a:lstStyle/>
          <a:p>
            <a:pPr algn="just"/>
            <a:r>
              <a:rPr lang="en-US" sz="2800" b="0" i="0" u="none" strike="noStrike" baseline="0" dirty="0">
                <a:latin typeface="Arial" panose="020B0604020202020204" pitchFamily="34" charset="0"/>
                <a:cs typeface="Arial" panose="020B0604020202020204" pitchFamily="34" charset="0"/>
              </a:rPr>
              <a:t>It is possible that fluency disorders typically are reflections of abnormal effort in planning/execution. This abnormal effort may be in the form of thinking time, or it may be in the form of too much muscular effort. </a:t>
            </a:r>
          </a:p>
          <a:p>
            <a:pPr algn="just"/>
            <a:r>
              <a:rPr lang="en-US" sz="2800" b="0" i="0" u="none" strike="noStrike" baseline="0" dirty="0">
                <a:latin typeface="Arial" panose="020B0604020202020204" pitchFamily="34" charset="0"/>
                <a:cs typeface="Arial" panose="020B0604020202020204" pitchFamily="34" charset="0"/>
              </a:rPr>
              <a:t>Because there is a level of effort which may be duration judged abnormal, we need to learn what constitutes a normal amount of effort so that the clinical judgement of abnormal can have a point of reference.</a:t>
            </a:r>
            <a:endParaRPr lang="en-US" sz="2800" dirty="0">
              <a:latin typeface="Arial" panose="020B0604020202020204" pitchFamily="34" charset="0"/>
              <a:cs typeface="Arial" panose="020B0604020202020204" pitchFamily="34" charset="0"/>
            </a:endParaRPr>
          </a:p>
          <a:p>
            <a:pPr marL="0" indent="0" algn="just">
              <a:buNone/>
            </a:pPr>
            <a:endParaRPr lang="en-US" sz="1800" dirty="0">
              <a:solidFill>
                <a:srgbClr val="000000"/>
              </a:solidFill>
              <a:latin typeface="Times New Roman" panose="02020603050405020304" pitchFamily="18" charset="0"/>
            </a:endParaRPr>
          </a:p>
          <a:p>
            <a:pPr marL="0" indent="0" algn="just">
              <a:buNone/>
            </a:pPr>
            <a:endParaRPr lang="en-US" sz="1800" dirty="0">
              <a:solidFill>
                <a:srgbClr val="000000"/>
              </a:solidFill>
              <a:latin typeface="Times New Roman" panose="02020603050405020304" pitchFamily="18" charset="0"/>
            </a:endParaRPr>
          </a:p>
          <a:p>
            <a:pPr marL="0" indent="0" algn="just">
              <a:buNone/>
            </a:pPr>
            <a:r>
              <a:rPr lang="en-US" sz="2500" b="0" i="0" u="none" strike="noStrike" baseline="0" dirty="0">
                <a:latin typeface="Arial" panose="020B0604020202020204" pitchFamily="34" charset="0"/>
                <a:cs typeface="Arial" panose="020B0604020202020204" pitchFamily="34" charset="0"/>
              </a:rPr>
              <a:t>DURATION</a:t>
            </a:r>
          </a:p>
          <a:p>
            <a:pPr algn="just"/>
            <a:r>
              <a:rPr lang="en-US" b="0" i="0" u="none" strike="noStrike" baseline="0" dirty="0">
                <a:latin typeface="Arial" panose="020B0604020202020204" pitchFamily="34" charset="0"/>
                <a:cs typeface="Arial" panose="020B0604020202020204" pitchFamily="34" charset="0"/>
              </a:rPr>
              <a:t>Duration of speech segments relates closely to the co articulation of the segments. The duration of the consonants and vowels of a language varies considerably with speech rate and phonetic and linguistic context. For example, </a:t>
            </a:r>
            <a:r>
              <a:rPr lang="en-US" b="0" i="1" u="none" strike="noStrike" baseline="0" dirty="0">
                <a:latin typeface="Arial" panose="020B0604020202020204" pitchFamily="34" charset="0"/>
                <a:cs typeface="Arial" panose="020B0604020202020204" pitchFamily="34" charset="0"/>
              </a:rPr>
              <a:t>stressed syllables are longer than unstressed ones</a:t>
            </a:r>
            <a:r>
              <a:rPr lang="en-US" b="0" i="0" u="none" strike="noStrike" baseline="0" dirty="0">
                <a:latin typeface="Arial" panose="020B0604020202020204" pitchFamily="34" charset="0"/>
                <a:cs typeface="Arial" panose="020B0604020202020204" pitchFamily="34" charset="0"/>
              </a:rPr>
              <a:t> (Umeda, 1975).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93991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F4EF4F-3509-4029-AF10-01D7AD316613}"/>
              </a:ext>
            </a:extLst>
          </p:cNvPr>
          <p:cNvSpPr>
            <a:spLocks noGrp="1"/>
          </p:cNvSpPr>
          <p:nvPr>
            <p:ph idx="1"/>
          </p:nvPr>
        </p:nvSpPr>
        <p:spPr>
          <a:xfrm>
            <a:off x="203200" y="203200"/>
            <a:ext cx="11785600" cy="6316133"/>
          </a:xfrm>
        </p:spPr>
        <p:txBody>
          <a:bodyPr>
            <a:noAutofit/>
          </a:bodyPr>
          <a:lstStyle/>
          <a:p>
            <a:pPr algn="just">
              <a:buFont typeface="Wingdings" panose="05000000000000000000" pitchFamily="2" charset="2"/>
              <a:buChar char="§"/>
            </a:pPr>
            <a:endParaRPr lang="en-US" b="0" i="0" u="none" strike="noStrike" baseline="0" dirty="0">
              <a:latin typeface="Arial" panose="020B0604020202020204" pitchFamily="34" charset="0"/>
              <a:cs typeface="Arial" panose="020B0604020202020204" pitchFamily="34" charset="0"/>
            </a:endParaRPr>
          </a:p>
          <a:p>
            <a:pPr marL="0" indent="0" algn="just">
              <a:buNone/>
            </a:pPr>
            <a:endParaRPr lang="en-US" b="0" i="0" u="none" strike="noStrike" baseline="0" dirty="0">
              <a:latin typeface="Arial" panose="020B0604020202020204" pitchFamily="34" charset="0"/>
              <a:cs typeface="Arial" panose="020B0604020202020204" pitchFamily="34" charset="0"/>
            </a:endParaRPr>
          </a:p>
          <a:p>
            <a:pPr algn="just">
              <a:buFont typeface="Wingdings" panose="05000000000000000000" pitchFamily="2" charset="2"/>
              <a:buChar char="§"/>
            </a:pPr>
            <a:r>
              <a:rPr lang="en-US" b="0" i="0" u="none" strike="noStrike" baseline="0" dirty="0">
                <a:latin typeface="Arial" panose="020B0604020202020204" pitchFamily="34" charset="0"/>
                <a:cs typeface="Arial" panose="020B0604020202020204" pitchFamily="34" charset="0"/>
              </a:rPr>
              <a:t>Sound segments are longer at the initiation and termination of syllables, words and phrases (Fowler, 1978). </a:t>
            </a:r>
          </a:p>
          <a:p>
            <a:pPr algn="just">
              <a:buFont typeface="Wingdings" panose="05000000000000000000" pitchFamily="2" charset="2"/>
              <a:buChar char="§"/>
            </a:pPr>
            <a:endParaRPr lang="en-US" b="0" i="0" u="none" strike="noStrike" baseline="0" dirty="0">
              <a:latin typeface="Arial" panose="020B0604020202020204" pitchFamily="34" charset="0"/>
              <a:cs typeface="Arial" panose="020B0604020202020204" pitchFamily="34" charset="0"/>
            </a:endParaRPr>
          </a:p>
          <a:p>
            <a:pPr algn="just">
              <a:buFont typeface="Wingdings" panose="05000000000000000000" pitchFamily="2" charset="2"/>
              <a:buChar char="§"/>
            </a:pPr>
            <a:r>
              <a:rPr lang="en-US" b="0" i="0" u="none" strike="noStrike" baseline="0" dirty="0">
                <a:latin typeface="Arial" panose="020B0604020202020204" pitchFamily="34" charset="0"/>
                <a:cs typeface="Arial" panose="020B0604020202020204" pitchFamily="34" charset="0"/>
              </a:rPr>
              <a:t>Segment duration are dramatically influenced </a:t>
            </a:r>
            <a:r>
              <a:rPr lang="en-US" b="0" i="1" u="none" strike="noStrike" baseline="0" dirty="0">
                <a:latin typeface="Arial" panose="020B0604020202020204" pitchFamily="34" charset="0"/>
                <a:cs typeface="Arial" panose="020B0604020202020204" pitchFamily="34" charset="0"/>
              </a:rPr>
              <a:t>by position in the syllable(initial consonants are longer than syllable-final consonants</a:t>
            </a:r>
            <a:r>
              <a:rPr lang="en-US" b="0" i="0" u="none" strike="noStrike" baseline="0" dirty="0">
                <a:latin typeface="Arial" panose="020B0604020202020204" pitchFamily="34" charset="0"/>
                <a:cs typeface="Arial" panose="020B0604020202020204" pitchFamily="34" charset="0"/>
              </a:rPr>
              <a:t>), </a:t>
            </a:r>
            <a:r>
              <a:rPr lang="en-US" b="0" i="1" u="none" strike="noStrike" baseline="0" dirty="0">
                <a:latin typeface="Arial" panose="020B0604020202020204" pitchFamily="34" charset="0"/>
                <a:cs typeface="Arial" panose="020B0604020202020204" pitchFamily="34" charset="0"/>
              </a:rPr>
              <a:t>length of the word </a:t>
            </a:r>
            <a:r>
              <a:rPr lang="en-US" b="0" i="0" u="none" strike="noStrike" baseline="0" dirty="0">
                <a:latin typeface="Arial" panose="020B0604020202020204" pitchFamily="34" charset="0"/>
                <a:cs typeface="Arial" panose="020B0604020202020204" pitchFamily="34" charset="0"/>
              </a:rPr>
              <a:t>and </a:t>
            </a:r>
            <a:r>
              <a:rPr lang="en-US" b="0" i="1" u="none" strike="noStrike" baseline="0" dirty="0">
                <a:latin typeface="Arial" panose="020B0604020202020204" pitchFamily="34" charset="0"/>
                <a:cs typeface="Arial" panose="020B0604020202020204" pitchFamily="34" charset="0"/>
              </a:rPr>
              <a:t>length of the sentence</a:t>
            </a:r>
            <a:r>
              <a:rPr lang="en-US" b="0" i="0" u="none" strike="noStrike" baseline="0" dirty="0">
                <a:latin typeface="Arial" panose="020B0604020202020204" pitchFamily="34" charset="0"/>
                <a:cs typeface="Arial" panose="020B0604020202020204" pitchFamily="34" charset="0"/>
              </a:rPr>
              <a:t>(Huggins,1978).</a:t>
            </a:r>
          </a:p>
          <a:p>
            <a:pPr algn="just">
              <a:buFont typeface="Wingdings" panose="05000000000000000000" pitchFamily="2" charset="2"/>
              <a:buChar char="§"/>
            </a:pPr>
            <a:endParaRPr lang="en-US" b="0" i="0" u="none" strike="noStrike" baseline="0" dirty="0">
              <a:latin typeface="Arial" panose="020B0604020202020204" pitchFamily="34" charset="0"/>
              <a:cs typeface="Arial" panose="020B0604020202020204" pitchFamily="34" charset="0"/>
            </a:endParaRPr>
          </a:p>
          <a:p>
            <a:pPr algn="just">
              <a:buFont typeface="Wingdings" panose="05000000000000000000" pitchFamily="2" charset="2"/>
              <a:buChar char="§"/>
            </a:pPr>
            <a:r>
              <a:rPr lang="en-US" b="0" i="0" u="none" strike="noStrike" baseline="0" dirty="0">
                <a:latin typeface="Arial" panose="020B0604020202020204" pitchFamily="34" charset="0"/>
                <a:cs typeface="Arial" panose="020B0604020202020204" pitchFamily="34" charset="0"/>
              </a:rPr>
              <a:t>Much of what occurs in terms of the duration of individual sound segments and words appear to be related to the speaker’s anticipated flow of information during an utterance( Stark weather,1978).</a:t>
            </a:r>
          </a:p>
        </p:txBody>
      </p:sp>
    </p:spTree>
    <p:extLst>
      <p:ext uri="{BB962C8B-B14F-4D97-AF65-F5344CB8AC3E}">
        <p14:creationId xmlns:p14="http://schemas.microsoft.com/office/powerpoint/2010/main" val="42057330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B51923-F0FA-4ADD-88EC-55732F3A7676}"/>
              </a:ext>
            </a:extLst>
          </p:cNvPr>
          <p:cNvSpPr>
            <a:spLocks noGrp="1"/>
          </p:cNvSpPr>
          <p:nvPr>
            <p:ph idx="1"/>
          </p:nvPr>
        </p:nvSpPr>
        <p:spPr>
          <a:xfrm>
            <a:off x="423333" y="440266"/>
            <a:ext cx="10930467" cy="6011333"/>
          </a:xfrm>
        </p:spPr>
        <p:txBody>
          <a:bodyPr>
            <a:normAutofit/>
          </a:bodyPr>
          <a:lstStyle/>
          <a:p>
            <a:pPr algn="just">
              <a:buFont typeface="Wingdings" panose="05000000000000000000" pitchFamily="2" charset="2"/>
              <a:buChar char="§"/>
            </a:pPr>
            <a:r>
              <a:rPr lang="en-US" sz="2800" b="0" i="0" u="none" strike="noStrike" baseline="0" dirty="0">
                <a:latin typeface="Arial" panose="020B0604020202020204" pitchFamily="34" charset="0"/>
                <a:cs typeface="Arial" panose="020B0604020202020204" pitchFamily="34" charset="0"/>
              </a:rPr>
              <a:t>That is, the speaker may not need to plan all aspects of the upcoming utterances in terms of the necessary respiratory, phonatory and articulatory events. </a:t>
            </a:r>
          </a:p>
          <a:p>
            <a:pPr algn="just">
              <a:buFont typeface="Wingdings" panose="05000000000000000000" pitchFamily="2" charset="2"/>
              <a:buChar char="§"/>
            </a:pPr>
            <a:endParaRPr lang="en-US" sz="2800" b="0" i="0" u="none" strike="noStrike" baseline="0" dirty="0">
              <a:latin typeface="Arial" panose="020B0604020202020204" pitchFamily="34" charset="0"/>
              <a:cs typeface="Arial" panose="020B0604020202020204" pitchFamily="34" charset="0"/>
            </a:endParaRPr>
          </a:p>
          <a:p>
            <a:pPr algn="just">
              <a:buFont typeface="Wingdings" panose="05000000000000000000" pitchFamily="2" charset="2"/>
              <a:buChar char="§"/>
            </a:pPr>
            <a:r>
              <a:rPr lang="en-US" sz="2800" b="0" i="0" u="none" strike="noStrike" baseline="0" dirty="0">
                <a:latin typeface="Arial" panose="020B0604020202020204" pitchFamily="34" charset="0"/>
                <a:cs typeface="Arial" panose="020B0604020202020204" pitchFamily="34" charset="0"/>
              </a:rPr>
              <a:t>Rather the </a:t>
            </a:r>
            <a:r>
              <a:rPr lang="en-US" sz="2800" b="0" i="1" u="none" strike="noStrike" baseline="0" dirty="0">
                <a:latin typeface="Arial" panose="020B0604020202020204" pitchFamily="34" charset="0"/>
                <a:cs typeface="Arial" panose="020B0604020202020204" pitchFamily="34" charset="0"/>
              </a:rPr>
              <a:t>speaker would only need to have some idea about the amount of information the utterance would contain.</a:t>
            </a:r>
          </a:p>
          <a:p>
            <a:pPr algn="just">
              <a:buFont typeface="Wingdings" panose="05000000000000000000" pitchFamily="2" charset="2"/>
              <a:buChar char="§"/>
            </a:pPr>
            <a:endParaRPr lang="en-US" sz="2800" b="0" i="0" u="none" strike="noStrike" baseline="0" dirty="0">
              <a:latin typeface="Arial" panose="020B0604020202020204" pitchFamily="34" charset="0"/>
              <a:cs typeface="Arial" panose="020B0604020202020204" pitchFamily="34" charset="0"/>
            </a:endParaRPr>
          </a:p>
          <a:p>
            <a:pPr algn="just">
              <a:buFont typeface="Wingdings" panose="05000000000000000000" pitchFamily="2" charset="2"/>
              <a:buChar char="§"/>
            </a:pPr>
            <a:r>
              <a:rPr lang="en-US" sz="2800" b="0" i="0" u="none" strike="noStrike" baseline="0" dirty="0">
                <a:latin typeface="Arial" panose="020B0604020202020204" pitchFamily="34" charset="0"/>
                <a:cs typeface="Arial" panose="020B0604020202020204" pitchFamily="34" charset="0"/>
              </a:rPr>
              <a:t>Fluent speech is characterised by little sensation of opposition or constriction of airflow. The air, the movements and the sounds are produced with evident ease and smoothness. </a:t>
            </a:r>
          </a:p>
          <a:p>
            <a:pPr algn="just">
              <a:buFont typeface="Wingdings" panose="05000000000000000000" pitchFamily="2" charset="2"/>
              <a:buChar char="§"/>
            </a:pPr>
            <a:endParaRPr lang="en-US" sz="2800" b="0" i="0" u="none" strike="noStrike" baseline="0" dirty="0">
              <a:latin typeface="Arial" panose="020B0604020202020204" pitchFamily="34" charset="0"/>
              <a:cs typeface="Arial" panose="020B0604020202020204" pitchFamily="34" charset="0"/>
            </a:endParaRPr>
          </a:p>
          <a:p>
            <a:pPr algn="just">
              <a:buFont typeface="Wingdings" panose="05000000000000000000" pitchFamily="2" charset="2"/>
              <a:buChar char="§"/>
            </a:pPr>
            <a:r>
              <a:rPr lang="en-US" sz="2800" b="0" i="0" u="none" strike="noStrike" baseline="0" dirty="0">
                <a:latin typeface="Arial" panose="020B0604020202020204" pitchFamily="34" charset="0"/>
                <a:cs typeface="Arial" panose="020B0604020202020204" pitchFamily="34" charset="0"/>
              </a:rPr>
              <a:t>On the other hand; people who stutter are at the opposite end of the continuum of effort.</a:t>
            </a:r>
            <a:endParaRPr lang="en-US" sz="2800" i="1"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3770584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3EC235-9E99-446C-8539-1C9B3D88B071}"/>
              </a:ext>
            </a:extLst>
          </p:cNvPr>
          <p:cNvSpPr>
            <a:spLocks noGrp="1"/>
          </p:cNvSpPr>
          <p:nvPr>
            <p:ph idx="1"/>
          </p:nvPr>
        </p:nvSpPr>
        <p:spPr>
          <a:xfrm>
            <a:off x="169333" y="254000"/>
            <a:ext cx="11836400" cy="6383867"/>
          </a:xfrm>
        </p:spPr>
        <p:txBody>
          <a:bodyPr>
            <a:normAutofit/>
          </a:bodyPr>
          <a:lstStyle/>
          <a:p>
            <a:pPr marL="0" indent="0" algn="just">
              <a:buNone/>
            </a:pPr>
            <a:endParaRPr lang="en-US" b="0" i="0" u="none" strike="noStrike" baseline="0" dirty="0">
              <a:latin typeface="Arial" panose="020B0604020202020204" pitchFamily="34" charset="0"/>
              <a:cs typeface="Arial" panose="020B0604020202020204" pitchFamily="34" charset="0"/>
            </a:endParaRPr>
          </a:p>
          <a:p>
            <a:pPr algn="just"/>
            <a:r>
              <a:rPr lang="en-US" b="0" i="0" u="none" strike="noStrike" baseline="0" dirty="0">
                <a:latin typeface="Arial" panose="020B0604020202020204" pitchFamily="34" charset="0"/>
                <a:cs typeface="Arial" panose="020B0604020202020204" pitchFamily="34" charset="0"/>
              </a:rPr>
              <a:t>THE DURATION OF SPEECH SEGMENTS-FINDINGS:</a:t>
            </a:r>
          </a:p>
          <a:p>
            <a:pPr algn="just"/>
            <a:r>
              <a:rPr lang="en-US" b="0" i="0" u="none" strike="noStrike" baseline="0" dirty="0">
                <a:latin typeface="Arial" panose="020B0604020202020204" pitchFamily="34" charset="0"/>
                <a:cs typeface="Arial" panose="020B0604020202020204" pitchFamily="34" charset="0"/>
              </a:rPr>
              <a:t>The duration of consonants and vowels varies according to their inherent duration, their position in the utterance, their position in the word, the immediately adjacent sounds, the length of and the word’s frequency of usage (Umeda,1975).</a:t>
            </a:r>
          </a:p>
          <a:p>
            <a:pPr algn="just"/>
            <a:endParaRPr lang="en-US" b="0" i="0" u="none" strike="noStrike" baseline="0" dirty="0">
              <a:latin typeface="Arial" panose="020B0604020202020204" pitchFamily="34" charset="0"/>
              <a:cs typeface="Arial" panose="020B0604020202020204" pitchFamily="34" charset="0"/>
            </a:endParaRPr>
          </a:p>
          <a:p>
            <a:pPr algn="just"/>
            <a:r>
              <a:rPr lang="en-US" b="0" i="0" u="none" strike="noStrike" baseline="0" dirty="0">
                <a:latin typeface="Arial" panose="020B0604020202020204" pitchFamily="34" charset="0"/>
                <a:cs typeface="Arial" panose="020B0604020202020204" pitchFamily="34" charset="0"/>
              </a:rPr>
              <a:t>The duration of sounds reflects a continual speeding up and down of speech rate (Stark weather,1981) and these alterations seem to give the listener an additional cue about the syntactic structure of the utterance (Van Lancker, Canter and Terbeek,1981).</a:t>
            </a:r>
          </a:p>
          <a:p>
            <a:pPr algn="just"/>
            <a:endParaRPr lang="en-US" b="0" i="0" u="none" strike="noStrike" baseline="0" dirty="0">
              <a:latin typeface="Arial" panose="020B0604020202020204" pitchFamily="34" charset="0"/>
              <a:cs typeface="Arial" panose="020B0604020202020204" pitchFamily="34" charset="0"/>
            </a:endParaRPr>
          </a:p>
          <a:p>
            <a:pPr algn="just"/>
            <a:r>
              <a:rPr lang="en-US" b="0" i="0" u="none" strike="noStrike" baseline="0" dirty="0">
                <a:latin typeface="Arial" panose="020B0604020202020204" pitchFamily="34" charset="0"/>
                <a:cs typeface="Arial" panose="020B0604020202020204" pitchFamily="34" charset="0"/>
              </a:rPr>
              <a:t>Segments are lengthened at the beginning and endings of each syllable, words and phrases.(Fowler,1977).</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3346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A4A4E1-AA40-45FB-8BF0-0A09D09E5D0B}"/>
              </a:ext>
            </a:extLst>
          </p:cNvPr>
          <p:cNvSpPr>
            <a:spLocks noGrp="1"/>
          </p:cNvSpPr>
          <p:nvPr>
            <p:ph idx="1"/>
          </p:nvPr>
        </p:nvSpPr>
        <p:spPr>
          <a:xfrm>
            <a:off x="389467" y="321733"/>
            <a:ext cx="11463866" cy="5855230"/>
          </a:xfrm>
        </p:spPr>
        <p:txBody>
          <a:bodyPr>
            <a:normAutofit/>
          </a:bodyPr>
          <a:lstStyle/>
          <a:p>
            <a:endParaRPr lang="en-US" sz="2800" b="0" i="0" u="none" strike="noStrike" baseline="0" dirty="0">
              <a:latin typeface="Arial" panose="020B0604020202020204" pitchFamily="34" charset="0"/>
              <a:cs typeface="Arial" panose="020B0604020202020204" pitchFamily="34" charset="0"/>
            </a:endParaRPr>
          </a:p>
          <a:p>
            <a:r>
              <a:rPr lang="en-US" sz="2800" b="0" i="0" u="none" strike="noStrike" baseline="0" dirty="0">
                <a:latin typeface="Arial" panose="020B0604020202020204" pitchFamily="34" charset="0"/>
                <a:cs typeface="Arial" panose="020B0604020202020204" pitchFamily="34" charset="0"/>
              </a:rPr>
              <a:t>Segment durations are affected by position in the syllable (a syllable initial consonant-/s/ in </a:t>
            </a:r>
            <a:r>
              <a:rPr lang="en-US" sz="2800" b="0" i="1" u="none" strike="noStrike" baseline="0" dirty="0">
                <a:latin typeface="Arial" panose="020B0604020202020204" pitchFamily="34" charset="0"/>
                <a:cs typeface="Arial" panose="020B0604020202020204" pitchFamily="34" charset="0"/>
              </a:rPr>
              <a:t>my seat </a:t>
            </a:r>
            <a:r>
              <a:rPr lang="en-US" sz="2800" b="0" i="0" u="none" strike="noStrike" baseline="0" dirty="0">
                <a:latin typeface="Arial" panose="020B0604020202020204" pitchFamily="34" charset="0"/>
                <a:cs typeface="Arial" panose="020B0604020202020204" pitchFamily="34" charset="0"/>
              </a:rPr>
              <a:t>is 10-20% longer than a syllable final consonant-/s/ in ‘</a:t>
            </a:r>
            <a:r>
              <a:rPr lang="en-US" sz="2800" b="0" i="1" u="none" strike="noStrike" baseline="0" dirty="0">
                <a:latin typeface="Arial" panose="020B0604020202020204" pitchFamily="34" charset="0"/>
                <a:cs typeface="Arial" panose="020B0604020202020204" pitchFamily="34" charset="0"/>
              </a:rPr>
              <a:t>mice eat</a:t>
            </a:r>
            <a:r>
              <a:rPr lang="en-US" sz="2800" b="0" i="0" u="none" strike="noStrike" baseline="0" dirty="0">
                <a:latin typeface="Arial" panose="020B0604020202020204" pitchFamily="34" charset="0"/>
                <a:cs typeface="Arial" panose="020B0604020202020204" pitchFamily="34" charset="0"/>
              </a:rPr>
              <a:t>’ (Huggins,1978).</a:t>
            </a:r>
          </a:p>
          <a:p>
            <a:r>
              <a:rPr lang="en-US" sz="2800" b="0" i="0" u="none" strike="noStrike" baseline="0" dirty="0">
                <a:latin typeface="Arial" panose="020B0604020202020204" pitchFamily="34" charset="0"/>
                <a:cs typeface="Arial" panose="020B0604020202020204" pitchFamily="34" charset="0"/>
              </a:rPr>
              <a:t>6) Segment duration are affected by </a:t>
            </a:r>
            <a:r>
              <a:rPr lang="en-US" sz="2800" b="0" i="1" u="none" strike="noStrike" baseline="0" dirty="0">
                <a:latin typeface="Arial" panose="020B0604020202020204" pitchFamily="34" charset="0"/>
                <a:cs typeface="Arial" panose="020B0604020202020204" pitchFamily="34" charset="0"/>
              </a:rPr>
              <a:t>length of a sentence</a:t>
            </a:r>
            <a:r>
              <a:rPr lang="en-US" sz="2800" b="0" i="0" u="none" strike="noStrike" baseline="0" dirty="0">
                <a:latin typeface="Arial" panose="020B0604020202020204" pitchFamily="34" charset="0"/>
                <a:cs typeface="Arial" panose="020B0604020202020204" pitchFamily="34" charset="0"/>
              </a:rPr>
              <a:t>; the </a:t>
            </a:r>
            <a:r>
              <a:rPr lang="en-US" sz="2800" b="0" i="1" u="none" strike="noStrike" baseline="0" dirty="0">
                <a:latin typeface="Arial" panose="020B0604020202020204" pitchFamily="34" charset="0"/>
                <a:cs typeface="Arial" panose="020B0604020202020204" pitchFamily="34" charset="0"/>
              </a:rPr>
              <a:t>longer the sentence</a:t>
            </a:r>
            <a:r>
              <a:rPr lang="en-US" sz="2800" b="0" i="0" u="none" strike="noStrike" baseline="0" dirty="0">
                <a:latin typeface="Arial" panose="020B0604020202020204" pitchFamily="34" charset="0"/>
                <a:cs typeface="Arial" panose="020B0604020202020204" pitchFamily="34" charset="0"/>
              </a:rPr>
              <a:t>, the </a:t>
            </a:r>
            <a:r>
              <a:rPr lang="en-US" sz="2800" b="0" i="1" u="none" strike="noStrike" baseline="0" dirty="0">
                <a:latin typeface="Arial" panose="020B0604020202020204" pitchFamily="34" charset="0"/>
                <a:cs typeface="Arial" panose="020B0604020202020204" pitchFamily="34" charset="0"/>
              </a:rPr>
              <a:t>shorter each word </a:t>
            </a:r>
            <a:r>
              <a:rPr lang="en-US" sz="2800" b="0" i="0" u="none" strike="noStrike" baseline="0" dirty="0">
                <a:latin typeface="Arial" panose="020B0604020202020204" pitchFamily="34" charset="0"/>
                <a:cs typeface="Arial" panose="020B0604020202020204" pitchFamily="34" charset="0"/>
              </a:rPr>
              <a:t>in it-compare ‘</a:t>
            </a:r>
            <a:r>
              <a:rPr lang="en-US" sz="2800" b="0" i="1" u="none" strike="noStrike" baseline="0" dirty="0">
                <a:latin typeface="Arial" panose="020B0604020202020204" pitchFamily="34" charset="0"/>
                <a:cs typeface="Arial" panose="020B0604020202020204" pitchFamily="34" charset="0"/>
              </a:rPr>
              <a:t>Joe’ in ‘Joe called’ to ‘Joe’ in ‘Joe took father’s bench out</a:t>
            </a:r>
            <a:r>
              <a:rPr lang="en-US" sz="2800" b="0" i="0" u="none" strike="noStrike" baseline="0" dirty="0">
                <a:latin typeface="Arial" panose="020B0604020202020204" pitchFamily="34" charset="0"/>
                <a:cs typeface="Arial" panose="020B0604020202020204" pitchFamily="34" charset="0"/>
              </a:rPr>
              <a:t>’(Huggins,1978).</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8224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D9F593-8D09-40B1-A877-021E0D1C7BB7}"/>
              </a:ext>
            </a:extLst>
          </p:cNvPr>
          <p:cNvSpPr>
            <a:spLocks noGrp="1"/>
          </p:cNvSpPr>
          <p:nvPr>
            <p:ph idx="1"/>
          </p:nvPr>
        </p:nvSpPr>
        <p:spPr>
          <a:xfrm>
            <a:off x="457200" y="474133"/>
            <a:ext cx="11328400" cy="6011334"/>
          </a:xfrm>
        </p:spPr>
        <p:txBody>
          <a:bodyPr>
            <a:normAutofit/>
          </a:bodyPr>
          <a:lstStyle/>
          <a:p>
            <a:pPr marL="0" indent="0" algn="just">
              <a:buNone/>
            </a:pPr>
            <a:r>
              <a:rPr lang="en-US" sz="2600" b="0" i="0" u="none" strike="noStrike" baseline="0" dirty="0">
                <a:solidFill>
                  <a:srgbClr val="323232"/>
                </a:solidFill>
                <a:latin typeface="Arial" panose="020B0604020202020204" pitchFamily="34" charset="0"/>
                <a:cs typeface="Arial" panose="020B0604020202020204" pitchFamily="34" charset="0"/>
              </a:rPr>
              <a:t>RH</a:t>
            </a:r>
            <a:r>
              <a:rPr lang="en-US" sz="2600" b="0" i="0" u="none" strike="noStrike" baseline="0" dirty="0">
                <a:latin typeface="Arial" panose="020B0604020202020204" pitchFamily="34" charset="0"/>
                <a:cs typeface="Arial" panose="020B0604020202020204" pitchFamily="34" charset="0"/>
              </a:rPr>
              <a:t>YTHM</a:t>
            </a:r>
          </a:p>
          <a:p>
            <a:pPr algn="just"/>
            <a:r>
              <a:rPr lang="en-US" sz="2600" b="0" i="0" u="none" strike="noStrike" baseline="0" dirty="0">
                <a:latin typeface="Arial" panose="020B0604020202020204" pitchFamily="34" charset="0"/>
                <a:cs typeface="Arial" panose="020B0604020202020204" pitchFamily="34" charset="0"/>
              </a:rPr>
              <a:t>Theory: rather than being a dimension of fluency,’ R’ seems to promote or enhance fluency. Specifically, it seems that speech rhythm serves fluency by making it easier for us to talk faster. It does this in several ways.</a:t>
            </a:r>
          </a:p>
          <a:p>
            <a:pPr algn="just">
              <a:buFont typeface="Wingdings" panose="05000000000000000000" pitchFamily="2" charset="2"/>
              <a:buChar char="§"/>
            </a:pPr>
            <a:r>
              <a:rPr lang="en-US" sz="2600" b="0" i="0" u="none" strike="noStrike" baseline="0" dirty="0">
                <a:latin typeface="Arial" panose="020B0604020202020204" pitchFamily="34" charset="0"/>
                <a:cs typeface="Arial" panose="020B0604020202020204" pitchFamily="34" charset="0"/>
              </a:rPr>
              <a:t>Unstressed syllables are shorter and thus require less time. In addition rhythm assist in rapid speech production by providing means for us to anticipate upcoming movements there is a certain rhythm to speech. </a:t>
            </a:r>
          </a:p>
          <a:p>
            <a:pPr algn="just">
              <a:buFont typeface="Wingdings" panose="05000000000000000000" pitchFamily="2" charset="2"/>
              <a:buChar char="§"/>
            </a:pPr>
            <a:r>
              <a:rPr lang="en-US" sz="2600" b="0" i="0" u="none" strike="noStrike" baseline="0" dirty="0">
                <a:latin typeface="Arial" panose="020B0604020202020204" pitchFamily="34" charset="0"/>
                <a:cs typeface="Arial" panose="020B0604020202020204" pitchFamily="34" charset="0"/>
              </a:rPr>
              <a:t>Rhythm as an aspect or rate and continuity is determined by the pattern of stress and unstressed in syllable production. Stress points in utterance tend to follow predictable pattern based on ‘law and custom’ of a particular language</a:t>
            </a:r>
            <a:endParaRPr lang="en-US"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04959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421548-6493-440F-868E-8A90A7EA642F}"/>
              </a:ext>
            </a:extLst>
          </p:cNvPr>
          <p:cNvSpPr>
            <a:spLocks noGrp="1"/>
          </p:cNvSpPr>
          <p:nvPr>
            <p:ph idx="1"/>
          </p:nvPr>
        </p:nvSpPr>
        <p:spPr>
          <a:xfrm>
            <a:off x="838200" y="423333"/>
            <a:ext cx="10515600" cy="5753630"/>
          </a:xfrm>
        </p:spPr>
        <p:txBody>
          <a:bodyPr>
            <a:normAutofit/>
          </a:bodyPr>
          <a:lstStyle/>
          <a:p>
            <a:pPr marL="0" indent="0" algn="just">
              <a:buNone/>
            </a:pPr>
            <a:r>
              <a:rPr lang="en-US" sz="2600" b="0" i="0" u="none" strike="noStrike" baseline="0" dirty="0">
                <a:latin typeface="Arial" panose="020B0604020202020204" pitchFamily="34" charset="0"/>
                <a:cs typeface="Arial" panose="020B0604020202020204" pitchFamily="34" charset="0"/>
              </a:rPr>
              <a:t>FINDINGS </a:t>
            </a:r>
          </a:p>
          <a:p>
            <a:pPr marL="0" indent="0" algn="just">
              <a:buNone/>
            </a:pPr>
            <a:r>
              <a:rPr lang="en-US" sz="2600" b="0" i="0" u="none" strike="noStrike" baseline="0" dirty="0">
                <a:latin typeface="Arial" panose="020B0604020202020204" pitchFamily="34" charset="0"/>
                <a:cs typeface="Arial" panose="020B0604020202020204" pitchFamily="34" charset="0"/>
              </a:rPr>
              <a:t>1) Segmental rhythm reflects word boundaries-compare ‘great rain’ and ‘</a:t>
            </a:r>
            <a:r>
              <a:rPr lang="en-US" sz="2600" b="0" i="0" u="none" strike="noStrike" baseline="0" dirty="0" err="1">
                <a:latin typeface="Arial" panose="020B0604020202020204" pitchFamily="34" charset="0"/>
                <a:cs typeface="Arial" panose="020B0604020202020204" pitchFamily="34" charset="0"/>
              </a:rPr>
              <a:t>graytrain</a:t>
            </a:r>
            <a:r>
              <a:rPr lang="en-US" sz="2600" b="0" i="0" u="none" strike="noStrike" baseline="0" dirty="0">
                <a:latin typeface="Arial" panose="020B0604020202020204" pitchFamily="34" charset="0"/>
                <a:cs typeface="Arial" panose="020B0604020202020204" pitchFamily="34" charset="0"/>
              </a:rPr>
              <a:t>,’(Allen1968) uses the word rhythm to refer to segmental variations.</a:t>
            </a:r>
          </a:p>
          <a:p>
            <a:pPr marL="0" indent="0" algn="just">
              <a:buNone/>
            </a:pPr>
            <a:r>
              <a:rPr lang="en-US" sz="2600" b="0" i="0" u="none" strike="noStrike" baseline="0" dirty="0">
                <a:latin typeface="Arial" panose="020B0604020202020204" pitchFamily="34" charset="0"/>
                <a:cs typeface="Arial" panose="020B0604020202020204" pitchFamily="34" charset="0"/>
              </a:rPr>
              <a:t>2) In speeded speech, syllables are further unstressed (Gay, 1978).</a:t>
            </a:r>
          </a:p>
          <a:p>
            <a:pPr marL="0" indent="0" algn="just">
              <a:buNone/>
            </a:pPr>
            <a:r>
              <a:rPr lang="en-US" sz="2600" b="0" i="0" u="none" strike="noStrike" baseline="0" dirty="0">
                <a:latin typeface="Arial" panose="020B0604020202020204" pitchFamily="34" charset="0"/>
                <a:cs typeface="Arial" panose="020B0604020202020204" pitchFamily="34" charset="0"/>
              </a:rPr>
              <a:t>3) Speech produced in time to a regular rhythm ,like a metronome, contains fewer disfluencies(Silverman,1971)and is subjectively easier to produce.</a:t>
            </a:r>
          </a:p>
          <a:p>
            <a:pPr marL="0" indent="0" algn="just">
              <a:buNone/>
            </a:pPr>
            <a:r>
              <a:rPr lang="en-US" sz="2600" b="0" i="0" u="none" strike="noStrike" baseline="0" dirty="0">
                <a:latin typeface="Arial" panose="020B0604020202020204" pitchFamily="34" charset="0"/>
                <a:cs typeface="Arial" panose="020B0604020202020204" pitchFamily="34" charset="0"/>
              </a:rPr>
              <a:t>4)The speakers are able to follow rhythms, using them to anticipate and produce temporally accurate speech movements, as the tempos of the rhythm increase and decrease.</a:t>
            </a:r>
            <a:endParaRPr lang="en-US"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30661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CDA6CE-FF75-4664-8C40-6CED4FE757E1}"/>
              </a:ext>
            </a:extLst>
          </p:cNvPr>
          <p:cNvSpPr>
            <a:spLocks noGrp="1"/>
          </p:cNvSpPr>
          <p:nvPr>
            <p:ph idx="1"/>
          </p:nvPr>
        </p:nvSpPr>
        <p:spPr>
          <a:xfrm>
            <a:off x="152399" y="389467"/>
            <a:ext cx="11548533" cy="6282266"/>
          </a:xfrm>
        </p:spPr>
        <p:txBody>
          <a:bodyPr>
            <a:noAutofit/>
          </a:bodyPr>
          <a:lstStyle/>
          <a:p>
            <a:pPr marL="0" indent="0" algn="just">
              <a:buNone/>
            </a:pPr>
            <a:r>
              <a:rPr lang="en-US" sz="2600" b="1" i="0" u="none" strike="noStrike" baseline="0" dirty="0">
                <a:latin typeface="Arial" panose="020B0604020202020204" pitchFamily="34" charset="0"/>
                <a:cs typeface="Arial" panose="020B0604020202020204" pitchFamily="34" charset="0"/>
              </a:rPr>
              <a:t>DEVELOPMENT-SPEECH CONTINUITY</a:t>
            </a:r>
          </a:p>
          <a:p>
            <a:pPr algn="just"/>
            <a:r>
              <a:rPr lang="en-US" sz="2600" b="0" i="0" u="none" strike="noStrike" baseline="0" dirty="0">
                <a:latin typeface="Arial" panose="020B0604020202020204" pitchFamily="34" charset="0"/>
                <a:cs typeface="Arial" panose="020B0604020202020204" pitchFamily="34" charset="0"/>
              </a:rPr>
              <a:t>Findings</a:t>
            </a:r>
          </a:p>
          <a:p>
            <a:pPr algn="just"/>
            <a:r>
              <a:rPr lang="en-US" sz="2600" b="0" i="0" u="none" strike="noStrike" baseline="0" dirty="0">
                <a:latin typeface="Arial" panose="020B0604020202020204" pitchFamily="34" charset="0"/>
                <a:cs typeface="Arial" panose="020B0604020202020204" pitchFamily="34" charset="0"/>
              </a:rPr>
              <a:t>1) From 29 months to 33 months to 37 months, discontinuities decline from 6.5 % to 5.10%, to 4.10 %(Yairi,1981).</a:t>
            </a:r>
          </a:p>
          <a:p>
            <a:pPr algn="just"/>
            <a:r>
              <a:rPr lang="en-US" sz="2600" b="0" i="0" u="none" strike="noStrike" baseline="0" dirty="0">
                <a:latin typeface="Arial" panose="020B0604020202020204" pitchFamily="34" charset="0"/>
                <a:cs typeface="Arial" panose="020B0604020202020204" pitchFamily="34" charset="0"/>
              </a:rPr>
              <a:t>2) Discontinuities decline from 14.6% to 9.1% from ages 2-4 but then remain the same from 4-6 years( </a:t>
            </a:r>
            <a:r>
              <a:rPr lang="en-US" sz="2600" dirty="0">
                <a:latin typeface="Arial" panose="020B0604020202020204" pitchFamily="34" charset="0"/>
                <a:cs typeface="Arial" panose="020B0604020202020204" pitchFamily="34" charset="0"/>
              </a:rPr>
              <a:t>W</a:t>
            </a:r>
            <a:r>
              <a:rPr lang="en-US" sz="2600" b="0" i="0" u="none" strike="noStrike" baseline="0" dirty="0">
                <a:latin typeface="Arial" panose="020B0604020202020204" pitchFamily="34" charset="0"/>
                <a:cs typeface="Arial" panose="020B0604020202020204" pitchFamily="34" charset="0"/>
              </a:rPr>
              <a:t>exler and Mysak,1982).</a:t>
            </a:r>
          </a:p>
          <a:p>
            <a:pPr algn="just"/>
            <a:r>
              <a:rPr lang="en-US" sz="2600" b="0" i="0" u="none" strike="noStrike" baseline="0" dirty="0">
                <a:latin typeface="Arial" panose="020B0604020202020204" pitchFamily="34" charset="0"/>
                <a:cs typeface="Arial" panose="020B0604020202020204" pitchFamily="34" charset="0"/>
              </a:rPr>
              <a:t>3) From 3 ½ -5 years, discontinuities decline from 11.9-9.5%( </a:t>
            </a:r>
            <a:r>
              <a:rPr lang="en-US" sz="2600" b="0" i="0" u="none" strike="noStrike" baseline="0" dirty="0" err="1">
                <a:latin typeface="Arial" panose="020B0604020202020204" pitchFamily="34" charset="0"/>
                <a:cs typeface="Arial" panose="020B0604020202020204" pitchFamily="34" charset="0"/>
              </a:rPr>
              <a:t>Dejoy</a:t>
            </a:r>
            <a:r>
              <a:rPr lang="en-US" sz="2600" b="0" i="0" u="none" strike="noStrike" baseline="0" dirty="0">
                <a:latin typeface="Arial" panose="020B0604020202020204" pitchFamily="34" charset="0"/>
                <a:cs typeface="Arial" panose="020B0604020202020204" pitchFamily="34" charset="0"/>
              </a:rPr>
              <a:t> and Gregory,1975)</a:t>
            </a:r>
          </a:p>
          <a:p>
            <a:pPr algn="just"/>
            <a:r>
              <a:rPr lang="en-US" sz="2600" b="0" i="0" u="none" strike="noStrike" baseline="0" dirty="0">
                <a:latin typeface="Arial" panose="020B0604020202020204" pitchFamily="34" charset="0"/>
                <a:cs typeface="Arial" panose="020B0604020202020204" pitchFamily="34" charset="0"/>
              </a:rPr>
              <a:t>Kindergarten and first grade children’s speech is approximately 2% and more discontinuous than that of high school children (Kowal, O’Connell and Sabin,1975).</a:t>
            </a:r>
          </a:p>
          <a:p>
            <a:pPr algn="just"/>
            <a:r>
              <a:rPr lang="en-US" sz="2600" b="0" i="0" u="none" strike="noStrike" baseline="0" dirty="0">
                <a:latin typeface="Arial" panose="020B0604020202020204" pitchFamily="34" charset="0"/>
                <a:cs typeface="Arial" panose="020B0604020202020204" pitchFamily="34" charset="0"/>
              </a:rPr>
              <a:t>4) Two types dominate the discontinuities of 2 years old.</a:t>
            </a:r>
          </a:p>
          <a:p>
            <a:pPr algn="just"/>
            <a:r>
              <a:rPr lang="en-US" sz="2600" b="0" i="0" u="none" strike="noStrike" baseline="0" dirty="0">
                <a:latin typeface="Arial" panose="020B0604020202020204" pitchFamily="34" charset="0"/>
                <a:cs typeface="Arial" panose="020B0604020202020204" pitchFamily="34" charset="0"/>
              </a:rPr>
              <a:t>A) Repetition of small units(parts of words etc.)</a:t>
            </a:r>
          </a:p>
          <a:p>
            <a:pPr algn="just"/>
            <a:r>
              <a:rPr lang="en-US" sz="2600" b="0" i="0" u="none" strike="noStrike" baseline="0" dirty="0">
                <a:latin typeface="Arial" panose="020B0604020202020204" pitchFamily="34" charset="0"/>
                <a:cs typeface="Arial" panose="020B0604020202020204" pitchFamily="34" charset="0"/>
              </a:rPr>
              <a:t>B) Interjections and revision(Yairi,1981)</a:t>
            </a:r>
            <a:endParaRPr lang="en-US"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88155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66F8AB-9EAD-4E5A-99D2-261A0FDE1CB9}"/>
              </a:ext>
            </a:extLst>
          </p:cNvPr>
          <p:cNvSpPr>
            <a:spLocks noGrp="1"/>
          </p:cNvSpPr>
          <p:nvPr>
            <p:ph idx="1"/>
          </p:nvPr>
        </p:nvSpPr>
        <p:spPr>
          <a:xfrm>
            <a:off x="355599" y="355600"/>
            <a:ext cx="11616267" cy="6248400"/>
          </a:xfrm>
        </p:spPr>
        <p:txBody>
          <a:bodyPr>
            <a:noAutofit/>
          </a:bodyPr>
          <a:lstStyle/>
          <a:p>
            <a:pPr marL="0" indent="0" algn="just">
              <a:buNone/>
            </a:pPr>
            <a:r>
              <a:rPr lang="en-US" b="1" i="0" u="none" strike="noStrike" baseline="0" dirty="0">
                <a:latin typeface="Arial" panose="020B0604020202020204" pitchFamily="34" charset="0"/>
                <a:cs typeface="Arial" panose="020B0604020202020204" pitchFamily="34" charset="0"/>
              </a:rPr>
              <a:t>Development of Rate</a:t>
            </a:r>
          </a:p>
          <a:p>
            <a:pPr algn="just"/>
            <a:r>
              <a:rPr lang="en-US" b="0" i="0" u="none" strike="noStrike" baseline="0" dirty="0">
                <a:latin typeface="Arial" panose="020B0604020202020204" pitchFamily="34" charset="0"/>
                <a:cs typeface="Arial" panose="020B0604020202020204" pitchFamily="34" charset="0"/>
              </a:rPr>
              <a:t>The rate at which speech is produced is an important aspect of fluency and it shows clear developmental trends. These trends are evident in several different measures-pause duration, length of utterance, syllable/sec and segment duration.</a:t>
            </a:r>
          </a:p>
          <a:p>
            <a:pPr marL="0" indent="0" algn="just">
              <a:buNone/>
            </a:pPr>
            <a:r>
              <a:rPr lang="en-US" b="0" i="0" u="none" strike="noStrike" baseline="0" dirty="0">
                <a:latin typeface="Arial" panose="020B0604020202020204" pitchFamily="34" charset="0"/>
                <a:cs typeface="Arial" panose="020B0604020202020204" pitchFamily="34" charset="0"/>
              </a:rPr>
              <a:t>Pause duration:</a:t>
            </a:r>
          </a:p>
          <a:p>
            <a:pPr algn="just"/>
            <a:r>
              <a:rPr lang="en-US" b="0" i="0" u="none" strike="noStrike" baseline="0" dirty="0">
                <a:latin typeface="Arial" panose="020B0604020202020204" pitchFamily="34" charset="0"/>
                <a:cs typeface="Arial" panose="020B0604020202020204" pitchFamily="34" charset="0"/>
              </a:rPr>
              <a:t>Several of Kowal, </a:t>
            </a:r>
            <a:r>
              <a:rPr lang="en-US" b="0" i="0" u="none" strike="noStrike" baseline="0" dirty="0" err="1">
                <a:latin typeface="Arial" panose="020B0604020202020204" pitchFamily="34" charset="0"/>
                <a:cs typeface="Arial" panose="020B0604020202020204" pitchFamily="34" charset="0"/>
              </a:rPr>
              <a:t>O’connel</a:t>
            </a:r>
            <a:r>
              <a:rPr lang="en-US" b="0" i="0" u="none" strike="noStrike" baseline="0" dirty="0">
                <a:latin typeface="Arial" panose="020B0604020202020204" pitchFamily="34" charset="0"/>
                <a:cs typeface="Arial" panose="020B0604020202020204" pitchFamily="34" charset="0"/>
              </a:rPr>
              <a:t> and Sabin’s observations suggest that the duration of unfilled pauses is an excellent measure of fluency development.</a:t>
            </a:r>
          </a:p>
          <a:p>
            <a:pPr marL="0" indent="0" algn="just">
              <a:buNone/>
            </a:pPr>
            <a:r>
              <a:rPr lang="en-US" b="0" i="0" u="none" strike="noStrike" baseline="0" dirty="0">
                <a:latin typeface="Arial" panose="020B0604020202020204" pitchFamily="34" charset="0"/>
                <a:cs typeface="Arial" panose="020B0604020202020204" pitchFamily="34" charset="0"/>
              </a:rPr>
              <a:t>1) It directly influences the rate of speech</a:t>
            </a:r>
          </a:p>
          <a:p>
            <a:pPr marL="0" indent="0" algn="just">
              <a:buNone/>
            </a:pPr>
            <a:r>
              <a:rPr lang="en-US" b="0" i="0" u="none" strike="noStrike" baseline="0" dirty="0">
                <a:latin typeface="Arial" panose="020B0604020202020204" pitchFamily="34" charset="0"/>
                <a:cs typeface="Arial" panose="020B0604020202020204" pitchFamily="34" charset="0"/>
              </a:rPr>
              <a:t>2) It shows strong developmental trends that parallel another fluency measure of known clinical importance</a:t>
            </a:r>
          </a:p>
          <a:p>
            <a:pPr marL="0" indent="0" algn="just">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02492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0AD6B1-F83E-4A8F-BCED-58DFA10CEA8D}"/>
              </a:ext>
            </a:extLst>
          </p:cNvPr>
          <p:cNvSpPr>
            <a:spLocks noGrp="1"/>
          </p:cNvSpPr>
          <p:nvPr>
            <p:ph idx="1"/>
          </p:nvPr>
        </p:nvSpPr>
        <p:spPr>
          <a:xfrm>
            <a:off x="524933" y="406400"/>
            <a:ext cx="11294534" cy="5770563"/>
          </a:xfrm>
        </p:spPr>
        <p:txBody>
          <a:bodyPr/>
          <a:lstStyle/>
          <a:p>
            <a:pPr algn="just"/>
            <a:endParaRPr lang="en-US" sz="2800" b="0" i="0" u="none" strike="noStrike" baseline="0" dirty="0">
              <a:latin typeface="Arial" panose="020B0604020202020204" pitchFamily="34" charset="0"/>
              <a:cs typeface="Arial" panose="020B0604020202020204" pitchFamily="34" charset="0"/>
            </a:endParaRPr>
          </a:p>
          <a:p>
            <a:pPr algn="just"/>
            <a:r>
              <a:rPr lang="en-US" sz="2800" b="0" i="0" u="none" strike="noStrike" baseline="0" dirty="0">
                <a:latin typeface="Arial" panose="020B0604020202020204" pitchFamily="34" charset="0"/>
                <a:cs typeface="Arial" panose="020B0604020202020204" pitchFamily="34" charset="0"/>
              </a:rPr>
              <a:t>It shows a clinically important difference between the sexes- unfilled pauses duration presents one difficulty as a measure of speech fluency-it is not independent of language fluency. </a:t>
            </a:r>
          </a:p>
          <a:p>
            <a:pPr algn="just"/>
            <a:r>
              <a:rPr lang="en-US" sz="2800" b="0" i="0" u="none" strike="noStrike" baseline="0" dirty="0">
                <a:latin typeface="Arial" panose="020B0604020202020204" pitchFamily="34" charset="0"/>
                <a:cs typeface="Arial" panose="020B0604020202020204" pitchFamily="34" charset="0"/>
              </a:rPr>
              <a:t>Children with abnormal long unfilled pauses maybe using the extra time to plan language, not speech.</a:t>
            </a:r>
          </a:p>
          <a:p>
            <a:pPr algn="just"/>
            <a:r>
              <a:rPr lang="en-US" sz="2800" b="0" i="0" u="none" strike="noStrike" baseline="0" dirty="0">
                <a:latin typeface="Arial" panose="020B0604020202020204" pitchFamily="34" charset="0"/>
                <a:cs typeface="Arial" panose="020B0604020202020204" pitchFamily="34" charset="0"/>
              </a:rPr>
              <a:t>Speech has many levels of organisation- words are nested within utterances, syllables within words, sounds within syllables and individual gesture within sounds. </a:t>
            </a:r>
          </a:p>
          <a:p>
            <a:pPr algn="just"/>
            <a:r>
              <a:rPr lang="en-US" sz="2800" b="0" i="0" u="none" strike="noStrike" baseline="0" dirty="0">
                <a:latin typeface="Arial" panose="020B0604020202020204" pitchFamily="34" charset="0"/>
                <a:cs typeface="Arial" panose="020B0604020202020204" pitchFamily="34" charset="0"/>
              </a:rPr>
              <a:t>The rate of speech is seen a little different at each of these levels of organization.</a:t>
            </a:r>
            <a:endParaRPr lang="en-US" sz="28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592762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F8598D-EA56-4CF2-A648-C3C4C12B7D49}"/>
              </a:ext>
            </a:extLst>
          </p:cNvPr>
          <p:cNvSpPr>
            <a:spLocks noGrp="1"/>
          </p:cNvSpPr>
          <p:nvPr>
            <p:ph idx="1"/>
          </p:nvPr>
        </p:nvSpPr>
        <p:spPr>
          <a:xfrm>
            <a:off x="838200" y="541867"/>
            <a:ext cx="10515600" cy="5635096"/>
          </a:xfrm>
        </p:spPr>
        <p:txBody>
          <a:bodyPr>
            <a:normAutofit/>
          </a:bodyPr>
          <a:lstStyle/>
          <a:p>
            <a:pPr algn="just">
              <a:lnSpc>
                <a:spcPct val="100000"/>
              </a:lnSpc>
            </a:pPr>
            <a:r>
              <a:rPr lang="en-US" b="1" i="0" dirty="0">
                <a:effectLst/>
                <a:latin typeface="Arial" panose="020B0604020202020204" pitchFamily="34" charset="0"/>
                <a:cs typeface="Arial" panose="020B0604020202020204" pitchFamily="34" charset="0"/>
              </a:rPr>
              <a:t>Fluency </a:t>
            </a:r>
            <a:r>
              <a:rPr lang="en-US" b="0" i="0" dirty="0">
                <a:effectLst/>
                <a:latin typeface="Arial" panose="020B0604020202020204" pitchFamily="34" charset="0"/>
                <a:cs typeface="Arial" panose="020B0604020202020204" pitchFamily="34" charset="0"/>
              </a:rPr>
              <a:t>refers to continuity, smoothness, rate, and effort in speech production. Fluency is the effortless production of long continuous utterance at a rapid rate</a:t>
            </a:r>
          </a:p>
          <a:p>
            <a:pPr algn="just">
              <a:lnSpc>
                <a:spcPct val="100000"/>
              </a:lnSpc>
            </a:pPr>
            <a:r>
              <a:rPr lang="en-US" b="0" i="0" dirty="0">
                <a:effectLst/>
                <a:latin typeface="Arial" panose="020B0604020202020204" pitchFamily="34" charset="0"/>
                <a:cs typeface="Arial" panose="020B0604020202020204" pitchFamily="34" charset="0"/>
              </a:rPr>
              <a:t>These 3 elements of fluency are related to each other. The pauses and hesitations break up to the smooth continuous flow of speech, and this determines the length and influences the rate of each utterance. These slow down the rate at which words are produced (Stark weather 1987).</a:t>
            </a: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343851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5C8619-E0B9-4298-9659-B7C4140E35E1}"/>
              </a:ext>
            </a:extLst>
          </p:cNvPr>
          <p:cNvSpPr>
            <a:spLocks noGrp="1"/>
          </p:cNvSpPr>
          <p:nvPr>
            <p:ph idx="1"/>
          </p:nvPr>
        </p:nvSpPr>
        <p:spPr>
          <a:xfrm>
            <a:off x="541867" y="406400"/>
            <a:ext cx="10811933" cy="5770563"/>
          </a:xfrm>
        </p:spPr>
        <p:txBody>
          <a:bodyPr>
            <a:normAutofit/>
          </a:bodyPr>
          <a:lstStyle/>
          <a:p>
            <a:pPr algn="just"/>
            <a:r>
              <a:rPr lang="en-US" sz="2600" b="0" i="0" u="none" strike="noStrike" baseline="0" dirty="0">
                <a:latin typeface="Arial" panose="020B0604020202020204" pitchFamily="34" charset="0"/>
                <a:cs typeface="Arial" panose="020B0604020202020204" pitchFamily="34" charset="0"/>
              </a:rPr>
              <a:t>The most complex level is the utterance, and the length of an utterance related to the rate at which it is produced. This relation seems to be determined by </a:t>
            </a:r>
            <a:r>
              <a:rPr lang="en-US" sz="2600" b="0" i="1" u="none" strike="noStrike" baseline="0" dirty="0">
                <a:latin typeface="Arial" panose="020B0604020202020204" pitchFamily="34" charset="0"/>
                <a:cs typeface="Arial" panose="020B0604020202020204" pitchFamily="34" charset="0"/>
              </a:rPr>
              <a:t>the amount of sound produced</a:t>
            </a:r>
            <a:r>
              <a:rPr lang="en-US" sz="2600" b="0" i="0" u="none" strike="noStrike" baseline="0" dirty="0">
                <a:latin typeface="Arial" panose="020B0604020202020204" pitchFamily="34" charset="0"/>
                <a:cs typeface="Arial" panose="020B0604020202020204" pitchFamily="34" charset="0"/>
              </a:rPr>
              <a:t>. This relation seems to be determined by the </a:t>
            </a:r>
            <a:r>
              <a:rPr lang="en-US" sz="2600" b="0" i="1" u="none" strike="noStrike" baseline="0" dirty="0">
                <a:latin typeface="Arial" panose="020B0604020202020204" pitchFamily="34" charset="0"/>
                <a:cs typeface="Arial" panose="020B0604020202020204" pitchFamily="34" charset="0"/>
              </a:rPr>
              <a:t>amount of information the utterance contains. </a:t>
            </a:r>
          </a:p>
          <a:p>
            <a:pPr algn="just"/>
            <a:r>
              <a:rPr lang="en-US" sz="2600" b="0" i="0" u="none" strike="noStrike" baseline="0" dirty="0">
                <a:latin typeface="Arial" panose="020B0604020202020204" pitchFamily="34" charset="0"/>
                <a:cs typeface="Arial" panose="020B0604020202020204" pitchFamily="34" charset="0"/>
              </a:rPr>
              <a:t>Although a </a:t>
            </a:r>
            <a:r>
              <a:rPr lang="en-US" sz="2600" b="0" i="1" u="none" strike="noStrike" baseline="0" dirty="0">
                <a:latin typeface="Arial" panose="020B0604020202020204" pitchFamily="34" charset="0"/>
                <a:cs typeface="Arial" panose="020B0604020202020204" pitchFamily="34" charset="0"/>
              </a:rPr>
              <a:t>longer utterance typically contains more information than a short one</a:t>
            </a:r>
            <a:r>
              <a:rPr lang="en-US" sz="2600" b="0" i="0" u="none" strike="noStrike" baseline="0" dirty="0">
                <a:latin typeface="Arial" panose="020B0604020202020204" pitchFamily="34" charset="0"/>
                <a:cs typeface="Arial" panose="020B0604020202020204" pitchFamily="34" charset="0"/>
              </a:rPr>
              <a:t>, the amount of </a:t>
            </a:r>
            <a:r>
              <a:rPr lang="en-US" sz="2600" b="0" i="1" u="none" strike="noStrike" baseline="0" dirty="0">
                <a:latin typeface="Arial" panose="020B0604020202020204" pitchFamily="34" charset="0"/>
                <a:cs typeface="Arial" panose="020B0604020202020204" pitchFamily="34" charset="0"/>
              </a:rPr>
              <a:t>information in each word of a longer utterance is less </a:t>
            </a:r>
            <a:r>
              <a:rPr lang="en-US" sz="2600" b="0" i="0" u="none" strike="noStrike" baseline="0" dirty="0">
                <a:latin typeface="Arial" panose="020B0604020202020204" pitchFamily="34" charset="0"/>
                <a:cs typeface="Arial" panose="020B0604020202020204" pitchFamily="34" charset="0"/>
              </a:rPr>
              <a:t>than that </a:t>
            </a:r>
            <a:r>
              <a:rPr lang="en-US" sz="2600" b="0" i="1" u="none" strike="noStrike" baseline="0" dirty="0">
                <a:latin typeface="Arial" panose="020B0604020202020204" pitchFamily="34" charset="0"/>
                <a:cs typeface="Arial" panose="020B0604020202020204" pitchFamily="34" charset="0"/>
              </a:rPr>
              <a:t>in a shorter utterance </a:t>
            </a:r>
            <a:r>
              <a:rPr lang="en-US" sz="2600" b="0" i="0" u="none" strike="noStrike" baseline="0" dirty="0">
                <a:latin typeface="Arial" panose="020B0604020202020204" pitchFamily="34" charset="0"/>
                <a:cs typeface="Arial" panose="020B0604020202020204" pitchFamily="34" charset="0"/>
              </a:rPr>
              <a:t>because of the additional redundancy of the context. </a:t>
            </a:r>
          </a:p>
          <a:p>
            <a:pPr algn="just"/>
            <a:r>
              <a:rPr lang="en-US" sz="2600" b="0" i="0" u="none" strike="noStrike" baseline="0" dirty="0">
                <a:latin typeface="Arial" panose="020B0604020202020204" pitchFamily="34" charset="0"/>
                <a:cs typeface="Arial" panose="020B0604020202020204" pitchFamily="34" charset="0"/>
              </a:rPr>
              <a:t>One </a:t>
            </a:r>
            <a:r>
              <a:rPr lang="en-US" sz="2600" b="0" i="1" u="none" strike="noStrike" baseline="0" dirty="0">
                <a:latin typeface="Arial" panose="020B0604020202020204" pitchFamily="34" charset="0"/>
                <a:cs typeface="Arial" panose="020B0604020202020204" pitchFamily="34" charset="0"/>
              </a:rPr>
              <a:t>can supply the missing item more readily in a longer utterance </a:t>
            </a:r>
            <a:r>
              <a:rPr lang="en-US" sz="2600" b="0" i="0" u="none" strike="noStrike" baseline="0" dirty="0">
                <a:latin typeface="Arial" panose="020B0604020202020204" pitchFamily="34" charset="0"/>
                <a:cs typeface="Arial" panose="020B0604020202020204" pitchFamily="34" charset="0"/>
              </a:rPr>
              <a:t>because of the additional context.</a:t>
            </a:r>
          </a:p>
          <a:p>
            <a:pPr algn="just"/>
            <a:r>
              <a:rPr lang="en-US" sz="2600" b="0" i="0" u="none" strike="noStrike" baseline="0" dirty="0">
                <a:latin typeface="Arial" panose="020B0604020202020204" pitchFamily="34" charset="0"/>
                <a:cs typeface="Arial" panose="020B0604020202020204" pitchFamily="34" charset="0"/>
              </a:rPr>
              <a:t>The rate can be assessed in word and syllable levels also.</a:t>
            </a:r>
            <a:endParaRPr lang="en-US"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74275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ECD8EB-2579-4FD7-B89D-1B4309114B01}"/>
              </a:ext>
            </a:extLst>
          </p:cNvPr>
          <p:cNvSpPr>
            <a:spLocks noGrp="1"/>
          </p:cNvSpPr>
          <p:nvPr>
            <p:ph idx="1"/>
          </p:nvPr>
        </p:nvSpPr>
        <p:spPr>
          <a:xfrm>
            <a:off x="838200" y="287867"/>
            <a:ext cx="10515600" cy="5889096"/>
          </a:xfrm>
        </p:spPr>
        <p:txBody>
          <a:bodyPr>
            <a:normAutofit/>
          </a:bodyPr>
          <a:lstStyle/>
          <a:p>
            <a:pPr marL="0" indent="0" algn="just">
              <a:buNone/>
            </a:pPr>
            <a:endParaRPr lang="en-US" sz="2600" b="0" i="0" u="none" strike="noStrike" baseline="0" dirty="0">
              <a:latin typeface="Arial" panose="020B0604020202020204" pitchFamily="34" charset="0"/>
              <a:cs typeface="Arial" panose="020B0604020202020204" pitchFamily="34" charset="0"/>
            </a:endParaRPr>
          </a:p>
          <a:p>
            <a:pPr marL="0" indent="0" algn="just">
              <a:buNone/>
            </a:pPr>
            <a:r>
              <a:rPr lang="en-US" sz="2600" b="0" i="0" u="none" strike="noStrike" baseline="0" dirty="0">
                <a:latin typeface="Arial" panose="020B0604020202020204" pitchFamily="34" charset="0"/>
                <a:cs typeface="Arial" panose="020B0604020202020204" pitchFamily="34" charset="0"/>
              </a:rPr>
              <a:t>It is evident that the speech of children gets faster and faster with age.</a:t>
            </a:r>
          </a:p>
          <a:p>
            <a:pPr marL="0" indent="0" algn="just">
              <a:buNone/>
            </a:pPr>
            <a:endParaRPr lang="en-US" sz="2600" b="0" i="0" u="none" strike="noStrike" baseline="0" dirty="0">
              <a:latin typeface="Arial" panose="020B0604020202020204" pitchFamily="34" charset="0"/>
              <a:cs typeface="Arial" panose="020B0604020202020204" pitchFamily="34" charset="0"/>
            </a:endParaRPr>
          </a:p>
          <a:p>
            <a:pPr algn="just"/>
            <a:r>
              <a:rPr lang="en-US" sz="2600" b="0" i="0" u="none" strike="noStrike" baseline="0" dirty="0">
                <a:latin typeface="Arial" panose="020B0604020202020204" pitchFamily="34" charset="0"/>
                <a:cs typeface="Arial" panose="020B0604020202020204" pitchFamily="34" charset="0"/>
              </a:rPr>
              <a:t>The next level is syllable. Utterance duration and word duration seem to depend heavily on the amount of information contained in the utterances, but syllable/sec seems independent of content, as long as the sample is large enough to contain a large variety of syllables. </a:t>
            </a:r>
          </a:p>
          <a:p>
            <a:pPr algn="just"/>
            <a:endParaRPr lang="en-US" sz="2600" b="0" i="0" u="none" strike="noStrike" baseline="0" dirty="0">
              <a:latin typeface="Arial" panose="020B0604020202020204" pitchFamily="34" charset="0"/>
              <a:cs typeface="Arial" panose="020B0604020202020204" pitchFamily="34" charset="0"/>
            </a:endParaRPr>
          </a:p>
          <a:p>
            <a:pPr algn="just"/>
            <a:r>
              <a:rPr lang="en-US" sz="2600" b="0" i="0" u="none" strike="noStrike" baseline="0" dirty="0">
                <a:latin typeface="Arial" panose="020B0604020202020204" pitchFamily="34" charset="0"/>
                <a:cs typeface="Arial" panose="020B0604020202020204" pitchFamily="34" charset="0"/>
              </a:rPr>
              <a:t>For this reason, the number of syllable/sec is the most common measure of speech production rate. The rate of speech in adults is 5-6 syllables/sec.</a:t>
            </a:r>
            <a:endParaRPr lang="en-US"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24644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3DCACF-F84E-46B6-A839-D81D74593B9C}"/>
              </a:ext>
            </a:extLst>
          </p:cNvPr>
          <p:cNvSpPr>
            <a:spLocks noGrp="1"/>
          </p:cNvSpPr>
          <p:nvPr>
            <p:ph idx="1"/>
          </p:nvPr>
        </p:nvSpPr>
        <p:spPr>
          <a:xfrm>
            <a:off x="355600" y="406400"/>
            <a:ext cx="11531600" cy="6180667"/>
          </a:xfrm>
        </p:spPr>
        <p:txBody>
          <a:bodyPr>
            <a:normAutofit/>
          </a:bodyPr>
          <a:lstStyle/>
          <a:p>
            <a:pPr marL="0" indent="0" algn="just">
              <a:buNone/>
            </a:pPr>
            <a:r>
              <a:rPr lang="en-US" sz="2700" b="0" i="0" u="none" strike="noStrike" baseline="0" dirty="0">
                <a:latin typeface="Arial" panose="020B0604020202020204" pitchFamily="34" charset="0"/>
                <a:cs typeface="Arial" panose="020B0604020202020204" pitchFamily="34" charset="0"/>
              </a:rPr>
              <a:t>Development of speech rhythm</a:t>
            </a:r>
          </a:p>
          <a:p>
            <a:pPr algn="just"/>
            <a:r>
              <a:rPr lang="en-US" sz="2700" b="0" i="0" u="none" strike="noStrike" baseline="0" dirty="0">
                <a:latin typeface="Arial" panose="020B0604020202020204" pitchFamily="34" charset="0"/>
                <a:cs typeface="Arial" panose="020B0604020202020204" pitchFamily="34" charset="0"/>
              </a:rPr>
              <a:t>Findings:</a:t>
            </a:r>
          </a:p>
          <a:p>
            <a:pPr marL="0" indent="0" algn="just">
              <a:buNone/>
            </a:pPr>
            <a:r>
              <a:rPr lang="en-US" sz="2700" b="0" i="0" u="none" strike="noStrike" baseline="0" dirty="0">
                <a:latin typeface="Arial" panose="020B0604020202020204" pitchFamily="34" charset="0"/>
                <a:cs typeface="Arial" panose="020B0604020202020204" pitchFamily="34" charset="0"/>
              </a:rPr>
              <a:t>1) Young children(18-36 months) are unable to imitate sentences lacking normal rhythm(Eilers,1975)</a:t>
            </a:r>
          </a:p>
          <a:p>
            <a:pPr marL="0" indent="0" algn="just">
              <a:buNone/>
            </a:pPr>
            <a:r>
              <a:rPr lang="en-US" sz="2700" b="0" i="0" u="none" strike="noStrike" baseline="0" dirty="0">
                <a:latin typeface="Arial" panose="020B0604020202020204" pitchFamily="34" charset="0"/>
                <a:cs typeface="Arial" panose="020B0604020202020204" pitchFamily="34" charset="0"/>
              </a:rPr>
              <a:t>2) 2 years old tends to use far fewer syllables than do adults, so that their speech rhythm has fewer syllables per foot or more beats per utterance; in short.it sounds more syllable timed( Allen and Hawkins,1980)</a:t>
            </a:r>
          </a:p>
          <a:p>
            <a:pPr marL="0" indent="0" algn="just">
              <a:buNone/>
            </a:pPr>
            <a:r>
              <a:rPr lang="en-US" sz="2700" b="0" i="0" u="none" strike="noStrike" baseline="0" dirty="0">
                <a:latin typeface="Arial" panose="020B0604020202020204" pitchFamily="34" charset="0"/>
                <a:cs typeface="Arial" panose="020B0604020202020204" pitchFamily="34" charset="0"/>
              </a:rPr>
              <a:t>3) Syllable are totally reduced by 2–3-year-olds in two phonetic environments</a:t>
            </a:r>
          </a:p>
          <a:p>
            <a:pPr marL="0" indent="0" algn="just">
              <a:buNone/>
            </a:pPr>
            <a:r>
              <a:rPr lang="en-US" sz="2700" b="0" i="0" u="none" strike="noStrike" baseline="0" dirty="0">
                <a:latin typeface="Arial" panose="020B0604020202020204" pitchFamily="34" charset="0"/>
                <a:cs typeface="Arial" panose="020B0604020202020204" pitchFamily="34" charset="0"/>
              </a:rPr>
              <a:t>A) word initial</a:t>
            </a:r>
          </a:p>
          <a:p>
            <a:pPr marL="0" indent="0" algn="just">
              <a:buNone/>
            </a:pPr>
            <a:r>
              <a:rPr lang="en-US" sz="2700" b="0" i="0" u="none" strike="noStrike" baseline="0" dirty="0">
                <a:latin typeface="Arial" panose="020B0604020202020204" pitchFamily="34" charset="0"/>
                <a:cs typeface="Arial" panose="020B0604020202020204" pitchFamily="34" charset="0"/>
              </a:rPr>
              <a:t>B) next to another unstressed syllable( Hawkins,1979)</a:t>
            </a:r>
            <a:endParaRPr lang="en-US" sz="2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68032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EC4FAD-3C3E-4E68-854D-2A7CB1A03128}"/>
              </a:ext>
            </a:extLst>
          </p:cNvPr>
          <p:cNvSpPr>
            <a:spLocks noGrp="1"/>
          </p:cNvSpPr>
          <p:nvPr>
            <p:ph idx="1"/>
          </p:nvPr>
        </p:nvSpPr>
        <p:spPr>
          <a:xfrm>
            <a:off x="541867" y="389466"/>
            <a:ext cx="11413065" cy="6468533"/>
          </a:xfrm>
        </p:spPr>
        <p:txBody>
          <a:bodyPr>
            <a:noAutofit/>
          </a:bodyPr>
          <a:lstStyle/>
          <a:p>
            <a:pPr marL="0" indent="0" algn="just">
              <a:buNone/>
            </a:pPr>
            <a:r>
              <a:rPr lang="en-US" sz="2600" b="0" i="0" u="none" strike="noStrike" baseline="0" dirty="0">
                <a:latin typeface="Arial" panose="020B0604020202020204" pitchFamily="34" charset="0"/>
                <a:cs typeface="Arial" panose="020B0604020202020204" pitchFamily="34" charset="0"/>
              </a:rPr>
              <a:t>The rhythm of speech is an important perceptual cue to our recognition of speech as meaningful stimuli. The very first word, children produce do not show as much stress contrast as in adult speech (Ingram,1974:Allen andHawkins,1980). </a:t>
            </a:r>
          </a:p>
          <a:p>
            <a:pPr marL="0" indent="0" algn="just">
              <a:buNone/>
            </a:pPr>
            <a:r>
              <a:rPr lang="en-US" sz="2600" b="0" i="0" u="none" strike="noStrike" baseline="0" dirty="0">
                <a:latin typeface="Arial" panose="020B0604020202020204" pitchFamily="34" charset="0"/>
                <a:cs typeface="Arial" panose="020B0604020202020204" pitchFamily="34" charset="0"/>
              </a:rPr>
              <a:t>The adult rhythm of language is not as easily discerned in the speech of children in one or two word stages of development. Two syllable words containing one stressed and unstressed syllable are typically produced as if they were spondees, with both syllables being given full vowel color and duration. </a:t>
            </a:r>
          </a:p>
          <a:p>
            <a:pPr marL="0" indent="0" algn="just">
              <a:buNone/>
            </a:pPr>
            <a:r>
              <a:rPr lang="en-US" sz="2600" b="0" i="0" u="none" strike="noStrike" baseline="0" dirty="0">
                <a:latin typeface="Arial" panose="020B0604020202020204" pitchFamily="34" charset="0"/>
                <a:cs typeface="Arial" panose="020B0604020202020204" pitchFamily="34" charset="0"/>
              </a:rPr>
              <a:t>The only indication of stress is in the </a:t>
            </a:r>
            <a:r>
              <a:rPr lang="en-US" sz="2600" b="0" i="1" u="none" strike="noStrike" baseline="0" dirty="0">
                <a:latin typeface="Arial" panose="020B0604020202020204" pitchFamily="34" charset="0"/>
                <a:cs typeface="Arial" panose="020B0604020202020204" pitchFamily="34" charset="0"/>
              </a:rPr>
              <a:t>raised fundamental frequency of the stressed syllables</a:t>
            </a:r>
            <a:r>
              <a:rPr lang="en-US" sz="2600" b="0" i="0" u="none" strike="noStrike" baseline="0" dirty="0">
                <a:latin typeface="Arial" panose="020B0604020202020204" pitchFamily="34" charset="0"/>
                <a:cs typeface="Arial" panose="020B0604020202020204" pitchFamily="34" charset="0"/>
              </a:rPr>
              <a:t>. Typically, a child’s reduplication consists of one heavy accented syllable followed by a heavy unaccented one (Hawkins 1979).</a:t>
            </a:r>
          </a:p>
          <a:p>
            <a:pPr algn="just"/>
            <a:r>
              <a:rPr lang="en-US" sz="2600" dirty="0">
                <a:latin typeface="Arial" panose="020B0604020202020204" pitchFamily="34" charset="0"/>
                <a:cs typeface="Arial" panose="020B0604020202020204" pitchFamily="34" charset="0"/>
              </a:rPr>
              <a:t>e</a:t>
            </a:r>
            <a:r>
              <a:rPr lang="en-US" sz="2600" b="0" i="0" u="none" strike="noStrike" baseline="0" dirty="0">
                <a:latin typeface="Arial" panose="020B0604020202020204" pitchFamily="34" charset="0"/>
                <a:cs typeface="Arial" panose="020B0604020202020204" pitchFamily="34" charset="0"/>
              </a:rPr>
              <a:t>.g.,: ray-ray for raisin or </a:t>
            </a:r>
            <a:r>
              <a:rPr lang="en-US" sz="2600" b="0" i="0" u="none" strike="noStrike" baseline="0" dirty="0" err="1">
                <a:latin typeface="Arial" panose="020B0604020202020204" pitchFamily="34" charset="0"/>
                <a:cs typeface="Arial" panose="020B0604020202020204" pitchFamily="34" charset="0"/>
              </a:rPr>
              <a:t>bebe</a:t>
            </a:r>
            <a:r>
              <a:rPr lang="en-US" sz="2600" b="0" i="0" u="none" strike="noStrike" baseline="0" dirty="0">
                <a:latin typeface="Arial" panose="020B0604020202020204" pitchFamily="34" charset="0"/>
                <a:cs typeface="Arial" panose="020B0604020202020204" pitchFamily="34" charset="0"/>
              </a:rPr>
              <a:t> for betty.</a:t>
            </a:r>
            <a:endParaRPr lang="en-US"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9116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3DAD86CA-8235-409B-982B-5E7A033E23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F234FBA-3501-47B4-AE0C-AA4AFBC8F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518714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B5EF893B-0491-416E-9D33-BADE960079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1"/>
            <a:ext cx="10999072" cy="5399950"/>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A1CC85FD-2487-7EDB-3BB6-4CFE948AE925}"/>
              </a:ext>
            </a:extLst>
          </p:cNvPr>
          <p:cNvPicPr>
            <a:picLocks noChangeAspect="1"/>
          </p:cNvPicPr>
          <p:nvPr/>
        </p:nvPicPr>
        <p:blipFill>
          <a:blip r:embed="rId2"/>
          <a:srcRect l="9825" r="5974" b="-1"/>
          <a:stretch/>
        </p:blipFill>
        <p:spPr>
          <a:xfrm>
            <a:off x="838200" y="754148"/>
            <a:ext cx="10515600" cy="4995575"/>
          </a:xfrm>
          <a:prstGeom prst="rect">
            <a:avLst/>
          </a:prstGeom>
        </p:spPr>
      </p:pic>
      <p:cxnSp>
        <p:nvCxnSpPr>
          <p:cNvPr id="19" name="Straight Connector 18">
            <a:extLst>
              <a:ext uri="{FF2B5EF4-FFF2-40B4-BE49-F238E27FC236}">
                <a16:creationId xmlns:a16="http://schemas.microsoft.com/office/drawing/2014/main" id="{469F4FF8-F8B0-4630-BA1B-0D8B324CD5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29769"/>
            <a:ext cx="11000232" cy="0"/>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7226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1B6E3E8E-D280-4BEF-980F-01E2357E78E8}"/>
              </a:ext>
            </a:extLst>
          </p:cNvPr>
          <p:cNvSpPr>
            <a:spLocks noGrp="1" noChangeArrowheads="1"/>
          </p:cNvSpPr>
          <p:nvPr>
            <p:ph idx="1"/>
          </p:nvPr>
        </p:nvSpPr>
        <p:spPr bwMode="auto">
          <a:xfrm>
            <a:off x="186266" y="564133"/>
            <a:ext cx="11641675" cy="572973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12696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333333"/>
                </a:solidFill>
                <a:effectLst/>
                <a:cs typeface="Arial" panose="020B0604020202020204" pitchFamily="34" charset="0"/>
              </a:rPr>
              <a:t>According to Adams(1982) to be fluent, a person has to adjust respiratory, phonatory, and articulatory system so as to:</a:t>
            </a:r>
            <a:endParaRPr kumimoji="0" lang="en-US" altLang="en-US" b="0" i="0" u="none" strike="noStrike" cap="none" normalizeH="0" baseline="0" dirty="0">
              <a:ln>
                <a:noFill/>
              </a:ln>
              <a:solidFill>
                <a:schemeClr val="tx1"/>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tx1"/>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333333"/>
                </a:solidFill>
                <a:effectLst/>
                <a:cs typeface="Arial" panose="020B0604020202020204" pitchFamily="34" charset="0"/>
              </a:rPr>
              <a:t>Ø Start airflow upward and out of lungs.</a:t>
            </a:r>
            <a:endParaRPr kumimoji="0" lang="en-US" altLang="en-US" b="0" i="0" u="none" strike="noStrike" cap="none" normalizeH="0" baseline="0" dirty="0">
              <a:ln>
                <a:noFill/>
              </a:ln>
              <a:solidFill>
                <a:schemeClr val="tx1"/>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333333"/>
                </a:solidFill>
                <a:effectLst/>
                <a:cs typeface="Arial" panose="020B0604020202020204" pitchFamily="34" charset="0"/>
              </a:rPr>
              <a:t>Ø Create a source of resistance at the vocal folds level.</a:t>
            </a:r>
            <a:endParaRPr kumimoji="0" lang="en-US" altLang="en-US" b="0" i="0" u="none" strike="noStrike" cap="none" normalizeH="0" baseline="0" dirty="0">
              <a:ln>
                <a:noFill/>
              </a:ln>
              <a:solidFill>
                <a:schemeClr val="tx1"/>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333333"/>
                </a:solidFill>
                <a:effectLst/>
                <a:cs typeface="Arial" panose="020B0604020202020204" pitchFamily="34" charset="0"/>
              </a:rPr>
              <a:t>Ø Bring a subglottic air pressure to open up the vocal folds and allow periodic vibration for voicing</a:t>
            </a:r>
            <a:endParaRPr kumimoji="0" lang="en-US" altLang="en-US" b="0" i="0" u="none" strike="noStrike" cap="none" normalizeH="0" baseline="0" dirty="0">
              <a:ln>
                <a:noFill/>
              </a:ln>
              <a:solidFill>
                <a:schemeClr val="tx1"/>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333333"/>
                </a:solidFill>
                <a:effectLst/>
                <a:cs typeface="Arial" panose="020B0604020202020204" pitchFamily="34" charset="0"/>
              </a:rPr>
              <a:t>Ø Complete articulatory movement which is the final part for the meaningful utterance.</a:t>
            </a:r>
            <a:endParaRPr kumimoji="0" lang="en-US" altLang="en-US" b="0" i="0" u="none" strike="noStrike" cap="none" normalizeH="0" baseline="0" dirty="0">
              <a:ln>
                <a:noFill/>
              </a:ln>
              <a:solidFill>
                <a:schemeClr val="tx1"/>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333333"/>
                </a:solidFill>
                <a:effectLst/>
                <a:cs typeface="Arial" panose="020B0604020202020204" pitchFamily="34" charset="0"/>
              </a:rPr>
              <a:t>The critical importance involves co- ordination of these four adjustments so that it occurs in a smooth manner.</a:t>
            </a:r>
            <a:endParaRPr kumimoji="0" lang="en-US" altLang="en-US" b="0" i="0" u="none" strike="noStrike" cap="none" normalizeH="0" baseline="0" dirty="0">
              <a:ln>
                <a:noFill/>
              </a:ln>
              <a:solidFill>
                <a:schemeClr val="tx1"/>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333333"/>
                </a:solidFill>
                <a:effectLst/>
                <a:cs typeface="Arial" panose="020B0604020202020204" pitchFamily="34" charset="0"/>
              </a:rPr>
              <a:t>TYPES OF FLUENCY:</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tx1"/>
              </a:solidFill>
              <a:effectLst/>
              <a:cs typeface="Arial" panose="020B0604020202020204" pitchFamily="34" charset="0"/>
            </a:endParaRPr>
          </a:p>
        </p:txBody>
      </p:sp>
    </p:spTree>
    <p:extLst>
      <p:ext uri="{BB962C8B-B14F-4D97-AF65-F5344CB8AC3E}">
        <p14:creationId xmlns:p14="http://schemas.microsoft.com/office/powerpoint/2010/main" val="2511569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41DD00-6830-49EB-8C13-9A903326F2AA}"/>
              </a:ext>
            </a:extLst>
          </p:cNvPr>
          <p:cNvSpPr>
            <a:spLocks noGrp="1"/>
          </p:cNvSpPr>
          <p:nvPr>
            <p:ph idx="1"/>
          </p:nvPr>
        </p:nvSpPr>
        <p:spPr>
          <a:xfrm>
            <a:off x="838200" y="338667"/>
            <a:ext cx="10515600" cy="5838296"/>
          </a:xfrm>
        </p:spPr>
        <p:txBody>
          <a:bodyPr/>
          <a:lstStyle/>
          <a:p>
            <a:pPr marL="0" indent="0" algn="just">
              <a:buNone/>
            </a:pPr>
            <a:r>
              <a:rPr lang="en-US" b="0" i="0" dirty="0">
                <a:effectLst/>
                <a:latin typeface="Arial" panose="020B0604020202020204" pitchFamily="34" charset="0"/>
                <a:cs typeface="Arial" panose="020B0604020202020204" pitchFamily="34" charset="0"/>
              </a:rPr>
              <a:t>There is no disruption of the stream and the listener can attend to the message the overall effect of the performance- rather than considering how it was produced. We use the speech mechanism to produce speech and some people produce speech more easily smoothly and rapidly than others.</a:t>
            </a:r>
          </a:p>
          <a:p>
            <a:pPr marL="0" indent="0" algn="just">
              <a:buNone/>
            </a:pPr>
            <a:r>
              <a:rPr lang="en-US" b="0" i="0" dirty="0">
                <a:effectLst/>
                <a:latin typeface="Arial" panose="020B0604020202020204" pitchFamily="34" charset="0"/>
                <a:cs typeface="Arial" panose="020B0604020202020204" pitchFamily="34" charset="0"/>
              </a:rPr>
              <a:t>The ease with which some people speak may result from characteristics present in the mechanism they use (Stark weather 1987). The speech flows easily and smoothly in terms of both sound and information.</a:t>
            </a:r>
            <a:endParaRPr lang="en-US" b="1" i="0" dirty="0">
              <a:effectLst/>
              <a:latin typeface="Arial" panose="020B0604020202020204" pitchFamily="34" charset="0"/>
              <a:cs typeface="Arial" panose="020B0604020202020204" pitchFamily="34" charset="0"/>
            </a:endParaRPr>
          </a:p>
          <a:p>
            <a:pPr marL="0" indent="0" algn="just">
              <a:buNone/>
            </a:pPr>
            <a:endParaRPr lang="en-US" b="1" dirty="0">
              <a:latin typeface="Arial" panose="020B0604020202020204" pitchFamily="34" charset="0"/>
              <a:cs typeface="Arial" panose="020B0604020202020204" pitchFamily="34" charset="0"/>
            </a:endParaRPr>
          </a:p>
          <a:p>
            <a:pPr marL="0" indent="0" algn="just">
              <a:buNone/>
            </a:pPr>
            <a:r>
              <a:rPr lang="en-US" b="0" i="0" dirty="0">
                <a:effectLst/>
                <a:latin typeface="Arial" panose="020B0604020202020204" pitchFamily="34" charset="0"/>
                <a:cs typeface="Arial" panose="020B0604020202020204" pitchFamily="34" charset="0"/>
              </a:rPr>
              <a:t>All speakers are disfluent at times. They may hesitate when speaking, use fillers (“like” or “uh”), or repeat a word or phrase. These are called typical disfluencies or </a:t>
            </a:r>
            <a:r>
              <a:rPr lang="en-US" b="0" i="0" dirty="0" err="1">
                <a:effectLst/>
                <a:latin typeface="Arial" panose="020B0604020202020204" pitchFamily="34" charset="0"/>
                <a:cs typeface="Arial" panose="020B0604020202020204" pitchFamily="34" charset="0"/>
              </a:rPr>
              <a:t>nonfluencies</a:t>
            </a:r>
            <a:r>
              <a:rPr lang="en-US" b="0" i="0" dirty="0">
                <a:effectLst/>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algn="just"/>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08955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93CB05C-6B31-415D-BEA9-A018E3C8535F}"/>
              </a:ext>
            </a:extLst>
          </p:cNvPr>
          <p:cNvSpPr>
            <a:spLocks noGrp="1"/>
          </p:cNvSpPr>
          <p:nvPr>
            <p:ph idx="1"/>
          </p:nvPr>
        </p:nvSpPr>
        <p:spPr>
          <a:xfrm>
            <a:off x="545690" y="162232"/>
            <a:ext cx="11358444" cy="5633884"/>
          </a:xfrm>
        </p:spPr>
        <p:txBody>
          <a:bodyPr>
            <a:noAutofit/>
          </a:bodyPr>
          <a:lstStyle/>
          <a:p>
            <a:pPr marL="0" indent="0" algn="just">
              <a:buNone/>
            </a:pPr>
            <a:r>
              <a:rPr lang="en-US" sz="2600" b="1" i="0" u="none" strike="noStrike" baseline="0" dirty="0">
                <a:latin typeface="Arial" panose="020B0604020202020204" pitchFamily="34" charset="0"/>
                <a:cs typeface="Arial" panose="020B0604020202020204" pitchFamily="34" charset="0"/>
              </a:rPr>
              <a:t>FACTORS AFFECTING FLUENCY:</a:t>
            </a:r>
            <a:endParaRPr lang="en-US" sz="2600" b="0" i="0" u="none" strike="noStrike" baseline="0" dirty="0">
              <a:latin typeface="Arial" panose="020B0604020202020204" pitchFamily="34" charset="0"/>
              <a:cs typeface="Arial" panose="020B0604020202020204" pitchFamily="34" charset="0"/>
            </a:endParaRPr>
          </a:p>
          <a:p>
            <a:pPr algn="just"/>
            <a:r>
              <a:rPr lang="en-US" sz="2600" b="0" i="0" u="none" strike="noStrike" baseline="0" dirty="0">
                <a:latin typeface="Arial" panose="020B0604020202020204" pitchFamily="34" charset="0"/>
                <a:cs typeface="Arial" panose="020B0604020202020204" pitchFamily="34" charset="0"/>
              </a:rPr>
              <a:t>“We use speech mechanism to produce speech and some people produce speech more fluently, more easily, smoothly, and rapidly than others. The ease with which some people speak may result from characteristics present in the mechanisms they use” (Weather, 1987).</a:t>
            </a:r>
          </a:p>
          <a:p>
            <a:pPr algn="just"/>
            <a:r>
              <a:rPr lang="en-US" sz="2600" b="0" i="0" u="none" strike="noStrike" baseline="0" dirty="0">
                <a:latin typeface="Arial" panose="020B0604020202020204" pitchFamily="34" charset="0"/>
                <a:cs typeface="Arial" panose="020B0604020202020204" pitchFamily="34" charset="0"/>
              </a:rPr>
              <a:t>Several factors seems to affect fluency are continuity, rate, effort, rhythm, physiological factors, motor factors, linguistic factors, language complexity, grammatical categories, sex, and environmental factor.</a:t>
            </a:r>
          </a:p>
          <a:p>
            <a:pPr algn="just"/>
            <a:r>
              <a:rPr lang="en-US" sz="2600" b="1" i="0" u="none" strike="noStrike" baseline="0" dirty="0">
                <a:latin typeface="Arial" panose="020B0604020202020204" pitchFamily="34" charset="0"/>
                <a:cs typeface="Arial" panose="020B0604020202020204" pitchFamily="34" charset="0"/>
              </a:rPr>
              <a:t>Physiological factors:</a:t>
            </a:r>
            <a:endParaRPr lang="en-US" sz="2600" b="0" i="0" u="none" strike="noStrike" baseline="0" dirty="0">
              <a:latin typeface="Arial" panose="020B0604020202020204" pitchFamily="34" charset="0"/>
              <a:cs typeface="Arial" panose="020B0604020202020204" pitchFamily="34" charset="0"/>
            </a:endParaRPr>
          </a:p>
          <a:p>
            <a:pPr marL="0" indent="0" algn="just">
              <a:buNone/>
            </a:pPr>
            <a:r>
              <a:rPr lang="en-US" sz="2600" b="0" i="0" u="none" strike="noStrike" baseline="0" dirty="0">
                <a:latin typeface="Arial" panose="020B0604020202020204" pitchFamily="34" charset="0"/>
                <a:cs typeface="Arial" panose="020B0604020202020204" pitchFamily="34" charset="0"/>
              </a:rPr>
              <a:t>Fluency is directly related to the characteristics of mechanism of speech production structure like</a:t>
            </a:r>
          </a:p>
          <a:p>
            <a:pPr algn="just"/>
            <a:r>
              <a:rPr lang="en-US" sz="2600" b="0" i="0" u="none" strike="noStrike" baseline="0" dirty="0">
                <a:latin typeface="Arial" panose="020B0604020202020204" pitchFamily="34" charset="0"/>
                <a:cs typeface="Arial" panose="020B0604020202020204" pitchFamily="34" charset="0"/>
              </a:rPr>
              <a:t>Ø Size and mass of the structure</a:t>
            </a:r>
          </a:p>
          <a:p>
            <a:pPr algn="just"/>
            <a:r>
              <a:rPr lang="en-US" sz="2600" b="0" i="0" u="none" strike="noStrike" baseline="0" dirty="0">
                <a:latin typeface="Arial" panose="020B0604020202020204" pitchFamily="34" charset="0"/>
                <a:cs typeface="Arial" panose="020B0604020202020204" pitchFamily="34" charset="0"/>
              </a:rPr>
              <a:t>Ø Proper strength/tonicity in structures</a:t>
            </a:r>
          </a:p>
        </p:txBody>
      </p:sp>
    </p:spTree>
    <p:extLst>
      <p:ext uri="{BB962C8B-B14F-4D97-AF65-F5344CB8AC3E}">
        <p14:creationId xmlns:p14="http://schemas.microsoft.com/office/powerpoint/2010/main" val="935526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0D8E12-2900-4BA5-819A-C80092D22F0D}"/>
              </a:ext>
            </a:extLst>
          </p:cNvPr>
          <p:cNvSpPr>
            <a:spLocks noGrp="1"/>
          </p:cNvSpPr>
          <p:nvPr>
            <p:ph idx="1"/>
          </p:nvPr>
        </p:nvSpPr>
        <p:spPr>
          <a:xfrm>
            <a:off x="368709" y="383458"/>
            <a:ext cx="11636477" cy="6297561"/>
          </a:xfrm>
        </p:spPr>
        <p:txBody>
          <a:bodyPr>
            <a:noAutofit/>
          </a:bodyPr>
          <a:lstStyle/>
          <a:p>
            <a:pPr algn="just"/>
            <a:r>
              <a:rPr lang="en-US" b="0" i="0" u="none" strike="noStrike" baseline="0" dirty="0">
                <a:latin typeface="Arial" panose="020B0604020202020204" pitchFamily="34" charset="0"/>
                <a:cs typeface="Arial" panose="020B0604020202020204" pitchFamily="34" charset="0"/>
              </a:rPr>
              <a:t>Coordination between the movements of structures/systems (respiratory, phonatory and articulatory).</a:t>
            </a:r>
          </a:p>
          <a:p>
            <a:pPr algn="just"/>
            <a:r>
              <a:rPr lang="en-US" b="0" i="0" u="none" strike="noStrike" baseline="0" dirty="0">
                <a:latin typeface="Arial" panose="020B0604020202020204" pitchFamily="34" charset="0"/>
                <a:cs typeface="Arial" panose="020B0604020202020204" pitchFamily="34" charset="0"/>
              </a:rPr>
              <a:t>Perceptual and neural mechanism influencing timing</a:t>
            </a:r>
          </a:p>
          <a:p>
            <a:pPr algn="just"/>
            <a:r>
              <a:rPr lang="en-US" b="0" i="0" u="none" strike="noStrike" baseline="0" dirty="0">
                <a:latin typeface="Arial" panose="020B0604020202020204" pitchFamily="34" charset="0"/>
                <a:cs typeface="Arial" panose="020B0604020202020204" pitchFamily="34" charset="0"/>
              </a:rPr>
              <a:t>Feedback controls</a:t>
            </a:r>
          </a:p>
          <a:p>
            <a:pPr algn="just"/>
            <a:r>
              <a:rPr lang="en-US" b="0" i="0" u="none" strike="noStrike" baseline="0" dirty="0">
                <a:latin typeface="Arial" panose="020B0604020202020204" pitchFamily="34" charset="0"/>
                <a:cs typeface="Arial" panose="020B0604020202020204" pitchFamily="34" charset="0"/>
              </a:rPr>
              <a:t>Physical wellbeing</a:t>
            </a:r>
          </a:p>
          <a:p>
            <a:pPr algn="just"/>
            <a:r>
              <a:rPr lang="en-US" b="0" i="0" u="none" strike="noStrike" baseline="0" dirty="0">
                <a:latin typeface="Arial" panose="020B0604020202020204" pitchFamily="34" charset="0"/>
                <a:cs typeface="Arial" panose="020B0604020202020204" pitchFamily="34" charset="0"/>
              </a:rPr>
              <a:t>Co-ordination and timing of speech segments can affect the articulation which in turn can affect fluency. Others such as reaction time for changes in the feedback, gestural synchrony during speech can also affect fluency. </a:t>
            </a:r>
          </a:p>
          <a:p>
            <a:pPr algn="just"/>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4962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6BB7E9-048F-4C83-B432-211C2AEEAA7D}"/>
              </a:ext>
            </a:extLst>
          </p:cNvPr>
          <p:cNvSpPr>
            <a:spLocks noGrp="1"/>
          </p:cNvSpPr>
          <p:nvPr>
            <p:ph idx="1"/>
          </p:nvPr>
        </p:nvSpPr>
        <p:spPr/>
        <p:txBody>
          <a:bodyPr/>
          <a:lstStyle/>
          <a:p>
            <a:pPr algn="just"/>
            <a:r>
              <a:rPr lang="en-US" sz="2800" b="0" i="0" u="none" strike="noStrike" baseline="0" dirty="0">
                <a:latin typeface="Arial" panose="020B0604020202020204" pitchFamily="34" charset="0"/>
                <a:cs typeface="Arial" panose="020B0604020202020204" pitchFamily="34" charset="0"/>
              </a:rPr>
              <a:t>Certain anatomical constraints on the child voice may also influence fluency. A younger child shows a smaller vocal tract, less control of the movements of the vocal tract, coordination, planning, and execution of speech action which also disrupts fluency.</a:t>
            </a:r>
          </a:p>
          <a:p>
            <a:pPr algn="just"/>
            <a:r>
              <a:rPr lang="en-US" sz="2800" b="0" i="0" u="none" strike="noStrike" baseline="0" dirty="0">
                <a:latin typeface="Arial" panose="020B0604020202020204" pitchFamily="34" charset="0"/>
                <a:cs typeface="Arial" panose="020B0604020202020204" pitchFamily="34" charset="0"/>
              </a:rPr>
              <a:t>Van Riper (1971), indicated that disruption of proper programming of the physiological movements necessary for fluent speech causes stuttering. Coordination between spatial movements and timing are essential physiological aspects of fluency (Stark Weather 1987).</a:t>
            </a:r>
            <a:endParaRPr lang="en-US" sz="28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9744271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574</TotalTime>
  <Words>4775</Words>
  <Application>Microsoft Office PowerPoint</Application>
  <PresentationFormat>Widescreen</PresentationFormat>
  <Paragraphs>239</Paragraphs>
  <Slides>44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Arial</vt:lpstr>
      <vt:lpstr>Calibri</vt:lpstr>
      <vt:lpstr>Calibri Light</vt:lpstr>
      <vt:lpstr>Times New Roman</vt:lpstr>
      <vt:lpstr>Wingdings</vt:lpstr>
      <vt:lpstr>Office Theme</vt:lpstr>
      <vt:lpstr>FLUENCY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Aniruddha Pathak</dc:creator>
  <cp:lastModifiedBy>Sanket Bhalerao</cp:lastModifiedBy>
  <cp:revision>25</cp:revision>
  <dcterms:created xsi:type="dcterms:W3CDTF">2022-01-25T09:58:37Z</dcterms:created>
  <dcterms:modified xsi:type="dcterms:W3CDTF">2024-08-12T10:29:27Z</dcterms:modified>
</cp:coreProperties>
</file>