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59" r:id="rId7"/>
    <p:sldId id="258"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0" d="100"/>
          <a:sy n="60" d="100"/>
        </p:scale>
        <p:origin x="816"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80DFA-8057-4098-B888-C35C09C66F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3D3970B-6A0C-4C42-9212-269DF34F17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A88CE87-AED4-4519-898A-FBEE81D9790F}"/>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5" name="Footer Placeholder 4">
            <a:extLst>
              <a:ext uri="{FF2B5EF4-FFF2-40B4-BE49-F238E27FC236}">
                <a16:creationId xmlns:a16="http://schemas.microsoft.com/office/drawing/2014/main" id="{2FE7CB4B-FC0E-4EE2-9146-0C402A3B2D3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82DE66-6A6B-4805-BC3F-BC812AB3B8D4}"/>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3011135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8BF63-024A-4651-830B-53FCBDF7BA5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4ACF6CC-AE48-46AC-B289-1212ADB1CC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E5F7BCB-6135-4421-B629-9924B9E18790}"/>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5" name="Footer Placeholder 4">
            <a:extLst>
              <a:ext uri="{FF2B5EF4-FFF2-40B4-BE49-F238E27FC236}">
                <a16:creationId xmlns:a16="http://schemas.microsoft.com/office/drawing/2014/main" id="{4A2DAF2B-FC5D-461D-A4F0-CD960A6C032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4FDB004-F06A-48A2-8032-1933E398A7F0}"/>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2039930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BFEA1B-39B1-410C-B05B-60CC7AA50C1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9EAC2C3-F371-45A1-8632-1DE9B1A90E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533EA5D-C8AA-48AC-9B45-3600C108638A}"/>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5" name="Footer Placeholder 4">
            <a:extLst>
              <a:ext uri="{FF2B5EF4-FFF2-40B4-BE49-F238E27FC236}">
                <a16:creationId xmlns:a16="http://schemas.microsoft.com/office/drawing/2014/main" id="{64D3235F-237F-481C-A89C-C4A87331410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A34BBB8-F6A7-4C32-BAD8-6FCAF87B6441}"/>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242940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BA7A0-FE3D-491B-BDB4-ED4DB8B56DC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C550A6-CB3A-4890-8DD3-1D70F49296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87C2C1-0A4F-4550-ABE8-014ACDA585A8}"/>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5" name="Footer Placeholder 4">
            <a:extLst>
              <a:ext uri="{FF2B5EF4-FFF2-40B4-BE49-F238E27FC236}">
                <a16:creationId xmlns:a16="http://schemas.microsoft.com/office/drawing/2014/main" id="{3CBAB21E-AF71-4BB7-98D7-3CA5A3F9F0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80C986E-689A-4658-935B-9A68AFAC2F1F}"/>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2923111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47E4A-0B12-4E75-AB4B-0AD85A64E2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FFC26ED-C9B2-4895-BF70-48F6D0202F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FDB0C2-C183-444E-BE8D-86A333DAD46F}"/>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5" name="Footer Placeholder 4">
            <a:extLst>
              <a:ext uri="{FF2B5EF4-FFF2-40B4-BE49-F238E27FC236}">
                <a16:creationId xmlns:a16="http://schemas.microsoft.com/office/drawing/2014/main" id="{CD9018EF-7C6D-48BC-A194-50AB1A2B3FD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0A3E47-C3F5-47C2-82E5-A031E4C1311E}"/>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2300416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9EF5E-5ED0-4133-86FB-510D16366D4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1A53C68-E704-4356-A382-0A912FB181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4F19EA7-8D28-4676-958B-F694372FCF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BC81728-74EC-4327-9F3F-9E8A797C0EDD}"/>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6" name="Footer Placeholder 5">
            <a:extLst>
              <a:ext uri="{FF2B5EF4-FFF2-40B4-BE49-F238E27FC236}">
                <a16:creationId xmlns:a16="http://schemas.microsoft.com/office/drawing/2014/main" id="{418A2615-3495-433D-90EF-C570215C35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3A74C8A-D6D0-4237-A904-4073BDB83C81}"/>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39967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2556E-DA7F-4E19-9150-D365C7B781B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29861F3-FE3B-4876-AC6C-2ADE8BF30F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C15917-D807-43B8-B4C3-F9E8E9EE56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5936CB4-E688-4C9F-B188-23298B7CFA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8F04DE-6C9E-4CFD-AB9D-DF22851657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E35E1F5-322B-41E0-AE36-ADF96453701A}"/>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8" name="Footer Placeholder 7">
            <a:extLst>
              <a:ext uri="{FF2B5EF4-FFF2-40B4-BE49-F238E27FC236}">
                <a16:creationId xmlns:a16="http://schemas.microsoft.com/office/drawing/2014/main" id="{1CB33F7F-3EA5-435A-9DD1-C5ADA1450FE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6129A60-CA65-48BC-AAB5-6E4B92C5252F}"/>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923011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9646E-37E9-4105-83F3-23E7CD86569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FB42389-54AE-4B47-9579-B0EEAB86FE6D}"/>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4" name="Footer Placeholder 3">
            <a:extLst>
              <a:ext uri="{FF2B5EF4-FFF2-40B4-BE49-F238E27FC236}">
                <a16:creationId xmlns:a16="http://schemas.microsoft.com/office/drawing/2014/main" id="{BFA81847-4C61-4982-B360-61F54C12221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FCBE897-B8FD-4501-96FD-0716386435F4}"/>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39851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23AC28-373E-4594-9675-EDE4D77DA147}"/>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3" name="Footer Placeholder 2">
            <a:extLst>
              <a:ext uri="{FF2B5EF4-FFF2-40B4-BE49-F238E27FC236}">
                <a16:creationId xmlns:a16="http://schemas.microsoft.com/office/drawing/2014/main" id="{E257726E-BCA7-4248-8F5C-11EF5957415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9F7388A-E0AC-4E22-972C-147CFE6BA180}"/>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1226931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608B7-561E-4D31-AD07-4689CDAEF4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AD9CFC2-AE1C-4B4D-916A-BA9E279D40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E93E65B-9994-4F8F-8C65-2FDB55746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3809A1-C032-4A6D-A255-1C808E19195A}"/>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6" name="Footer Placeholder 5">
            <a:extLst>
              <a:ext uri="{FF2B5EF4-FFF2-40B4-BE49-F238E27FC236}">
                <a16:creationId xmlns:a16="http://schemas.microsoft.com/office/drawing/2014/main" id="{C6D0B5CD-48ED-44AE-A013-6191050058E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CDA0B77-AD32-4C8B-82A2-4A97EE7A5BCD}"/>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3694768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93897-745A-4393-AB71-11E901E689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E486B7E-B5D6-425C-A557-ED75389D06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A63A365-6C07-4C13-8542-01DA537C7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4A6387-BEB5-4FFA-B7E0-62282B68C320}"/>
              </a:ext>
            </a:extLst>
          </p:cNvPr>
          <p:cNvSpPr>
            <a:spLocks noGrp="1"/>
          </p:cNvSpPr>
          <p:nvPr>
            <p:ph type="dt" sz="half" idx="10"/>
          </p:nvPr>
        </p:nvSpPr>
        <p:spPr/>
        <p:txBody>
          <a:bodyPr/>
          <a:lstStyle/>
          <a:p>
            <a:fld id="{07BDFCE3-3D2C-4916-9D7A-6DEFDB39AE06}" type="datetimeFigureOut">
              <a:rPr lang="en-IN" smtClean="0"/>
              <a:t>12-08-2024</a:t>
            </a:fld>
            <a:endParaRPr lang="en-IN"/>
          </a:p>
        </p:txBody>
      </p:sp>
      <p:sp>
        <p:nvSpPr>
          <p:cNvPr id="6" name="Footer Placeholder 5">
            <a:extLst>
              <a:ext uri="{FF2B5EF4-FFF2-40B4-BE49-F238E27FC236}">
                <a16:creationId xmlns:a16="http://schemas.microsoft.com/office/drawing/2014/main" id="{4DCB3116-507E-42D4-BD99-007F8F63A0E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C6B85E3-3C82-4F2F-9044-DA5FA18B64B7}"/>
              </a:ext>
            </a:extLst>
          </p:cNvPr>
          <p:cNvSpPr>
            <a:spLocks noGrp="1"/>
          </p:cNvSpPr>
          <p:nvPr>
            <p:ph type="sldNum" sz="quarter" idx="12"/>
          </p:nvPr>
        </p:nvSpPr>
        <p:spPr/>
        <p:txBody>
          <a:bodyPr/>
          <a:lstStyle/>
          <a:p>
            <a:fld id="{B394E4F0-7C1F-41E3-84B0-0CDD82F2D223}" type="slidenum">
              <a:rPr lang="en-IN" smtClean="0"/>
              <a:t>‹#›</a:t>
            </a:fld>
            <a:endParaRPr lang="en-IN"/>
          </a:p>
        </p:txBody>
      </p:sp>
    </p:spTree>
    <p:extLst>
      <p:ext uri="{BB962C8B-B14F-4D97-AF65-F5344CB8AC3E}">
        <p14:creationId xmlns:p14="http://schemas.microsoft.com/office/powerpoint/2010/main" val="1647827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815C08-B69A-4337-9D8A-755CCB76C6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4634B8D-C1F5-4566-AFE0-49DE7506ED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861C293-2191-4495-96D1-F751DFF4DE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DFCE3-3D2C-4916-9D7A-6DEFDB39AE06}" type="datetimeFigureOut">
              <a:rPr lang="en-IN" smtClean="0"/>
              <a:t>12-08-2024</a:t>
            </a:fld>
            <a:endParaRPr lang="en-IN"/>
          </a:p>
        </p:txBody>
      </p:sp>
      <p:sp>
        <p:nvSpPr>
          <p:cNvPr id="5" name="Footer Placeholder 4">
            <a:extLst>
              <a:ext uri="{FF2B5EF4-FFF2-40B4-BE49-F238E27FC236}">
                <a16:creationId xmlns:a16="http://schemas.microsoft.com/office/drawing/2014/main" id="{181D1F22-4314-4EC9-AD89-6AA3DDA30C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3E83527-4F8F-4667-8565-5DD3542622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4E4F0-7C1F-41E3-84B0-0CDD82F2D223}" type="slidenum">
              <a:rPr lang="en-IN" smtClean="0"/>
              <a:t>‹#›</a:t>
            </a:fld>
            <a:endParaRPr lang="en-IN"/>
          </a:p>
        </p:txBody>
      </p:sp>
    </p:spTree>
    <p:extLst>
      <p:ext uri="{BB962C8B-B14F-4D97-AF65-F5344CB8AC3E}">
        <p14:creationId xmlns:p14="http://schemas.microsoft.com/office/powerpoint/2010/main" val="4006503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25989-1E99-4065-B547-680A46D1616E}"/>
              </a:ext>
            </a:extLst>
          </p:cNvPr>
          <p:cNvSpPr>
            <a:spLocks noGrp="1"/>
          </p:cNvSpPr>
          <p:nvPr>
            <p:ph type="ctrTitle"/>
          </p:nvPr>
        </p:nvSpPr>
        <p:spPr>
          <a:xfrm>
            <a:off x="1311349" y="1118782"/>
            <a:ext cx="9144000" cy="2387600"/>
          </a:xfrm>
        </p:spPr>
        <p:txBody>
          <a:bodyPr>
            <a:normAutofit/>
          </a:bodyPr>
          <a:lstStyle/>
          <a:p>
            <a:r>
              <a:rPr lang="en-US" sz="8000" b="1" dirty="0">
                <a:latin typeface="Times New Roman" panose="02020603050405020304" pitchFamily="18" charset="0"/>
                <a:cs typeface="Times New Roman" panose="02020603050405020304" pitchFamily="18" charset="0"/>
              </a:rPr>
              <a:t>FUNCTIONAL</a:t>
            </a:r>
            <a:br>
              <a:rPr lang="en-US" sz="8000" b="1" dirty="0">
                <a:latin typeface="Times New Roman" panose="02020603050405020304" pitchFamily="18" charset="0"/>
                <a:cs typeface="Times New Roman" panose="02020603050405020304" pitchFamily="18" charset="0"/>
              </a:rPr>
            </a:br>
            <a:r>
              <a:rPr lang="en-US" sz="8000" b="1" dirty="0">
                <a:latin typeface="Times New Roman" panose="02020603050405020304" pitchFamily="18" charset="0"/>
                <a:cs typeface="Times New Roman" panose="02020603050405020304" pitchFamily="18" charset="0"/>
              </a:rPr>
              <a:t> HEARING LOSS</a:t>
            </a:r>
            <a:endParaRPr lang="en-IN" sz="80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88C9988-C49E-CBF6-6101-38A7F72BE6BA}"/>
              </a:ext>
            </a:extLst>
          </p:cNvPr>
          <p:cNvSpPr txBox="1"/>
          <p:nvPr/>
        </p:nvSpPr>
        <p:spPr>
          <a:xfrm>
            <a:off x="2573552" y="3368158"/>
            <a:ext cx="7914640" cy="584775"/>
          </a:xfrm>
          <a:prstGeom prst="rect">
            <a:avLst/>
          </a:prstGeom>
          <a:noFill/>
        </p:spPr>
        <p:txBody>
          <a:bodyPr wrap="square" rtlCol="0">
            <a:spAutoFit/>
          </a:bodyPr>
          <a:lstStyle/>
          <a:p>
            <a:r>
              <a:rPr lang="en-US" sz="3200" b="1" i="1" u="sng" dirty="0">
                <a:latin typeface="Arial Narrow" panose="020B0606020202030204" pitchFamily="34" charset="0"/>
              </a:rPr>
              <a:t>Definition, Behavioral &amp; Clinical Indicators:</a:t>
            </a:r>
            <a:endParaRPr lang="en-IN" sz="3200" b="1" i="1" u="sng" dirty="0">
              <a:latin typeface="Arial Narrow" panose="020B0606020202030204" pitchFamily="34" charset="0"/>
            </a:endParaRPr>
          </a:p>
        </p:txBody>
      </p:sp>
      <p:sp>
        <p:nvSpPr>
          <p:cNvPr id="4" name="TextBox 3">
            <a:extLst>
              <a:ext uri="{FF2B5EF4-FFF2-40B4-BE49-F238E27FC236}">
                <a16:creationId xmlns:a16="http://schemas.microsoft.com/office/drawing/2014/main" id="{61177874-0670-1234-6F8D-EFF49C351AE9}"/>
              </a:ext>
            </a:extLst>
          </p:cNvPr>
          <p:cNvSpPr txBox="1"/>
          <p:nvPr/>
        </p:nvSpPr>
        <p:spPr>
          <a:xfrm>
            <a:off x="2317899" y="4210493"/>
            <a:ext cx="7644809" cy="2369880"/>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Faculty:</a:t>
            </a:r>
          </a:p>
          <a:p>
            <a:pPr algn="ctr"/>
            <a:r>
              <a:rPr lang="en-US" sz="2400" dirty="0">
                <a:latin typeface="Arial" panose="020B0604020202020204" pitchFamily="34" charset="0"/>
                <a:cs typeface="Arial" panose="020B0604020202020204" pitchFamily="34" charset="0"/>
              </a:rPr>
              <a:t>Mr. Mukesh Sharma</a:t>
            </a:r>
          </a:p>
          <a:p>
            <a:pPr algn="ctr"/>
            <a:r>
              <a:rPr lang="en-US" sz="2400" dirty="0">
                <a:latin typeface="Arial" panose="020B0604020202020204" pitchFamily="34" charset="0"/>
                <a:cs typeface="Arial" panose="020B0604020202020204" pitchFamily="34" charset="0"/>
              </a:rPr>
              <a:t>Associate Professor</a:t>
            </a:r>
          </a:p>
          <a:p>
            <a:pPr algn="ctr"/>
            <a:r>
              <a:rPr lang="en-US" sz="2400" dirty="0">
                <a:latin typeface="Arial" panose="020B0604020202020204" pitchFamily="34" charset="0"/>
                <a:cs typeface="Arial" panose="020B0604020202020204" pitchFamily="34" charset="0"/>
              </a:rPr>
              <a:t>Dept. of Audiology and Speech Language Pathology, SVDU</a:t>
            </a:r>
            <a:endParaRPr lang="en-IN" sz="2400" dirty="0">
              <a:latin typeface="Arial" panose="020B0604020202020204" pitchFamily="34" charset="0"/>
              <a:cs typeface="Arial" panose="020B0604020202020204" pitchFamily="34" charset="0"/>
            </a:endParaRPr>
          </a:p>
          <a:p>
            <a:pPr algn="ctr"/>
            <a:endParaRPr lang="en-IN"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2442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24BBA0-C587-4C1E-9B3C-B46B5BF66D11}"/>
              </a:ext>
            </a:extLst>
          </p:cNvPr>
          <p:cNvSpPr>
            <a:spLocks noGrp="1"/>
          </p:cNvSpPr>
          <p:nvPr>
            <p:ph idx="1"/>
          </p:nvPr>
        </p:nvSpPr>
        <p:spPr>
          <a:xfrm>
            <a:off x="203200" y="294640"/>
            <a:ext cx="11775440" cy="5882323"/>
          </a:xfrm>
        </p:spPr>
        <p:txBody>
          <a:bodyPr/>
          <a:lstStyle/>
          <a:p>
            <a:pPr marL="0" indent="0" algn="just">
              <a:buNone/>
            </a:pPr>
            <a:r>
              <a:rPr lang="en-US" b="1" dirty="0">
                <a:latin typeface="Times New Roman" panose="02020603050405020304" pitchFamily="18" charset="0"/>
                <a:cs typeface="Times New Roman" panose="02020603050405020304" pitchFamily="18" charset="0"/>
              </a:rPr>
              <a:t>6.</a:t>
            </a:r>
            <a:r>
              <a:rPr lang="en-IN" b="1" dirty="0">
                <a:latin typeface="Times New Roman" panose="02020603050405020304" pitchFamily="18" charset="0"/>
                <a:cs typeface="Times New Roman" panose="02020603050405020304" pitchFamily="18" charset="0"/>
              </a:rPr>
              <a:t> Audiogram Configuration:</a:t>
            </a:r>
          </a:p>
          <a:p>
            <a:pPr marL="0" indent="0" algn="just">
              <a:buNone/>
            </a:pPr>
            <a:endParaRPr lang="en-IN"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The classical literature described nonorganic hearing loss as “saucer-shaped” or “flat,” but it has been shown that no particular audiometric configurations are characteristic of functional losses (</a:t>
            </a:r>
            <a:r>
              <a:rPr lang="en-US" dirty="0" err="1">
                <a:latin typeface="Times New Roman" panose="02020603050405020304" pitchFamily="18" charset="0"/>
                <a:cs typeface="Times New Roman" panose="02020603050405020304" pitchFamily="18" charset="0"/>
              </a:rPr>
              <a:t>Chaiklin</a:t>
            </a:r>
            <a:r>
              <a:rPr lang="en-US" dirty="0">
                <a:latin typeface="Times New Roman" panose="02020603050405020304" pitchFamily="18" charset="0"/>
                <a:cs typeface="Times New Roman" panose="02020603050405020304" pitchFamily="18" charset="0"/>
              </a:rPr>
              <a:t>, Ventry, Barrett, &amp; </a:t>
            </a:r>
            <a:r>
              <a:rPr lang="en-US" dirty="0" err="1">
                <a:latin typeface="Times New Roman" panose="02020603050405020304" pitchFamily="18" charset="0"/>
                <a:cs typeface="Times New Roman" panose="02020603050405020304" pitchFamily="18" charset="0"/>
              </a:rPr>
              <a:t>Skalbeck</a:t>
            </a:r>
            <a:r>
              <a:rPr lang="en-US" dirty="0">
                <a:latin typeface="Times New Roman" panose="02020603050405020304" pitchFamily="18" charset="0"/>
                <a:cs typeface="Times New Roman" panose="02020603050405020304" pitchFamily="18" charset="0"/>
              </a:rPr>
              <a:t> 1959; </a:t>
            </a:r>
            <a:r>
              <a:rPr lang="en-US" dirty="0" err="1">
                <a:latin typeface="Times New Roman" panose="02020603050405020304" pitchFamily="18" charset="0"/>
                <a:cs typeface="Times New Roman" panose="02020603050405020304" pitchFamily="18" charset="0"/>
              </a:rPr>
              <a:t>Chaiklin</a:t>
            </a:r>
            <a:r>
              <a:rPr lang="en-US" dirty="0">
                <a:latin typeface="Times New Roman" panose="02020603050405020304" pitchFamily="18" charset="0"/>
                <a:cs typeface="Times New Roman" panose="02020603050405020304" pitchFamily="18" charset="0"/>
              </a:rPr>
              <a:t> &amp; Ventry 1965a).</a:t>
            </a:r>
            <a:endParaRPr lang="en-IN" dirty="0">
              <a:latin typeface="Times New Roman" panose="02020603050405020304" pitchFamily="18" charset="0"/>
              <a:cs typeface="Times New Roman" panose="02020603050405020304" pitchFamily="18" charset="0"/>
            </a:endParaRPr>
          </a:p>
          <a:p>
            <a:pPr marL="0" indent="0" algn="just">
              <a:buNone/>
            </a:pPr>
            <a:endParaRPr lang="en-IN"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Functional patients who really have sloping losses tend to have nonorganic components that become progressively smaller as their real thresholds worsen with increasing frequency. In general, the functional components are </a:t>
            </a:r>
          </a:p>
          <a:p>
            <a:pPr marL="0" indent="0" algn="just">
              <a:buNone/>
            </a:pPr>
            <a:r>
              <a:rPr lang="en-US" dirty="0">
                <a:latin typeface="Times New Roman" panose="02020603050405020304" pitchFamily="18" charset="0"/>
                <a:cs typeface="Times New Roman" panose="02020603050405020304" pitchFamily="18" charset="0"/>
              </a:rPr>
              <a:t>(1) bigger at the lower frequencies where the organic thresholds are better, and </a:t>
            </a:r>
          </a:p>
          <a:p>
            <a:pPr marL="0" indent="0" algn="just">
              <a:buNone/>
            </a:pPr>
            <a:r>
              <a:rPr lang="en-US" dirty="0">
                <a:latin typeface="Times New Roman" panose="02020603050405020304" pitchFamily="18" charset="0"/>
                <a:cs typeface="Times New Roman" panose="02020603050405020304" pitchFamily="18" charset="0"/>
              </a:rPr>
              <a:t>(2) smaller at the higher frequencies where the organic thresholds are worse.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927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D6A35-6687-4460-932F-0D69AA4CDC92}"/>
              </a:ext>
            </a:extLst>
          </p:cNvPr>
          <p:cNvSpPr>
            <a:spLocks noGrp="1"/>
          </p:cNvSpPr>
          <p:nvPr>
            <p:ph type="title"/>
          </p:nvPr>
        </p:nvSpPr>
        <p:spPr/>
        <p:txBody>
          <a:bodyPr/>
          <a:lstStyle/>
          <a:p>
            <a:r>
              <a:rPr lang="en-US" b="1" i="1" dirty="0" err="1">
                <a:latin typeface="Times New Roman" panose="02020603050405020304" pitchFamily="18" charset="0"/>
                <a:cs typeface="Times New Roman" panose="02020603050405020304" pitchFamily="18" charset="0"/>
              </a:rPr>
              <a:t>Defination</a:t>
            </a:r>
            <a:r>
              <a:rPr lang="en-US" b="1" i="1" dirty="0">
                <a:latin typeface="Times New Roman" panose="02020603050405020304" pitchFamily="18" charset="0"/>
                <a:cs typeface="Times New Roman" panose="02020603050405020304" pitchFamily="18" charset="0"/>
              </a:rPr>
              <a:t>:</a:t>
            </a:r>
            <a:endParaRPr lang="en-IN" b="1" i="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E494862-9A2F-425D-AEEF-FFA09F92074C}"/>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 term "functional hearing loss" is best defined by Ventry and </a:t>
            </a:r>
            <a:r>
              <a:rPr lang="en-US" dirty="0" err="1">
                <a:latin typeface="Times New Roman" panose="02020603050405020304" pitchFamily="18" charset="0"/>
                <a:cs typeface="Times New Roman" panose="02020603050405020304" pitchFamily="18" charset="0"/>
              </a:rPr>
              <a:t>Chaiklin</a:t>
            </a:r>
            <a:r>
              <a:rPr lang="en-US" dirty="0">
                <a:latin typeface="Times New Roman" panose="02020603050405020304" pitchFamily="18" charset="0"/>
                <a:cs typeface="Times New Roman" panose="02020603050405020304" pitchFamily="18" charset="0"/>
              </a:rPr>
              <a:t> (1962), who describe it as the appropriate diagnosis "when there are audiometric discrepancies and/or discrepancies between observed behavior and audiometric findings where no apparent organic condition can be found to account for the discrepancies“</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This exaggerated loss is not due to an organic cause, and may therefore be called a nonorganic hearing loss. Nonorganic hearing losses are also known as functional or exaggerated hearing losses, </a:t>
            </a:r>
            <a:r>
              <a:rPr lang="en-US" dirty="0" err="1">
                <a:latin typeface="Times New Roman" panose="02020603050405020304" pitchFamily="18" charset="0"/>
                <a:cs typeface="Times New Roman" panose="02020603050405020304" pitchFamily="18" charset="0"/>
              </a:rPr>
              <a:t>pseudohypacus</a:t>
            </a:r>
            <a:r>
              <a:rPr lang="en-US" dirty="0">
                <a:latin typeface="Times New Roman" panose="02020603050405020304" pitchFamily="18" charset="0"/>
                <a:cs typeface="Times New Roman" panose="02020603050405020304" pitchFamily="18" charset="0"/>
              </a:rPr>
              <a:t>, psychogenic causes or malingering.</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293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ABEC5-E967-42A1-A1AB-D40EEA68481D}"/>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Characteristics:</a:t>
            </a:r>
            <a:endParaRPr lang="en-IN" b="1" i="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C7C9657-C2A6-40AF-B13D-B35202E1C927}"/>
              </a:ext>
            </a:extLst>
          </p:cNvPr>
          <p:cNvSpPr>
            <a:spLocks noGrp="1"/>
          </p:cNvSpPr>
          <p:nvPr>
            <p:ph idx="1"/>
          </p:nvPr>
        </p:nvSpPr>
        <p:spPr>
          <a:xfrm>
            <a:off x="314960" y="1825625"/>
            <a:ext cx="11623040" cy="4351338"/>
          </a:xfrm>
        </p:spPr>
        <p:txBody>
          <a:bodyPr>
            <a:normAutofit lnSpcReduction="10000"/>
          </a:bodyPr>
          <a:lstStyle/>
          <a:p>
            <a:r>
              <a:rPr lang="en-US" dirty="0">
                <a:latin typeface="Times New Roman" panose="02020603050405020304" pitchFamily="18" charset="0"/>
                <a:cs typeface="Times New Roman" panose="02020603050405020304" pitchFamily="18" charset="0"/>
              </a:rPr>
              <a:t>The characteristics of patients with functional hearing loss are well established in the audiologic literature (</a:t>
            </a:r>
            <a:r>
              <a:rPr lang="en-US" dirty="0" err="1">
                <a:latin typeface="Times New Roman" panose="02020603050405020304" pitchFamily="18" charset="0"/>
                <a:cs typeface="Times New Roman" panose="02020603050405020304" pitchFamily="18" charset="0"/>
              </a:rPr>
              <a:t>Chaiklin</a:t>
            </a:r>
            <a:r>
              <a:rPr lang="en-US" dirty="0">
                <a:latin typeface="Times New Roman" panose="02020603050405020304" pitchFamily="18" charset="0"/>
                <a:cs typeface="Times New Roman" panose="02020603050405020304" pitchFamily="18" charset="0"/>
              </a:rPr>
              <a:t> &amp; Ventry 1963; Hopkinson 1973; Coles 1982).</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Many of these patients exaggerate the behaviors and complaints that they associate with people who have real hearing problems.</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Examples include leaning forward, turning the head to favor the “better side,” cupping a hand over one ear to make sounds louder, and obviously gazing at the talker’s mouth to demonstrate a reliance on lipreading.</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6846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0C313F-2DDA-41AA-977D-AF159DC3328E}"/>
              </a:ext>
            </a:extLst>
          </p:cNvPr>
          <p:cNvSpPr>
            <a:spLocks noGrp="1"/>
          </p:cNvSpPr>
          <p:nvPr>
            <p:ph idx="1"/>
          </p:nvPr>
        </p:nvSpPr>
        <p:spPr>
          <a:xfrm>
            <a:off x="365760" y="477520"/>
            <a:ext cx="11460480" cy="6035040"/>
          </a:xfrm>
        </p:spPr>
        <p:txBody>
          <a:bodyPr/>
          <a:lstStyle/>
          <a:p>
            <a:r>
              <a:rPr lang="en-US" dirty="0"/>
              <a:t>Some patients talk loudly in an exaggerated effort to hear their own voices.</a:t>
            </a:r>
          </a:p>
          <a:p>
            <a:pPr marL="0" indent="0">
              <a:buNone/>
            </a:pPr>
            <a:endParaRPr lang="en-US" dirty="0"/>
          </a:p>
          <a:p>
            <a:r>
              <a:rPr lang="en-US" dirty="0"/>
              <a:t>Many functional patients fail to have the speech and voice aberrations associated with long-standing hearing losses, but the same behavior also occurs in many patients with organic impairments. </a:t>
            </a:r>
          </a:p>
          <a:p>
            <a:pPr marL="0" indent="0">
              <a:buNone/>
            </a:pPr>
            <a:endParaRPr lang="en-US" dirty="0"/>
          </a:p>
          <a:p>
            <a:r>
              <a:rPr lang="en-US" dirty="0"/>
              <a:t>Functional patients may also constantly ask for repetition and clarification, or even insist on having things written for them. </a:t>
            </a:r>
          </a:p>
          <a:p>
            <a:pPr marL="0" indent="0">
              <a:buNone/>
            </a:pPr>
            <a:endParaRPr lang="en-US" dirty="0"/>
          </a:p>
          <a:p>
            <a:r>
              <a:rPr lang="en-US" dirty="0"/>
              <a:t>Vague complaints about hearing problems, excessive needs to rely on lipreading, and a lack of knowledge about the use of hearing aids by a patient who “used to own one” also raise the index of suspicion for </a:t>
            </a:r>
            <a:r>
              <a:rPr lang="en-US" dirty="0" err="1"/>
              <a:t>pseudohypacusis</a:t>
            </a:r>
            <a:r>
              <a:rPr lang="en-US" dirty="0"/>
              <a:t>.</a:t>
            </a:r>
            <a:endParaRPr lang="en-IN" dirty="0"/>
          </a:p>
        </p:txBody>
      </p:sp>
    </p:spTree>
    <p:extLst>
      <p:ext uri="{BB962C8B-B14F-4D97-AF65-F5344CB8AC3E}">
        <p14:creationId xmlns:p14="http://schemas.microsoft.com/office/powerpoint/2010/main" val="531820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339EB-D4EF-4472-AB90-B43148DDE112}"/>
              </a:ext>
            </a:extLst>
          </p:cNvPr>
          <p:cNvSpPr>
            <a:spLocks noGrp="1"/>
          </p:cNvSpPr>
          <p:nvPr>
            <p:ph idx="1"/>
          </p:nvPr>
        </p:nvSpPr>
        <p:spPr>
          <a:xfrm>
            <a:off x="838200" y="375920"/>
            <a:ext cx="10515600" cy="5801043"/>
          </a:xfrm>
        </p:spPr>
        <p:txBody>
          <a:bodyPr/>
          <a:lstStyle/>
          <a:p>
            <a:r>
              <a:rPr lang="en-US" dirty="0">
                <a:latin typeface="Times New Roman" panose="02020603050405020304" pitchFamily="18" charset="0"/>
                <a:cs typeface="Times New Roman" panose="02020603050405020304" pitchFamily="18" charset="0"/>
              </a:rPr>
              <a:t>One might observe the patient conversing effortlessly with others in the waiting room even though his audiometric thresholds would make this impossible. </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Few adult feigners make this mistake when the clinician is present unless they are caught off guard.</a:t>
            </a:r>
          </a:p>
          <a:p>
            <a:pPr marL="0" indent="0">
              <a:buNone/>
            </a:pP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However, it is not uncommon for children with nonorganic hearing loss to carry on a conversation in an informal setting but not in a test situation.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071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C0D6-CD64-4AEC-8116-B1290EFE989F}"/>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Indicators of Nonorganic Hearing Loss in the Routine Evaluation:</a:t>
            </a:r>
            <a:endParaRPr lang="en-IN" b="1" i="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D9482B9-EAB1-4BF9-8140-8FF72E1ADCD1}"/>
              </a:ext>
            </a:extLst>
          </p:cNvPr>
          <p:cNvSpPr>
            <a:spLocks noGrp="1"/>
          </p:cNvSpPr>
          <p:nvPr>
            <p:ph idx="1"/>
          </p:nvPr>
        </p:nvSpPr>
        <p:spPr>
          <a:xfrm>
            <a:off x="556260" y="1845944"/>
            <a:ext cx="10855960" cy="4707255"/>
          </a:xfrm>
        </p:spPr>
        <p:txBody>
          <a:bodyPr>
            <a:normAutofit lnSpcReduction="10000"/>
          </a:bodyPr>
          <a:lstStyle/>
          <a:p>
            <a:pPr marL="0" indent="0">
              <a:buNone/>
            </a:pPr>
            <a:r>
              <a:rPr lang="en-US" dirty="0"/>
              <a:t>1</a:t>
            </a:r>
            <a:r>
              <a:rPr lang="en-US" b="1" dirty="0">
                <a:latin typeface="Times New Roman" panose="02020603050405020304" pitchFamily="18" charset="0"/>
                <a:cs typeface="Times New Roman" panose="02020603050405020304" pitchFamily="18" charset="0"/>
              </a:rPr>
              <a:t>. Lack of False Alarm Responses:</a:t>
            </a:r>
          </a:p>
          <a:p>
            <a:r>
              <a:rPr lang="en-US" dirty="0">
                <a:latin typeface="Times New Roman" panose="02020603050405020304" pitchFamily="18" charset="0"/>
                <a:cs typeface="Times New Roman" panose="02020603050405020304" pitchFamily="18" charset="0"/>
              </a:rPr>
              <a:t>Almost all patients who have normal hearing and organically based hearing losses will occasionally respond even though no tone has been presented. </a:t>
            </a:r>
          </a:p>
          <a:p>
            <a:r>
              <a:rPr lang="en-US" dirty="0">
                <a:latin typeface="Times New Roman" panose="02020603050405020304" pitchFamily="18" charset="0"/>
                <a:cs typeface="Times New Roman" panose="02020603050405020304" pitchFamily="18" charset="0"/>
              </a:rPr>
              <a:t>These responses that are made during the silent periods between tone presentations are called false positive responses or false alarms. </a:t>
            </a:r>
          </a:p>
          <a:p>
            <a:r>
              <a:rPr lang="en-US" dirty="0">
                <a:latin typeface="Times New Roman" panose="02020603050405020304" pitchFamily="18" charset="0"/>
                <a:cs typeface="Times New Roman" panose="02020603050405020304" pitchFamily="18" charset="0"/>
              </a:rPr>
              <a:t>False alarms can be disturbing to the audiologist because they make it more difficult to establish the patient’s threshold; however, they do demonstrate that the patient is highly motivated to hear every possible signal, no matter how faint it might be. </a:t>
            </a:r>
          </a:p>
          <a:p>
            <a:r>
              <a:rPr lang="en-US" dirty="0">
                <a:latin typeface="Times New Roman" panose="02020603050405020304" pitchFamily="18" charset="0"/>
                <a:cs typeface="Times New Roman" panose="02020603050405020304" pitchFamily="18" charset="0"/>
              </a:rPr>
              <a:t>Patients with functional losses obviously do not share this desire and often fail to elicit any false alarms.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975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21398-3EFB-4D00-90D7-AD9D25EFC66E}"/>
              </a:ext>
            </a:extLst>
          </p:cNvPr>
          <p:cNvSpPr>
            <a:spLocks noGrp="1"/>
          </p:cNvSpPr>
          <p:nvPr>
            <p:ph idx="1"/>
          </p:nvPr>
        </p:nvSpPr>
        <p:spPr>
          <a:xfrm>
            <a:off x="838200" y="477520"/>
            <a:ext cx="10515600" cy="5699443"/>
          </a:xfrm>
        </p:spPr>
        <p:txBody>
          <a:bodyPr/>
          <a:lstStyle/>
          <a:p>
            <a:pPr marL="0" indent="0">
              <a:buNone/>
            </a:pPr>
            <a:r>
              <a:rPr lang="en-US" b="1" dirty="0">
                <a:latin typeface="Times New Roman" panose="02020603050405020304" pitchFamily="18" charset="0"/>
                <a:cs typeface="Times New Roman" panose="02020603050405020304" pitchFamily="18" charset="0"/>
              </a:rPr>
              <a:t>2. </a:t>
            </a:r>
            <a:r>
              <a:rPr lang="en-IN" b="1" dirty="0">
                <a:latin typeface="Times New Roman" panose="02020603050405020304" pitchFamily="18" charset="0"/>
                <a:cs typeface="Times New Roman" panose="02020603050405020304" pitchFamily="18" charset="0"/>
              </a:rPr>
              <a:t>Threshold Variability:</a:t>
            </a:r>
          </a:p>
          <a:p>
            <a:pPr marL="0" indent="0">
              <a:buNone/>
            </a:pPr>
            <a:endParaRPr lang="en-IN"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Pure tone thresholds are usually repeatable within a range of ± 5 dB, and test-retest reliability is certainly expected to be within ± 10 </a:t>
            </a:r>
            <a:r>
              <a:rPr lang="en-US" dirty="0" err="1">
                <a:latin typeface="Times New Roman" panose="02020603050405020304" pitchFamily="18" charset="0"/>
                <a:cs typeface="Times New Roman" panose="02020603050405020304" pitchFamily="18" charset="0"/>
              </a:rPr>
              <a:t>dB.</a:t>
            </a:r>
            <a:r>
              <a:rPr lang="en-US" dirty="0">
                <a:latin typeface="Times New Roman" panose="02020603050405020304" pitchFamily="18" charset="0"/>
                <a:cs typeface="Times New Roman" panose="02020603050405020304" pitchFamily="18" charset="0"/>
              </a:rPr>
              <a:t> Thresholds that vary by 15 dB or more from test to retest are associated with a nonorganic hearing loss (</a:t>
            </a:r>
            <a:r>
              <a:rPr lang="en-US" dirty="0" err="1">
                <a:latin typeface="Times New Roman" panose="02020603050405020304" pitchFamily="18" charset="0"/>
                <a:cs typeface="Times New Roman" panose="02020603050405020304" pitchFamily="18" charset="0"/>
              </a:rPr>
              <a:t>Chaiklin</a:t>
            </a:r>
            <a:r>
              <a:rPr lang="en-US" dirty="0">
                <a:latin typeface="Times New Roman" panose="02020603050405020304" pitchFamily="18" charset="0"/>
                <a:cs typeface="Times New Roman" panose="02020603050405020304" pitchFamily="18" charset="0"/>
              </a:rPr>
              <a:t> &amp; Ventry1965b). </a:t>
            </a:r>
          </a:p>
          <a:p>
            <a:r>
              <a:rPr lang="en-US" dirty="0">
                <a:latin typeface="Times New Roman" panose="02020603050405020304" pitchFamily="18" charset="0"/>
                <a:cs typeface="Times New Roman" panose="02020603050405020304" pitchFamily="18" charset="0"/>
              </a:rPr>
              <a:t>On the other hand, good test-retest reliability does not rule out a nonorganic hearing loss because many functional patients are able to produce thresholds that are quite reliable (Berger 1965; Shepherd 1965).</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373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C7AD2D-47A2-4743-941F-064B5CE22E4C}"/>
              </a:ext>
            </a:extLst>
          </p:cNvPr>
          <p:cNvSpPr>
            <a:spLocks noGrp="1"/>
          </p:cNvSpPr>
          <p:nvPr>
            <p:ph idx="1"/>
          </p:nvPr>
        </p:nvSpPr>
        <p:spPr>
          <a:xfrm>
            <a:off x="614680" y="362584"/>
            <a:ext cx="10515600" cy="6109335"/>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3. Absence of a Shadow Curve:</a:t>
            </a:r>
          </a:p>
          <a:p>
            <a:pPr marL="0" indent="0">
              <a:buNone/>
            </a:pPr>
            <a:endParaRPr lang="en-US" b="1"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The absence of a shadow curve for air-conduction is a strong indicator of nonorganic hearing loss when there is a unilateral (or asymmetrical) hearing loss so large that it must result in cross-hearing of the signals being presented to the poorer ear.</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4.</a:t>
            </a:r>
            <a:r>
              <a:rPr lang="en-IN" b="1" dirty="0">
                <a:latin typeface="Times New Roman" panose="02020603050405020304" pitchFamily="18" charset="0"/>
                <a:cs typeface="Times New Roman" panose="02020603050405020304" pitchFamily="18" charset="0"/>
              </a:rPr>
              <a:t> Atypical Speech Audiometry Responses</a:t>
            </a:r>
            <a:r>
              <a:rPr lang="en-US" b="1" dirty="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Functional patients often give a variety of atypical responses to spondee words during speech recognition threshold (SRT) testing (</a:t>
            </a:r>
            <a:r>
              <a:rPr lang="en-US" dirty="0" err="1">
                <a:latin typeface="Times New Roman" panose="02020603050405020304" pitchFamily="18" charset="0"/>
                <a:cs typeface="Times New Roman" panose="02020603050405020304" pitchFamily="18" charset="0"/>
              </a:rPr>
              <a:t>Chaiklin</a:t>
            </a:r>
            <a:r>
              <a:rPr lang="en-US" dirty="0">
                <a:latin typeface="Times New Roman" panose="02020603050405020304" pitchFamily="18" charset="0"/>
                <a:cs typeface="Times New Roman" panose="02020603050405020304" pitchFamily="18" charset="0"/>
              </a:rPr>
              <a:t> &amp; Ventry 1965b). They often miss spondee words previously repeated correctly at lower hearing levels.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4708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2316C8-CEF3-41A4-AE13-563755B2B091}"/>
              </a:ext>
            </a:extLst>
          </p:cNvPr>
          <p:cNvSpPr>
            <a:spLocks noGrp="1"/>
          </p:cNvSpPr>
          <p:nvPr>
            <p:ph idx="1"/>
          </p:nvPr>
        </p:nvSpPr>
        <p:spPr>
          <a:xfrm>
            <a:off x="243840" y="304800"/>
            <a:ext cx="11109960" cy="5872163"/>
          </a:xfrm>
        </p:spPr>
        <p:txBody>
          <a:bodyPr/>
          <a:lstStyle/>
          <a:p>
            <a:pPr marL="0" indent="0" algn="just">
              <a:buNone/>
            </a:pPr>
            <a:r>
              <a:rPr lang="en-US" b="1" dirty="0">
                <a:latin typeface="Times New Roman" panose="02020603050405020304" pitchFamily="18" charset="0"/>
                <a:cs typeface="Times New Roman" panose="02020603050405020304" pitchFamily="18" charset="0"/>
              </a:rPr>
              <a:t>5.</a:t>
            </a:r>
            <a:r>
              <a:rPr lang="en-IN" b="1" dirty="0">
                <a:latin typeface="Times New Roman" panose="02020603050405020304" pitchFamily="18" charset="0"/>
                <a:cs typeface="Times New Roman" panose="02020603050405020304" pitchFamily="18" charset="0"/>
              </a:rPr>
              <a:t> SRT-PTA Discrepancy:</a:t>
            </a:r>
          </a:p>
          <a:p>
            <a:pPr marL="0" indent="0" algn="just">
              <a:buNone/>
            </a:pPr>
            <a:r>
              <a:rPr lang="en-US" dirty="0">
                <a:latin typeface="Times New Roman" panose="02020603050405020304" pitchFamily="18" charset="0"/>
                <a:cs typeface="Times New Roman" panose="02020603050405020304" pitchFamily="18" charset="0"/>
              </a:rPr>
              <a:t>The pure tone average (PTA) of the 500, 1000, and 2000 Hz thresholds and the SRT normally agree within reasonable limits. In contrast to the agreement between the SRT and PTA in patients with real hearing losses, Carhart (1952) observed that the SRT is often better (lower) than the PTA in patients with functional losses. An SRT-PTA discrepancy (or PTASRT discrepancy) of 12 dB or more is considered to indicate a nonorganic hearing loss (</a:t>
            </a:r>
            <a:r>
              <a:rPr lang="en-US" dirty="0" err="1">
                <a:latin typeface="Times New Roman" panose="02020603050405020304" pitchFamily="18" charset="0"/>
                <a:cs typeface="Times New Roman" panose="02020603050405020304" pitchFamily="18" charset="0"/>
              </a:rPr>
              <a:t>Chaiklin</a:t>
            </a:r>
            <a:r>
              <a:rPr lang="en-US" dirty="0">
                <a:latin typeface="Times New Roman" panose="02020603050405020304" pitchFamily="18" charset="0"/>
                <a:cs typeface="Times New Roman" panose="02020603050405020304" pitchFamily="18" charset="0"/>
              </a:rPr>
              <a:t> &amp; Ventry 1965b). </a:t>
            </a:r>
            <a:endParaRPr lang="en-IN" dirty="0">
              <a:latin typeface="Times New Roman" panose="02020603050405020304" pitchFamily="18"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491466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923</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Narrow</vt:lpstr>
      <vt:lpstr>Calibri</vt:lpstr>
      <vt:lpstr>Calibri Light</vt:lpstr>
      <vt:lpstr>Times New Roman</vt:lpstr>
      <vt:lpstr>Office Theme</vt:lpstr>
      <vt:lpstr>FUNCTIONAL  HEARING LOSS</vt:lpstr>
      <vt:lpstr>Defination:</vt:lpstr>
      <vt:lpstr>Characteristics:</vt:lpstr>
      <vt:lpstr>PowerPoint Presentation</vt:lpstr>
      <vt:lpstr>PowerPoint Presentation</vt:lpstr>
      <vt:lpstr>Indicators of Nonorganic Hearing Loss in the Routine Evaluation: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Sanket Bhalerao</dc:creator>
  <cp:lastModifiedBy>Sanket Bhalerao</cp:lastModifiedBy>
  <cp:revision>7</cp:revision>
  <dcterms:created xsi:type="dcterms:W3CDTF">2022-05-23T20:05:17Z</dcterms:created>
  <dcterms:modified xsi:type="dcterms:W3CDTF">2024-08-12T06:50:25Z</dcterms:modified>
</cp:coreProperties>
</file>