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9" r:id="rId5"/>
    <p:sldId id="311" r:id="rId6"/>
    <p:sldId id="270" r:id="rId7"/>
    <p:sldId id="312" r:id="rId8"/>
    <p:sldId id="313" r:id="rId9"/>
    <p:sldId id="271" r:id="rId10"/>
    <p:sldId id="273" r:id="rId11"/>
    <p:sldId id="272" r:id="rId12"/>
    <p:sldId id="274" r:id="rId13"/>
    <p:sldId id="314" r:id="rId14"/>
    <p:sldId id="275" r:id="rId15"/>
    <p:sldId id="276" r:id="rId16"/>
    <p:sldId id="315" r:id="rId17"/>
    <p:sldId id="277" r:id="rId18"/>
    <p:sldId id="278" r:id="rId19"/>
    <p:sldId id="316" r:id="rId20"/>
    <p:sldId id="279" r:id="rId21"/>
    <p:sldId id="317" r:id="rId22"/>
    <p:sldId id="280" r:id="rId23"/>
    <p:sldId id="281" r:id="rId24"/>
    <p:sldId id="318" r:id="rId25"/>
    <p:sldId id="319" r:id="rId26"/>
    <p:sldId id="320" r:id="rId27"/>
    <p:sldId id="321" r:id="rId28"/>
    <p:sldId id="322" r:id="rId29"/>
    <p:sldId id="323" r:id="rId30"/>
    <p:sldId id="291"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0" d="100"/>
          <a:sy n="60" d="100"/>
        </p:scale>
        <p:origin x="1388" y="4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0973BE-1EA9-4C08-A060-E987EBC1ED91}"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0973BE-1EA9-4C08-A060-E987EBC1ED91}"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0973BE-1EA9-4C08-A060-E987EBC1ED91}"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0973BE-1EA9-4C08-A060-E987EBC1ED91}"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0973BE-1EA9-4C08-A060-E987EBC1ED91}" type="datetimeFigureOut">
              <a:rPr lang="en-US" smtClean="0"/>
              <a:pPr/>
              <a:t>8/12/2024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0973BE-1EA9-4C08-A060-E987EBC1ED91}"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0973BE-1EA9-4C08-A060-E987EBC1ED91}" type="datetimeFigureOut">
              <a:rPr lang="en-US" smtClean="0"/>
              <a:pPr/>
              <a:t>8/12/2024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0973BE-1EA9-4C08-A060-E987EBC1ED91}" type="datetimeFigureOut">
              <a:rPr lang="en-US" smtClean="0"/>
              <a:pPr/>
              <a:t>8/12/2024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0973BE-1EA9-4C08-A060-E987EBC1ED91}" type="datetimeFigureOut">
              <a:rPr lang="en-US" smtClean="0"/>
              <a:pPr/>
              <a:t>8/12/2024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0973BE-1EA9-4C08-A060-E987EBC1ED91}"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0973BE-1EA9-4C08-A060-E987EBC1ED91}" type="datetimeFigureOut">
              <a:rPr lang="en-US" smtClean="0"/>
              <a:pPr/>
              <a:t>8/12/2024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60A19A-4C52-48E7-B6CF-C8F43B82017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0973BE-1EA9-4C08-A060-E987EBC1ED91}" type="datetimeFigureOut">
              <a:rPr lang="en-US" smtClean="0"/>
              <a:pPr/>
              <a:t>8/12/2024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60A19A-4C52-48E7-B6CF-C8F43B8201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i="1" dirty="0"/>
              <a:t>Assistive listening device (ALD)</a:t>
            </a:r>
            <a:br>
              <a:rPr lang="en-US" dirty="0"/>
            </a:br>
            <a:r>
              <a:rPr lang="en-US" b="1" i="1" dirty="0"/>
              <a:t>                                                </a:t>
            </a:r>
            <a:br>
              <a:rPr lang="en-US" dirty="0"/>
            </a:br>
            <a:endParaRPr lang="en-US" dirty="0"/>
          </a:p>
        </p:txBody>
      </p:sp>
      <p:sp>
        <p:nvSpPr>
          <p:cNvPr id="3" name="Subtitle 2"/>
          <p:cNvSpPr>
            <a:spLocks noGrp="1"/>
          </p:cNvSpPr>
          <p:nvPr>
            <p:ph type="subTitle" idx="1"/>
          </p:nvPr>
        </p:nvSpPr>
        <p:spPr>
          <a:xfrm>
            <a:off x="1043608" y="3356992"/>
            <a:ext cx="6872808" cy="1752600"/>
          </a:xfrm>
        </p:spPr>
        <p:txBody>
          <a:bodyPr>
            <a:normAutofit fontScale="25000" lnSpcReduction="20000"/>
          </a:bodyPr>
          <a:lstStyle/>
          <a:p>
            <a:pPr algn="ctr">
              <a:lnSpc>
                <a:spcPct val="120000"/>
              </a:lnSpc>
            </a:pPr>
            <a:r>
              <a:rPr lang="en-US" sz="9600" dirty="0">
                <a:solidFill>
                  <a:srgbClr val="000000"/>
                </a:solidFill>
                <a:latin typeface="Canva Sans Bold"/>
              </a:rPr>
              <a:t>Faculty:</a:t>
            </a:r>
          </a:p>
          <a:p>
            <a:pPr algn="ctr">
              <a:lnSpc>
                <a:spcPct val="120000"/>
              </a:lnSpc>
            </a:pPr>
            <a:r>
              <a:rPr lang="en-US" sz="9600" dirty="0">
                <a:solidFill>
                  <a:srgbClr val="000000"/>
                </a:solidFill>
                <a:latin typeface="Canva Sans Bold"/>
              </a:rPr>
              <a:t> Mr. Vikash Kumar</a:t>
            </a:r>
          </a:p>
          <a:p>
            <a:pPr algn="ctr">
              <a:lnSpc>
                <a:spcPct val="120000"/>
              </a:lnSpc>
            </a:pPr>
            <a:r>
              <a:rPr lang="en-US" sz="9600" dirty="0">
                <a:solidFill>
                  <a:srgbClr val="000000"/>
                </a:solidFill>
                <a:latin typeface="Canva Sans Bold"/>
              </a:rPr>
              <a:t>Assistant Professor</a:t>
            </a:r>
          </a:p>
          <a:p>
            <a:pPr algn="ctr">
              <a:lnSpc>
                <a:spcPct val="120000"/>
              </a:lnSpc>
            </a:pPr>
            <a:r>
              <a:rPr lang="en-US" sz="9600" dirty="0">
                <a:solidFill>
                  <a:srgbClr val="000000"/>
                </a:solidFill>
                <a:latin typeface="Canva Sans Bold"/>
              </a:rPr>
              <a:t>Dept. of Audiology and Speech Language Pathology,</a:t>
            </a:r>
          </a:p>
          <a:p>
            <a:pPr algn="ctr">
              <a:lnSpc>
                <a:spcPct val="120000"/>
              </a:lnSpc>
            </a:pPr>
            <a:r>
              <a:rPr lang="en-US" sz="9600" dirty="0">
                <a:solidFill>
                  <a:srgbClr val="000000"/>
                </a:solidFill>
                <a:latin typeface="Canva Sans Bold"/>
              </a:rPr>
              <a:t>SVDU</a:t>
            </a: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http://www.diyloopsystems.co.uk/resources/how_loop_works.jpg"/>
          <p:cNvPicPr>
            <a:picLocks noGrp="1"/>
          </p:cNvPicPr>
          <p:nvPr>
            <p:ph idx="1"/>
          </p:nvPr>
        </p:nvPicPr>
        <p:blipFill>
          <a:blip r:embed="rId2"/>
          <a:srcRect/>
          <a:stretch>
            <a:fillRect/>
          </a:stretch>
        </p:blipFill>
        <p:spPr bwMode="auto">
          <a:xfrm>
            <a:off x="357158" y="428604"/>
            <a:ext cx="8358246" cy="5214974"/>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fontScale="92500" lnSpcReduction="20000"/>
          </a:bodyPr>
          <a:lstStyle/>
          <a:p>
            <a:pPr lvl="0"/>
            <a:r>
              <a:rPr lang="en-US" dirty="0"/>
              <a:t>This electrical current creates an electromagnetic field around the wire. </a:t>
            </a:r>
          </a:p>
          <a:p>
            <a:pPr lvl="0"/>
            <a:endParaRPr lang="en-US" dirty="0"/>
          </a:p>
          <a:p>
            <a:pPr lvl="0"/>
            <a:r>
              <a:rPr lang="en-US" dirty="0"/>
              <a:t>This electromagnetic field - basically the original audio signals coded in a different form - can be accessed by someone wearing a hearing aid (or special IL receiver) switched to the tele-coil position. </a:t>
            </a:r>
          </a:p>
          <a:p>
            <a:pPr marL="0" lvl="0" indent="0">
              <a:buNone/>
            </a:pPr>
            <a:endParaRPr lang="en-US" dirty="0"/>
          </a:p>
          <a:p>
            <a:pPr lvl="0"/>
            <a:r>
              <a:rPr lang="en-US" dirty="0"/>
              <a:t>The sequence: </a:t>
            </a:r>
            <a:r>
              <a:rPr lang="en-US" b="1" dirty="0"/>
              <a:t>audio input</a:t>
            </a:r>
            <a:r>
              <a:rPr lang="en-US" dirty="0"/>
              <a:t> =&gt; </a:t>
            </a:r>
            <a:r>
              <a:rPr lang="en-US" b="1" dirty="0"/>
              <a:t>amplifier</a:t>
            </a:r>
            <a:r>
              <a:rPr lang="en-US" dirty="0"/>
              <a:t> =&gt; </a:t>
            </a:r>
            <a:r>
              <a:rPr lang="en-US" b="1" dirty="0"/>
              <a:t>electrical current in wire loop</a:t>
            </a:r>
            <a:r>
              <a:rPr lang="en-US" dirty="0"/>
              <a:t> =&gt; </a:t>
            </a:r>
            <a:r>
              <a:rPr lang="en-US" b="1" dirty="0"/>
              <a:t>electromagnetic field around wire loop</a:t>
            </a:r>
            <a:r>
              <a:rPr lang="en-US" dirty="0"/>
              <a:t> =&gt; </a:t>
            </a:r>
            <a:r>
              <a:rPr lang="en-US" b="1" dirty="0"/>
              <a:t>induced electrical current in </a:t>
            </a:r>
            <a:r>
              <a:rPr lang="en-US" b="1" dirty="0" err="1"/>
              <a:t>telecoil</a:t>
            </a:r>
            <a:r>
              <a:rPr lang="en-US" dirty="0"/>
              <a:t> =&gt; </a:t>
            </a:r>
            <a:r>
              <a:rPr lang="en-US" b="1" dirty="0"/>
              <a:t>audio output</a:t>
            </a:r>
            <a:r>
              <a:rPr lang="en-US" dirty="0"/>
              <a:t>.</a:t>
            </a:r>
          </a:p>
          <a:p>
            <a:pPr>
              <a:buNone/>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857916"/>
          </a:xfrm>
        </p:spPr>
        <p:txBody>
          <a:bodyPr>
            <a:normAutofit/>
          </a:bodyPr>
          <a:lstStyle/>
          <a:p>
            <a:r>
              <a:rPr lang="en-US" b="1" dirty="0"/>
              <a:t>ADVANTAGES:</a:t>
            </a:r>
            <a:r>
              <a:rPr lang="en-US" dirty="0"/>
              <a:t> </a:t>
            </a:r>
          </a:p>
          <a:p>
            <a:r>
              <a:rPr lang="en-US" dirty="0"/>
              <a:t>Input signal SPL is constant </a:t>
            </a:r>
          </a:p>
          <a:p>
            <a:r>
              <a:rPr lang="en-US" dirty="0"/>
              <a:t>Used for group of children.</a:t>
            </a:r>
          </a:p>
          <a:p>
            <a:r>
              <a:rPr lang="en-US" dirty="0"/>
              <a:t>Movement of children within the class is not restricted.</a:t>
            </a:r>
          </a:p>
          <a:p>
            <a:r>
              <a:rPr lang="en-US" dirty="0"/>
              <a:t>They can use their own amplification devices provided it has telecoil.</a:t>
            </a:r>
          </a:p>
          <a:p>
            <a:r>
              <a:rPr lang="en-US" dirty="0"/>
              <a:t>Not very expensive.</a:t>
            </a:r>
          </a:p>
          <a:p>
            <a:r>
              <a:rPr lang="en-US" dirty="0"/>
              <a:t>Easily constructed.</a:t>
            </a:r>
          </a:p>
          <a:p>
            <a:r>
              <a:rPr lang="en-US" dirty="0"/>
              <a:t>High fidelity and low distortion.</a:t>
            </a:r>
          </a:p>
          <a:p>
            <a:pPr>
              <a:buNone/>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6B9BBD3-8F3F-2AC5-4475-01A01B864703}"/>
              </a:ext>
            </a:extLst>
          </p:cNvPr>
          <p:cNvSpPr>
            <a:spLocks noGrp="1"/>
          </p:cNvSpPr>
          <p:nvPr>
            <p:ph idx="1"/>
          </p:nvPr>
        </p:nvSpPr>
        <p:spPr>
          <a:xfrm>
            <a:off x="457200" y="548680"/>
            <a:ext cx="8229600" cy="5606083"/>
          </a:xfrm>
        </p:spPr>
        <p:txBody>
          <a:bodyPr>
            <a:normAutofit fontScale="85000" lnSpcReduction="20000"/>
          </a:bodyPr>
          <a:lstStyle/>
          <a:p>
            <a:pPr marL="0" indent="0">
              <a:buNone/>
            </a:pPr>
            <a:r>
              <a:rPr lang="en-US" b="1" dirty="0"/>
              <a:t>DISADVANTAGES:</a:t>
            </a:r>
            <a:r>
              <a:rPr lang="en-US" dirty="0"/>
              <a:t> </a:t>
            </a:r>
          </a:p>
          <a:p>
            <a:r>
              <a:rPr lang="en-US" dirty="0"/>
              <a:t> Child to child communication is restricted. (Can be overcome by keeping the aid at MT position).</a:t>
            </a:r>
          </a:p>
          <a:p>
            <a:endParaRPr lang="en-US" dirty="0"/>
          </a:p>
          <a:p>
            <a:r>
              <a:rPr lang="en-US" dirty="0"/>
              <a:t>The SPL is not constant in the room. Where the wires are running SPL will be more. </a:t>
            </a:r>
          </a:p>
          <a:p>
            <a:endParaRPr lang="en-US" dirty="0"/>
          </a:p>
          <a:p>
            <a:r>
              <a:rPr lang="en-US" dirty="0" err="1"/>
              <a:t>Matkin</a:t>
            </a:r>
            <a:r>
              <a:rPr lang="en-US" dirty="0"/>
              <a:t> &amp; Olsen (1970) report that SPL vary as much as 30dB.Spill over of the signal is present, both in vertical as well as horizontal direction.</a:t>
            </a:r>
          </a:p>
          <a:p>
            <a:endParaRPr lang="en-US" dirty="0"/>
          </a:p>
          <a:p>
            <a:r>
              <a:rPr lang="en-US" dirty="0"/>
              <a:t>Electromagnetic leakage from other devices and instruments may also get picked up and cause disturbances.</a:t>
            </a:r>
          </a:p>
          <a:p>
            <a:endParaRPr lang="en-IN" dirty="0"/>
          </a:p>
        </p:txBody>
      </p:sp>
    </p:spTree>
    <p:extLst>
      <p:ext uri="{BB962C8B-B14F-4D97-AF65-F5344CB8AC3E}">
        <p14:creationId xmlns:p14="http://schemas.microsoft.com/office/powerpoint/2010/main" val="760560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FREQUENCY MODULATION</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A FM system is a miniaturized radio transmitter and receiver. It has 2 parts to it, one  being the transmitter and other the receiver. </a:t>
            </a:r>
          </a:p>
          <a:p>
            <a:pPr marL="0" lvl="0" indent="0">
              <a:buNone/>
            </a:pPr>
            <a:endParaRPr lang="en-US" dirty="0"/>
          </a:p>
          <a:p>
            <a:pPr lvl="0"/>
            <a:r>
              <a:rPr lang="en-US" dirty="0"/>
              <a:t>The underlying mechanism involves, frequency modulated radio waves transmit a signal from the talker or sound source to listener.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00792"/>
          </a:xfrm>
        </p:spPr>
        <p:txBody>
          <a:bodyPr>
            <a:normAutofit/>
          </a:bodyPr>
          <a:lstStyle/>
          <a:p>
            <a:pPr lvl="0"/>
            <a:r>
              <a:rPr lang="en-US" b="1" dirty="0"/>
              <a:t>Transmitter: </a:t>
            </a:r>
          </a:p>
          <a:p>
            <a:pPr lvl="0"/>
            <a:r>
              <a:rPr lang="en-US" dirty="0"/>
              <a:t>In the transmitting unit the mic picks up the acoustic signal, converts it into electric signal which is amplified by amplifier. </a:t>
            </a:r>
          </a:p>
          <a:p>
            <a:pPr lvl="0"/>
            <a:r>
              <a:rPr lang="en-US" dirty="0"/>
              <a:t>Than this electric signal gets superimposed on a certain high frequency called as carrier frequency. </a:t>
            </a:r>
          </a:p>
          <a:p>
            <a:pPr lvl="0"/>
            <a:r>
              <a:rPr lang="en-US" dirty="0"/>
              <a:t>This carrier frequency is an ultrasonic sound which cannot be heard by the human ear. </a:t>
            </a:r>
          </a:p>
          <a:p>
            <a:pPr lvl="0"/>
            <a:r>
              <a:rPr lang="en-US" dirty="0"/>
              <a:t>This wave is transmitted out through an antenna.</a:t>
            </a:r>
          </a:p>
          <a:p>
            <a:pPr>
              <a:buNone/>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442037F-A17B-AA61-D460-CD87FBA0B2EE}"/>
              </a:ext>
            </a:extLst>
          </p:cNvPr>
          <p:cNvSpPr>
            <a:spLocks noGrp="1"/>
          </p:cNvSpPr>
          <p:nvPr>
            <p:ph idx="1"/>
          </p:nvPr>
        </p:nvSpPr>
        <p:spPr>
          <a:xfrm>
            <a:off x="457200" y="476672"/>
            <a:ext cx="8229600" cy="5649491"/>
          </a:xfrm>
        </p:spPr>
        <p:txBody>
          <a:bodyPr>
            <a:normAutofit lnSpcReduction="10000"/>
          </a:bodyPr>
          <a:lstStyle/>
          <a:p>
            <a:r>
              <a:rPr lang="en-US" b="1" dirty="0"/>
              <a:t>Receiver: </a:t>
            </a:r>
          </a:p>
          <a:p>
            <a:r>
              <a:rPr lang="en-US" dirty="0"/>
              <a:t>The antenna of receiving unit picks up the carrier frequency. </a:t>
            </a:r>
          </a:p>
          <a:p>
            <a:r>
              <a:rPr lang="en-US" dirty="0"/>
              <a:t>The electric analog is than separated or decoded from the high ultrasonic carrier frequency. </a:t>
            </a:r>
          </a:p>
          <a:p>
            <a:r>
              <a:rPr lang="en-US" dirty="0"/>
              <a:t>This decoded signal gets amplified. </a:t>
            </a:r>
          </a:p>
          <a:p>
            <a:r>
              <a:rPr lang="en-US" dirty="0"/>
              <a:t>This can be received by the hearing impaired individual through various ways like headphones (or) direct input BTE, or into induction loop system.</a:t>
            </a:r>
          </a:p>
          <a:p>
            <a:endParaRPr lang="en-IN" dirty="0"/>
          </a:p>
        </p:txBody>
      </p:sp>
    </p:spTree>
    <p:extLst>
      <p:ext uri="{BB962C8B-B14F-4D97-AF65-F5344CB8AC3E}">
        <p14:creationId xmlns:p14="http://schemas.microsoft.com/office/powerpoint/2010/main" val="42665352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8229600" cy="6143668"/>
          </a:xfrm>
        </p:spPr>
        <p:txBody>
          <a:bodyPr>
            <a:normAutofit/>
          </a:bodyPr>
          <a:lstStyle/>
          <a:p>
            <a:pPr lvl="0"/>
            <a:r>
              <a:rPr lang="en-US" dirty="0"/>
              <a:t>The FM transmitter &amp; receiver must be tuned to each other. </a:t>
            </a:r>
          </a:p>
          <a:p>
            <a:pPr lvl="0"/>
            <a:r>
              <a:rPr lang="en-US" dirty="0"/>
              <a:t>This transmission happens on reserved radio spectrum 216-217 </a:t>
            </a:r>
            <a:r>
              <a:rPr lang="en-US" dirty="0" err="1"/>
              <a:t>MHz.</a:t>
            </a:r>
            <a:r>
              <a:rPr lang="en-US" dirty="0"/>
              <a:t> </a:t>
            </a:r>
          </a:p>
          <a:p>
            <a:pPr marL="0" indent="0">
              <a:buNone/>
            </a:pP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lnSpcReduction="10000"/>
          </a:bodyPr>
          <a:lstStyle/>
          <a:p>
            <a:r>
              <a:rPr lang="en-US" b="1" dirty="0"/>
              <a:t>ADVANTAGES:</a:t>
            </a:r>
            <a:r>
              <a:rPr lang="en-US" dirty="0"/>
              <a:t> </a:t>
            </a:r>
          </a:p>
          <a:p>
            <a:r>
              <a:rPr lang="en-US" dirty="0"/>
              <a:t> SPL is good.</a:t>
            </a:r>
          </a:p>
          <a:p>
            <a:r>
              <a:rPr lang="en-US" dirty="0"/>
              <a:t>Constant SPL which is constant over quiet a distance.</a:t>
            </a:r>
          </a:p>
          <a:p>
            <a:r>
              <a:rPr lang="en-US" dirty="0"/>
              <a:t>No spill over as in induction loop system</a:t>
            </a:r>
          </a:p>
          <a:p>
            <a:r>
              <a:rPr lang="en-US" dirty="0"/>
              <a:t>Frequency characteristics/ clarity of signal is good.</a:t>
            </a:r>
          </a:p>
          <a:p>
            <a:r>
              <a:rPr lang="en-US" dirty="0"/>
              <a:t>Portable and wearable.</a:t>
            </a:r>
          </a:p>
          <a:p>
            <a:r>
              <a:rPr lang="en-US" dirty="0"/>
              <a:t>Available with different electro acoustic output, so used with Mild HL and Severe to Profound Hl cases.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9DFD9A3-5F98-E3A1-0CF0-B13941E71743}"/>
              </a:ext>
            </a:extLst>
          </p:cNvPr>
          <p:cNvSpPr>
            <a:spLocks noGrp="1"/>
          </p:cNvSpPr>
          <p:nvPr>
            <p:ph idx="1"/>
          </p:nvPr>
        </p:nvSpPr>
        <p:spPr>
          <a:xfrm>
            <a:off x="457200" y="332656"/>
            <a:ext cx="8229600" cy="5793507"/>
          </a:xfrm>
        </p:spPr>
        <p:txBody>
          <a:bodyPr/>
          <a:lstStyle/>
          <a:p>
            <a:r>
              <a:rPr lang="en-US" b="1" dirty="0"/>
              <a:t>DISADVANTAGES:</a:t>
            </a:r>
            <a:r>
              <a:rPr lang="en-US" dirty="0"/>
              <a:t> </a:t>
            </a:r>
          </a:p>
          <a:p>
            <a:r>
              <a:rPr lang="en-US" dirty="0"/>
              <a:t>If there is any other transmitting unit at the same frequency then there may be overlapping information picked up by the receiver</a:t>
            </a:r>
          </a:p>
          <a:p>
            <a:endParaRPr lang="en-IN" dirty="0"/>
          </a:p>
        </p:txBody>
      </p:sp>
    </p:spTree>
    <p:extLst>
      <p:ext uri="{BB962C8B-B14F-4D97-AF65-F5344CB8AC3E}">
        <p14:creationId xmlns:p14="http://schemas.microsoft.com/office/powerpoint/2010/main" val="8356421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normAutofit/>
          </a:bodyPr>
          <a:lstStyle/>
          <a:p>
            <a:pPr>
              <a:buNone/>
            </a:pPr>
            <a:r>
              <a:rPr lang="en-US" b="1" dirty="0"/>
              <a:t>  Hearing assistive technology designed for the home can help you to better hear and understand:</a:t>
            </a:r>
            <a:endParaRPr lang="en-US" dirty="0"/>
          </a:p>
          <a:p>
            <a:pPr lvl="0"/>
            <a:r>
              <a:rPr lang="en-US" dirty="0"/>
              <a:t>Your Television</a:t>
            </a:r>
          </a:p>
          <a:p>
            <a:pPr lvl="0"/>
            <a:r>
              <a:rPr lang="en-US" dirty="0"/>
              <a:t>Your Telephone or Cell Phone</a:t>
            </a:r>
          </a:p>
          <a:p>
            <a:pPr lvl="0"/>
            <a:r>
              <a:rPr lang="en-US" dirty="0"/>
              <a:t>Important Alerting Systems</a:t>
            </a:r>
          </a:p>
          <a:p>
            <a:pPr lvl="1"/>
            <a:r>
              <a:rPr lang="en-US" dirty="0"/>
              <a:t>Smoke Alarm</a:t>
            </a:r>
          </a:p>
          <a:p>
            <a:pPr lvl="1"/>
            <a:r>
              <a:rPr lang="en-US" dirty="0"/>
              <a:t>Alarm Clock</a:t>
            </a:r>
          </a:p>
          <a:p>
            <a:pPr lvl="1"/>
            <a:r>
              <a:rPr lang="en-US" dirty="0"/>
              <a:t>Telephone Ring</a:t>
            </a:r>
          </a:p>
          <a:p>
            <a:pPr lvl="1"/>
            <a:r>
              <a:rPr lang="en-US" dirty="0"/>
              <a:t>Doorbell Ring</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INFRA RED SYSTEMS</a:t>
            </a:r>
            <a:br>
              <a:rPr lang="en-US" dirty="0"/>
            </a:br>
            <a:endParaRPr lang="en-US" dirty="0"/>
          </a:p>
        </p:txBody>
      </p:sp>
      <p:sp>
        <p:nvSpPr>
          <p:cNvPr id="3" name="Content Placeholder 2"/>
          <p:cNvSpPr>
            <a:spLocks noGrp="1"/>
          </p:cNvSpPr>
          <p:nvPr>
            <p:ph idx="1"/>
          </p:nvPr>
        </p:nvSpPr>
        <p:spPr>
          <a:xfrm>
            <a:off x="457200" y="1357298"/>
            <a:ext cx="8229600" cy="5143536"/>
          </a:xfrm>
        </p:spPr>
        <p:txBody>
          <a:bodyPr>
            <a:normAutofit lnSpcReduction="10000"/>
          </a:bodyPr>
          <a:lstStyle/>
          <a:p>
            <a:pPr lvl="0"/>
            <a:r>
              <a:rPr lang="en-US" dirty="0"/>
              <a:t>The frequency of infrared light falls somewhere between 700 nm and 1000+ nm; visible light waves fall between 400 and 700 nm. </a:t>
            </a:r>
          </a:p>
          <a:p>
            <a:pPr lvl="0"/>
            <a:r>
              <a:rPr lang="en-US" dirty="0"/>
              <a:t>Infrared ALDs pick-up the speaker's voice through a microphone, which converts sound signals into electrical energy. </a:t>
            </a:r>
          </a:p>
          <a:p>
            <a:pPr lvl="1"/>
            <a:r>
              <a:rPr lang="en-US" dirty="0"/>
              <a:t>These signals are then sent to a receiver using invisible light rays and signal is then changed into sound energy. Infrared is most useful for settings like auditoriums, television and movie theaters.</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DEE580-9E63-A574-0B49-360CAFEB71AE}"/>
              </a:ext>
            </a:extLst>
          </p:cNvPr>
          <p:cNvSpPr>
            <a:spLocks noGrp="1"/>
          </p:cNvSpPr>
          <p:nvPr>
            <p:ph idx="1"/>
          </p:nvPr>
        </p:nvSpPr>
        <p:spPr>
          <a:xfrm>
            <a:off x="457200" y="260648"/>
            <a:ext cx="8229600" cy="5894115"/>
          </a:xfrm>
        </p:spPr>
        <p:txBody>
          <a:bodyPr/>
          <a:lstStyle/>
          <a:p>
            <a:r>
              <a:rPr lang="en-US" dirty="0"/>
              <a:t>Infrared systems are often used in the home for TV listening, and they are frequently installed in places of entertainment. </a:t>
            </a:r>
          </a:p>
          <a:p>
            <a:endParaRPr lang="en-US" dirty="0"/>
          </a:p>
          <a:p>
            <a:r>
              <a:rPr lang="en-US" dirty="0"/>
              <a:t> Infrared devices utilize infrared light signals to send information from a sound source to a headset worn by the individual with hearing loss. </a:t>
            </a:r>
          </a:p>
          <a:p>
            <a:endParaRPr lang="en-IN" dirty="0"/>
          </a:p>
        </p:txBody>
      </p:sp>
    </p:spTree>
    <p:extLst>
      <p:ext uri="{BB962C8B-B14F-4D97-AF65-F5344CB8AC3E}">
        <p14:creationId xmlns:p14="http://schemas.microsoft.com/office/powerpoint/2010/main" val="20708072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85000" lnSpcReduction="10000"/>
          </a:bodyPr>
          <a:lstStyle/>
          <a:p>
            <a:pPr lvl="0"/>
            <a:r>
              <a:rPr lang="en-US" dirty="0"/>
              <a:t>These devices incorporate the use of a transmitter and a receiver. The transmitter is connected to the specific sound source, including the TV or stereo. </a:t>
            </a:r>
          </a:p>
          <a:p>
            <a:pPr lvl="0"/>
            <a:r>
              <a:rPr lang="en-US" dirty="0"/>
              <a:t>The transmitter then delivers the auditory signal via an invisible beam of light to the receiver. The receiver is usually a headset worn by the hearing impaired individual that is supplied with a volume control. </a:t>
            </a:r>
          </a:p>
          <a:p>
            <a:pPr lvl="0"/>
            <a:r>
              <a:rPr lang="en-US" dirty="0"/>
              <a:t>These devices allow the user to listen to the TV or stereo without having to increase the volume of the TV or stereo such that it is too loud for others. Infrared systems have not been used in with children in classrooms due to the interference in signal transmission that occur from any physical barrier such as bodies or walls.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5937523"/>
          </a:xfrm>
        </p:spPr>
        <p:txBody>
          <a:bodyPr>
            <a:normAutofit/>
          </a:bodyPr>
          <a:lstStyle/>
          <a:p>
            <a:r>
              <a:rPr lang="en-US" b="1" dirty="0"/>
              <a:t>Advantages: </a:t>
            </a:r>
            <a:endParaRPr lang="en-US" dirty="0"/>
          </a:p>
          <a:p>
            <a:r>
              <a:rPr lang="en-US" dirty="0"/>
              <a:t> High fidelity .</a:t>
            </a:r>
          </a:p>
          <a:p>
            <a:r>
              <a:rPr lang="en-US" dirty="0"/>
              <a:t>Good frequency response</a:t>
            </a:r>
          </a:p>
          <a:p>
            <a:r>
              <a:rPr lang="en-US" dirty="0"/>
              <a:t>Good SNR.</a:t>
            </a:r>
          </a:p>
          <a:p>
            <a:r>
              <a:rPr lang="en-US" dirty="0"/>
              <a:t>Person will receive a constant SPL, If rooms are separated by solid barriers than there is no spill over.</a:t>
            </a:r>
          </a:p>
          <a:p>
            <a:r>
              <a:rPr lang="en-US" dirty="0"/>
              <a:t>The person can use same receiver unit in different places wherein IR transmitter is used.</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17CCCD6-A8EA-131D-BB19-2EB73AAF7F69}"/>
              </a:ext>
            </a:extLst>
          </p:cNvPr>
          <p:cNvSpPr>
            <a:spLocks noGrp="1"/>
          </p:cNvSpPr>
          <p:nvPr>
            <p:ph idx="1"/>
          </p:nvPr>
        </p:nvSpPr>
        <p:spPr>
          <a:xfrm>
            <a:off x="457200" y="116632"/>
            <a:ext cx="8229600" cy="6009531"/>
          </a:xfrm>
        </p:spPr>
        <p:txBody>
          <a:bodyPr/>
          <a:lstStyle/>
          <a:p>
            <a:r>
              <a:rPr lang="en-US" b="1" dirty="0"/>
              <a:t>Disadvantages:</a:t>
            </a:r>
            <a:r>
              <a:rPr lang="en-US" dirty="0"/>
              <a:t> </a:t>
            </a:r>
          </a:p>
          <a:p>
            <a:r>
              <a:rPr lang="en-US" dirty="0"/>
              <a:t> If there is any barrier between transmitter and receiver the signal is not picked up, can be within or outside the room.</a:t>
            </a:r>
          </a:p>
          <a:p>
            <a:pPr>
              <a:buNone/>
            </a:pPr>
            <a:endParaRPr lang="en-US" dirty="0"/>
          </a:p>
          <a:p>
            <a:r>
              <a:rPr lang="en-US" dirty="0"/>
              <a:t>Direct sunlight on the receiver unit, than the signal picked up may not be clear.</a:t>
            </a:r>
          </a:p>
          <a:p>
            <a:endParaRPr lang="en-IN" dirty="0"/>
          </a:p>
        </p:txBody>
      </p:sp>
    </p:spTree>
    <p:extLst>
      <p:ext uri="{BB962C8B-B14F-4D97-AF65-F5344CB8AC3E}">
        <p14:creationId xmlns:p14="http://schemas.microsoft.com/office/powerpoint/2010/main" val="554559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EBAB5-6479-D01E-1294-62AF7F24DDEC}"/>
              </a:ext>
            </a:extLst>
          </p:cNvPr>
          <p:cNvSpPr>
            <a:spLocks noGrp="1"/>
          </p:cNvSpPr>
          <p:nvPr>
            <p:ph type="title"/>
          </p:nvPr>
        </p:nvSpPr>
        <p:spPr/>
        <p:txBody>
          <a:bodyPr/>
          <a:lstStyle/>
          <a:p>
            <a:r>
              <a:rPr lang="en-US" dirty="0"/>
              <a:t>Alerting Systems:</a:t>
            </a:r>
            <a:endParaRPr lang="en-IN" dirty="0"/>
          </a:p>
        </p:txBody>
      </p:sp>
      <p:sp>
        <p:nvSpPr>
          <p:cNvPr id="3" name="Content Placeholder 2">
            <a:extLst>
              <a:ext uri="{FF2B5EF4-FFF2-40B4-BE49-F238E27FC236}">
                <a16:creationId xmlns:a16="http://schemas.microsoft.com/office/drawing/2014/main" id="{090FAA1F-929F-3EB6-FDDB-4A12A9EA6956}"/>
              </a:ext>
            </a:extLst>
          </p:cNvPr>
          <p:cNvSpPr>
            <a:spLocks noGrp="1"/>
          </p:cNvSpPr>
          <p:nvPr>
            <p:ph idx="1"/>
          </p:nvPr>
        </p:nvSpPr>
        <p:spPr/>
        <p:txBody>
          <a:bodyPr/>
          <a:lstStyle/>
          <a:p>
            <a:r>
              <a:rPr lang="en-US" dirty="0"/>
              <a:t>Sometimes, sound signals alone might not be sufficient to alert a person with hearing impairment. He/she may require additional information, such as flashing lights, vibration, or both.</a:t>
            </a:r>
            <a:endParaRPr lang="en-IN" dirty="0"/>
          </a:p>
        </p:txBody>
      </p:sp>
    </p:spTree>
    <p:extLst>
      <p:ext uri="{BB962C8B-B14F-4D97-AF65-F5344CB8AC3E}">
        <p14:creationId xmlns:p14="http://schemas.microsoft.com/office/powerpoint/2010/main" val="12696168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B24755-D19E-C465-8CF0-CB415B6B6B46}"/>
              </a:ext>
            </a:extLst>
          </p:cNvPr>
          <p:cNvSpPr>
            <a:spLocks noGrp="1"/>
          </p:cNvSpPr>
          <p:nvPr>
            <p:ph type="title"/>
          </p:nvPr>
        </p:nvSpPr>
        <p:spPr/>
        <p:txBody>
          <a:bodyPr/>
          <a:lstStyle/>
          <a:p>
            <a:r>
              <a:rPr lang="en-US" dirty="0"/>
              <a:t>a. </a:t>
            </a:r>
            <a:r>
              <a:rPr lang="en-US" dirty="0" err="1"/>
              <a:t>Vibroalarms</a:t>
            </a:r>
            <a:r>
              <a:rPr lang="en-US" dirty="0"/>
              <a:t>:</a:t>
            </a:r>
            <a:endParaRPr lang="en-IN" dirty="0"/>
          </a:p>
        </p:txBody>
      </p:sp>
      <p:sp>
        <p:nvSpPr>
          <p:cNvPr id="3" name="Content Placeholder 2">
            <a:extLst>
              <a:ext uri="{FF2B5EF4-FFF2-40B4-BE49-F238E27FC236}">
                <a16:creationId xmlns:a16="http://schemas.microsoft.com/office/drawing/2014/main" id="{044F4958-F8F9-B76C-A4D4-B6E5479440D3}"/>
              </a:ext>
            </a:extLst>
          </p:cNvPr>
          <p:cNvSpPr>
            <a:spLocks noGrp="1"/>
          </p:cNvSpPr>
          <p:nvPr>
            <p:ph idx="1"/>
          </p:nvPr>
        </p:nvSpPr>
        <p:spPr>
          <a:xfrm>
            <a:off x="457200" y="1600200"/>
            <a:ext cx="8435280" cy="4925144"/>
          </a:xfrm>
        </p:spPr>
        <p:txBody>
          <a:bodyPr>
            <a:normAutofit fontScale="92500" lnSpcReduction="10000"/>
          </a:bodyPr>
          <a:lstStyle/>
          <a:p>
            <a:pPr algn="just"/>
            <a:r>
              <a:rPr lang="en-US" dirty="0"/>
              <a:t>There are special alarm clocks available, which beep, flash a light, and vibrate the bed at the same time. </a:t>
            </a:r>
          </a:p>
          <a:p>
            <a:pPr algn="just"/>
            <a:r>
              <a:rPr lang="en-US" dirty="0"/>
              <a:t>This is especially useful for students. </a:t>
            </a:r>
          </a:p>
          <a:p>
            <a:pPr algn="just"/>
            <a:r>
              <a:rPr lang="en-US" dirty="0"/>
              <a:t>Many people with hearing impairment have trouble hearing the alarm clock, as they would have taken their hearing aids off for the night.</a:t>
            </a:r>
          </a:p>
          <a:p>
            <a:pPr algn="just"/>
            <a:r>
              <a:rPr lang="en-US" dirty="0"/>
              <a:t> Hence, a </a:t>
            </a:r>
            <a:r>
              <a:rPr lang="en-US" dirty="0" err="1"/>
              <a:t>vibroalarm</a:t>
            </a:r>
            <a:r>
              <a:rPr lang="en-US" dirty="0"/>
              <a:t> will be useful. </a:t>
            </a:r>
          </a:p>
          <a:p>
            <a:pPr algn="just"/>
            <a:r>
              <a:rPr lang="en-US" dirty="0"/>
              <a:t>This </a:t>
            </a:r>
            <a:r>
              <a:rPr lang="en-US" dirty="0" err="1"/>
              <a:t>vibroalarm</a:t>
            </a:r>
            <a:r>
              <a:rPr lang="en-US" dirty="0"/>
              <a:t>, kept under the pillow at night-time, vibrates the pillow at the set time.</a:t>
            </a:r>
            <a:endParaRPr lang="en-IN" dirty="0"/>
          </a:p>
        </p:txBody>
      </p:sp>
    </p:spTree>
    <p:extLst>
      <p:ext uri="{BB962C8B-B14F-4D97-AF65-F5344CB8AC3E}">
        <p14:creationId xmlns:p14="http://schemas.microsoft.com/office/powerpoint/2010/main" val="1578647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D6DC10-D310-318B-2E2B-A06FB0743D0D}"/>
              </a:ext>
            </a:extLst>
          </p:cNvPr>
          <p:cNvSpPr>
            <a:spLocks noGrp="1"/>
          </p:cNvSpPr>
          <p:nvPr>
            <p:ph type="title"/>
          </p:nvPr>
        </p:nvSpPr>
        <p:spPr/>
        <p:txBody>
          <a:bodyPr/>
          <a:lstStyle/>
          <a:p>
            <a:r>
              <a:rPr lang="en-US" dirty="0"/>
              <a:t>b. Doorbell alerts:</a:t>
            </a:r>
            <a:endParaRPr lang="en-IN" dirty="0"/>
          </a:p>
        </p:txBody>
      </p:sp>
      <p:sp>
        <p:nvSpPr>
          <p:cNvPr id="3" name="Content Placeholder 2">
            <a:extLst>
              <a:ext uri="{FF2B5EF4-FFF2-40B4-BE49-F238E27FC236}">
                <a16:creationId xmlns:a16="http://schemas.microsoft.com/office/drawing/2014/main" id="{5AD473D7-6D5D-D853-22FD-5D03D8187986}"/>
              </a:ext>
            </a:extLst>
          </p:cNvPr>
          <p:cNvSpPr>
            <a:spLocks noGrp="1"/>
          </p:cNvSpPr>
          <p:nvPr>
            <p:ph idx="1"/>
          </p:nvPr>
        </p:nvSpPr>
        <p:spPr/>
        <p:txBody>
          <a:bodyPr>
            <a:normAutofit lnSpcReduction="10000"/>
          </a:bodyPr>
          <a:lstStyle/>
          <a:p>
            <a:r>
              <a:rPr lang="en-US" dirty="0"/>
              <a:t>In this system, the doorbell is attached to a light, which flashes every time somebody presses the doorbell. </a:t>
            </a:r>
          </a:p>
          <a:p>
            <a:endParaRPr lang="en-US" dirty="0"/>
          </a:p>
          <a:p>
            <a:r>
              <a:rPr lang="en-US" dirty="0"/>
              <a:t>The sound of the doorbell may also be made louder. </a:t>
            </a:r>
          </a:p>
          <a:p>
            <a:endParaRPr lang="en-US" dirty="0"/>
          </a:p>
          <a:p>
            <a:r>
              <a:rPr lang="en-US" dirty="0"/>
              <a:t>Sometimes, the light that is used to signal the ringing of the telephone.</a:t>
            </a:r>
            <a:endParaRPr lang="en-IN" dirty="0"/>
          </a:p>
        </p:txBody>
      </p:sp>
    </p:spTree>
    <p:extLst>
      <p:ext uri="{BB962C8B-B14F-4D97-AF65-F5344CB8AC3E}">
        <p14:creationId xmlns:p14="http://schemas.microsoft.com/office/powerpoint/2010/main" val="410320294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E769D-A665-249D-2711-14DFD941BCB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A75BFBB7-1D65-FB01-295E-D7EA6A3EC7C9}"/>
              </a:ext>
            </a:extLst>
          </p:cNvPr>
          <p:cNvSpPr>
            <a:spLocks noGrp="1"/>
          </p:cNvSpPr>
          <p:nvPr>
            <p:ph idx="1"/>
          </p:nvPr>
        </p:nvSpPr>
        <p:spPr/>
        <p:txBody>
          <a:bodyPr>
            <a:normAutofit lnSpcReduction="10000"/>
          </a:bodyPr>
          <a:lstStyle/>
          <a:p>
            <a:r>
              <a:rPr lang="en-US" dirty="0"/>
              <a:t>So, whenever the phone rings, the light flashes. </a:t>
            </a:r>
          </a:p>
          <a:p>
            <a:r>
              <a:rPr lang="en-US" dirty="0"/>
              <a:t>In such cases, the flashing of the light is coded in order to tell the difference between the telephone ring and the doorbell (ex: 5 flashes for the doorbell, 1 flash for every time the phone rings, </a:t>
            </a:r>
            <a:r>
              <a:rPr lang="en-US" dirty="0" err="1"/>
              <a:t>etc</a:t>
            </a:r>
            <a:r>
              <a:rPr lang="en-US" dirty="0"/>
              <a:t>). </a:t>
            </a:r>
          </a:p>
          <a:p>
            <a:r>
              <a:rPr lang="en-US" dirty="0"/>
              <a:t>Some other alerting systems have a vibrator which can be worn around the wrist.</a:t>
            </a:r>
            <a:endParaRPr lang="en-IN" dirty="0"/>
          </a:p>
        </p:txBody>
      </p:sp>
    </p:spTree>
    <p:extLst>
      <p:ext uri="{BB962C8B-B14F-4D97-AF65-F5344CB8AC3E}">
        <p14:creationId xmlns:p14="http://schemas.microsoft.com/office/powerpoint/2010/main" val="14307463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C2C8E-7419-8433-C9FD-4C8C3E8AC780}"/>
              </a:ext>
            </a:extLst>
          </p:cNvPr>
          <p:cNvSpPr>
            <a:spLocks noGrp="1"/>
          </p:cNvSpPr>
          <p:nvPr>
            <p:ph type="title"/>
          </p:nvPr>
        </p:nvSpPr>
        <p:spPr/>
        <p:txBody>
          <a:bodyPr/>
          <a:lstStyle/>
          <a:p>
            <a:r>
              <a:rPr lang="en-US" dirty="0"/>
              <a:t>c. Smoke alarms:</a:t>
            </a:r>
            <a:endParaRPr lang="en-IN" dirty="0"/>
          </a:p>
        </p:txBody>
      </p:sp>
      <p:sp>
        <p:nvSpPr>
          <p:cNvPr id="3" name="Content Placeholder 2">
            <a:extLst>
              <a:ext uri="{FF2B5EF4-FFF2-40B4-BE49-F238E27FC236}">
                <a16:creationId xmlns:a16="http://schemas.microsoft.com/office/drawing/2014/main" id="{728E2CF9-5DF8-5140-F375-02FFA29722FA}"/>
              </a:ext>
            </a:extLst>
          </p:cNvPr>
          <p:cNvSpPr>
            <a:spLocks noGrp="1"/>
          </p:cNvSpPr>
          <p:nvPr>
            <p:ph idx="1"/>
          </p:nvPr>
        </p:nvSpPr>
        <p:spPr/>
        <p:txBody>
          <a:bodyPr>
            <a:normAutofit fontScale="92500" lnSpcReduction="10000"/>
          </a:bodyPr>
          <a:lstStyle/>
          <a:p>
            <a:r>
              <a:rPr lang="en-US" dirty="0"/>
              <a:t>Most of these alarms are extremely loud, and can be heard even by most individuals with hearing impairment. </a:t>
            </a:r>
          </a:p>
          <a:p>
            <a:r>
              <a:rPr lang="en-US" dirty="0"/>
              <a:t>However, those with profound hearing loss may not be able to hear even this loud sound. </a:t>
            </a:r>
          </a:p>
          <a:p>
            <a:r>
              <a:rPr lang="en-US" dirty="0"/>
              <a:t>Smoke alarms and fire alarms can be made specially for individuals with hearing impairment.</a:t>
            </a:r>
          </a:p>
          <a:p>
            <a:r>
              <a:rPr lang="en-US" dirty="0"/>
              <a:t> These have extra-loud alarm signals, and a flashing light to alert the person in case of an emergency.</a:t>
            </a:r>
            <a:endParaRPr lang="en-IN" dirty="0"/>
          </a:p>
        </p:txBody>
      </p:sp>
    </p:spTree>
    <p:extLst>
      <p:ext uri="{BB962C8B-B14F-4D97-AF65-F5344CB8AC3E}">
        <p14:creationId xmlns:p14="http://schemas.microsoft.com/office/powerpoint/2010/main" val="673597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8229600" cy="6072230"/>
          </a:xfrm>
        </p:spPr>
        <p:txBody>
          <a:bodyPr/>
          <a:lstStyle/>
          <a:p>
            <a:pPr>
              <a:buNone/>
            </a:pPr>
            <a:r>
              <a:rPr lang="en-US" b="1" dirty="0"/>
              <a:t> Hearing assistive technology </a:t>
            </a:r>
            <a:r>
              <a:rPr lang="en-US" b="1" dirty="0" err="1"/>
              <a:t>desinged</a:t>
            </a:r>
            <a:r>
              <a:rPr lang="en-US" b="1" dirty="0"/>
              <a:t> for people on the go can help you to better hear and understand in:</a:t>
            </a:r>
            <a:endParaRPr lang="en-US" dirty="0"/>
          </a:p>
          <a:p>
            <a:pPr lvl="0"/>
            <a:r>
              <a:rPr lang="en-US" dirty="0"/>
              <a:t>Restaurants</a:t>
            </a:r>
          </a:p>
          <a:p>
            <a:pPr lvl="0"/>
            <a:r>
              <a:rPr lang="en-US" dirty="0"/>
              <a:t>Church</a:t>
            </a:r>
          </a:p>
          <a:p>
            <a:pPr lvl="0"/>
            <a:r>
              <a:rPr lang="en-US" dirty="0"/>
              <a:t>Movie Theaters</a:t>
            </a:r>
          </a:p>
          <a:p>
            <a:pPr lvl="0"/>
            <a:r>
              <a:rPr lang="en-US" dirty="0"/>
              <a:t>Classrooms</a:t>
            </a:r>
          </a:p>
          <a:p>
            <a:pPr lvl="0"/>
            <a:r>
              <a:rPr lang="en-US" dirty="0"/>
              <a:t>And many other noisy locations!</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5992"/>
            <a:ext cx="8229600" cy="3071834"/>
          </a:xfrm>
        </p:spPr>
        <p:txBody>
          <a:bodyPr/>
          <a:lstStyle/>
          <a:p>
            <a:r>
              <a:rPr lang="en-IN" dirty="0"/>
              <a:t>Thank You</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Hardwire system</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dirty="0"/>
              <a:t>It contains mic which converts acoustic signal to electric signal. This is amplified and distributed to each of the unit meant for each child. </a:t>
            </a:r>
          </a:p>
          <a:p>
            <a:pPr lvl="0" algn="just"/>
            <a:r>
              <a:rPr lang="en-US" dirty="0"/>
              <a:t>The amplifier is connected to unit through hard wires. </a:t>
            </a:r>
          </a:p>
          <a:p>
            <a:pPr lvl="0" algn="just"/>
            <a:r>
              <a:rPr lang="en-US" dirty="0"/>
              <a:t>Each of the unit will have one or two attenuators, and from the unit the output is taken out through head phones.</a:t>
            </a:r>
          </a:p>
          <a:p>
            <a:pPr lvl="0" algn="just"/>
            <a:r>
              <a:rPr lang="en-US" dirty="0"/>
              <a:t> The 2 attenuators may be used to manipulate the intensity of the signal to suit the child.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58A967-C4C0-7401-310F-7EDC01373BFD}"/>
              </a:ext>
            </a:extLst>
          </p:cNvPr>
          <p:cNvSpPr>
            <a:spLocks noGrp="1"/>
          </p:cNvSpPr>
          <p:nvPr>
            <p:ph idx="1"/>
          </p:nvPr>
        </p:nvSpPr>
        <p:spPr/>
        <p:txBody>
          <a:bodyPr>
            <a:normAutofit fontScale="92500" lnSpcReduction="10000"/>
          </a:bodyPr>
          <a:lstStyle/>
          <a:p>
            <a:pPr lvl="0" algn="just"/>
            <a:r>
              <a:rPr lang="en-US" dirty="0"/>
              <a:t>Systems may be installed in the home to provide the hearing-impaired person the ability to listen to the TV or radio without subjecting other listeners to excess loudness. </a:t>
            </a:r>
          </a:p>
          <a:p>
            <a:pPr lvl="0" algn="just"/>
            <a:r>
              <a:rPr lang="en-US" dirty="0"/>
              <a:t>Large area amplification systems can be employed in such facilities as churches, auditoriums and classrooms. </a:t>
            </a:r>
          </a:p>
          <a:p>
            <a:pPr lvl="0" algn="just"/>
            <a:r>
              <a:rPr lang="en-US" dirty="0"/>
              <a:t>The amplified signal can be carried by cable to a listening area equipped with output jacks into which an appropriate earphone may be inserted</a:t>
            </a:r>
          </a:p>
          <a:p>
            <a:endParaRPr lang="en-IN" dirty="0"/>
          </a:p>
        </p:txBody>
      </p:sp>
    </p:spTree>
    <p:extLst>
      <p:ext uri="{BB962C8B-B14F-4D97-AF65-F5344CB8AC3E}">
        <p14:creationId xmlns:p14="http://schemas.microsoft.com/office/powerpoint/2010/main" val="1983253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92500" lnSpcReduction="10000"/>
          </a:bodyPr>
          <a:lstStyle/>
          <a:p>
            <a:pPr marL="0" indent="0">
              <a:buNone/>
            </a:pPr>
            <a:r>
              <a:rPr lang="en-US" b="1" dirty="0"/>
              <a:t>ADVANTAGES:</a:t>
            </a:r>
            <a:r>
              <a:rPr lang="en-US" dirty="0"/>
              <a:t>    </a:t>
            </a:r>
          </a:p>
          <a:p>
            <a:pPr marL="0" indent="0">
              <a:buNone/>
            </a:pPr>
            <a:r>
              <a:rPr lang="en-US" dirty="0"/>
              <a:t>       </a:t>
            </a:r>
          </a:p>
          <a:p>
            <a:r>
              <a:rPr lang="en-US" dirty="0"/>
              <a:t>Since the microphone is close to the teacher the children will get constant SPL .</a:t>
            </a:r>
          </a:p>
          <a:p>
            <a:pPr>
              <a:buNone/>
            </a:pPr>
            <a:endParaRPr lang="en-US" dirty="0"/>
          </a:p>
          <a:p>
            <a:r>
              <a:rPr lang="en-US" dirty="0"/>
              <a:t>The S/N ratio is better when compared to hearing aids.</a:t>
            </a:r>
          </a:p>
          <a:p>
            <a:pPr marL="0" indent="0">
              <a:buNone/>
            </a:pPr>
            <a:endParaRPr lang="en-US" dirty="0"/>
          </a:p>
          <a:p>
            <a:r>
              <a:rPr lang="en-US" dirty="0"/>
              <a:t>High fidelity and low distortion.</a:t>
            </a:r>
          </a:p>
          <a:p>
            <a:endParaRPr lang="en-US" dirty="0"/>
          </a:p>
          <a:p>
            <a:r>
              <a:rPr lang="en-US" dirty="0"/>
              <a:t>Used with group of children.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AC5FD94-6368-0479-8C33-354CE1F27DDC}"/>
              </a:ext>
            </a:extLst>
          </p:cNvPr>
          <p:cNvSpPr>
            <a:spLocks noGrp="1"/>
          </p:cNvSpPr>
          <p:nvPr>
            <p:ph idx="1"/>
          </p:nvPr>
        </p:nvSpPr>
        <p:spPr>
          <a:xfrm>
            <a:off x="457200" y="188640"/>
            <a:ext cx="8229600" cy="6408712"/>
          </a:xfrm>
        </p:spPr>
        <p:txBody>
          <a:bodyPr>
            <a:normAutofit/>
          </a:bodyPr>
          <a:lstStyle/>
          <a:p>
            <a:pPr marL="0" indent="0">
              <a:buNone/>
            </a:pPr>
            <a:r>
              <a:rPr lang="en-US" b="1" dirty="0"/>
              <a:t>DISADVANTAGES:</a:t>
            </a:r>
            <a:r>
              <a:rPr lang="en-US" dirty="0"/>
              <a:t> </a:t>
            </a:r>
          </a:p>
          <a:p>
            <a:r>
              <a:rPr lang="en-US" dirty="0"/>
              <a:t>Movement of the teacher and child is restricted.</a:t>
            </a:r>
          </a:p>
          <a:p>
            <a:endParaRPr lang="en-US" dirty="0"/>
          </a:p>
          <a:p>
            <a:r>
              <a:rPr lang="en-US" dirty="0"/>
              <a:t>Can be used only in classroom situation.</a:t>
            </a:r>
          </a:p>
          <a:p>
            <a:endParaRPr lang="en-US" dirty="0"/>
          </a:p>
          <a:p>
            <a:r>
              <a:rPr lang="en-US" dirty="0"/>
              <a:t>Child to child communication is restricted. (To overcome this each unit has a mic; turn taking should be done).</a:t>
            </a:r>
          </a:p>
          <a:p>
            <a:endParaRPr lang="en-IN" dirty="0"/>
          </a:p>
        </p:txBody>
      </p:sp>
    </p:spTree>
    <p:extLst>
      <p:ext uri="{BB962C8B-B14F-4D97-AF65-F5344CB8AC3E}">
        <p14:creationId xmlns:p14="http://schemas.microsoft.com/office/powerpoint/2010/main" val="3166352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BA23DB-242A-7A0C-FB54-58EB10715F03}"/>
              </a:ext>
            </a:extLst>
          </p:cNvPr>
          <p:cNvSpPr>
            <a:spLocks noGrp="1"/>
          </p:cNvSpPr>
          <p:nvPr>
            <p:ph idx="1"/>
          </p:nvPr>
        </p:nvSpPr>
        <p:spPr>
          <a:xfrm>
            <a:off x="457200" y="404664"/>
            <a:ext cx="8229600" cy="5721499"/>
          </a:xfrm>
        </p:spPr>
        <p:txBody>
          <a:bodyPr>
            <a:normAutofit fontScale="85000" lnSpcReduction="10000"/>
          </a:bodyPr>
          <a:lstStyle/>
          <a:p>
            <a:r>
              <a:rPr lang="en-US" dirty="0"/>
              <a:t>The limitations of a hard-wire system stem from the necessity of a physical wire connection between all components of the system. </a:t>
            </a:r>
          </a:p>
          <a:p>
            <a:endParaRPr lang="en-US" dirty="0"/>
          </a:p>
          <a:p>
            <a:r>
              <a:rPr lang="en-US" dirty="0"/>
              <a:t>In large area settings, there are a limited number of users. </a:t>
            </a:r>
          </a:p>
          <a:p>
            <a:endParaRPr lang="en-US" dirty="0"/>
          </a:p>
          <a:p>
            <a:r>
              <a:rPr lang="en-US" dirty="0"/>
              <a:t>The location of the output jacks also limits the choice of seating for the persons using the system. </a:t>
            </a:r>
          </a:p>
          <a:p>
            <a:endParaRPr lang="en-US" dirty="0"/>
          </a:p>
          <a:p>
            <a:r>
              <a:rPr lang="en-US" dirty="0"/>
              <a:t>Some individuals find the combination of components (wires, connectors, microphone and amplifier) difficult to use effectively. </a:t>
            </a:r>
          </a:p>
          <a:p>
            <a:endParaRPr lang="en-IN" dirty="0"/>
          </a:p>
        </p:txBody>
      </p:sp>
    </p:spTree>
    <p:extLst>
      <p:ext uri="{BB962C8B-B14F-4D97-AF65-F5344CB8AC3E}">
        <p14:creationId xmlns:p14="http://schemas.microsoft.com/office/powerpoint/2010/main" val="39161687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Induction Loop System:</a:t>
            </a:r>
            <a:br>
              <a:rPr lang="en-US" dirty="0"/>
            </a:br>
            <a:endParaRPr lang="en-US" dirty="0"/>
          </a:p>
        </p:txBody>
      </p:sp>
      <p:sp>
        <p:nvSpPr>
          <p:cNvPr id="3" name="Content Placeholder 2"/>
          <p:cNvSpPr>
            <a:spLocks noGrp="1"/>
          </p:cNvSpPr>
          <p:nvPr>
            <p:ph idx="1"/>
          </p:nvPr>
        </p:nvSpPr>
        <p:spPr/>
        <p:txBody>
          <a:bodyPr>
            <a:normAutofit fontScale="92500"/>
          </a:bodyPr>
          <a:lstStyle/>
          <a:p>
            <a:pPr lvl="0"/>
            <a:r>
              <a:rPr lang="en-US" dirty="0"/>
              <a:t>The electric current through the wire loop. output from an amplifier is delivered to a loop of wire placed around the circumference of a designated "listening area". </a:t>
            </a:r>
          </a:p>
          <a:p>
            <a:pPr lvl="0"/>
            <a:endParaRPr lang="en-US" dirty="0"/>
          </a:p>
          <a:p>
            <a:pPr lvl="0"/>
            <a:r>
              <a:rPr lang="en-US" dirty="0"/>
              <a:t>The audio signals from the sound source (usually a microphone, though other audio sources can be accommodated) are amplified and sent as an alternating current through the wire loop. </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218</TotalTime>
  <Words>1644</Words>
  <Application>Microsoft Office PowerPoint</Application>
  <PresentationFormat>On-screen Show (4:3)</PresentationFormat>
  <Paragraphs>143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Canva Sans Bold</vt:lpstr>
      <vt:lpstr>Office Theme</vt:lpstr>
      <vt:lpstr>Assistive listening device (ALD)                                                  </vt:lpstr>
      <vt:lpstr>PowerPoint Presentation</vt:lpstr>
      <vt:lpstr>PowerPoint Presentation</vt:lpstr>
      <vt:lpstr>Hardwire system </vt:lpstr>
      <vt:lpstr>PowerPoint Presentation</vt:lpstr>
      <vt:lpstr>PowerPoint Presentation</vt:lpstr>
      <vt:lpstr>PowerPoint Presentation</vt:lpstr>
      <vt:lpstr>PowerPoint Presentation</vt:lpstr>
      <vt:lpstr>Induction Loop System: </vt:lpstr>
      <vt:lpstr>PowerPoint Presentation</vt:lpstr>
      <vt:lpstr>PowerPoint Presentation</vt:lpstr>
      <vt:lpstr>PowerPoint Presentation</vt:lpstr>
      <vt:lpstr>PowerPoint Presentation</vt:lpstr>
      <vt:lpstr>FREQUENCY MODULATION </vt:lpstr>
      <vt:lpstr>PowerPoint Presentation</vt:lpstr>
      <vt:lpstr>PowerPoint Presentation</vt:lpstr>
      <vt:lpstr>PowerPoint Presentation</vt:lpstr>
      <vt:lpstr>PowerPoint Presentation</vt:lpstr>
      <vt:lpstr>PowerPoint Presentation</vt:lpstr>
      <vt:lpstr>INFRA RED SYSTEMS </vt:lpstr>
      <vt:lpstr>PowerPoint Presentation</vt:lpstr>
      <vt:lpstr>PowerPoint Presentation</vt:lpstr>
      <vt:lpstr>PowerPoint Presentation</vt:lpstr>
      <vt:lpstr>PowerPoint Presentation</vt:lpstr>
      <vt:lpstr>Alerting Systems:</vt:lpstr>
      <vt:lpstr>a. Vibroalarms:</vt:lpstr>
      <vt:lpstr>b. Doorbell alerts:</vt:lpstr>
      <vt:lpstr>PowerPoint Presentation</vt:lpstr>
      <vt:lpstr>c. Smoke alarms: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Assistive listening device (ALD)</dc:title>
  <dc:creator>Windows User</dc:creator>
  <cp:lastModifiedBy>Sanket Bhalerao</cp:lastModifiedBy>
  <cp:revision>23</cp:revision>
  <dcterms:created xsi:type="dcterms:W3CDTF">2018-09-18T08:07:27Z</dcterms:created>
  <dcterms:modified xsi:type="dcterms:W3CDTF">2024-08-12T09:30:52Z</dcterms:modified>
</cp:coreProperties>
</file>