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35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345016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33311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AAA6D-65BB-406B-8722-BD2F429C9243}"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498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376916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AAA6D-65BB-406B-8722-BD2F429C9243}"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08753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3835496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3823733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606488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41113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D0F118-440A-49DC-B13E-1C680AD2BEDC}" type="datetimeFigureOut">
              <a:rPr lang="en-US" smtClean="0"/>
              <a:t>8/12/2024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151925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3807368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D0F118-440A-49DC-B13E-1C680AD2BEDC}" type="datetimeFigureOut">
              <a:rPr lang="en-US" smtClean="0"/>
              <a:t>8/12/2024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014620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D0F118-440A-49DC-B13E-1C680AD2BEDC}" type="datetimeFigureOut">
              <a:rPr lang="en-US" smtClean="0"/>
              <a:t>8/12/2024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4859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0F118-440A-49DC-B13E-1C680AD2BEDC}" type="datetimeFigureOut">
              <a:rPr lang="en-US" smtClean="0"/>
              <a:t>8/12/2024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83811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335418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D0F118-440A-49DC-B13E-1C680AD2BEDC}" type="datetimeFigureOut">
              <a:rPr lang="en-US" smtClean="0"/>
              <a:t>8/12/2024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AAA6D-65BB-406B-8722-BD2F429C9243}" type="slidenum">
              <a:rPr lang="en-US" smtClean="0"/>
              <a:t>‹#›</a:t>
            </a:fld>
            <a:endParaRPr lang="en-US"/>
          </a:p>
        </p:txBody>
      </p:sp>
    </p:spTree>
    <p:extLst>
      <p:ext uri="{BB962C8B-B14F-4D97-AF65-F5344CB8AC3E}">
        <p14:creationId xmlns:p14="http://schemas.microsoft.com/office/powerpoint/2010/main" val="2888696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9D0F118-440A-49DC-B13E-1C680AD2BEDC}" type="datetimeFigureOut">
              <a:rPr lang="en-US" smtClean="0"/>
              <a:t>8/12/2024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DAAA6D-65BB-406B-8722-BD2F429C9243}" type="slidenum">
              <a:rPr lang="en-US" smtClean="0"/>
              <a:t>‹#›</a:t>
            </a:fld>
            <a:endParaRPr lang="en-US"/>
          </a:p>
        </p:txBody>
      </p:sp>
    </p:spTree>
    <p:extLst>
      <p:ext uri="{BB962C8B-B14F-4D97-AF65-F5344CB8AC3E}">
        <p14:creationId xmlns:p14="http://schemas.microsoft.com/office/powerpoint/2010/main" val="1198538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8BEC1-ED78-4CBF-9951-9D92395CFAC7}"/>
              </a:ext>
            </a:extLst>
          </p:cNvPr>
          <p:cNvSpPr>
            <a:spLocks noGrp="1"/>
          </p:cNvSpPr>
          <p:nvPr>
            <p:ph type="ctrTitle"/>
          </p:nvPr>
        </p:nvSpPr>
        <p:spPr>
          <a:xfrm>
            <a:off x="1242811" y="1371160"/>
            <a:ext cx="9947564" cy="2387600"/>
          </a:xfrm>
        </p:spPr>
        <p:txBody>
          <a:bodyPr>
            <a:noAutofit/>
          </a:bodyPr>
          <a:lstStyle/>
          <a:p>
            <a:pPr algn="l"/>
            <a:r>
              <a:rPr lang="en-US" sz="4000" b="1" dirty="0"/>
              <a:t>Audiological and Non-audiological factors related to hearing aid </a:t>
            </a:r>
            <a:br>
              <a:rPr lang="en-US" sz="3600" dirty="0"/>
            </a:br>
            <a:endParaRPr lang="en-US" sz="4000" dirty="0"/>
          </a:p>
        </p:txBody>
      </p:sp>
      <p:sp>
        <p:nvSpPr>
          <p:cNvPr id="4" name="Subtitle 2">
            <a:extLst>
              <a:ext uri="{FF2B5EF4-FFF2-40B4-BE49-F238E27FC236}">
                <a16:creationId xmlns:a16="http://schemas.microsoft.com/office/drawing/2014/main" id="{1A109EE7-7262-EB00-DFAC-67FE4DF0C75C}"/>
              </a:ext>
            </a:extLst>
          </p:cNvPr>
          <p:cNvSpPr>
            <a:spLocks noGrp="1"/>
          </p:cNvSpPr>
          <p:nvPr>
            <p:ph type="subTitle" idx="1"/>
          </p:nvPr>
        </p:nvSpPr>
        <p:spPr>
          <a:xfrm>
            <a:off x="1509713" y="4278313"/>
            <a:ext cx="10002837" cy="1655762"/>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lnSpc>
                <a:spcPct val="120000"/>
              </a:lnSpc>
            </a:pPr>
            <a:r>
              <a:rPr lang="en-US" sz="9600" dirty="0">
                <a:solidFill>
                  <a:srgbClr val="000000"/>
                </a:solidFill>
                <a:latin typeface="Canva Sans Bold"/>
              </a:rPr>
              <a:t>Faculty:</a:t>
            </a:r>
          </a:p>
          <a:p>
            <a:pPr algn="ctr">
              <a:lnSpc>
                <a:spcPct val="120000"/>
              </a:lnSpc>
            </a:pPr>
            <a:r>
              <a:rPr lang="en-US" sz="9600" dirty="0">
                <a:solidFill>
                  <a:srgbClr val="000000"/>
                </a:solidFill>
                <a:latin typeface="Canva Sans Bold"/>
              </a:rPr>
              <a:t> Mr. Vikash Kumar</a:t>
            </a:r>
          </a:p>
          <a:p>
            <a:pPr algn="ctr">
              <a:lnSpc>
                <a:spcPct val="120000"/>
              </a:lnSpc>
            </a:pPr>
            <a:r>
              <a:rPr lang="en-US" sz="9600" dirty="0">
                <a:solidFill>
                  <a:srgbClr val="000000"/>
                </a:solidFill>
                <a:latin typeface="Canva Sans Bold"/>
              </a:rPr>
              <a:t>Assistant Professor</a:t>
            </a:r>
          </a:p>
          <a:p>
            <a:pPr algn="ctr">
              <a:lnSpc>
                <a:spcPct val="120000"/>
              </a:lnSpc>
            </a:pPr>
            <a:r>
              <a:rPr lang="en-US" sz="9600" dirty="0">
                <a:solidFill>
                  <a:srgbClr val="000000"/>
                </a:solidFill>
                <a:latin typeface="Canva Sans Bold"/>
              </a:rPr>
              <a:t>Dept. of Audiology and Speech Language Pathology,</a:t>
            </a:r>
          </a:p>
          <a:p>
            <a:pPr algn="ctr">
              <a:lnSpc>
                <a:spcPct val="120000"/>
              </a:lnSpc>
            </a:pPr>
            <a:r>
              <a:rPr lang="en-US" sz="9600" dirty="0">
                <a:solidFill>
                  <a:srgbClr val="000000"/>
                </a:solidFill>
                <a:latin typeface="Canva Sans Bold"/>
              </a:rPr>
              <a:t>SVDU</a:t>
            </a:r>
          </a:p>
          <a:p>
            <a:endParaRPr lang="en-US" dirty="0"/>
          </a:p>
        </p:txBody>
      </p:sp>
    </p:spTree>
    <p:extLst>
      <p:ext uri="{BB962C8B-B14F-4D97-AF65-F5344CB8AC3E}">
        <p14:creationId xmlns:p14="http://schemas.microsoft.com/office/powerpoint/2010/main" val="4247204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B010-313A-4050-BFEB-93331A249A44}"/>
              </a:ext>
            </a:extLst>
          </p:cNvPr>
          <p:cNvSpPr>
            <a:spLocks noGrp="1"/>
          </p:cNvSpPr>
          <p:nvPr>
            <p:ph type="title"/>
          </p:nvPr>
        </p:nvSpPr>
        <p:spPr>
          <a:xfrm>
            <a:off x="1630900" y="681260"/>
            <a:ext cx="8911687" cy="1280890"/>
          </a:xfrm>
        </p:spPr>
        <p:txBody>
          <a:bodyPr/>
          <a:lstStyle/>
          <a:p>
            <a:r>
              <a:rPr lang="en-US" b="1" dirty="0"/>
              <a:t>HASP: hearing aid selection profile:</a:t>
            </a:r>
            <a:br>
              <a:rPr lang="en-US" dirty="0"/>
            </a:br>
            <a:endParaRPr lang="en-US" dirty="0"/>
          </a:p>
        </p:txBody>
      </p:sp>
      <p:sp>
        <p:nvSpPr>
          <p:cNvPr id="3" name="Content Placeholder 2">
            <a:extLst>
              <a:ext uri="{FF2B5EF4-FFF2-40B4-BE49-F238E27FC236}">
                <a16:creationId xmlns:a16="http://schemas.microsoft.com/office/drawing/2014/main" id="{3DF678E5-04AC-4713-AE6B-7142F0045772}"/>
              </a:ext>
            </a:extLst>
          </p:cNvPr>
          <p:cNvSpPr>
            <a:spLocks noGrp="1"/>
          </p:cNvSpPr>
          <p:nvPr>
            <p:ph idx="1"/>
          </p:nvPr>
        </p:nvSpPr>
        <p:spPr>
          <a:xfrm>
            <a:off x="1085850" y="1355725"/>
            <a:ext cx="10515600" cy="5811838"/>
          </a:xfrm>
        </p:spPr>
        <p:txBody>
          <a:bodyPr>
            <a:normAutofit/>
          </a:bodyPr>
          <a:lstStyle/>
          <a:p>
            <a:pPr marL="0" indent="0">
              <a:buNone/>
            </a:pPr>
            <a:endParaRPr lang="en-US" dirty="0"/>
          </a:p>
          <a:p>
            <a:pPr marL="0" indent="0">
              <a:buNone/>
            </a:pPr>
            <a:r>
              <a:rPr lang="en-US" dirty="0"/>
              <a:t>- Henry Ford hospital, </a:t>
            </a:r>
            <a:r>
              <a:rPr lang="en-US" dirty="0" err="1"/>
              <a:t>Detriot</a:t>
            </a:r>
            <a:endParaRPr lang="en-US" dirty="0"/>
          </a:p>
          <a:p>
            <a:pPr marL="0" indent="0">
              <a:buNone/>
            </a:pPr>
            <a:r>
              <a:rPr lang="en-US" dirty="0"/>
              <a:t>The purpose is to assess patients’ self perception</a:t>
            </a:r>
          </a:p>
          <a:p>
            <a:pPr marL="0" indent="0">
              <a:buNone/>
            </a:pPr>
            <a:r>
              <a:rPr lang="en-US" dirty="0"/>
              <a:t>The HASP is a 40-item self-report measure containing eight subscales, each consisting of five items. </a:t>
            </a:r>
          </a:p>
          <a:p>
            <a:pPr marL="0" indent="0">
              <a:buNone/>
            </a:pPr>
            <a:r>
              <a:rPr lang="en-US" dirty="0"/>
              <a:t>The response is a five point Likert scale with anchors of </a:t>
            </a:r>
            <a:r>
              <a:rPr lang="en-US" i="1" dirty="0"/>
              <a:t>strongly agree and </a:t>
            </a:r>
            <a:r>
              <a:rPr lang="en-US" i="1" dirty="0" err="1"/>
              <a:t>stringly</a:t>
            </a:r>
            <a:r>
              <a:rPr lang="en-US" i="1" dirty="0"/>
              <a:t> disagree </a:t>
            </a:r>
            <a:r>
              <a:rPr lang="en-US" dirty="0"/>
              <a:t>giving a maximum score of 20 point per subscale. </a:t>
            </a:r>
          </a:p>
          <a:p>
            <a:pPr marL="0" indent="0">
              <a:buNone/>
            </a:pPr>
            <a:r>
              <a:rPr lang="en-US" dirty="0"/>
              <a:t>Three subscales are dedicated directly to </a:t>
            </a:r>
            <a:r>
              <a:rPr lang="en-US" dirty="0" err="1"/>
              <a:t>isses</a:t>
            </a:r>
            <a:r>
              <a:rPr lang="en-US" dirty="0"/>
              <a:t> </a:t>
            </a:r>
            <a:r>
              <a:rPr lang="en-US" dirty="0" err="1"/>
              <a:t>realated</a:t>
            </a:r>
            <a:r>
              <a:rPr lang="en-US" dirty="0"/>
              <a:t> to Has.</a:t>
            </a:r>
          </a:p>
          <a:p>
            <a:pPr marL="0" indent="0">
              <a:buNone/>
            </a:pPr>
            <a:r>
              <a:rPr lang="en-US" dirty="0"/>
              <a:t>Remaining 5 contain items assessing patient’s perceptions and attitudes about issues not directly related to hearing aids. </a:t>
            </a:r>
          </a:p>
          <a:p>
            <a:pPr marL="0" indent="0">
              <a:buNone/>
            </a:pPr>
            <a:r>
              <a:rPr lang="en-US" dirty="0"/>
              <a:t>HASP is a paper-pencil test. Once the scores have been given they can be compared to established norms. </a:t>
            </a:r>
          </a:p>
          <a:p>
            <a:pPr marL="0" indent="0">
              <a:buNone/>
            </a:pPr>
            <a:endParaRPr lang="en-US" dirty="0"/>
          </a:p>
        </p:txBody>
      </p:sp>
    </p:spTree>
    <p:extLst>
      <p:ext uri="{BB962C8B-B14F-4D97-AF65-F5344CB8AC3E}">
        <p14:creationId xmlns:p14="http://schemas.microsoft.com/office/powerpoint/2010/main" val="520701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3E1F1-115A-47DF-9E2E-A7C0E1A4E4F4}"/>
              </a:ext>
            </a:extLst>
          </p:cNvPr>
          <p:cNvSpPr>
            <a:spLocks noGrp="1"/>
          </p:cNvSpPr>
          <p:nvPr>
            <p:ph type="title"/>
          </p:nvPr>
        </p:nvSpPr>
        <p:spPr/>
        <p:txBody>
          <a:bodyPr/>
          <a:lstStyle/>
          <a:p>
            <a:r>
              <a:rPr lang="en-US" dirty="0"/>
              <a:t>Reason to use self -assessment scales:</a:t>
            </a:r>
          </a:p>
        </p:txBody>
      </p:sp>
      <p:sp>
        <p:nvSpPr>
          <p:cNvPr id="3" name="Content Placeholder 2">
            <a:extLst>
              <a:ext uri="{FF2B5EF4-FFF2-40B4-BE49-F238E27FC236}">
                <a16:creationId xmlns:a16="http://schemas.microsoft.com/office/drawing/2014/main" id="{B8EAA258-A944-4C77-9581-B3089EE5DAA1}"/>
              </a:ext>
            </a:extLst>
          </p:cNvPr>
          <p:cNvSpPr>
            <a:spLocks noGrp="1"/>
          </p:cNvSpPr>
          <p:nvPr>
            <p:ph idx="1"/>
          </p:nvPr>
        </p:nvSpPr>
        <p:spPr/>
        <p:txBody>
          <a:bodyPr>
            <a:normAutofit/>
          </a:bodyPr>
          <a:lstStyle/>
          <a:p>
            <a:pPr lvl="0"/>
            <a:r>
              <a:rPr lang="en-US" dirty="0"/>
              <a:t>Assist in determining if a patient is a candidate for Ha</a:t>
            </a:r>
          </a:p>
          <a:p>
            <a:pPr lvl="0"/>
            <a:r>
              <a:rPr lang="en-US" dirty="0"/>
              <a:t>Determine need for pre-fitting counseling</a:t>
            </a:r>
          </a:p>
          <a:p>
            <a:pPr lvl="0"/>
            <a:r>
              <a:rPr lang="en-US" dirty="0"/>
              <a:t>Assist in determining if the patient is ready to be helped</a:t>
            </a:r>
          </a:p>
          <a:p>
            <a:pPr lvl="0"/>
            <a:r>
              <a:rPr lang="en-US" dirty="0"/>
              <a:t>Assist in establishing realistic expectations</a:t>
            </a:r>
          </a:p>
          <a:p>
            <a:pPr lvl="0"/>
            <a:r>
              <a:rPr lang="en-US" dirty="0"/>
              <a:t>Establish a baseline</a:t>
            </a:r>
          </a:p>
          <a:p>
            <a:pPr lvl="0"/>
            <a:r>
              <a:rPr lang="en-US" dirty="0"/>
              <a:t>Establish a goal to select and prioritize technology as provide topics that may require further counseling</a:t>
            </a:r>
          </a:p>
          <a:p>
            <a:pPr marL="0" indent="0">
              <a:buNone/>
            </a:pPr>
            <a:endParaRPr lang="en-US" dirty="0"/>
          </a:p>
          <a:p>
            <a:endParaRPr lang="en-US" dirty="0"/>
          </a:p>
        </p:txBody>
      </p:sp>
    </p:spTree>
    <p:extLst>
      <p:ext uri="{BB962C8B-B14F-4D97-AF65-F5344CB8AC3E}">
        <p14:creationId xmlns:p14="http://schemas.microsoft.com/office/powerpoint/2010/main" val="569690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DB31F-580F-4938-BF68-D5DDAFB7E2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752B1B-743E-4AA0-B52B-D7BFA5DF2969}"/>
              </a:ext>
            </a:extLst>
          </p:cNvPr>
          <p:cNvSpPr>
            <a:spLocks noGrp="1"/>
          </p:cNvSpPr>
          <p:nvPr>
            <p:ph idx="1"/>
          </p:nvPr>
        </p:nvSpPr>
        <p:spPr/>
        <p:txBody>
          <a:bodyPr/>
          <a:lstStyle/>
          <a:p>
            <a:pPr marL="0" indent="0">
              <a:buNone/>
            </a:pPr>
            <a:r>
              <a:rPr lang="en-US" b="1" dirty="0"/>
              <a:t>Factors affecting the Preselection procedure:</a:t>
            </a:r>
            <a:endParaRPr lang="en-US" dirty="0"/>
          </a:p>
          <a:p>
            <a:pPr lvl="0"/>
            <a:r>
              <a:rPr lang="en-US" b="1" dirty="0"/>
              <a:t>Audiological Factors</a:t>
            </a:r>
            <a:endParaRPr lang="en-US" dirty="0"/>
          </a:p>
          <a:p>
            <a:pPr lvl="0"/>
            <a:r>
              <a:rPr lang="en-US" b="1" dirty="0"/>
              <a:t>Non-audiological factors</a:t>
            </a:r>
            <a:endParaRPr lang="en-US" dirty="0"/>
          </a:p>
          <a:p>
            <a:pPr lvl="0"/>
            <a:r>
              <a:rPr lang="en-US" b="1" dirty="0"/>
              <a:t>Factors based on hearing aid features</a:t>
            </a:r>
            <a:endParaRPr lang="en-US" dirty="0"/>
          </a:p>
        </p:txBody>
      </p:sp>
    </p:spTree>
    <p:extLst>
      <p:ext uri="{BB962C8B-B14F-4D97-AF65-F5344CB8AC3E}">
        <p14:creationId xmlns:p14="http://schemas.microsoft.com/office/powerpoint/2010/main" val="148438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61E9-E8EF-4B32-99EE-14023A48F2F7}"/>
              </a:ext>
            </a:extLst>
          </p:cNvPr>
          <p:cNvSpPr>
            <a:spLocks noGrp="1"/>
          </p:cNvSpPr>
          <p:nvPr>
            <p:ph type="title"/>
          </p:nvPr>
        </p:nvSpPr>
        <p:spPr>
          <a:xfrm>
            <a:off x="838200" y="0"/>
            <a:ext cx="10515600" cy="1325563"/>
          </a:xfrm>
        </p:spPr>
        <p:txBody>
          <a:bodyPr/>
          <a:lstStyle/>
          <a:p>
            <a:r>
              <a:rPr lang="en-US" b="1" u="sng" dirty="0"/>
              <a:t>Audiological Factors</a:t>
            </a:r>
            <a:endParaRPr lang="en-US" dirty="0"/>
          </a:p>
        </p:txBody>
      </p:sp>
      <p:sp>
        <p:nvSpPr>
          <p:cNvPr id="3" name="Content Placeholder 2">
            <a:extLst>
              <a:ext uri="{FF2B5EF4-FFF2-40B4-BE49-F238E27FC236}">
                <a16:creationId xmlns:a16="http://schemas.microsoft.com/office/drawing/2014/main" id="{EB4561C5-A8B2-4EB3-957F-8C6DDDA29C4D}"/>
              </a:ext>
            </a:extLst>
          </p:cNvPr>
          <p:cNvSpPr>
            <a:spLocks noGrp="1"/>
          </p:cNvSpPr>
          <p:nvPr>
            <p:ph idx="1"/>
          </p:nvPr>
        </p:nvSpPr>
        <p:spPr>
          <a:xfrm>
            <a:off x="838200" y="1427018"/>
            <a:ext cx="10515600" cy="5167745"/>
          </a:xfrm>
        </p:spPr>
        <p:txBody>
          <a:bodyPr>
            <a:normAutofit/>
          </a:bodyPr>
          <a:lstStyle/>
          <a:p>
            <a:pPr lvl="0"/>
            <a:r>
              <a:rPr lang="en-US" dirty="0"/>
              <a:t>1: </a:t>
            </a:r>
            <a:r>
              <a:rPr lang="en-US" b="1" dirty="0"/>
              <a:t>Amount of hearing loss</a:t>
            </a:r>
            <a:endParaRPr lang="en-US" dirty="0"/>
          </a:p>
          <a:p>
            <a:r>
              <a:rPr lang="en-IN" dirty="0"/>
              <a:t>pure tone audiogram serves as the lower end of the patient’s residual dynamic range.</a:t>
            </a:r>
          </a:p>
          <a:p>
            <a:r>
              <a:rPr lang="en-IN" dirty="0"/>
              <a:t> The residual dynamic range is the range in which the hearing aid will provide amplification. </a:t>
            </a:r>
            <a:endParaRPr lang="en-US" dirty="0"/>
          </a:p>
          <a:p>
            <a:r>
              <a:rPr lang="en-US" dirty="0"/>
              <a:t>Hearing aids are to prescribed only if the person has hearing loss of more than 40dB HL in both ears.</a:t>
            </a:r>
          </a:p>
          <a:p>
            <a:r>
              <a:rPr lang="en-US" dirty="0"/>
              <a:t> Individuals with profound hearing loss will benefit less from the smaller devices (ITE, ITCs, </a:t>
            </a:r>
            <a:r>
              <a:rPr lang="en-US" dirty="0" err="1"/>
              <a:t>etc</a:t>
            </a:r>
            <a:r>
              <a:rPr lang="en-US" dirty="0"/>
              <a:t>) as they cannot provide sufficient power or amplification. </a:t>
            </a:r>
          </a:p>
          <a:p>
            <a:r>
              <a:rPr lang="en-US" dirty="0"/>
              <a:t>Profound losses, when acquired late in life, hearing aids may easily be rejected because they are not able to restore tonal quality in those cases. </a:t>
            </a:r>
          </a:p>
          <a:p>
            <a:r>
              <a:rPr lang="en-US" dirty="0"/>
              <a:t>According to Schmitz (1980) candidacy is more properly determined by patient's communicative difficulty, not by an average hearing loss expressed in dB HL. </a:t>
            </a:r>
          </a:p>
          <a:p>
            <a:endParaRPr lang="en-US" dirty="0"/>
          </a:p>
        </p:txBody>
      </p:sp>
    </p:spTree>
    <p:extLst>
      <p:ext uri="{BB962C8B-B14F-4D97-AF65-F5344CB8AC3E}">
        <p14:creationId xmlns:p14="http://schemas.microsoft.com/office/powerpoint/2010/main" val="2136352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323E-15FE-4195-95F3-6694A2C95D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2CAC454-F62B-4875-B244-D72D1EA353B9}"/>
              </a:ext>
            </a:extLst>
          </p:cNvPr>
          <p:cNvSpPr>
            <a:spLocks noGrp="1"/>
          </p:cNvSpPr>
          <p:nvPr>
            <p:ph idx="1"/>
          </p:nvPr>
        </p:nvSpPr>
        <p:spPr>
          <a:xfrm>
            <a:off x="498764" y="365124"/>
            <a:ext cx="11333018" cy="6229639"/>
          </a:xfrm>
        </p:spPr>
        <p:txBody>
          <a:bodyPr>
            <a:normAutofit/>
          </a:bodyPr>
          <a:lstStyle/>
          <a:p>
            <a:pPr marL="0" lvl="0" indent="0">
              <a:buNone/>
            </a:pPr>
            <a:r>
              <a:rPr lang="en-US" b="1" dirty="0"/>
              <a:t>2: Type of loss</a:t>
            </a:r>
            <a:endParaRPr lang="en-US" dirty="0"/>
          </a:p>
          <a:p>
            <a:r>
              <a:rPr lang="en-IN" dirty="0"/>
              <a:t>The audiometric configuration of individuals’ hearing loss determines the communication difficulties encountered by them. </a:t>
            </a:r>
          </a:p>
          <a:p>
            <a:r>
              <a:rPr lang="en-IN" dirty="0"/>
              <a:t>Individuals with a retro cochlear pathology have been found to benefit less from a hearing aid. </a:t>
            </a:r>
          </a:p>
          <a:p>
            <a:r>
              <a:rPr lang="en-IN" dirty="0"/>
              <a:t>Also consider tolerance problem to loud sounds and very poor speech discrimination scores.</a:t>
            </a:r>
            <a:endParaRPr lang="en-US" dirty="0"/>
          </a:p>
          <a:p>
            <a:pPr marL="0" lvl="0" indent="0">
              <a:buNone/>
            </a:pPr>
            <a:r>
              <a:rPr lang="en-IN" b="1" dirty="0"/>
              <a:t>3: Loudness discomfort level</a:t>
            </a:r>
            <a:endParaRPr lang="en-US" dirty="0"/>
          </a:p>
          <a:p>
            <a:r>
              <a:rPr lang="en-IN" dirty="0"/>
              <a:t>The threshold of discomfort will establish the upper limit of the dynamic range for amplification. </a:t>
            </a:r>
          </a:p>
          <a:p>
            <a:r>
              <a:rPr lang="en-IN" dirty="0"/>
              <a:t>Uncomfortably loud sound may have serious implications on a hearing aid wearer.</a:t>
            </a:r>
          </a:p>
          <a:p>
            <a:r>
              <a:rPr lang="en-IN" dirty="0"/>
              <a:t> It may result in further damage to the auditory system, worsen speech perception abilities, prevent acclimatization to the hearing aid, may lead to secondary problems like headache, tinnitus, etc.</a:t>
            </a:r>
          </a:p>
          <a:p>
            <a:r>
              <a:rPr lang="en-IN" dirty="0"/>
              <a:t> Most HA manufacturers use the unaided LDL to establish the HA’s Maximum Power Output (MPO).</a:t>
            </a:r>
            <a:endParaRPr lang="en-US" dirty="0"/>
          </a:p>
          <a:p>
            <a:r>
              <a:rPr lang="en-IN" dirty="0"/>
              <a:t>One of the most significant characteristics of a sensorineural hearing loss is an abnormal loudness growth (or recruitment). This becomes a major concern in selecting amplification for these cases.</a:t>
            </a:r>
            <a:endParaRPr lang="en-US" dirty="0"/>
          </a:p>
          <a:p>
            <a:endParaRPr lang="en-US" dirty="0"/>
          </a:p>
        </p:txBody>
      </p:sp>
    </p:spTree>
    <p:extLst>
      <p:ext uri="{BB962C8B-B14F-4D97-AF65-F5344CB8AC3E}">
        <p14:creationId xmlns:p14="http://schemas.microsoft.com/office/powerpoint/2010/main" val="2703215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99B9A-89E5-4263-BA88-6ABB39B54FF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5C46AE5-0A14-483A-B37E-2178C90E4281}"/>
              </a:ext>
            </a:extLst>
          </p:cNvPr>
          <p:cNvSpPr>
            <a:spLocks noGrp="1"/>
          </p:cNvSpPr>
          <p:nvPr>
            <p:ph idx="1"/>
          </p:nvPr>
        </p:nvSpPr>
        <p:spPr>
          <a:xfrm>
            <a:off x="838200" y="914399"/>
            <a:ext cx="10515600" cy="5223163"/>
          </a:xfrm>
        </p:spPr>
        <p:txBody>
          <a:bodyPr>
            <a:normAutofit/>
          </a:bodyPr>
          <a:lstStyle/>
          <a:p>
            <a:pPr marL="0" lvl="0" indent="0">
              <a:buNone/>
            </a:pPr>
            <a:r>
              <a:rPr lang="en-IN" b="1" dirty="0"/>
              <a:t>4: Binaural v/s monaural amplification</a:t>
            </a:r>
            <a:endParaRPr lang="en-US" dirty="0"/>
          </a:p>
          <a:p>
            <a:r>
              <a:rPr lang="en-IN" dirty="0"/>
              <a:t>Binaural hearing is the natural and therefore most preferable hearing mode. </a:t>
            </a:r>
          </a:p>
          <a:p>
            <a:r>
              <a:rPr lang="en-IN" dirty="0"/>
              <a:t>It provides several listening advantages like understanding speech in noise (Binaural squelch), directional cues and binaural summation of loudness. </a:t>
            </a:r>
          </a:p>
          <a:p>
            <a:r>
              <a:rPr lang="en-US" dirty="0"/>
              <a:t>The use of a binaural hearing aid is strongly recommended whenever possible (Ross, 1978). </a:t>
            </a:r>
          </a:p>
          <a:p>
            <a:r>
              <a:rPr lang="en-US" dirty="0"/>
              <a:t>Monaural amplification is preferable in cases of asymmetrical loss where one ear has profound loss and would not benefit from amplification while the other ear has some residual hearing or in cases of unilateral loss where there is loss only in one ear and no or minimal loss in the other ear.</a:t>
            </a:r>
          </a:p>
        </p:txBody>
      </p:sp>
    </p:spTree>
    <p:extLst>
      <p:ext uri="{BB962C8B-B14F-4D97-AF65-F5344CB8AC3E}">
        <p14:creationId xmlns:p14="http://schemas.microsoft.com/office/powerpoint/2010/main" val="2311075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47062-5636-498F-8DBD-C20837C557ED}"/>
              </a:ext>
            </a:extLst>
          </p:cNvPr>
          <p:cNvSpPr>
            <a:spLocks noGrp="1"/>
          </p:cNvSpPr>
          <p:nvPr>
            <p:ph type="title"/>
          </p:nvPr>
        </p:nvSpPr>
        <p:spPr/>
        <p:txBody>
          <a:bodyPr/>
          <a:lstStyle/>
          <a:p>
            <a:r>
              <a:rPr lang="en-US" b="1" u="sng" dirty="0"/>
              <a:t>Non-audiological factors</a:t>
            </a:r>
            <a:endParaRPr lang="en-US" dirty="0"/>
          </a:p>
        </p:txBody>
      </p:sp>
      <p:sp>
        <p:nvSpPr>
          <p:cNvPr id="3" name="Content Placeholder 2">
            <a:extLst>
              <a:ext uri="{FF2B5EF4-FFF2-40B4-BE49-F238E27FC236}">
                <a16:creationId xmlns:a16="http://schemas.microsoft.com/office/drawing/2014/main" id="{EC15A68D-BF9E-4BC0-B0AE-A82DC8408CF0}"/>
              </a:ext>
            </a:extLst>
          </p:cNvPr>
          <p:cNvSpPr>
            <a:spLocks noGrp="1"/>
          </p:cNvSpPr>
          <p:nvPr>
            <p:ph idx="1"/>
          </p:nvPr>
        </p:nvSpPr>
        <p:spPr>
          <a:xfrm>
            <a:off x="838200" y="1825625"/>
            <a:ext cx="10515600" cy="4713720"/>
          </a:xfrm>
        </p:spPr>
        <p:txBody>
          <a:bodyPr>
            <a:normAutofit/>
          </a:bodyPr>
          <a:lstStyle/>
          <a:p>
            <a:pPr marL="0" lvl="0" indent="0">
              <a:buNone/>
            </a:pPr>
            <a:r>
              <a:rPr lang="en-US" b="1" dirty="0"/>
              <a:t>1: Age </a:t>
            </a:r>
            <a:endParaRPr lang="en-US" dirty="0"/>
          </a:p>
          <a:p>
            <a:r>
              <a:rPr lang="en-US" dirty="0"/>
              <a:t>Aging is one of the most common causes of hearing loss. </a:t>
            </a:r>
          </a:p>
          <a:p>
            <a:r>
              <a:rPr lang="en-US" dirty="0"/>
              <a:t>It affects several factors like the hearing needs, expectation from the hearing aids, maximum output level, ease of manipulation, etc. </a:t>
            </a:r>
          </a:p>
          <a:p>
            <a:r>
              <a:rPr lang="en-US" dirty="0"/>
              <a:t>	For example, a small child will require a device which optimizes speech intelligibility and promotes language development, whereas an elderly individual may just need a device to improve audibility in difficult listening situations.</a:t>
            </a:r>
          </a:p>
          <a:p>
            <a:r>
              <a:rPr lang="en-US" dirty="0"/>
              <a:t> The class, design, size, technology and cost of hearing aid has to be carefully selected in order to meet the needs and expectations of the client and family members optimally.</a:t>
            </a:r>
          </a:p>
          <a:p>
            <a:endParaRPr lang="en-US" dirty="0"/>
          </a:p>
        </p:txBody>
      </p:sp>
    </p:spTree>
    <p:extLst>
      <p:ext uri="{BB962C8B-B14F-4D97-AF65-F5344CB8AC3E}">
        <p14:creationId xmlns:p14="http://schemas.microsoft.com/office/powerpoint/2010/main" val="4024403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01EC5-29BE-47EF-B816-DE18156577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84BF217-1233-4B9F-8EA7-8C6A4BD8AEF1}"/>
              </a:ext>
            </a:extLst>
          </p:cNvPr>
          <p:cNvSpPr>
            <a:spLocks noGrp="1"/>
          </p:cNvSpPr>
          <p:nvPr>
            <p:ph idx="1"/>
          </p:nvPr>
        </p:nvSpPr>
        <p:spPr>
          <a:xfrm>
            <a:off x="838200" y="1191491"/>
            <a:ext cx="10515600" cy="4985472"/>
          </a:xfrm>
        </p:spPr>
        <p:txBody>
          <a:bodyPr/>
          <a:lstStyle/>
          <a:p>
            <a:pPr marL="0" lvl="0" indent="0">
              <a:buNone/>
            </a:pPr>
            <a:r>
              <a:rPr lang="en-US" dirty="0"/>
              <a:t>2: </a:t>
            </a:r>
            <a:r>
              <a:rPr lang="en-US" b="1" dirty="0"/>
              <a:t>Listening Environment</a:t>
            </a:r>
            <a:endParaRPr lang="en-US" dirty="0"/>
          </a:p>
          <a:p>
            <a:r>
              <a:rPr lang="en-US" dirty="0"/>
              <a:t>In quiet conditions like the hearing aid testing room, or a library or in the house, the amplification required is less, whereas in noisy areas like a factory, in the traffic, at a party </a:t>
            </a:r>
            <a:r>
              <a:rPr lang="en-US" dirty="0" err="1"/>
              <a:t>etc</a:t>
            </a:r>
            <a:r>
              <a:rPr lang="en-US" dirty="0"/>
              <a:t>, the amplification needs are greater. </a:t>
            </a:r>
          </a:p>
          <a:p>
            <a:r>
              <a:rPr lang="en-US" dirty="0"/>
              <a:t>they may require additional noise reduction algorithms in their device. </a:t>
            </a:r>
          </a:p>
          <a:p>
            <a:r>
              <a:rPr lang="en-US" dirty="0"/>
              <a:t>People who keep switching between quiet and noisy listening situations may desire a flexible technology which allows comfortable use of the device in both situations.</a:t>
            </a:r>
          </a:p>
          <a:p>
            <a:endParaRPr lang="en-US" dirty="0"/>
          </a:p>
        </p:txBody>
      </p:sp>
    </p:spTree>
    <p:extLst>
      <p:ext uri="{BB962C8B-B14F-4D97-AF65-F5344CB8AC3E}">
        <p14:creationId xmlns:p14="http://schemas.microsoft.com/office/powerpoint/2010/main" val="3152016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4C93F-CF08-4E3B-BD64-6B8E7483B8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C0659-43A3-49EF-9B82-FD87EEFFF977}"/>
              </a:ext>
            </a:extLst>
          </p:cNvPr>
          <p:cNvSpPr>
            <a:spLocks noGrp="1"/>
          </p:cNvSpPr>
          <p:nvPr>
            <p:ph idx="1"/>
          </p:nvPr>
        </p:nvSpPr>
        <p:spPr>
          <a:xfrm>
            <a:off x="838200" y="581892"/>
            <a:ext cx="10515600" cy="5595072"/>
          </a:xfrm>
        </p:spPr>
        <p:txBody>
          <a:bodyPr>
            <a:normAutofit/>
          </a:bodyPr>
          <a:lstStyle/>
          <a:p>
            <a:pPr marL="0" lvl="0" indent="0">
              <a:buNone/>
            </a:pPr>
            <a:r>
              <a:rPr lang="en-US" b="1" dirty="0"/>
              <a:t>3: Physical Attributes</a:t>
            </a:r>
            <a:endParaRPr lang="en-US" dirty="0"/>
          </a:p>
          <a:p>
            <a:r>
              <a:rPr lang="en-US" dirty="0"/>
              <a:t>Physical Attributes that we are mainly concerned with are the structure of the outer ear (the pinna and the ear canal) and the manual dexterity. </a:t>
            </a:r>
          </a:p>
          <a:p>
            <a:r>
              <a:rPr lang="en-US" dirty="0"/>
              <a:t>The shape and size of the outer ear determines the type of hearing aid and the ear mold that must be selected.</a:t>
            </a:r>
          </a:p>
          <a:p>
            <a:r>
              <a:rPr lang="en-US" dirty="0"/>
              <a:t> Presence of a congenital Artesia or a malformed pinna will indicate the need to select a bone conduction hearing aid.</a:t>
            </a:r>
          </a:p>
          <a:p>
            <a:r>
              <a:rPr lang="en-US" dirty="0"/>
              <a:t> A narrow ear canal will restrict the use of small ITEs or ITCs. </a:t>
            </a:r>
          </a:p>
          <a:p>
            <a:r>
              <a:rPr lang="en-US" dirty="0"/>
              <a:t>Manual dexterity poses a problem mainly in small children and the elderly. </a:t>
            </a:r>
          </a:p>
          <a:p>
            <a:r>
              <a:rPr lang="en-US" dirty="0"/>
              <a:t>Additionally individuals with cerebral palsy, autism, or any other neuro-motor disorders may find it difficult to manipulate hearing aid controls or to put and remove the ear mold.</a:t>
            </a:r>
          </a:p>
          <a:p>
            <a:endParaRPr lang="en-US" dirty="0"/>
          </a:p>
        </p:txBody>
      </p:sp>
    </p:spTree>
    <p:extLst>
      <p:ext uri="{BB962C8B-B14F-4D97-AF65-F5344CB8AC3E}">
        <p14:creationId xmlns:p14="http://schemas.microsoft.com/office/powerpoint/2010/main" val="2152523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8136D-3BAC-4689-AB61-77A5280964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D1D183-F438-4A94-9753-265CD8CB657F}"/>
              </a:ext>
            </a:extLst>
          </p:cNvPr>
          <p:cNvSpPr>
            <a:spLocks noGrp="1"/>
          </p:cNvSpPr>
          <p:nvPr>
            <p:ph idx="1"/>
          </p:nvPr>
        </p:nvSpPr>
        <p:spPr/>
        <p:txBody>
          <a:bodyPr/>
          <a:lstStyle/>
          <a:p>
            <a:pPr marL="0" lvl="0" indent="0">
              <a:buNone/>
            </a:pPr>
            <a:r>
              <a:rPr lang="en-US" dirty="0"/>
              <a:t>3: </a:t>
            </a:r>
            <a:r>
              <a:rPr lang="en-US" b="1" dirty="0"/>
              <a:t>Cosmetic concerns</a:t>
            </a:r>
            <a:endParaRPr lang="en-US" dirty="0"/>
          </a:p>
          <a:p>
            <a:r>
              <a:rPr lang="en-US" dirty="0"/>
              <a:t>It is an issue more with the younger adults than the older adults. </a:t>
            </a:r>
          </a:p>
          <a:p>
            <a:r>
              <a:rPr lang="en-US" dirty="0"/>
              <a:t>Individuals with greater degrees of loss requiring larger gains, or individuals not suitable to use small aids due to physical limitations or manipulation problems must be counseled and reasoned with to understand the importance of their listening needs compared to the cosmetic appearance </a:t>
            </a:r>
          </a:p>
          <a:p>
            <a:pPr marL="0" indent="0">
              <a:buNone/>
            </a:pPr>
            <a:endParaRPr lang="en-US" dirty="0"/>
          </a:p>
        </p:txBody>
      </p:sp>
    </p:spTree>
    <p:extLst>
      <p:ext uri="{BB962C8B-B14F-4D97-AF65-F5344CB8AC3E}">
        <p14:creationId xmlns:p14="http://schemas.microsoft.com/office/powerpoint/2010/main" val="412458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4F09-F2ED-40F0-850C-D2AC28D88FC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2EFA29-4C2E-44DA-A8BD-BD30FD858805}"/>
              </a:ext>
            </a:extLst>
          </p:cNvPr>
          <p:cNvSpPr>
            <a:spLocks noGrp="1"/>
          </p:cNvSpPr>
          <p:nvPr>
            <p:ph idx="1"/>
          </p:nvPr>
        </p:nvSpPr>
        <p:spPr>
          <a:xfrm>
            <a:off x="838200" y="1302327"/>
            <a:ext cx="10515600" cy="5207145"/>
          </a:xfrm>
        </p:spPr>
        <p:txBody>
          <a:bodyPr>
            <a:normAutofit/>
          </a:bodyPr>
          <a:lstStyle/>
          <a:p>
            <a:pPr marL="0" indent="0">
              <a:buNone/>
            </a:pPr>
            <a:r>
              <a:rPr lang="en-US" b="1" u="sng" dirty="0"/>
              <a:t>Need for hearing aid selection:</a:t>
            </a:r>
            <a:endParaRPr lang="en-US" dirty="0"/>
          </a:p>
          <a:p>
            <a:pPr lvl="0"/>
            <a:r>
              <a:rPr lang="en-US" i="1" dirty="0"/>
              <a:t>Hearing losses vary widely</a:t>
            </a:r>
            <a:r>
              <a:rPr lang="en-US" dirty="0"/>
              <a:t> in their degree, configuration and type</a:t>
            </a:r>
            <a:r>
              <a:rPr lang="en-US" b="1" dirty="0"/>
              <a:t>.</a:t>
            </a:r>
            <a:r>
              <a:rPr lang="en-US" dirty="0"/>
              <a:t> Hearing aid selected should suit the given patient’s degree, configuration and type of hearing loss.</a:t>
            </a:r>
          </a:p>
          <a:p>
            <a:pPr lvl="0"/>
            <a:r>
              <a:rPr lang="en-US" dirty="0"/>
              <a:t>Each individual’s </a:t>
            </a:r>
            <a:r>
              <a:rPr lang="en-US" i="1" dirty="0"/>
              <a:t>listening needs</a:t>
            </a:r>
            <a:r>
              <a:rPr lang="en-US" dirty="0"/>
              <a:t> may be different. </a:t>
            </a:r>
          </a:p>
          <a:p>
            <a:pPr marL="0" lvl="0" indent="0">
              <a:buNone/>
            </a:pPr>
            <a:r>
              <a:rPr lang="en-US" dirty="0"/>
              <a:t>Amplification characteristics have to be adjusted, to be appropriate for each hearing impaired person. </a:t>
            </a:r>
          </a:p>
          <a:p>
            <a:pPr lvl="0"/>
            <a:r>
              <a:rPr lang="en-US" dirty="0"/>
              <a:t>Hearing aid selection procedures makes sure that the HA output do not cross the UCL.</a:t>
            </a:r>
          </a:p>
          <a:p>
            <a:pPr marL="0" indent="0">
              <a:buNone/>
            </a:pPr>
            <a:endParaRPr lang="en-US" dirty="0"/>
          </a:p>
        </p:txBody>
      </p:sp>
    </p:spTree>
    <p:extLst>
      <p:ext uri="{BB962C8B-B14F-4D97-AF65-F5344CB8AC3E}">
        <p14:creationId xmlns:p14="http://schemas.microsoft.com/office/powerpoint/2010/main" val="845682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DD741-F330-4A5C-A518-2433C2D945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8149FD-9CC9-45C6-BFE2-41CBAC8A0B21}"/>
              </a:ext>
            </a:extLst>
          </p:cNvPr>
          <p:cNvSpPr>
            <a:spLocks noGrp="1"/>
          </p:cNvSpPr>
          <p:nvPr>
            <p:ph idx="1"/>
          </p:nvPr>
        </p:nvSpPr>
        <p:spPr>
          <a:xfrm>
            <a:off x="838200" y="1052945"/>
            <a:ext cx="10515600" cy="5124018"/>
          </a:xfrm>
        </p:spPr>
        <p:txBody>
          <a:bodyPr>
            <a:normAutofit/>
          </a:bodyPr>
          <a:lstStyle/>
          <a:p>
            <a:pPr marL="0" lvl="0" indent="0">
              <a:buNone/>
            </a:pPr>
            <a:r>
              <a:rPr lang="en-US" b="1" dirty="0"/>
              <a:t>4: Communication needs</a:t>
            </a:r>
            <a:endParaRPr lang="en-US" dirty="0"/>
          </a:p>
          <a:p>
            <a:r>
              <a:rPr lang="en-US" dirty="0"/>
              <a:t>People who live alone or work in jobs that require little verbal communication with other people, </a:t>
            </a:r>
            <a:r>
              <a:rPr lang="en-US" dirty="0" err="1"/>
              <a:t>etc</a:t>
            </a:r>
            <a:r>
              <a:rPr lang="en-US" dirty="0"/>
              <a:t> would have less expectation from the hearing aid terms promoting verbal communication. </a:t>
            </a:r>
          </a:p>
          <a:p>
            <a:r>
              <a:rPr lang="en-US" dirty="0"/>
              <a:t>Whereas people who live with a number people and or spend many hours in meetings, classes, or discussions, demanding more communication skills would want their better ability to hear and understand what is said. </a:t>
            </a:r>
          </a:p>
          <a:p>
            <a:r>
              <a:rPr lang="en-US" dirty="0"/>
              <a:t>Infants and young children need to hear more of the acoustic cues of speech to recognize what is being said than do adults. </a:t>
            </a:r>
          </a:p>
          <a:p>
            <a:r>
              <a:rPr lang="en-US" dirty="0"/>
              <a:t>For children who have hearing loss, it is particularly important to amplify speech and other environment sounds so that they are comfortably loud. This is necessary in normal speech and language development</a:t>
            </a:r>
          </a:p>
        </p:txBody>
      </p:sp>
    </p:spTree>
    <p:extLst>
      <p:ext uri="{BB962C8B-B14F-4D97-AF65-F5344CB8AC3E}">
        <p14:creationId xmlns:p14="http://schemas.microsoft.com/office/powerpoint/2010/main" val="3961914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450A-7309-414E-97A5-CCEEA8FD73A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5EDF218-6389-4AB7-A715-CDFD986A8953}"/>
              </a:ext>
            </a:extLst>
          </p:cNvPr>
          <p:cNvSpPr>
            <a:spLocks noGrp="1"/>
          </p:cNvSpPr>
          <p:nvPr>
            <p:ph idx="1"/>
          </p:nvPr>
        </p:nvSpPr>
        <p:spPr/>
        <p:txBody>
          <a:bodyPr/>
          <a:lstStyle/>
          <a:p>
            <a:pPr marL="0" indent="0">
              <a:buNone/>
            </a:pPr>
            <a:r>
              <a:rPr lang="en-US" dirty="0"/>
              <a:t>5: </a:t>
            </a:r>
            <a:r>
              <a:rPr lang="en-US" b="1" dirty="0"/>
              <a:t>Financial issues</a:t>
            </a:r>
            <a:endParaRPr lang="en-US" dirty="0"/>
          </a:p>
          <a:p>
            <a:r>
              <a:rPr lang="en-US" dirty="0"/>
              <a:t>Almost all individuals would want to have a hearing aid which meets their needs sufficiently within a reasonable price range.</a:t>
            </a:r>
          </a:p>
          <a:p>
            <a:r>
              <a:rPr lang="en-US" dirty="0"/>
              <a:t> The initial cost, the cost of batteries and other accessories, the cost of repairs and the expected lifespan of the aid are important considerations for anyone who is buying a hearing aid. </a:t>
            </a:r>
          </a:p>
          <a:p>
            <a:r>
              <a:rPr lang="en-US" dirty="0"/>
              <a:t>Hearing wearers would want an aid that will need few repairs, have a long warranty as well as life span, and will meet their needs for the lowest cost</a:t>
            </a:r>
          </a:p>
          <a:p>
            <a:endParaRPr lang="en-US" dirty="0"/>
          </a:p>
        </p:txBody>
      </p:sp>
    </p:spTree>
    <p:extLst>
      <p:ext uri="{BB962C8B-B14F-4D97-AF65-F5344CB8AC3E}">
        <p14:creationId xmlns:p14="http://schemas.microsoft.com/office/powerpoint/2010/main" val="3712297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8E994-6847-48AE-9F67-F64D94A004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5F8E05-259C-4746-B25C-54D85549E658}"/>
              </a:ext>
            </a:extLst>
          </p:cNvPr>
          <p:cNvSpPr>
            <a:spLocks noGrp="1"/>
          </p:cNvSpPr>
          <p:nvPr>
            <p:ph idx="1"/>
          </p:nvPr>
        </p:nvSpPr>
        <p:spPr>
          <a:xfrm>
            <a:off x="838200" y="1177636"/>
            <a:ext cx="10515600" cy="4999327"/>
          </a:xfrm>
        </p:spPr>
        <p:txBody>
          <a:bodyPr>
            <a:normAutofit/>
          </a:bodyPr>
          <a:lstStyle/>
          <a:p>
            <a:pPr marL="0" lvl="0" indent="0">
              <a:buNone/>
            </a:pPr>
            <a:r>
              <a:rPr lang="en-US" b="1" dirty="0"/>
              <a:t>6: </a:t>
            </a:r>
            <a:r>
              <a:rPr lang="en-US" b="1" dirty="0" err="1"/>
              <a:t>Otological</a:t>
            </a:r>
            <a:r>
              <a:rPr lang="en-US" b="1" dirty="0"/>
              <a:t> examination</a:t>
            </a:r>
            <a:endParaRPr lang="en-US" dirty="0"/>
          </a:p>
          <a:p>
            <a:r>
              <a:rPr lang="en-US" dirty="0"/>
              <a:t>It is mandatory for all individuals to undergo otologic examination prior to the fitting procedure. </a:t>
            </a:r>
          </a:p>
          <a:p>
            <a:r>
              <a:rPr lang="en-US" dirty="0"/>
              <a:t>Check for presence of any infection or active discharge in the outer or middle ear, etc. </a:t>
            </a:r>
          </a:p>
          <a:p>
            <a:r>
              <a:rPr lang="en-US" dirty="0"/>
              <a:t>In some cases there could be an associated condition that may require immediate medical attention rather than hearing aid fitment. </a:t>
            </a:r>
          </a:p>
          <a:p>
            <a:r>
              <a:rPr lang="en-US" dirty="0"/>
              <a:t>Sometimes the condition leading to the hearing loss can be reversible or may be overlapping an irreversible condition. </a:t>
            </a:r>
          </a:p>
        </p:txBody>
      </p:sp>
    </p:spTree>
    <p:extLst>
      <p:ext uri="{BB962C8B-B14F-4D97-AF65-F5344CB8AC3E}">
        <p14:creationId xmlns:p14="http://schemas.microsoft.com/office/powerpoint/2010/main" val="3347788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2589-A10E-47A8-A583-1B7357BEBC3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FDA1C9-9895-41F3-BDB3-CF9ED1D3DC7A}"/>
              </a:ext>
            </a:extLst>
          </p:cNvPr>
          <p:cNvSpPr>
            <a:spLocks noGrp="1"/>
          </p:cNvSpPr>
          <p:nvPr>
            <p:ph idx="1"/>
          </p:nvPr>
        </p:nvSpPr>
        <p:spPr>
          <a:xfrm>
            <a:off x="838200" y="1066800"/>
            <a:ext cx="10515600" cy="5110163"/>
          </a:xfrm>
        </p:spPr>
        <p:txBody>
          <a:bodyPr>
            <a:normAutofit/>
          </a:bodyPr>
          <a:lstStyle/>
          <a:p>
            <a:pPr marL="0" lvl="0" indent="0">
              <a:buNone/>
            </a:pPr>
            <a:r>
              <a:rPr lang="en-US" b="1" dirty="0"/>
              <a:t>7: Tinnitus:</a:t>
            </a:r>
          </a:p>
          <a:p>
            <a:pPr marL="0" lvl="0" indent="0">
              <a:buNone/>
            </a:pPr>
            <a:r>
              <a:rPr lang="en-US" b="1" dirty="0"/>
              <a:t>E</a:t>
            </a:r>
            <a:r>
              <a:rPr lang="en-US" dirty="0"/>
              <a:t>xternal sounds has been found to relieve the adverse effects of tinnitus.</a:t>
            </a:r>
          </a:p>
          <a:p>
            <a:pPr marL="0" lvl="0" indent="0">
              <a:buNone/>
            </a:pPr>
            <a:r>
              <a:rPr lang="en-US" dirty="0"/>
              <a:t> The amplified sound can provide partial or even complete masking of the tinnitus, but one cannot assume that either of these necessarily occurs. </a:t>
            </a:r>
          </a:p>
          <a:p>
            <a:pPr marL="0" lvl="0" indent="0">
              <a:buNone/>
            </a:pPr>
            <a:r>
              <a:rPr lang="en-US" dirty="0"/>
              <a:t>The presence of tinnitus increases the likelihood that a person will accept hearing aids.</a:t>
            </a:r>
          </a:p>
          <a:p>
            <a:pPr marL="0" lvl="0" indent="0">
              <a:buNone/>
            </a:pPr>
            <a:r>
              <a:rPr lang="en-US" b="1" dirty="0"/>
              <a:t>8: Central Auditory Processing Disorder (CAPD)</a:t>
            </a:r>
            <a:endParaRPr lang="en-US" dirty="0"/>
          </a:p>
          <a:p>
            <a:r>
              <a:rPr lang="en-US" dirty="0"/>
              <a:t>It is condition that adversely affects the individuals’ ability to understand speech especially in degraded listening condition.</a:t>
            </a:r>
          </a:p>
          <a:p>
            <a:r>
              <a:rPr lang="en-US" dirty="0"/>
              <a:t> It is usually associated with increasing age, but is commonly seen in young children too. </a:t>
            </a:r>
          </a:p>
          <a:p>
            <a:r>
              <a:rPr lang="en-US" dirty="0"/>
              <a:t>It generally limits the benefits as well satisfaction from hearing aids</a:t>
            </a:r>
          </a:p>
          <a:p>
            <a:pPr marL="0" indent="0">
              <a:buNone/>
            </a:pPr>
            <a:endParaRPr lang="en-US" dirty="0"/>
          </a:p>
        </p:txBody>
      </p:sp>
    </p:spTree>
    <p:extLst>
      <p:ext uri="{BB962C8B-B14F-4D97-AF65-F5344CB8AC3E}">
        <p14:creationId xmlns:p14="http://schemas.microsoft.com/office/powerpoint/2010/main" val="2233561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074B-9BEE-4D3C-9299-8B9B4E5AC98F}"/>
              </a:ext>
            </a:extLst>
          </p:cNvPr>
          <p:cNvSpPr>
            <a:spLocks noGrp="1"/>
          </p:cNvSpPr>
          <p:nvPr>
            <p:ph type="title"/>
          </p:nvPr>
        </p:nvSpPr>
        <p:spPr/>
        <p:txBody>
          <a:bodyPr>
            <a:normAutofit/>
          </a:bodyPr>
          <a:lstStyle/>
          <a:p>
            <a:pPr lvl="0"/>
            <a:r>
              <a:rPr lang="en-US" dirty="0"/>
              <a:t>3: </a:t>
            </a:r>
            <a:r>
              <a:rPr lang="en-US" b="1" dirty="0"/>
              <a:t>Factors based on hearing aid features</a:t>
            </a:r>
            <a:endParaRPr lang="en-US" dirty="0"/>
          </a:p>
        </p:txBody>
      </p:sp>
      <p:sp>
        <p:nvSpPr>
          <p:cNvPr id="3" name="Content Placeholder 2">
            <a:extLst>
              <a:ext uri="{FF2B5EF4-FFF2-40B4-BE49-F238E27FC236}">
                <a16:creationId xmlns:a16="http://schemas.microsoft.com/office/drawing/2014/main" id="{473A46BE-6B19-47E3-8335-8DF191E12C11}"/>
              </a:ext>
            </a:extLst>
          </p:cNvPr>
          <p:cNvSpPr>
            <a:spLocks noGrp="1"/>
          </p:cNvSpPr>
          <p:nvPr>
            <p:ph idx="1"/>
          </p:nvPr>
        </p:nvSpPr>
        <p:spPr>
          <a:xfrm>
            <a:off x="838200" y="1510145"/>
            <a:ext cx="10515600" cy="5112328"/>
          </a:xfrm>
        </p:spPr>
        <p:txBody>
          <a:bodyPr>
            <a:normAutofit/>
          </a:bodyPr>
          <a:lstStyle/>
          <a:p>
            <a:pPr marL="0" indent="0">
              <a:buNone/>
            </a:pPr>
            <a:r>
              <a:rPr lang="en-IN" b="1" dirty="0"/>
              <a:t>Based on style and placement</a:t>
            </a:r>
            <a:endParaRPr lang="en-US" dirty="0"/>
          </a:p>
          <a:p>
            <a:pPr marL="0" lvl="0" indent="0">
              <a:buNone/>
            </a:pPr>
            <a:r>
              <a:rPr lang="en-IN" b="1" dirty="0"/>
              <a:t>Body level Hearing aids</a:t>
            </a:r>
            <a:endParaRPr lang="en-US" dirty="0"/>
          </a:p>
          <a:p>
            <a:r>
              <a:rPr lang="en-IN" dirty="0"/>
              <a:t>These hearing aids have larger components and larger cells </a:t>
            </a:r>
          </a:p>
          <a:p>
            <a:r>
              <a:rPr lang="en-IN" dirty="0"/>
              <a:t>These hearing aids are mostly preferred for individuals with profound hearing loss, as it is capable of providing large gains, and for individuals having poor manual dexterity, as it has bigger controls which are easily accessible. </a:t>
            </a:r>
          </a:p>
          <a:p>
            <a:r>
              <a:rPr lang="en-IN" dirty="0"/>
              <a:t>The separation between the mic and the receiver allows for greater gain and output, without resulting in feedback.</a:t>
            </a:r>
            <a:endParaRPr lang="en-US" dirty="0"/>
          </a:p>
          <a:p>
            <a:r>
              <a:rPr lang="en-IN" dirty="0"/>
              <a:t>	It provides less flexibility in terms of improving sound quality, and hence is not preferable for individuals with lesser degree of loss and poor speech perception. Another major concern with these aids is the cosmetic appearance due its large size.</a:t>
            </a:r>
            <a:endParaRPr lang="en-US" dirty="0"/>
          </a:p>
          <a:p>
            <a:endParaRPr lang="en-US" dirty="0"/>
          </a:p>
        </p:txBody>
      </p:sp>
    </p:spTree>
    <p:extLst>
      <p:ext uri="{BB962C8B-B14F-4D97-AF65-F5344CB8AC3E}">
        <p14:creationId xmlns:p14="http://schemas.microsoft.com/office/powerpoint/2010/main" val="3555625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114F7-D658-4968-8BD5-9A468ED79C0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75B4E4-D2F4-4ACD-A5DB-826DC6E09876}"/>
              </a:ext>
            </a:extLst>
          </p:cNvPr>
          <p:cNvSpPr>
            <a:spLocks noGrp="1"/>
          </p:cNvSpPr>
          <p:nvPr>
            <p:ph idx="1"/>
          </p:nvPr>
        </p:nvSpPr>
        <p:spPr/>
        <p:txBody>
          <a:bodyPr>
            <a:normAutofit/>
          </a:bodyPr>
          <a:lstStyle/>
          <a:p>
            <a:pPr lvl="0"/>
            <a:r>
              <a:rPr lang="en-IN" b="1" dirty="0"/>
              <a:t>Behind-the-ear (BTE) Hearing aids</a:t>
            </a:r>
            <a:endParaRPr lang="en-US" dirty="0"/>
          </a:p>
          <a:p>
            <a:r>
              <a:rPr lang="en-IN" dirty="0"/>
              <a:t>These aids provide the widest range of fitting, from mild to profound hearing losses, and also the widest range of hearing aid adjustments. </a:t>
            </a:r>
          </a:p>
          <a:p>
            <a:r>
              <a:rPr lang="en-IN" dirty="0"/>
              <a:t>A custom ear </a:t>
            </a:r>
            <a:r>
              <a:rPr lang="en-IN" dirty="0" err="1"/>
              <a:t>mold</a:t>
            </a:r>
            <a:r>
              <a:rPr lang="en-IN" dirty="0"/>
              <a:t> is used along these aids to provide anchorage and direct the amplified sounds into the ear canal. </a:t>
            </a:r>
          </a:p>
          <a:p>
            <a:r>
              <a:rPr lang="en-IN" dirty="0"/>
              <a:t>They can be </a:t>
            </a:r>
            <a:r>
              <a:rPr lang="en-IN" dirty="0" err="1"/>
              <a:t>analog</a:t>
            </a:r>
            <a:r>
              <a:rPr lang="en-IN" dirty="0"/>
              <a:t> or digital or trimmer digital based on their functioning and control. </a:t>
            </a:r>
          </a:p>
          <a:p>
            <a:r>
              <a:rPr lang="en-IN" dirty="0"/>
              <a:t>Hence provide with wide range of options in terms of quality, control and also cost. </a:t>
            </a:r>
            <a:endParaRPr lang="en-US" dirty="0"/>
          </a:p>
          <a:p>
            <a:endParaRPr lang="en-US" dirty="0"/>
          </a:p>
        </p:txBody>
      </p:sp>
    </p:spTree>
    <p:extLst>
      <p:ext uri="{BB962C8B-B14F-4D97-AF65-F5344CB8AC3E}">
        <p14:creationId xmlns:p14="http://schemas.microsoft.com/office/powerpoint/2010/main" val="1531222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869F1-71C4-4CD4-BB22-93AB97CDFE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171B6D-D7AB-4B68-9322-C24543D41735}"/>
              </a:ext>
            </a:extLst>
          </p:cNvPr>
          <p:cNvSpPr>
            <a:spLocks noGrp="1"/>
          </p:cNvSpPr>
          <p:nvPr>
            <p:ph idx="1"/>
          </p:nvPr>
        </p:nvSpPr>
        <p:spPr>
          <a:xfrm>
            <a:off x="838200" y="1825625"/>
            <a:ext cx="10515600" cy="4810702"/>
          </a:xfrm>
        </p:spPr>
        <p:txBody>
          <a:bodyPr>
            <a:normAutofit/>
          </a:bodyPr>
          <a:lstStyle/>
          <a:p>
            <a:pPr lvl="0"/>
            <a:r>
              <a:rPr lang="en-IN" b="1" dirty="0"/>
              <a:t>In-the-ear (ITE) Hearing Aids</a:t>
            </a:r>
            <a:endParaRPr lang="en-US" dirty="0"/>
          </a:p>
          <a:p>
            <a:r>
              <a:rPr lang="en-IN" dirty="0"/>
              <a:t>These aids fill the concha region of the outer ear and provide a great variety of styles, features and fitting range in a compact and cosmetically appearing casing. </a:t>
            </a:r>
          </a:p>
          <a:p>
            <a:r>
              <a:rPr lang="en-IN" dirty="0"/>
              <a:t>The selection among different types of ITEs (full concha, low profile, half concha, etc) mainly depends on the features or hearing aid components that are required by the wearer.</a:t>
            </a:r>
          </a:p>
          <a:p>
            <a:r>
              <a:rPr lang="en-IN" dirty="0"/>
              <a:t> These aids can be successfully fitted for losses ranging from mild to moderately severe/severe losses. </a:t>
            </a:r>
          </a:p>
          <a:p>
            <a:r>
              <a:rPr lang="en-IN" dirty="0"/>
              <a:t>The upper limit is mainly restricted due to feedback problems among the custom </a:t>
            </a:r>
            <a:r>
              <a:rPr lang="en-IN" dirty="0" err="1"/>
              <a:t>molded</a:t>
            </a:r>
            <a:r>
              <a:rPr lang="en-IN" dirty="0"/>
              <a:t> instruments; this device is best suited for venting, although large venting may lead to feedback.</a:t>
            </a:r>
            <a:endParaRPr lang="en-US" dirty="0"/>
          </a:p>
        </p:txBody>
      </p:sp>
    </p:spTree>
    <p:extLst>
      <p:ext uri="{BB962C8B-B14F-4D97-AF65-F5344CB8AC3E}">
        <p14:creationId xmlns:p14="http://schemas.microsoft.com/office/powerpoint/2010/main" val="566074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4272B-22A6-444C-91BD-ACAB494B085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4030E19-AE00-40AF-B65A-CB0126183668}"/>
              </a:ext>
            </a:extLst>
          </p:cNvPr>
          <p:cNvSpPr>
            <a:spLocks noGrp="1"/>
          </p:cNvSpPr>
          <p:nvPr>
            <p:ph idx="1"/>
          </p:nvPr>
        </p:nvSpPr>
        <p:spPr>
          <a:xfrm>
            <a:off x="838200" y="540328"/>
            <a:ext cx="10515600" cy="5636636"/>
          </a:xfrm>
        </p:spPr>
        <p:txBody>
          <a:bodyPr>
            <a:normAutofit/>
          </a:bodyPr>
          <a:lstStyle/>
          <a:p>
            <a:pPr marL="0" lvl="0" indent="0">
              <a:buNone/>
            </a:pPr>
            <a:r>
              <a:rPr lang="en-IN" b="1" dirty="0"/>
              <a:t>In-the-canal (ITC) Hearing aids</a:t>
            </a:r>
            <a:endParaRPr lang="en-US" dirty="0"/>
          </a:p>
          <a:p>
            <a:pPr marL="0" indent="0">
              <a:buNone/>
            </a:pPr>
            <a:r>
              <a:rPr lang="en-IN" dirty="0"/>
              <a:t>These instruments lie between the CICs and the ITEs in terms of size. </a:t>
            </a:r>
          </a:p>
          <a:p>
            <a:pPr marL="0" indent="0">
              <a:buNone/>
            </a:pPr>
            <a:r>
              <a:rPr lang="en-IN" dirty="0"/>
              <a:t> Size limits its usefulness to moderate-moderately severe hearing losses. Although they provide less gain and output than ITEs, due to the location of the microphone and deeper canal insertion which provides smaller residual volume, they require 5 dB less gain to provide the same amplification as an ITE </a:t>
            </a:r>
            <a:endParaRPr lang="en-US" dirty="0"/>
          </a:p>
          <a:p>
            <a:pPr marL="0" lvl="0" indent="0">
              <a:buNone/>
            </a:pPr>
            <a:r>
              <a:rPr lang="en-IN" b="1" dirty="0"/>
              <a:t>Completely in the canal (CIC) Hearing Aids</a:t>
            </a:r>
            <a:endParaRPr lang="en-US" dirty="0"/>
          </a:p>
          <a:p>
            <a:pPr marL="0" indent="0">
              <a:buNone/>
            </a:pPr>
            <a:r>
              <a:rPr lang="en-IN" dirty="0"/>
              <a:t>These are the most cosmetically appealing and smallest of all the hearing aid styles. </a:t>
            </a:r>
          </a:p>
          <a:p>
            <a:pPr marL="0" indent="0">
              <a:buNone/>
            </a:pPr>
            <a:r>
              <a:rPr lang="en-IN" dirty="0"/>
              <a:t>The faceplate of the hearing aid should be flush with the opening of the ear canal and the instrument should extend past the second bend of the ear canal to provide amplification advantages ordinarily associated with deep canal fittings (</a:t>
            </a:r>
            <a:r>
              <a:rPr lang="en-IN" dirty="0" err="1"/>
              <a:t>Staab</a:t>
            </a:r>
            <a:r>
              <a:rPr lang="en-IN" dirty="0"/>
              <a:t>&amp; Finlay, 1991).</a:t>
            </a:r>
            <a:endParaRPr lang="en-US" dirty="0"/>
          </a:p>
          <a:p>
            <a:pPr marL="0" indent="0">
              <a:buNone/>
            </a:pPr>
            <a:endParaRPr lang="en-US" dirty="0"/>
          </a:p>
        </p:txBody>
      </p:sp>
    </p:spTree>
    <p:extLst>
      <p:ext uri="{BB962C8B-B14F-4D97-AF65-F5344CB8AC3E}">
        <p14:creationId xmlns:p14="http://schemas.microsoft.com/office/powerpoint/2010/main" val="2036380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E3E4A-FE53-4E6F-BF9A-330D0C88F9FA}"/>
              </a:ext>
            </a:extLst>
          </p:cNvPr>
          <p:cNvSpPr>
            <a:spLocks noGrp="1"/>
          </p:cNvSpPr>
          <p:nvPr>
            <p:ph type="title"/>
          </p:nvPr>
        </p:nvSpPr>
        <p:spPr/>
        <p:txBody>
          <a:bodyPr/>
          <a:lstStyle/>
          <a:p>
            <a:r>
              <a:rPr lang="en-US" b="1" u="sng" dirty="0"/>
              <a:t>Based on Hearing aid features</a:t>
            </a:r>
            <a:br>
              <a:rPr lang="en-US" dirty="0"/>
            </a:br>
            <a:endParaRPr lang="en-US" dirty="0"/>
          </a:p>
        </p:txBody>
      </p:sp>
      <p:sp>
        <p:nvSpPr>
          <p:cNvPr id="3" name="Content Placeholder 2">
            <a:extLst>
              <a:ext uri="{FF2B5EF4-FFF2-40B4-BE49-F238E27FC236}">
                <a16:creationId xmlns:a16="http://schemas.microsoft.com/office/drawing/2014/main" id="{07809D18-AAF3-4151-AF11-441BB20DD0C9}"/>
              </a:ext>
            </a:extLst>
          </p:cNvPr>
          <p:cNvSpPr>
            <a:spLocks noGrp="1"/>
          </p:cNvSpPr>
          <p:nvPr>
            <p:ph idx="1"/>
          </p:nvPr>
        </p:nvSpPr>
        <p:spPr/>
        <p:txBody>
          <a:bodyPr>
            <a:normAutofit fontScale="92500" lnSpcReduction="20000"/>
          </a:bodyPr>
          <a:lstStyle/>
          <a:p>
            <a:pPr lvl="0"/>
            <a:r>
              <a:rPr lang="en-US" b="1" u="sng" dirty="0"/>
              <a:t>Volume control</a:t>
            </a:r>
            <a:r>
              <a:rPr lang="en-US" b="1" dirty="0"/>
              <a:t>:</a:t>
            </a:r>
            <a:endParaRPr lang="en-US" dirty="0"/>
          </a:p>
          <a:p>
            <a:pPr lvl="0"/>
            <a:r>
              <a:rPr lang="en-US" dirty="0"/>
              <a:t>Many patients prefer not to have to manipulate a volume control. However, there are few patients who say that there are occasions on which they would have liked to turn their hearing aids up and down. Thus </a:t>
            </a:r>
            <a:r>
              <a:rPr lang="en-US" b="1" dirty="0"/>
              <a:t>patients’ preference is important</a:t>
            </a:r>
            <a:r>
              <a:rPr lang="en-US" dirty="0"/>
              <a:t> to be considered while deciding on this aspect.</a:t>
            </a:r>
          </a:p>
          <a:p>
            <a:pPr lvl="0"/>
            <a:r>
              <a:rPr lang="en-US" dirty="0"/>
              <a:t>Also, volume controls can create problems for some patients if they are accidentally moved when the aid is being inserted and removed.</a:t>
            </a:r>
          </a:p>
          <a:p>
            <a:pPr lvl="0"/>
            <a:r>
              <a:rPr lang="en-US" dirty="0"/>
              <a:t>Nowadays, varieties of compression decrease the need for a volume control, though not necessarily to the same degree. </a:t>
            </a:r>
          </a:p>
          <a:p>
            <a:pPr lvl="0"/>
            <a:r>
              <a:rPr lang="en-US" dirty="0"/>
              <a:t>There is no </a:t>
            </a:r>
            <a:r>
              <a:rPr lang="en-US" dirty="0" err="1"/>
              <a:t>effetive</a:t>
            </a:r>
            <a:r>
              <a:rPr lang="en-US" dirty="0"/>
              <a:t> way to predict which patients are likely to need a volume control. So, a safe option is to order a manual VC in addition to the automatic controls.</a:t>
            </a:r>
          </a:p>
          <a:p>
            <a:pPr lvl="0"/>
            <a:r>
              <a:rPr lang="en-US" dirty="0"/>
              <a:t>In case of children, VC is usually disabled even if it is present to avoid problems created due to its manipulation.</a:t>
            </a:r>
          </a:p>
          <a:p>
            <a:endParaRPr lang="en-US" dirty="0"/>
          </a:p>
          <a:p>
            <a:endParaRPr lang="en-US" dirty="0"/>
          </a:p>
        </p:txBody>
      </p:sp>
    </p:spTree>
    <p:extLst>
      <p:ext uri="{BB962C8B-B14F-4D97-AF65-F5344CB8AC3E}">
        <p14:creationId xmlns:p14="http://schemas.microsoft.com/office/powerpoint/2010/main" val="3221312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44DD1-C9BE-440D-9995-371BCA96FE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9E10FD-AF83-4DC7-AC28-C92815C4EBEA}"/>
              </a:ext>
            </a:extLst>
          </p:cNvPr>
          <p:cNvSpPr>
            <a:spLocks noGrp="1"/>
          </p:cNvSpPr>
          <p:nvPr>
            <p:ph idx="1"/>
          </p:nvPr>
        </p:nvSpPr>
        <p:spPr/>
        <p:txBody>
          <a:bodyPr/>
          <a:lstStyle/>
          <a:p>
            <a:pPr lvl="0"/>
            <a:r>
              <a:rPr lang="en-US" b="1" u="sng" dirty="0"/>
              <a:t>Telecoil:</a:t>
            </a:r>
            <a:endParaRPr lang="en-US" dirty="0"/>
          </a:p>
          <a:p>
            <a:pPr lvl="0"/>
            <a:r>
              <a:rPr lang="en-US" dirty="0"/>
              <a:t>In case of children, this feature should be activated if the child is using any </a:t>
            </a:r>
            <a:r>
              <a:rPr lang="en-US" b="1" dirty="0"/>
              <a:t>personal FM</a:t>
            </a:r>
            <a:r>
              <a:rPr lang="en-US" dirty="0"/>
              <a:t> device or </a:t>
            </a:r>
            <a:r>
              <a:rPr lang="en-US" b="1" dirty="0"/>
              <a:t>induction loop system</a:t>
            </a:r>
            <a:r>
              <a:rPr lang="en-US" dirty="0"/>
              <a:t> (group amplification system) in classroom.</a:t>
            </a:r>
          </a:p>
          <a:p>
            <a:pPr lvl="0"/>
            <a:r>
              <a:rPr lang="en-US" dirty="0"/>
              <a:t>In adults, this feature is activated to facilitate </a:t>
            </a:r>
            <a:r>
              <a:rPr lang="en-US" b="1" dirty="0"/>
              <a:t>telephone conversation</a:t>
            </a:r>
            <a:r>
              <a:rPr lang="en-US" dirty="0"/>
              <a:t> and also in those who use ALDs (FM device).</a:t>
            </a:r>
          </a:p>
          <a:p>
            <a:endParaRPr lang="en-US" dirty="0"/>
          </a:p>
        </p:txBody>
      </p:sp>
    </p:spTree>
    <p:extLst>
      <p:ext uri="{BB962C8B-B14F-4D97-AF65-F5344CB8AC3E}">
        <p14:creationId xmlns:p14="http://schemas.microsoft.com/office/powerpoint/2010/main" val="241981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E2E71-4C6B-4667-90AA-1D68805A274C}"/>
              </a:ext>
            </a:extLst>
          </p:cNvPr>
          <p:cNvSpPr>
            <a:spLocks noGrp="1"/>
          </p:cNvSpPr>
          <p:nvPr>
            <p:ph type="title"/>
          </p:nvPr>
        </p:nvSpPr>
        <p:spPr/>
        <p:txBody>
          <a:bodyPr>
            <a:normAutofit fontScale="90000"/>
          </a:bodyPr>
          <a:lstStyle/>
          <a:p>
            <a:r>
              <a:rPr lang="en-US" b="1" u="sng" dirty="0"/>
              <a:t>Objectives of hearing aid selection procedure:</a:t>
            </a:r>
            <a:br>
              <a:rPr lang="en-US" dirty="0"/>
            </a:br>
            <a:endParaRPr lang="en-US" dirty="0"/>
          </a:p>
        </p:txBody>
      </p:sp>
      <p:sp>
        <p:nvSpPr>
          <p:cNvPr id="3" name="Content Placeholder 2">
            <a:extLst>
              <a:ext uri="{FF2B5EF4-FFF2-40B4-BE49-F238E27FC236}">
                <a16:creationId xmlns:a16="http://schemas.microsoft.com/office/drawing/2014/main" id="{931DB3FE-7AFC-46C7-AEFA-B5127DAF5244}"/>
              </a:ext>
            </a:extLst>
          </p:cNvPr>
          <p:cNvSpPr>
            <a:spLocks noGrp="1"/>
          </p:cNvSpPr>
          <p:nvPr>
            <p:ph idx="1"/>
          </p:nvPr>
        </p:nvSpPr>
        <p:spPr/>
        <p:txBody>
          <a:bodyPr/>
          <a:lstStyle/>
          <a:p>
            <a:pPr marL="0" lvl="0" indent="0">
              <a:buNone/>
            </a:pPr>
            <a:r>
              <a:rPr lang="en-US" dirty="0"/>
              <a:t>To give an </a:t>
            </a:r>
            <a:r>
              <a:rPr lang="en-US" i="1" dirty="0"/>
              <a:t>optimum benefit</a:t>
            </a:r>
            <a:r>
              <a:rPr lang="en-US" dirty="0"/>
              <a:t> to the client, this is a primary goal.</a:t>
            </a:r>
          </a:p>
          <a:p>
            <a:pPr marL="0" lvl="0" indent="0">
              <a:buNone/>
            </a:pPr>
            <a:r>
              <a:rPr lang="en-US" dirty="0"/>
              <a:t>To </a:t>
            </a:r>
            <a:r>
              <a:rPr lang="en-US" i="1" dirty="0"/>
              <a:t>predict the utility of hearing aid</a:t>
            </a:r>
            <a:r>
              <a:rPr lang="en-US" dirty="0"/>
              <a:t> in real life situations.</a:t>
            </a:r>
          </a:p>
          <a:p>
            <a:pPr marL="0" lvl="0" indent="0">
              <a:buNone/>
            </a:pPr>
            <a:r>
              <a:rPr lang="en-US" dirty="0"/>
              <a:t>To fit the entire sound into the </a:t>
            </a:r>
            <a:r>
              <a:rPr lang="en-US" i="1" dirty="0"/>
              <a:t>Dynamic Range</a:t>
            </a:r>
            <a:r>
              <a:rPr lang="en-US" dirty="0"/>
              <a:t> of the individual, i.e.</a:t>
            </a:r>
          </a:p>
          <a:p>
            <a:pPr lvl="0"/>
            <a:r>
              <a:rPr lang="en-US" dirty="0"/>
              <a:t>Soft sounds: audible and intelligible</a:t>
            </a:r>
          </a:p>
          <a:p>
            <a:pPr lvl="0"/>
            <a:r>
              <a:rPr lang="en-US" dirty="0"/>
              <a:t>Moderate sounds: comfortable</a:t>
            </a:r>
          </a:p>
          <a:p>
            <a:pPr lvl="0"/>
            <a:r>
              <a:rPr lang="en-US" dirty="0"/>
              <a:t>Loud sounds: within the UCL of the individual. </a:t>
            </a:r>
          </a:p>
          <a:p>
            <a:endParaRPr lang="en-US" dirty="0"/>
          </a:p>
        </p:txBody>
      </p:sp>
    </p:spTree>
    <p:extLst>
      <p:ext uri="{BB962C8B-B14F-4D97-AF65-F5344CB8AC3E}">
        <p14:creationId xmlns:p14="http://schemas.microsoft.com/office/powerpoint/2010/main" val="3040497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F4365-4325-46F8-BD85-9B38BA3475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884DB5-3081-4751-8521-48B9D8EF33D0}"/>
              </a:ext>
            </a:extLst>
          </p:cNvPr>
          <p:cNvSpPr>
            <a:spLocks noGrp="1"/>
          </p:cNvSpPr>
          <p:nvPr>
            <p:ph idx="1"/>
          </p:nvPr>
        </p:nvSpPr>
        <p:spPr>
          <a:xfrm>
            <a:off x="838200" y="1039091"/>
            <a:ext cx="10515600" cy="5137872"/>
          </a:xfrm>
        </p:spPr>
        <p:txBody>
          <a:bodyPr>
            <a:normAutofit fontScale="92500" lnSpcReduction="20000"/>
          </a:bodyPr>
          <a:lstStyle/>
          <a:p>
            <a:r>
              <a:rPr lang="en-US" b="1" u="sng" dirty="0"/>
              <a:t>REFERENCES</a:t>
            </a:r>
            <a:endParaRPr lang="en-US" dirty="0"/>
          </a:p>
          <a:p>
            <a:pPr lvl="0"/>
            <a:r>
              <a:rPr lang="en-US" dirty="0"/>
              <a:t>American Academy of Audiology (2006): Guidelines for the audiological management of adult    hearing   impairment. </a:t>
            </a:r>
            <a:r>
              <a:rPr lang="en-US" dirty="0" err="1"/>
              <a:t>Audiol</a:t>
            </a:r>
            <a:r>
              <a:rPr lang="en-US" dirty="0"/>
              <a:t> Today 18:32-36.</a:t>
            </a:r>
          </a:p>
          <a:p>
            <a:pPr lvl="0"/>
            <a:r>
              <a:rPr lang="en-US" dirty="0"/>
              <a:t>Dillion, H. Hearing Aids. </a:t>
            </a:r>
            <a:r>
              <a:rPr lang="en-US" dirty="0" err="1"/>
              <a:t>Thieme</a:t>
            </a:r>
            <a:r>
              <a:rPr lang="en-US" dirty="0"/>
              <a:t> Publications.</a:t>
            </a:r>
          </a:p>
          <a:p>
            <a:pPr lvl="0"/>
            <a:r>
              <a:rPr lang="en-US" dirty="0"/>
              <a:t>Dillon H, James A, </a:t>
            </a:r>
            <a:r>
              <a:rPr lang="en-US" dirty="0" err="1"/>
              <a:t>Ginis</a:t>
            </a:r>
            <a:r>
              <a:rPr lang="en-US" dirty="0"/>
              <a:t> J (1997): Client Oriented Scale of Improvement (COSI) and its relationship to several other measures of benefit and satisfaction provided by hearing aids. JAAA 8:27-43.</a:t>
            </a:r>
          </a:p>
          <a:p>
            <a:pPr lvl="0"/>
            <a:r>
              <a:rPr lang="en-US" dirty="0"/>
              <a:t>Gatehouse S (1999): Glasgow Hearing Benefit Profile: Derivation and validation of a client-centered outcome measure for hearing aid services. JAAA 10:80-103.</a:t>
            </a:r>
          </a:p>
          <a:p>
            <a:pPr lvl="0"/>
            <a:r>
              <a:rPr lang="en-US" dirty="0" err="1"/>
              <a:t>Keidser</a:t>
            </a:r>
            <a:r>
              <a:rPr lang="en-US" dirty="0"/>
              <a:t> G and Grant F (2001). Comparing Loudness </a:t>
            </a:r>
            <a:r>
              <a:rPr lang="en-US" dirty="0" err="1"/>
              <a:t>Normalisation</a:t>
            </a:r>
            <a:r>
              <a:rPr lang="en-US" dirty="0"/>
              <a:t> (IHAFF) with Speech Intelligibility Maximization (NAL-NL1) when implemented in a Two-channel Device. Ear &amp; Hearing, 22(6):501-515.</a:t>
            </a:r>
          </a:p>
          <a:p>
            <a:pPr lvl="0"/>
            <a:r>
              <a:rPr lang="en-US" dirty="0"/>
              <a:t>Mueller, H. G., </a:t>
            </a:r>
            <a:r>
              <a:rPr lang="en-US" dirty="0" err="1"/>
              <a:t>Bentler</a:t>
            </a:r>
            <a:r>
              <a:rPr lang="en-US" dirty="0"/>
              <a:t>, R., &amp; Ricketts, T. A. (2013). </a:t>
            </a:r>
            <a:r>
              <a:rPr lang="en-US" i="1" dirty="0"/>
              <a:t>Modern hearing aids: Pre-fitting testing and selection considerations</a:t>
            </a:r>
            <a:r>
              <a:rPr lang="en-US" dirty="0"/>
              <a:t>. Plural Publishing.</a:t>
            </a:r>
          </a:p>
          <a:p>
            <a:pPr lvl="0"/>
            <a:r>
              <a:rPr lang="en-US" dirty="0"/>
              <a:t>Valente, M. (Ed.). (2002). </a:t>
            </a:r>
            <a:r>
              <a:rPr lang="en-US" i="1" dirty="0"/>
              <a:t>Hearing aids: standards, options, and limitations</a:t>
            </a:r>
            <a:r>
              <a:rPr lang="en-US" dirty="0"/>
              <a:t>(Vol. 2). New York: </a:t>
            </a:r>
            <a:r>
              <a:rPr lang="en-US" dirty="0" err="1"/>
              <a:t>Thieme</a:t>
            </a:r>
            <a:r>
              <a:rPr lang="en-US" dirty="0"/>
              <a:t>.</a:t>
            </a:r>
          </a:p>
          <a:p>
            <a:pPr lvl="0"/>
            <a:r>
              <a:rPr lang="en-US" dirty="0"/>
              <a:t>Valente, M. (Ed.). (2002). </a:t>
            </a:r>
            <a:r>
              <a:rPr lang="en-US" i="1" dirty="0"/>
              <a:t>Strategies for selecting and verifying hearing aid fittings</a:t>
            </a:r>
            <a:r>
              <a:rPr lang="en-US" dirty="0"/>
              <a:t>. </a:t>
            </a:r>
            <a:r>
              <a:rPr lang="en-US" dirty="0" err="1"/>
              <a:t>Thieme</a:t>
            </a:r>
            <a:r>
              <a:rPr lang="en-US" dirty="0"/>
              <a:t> Medical Pub.</a:t>
            </a:r>
          </a:p>
          <a:p>
            <a:endParaRPr lang="en-US" dirty="0"/>
          </a:p>
        </p:txBody>
      </p:sp>
    </p:spTree>
    <p:extLst>
      <p:ext uri="{BB962C8B-B14F-4D97-AF65-F5344CB8AC3E}">
        <p14:creationId xmlns:p14="http://schemas.microsoft.com/office/powerpoint/2010/main" val="104379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577F-F376-47C5-B9A6-A75CAAE056CC}"/>
              </a:ext>
            </a:extLst>
          </p:cNvPr>
          <p:cNvSpPr>
            <a:spLocks noGrp="1"/>
          </p:cNvSpPr>
          <p:nvPr>
            <p:ph type="title"/>
          </p:nvPr>
        </p:nvSpPr>
        <p:spPr/>
        <p:txBody>
          <a:bodyPr>
            <a:normAutofit/>
          </a:bodyPr>
          <a:lstStyle/>
          <a:p>
            <a:r>
              <a:rPr lang="en-US" b="1" u="sng" dirty="0"/>
              <a:t>Hearing aid selection procedure includes following steps</a:t>
            </a:r>
            <a:r>
              <a:rPr lang="en-US" b="1" dirty="0"/>
              <a:t>:</a:t>
            </a:r>
            <a:endParaRPr lang="en-US" dirty="0"/>
          </a:p>
        </p:txBody>
      </p:sp>
      <p:sp>
        <p:nvSpPr>
          <p:cNvPr id="3" name="Content Placeholder 2">
            <a:extLst>
              <a:ext uri="{FF2B5EF4-FFF2-40B4-BE49-F238E27FC236}">
                <a16:creationId xmlns:a16="http://schemas.microsoft.com/office/drawing/2014/main" id="{85DE0EDE-4178-4246-9167-3223640854AD}"/>
              </a:ext>
            </a:extLst>
          </p:cNvPr>
          <p:cNvSpPr>
            <a:spLocks noGrp="1"/>
          </p:cNvSpPr>
          <p:nvPr>
            <p:ph idx="1"/>
          </p:nvPr>
        </p:nvSpPr>
        <p:spPr/>
        <p:txBody>
          <a:bodyPr/>
          <a:lstStyle/>
          <a:p>
            <a:pPr marL="514350" lvl="0" indent="-514350">
              <a:buFont typeface="+mj-lt"/>
              <a:buAutoNum type="arabicPeriod"/>
            </a:pPr>
            <a:r>
              <a:rPr lang="en-US" dirty="0"/>
              <a:t>The hearing assessment</a:t>
            </a:r>
          </a:p>
          <a:p>
            <a:pPr marL="514350" lvl="0" indent="-514350">
              <a:buFont typeface="+mj-lt"/>
              <a:buAutoNum type="arabicPeriod"/>
            </a:pPr>
            <a:r>
              <a:rPr lang="en-US" dirty="0"/>
              <a:t>The selection and fitting</a:t>
            </a:r>
          </a:p>
          <a:p>
            <a:pPr marL="514350" lvl="0" indent="-514350">
              <a:buFont typeface="+mj-lt"/>
              <a:buAutoNum type="arabicPeriod"/>
            </a:pPr>
            <a:r>
              <a:rPr lang="en-US" dirty="0"/>
              <a:t>Verification</a:t>
            </a:r>
          </a:p>
          <a:p>
            <a:pPr marL="514350" lvl="0" indent="-514350">
              <a:buFont typeface="+mj-lt"/>
              <a:buAutoNum type="arabicPeriod"/>
            </a:pPr>
            <a:r>
              <a:rPr lang="en-US" dirty="0"/>
              <a:t>Orientation &amp; counseling</a:t>
            </a:r>
          </a:p>
          <a:p>
            <a:pPr marL="514350" lvl="0" indent="-514350">
              <a:buFont typeface="+mj-lt"/>
              <a:buAutoNum type="arabicPeriod"/>
            </a:pPr>
            <a:r>
              <a:rPr lang="en-US" dirty="0"/>
              <a:t>Validation</a:t>
            </a:r>
          </a:p>
          <a:p>
            <a:endParaRPr lang="en-US" dirty="0"/>
          </a:p>
        </p:txBody>
      </p:sp>
    </p:spTree>
    <p:extLst>
      <p:ext uri="{BB962C8B-B14F-4D97-AF65-F5344CB8AC3E}">
        <p14:creationId xmlns:p14="http://schemas.microsoft.com/office/powerpoint/2010/main" val="298796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A56B-9ED4-4049-BB7D-C7FCE16566DB}"/>
              </a:ext>
            </a:extLst>
          </p:cNvPr>
          <p:cNvSpPr>
            <a:spLocks noGrp="1"/>
          </p:cNvSpPr>
          <p:nvPr>
            <p:ph type="title"/>
          </p:nvPr>
        </p:nvSpPr>
        <p:spPr/>
        <p:txBody>
          <a:bodyPr/>
          <a:lstStyle/>
          <a:p>
            <a:r>
              <a:rPr lang="en-US" b="1" u="sng" dirty="0"/>
              <a:t>The </a:t>
            </a:r>
            <a:r>
              <a:rPr lang="en-US" b="1" u="sng" dirty="0" err="1"/>
              <a:t>prefitting</a:t>
            </a:r>
            <a:r>
              <a:rPr lang="en-US" b="1" u="sng" dirty="0"/>
              <a:t> Hearing Aid Assessment Battery</a:t>
            </a:r>
            <a:endParaRPr lang="en-US" dirty="0"/>
          </a:p>
        </p:txBody>
      </p:sp>
      <p:sp>
        <p:nvSpPr>
          <p:cNvPr id="3" name="Content Placeholder 2">
            <a:extLst>
              <a:ext uri="{FF2B5EF4-FFF2-40B4-BE49-F238E27FC236}">
                <a16:creationId xmlns:a16="http://schemas.microsoft.com/office/drawing/2014/main" id="{933A6516-D12A-4E33-80C9-6588205E3026}"/>
              </a:ext>
            </a:extLst>
          </p:cNvPr>
          <p:cNvSpPr>
            <a:spLocks noGrp="1"/>
          </p:cNvSpPr>
          <p:nvPr>
            <p:ph idx="1"/>
          </p:nvPr>
        </p:nvSpPr>
        <p:spPr>
          <a:xfrm>
            <a:off x="838200" y="1915778"/>
            <a:ext cx="10515600" cy="4351338"/>
          </a:xfrm>
        </p:spPr>
        <p:txBody>
          <a:bodyPr>
            <a:normAutofit/>
          </a:bodyPr>
          <a:lstStyle/>
          <a:p>
            <a:r>
              <a:rPr lang="en-US" b="1" dirty="0"/>
              <a:t>The Case History</a:t>
            </a:r>
            <a:endParaRPr lang="en-US" dirty="0"/>
          </a:p>
          <a:p>
            <a:r>
              <a:rPr lang="en-US" dirty="0"/>
              <a:t>Case history is the primary and most important in any assessment.</a:t>
            </a:r>
          </a:p>
          <a:p>
            <a:r>
              <a:rPr lang="en-US" dirty="0"/>
              <a:t> A thorough knowledge of the patient’s complaint, their history, the nature of their problem and their own perception it and their expectations is most essential </a:t>
            </a:r>
          </a:p>
          <a:p>
            <a:r>
              <a:rPr lang="en-US" dirty="0"/>
              <a:t>It is a good time build rapport with the patient which is important to understand their problem and help them better.</a:t>
            </a:r>
          </a:p>
          <a:p>
            <a:r>
              <a:rPr lang="en-US" dirty="0"/>
              <a:t>Primary goal of the case history is to identify any problems requiring medical intervention prior to hearing aid selection. </a:t>
            </a:r>
          </a:p>
        </p:txBody>
      </p:sp>
    </p:spTree>
    <p:extLst>
      <p:ext uri="{BB962C8B-B14F-4D97-AF65-F5344CB8AC3E}">
        <p14:creationId xmlns:p14="http://schemas.microsoft.com/office/powerpoint/2010/main" val="45626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0B783-3C5E-485A-AEDE-1D53E26F752C}"/>
              </a:ext>
            </a:extLst>
          </p:cNvPr>
          <p:cNvSpPr>
            <a:spLocks noGrp="1"/>
          </p:cNvSpPr>
          <p:nvPr>
            <p:ph type="title"/>
          </p:nvPr>
        </p:nvSpPr>
        <p:spPr/>
        <p:txBody>
          <a:bodyPr/>
          <a:lstStyle/>
          <a:p>
            <a:r>
              <a:rPr lang="en-US" b="1" dirty="0"/>
              <a:t>Red Flags:</a:t>
            </a:r>
            <a:endParaRPr lang="en-US" dirty="0"/>
          </a:p>
        </p:txBody>
      </p:sp>
      <p:sp>
        <p:nvSpPr>
          <p:cNvPr id="3" name="Content Placeholder 2">
            <a:extLst>
              <a:ext uri="{FF2B5EF4-FFF2-40B4-BE49-F238E27FC236}">
                <a16:creationId xmlns:a16="http://schemas.microsoft.com/office/drawing/2014/main" id="{09CE2B7A-B4D2-4389-A12E-BF5A0FD30317}"/>
              </a:ext>
            </a:extLst>
          </p:cNvPr>
          <p:cNvSpPr>
            <a:spLocks noGrp="1"/>
          </p:cNvSpPr>
          <p:nvPr>
            <p:ph idx="1"/>
          </p:nvPr>
        </p:nvSpPr>
        <p:spPr>
          <a:xfrm>
            <a:off x="838200" y="1302327"/>
            <a:ext cx="10515600" cy="4874636"/>
          </a:xfrm>
        </p:spPr>
        <p:txBody>
          <a:bodyPr>
            <a:normAutofit/>
          </a:bodyPr>
          <a:lstStyle/>
          <a:p>
            <a:pPr marL="0" lvl="0" indent="0">
              <a:buNone/>
            </a:pPr>
            <a:r>
              <a:rPr lang="en-US" dirty="0"/>
              <a:t>Warrant immediate referral to a physician</a:t>
            </a:r>
          </a:p>
          <a:p>
            <a:pPr lvl="0"/>
            <a:r>
              <a:rPr lang="en-US" dirty="0"/>
              <a:t>Visible deformity of the outer ear</a:t>
            </a:r>
          </a:p>
          <a:p>
            <a:pPr lvl="0"/>
            <a:r>
              <a:rPr lang="en-US" dirty="0"/>
              <a:t>Visible evidence of cerumen accumulation or presence of foreign body in the ear canal</a:t>
            </a:r>
          </a:p>
          <a:p>
            <a:pPr lvl="0"/>
            <a:r>
              <a:rPr lang="en-US" dirty="0"/>
              <a:t>Any history of active discharge from the ear within past 90 days</a:t>
            </a:r>
          </a:p>
          <a:p>
            <a:pPr lvl="0"/>
            <a:r>
              <a:rPr lang="en-US" dirty="0"/>
              <a:t>Any history of sudden hearing loss within past 90 days</a:t>
            </a:r>
          </a:p>
          <a:p>
            <a:pPr lvl="0"/>
            <a:r>
              <a:rPr lang="en-US" dirty="0"/>
              <a:t>Any acute or chronic dizziness</a:t>
            </a:r>
          </a:p>
          <a:p>
            <a:pPr lvl="0"/>
            <a:r>
              <a:rPr lang="en-US" dirty="0"/>
              <a:t>A hearing loss in one ear of sudden or rapid onset within previous 90 days</a:t>
            </a:r>
          </a:p>
          <a:p>
            <a:pPr lvl="0"/>
            <a:r>
              <a:rPr lang="en-US" dirty="0"/>
              <a:t>Ear pain or discomfort</a:t>
            </a:r>
          </a:p>
          <a:p>
            <a:pPr lvl="0"/>
            <a:r>
              <a:rPr lang="en-US" dirty="0"/>
              <a:t>An air-bone gap in the audiogram of more than 15 dB at 500, 1000 or 2000 Hz</a:t>
            </a:r>
          </a:p>
          <a:p>
            <a:endParaRPr lang="en-US" dirty="0"/>
          </a:p>
        </p:txBody>
      </p:sp>
    </p:spTree>
    <p:extLst>
      <p:ext uri="{BB962C8B-B14F-4D97-AF65-F5344CB8AC3E}">
        <p14:creationId xmlns:p14="http://schemas.microsoft.com/office/powerpoint/2010/main" val="49402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CBB1F-3B47-4BCB-8DED-6FC8D3770059}"/>
              </a:ext>
            </a:extLst>
          </p:cNvPr>
          <p:cNvSpPr>
            <a:spLocks noGrp="1"/>
          </p:cNvSpPr>
          <p:nvPr>
            <p:ph type="title"/>
          </p:nvPr>
        </p:nvSpPr>
        <p:spPr/>
        <p:txBody>
          <a:bodyPr/>
          <a:lstStyle/>
          <a:p>
            <a:r>
              <a:rPr lang="en-US" b="1" dirty="0"/>
              <a:t>Pre-fitting Questionnaires</a:t>
            </a:r>
            <a:endParaRPr lang="en-US" dirty="0"/>
          </a:p>
        </p:txBody>
      </p:sp>
      <p:sp>
        <p:nvSpPr>
          <p:cNvPr id="3" name="Content Placeholder 2">
            <a:extLst>
              <a:ext uri="{FF2B5EF4-FFF2-40B4-BE49-F238E27FC236}">
                <a16:creationId xmlns:a16="http://schemas.microsoft.com/office/drawing/2014/main" id="{95AFDF26-B49C-44F0-8BC3-7DD56ED5050E}"/>
              </a:ext>
            </a:extLst>
          </p:cNvPr>
          <p:cNvSpPr>
            <a:spLocks noGrp="1"/>
          </p:cNvSpPr>
          <p:nvPr>
            <p:ph idx="1"/>
          </p:nvPr>
        </p:nvSpPr>
        <p:spPr/>
        <p:txBody>
          <a:bodyPr/>
          <a:lstStyle/>
          <a:p>
            <a:r>
              <a:rPr lang="en-US" dirty="0"/>
              <a:t>Also called ‘</a:t>
            </a:r>
            <a:r>
              <a:rPr lang="en-US" i="1" dirty="0"/>
              <a:t>in</a:t>
            </a:r>
            <a:r>
              <a:rPr lang="en-US" dirty="0"/>
              <a:t>-</a:t>
            </a:r>
            <a:r>
              <a:rPr lang="en-US" i="1" dirty="0"/>
              <a:t>come’</a:t>
            </a:r>
            <a:r>
              <a:rPr lang="en-US" dirty="0"/>
              <a:t> or ‘</a:t>
            </a:r>
            <a:r>
              <a:rPr lang="en-US" i="1" dirty="0"/>
              <a:t>intake’</a:t>
            </a:r>
            <a:r>
              <a:rPr lang="en-US" dirty="0"/>
              <a:t> measurements as they measure patient variables before the hearing aid fitting</a:t>
            </a:r>
          </a:p>
          <a:p>
            <a:r>
              <a:rPr lang="en-US" dirty="0"/>
              <a:t>Expectations an attitude towards their hearing loss and the use of hearing aids, </a:t>
            </a:r>
          </a:p>
          <a:p>
            <a:r>
              <a:rPr lang="en-US" dirty="0"/>
              <a:t>Whereas ‘</a:t>
            </a:r>
            <a:r>
              <a:rPr lang="en-US" i="1" dirty="0"/>
              <a:t>outcome’</a:t>
            </a:r>
            <a:r>
              <a:rPr lang="en-US" dirty="0"/>
              <a:t> measures are used after the fitting to assess patient variables like satisfaction with the device or any problems with the device.</a:t>
            </a:r>
          </a:p>
          <a:p>
            <a:r>
              <a:rPr lang="en-US" dirty="0"/>
              <a:t>These include expectations, amount of self-confidence, manual dexterity and attitude, by measuring them in a scale;</a:t>
            </a:r>
          </a:p>
          <a:p>
            <a:endParaRPr lang="en-US" dirty="0"/>
          </a:p>
          <a:p>
            <a:endParaRPr lang="en-US" dirty="0"/>
          </a:p>
        </p:txBody>
      </p:sp>
    </p:spTree>
    <p:extLst>
      <p:ext uri="{BB962C8B-B14F-4D97-AF65-F5344CB8AC3E}">
        <p14:creationId xmlns:p14="http://schemas.microsoft.com/office/powerpoint/2010/main" val="1601051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C1985-335D-499C-A895-24C3DCE02222}"/>
              </a:ext>
            </a:extLst>
          </p:cNvPr>
          <p:cNvSpPr>
            <a:spLocks noGrp="1"/>
          </p:cNvSpPr>
          <p:nvPr>
            <p:ph type="title"/>
          </p:nvPr>
        </p:nvSpPr>
        <p:spPr>
          <a:xfrm>
            <a:off x="1630900" y="595535"/>
            <a:ext cx="8911687" cy="1280890"/>
          </a:xfrm>
        </p:spPr>
        <p:txBody>
          <a:bodyPr>
            <a:normAutofit fontScale="90000"/>
          </a:bodyPr>
          <a:lstStyle/>
          <a:p>
            <a:r>
              <a:rPr lang="en-US" b="1" i="1" dirty="0"/>
              <a:t>Characteristics of Amplification Tool</a:t>
            </a:r>
            <a:r>
              <a:rPr lang="en-US" b="1" dirty="0"/>
              <a:t>(COAT):</a:t>
            </a:r>
            <a:br>
              <a:rPr lang="en-US" b="1" dirty="0"/>
            </a:br>
            <a:endParaRPr lang="en-US" dirty="0"/>
          </a:p>
        </p:txBody>
      </p:sp>
      <p:sp>
        <p:nvSpPr>
          <p:cNvPr id="3" name="Content Placeholder 2">
            <a:extLst>
              <a:ext uri="{FF2B5EF4-FFF2-40B4-BE49-F238E27FC236}">
                <a16:creationId xmlns:a16="http://schemas.microsoft.com/office/drawing/2014/main" id="{25B451FA-320C-4DFB-B647-8EE2C87ABDE9}"/>
              </a:ext>
            </a:extLst>
          </p:cNvPr>
          <p:cNvSpPr>
            <a:spLocks noGrp="1"/>
          </p:cNvSpPr>
          <p:nvPr>
            <p:ph idx="1"/>
          </p:nvPr>
        </p:nvSpPr>
        <p:spPr>
          <a:xfrm>
            <a:off x="1447800" y="1132609"/>
            <a:ext cx="10515600" cy="5539654"/>
          </a:xfrm>
        </p:spPr>
        <p:txBody>
          <a:bodyPr/>
          <a:lstStyle/>
          <a:p>
            <a:pPr marL="0" indent="0">
              <a:buNone/>
            </a:pPr>
            <a:endParaRPr lang="en-US" b="1" dirty="0"/>
          </a:p>
          <a:p>
            <a:r>
              <a:rPr lang="en-US" dirty="0"/>
              <a:t>Developed in Cleveland clinic in 2006. </a:t>
            </a:r>
          </a:p>
          <a:p>
            <a:r>
              <a:rPr lang="en-US" dirty="0"/>
              <a:t>It includes 9 questions that evaluate several important pre-fitting dimensions like technology and hearing aid style preferences.</a:t>
            </a:r>
          </a:p>
          <a:p>
            <a:pPr marL="0" indent="0">
              <a:buNone/>
            </a:pPr>
            <a:endParaRPr lang="en-US" b="1" i="1" dirty="0"/>
          </a:p>
          <a:p>
            <a:pPr marL="0" indent="0">
              <a:buNone/>
            </a:pPr>
            <a:endParaRPr lang="en-US" b="1" i="1" dirty="0"/>
          </a:p>
          <a:p>
            <a:pPr marL="0" indent="0">
              <a:buNone/>
            </a:pPr>
            <a:r>
              <a:rPr lang="en-US" sz="3200" b="1" dirty="0"/>
              <a:t>Expected Consequence of Hearing Aid Ownership (ECHO)</a:t>
            </a:r>
            <a:r>
              <a:rPr lang="en-US" sz="3200" dirty="0"/>
              <a:t>:</a:t>
            </a:r>
          </a:p>
          <a:p>
            <a:pPr marL="0" indent="0">
              <a:buNone/>
            </a:pPr>
            <a:endParaRPr lang="en-US" dirty="0"/>
          </a:p>
          <a:p>
            <a:pPr>
              <a:buFont typeface="Wingdings" panose="05000000000000000000" pitchFamily="2" charset="2"/>
              <a:buChar char="§"/>
            </a:pPr>
            <a:r>
              <a:rPr lang="en-US" dirty="0"/>
              <a:t> A couple of questionnaires have been developed to measure patients expectations. One of them is the </a:t>
            </a:r>
            <a:r>
              <a:rPr lang="en-US" b="1" dirty="0"/>
              <a:t>ECHO.</a:t>
            </a:r>
          </a:p>
          <a:p>
            <a:pPr>
              <a:buFont typeface="Wingdings" panose="05000000000000000000" pitchFamily="2" charset="2"/>
              <a:buChar char="§"/>
            </a:pPr>
            <a:r>
              <a:rPr lang="en-US" dirty="0"/>
              <a:t> It is a short questionnaire which is simple to administer.</a:t>
            </a:r>
          </a:p>
          <a:p>
            <a:pPr>
              <a:buFont typeface="Wingdings" panose="05000000000000000000" pitchFamily="2" charset="2"/>
              <a:buChar char="§"/>
            </a:pPr>
            <a:endParaRPr lang="en-US" b="1" i="1" dirty="0"/>
          </a:p>
          <a:p>
            <a:endParaRPr lang="en-US" dirty="0"/>
          </a:p>
        </p:txBody>
      </p:sp>
    </p:spTree>
    <p:extLst>
      <p:ext uri="{BB962C8B-B14F-4D97-AF65-F5344CB8AC3E}">
        <p14:creationId xmlns:p14="http://schemas.microsoft.com/office/powerpoint/2010/main" val="26421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6B24-8E99-4115-B400-453C4E13ACF0}"/>
              </a:ext>
            </a:extLst>
          </p:cNvPr>
          <p:cNvSpPr>
            <a:spLocks noGrp="1"/>
          </p:cNvSpPr>
          <p:nvPr>
            <p:ph type="title"/>
          </p:nvPr>
        </p:nvSpPr>
        <p:spPr>
          <a:xfrm>
            <a:off x="1669000" y="190500"/>
            <a:ext cx="8911687" cy="733425"/>
          </a:xfrm>
        </p:spPr>
        <p:txBody>
          <a:bodyPr>
            <a:normAutofit fontScale="90000"/>
          </a:bodyPr>
          <a:lstStyle/>
          <a:p>
            <a:r>
              <a:rPr lang="en-US" b="1" i="1" dirty="0"/>
              <a:t>Hearing Handicap Inventory for the Elderly-Screening version(</a:t>
            </a:r>
            <a:r>
              <a:rPr lang="en-US" b="1" dirty="0"/>
              <a:t>HHIE-S</a:t>
            </a:r>
            <a:r>
              <a:rPr lang="en-US" dirty="0"/>
              <a:t>): </a:t>
            </a:r>
            <a:br>
              <a:rPr lang="en-US" dirty="0"/>
            </a:br>
            <a:endParaRPr lang="en-US" dirty="0"/>
          </a:p>
        </p:txBody>
      </p:sp>
      <p:sp>
        <p:nvSpPr>
          <p:cNvPr id="3" name="Content Placeholder 2">
            <a:extLst>
              <a:ext uri="{FF2B5EF4-FFF2-40B4-BE49-F238E27FC236}">
                <a16:creationId xmlns:a16="http://schemas.microsoft.com/office/drawing/2014/main" id="{12946326-8BFC-4EF8-B171-F0C29D2F17A1}"/>
              </a:ext>
            </a:extLst>
          </p:cNvPr>
          <p:cNvSpPr>
            <a:spLocks noGrp="1"/>
          </p:cNvSpPr>
          <p:nvPr>
            <p:ph idx="1"/>
          </p:nvPr>
        </p:nvSpPr>
        <p:spPr>
          <a:xfrm>
            <a:off x="953366" y="1469159"/>
            <a:ext cx="11238634" cy="6492875"/>
          </a:xfrm>
        </p:spPr>
        <p:txBody>
          <a:bodyPr>
            <a:normAutofit/>
          </a:bodyPr>
          <a:lstStyle/>
          <a:p>
            <a:pPr lvl="0"/>
            <a:r>
              <a:rPr lang="en-US" dirty="0"/>
              <a:t>Developed for elderly individuals. created originally by Ira Ventry and Barbara Weinstein in 1983. </a:t>
            </a:r>
          </a:p>
          <a:p>
            <a:pPr lvl="0"/>
            <a:r>
              <a:rPr lang="en-US" dirty="0"/>
              <a:t>It measures hearing handicap as the patient’s perception of the problem or limitations in daily communication associated with the hearing loss. </a:t>
            </a:r>
          </a:p>
          <a:p>
            <a:pPr lvl="0"/>
            <a:r>
              <a:rPr lang="en-US" dirty="0"/>
              <a:t>It is a 10 question self-report that can be administered on the patient or a significant other. </a:t>
            </a:r>
          </a:p>
          <a:p>
            <a:pPr lvl="0"/>
            <a:r>
              <a:rPr lang="en-US" dirty="0"/>
              <a:t>It allows evaluation of the social and emotional of the hearing loss on the patient. </a:t>
            </a:r>
          </a:p>
          <a:p>
            <a:pPr lvl="0"/>
            <a:r>
              <a:rPr lang="en-US" dirty="0"/>
              <a:t>The patient has to answer in Yes, Sometimes or No. </a:t>
            </a:r>
          </a:p>
          <a:p>
            <a:pPr lvl="0"/>
            <a:r>
              <a:rPr lang="en-US" dirty="0"/>
              <a:t>Four points are assigned to Yes, two points to Sometimes and 0 points to No. </a:t>
            </a:r>
          </a:p>
          <a:p>
            <a:pPr lvl="0"/>
            <a:r>
              <a:rPr lang="en-US" dirty="0"/>
              <a:t>Total points are calculated and degree of handicap is determined using the published norms, as given below.</a:t>
            </a:r>
          </a:p>
          <a:p>
            <a:pPr>
              <a:buFont typeface="Wingdings" panose="05000000000000000000" pitchFamily="2" charset="2"/>
              <a:buChar char="ü"/>
            </a:pPr>
            <a:r>
              <a:rPr lang="en-US" dirty="0"/>
              <a:t>0-10: No significant perception of hearing handicap</a:t>
            </a:r>
          </a:p>
          <a:p>
            <a:pPr>
              <a:buFont typeface="Wingdings" panose="05000000000000000000" pitchFamily="2" charset="2"/>
              <a:buChar char="ü"/>
            </a:pPr>
            <a:r>
              <a:rPr lang="en-US" dirty="0"/>
              <a:t>12-22: Mild to moderate perception of hearing handicap</a:t>
            </a:r>
          </a:p>
          <a:p>
            <a:pPr>
              <a:buFont typeface="Wingdings" panose="05000000000000000000" pitchFamily="2" charset="2"/>
              <a:buChar char="ü"/>
            </a:pPr>
            <a:r>
              <a:rPr lang="en-US" dirty="0"/>
              <a:t>&gt;22   : Severe perception of hearing handicap</a:t>
            </a:r>
          </a:p>
          <a:p>
            <a:endParaRPr lang="en-US" dirty="0"/>
          </a:p>
        </p:txBody>
      </p:sp>
    </p:spTree>
    <p:extLst>
      <p:ext uri="{BB962C8B-B14F-4D97-AF65-F5344CB8AC3E}">
        <p14:creationId xmlns:p14="http://schemas.microsoft.com/office/powerpoint/2010/main" val="326617741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1512</TotalTime>
  <Words>3045</Words>
  <Application>Microsoft Office PowerPoint</Application>
  <PresentationFormat>Widescreen</PresentationFormat>
  <Paragraphs>193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Canva Sans Bold</vt:lpstr>
      <vt:lpstr>Century Gothic</vt:lpstr>
      <vt:lpstr>Wingdings</vt:lpstr>
      <vt:lpstr>Wingdings 3</vt:lpstr>
      <vt:lpstr>Wisp</vt:lpstr>
      <vt:lpstr>Audiological and Non-audiological factors related to hearing aid  </vt:lpstr>
      <vt:lpstr>PowerPoint Presentation</vt:lpstr>
      <vt:lpstr>Objectives of hearing aid selection procedure: </vt:lpstr>
      <vt:lpstr>Hearing aid selection procedure includes following steps:</vt:lpstr>
      <vt:lpstr>The prefitting Hearing Aid Assessment Battery</vt:lpstr>
      <vt:lpstr>Red Flags:</vt:lpstr>
      <vt:lpstr>Pre-fitting Questionnaires</vt:lpstr>
      <vt:lpstr>Characteristics of Amplification Tool(COAT): </vt:lpstr>
      <vt:lpstr>Hearing Handicap Inventory for the Elderly-Screening version(HHIE-S):  </vt:lpstr>
      <vt:lpstr>HASP: hearing aid selection profile: </vt:lpstr>
      <vt:lpstr>Reason to use self -assessment scales:</vt:lpstr>
      <vt:lpstr>PowerPoint Presentation</vt:lpstr>
      <vt:lpstr>Audiological Factors</vt:lpstr>
      <vt:lpstr>PowerPoint Presentation</vt:lpstr>
      <vt:lpstr>PowerPoint Presentation</vt:lpstr>
      <vt:lpstr>Non-audiological factors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Factors based on hearing aid features</vt:lpstr>
      <vt:lpstr>PowerPoint Presentation</vt:lpstr>
      <vt:lpstr>PowerPoint Presentation</vt:lpstr>
      <vt:lpstr>PowerPoint Presentation</vt:lpstr>
      <vt:lpstr>Based on Hearing aid features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PRESELECTION Factors affecting preselection Assessment of listening needs of individuals with HI Prescriptive and comparative procedures.</dc:title>
  <dc:creator>Rucha Vivek</dc:creator>
  <cp:lastModifiedBy>Sanket Bhalerao</cp:lastModifiedBy>
  <cp:revision>34</cp:revision>
  <dcterms:created xsi:type="dcterms:W3CDTF">2017-08-21T02:35:15Z</dcterms:created>
  <dcterms:modified xsi:type="dcterms:W3CDTF">2024-08-12T09:31:25Z</dcterms:modified>
</cp:coreProperties>
</file>