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5859" cy="1383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26478" cy="93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630526" y="906228"/>
            <a:ext cx="5882569" cy="4532045"/>
          </a:xfrm>
          <a:custGeom>
            <a:avLst/>
            <a:gdLst/>
            <a:ahLst/>
            <a:cxnLst/>
            <a:rect l="l" t="t" r="r" b="b"/>
            <a:pathLst>
              <a:path w="5222983" h="3683426">
                <a:moveTo>
                  <a:pt x="0" y="0"/>
                </a:moveTo>
                <a:lnTo>
                  <a:pt x="5222983" y="0"/>
                </a:lnTo>
                <a:lnTo>
                  <a:pt x="5222983" y="3683426"/>
                </a:lnTo>
                <a:lnTo>
                  <a:pt x="0" y="3683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4885" y="374868"/>
            <a:ext cx="9417094" cy="5097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33"/>
              </a:lnSpc>
            </a:pPr>
            <a:r>
              <a:rPr lang="en-US" sz="9121" dirty="0">
                <a:solidFill>
                  <a:srgbClr val="000000"/>
                </a:solidFill>
                <a:latin typeface="Montserrat Ultra-Bold"/>
              </a:rPr>
              <a:t>DIFFERENTIAL DIAGNOSIS FOR SPEECH RELATED FUNCTIONS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06390" y="6778348"/>
            <a:ext cx="10806915" cy="3038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Faculty: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 Mr. Ajay Kumar Mishra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Assistant Professor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Dept. of Audiology and Speech Language Pathology,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SVDU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8495" y="722955"/>
            <a:ext cx="17077384" cy="679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7"/>
              </a:lnSpc>
            </a:pPr>
            <a:endParaRPr/>
          </a:p>
          <a:p>
            <a:pPr marL="756826" lvl="1" indent="-378413" algn="ctr">
              <a:lnSpc>
                <a:spcPts val="4907"/>
              </a:lnSpc>
              <a:buFont typeface="Arial"/>
              <a:buChar char="•"/>
            </a:pPr>
            <a:r>
              <a:rPr lang="en-US" sz="3505">
                <a:solidFill>
                  <a:srgbClr val="000000"/>
                </a:solidFill>
                <a:latin typeface="Canva Sans"/>
              </a:rPr>
              <a:t> Because most fistulas occur in the hard palate, which is anterior to the placement of a /k/, the airstream from /k/ flows horizontally to the</a:t>
            </a:r>
          </a:p>
          <a:p>
            <a:pPr algn="ctr">
              <a:lnSpc>
                <a:spcPts val="4907"/>
              </a:lnSpc>
            </a:pPr>
            <a:r>
              <a:rPr lang="en-US" sz="3505">
                <a:solidFill>
                  <a:srgbClr val="000000"/>
                </a:solidFill>
                <a:latin typeface="Canva Sans"/>
              </a:rPr>
              <a:t>opening and not up into the fistula.</a:t>
            </a:r>
          </a:p>
          <a:p>
            <a:pPr marL="756826" lvl="1" indent="-378413" algn="ctr">
              <a:lnSpc>
                <a:spcPts val="4907"/>
              </a:lnSpc>
              <a:buFont typeface="Arial"/>
              <a:buChar char="•"/>
            </a:pPr>
            <a:r>
              <a:rPr lang="en-US" sz="3505">
                <a:solidFill>
                  <a:srgbClr val="000000"/>
                </a:solidFill>
                <a:latin typeface="Canva Sans"/>
              </a:rPr>
              <a:t> In contrast, the tongue tip movement on /t/ and /s/ can direct</a:t>
            </a:r>
          </a:p>
          <a:p>
            <a:pPr algn="ctr">
              <a:lnSpc>
                <a:spcPts val="4907"/>
              </a:lnSpc>
            </a:pPr>
            <a:r>
              <a:rPr lang="en-US" sz="3505">
                <a:solidFill>
                  <a:srgbClr val="000000"/>
                </a:solidFill>
                <a:latin typeface="Canva Sans"/>
              </a:rPr>
              <a:t>the airstream into the fistula. Considering these facts, if there is no nasal emission on /k/ but nasal emission on anterior sounds, then the source of</a:t>
            </a:r>
          </a:p>
          <a:p>
            <a:pPr algn="ctr">
              <a:lnSpc>
                <a:spcPts val="4907"/>
              </a:lnSpc>
            </a:pPr>
            <a:r>
              <a:rPr lang="en-US" sz="3505">
                <a:solidFill>
                  <a:srgbClr val="000000"/>
                </a:solidFill>
                <a:latin typeface="Canva Sans"/>
              </a:rPr>
              <a:t>the nasal emission is the fistula.</a:t>
            </a:r>
          </a:p>
          <a:p>
            <a:pPr marL="756826" lvl="1" indent="-378413" algn="ctr">
              <a:lnSpc>
                <a:spcPts val="4907"/>
              </a:lnSpc>
              <a:buFont typeface="Arial"/>
              <a:buChar char="•"/>
            </a:pPr>
            <a:r>
              <a:rPr lang="en-US" sz="3505">
                <a:solidFill>
                  <a:srgbClr val="000000"/>
                </a:solidFill>
                <a:latin typeface="Canva Sans"/>
              </a:rPr>
              <a:t> If there is nasal emission on the /k/, then there is VPI. If there is</a:t>
            </a: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505">
                <a:solidFill>
                  <a:srgbClr val="000000"/>
                </a:solidFill>
                <a:latin typeface="Canva Sans"/>
              </a:rPr>
              <a:t>more nasal emission on anterior sounds than /k/, then it is caused by both VPI and the fistula.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8406" y="3474051"/>
            <a:ext cx="17031187" cy="3338898"/>
          </a:xfrm>
          <a:custGeom>
            <a:avLst/>
            <a:gdLst/>
            <a:ahLst/>
            <a:cxnLst/>
            <a:rect l="l" t="t" r="r" b="b"/>
            <a:pathLst>
              <a:path w="17031187" h="3338898">
                <a:moveTo>
                  <a:pt x="0" y="0"/>
                </a:moveTo>
                <a:lnTo>
                  <a:pt x="17031188" y="0"/>
                </a:lnTo>
                <a:lnTo>
                  <a:pt x="17031188" y="3338898"/>
                </a:lnTo>
                <a:lnTo>
                  <a:pt x="0" y="3338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8400" y="1123831"/>
            <a:ext cx="12458402" cy="695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5"/>
              </a:lnSpc>
            </a:pPr>
            <a:r>
              <a:rPr lang="en-US" sz="4125">
                <a:solidFill>
                  <a:srgbClr val="6196AF"/>
                </a:solidFill>
                <a:latin typeface="Canva Sans Bold"/>
              </a:rPr>
              <a:t>FISTULA V/S VPI AS CAUSE OF NASAL EMISSION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45712" y="1124537"/>
            <a:ext cx="3899253" cy="4962739"/>
          </a:xfrm>
          <a:custGeom>
            <a:avLst/>
            <a:gdLst/>
            <a:ahLst/>
            <a:cxnLst/>
            <a:rect l="l" t="t" r="r" b="b"/>
            <a:pathLst>
              <a:path w="3899253" h="4962739">
                <a:moveTo>
                  <a:pt x="0" y="0"/>
                </a:moveTo>
                <a:lnTo>
                  <a:pt x="3899252" y="0"/>
                </a:lnTo>
                <a:lnTo>
                  <a:pt x="3899252" y="4962738"/>
                </a:lnTo>
                <a:lnTo>
                  <a:pt x="0" y="496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78" b="-177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124537"/>
            <a:ext cx="5842780" cy="5132172"/>
          </a:xfrm>
          <a:custGeom>
            <a:avLst/>
            <a:gdLst/>
            <a:ahLst/>
            <a:cxnLst/>
            <a:rect l="l" t="t" r="r" b="b"/>
            <a:pathLst>
              <a:path w="5842780" h="5132172">
                <a:moveTo>
                  <a:pt x="0" y="0"/>
                </a:moveTo>
                <a:lnTo>
                  <a:pt x="5842780" y="0"/>
                </a:lnTo>
                <a:lnTo>
                  <a:pt x="5842780" y="5132172"/>
                </a:lnTo>
                <a:lnTo>
                  <a:pt x="0" y="5132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600716" y="6758114"/>
            <a:ext cx="69874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VPI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98908" y="6758114"/>
            <a:ext cx="174173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FISTULA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7811" y="2878818"/>
            <a:ext cx="17050857" cy="5096282"/>
          </a:xfrm>
          <a:custGeom>
            <a:avLst/>
            <a:gdLst/>
            <a:ahLst/>
            <a:cxnLst/>
            <a:rect l="l" t="t" r="r" b="b"/>
            <a:pathLst>
              <a:path w="17050857" h="5096282">
                <a:moveTo>
                  <a:pt x="0" y="0"/>
                </a:moveTo>
                <a:lnTo>
                  <a:pt x="17050857" y="0"/>
                </a:lnTo>
                <a:lnTo>
                  <a:pt x="17050857" y="5096282"/>
                </a:lnTo>
                <a:lnTo>
                  <a:pt x="0" y="509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67811" y="1337878"/>
            <a:ext cx="1615589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 Bold"/>
              </a:rPr>
              <a:t>STRUCTURE  V/S FUNCTION AS CAUSE OF NASAL EMISSION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240" y="8634730"/>
            <a:ext cx="1828800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Differential diagnosis is important because structural defects require surgical intervention whereas articulation placement error require speech therapy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9377" y="2809494"/>
            <a:ext cx="14058072" cy="6448806"/>
          </a:xfrm>
          <a:custGeom>
            <a:avLst/>
            <a:gdLst/>
            <a:ahLst/>
            <a:cxnLst/>
            <a:rect l="l" t="t" r="r" b="b"/>
            <a:pathLst>
              <a:path w="14058072" h="6448806">
                <a:moveTo>
                  <a:pt x="0" y="0"/>
                </a:moveTo>
                <a:lnTo>
                  <a:pt x="14058072" y="0"/>
                </a:lnTo>
                <a:lnTo>
                  <a:pt x="14058072" y="6448806"/>
                </a:lnTo>
                <a:lnTo>
                  <a:pt x="0" y="6448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97" b="-339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63561" y="1278243"/>
            <a:ext cx="12052548" cy="59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 Bold"/>
              </a:rPr>
              <a:t>DIFFERENTIAL DIAGNOSIS OF RESONANCE DISORDERS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4369" y="1028700"/>
            <a:ext cx="13199262" cy="9940866"/>
          </a:xfrm>
          <a:custGeom>
            <a:avLst/>
            <a:gdLst/>
            <a:ahLst/>
            <a:cxnLst/>
            <a:rect l="l" t="t" r="r" b="b"/>
            <a:pathLst>
              <a:path w="13199262" h="9940866">
                <a:moveTo>
                  <a:pt x="0" y="0"/>
                </a:moveTo>
                <a:lnTo>
                  <a:pt x="13199262" y="0"/>
                </a:lnTo>
                <a:lnTo>
                  <a:pt x="13199262" y="9940866"/>
                </a:lnTo>
                <a:lnTo>
                  <a:pt x="0" y="9940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0159" y="2012542"/>
            <a:ext cx="16230600" cy="5933921"/>
          </a:xfrm>
          <a:custGeom>
            <a:avLst/>
            <a:gdLst/>
            <a:ahLst/>
            <a:cxnLst/>
            <a:rect l="l" t="t" r="r" b="b"/>
            <a:pathLst>
              <a:path w="16230600" h="5933921">
                <a:moveTo>
                  <a:pt x="0" y="0"/>
                </a:moveTo>
                <a:lnTo>
                  <a:pt x="16230600" y="0"/>
                </a:lnTo>
                <a:lnTo>
                  <a:pt x="16230600" y="5933922"/>
                </a:lnTo>
                <a:lnTo>
                  <a:pt x="0" y="5933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929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2347" y="696913"/>
            <a:ext cx="1623060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 Bold"/>
              </a:rPr>
              <a:t>ESTIMATION OF VELOPHARYNGEAL GAP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2784" y="1400068"/>
            <a:ext cx="16456516" cy="896194"/>
          </a:xfrm>
          <a:custGeom>
            <a:avLst/>
            <a:gdLst/>
            <a:ahLst/>
            <a:cxnLst/>
            <a:rect l="l" t="t" r="r" b="b"/>
            <a:pathLst>
              <a:path w="16456516" h="896194">
                <a:moveTo>
                  <a:pt x="0" y="0"/>
                </a:moveTo>
                <a:lnTo>
                  <a:pt x="16456516" y="0"/>
                </a:lnTo>
                <a:lnTo>
                  <a:pt x="16456516" y="896194"/>
                </a:lnTo>
                <a:lnTo>
                  <a:pt x="0" y="8961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17081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2784" y="2296262"/>
            <a:ext cx="16456516" cy="5694477"/>
          </a:xfrm>
          <a:custGeom>
            <a:avLst/>
            <a:gdLst/>
            <a:ahLst/>
            <a:cxnLst/>
            <a:rect l="l" t="t" r="r" b="b"/>
            <a:pathLst>
              <a:path w="16456516" h="5694477">
                <a:moveTo>
                  <a:pt x="0" y="0"/>
                </a:moveTo>
                <a:lnTo>
                  <a:pt x="16456516" y="0"/>
                </a:lnTo>
                <a:lnTo>
                  <a:pt x="16456516" y="5694476"/>
                </a:lnTo>
                <a:lnTo>
                  <a:pt x="0" y="5694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0000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26503" y="1028700"/>
            <a:ext cx="10826419" cy="7315460"/>
            <a:chOff x="0" y="0"/>
            <a:chExt cx="14435225" cy="9753946"/>
          </a:xfrm>
        </p:grpSpPr>
        <p:sp>
          <p:nvSpPr>
            <p:cNvPr id="3" name="TextBox 3"/>
            <p:cNvSpPr txBox="1"/>
            <p:nvPr/>
          </p:nvSpPr>
          <p:spPr>
            <a:xfrm rot="-592460">
              <a:off x="321423" y="1551946"/>
              <a:ext cx="13634597" cy="4125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55"/>
                </a:lnSpc>
                <a:spcBef>
                  <a:spcPct val="0"/>
                </a:spcBef>
              </a:pPr>
              <a:r>
                <a:rPr lang="en-US" sz="22455">
                  <a:solidFill>
                    <a:srgbClr val="6196AF"/>
                  </a:solidFill>
                  <a:latin typeface="Bukhari Script Bold"/>
                </a:rPr>
                <a:t>Thank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 rot="-515361">
              <a:off x="1791245" y="5133071"/>
              <a:ext cx="12434519" cy="3713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10"/>
                </a:lnSpc>
                <a:spcBef>
                  <a:spcPct val="0"/>
                </a:spcBef>
              </a:pPr>
              <a:r>
                <a:rPr lang="en-US" sz="20210">
                  <a:solidFill>
                    <a:srgbClr val="6196AF"/>
                  </a:solidFill>
                  <a:latin typeface="Bukhari Script Bold"/>
                </a:rPr>
                <a:t>you!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55903" y="529233"/>
            <a:ext cx="7629479" cy="1543050"/>
            <a:chOff x="0" y="0"/>
            <a:chExt cx="200941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9410" cy="406400"/>
            </a:xfrm>
            <a:custGeom>
              <a:avLst/>
              <a:gdLst/>
              <a:ahLst/>
              <a:cxnLst/>
              <a:rect l="l" t="t" r="r" b="b"/>
              <a:pathLst>
                <a:path w="2009410" h="406400">
                  <a:moveTo>
                    <a:pt x="0" y="0"/>
                  </a:moveTo>
                  <a:lnTo>
                    <a:pt x="2009410" y="0"/>
                  </a:lnTo>
                  <a:lnTo>
                    <a:pt x="200941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00941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000000"/>
                  </a:solidFill>
                  <a:latin typeface="Hammersmith One Light"/>
                </a:rPr>
                <a:t>INTRODUCTION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88125" y="2679950"/>
            <a:ext cx="14007814" cy="764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024" lvl="1" indent="-361512" algn="ctr">
              <a:lnSpc>
                <a:spcPts val="4688"/>
              </a:lnSpc>
              <a:buFont typeface="Arial"/>
              <a:buChar char="•"/>
            </a:pPr>
            <a:r>
              <a:rPr lang="en-US" sz="3348">
                <a:solidFill>
                  <a:srgbClr val="000000"/>
                </a:solidFill>
                <a:latin typeface="Hammersmith One"/>
              </a:rPr>
              <a:t>The primary purpose of an evaluation is to gather the relevant information to make a differential diagnosis regarding the type of speech/resonance disorder . </a:t>
            </a:r>
          </a:p>
          <a:p>
            <a:pPr marL="723024" lvl="1" indent="-361512" algn="ctr">
              <a:lnSpc>
                <a:spcPts val="4688"/>
              </a:lnSpc>
              <a:buFont typeface="Arial"/>
              <a:buChar char="•"/>
            </a:pPr>
            <a:r>
              <a:rPr lang="en-US" sz="3348">
                <a:solidFill>
                  <a:srgbClr val="000000"/>
                </a:solidFill>
                <a:latin typeface="Hammersmith One"/>
              </a:rPr>
              <a:t>This information is important because it has a direct effect on the treatment recommendation</a:t>
            </a:r>
          </a:p>
          <a:p>
            <a:pPr algn="ctr">
              <a:lnSpc>
                <a:spcPts val="4688"/>
              </a:lnSpc>
            </a:pPr>
            <a:r>
              <a:rPr lang="en-US" sz="3348">
                <a:solidFill>
                  <a:srgbClr val="000000"/>
                </a:solidFill>
                <a:latin typeface="Hammersmith One"/>
              </a:rPr>
              <a:t>(Garrett , Deal , Prathanee , 2002; Kummer, 2016  ; Marsh,2004 )</a:t>
            </a:r>
          </a:p>
          <a:p>
            <a:pPr marL="723024" lvl="1" indent="-361512" algn="ctr">
              <a:lnSpc>
                <a:spcPts val="4688"/>
              </a:lnSpc>
              <a:buFont typeface="Arial"/>
              <a:buChar char="•"/>
            </a:pPr>
            <a:r>
              <a:rPr lang="en-US" sz="3348">
                <a:solidFill>
                  <a:srgbClr val="000000"/>
                </a:solidFill>
                <a:latin typeface="Hammersmith One"/>
              </a:rPr>
              <a:t>Abnormalities of structure such as dental malocclusion or velopharyngeal insufficiency can cause obligatory distortions of speech or compensatory productions .</a:t>
            </a:r>
          </a:p>
          <a:p>
            <a:pPr marL="723024" lvl="1" indent="-361512" algn="ctr">
              <a:lnSpc>
                <a:spcPts val="4688"/>
              </a:lnSpc>
              <a:buFont typeface="Arial"/>
              <a:buChar char="•"/>
            </a:pPr>
            <a:r>
              <a:rPr lang="en-US" sz="3348">
                <a:solidFill>
                  <a:srgbClr val="000000"/>
                </a:solidFill>
                <a:latin typeface="Hammersmith One"/>
              </a:rPr>
              <a:t>Differential diagnosis is important because obligatory distortions require physical correction only , whereas compensatory error require correction of structure and speech therapy.</a:t>
            </a:r>
          </a:p>
          <a:p>
            <a:pPr algn="ctr">
              <a:lnSpc>
                <a:spcPts val="4688"/>
              </a:lnSpc>
              <a:spcBef>
                <a:spcPct val="0"/>
              </a:spcBef>
            </a:pPr>
            <a:endParaRPr lang="en-US" sz="3348">
              <a:solidFill>
                <a:srgbClr val="000000"/>
              </a:solidFill>
              <a:latin typeface="Hammersmith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325938" cy="3806510"/>
          </a:xfrm>
          <a:custGeom>
            <a:avLst/>
            <a:gdLst/>
            <a:ahLst/>
            <a:cxnLst/>
            <a:rect l="l" t="t" r="r" b="b"/>
            <a:pathLst>
              <a:path w="3325938" h="3806510">
                <a:moveTo>
                  <a:pt x="0" y="0"/>
                </a:moveTo>
                <a:lnTo>
                  <a:pt x="3325938" y="0"/>
                </a:lnTo>
                <a:lnTo>
                  <a:pt x="3325938" y="3806510"/>
                </a:lnTo>
                <a:lnTo>
                  <a:pt x="0" y="3806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2844" y="576580"/>
            <a:ext cx="17033515" cy="971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9"/>
              </a:lnSpc>
            </a:pPr>
            <a:r>
              <a:rPr lang="en-US" sz="3949">
                <a:solidFill>
                  <a:srgbClr val="000000"/>
                </a:solidFill>
                <a:latin typeface="Hammersmith One Light"/>
              </a:rPr>
              <a:t>What is  obligatory distortion and compensatory error ? </a:t>
            </a:r>
          </a:p>
          <a:p>
            <a:pPr algn="ctr">
              <a:lnSpc>
                <a:spcPts val="5529"/>
              </a:lnSpc>
            </a:pPr>
            <a:endParaRPr lang="en-US" sz="3949">
              <a:solidFill>
                <a:srgbClr val="000000"/>
              </a:solidFill>
              <a:latin typeface="Hammersmith One Light"/>
            </a:endParaRPr>
          </a:p>
          <a:p>
            <a:pPr algn="ctr">
              <a:lnSpc>
                <a:spcPts val="5529"/>
              </a:lnSpc>
            </a:pPr>
            <a:r>
              <a:rPr lang="en-US" sz="3949">
                <a:solidFill>
                  <a:srgbClr val="000000"/>
                </a:solidFill>
                <a:latin typeface="Hammersmith One Light"/>
              </a:rPr>
              <a:t>   </a:t>
            </a:r>
            <a:r>
              <a:rPr lang="en-US" sz="3949">
                <a:solidFill>
                  <a:srgbClr val="000000"/>
                </a:solidFill>
                <a:latin typeface="Hammersmith One Bold"/>
              </a:rPr>
              <a:t>Obligatory Distortion</a:t>
            </a:r>
            <a:r>
              <a:rPr lang="en-US" sz="3949">
                <a:solidFill>
                  <a:srgbClr val="000000"/>
                </a:solidFill>
                <a:latin typeface="Hammersmith One Light"/>
              </a:rPr>
              <a:t> :  </a:t>
            </a:r>
          </a:p>
          <a:p>
            <a:pPr marL="852802" lvl="1" indent="-426401" algn="ctr">
              <a:lnSpc>
                <a:spcPts val="5529"/>
              </a:lnSpc>
              <a:buFont typeface="Arial"/>
              <a:buChar char="•"/>
            </a:pPr>
            <a:r>
              <a:rPr lang="en-US" sz="3949">
                <a:solidFill>
                  <a:srgbClr val="000000"/>
                </a:solidFill>
                <a:latin typeface="Hammersmith One Light"/>
              </a:rPr>
              <a:t> when function (i.e., articulation) is normal, but the abnormal structure causes distortion of the speech sound or resonance</a:t>
            </a:r>
          </a:p>
          <a:p>
            <a:pPr marL="852802" lvl="1" indent="-426401" algn="ctr">
              <a:lnSpc>
                <a:spcPts val="5529"/>
              </a:lnSpc>
              <a:buFont typeface="Arial"/>
              <a:buChar char="•"/>
            </a:pPr>
            <a:r>
              <a:rPr lang="en-US" sz="3949">
                <a:solidFill>
                  <a:srgbClr val="000000"/>
                </a:solidFill>
                <a:latin typeface="Hammersmith One Light"/>
              </a:rPr>
              <a:t>Examples of obligatory distortions are hypernasality or nasal emission that occur secondary to velopharyngeal insufficiency (VPI). </a:t>
            </a:r>
          </a:p>
          <a:p>
            <a:pPr marL="852802" lvl="1" indent="-426401" algn="ctr">
              <a:lnSpc>
                <a:spcPts val="5529"/>
              </a:lnSpc>
              <a:buFont typeface="Arial"/>
              <a:buChar char="•"/>
            </a:pPr>
            <a:r>
              <a:rPr lang="en-US" sz="3949">
                <a:solidFill>
                  <a:srgbClr val="000000"/>
                </a:solidFill>
                <a:latin typeface="Hammersmith One Light"/>
              </a:rPr>
              <a:t>An obligatory distortion can occur with sibilant productions when the teeth are in a position to interfere with the air stream, yet tongue placement is normal.</a:t>
            </a:r>
          </a:p>
          <a:p>
            <a:pPr marL="852802" lvl="1" indent="-426401" algn="ctr">
              <a:lnSpc>
                <a:spcPts val="5529"/>
              </a:lnSpc>
              <a:buFont typeface="Arial"/>
              <a:buChar char="•"/>
            </a:pPr>
            <a:r>
              <a:rPr lang="en-US" sz="3949">
                <a:solidFill>
                  <a:srgbClr val="000000"/>
                </a:solidFill>
                <a:latin typeface="Hammersmith One Light"/>
              </a:rPr>
              <a:t> It is important to note that obligatory distortions can only be eliminated with correction of the structure. Speech therapy is not indicated because the articulation placement is normal</a:t>
            </a:r>
          </a:p>
          <a:p>
            <a:pPr algn="ctr">
              <a:lnSpc>
                <a:spcPts val="5529"/>
              </a:lnSpc>
              <a:spcBef>
                <a:spcPct val="0"/>
              </a:spcBef>
            </a:pPr>
            <a:r>
              <a:rPr lang="en-US" sz="3949">
                <a:solidFill>
                  <a:srgbClr val="000000"/>
                </a:solidFill>
                <a:latin typeface="Hammersmith One Light"/>
              </a:rPr>
              <a:t>         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52500"/>
            <a:ext cx="17259300" cy="831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9"/>
              </a:lnSpc>
            </a:pPr>
            <a:r>
              <a:rPr lang="en-US" sz="3949">
                <a:solidFill>
                  <a:srgbClr val="000000"/>
                </a:solidFill>
                <a:latin typeface="Hammersmith One Light"/>
              </a:rPr>
              <a:t>Compensatory errors:</a:t>
            </a:r>
          </a:p>
          <a:p>
            <a:pPr marL="852802" lvl="1" indent="-426401" algn="ctr">
              <a:lnSpc>
                <a:spcPts val="5529"/>
              </a:lnSpc>
              <a:buFont typeface="Arial"/>
              <a:buChar char="•"/>
            </a:pPr>
            <a:r>
              <a:rPr lang="en-US" sz="3949">
                <a:solidFill>
                  <a:srgbClr val="000000"/>
                </a:solidFill>
                <a:latin typeface="Hammersmith One Light"/>
              </a:rPr>
              <a:t> when articulation placement is altered in response to the abnormal structure. For example, when there is VPI and therefore a lack of adequate oral pressure for certain speech sounds, oral placement may be changed to the pharynx where there is adequate air pressure. </a:t>
            </a:r>
          </a:p>
          <a:p>
            <a:pPr marL="852802" lvl="1" indent="-426401" algn="ctr">
              <a:lnSpc>
                <a:spcPts val="5529"/>
              </a:lnSpc>
              <a:buFont typeface="Arial"/>
              <a:buChar char="•"/>
            </a:pPr>
            <a:r>
              <a:rPr lang="en-US" sz="3949">
                <a:solidFill>
                  <a:srgbClr val="000000"/>
                </a:solidFill>
                <a:latin typeface="Hammersmith One Light"/>
              </a:rPr>
              <a:t>Thus, common compensatory productions for VPI include pharyngeal fricatives, pharyngeal plosives and glottal stops. Compensatory speech errors can also be developed with other structural anomalies, such as dental malocclusion.</a:t>
            </a:r>
          </a:p>
          <a:p>
            <a:pPr marL="852802" lvl="1" indent="-426401" algn="ctr">
              <a:lnSpc>
                <a:spcPts val="5529"/>
              </a:lnSpc>
              <a:buFont typeface="Arial"/>
              <a:buChar char="•"/>
            </a:pPr>
            <a:r>
              <a:rPr lang="en-US" sz="3949">
                <a:solidFill>
                  <a:srgbClr val="000000"/>
                </a:solidFill>
                <a:latin typeface="Hammersmith One Light"/>
              </a:rPr>
              <a:t>Compensatory speech errors always require speech therapy for correction because articulation placement is abnormal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7264" y="2421649"/>
            <a:ext cx="14250934" cy="7400140"/>
          </a:xfrm>
          <a:custGeom>
            <a:avLst/>
            <a:gdLst/>
            <a:ahLst/>
            <a:cxnLst/>
            <a:rect l="l" t="t" r="r" b="b"/>
            <a:pathLst>
              <a:path w="14250934" h="7400140">
                <a:moveTo>
                  <a:pt x="0" y="0"/>
                </a:moveTo>
                <a:lnTo>
                  <a:pt x="14250934" y="0"/>
                </a:lnTo>
                <a:lnTo>
                  <a:pt x="14250934" y="7400139"/>
                </a:lnTo>
                <a:lnTo>
                  <a:pt x="0" y="7400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61432" y="962025"/>
            <a:ext cx="12470606" cy="59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6A9CB6"/>
                </a:solidFill>
                <a:latin typeface="Canva Sans Bold"/>
              </a:rPr>
              <a:t>OBLIGATORY DISTORTION  V/S COMPENSATORY ERRORS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401454"/>
          </a:xfrm>
          <a:custGeom>
            <a:avLst/>
            <a:gdLst/>
            <a:ahLst/>
            <a:cxnLst/>
            <a:rect l="l" t="t" r="r" b="b"/>
            <a:pathLst>
              <a:path w="16230600" h="8401454">
                <a:moveTo>
                  <a:pt x="0" y="0"/>
                </a:moveTo>
                <a:lnTo>
                  <a:pt x="16230600" y="0"/>
                </a:lnTo>
                <a:lnTo>
                  <a:pt x="16230600" y="8401454"/>
                </a:lnTo>
                <a:lnTo>
                  <a:pt x="0" y="8401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54" r="-3367" b="-663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45472" y="174990"/>
            <a:ext cx="6008787" cy="59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 Bold"/>
              </a:rPr>
              <a:t>TYPES OF NASAL EMISSION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7466" y="593632"/>
            <a:ext cx="4484323" cy="3664751"/>
          </a:xfrm>
          <a:custGeom>
            <a:avLst/>
            <a:gdLst/>
            <a:ahLst/>
            <a:cxnLst/>
            <a:rect l="l" t="t" r="r" b="b"/>
            <a:pathLst>
              <a:path w="4484323" h="3664751">
                <a:moveTo>
                  <a:pt x="0" y="0"/>
                </a:moveTo>
                <a:lnTo>
                  <a:pt x="4484322" y="0"/>
                </a:lnTo>
                <a:lnTo>
                  <a:pt x="4484322" y="3664751"/>
                </a:lnTo>
                <a:lnTo>
                  <a:pt x="0" y="3664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29572" y="593632"/>
            <a:ext cx="4375491" cy="3664751"/>
          </a:xfrm>
          <a:custGeom>
            <a:avLst/>
            <a:gdLst/>
            <a:ahLst/>
            <a:cxnLst/>
            <a:rect l="l" t="t" r="r" b="b"/>
            <a:pathLst>
              <a:path w="4375491" h="3664751">
                <a:moveTo>
                  <a:pt x="0" y="0"/>
                </a:moveTo>
                <a:lnTo>
                  <a:pt x="4375490" y="0"/>
                </a:lnTo>
                <a:lnTo>
                  <a:pt x="4375490" y="3664751"/>
                </a:lnTo>
                <a:lnTo>
                  <a:pt x="0" y="3664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71788" y="5143500"/>
            <a:ext cx="4345098" cy="3361734"/>
          </a:xfrm>
          <a:custGeom>
            <a:avLst/>
            <a:gdLst/>
            <a:ahLst/>
            <a:cxnLst/>
            <a:rect l="l" t="t" r="r" b="b"/>
            <a:pathLst>
              <a:path w="4345098" h="3361734">
                <a:moveTo>
                  <a:pt x="0" y="0"/>
                </a:moveTo>
                <a:lnTo>
                  <a:pt x="4345099" y="0"/>
                </a:lnTo>
                <a:lnTo>
                  <a:pt x="4345099" y="3361734"/>
                </a:lnTo>
                <a:lnTo>
                  <a:pt x="0" y="3361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87466" y="5076825"/>
            <a:ext cx="291494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Nasal grimace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29572" y="5076825"/>
            <a:ext cx="59833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Straw test for nasal emission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71788" y="8438559"/>
            <a:ext cx="4345098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Velopharangeal opening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162" y="1823031"/>
            <a:ext cx="17506153" cy="924513"/>
          </a:xfrm>
          <a:custGeom>
            <a:avLst/>
            <a:gdLst/>
            <a:ahLst/>
            <a:cxnLst/>
            <a:rect l="l" t="t" r="r" b="b"/>
            <a:pathLst>
              <a:path w="17506153" h="924513">
                <a:moveTo>
                  <a:pt x="0" y="0"/>
                </a:moveTo>
                <a:lnTo>
                  <a:pt x="17506153" y="0"/>
                </a:lnTo>
                <a:lnTo>
                  <a:pt x="17506153" y="924513"/>
                </a:lnTo>
                <a:lnTo>
                  <a:pt x="0" y="9245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8891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5162" y="2747544"/>
            <a:ext cx="17506153" cy="5964312"/>
          </a:xfrm>
          <a:custGeom>
            <a:avLst/>
            <a:gdLst/>
            <a:ahLst/>
            <a:cxnLst/>
            <a:rect l="l" t="t" r="r" b="b"/>
            <a:pathLst>
              <a:path w="17506153" h="5964312">
                <a:moveTo>
                  <a:pt x="0" y="0"/>
                </a:moveTo>
                <a:lnTo>
                  <a:pt x="17506153" y="0"/>
                </a:lnTo>
                <a:lnTo>
                  <a:pt x="17506153" y="5964312"/>
                </a:lnTo>
                <a:lnTo>
                  <a:pt x="0" y="5964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6293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819592"/>
            <a:ext cx="18288000" cy="838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Differential diagnosis of the cause of nasal emission can be particularly challenging if the child has an oronasal fistula.</a:t>
            </a:r>
          </a:p>
          <a:p>
            <a:pPr marL="734059" lvl="1" indent="-367030" algn="ctr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 If the fistula is small, it is unlikely to cause nasal emission during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speech because the airflow in the oral cavity primarily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flows horizontally across the opening.</a:t>
            </a:r>
          </a:p>
          <a:p>
            <a:pPr marL="734059" lvl="1" indent="-367030" algn="ctr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 If the fistula is 5 mm or more in diameter, nasal emission may be noted with the production of sibilants, which are anterior sounds.</a:t>
            </a:r>
          </a:p>
          <a:p>
            <a:pPr marL="734059" lvl="1" indent="-367030" algn="ctr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 If the fistula is very large, there may be hypernasality as well as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nasal emission.</a:t>
            </a:r>
          </a:p>
          <a:p>
            <a:pPr marL="734059" lvl="1" indent="-367030" algn="ctr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To determine whether  nasal emission is from a fistula, from VPI, or from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both.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Compare the amount of nasal emission on /k/ with the amount of nasal emission on /t/ and /s/.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683</Words>
  <Application>Microsoft Office PowerPoint</Application>
  <PresentationFormat>Custom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Bukhari Script Bold</vt:lpstr>
      <vt:lpstr>Calibri</vt:lpstr>
      <vt:lpstr>Canva Sans</vt:lpstr>
      <vt:lpstr>Canva Sans Bold</vt:lpstr>
      <vt:lpstr>Hammersmith One</vt:lpstr>
      <vt:lpstr>Hammersmith One Bold</vt:lpstr>
      <vt:lpstr>Hammersmith One Light</vt:lpstr>
      <vt:lpstr>Montserrat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Sanket Bhalerao</cp:lastModifiedBy>
  <cp:revision>2</cp:revision>
  <dcterms:modified xsi:type="dcterms:W3CDTF">2024-08-12T06:57:45Z</dcterms:modified>
</cp:coreProperties>
</file>