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71" r:id="rId5"/>
    <p:sldId id="267" r:id="rId6"/>
    <p:sldId id="260" r:id="rId7"/>
    <p:sldId id="268" r:id="rId8"/>
    <p:sldId id="269" r:id="rId9"/>
    <p:sldId id="270" r:id="rId10"/>
    <p:sldId id="263" r:id="rId11"/>
    <p:sldId id="265" r:id="rId12"/>
    <p:sldId id="264" r:id="rId13"/>
    <p:sldId id="266"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AF51F-6F37-42B9-A06C-ADE7DD02FB94}" type="datetimeFigureOut">
              <a:rPr lang="en-IN" smtClean="0"/>
              <a:t>12-08-2024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8A8CD-AE7F-4E29-BC31-CFDD5DDBB18E}" type="slidenum">
              <a:rPr lang="en-IN" smtClean="0"/>
              <a:t>‹#›</a:t>
            </a:fld>
            <a:endParaRPr lang="en-IN"/>
          </a:p>
        </p:txBody>
      </p:sp>
    </p:spTree>
    <p:extLst>
      <p:ext uri="{BB962C8B-B14F-4D97-AF65-F5344CB8AC3E}">
        <p14:creationId xmlns:p14="http://schemas.microsoft.com/office/powerpoint/2010/main" val="408577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8AD8A8CD-AE7F-4E29-BC31-CFDD5DDBB18E}" type="slidenum">
              <a:rPr lang="en-IN" smtClean="0"/>
              <a:t>4</a:t>
            </a:fld>
            <a:endParaRPr lang="en-IN"/>
          </a:p>
        </p:txBody>
      </p:sp>
    </p:spTree>
    <p:extLst>
      <p:ext uri="{BB962C8B-B14F-4D97-AF65-F5344CB8AC3E}">
        <p14:creationId xmlns:p14="http://schemas.microsoft.com/office/powerpoint/2010/main" val="215972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2679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8/12/2024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mynextmove.org/profile/summary/31-9099.01" TargetMode="External"/><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B3EC3E-8931-EF96-1A92-16741409FAF6}"/>
              </a:ext>
            </a:extLst>
          </p:cNvPr>
          <p:cNvSpPr>
            <a:spLocks noGrp="1"/>
          </p:cNvSpPr>
          <p:nvPr>
            <p:ph type="ctrTitle"/>
          </p:nvPr>
        </p:nvSpPr>
        <p:spPr>
          <a:xfrm>
            <a:off x="1634054" y="864851"/>
            <a:ext cx="8689976" cy="2509213"/>
          </a:xfrm>
        </p:spPr>
        <p:txBody>
          <a:bodyPr>
            <a:normAutofit/>
          </a:bodyPr>
          <a:lstStyle/>
          <a:p>
            <a:r>
              <a:rPr lang="en-GB" sz="7200" dirty="0">
                <a:solidFill>
                  <a:schemeClr val="accent1">
                    <a:lumMod val="75000"/>
                  </a:schemeClr>
                </a:solidFill>
              </a:rPr>
              <a:t>Specific Treatment techniques</a:t>
            </a:r>
            <a:endParaRPr lang="en-US" sz="7200" dirty="0">
              <a:solidFill>
                <a:schemeClr val="accent1">
                  <a:lumMod val="75000"/>
                </a:schemeClr>
              </a:solidFill>
            </a:endParaRPr>
          </a:p>
        </p:txBody>
      </p:sp>
      <p:sp>
        <p:nvSpPr>
          <p:cNvPr id="6" name="Subtitle 5">
            <a:extLst>
              <a:ext uri="{FF2B5EF4-FFF2-40B4-BE49-F238E27FC236}">
                <a16:creationId xmlns:a16="http://schemas.microsoft.com/office/drawing/2014/main" id="{9976DD78-3455-B3CF-885E-BA61C6BBA496}"/>
              </a:ext>
            </a:extLst>
          </p:cNvPr>
          <p:cNvSpPr>
            <a:spLocks noGrp="1"/>
          </p:cNvSpPr>
          <p:nvPr>
            <p:ph type="subTitle" idx="1"/>
          </p:nvPr>
        </p:nvSpPr>
        <p:spPr>
          <a:xfrm>
            <a:off x="1094081" y="3747794"/>
            <a:ext cx="8689976" cy="1993788"/>
          </a:xfrm>
        </p:spPr>
        <p:txBody>
          <a:bodyPr anchor="t">
            <a:normAutofit fontScale="62500" lnSpcReduction="20000"/>
          </a:bodyPr>
          <a:lstStyle/>
          <a:p>
            <a:pPr lvl="1"/>
            <a:r>
              <a:rPr lang="en-GB" sz="3400" cap="none" dirty="0">
                <a:latin typeface="Amasis MT Pro Medium" panose="02040604050005020304" pitchFamily="18" charset="0"/>
              </a:rPr>
              <a:t>Faculty</a:t>
            </a:r>
            <a:r>
              <a:rPr lang="en-GB" sz="3400" dirty="0">
                <a:latin typeface="Amasis MT Pro Medium" panose="02040604050005020304" pitchFamily="18" charset="0"/>
              </a:rPr>
              <a:t>:-</a:t>
            </a:r>
          </a:p>
          <a:p>
            <a:pPr lvl="1"/>
            <a:r>
              <a:rPr lang="en-GB" sz="3400" dirty="0">
                <a:latin typeface="Amasis MT Pro Medium" panose="02040604050005020304" pitchFamily="18" charset="0"/>
              </a:rPr>
              <a:t> M</a:t>
            </a:r>
            <a:r>
              <a:rPr lang="en-GB" sz="3400" cap="none" dirty="0">
                <a:latin typeface="Amasis MT Pro Medium" panose="02040604050005020304" pitchFamily="18" charset="0"/>
              </a:rPr>
              <a:t>r. Ajay Kumar Mishra</a:t>
            </a:r>
          </a:p>
          <a:p>
            <a:pPr lvl="1"/>
            <a:r>
              <a:rPr lang="en-GB" sz="3400" cap="none" dirty="0">
                <a:latin typeface="Amasis MT Pro Medium" panose="02040604050005020304" pitchFamily="18" charset="0"/>
              </a:rPr>
              <a:t>Assistant Professor</a:t>
            </a:r>
          </a:p>
          <a:p>
            <a:pPr lvl="1"/>
            <a:r>
              <a:rPr lang="en-GB" sz="3400" cap="none" dirty="0">
                <a:latin typeface="Amasis MT Pro Medium" panose="02040604050005020304" pitchFamily="18" charset="0"/>
              </a:rPr>
              <a:t>Dept. of Audiology &amp; Speech Language Pathology,</a:t>
            </a:r>
          </a:p>
          <a:p>
            <a:pPr lvl="1"/>
            <a:r>
              <a:rPr lang="en-GB" sz="3400" cap="none" dirty="0">
                <a:latin typeface="Amasis MT Pro Medium" panose="02040604050005020304" pitchFamily="18" charset="0"/>
              </a:rPr>
              <a:t>SVDU</a:t>
            </a:r>
            <a:endParaRPr lang="en-GB" sz="3400" dirty="0">
              <a:latin typeface="Amasis MT Pro Medium" panose="02040604050005020304" pitchFamily="18" charset="0"/>
            </a:endParaRPr>
          </a:p>
        </p:txBody>
      </p:sp>
    </p:spTree>
    <p:extLst>
      <p:ext uri="{BB962C8B-B14F-4D97-AF65-F5344CB8AC3E}">
        <p14:creationId xmlns:p14="http://schemas.microsoft.com/office/powerpoint/2010/main" val="370406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0159DC-250B-4132-A45B-11BF25BD8BC9}"/>
              </a:ext>
            </a:extLst>
          </p:cNvPr>
          <p:cNvSpPr>
            <a:spLocks noGrp="1"/>
          </p:cNvSpPr>
          <p:nvPr>
            <p:ph type="title"/>
          </p:nvPr>
        </p:nvSpPr>
        <p:spPr>
          <a:xfrm>
            <a:off x="913149" y="0"/>
            <a:ext cx="10364451" cy="1596177"/>
          </a:xfrm>
        </p:spPr>
        <p:txBody>
          <a:bodyPr>
            <a:normAutofit/>
          </a:bodyPr>
          <a:lstStyle/>
          <a:p>
            <a:r>
              <a:rPr lang="en-IN" sz="5400"/>
              <a:t>JOINT ROUTINE</a:t>
            </a:r>
          </a:p>
        </p:txBody>
      </p:sp>
      <p:sp>
        <p:nvSpPr>
          <p:cNvPr id="5" name="Content Placeholder 4">
            <a:extLst>
              <a:ext uri="{FF2B5EF4-FFF2-40B4-BE49-F238E27FC236}">
                <a16:creationId xmlns:a16="http://schemas.microsoft.com/office/drawing/2014/main" id="{AE920598-53A3-4916-A522-49D8C85750C2}"/>
              </a:ext>
            </a:extLst>
          </p:cNvPr>
          <p:cNvSpPr>
            <a:spLocks noGrp="1"/>
          </p:cNvSpPr>
          <p:nvPr>
            <p:ph sz="quarter" idx="13"/>
          </p:nvPr>
        </p:nvSpPr>
        <p:spPr>
          <a:xfrm>
            <a:off x="780210" y="1257483"/>
            <a:ext cx="10363826" cy="3424107"/>
          </a:xfrm>
        </p:spPr>
        <p:txBody>
          <a:bodyPr>
            <a:noAutofit/>
          </a:bodyPr>
          <a:lstStyle/>
          <a:p>
            <a:r>
              <a:rPr lang="en-US" sz="3600" cap="none"/>
              <a:t>Joint routine  are activities involving two or more people, where shared engagement, communication, and play are the primary focus.</a:t>
            </a:r>
          </a:p>
          <a:p>
            <a:r>
              <a:rPr lang="en-US" sz="3600" cap="none"/>
              <a:t> The therapist and child build the activity together through “shared control” where the adult and child take turns leading the activity.</a:t>
            </a:r>
          </a:p>
          <a:p>
            <a:r>
              <a:rPr lang="en-US" sz="3600" cap="none"/>
              <a:t> This is like how a parent and child might interact during everyday life.</a:t>
            </a:r>
          </a:p>
        </p:txBody>
      </p:sp>
    </p:spTree>
    <p:extLst>
      <p:ext uri="{BB962C8B-B14F-4D97-AF65-F5344CB8AC3E}">
        <p14:creationId xmlns:p14="http://schemas.microsoft.com/office/powerpoint/2010/main" val="107474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D4879F-D005-4961-86A3-9A89E7283BC6}"/>
              </a:ext>
            </a:extLst>
          </p:cNvPr>
          <p:cNvSpPr txBox="1"/>
          <p:nvPr/>
        </p:nvSpPr>
        <p:spPr>
          <a:xfrm>
            <a:off x="719191" y="318500"/>
            <a:ext cx="9667982" cy="2862322"/>
          </a:xfrm>
          <a:prstGeom prst="rect">
            <a:avLst/>
          </a:prstGeom>
          <a:noFill/>
        </p:spPr>
        <p:txBody>
          <a:bodyPr wrap="square">
            <a:spAutoFit/>
          </a:bodyPr>
          <a:lstStyle/>
          <a:p>
            <a:pPr marL="571500" indent="-571500">
              <a:buFont typeface="Arial" panose="020B0604020202020204" pitchFamily="34" charset="0"/>
              <a:buChar char="•"/>
            </a:pPr>
            <a:r>
              <a:rPr lang="en-US" sz="3600" cap="none"/>
              <a:t>You would see this when a child purposefully directs his/her focus of attention with another person or on an object of attraction. An example of this can be when a baby makes eye contact, coos, or smiles at their mother.</a:t>
            </a:r>
            <a:endParaRPr lang="en-IN" sz="3600" cap="none"/>
          </a:p>
        </p:txBody>
      </p:sp>
      <p:pic>
        <p:nvPicPr>
          <p:cNvPr id="4" name="Picture 3">
            <a:extLst>
              <a:ext uri="{FF2B5EF4-FFF2-40B4-BE49-F238E27FC236}">
                <a16:creationId xmlns:a16="http://schemas.microsoft.com/office/drawing/2014/main" id="{64312B2A-8E3A-4109-B72B-03BF81885DF0}"/>
              </a:ext>
            </a:extLst>
          </p:cNvPr>
          <p:cNvPicPr>
            <a:picLocks noChangeAspect="1"/>
          </p:cNvPicPr>
          <p:nvPr/>
        </p:nvPicPr>
        <p:blipFill>
          <a:blip r:embed="rId2"/>
          <a:stretch>
            <a:fillRect/>
          </a:stretch>
        </p:blipFill>
        <p:spPr>
          <a:xfrm>
            <a:off x="4941870" y="3030876"/>
            <a:ext cx="7250130" cy="3827124"/>
          </a:xfrm>
          <a:prstGeom prst="rect">
            <a:avLst/>
          </a:prstGeom>
        </p:spPr>
      </p:pic>
    </p:spTree>
    <p:extLst>
      <p:ext uri="{BB962C8B-B14F-4D97-AF65-F5344CB8AC3E}">
        <p14:creationId xmlns:p14="http://schemas.microsoft.com/office/powerpoint/2010/main" val="2483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A340-098F-461A-BB79-E6A8D6B1BDCF}"/>
              </a:ext>
            </a:extLst>
          </p:cNvPr>
          <p:cNvSpPr>
            <a:spLocks noGrp="1"/>
          </p:cNvSpPr>
          <p:nvPr>
            <p:ph type="title"/>
          </p:nvPr>
        </p:nvSpPr>
        <p:spPr/>
        <p:txBody>
          <a:bodyPr>
            <a:normAutofit/>
          </a:bodyPr>
          <a:lstStyle/>
          <a:p>
            <a:r>
              <a:rPr lang="en-IN" sz="5400"/>
              <a:t>JOINT BOOK READING </a:t>
            </a:r>
          </a:p>
        </p:txBody>
      </p:sp>
      <p:sp>
        <p:nvSpPr>
          <p:cNvPr id="3" name="Content Placeholder 2">
            <a:extLst>
              <a:ext uri="{FF2B5EF4-FFF2-40B4-BE49-F238E27FC236}">
                <a16:creationId xmlns:a16="http://schemas.microsoft.com/office/drawing/2014/main" id="{6DF99288-5858-46CB-B548-72D3F8DC01FE}"/>
              </a:ext>
            </a:extLst>
          </p:cNvPr>
          <p:cNvSpPr>
            <a:spLocks noGrp="1"/>
          </p:cNvSpPr>
          <p:nvPr>
            <p:ph sz="quarter" idx="13"/>
          </p:nvPr>
        </p:nvSpPr>
        <p:spPr>
          <a:xfrm>
            <a:off x="913774" y="2117638"/>
            <a:ext cx="10363826" cy="3424107"/>
          </a:xfrm>
        </p:spPr>
        <p:txBody>
          <a:bodyPr>
            <a:noAutofit/>
          </a:bodyPr>
          <a:lstStyle/>
          <a:p>
            <a:r>
              <a:rPr lang="en-US" sz="3200" cap="none"/>
              <a:t>This approach capitalizes on the familiarity and naturalness of interacting with young children around storybook reading.</a:t>
            </a:r>
          </a:p>
          <a:p>
            <a:r>
              <a:rPr lang="en-US" sz="3200" cap="none"/>
              <a:t> Cole, </a:t>
            </a:r>
            <a:r>
              <a:rPr lang="en-US" sz="3200" cap="none" err="1"/>
              <a:t>maddox</a:t>
            </a:r>
            <a:r>
              <a:rPr lang="en-US" sz="3200" cap="none"/>
              <a:t>, and </a:t>
            </a:r>
            <a:r>
              <a:rPr lang="en-US" sz="3200" cap="none" err="1"/>
              <a:t>lim</a:t>
            </a:r>
            <a:r>
              <a:rPr lang="en-US" sz="3200" cap="none"/>
              <a:t> (2006) argue that book sharing contexts are particularly effective because the book provides parents with greater opportunities for asking questions, making comments, and taking turns than unsupported conversational settings.</a:t>
            </a:r>
          </a:p>
        </p:txBody>
      </p:sp>
    </p:spTree>
    <p:extLst>
      <p:ext uri="{BB962C8B-B14F-4D97-AF65-F5344CB8AC3E}">
        <p14:creationId xmlns:p14="http://schemas.microsoft.com/office/powerpoint/2010/main" val="213534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A95FAB-47AA-49C1-B922-039EA193483B}"/>
              </a:ext>
            </a:extLst>
          </p:cNvPr>
          <p:cNvSpPr txBox="1"/>
          <p:nvPr/>
        </p:nvSpPr>
        <p:spPr>
          <a:xfrm>
            <a:off x="1118170" y="596573"/>
            <a:ext cx="9955660" cy="2308324"/>
          </a:xfrm>
          <a:prstGeom prst="rect">
            <a:avLst/>
          </a:prstGeom>
          <a:noFill/>
        </p:spPr>
        <p:txBody>
          <a:bodyPr wrap="square">
            <a:spAutoFit/>
          </a:bodyPr>
          <a:lstStyle/>
          <a:p>
            <a:pPr marL="571500" indent="-571500">
              <a:buFont typeface="Arial" panose="020B0604020202020204" pitchFamily="34" charset="0"/>
              <a:buChar char="•"/>
            </a:pPr>
            <a:r>
              <a:rPr lang="en-US" sz="3600"/>
              <a:t>But they emphasize that simply reading to children is not enough; the reading must be accompanied by specific interactive techniques if it is to be effective as a language therapeutic tool.</a:t>
            </a:r>
            <a:endParaRPr lang="en-IN" sz="3600"/>
          </a:p>
        </p:txBody>
      </p:sp>
      <p:pic>
        <p:nvPicPr>
          <p:cNvPr id="3" name="Picture 2">
            <a:extLst>
              <a:ext uri="{FF2B5EF4-FFF2-40B4-BE49-F238E27FC236}">
                <a16:creationId xmlns:a16="http://schemas.microsoft.com/office/drawing/2014/main" id="{BD596214-F46D-4719-AE06-E92CB5A2F91F}"/>
              </a:ext>
            </a:extLst>
          </p:cNvPr>
          <p:cNvPicPr>
            <a:picLocks noChangeAspect="1"/>
          </p:cNvPicPr>
          <p:nvPr/>
        </p:nvPicPr>
        <p:blipFill>
          <a:blip r:embed="rId2"/>
          <a:stretch>
            <a:fillRect/>
          </a:stretch>
        </p:blipFill>
        <p:spPr>
          <a:xfrm>
            <a:off x="5404207" y="2772115"/>
            <a:ext cx="6244532" cy="4085886"/>
          </a:xfrm>
          <a:prstGeom prst="rect">
            <a:avLst/>
          </a:prstGeom>
        </p:spPr>
      </p:pic>
    </p:spTree>
    <p:extLst>
      <p:ext uri="{BB962C8B-B14F-4D97-AF65-F5344CB8AC3E}">
        <p14:creationId xmlns:p14="http://schemas.microsoft.com/office/powerpoint/2010/main" val="371699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7C9A9C-213D-4189-8EFD-B00BD84F0D3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776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66BA-7CA2-A248-2F86-ED241DCBBF8A}"/>
              </a:ext>
            </a:extLst>
          </p:cNvPr>
          <p:cNvSpPr>
            <a:spLocks noGrp="1"/>
          </p:cNvSpPr>
          <p:nvPr>
            <p:ph type="title"/>
          </p:nvPr>
        </p:nvSpPr>
        <p:spPr>
          <a:xfrm>
            <a:off x="348228" y="392298"/>
            <a:ext cx="10364451" cy="1596177"/>
          </a:xfrm>
        </p:spPr>
        <p:txBody>
          <a:bodyPr>
            <a:normAutofit/>
          </a:bodyPr>
          <a:lstStyle/>
          <a:p>
            <a:r>
              <a:rPr lang="en-GB" sz="5400"/>
              <a:t>Point to be Discussed </a:t>
            </a:r>
            <a:endParaRPr lang="en-US" sz="5400"/>
          </a:p>
        </p:txBody>
      </p:sp>
      <p:sp>
        <p:nvSpPr>
          <p:cNvPr id="4" name="Content Placeholder 3">
            <a:extLst>
              <a:ext uri="{FF2B5EF4-FFF2-40B4-BE49-F238E27FC236}">
                <a16:creationId xmlns:a16="http://schemas.microsoft.com/office/drawing/2014/main" id="{1D8CF500-22A1-913D-C482-A696F50BEFF6}"/>
              </a:ext>
            </a:extLst>
          </p:cNvPr>
          <p:cNvSpPr>
            <a:spLocks noGrp="1"/>
          </p:cNvSpPr>
          <p:nvPr>
            <p:ph sz="quarter" idx="13"/>
          </p:nvPr>
        </p:nvSpPr>
        <p:spPr>
          <a:xfrm>
            <a:off x="594255" y="1422492"/>
            <a:ext cx="9586648" cy="10871015"/>
          </a:xfrm>
        </p:spPr>
        <p:txBody>
          <a:bodyPr>
            <a:normAutofit/>
          </a:bodyPr>
          <a:lstStyle/>
          <a:p>
            <a:r>
              <a:rPr lang="en-GB" sz="3600">
                <a:solidFill>
                  <a:srgbClr val="00B050"/>
                </a:solidFill>
              </a:rPr>
              <a:t>Self talk</a:t>
            </a:r>
          </a:p>
          <a:p>
            <a:r>
              <a:rPr lang="en-GB" sz="3600">
                <a:solidFill>
                  <a:schemeClr val="accent5">
                    <a:lumMod val="75000"/>
                  </a:schemeClr>
                </a:solidFill>
              </a:rPr>
              <a:t>Parallel talk</a:t>
            </a:r>
          </a:p>
          <a:p>
            <a:r>
              <a:rPr lang="en-GB" sz="3600">
                <a:solidFill>
                  <a:schemeClr val="accent6"/>
                </a:solidFill>
              </a:rPr>
              <a:t>Expansion</a:t>
            </a:r>
          </a:p>
          <a:p>
            <a:r>
              <a:rPr lang="en-GB" sz="3600">
                <a:solidFill>
                  <a:schemeClr val="accent1"/>
                </a:solidFill>
              </a:rPr>
              <a:t>Extension</a:t>
            </a:r>
          </a:p>
          <a:p>
            <a:r>
              <a:rPr lang="en-GB" sz="3600">
                <a:solidFill>
                  <a:srgbClr val="FF0000"/>
                </a:solidFill>
              </a:rPr>
              <a:t>Recasting</a:t>
            </a:r>
          </a:p>
          <a:p>
            <a:r>
              <a:rPr lang="en-GB" sz="3600">
                <a:solidFill>
                  <a:srgbClr val="FFC000"/>
                </a:solidFill>
              </a:rPr>
              <a:t>Joint routine</a:t>
            </a:r>
          </a:p>
          <a:p>
            <a:r>
              <a:rPr lang="en-GB" sz="3600">
                <a:solidFill>
                  <a:schemeClr val="accent2"/>
                </a:solidFill>
              </a:rPr>
              <a:t>Joint book reading</a:t>
            </a:r>
          </a:p>
          <a:p>
            <a:endParaRPr lang="en-GB" sz="3600">
              <a:solidFill>
                <a:srgbClr val="FFC000"/>
              </a:solidFill>
            </a:endParaRPr>
          </a:p>
          <a:p>
            <a:endParaRPr lang="en-GB" sz="3600">
              <a:solidFill>
                <a:srgbClr val="FFC000"/>
              </a:solidFill>
            </a:endParaRPr>
          </a:p>
        </p:txBody>
      </p:sp>
    </p:spTree>
    <p:extLst>
      <p:ext uri="{BB962C8B-B14F-4D97-AF65-F5344CB8AC3E}">
        <p14:creationId xmlns:p14="http://schemas.microsoft.com/office/powerpoint/2010/main" val="279390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E15C-5BFA-0D1A-BA71-615637CAF43B}"/>
              </a:ext>
            </a:extLst>
          </p:cNvPr>
          <p:cNvSpPr>
            <a:spLocks noGrp="1"/>
          </p:cNvSpPr>
          <p:nvPr>
            <p:ph type="title"/>
          </p:nvPr>
        </p:nvSpPr>
        <p:spPr/>
        <p:txBody>
          <a:bodyPr>
            <a:normAutofit/>
          </a:bodyPr>
          <a:lstStyle/>
          <a:p>
            <a:r>
              <a:rPr lang="en-GB" sz="5400"/>
              <a:t>Self talk </a:t>
            </a:r>
            <a:endParaRPr lang="en-US" sz="5400"/>
          </a:p>
        </p:txBody>
      </p:sp>
      <p:sp>
        <p:nvSpPr>
          <p:cNvPr id="3" name="Content Placeholder 2">
            <a:extLst>
              <a:ext uri="{FF2B5EF4-FFF2-40B4-BE49-F238E27FC236}">
                <a16:creationId xmlns:a16="http://schemas.microsoft.com/office/drawing/2014/main" id="{059C9C00-CC9C-2041-E14C-260FFD9B1439}"/>
              </a:ext>
            </a:extLst>
          </p:cNvPr>
          <p:cNvSpPr>
            <a:spLocks noGrp="1"/>
          </p:cNvSpPr>
          <p:nvPr>
            <p:ph sz="quarter" idx="13"/>
          </p:nvPr>
        </p:nvSpPr>
        <p:spPr/>
        <p:txBody>
          <a:bodyPr>
            <a:normAutofit/>
          </a:bodyPr>
          <a:lstStyle/>
          <a:p>
            <a:r>
              <a:rPr lang="en-US" sz="3600" cap="none"/>
              <a:t>Self talk is the way you talk to yourself or your inner voice example: I am really happy for my self .I am doing well, or that is not great, but it could be worse . self -talk called is intrapersonal communication</a:t>
            </a:r>
          </a:p>
        </p:txBody>
      </p:sp>
    </p:spTree>
    <p:extLst>
      <p:ext uri="{BB962C8B-B14F-4D97-AF65-F5344CB8AC3E}">
        <p14:creationId xmlns:p14="http://schemas.microsoft.com/office/powerpoint/2010/main" val="37634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25AAB-750F-41F7-9574-817AE734C45B}"/>
              </a:ext>
            </a:extLst>
          </p:cNvPr>
          <p:cNvPicPr>
            <a:picLocks noChangeAspect="1"/>
          </p:cNvPicPr>
          <p:nvPr/>
        </p:nvPicPr>
        <p:blipFill>
          <a:blip r:embed="rId3"/>
          <a:stretch>
            <a:fillRect/>
          </a:stretch>
        </p:blipFill>
        <p:spPr>
          <a:xfrm>
            <a:off x="236305" y="431515"/>
            <a:ext cx="5383659" cy="6010382"/>
          </a:xfrm>
          <a:prstGeom prst="rect">
            <a:avLst/>
          </a:prstGeom>
        </p:spPr>
      </p:pic>
      <p:pic>
        <p:nvPicPr>
          <p:cNvPr id="6" name="Picture 5">
            <a:extLst>
              <a:ext uri="{FF2B5EF4-FFF2-40B4-BE49-F238E27FC236}">
                <a16:creationId xmlns:a16="http://schemas.microsoft.com/office/drawing/2014/main" id="{E4CB6BAF-CE63-40F8-A0FE-DFCB1E6A36DF}"/>
              </a:ext>
            </a:extLst>
          </p:cNvPr>
          <p:cNvPicPr>
            <a:picLocks noChangeAspect="1"/>
          </p:cNvPicPr>
          <p:nvPr/>
        </p:nvPicPr>
        <p:blipFill>
          <a:blip r:embed="rId4"/>
          <a:stretch>
            <a:fillRect/>
          </a:stretch>
        </p:blipFill>
        <p:spPr>
          <a:xfrm>
            <a:off x="5619964" y="416103"/>
            <a:ext cx="6164494" cy="6056615"/>
          </a:xfrm>
          <a:prstGeom prst="rect">
            <a:avLst/>
          </a:prstGeom>
        </p:spPr>
      </p:pic>
    </p:spTree>
    <p:extLst>
      <p:ext uri="{BB962C8B-B14F-4D97-AF65-F5344CB8AC3E}">
        <p14:creationId xmlns:p14="http://schemas.microsoft.com/office/powerpoint/2010/main" val="369973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6369-0F83-B532-CB5C-ECE1A48A16E3}"/>
              </a:ext>
            </a:extLst>
          </p:cNvPr>
          <p:cNvSpPr>
            <a:spLocks noGrp="1"/>
          </p:cNvSpPr>
          <p:nvPr>
            <p:ph type="title"/>
          </p:nvPr>
        </p:nvSpPr>
        <p:spPr>
          <a:xfrm>
            <a:off x="1834624" y="107489"/>
            <a:ext cx="8911687" cy="1280890"/>
          </a:xfrm>
        </p:spPr>
        <p:txBody>
          <a:bodyPr/>
          <a:lstStyle/>
          <a:p>
            <a:r>
              <a:rPr lang="en-US"/>
              <a:t>Parallel talk</a:t>
            </a:r>
            <a:endParaRPr lang="en-IN"/>
          </a:p>
        </p:txBody>
      </p:sp>
      <p:sp>
        <p:nvSpPr>
          <p:cNvPr id="3" name="Content Placeholder 2">
            <a:extLst>
              <a:ext uri="{FF2B5EF4-FFF2-40B4-BE49-F238E27FC236}">
                <a16:creationId xmlns:a16="http://schemas.microsoft.com/office/drawing/2014/main" id="{DECB8AD7-4C67-23DD-D9CD-3B65E5AAEFEB}"/>
              </a:ext>
            </a:extLst>
          </p:cNvPr>
          <p:cNvSpPr>
            <a:spLocks noGrp="1"/>
          </p:cNvSpPr>
          <p:nvPr>
            <p:ph idx="1"/>
          </p:nvPr>
        </p:nvSpPr>
        <p:spPr>
          <a:xfrm>
            <a:off x="0" y="1076326"/>
            <a:ext cx="11504613" cy="4769670"/>
          </a:xfrm>
        </p:spPr>
        <p:txBody>
          <a:bodyPr>
            <a:noAutofit/>
          </a:bodyPr>
          <a:lstStyle/>
          <a:p>
            <a:r>
              <a:rPr lang="en-US" sz="2400" cap="none"/>
              <a:t>Parallel Talk Is Using Simple Child Friendly Language To Talk About What The Child Is Doing . Talk About What The Child Is Seeing ,Touching ,</a:t>
            </a:r>
            <a:r>
              <a:rPr lang="en-US" sz="2400" cap="none" err="1"/>
              <a:t>Hearing,etc.We</a:t>
            </a:r>
            <a:r>
              <a:rPr lang="en-US" sz="2400" cap="none"/>
              <a:t> Talk About The Client Providing A Running Commentary ,Something Like A Play-by Play At A Sporting Event . Parallel Talk Also Can Help Us Make Connection To Children With Severe Disorder Whose Choice Of Action May Not Be </a:t>
            </a:r>
            <a:r>
              <a:rPr lang="en-US" sz="2400" cap="none" err="1"/>
              <a:t>Typical..We</a:t>
            </a:r>
            <a:r>
              <a:rPr lang="en-US" sz="2400" cap="none"/>
              <a:t> Talk About The Child Focus Of Attention ….									                                    	For </a:t>
            </a:r>
            <a:r>
              <a:rPr lang="en-US" sz="2400" cap="none" err="1"/>
              <a:t>Example:children</a:t>
            </a:r>
            <a:r>
              <a:rPr lang="en-US" sz="2400" cap="none"/>
              <a:t> With Autism ,If Given A Set Of Toy May Use Them In Unconventional Ways Instead A Building A Tower With Block , A Child With Autism May Smell Them Or Focus On The Texture Of The Rug Underneath The Block . </a:t>
            </a:r>
          </a:p>
          <a:p>
            <a:pPr marL="0" indent="0">
              <a:buNone/>
            </a:pPr>
            <a:r>
              <a:rPr lang="en-US" sz="2400"/>
              <a:t>                           </a:t>
            </a:r>
          </a:p>
          <a:p>
            <a:pPr marL="0" indent="0">
              <a:buNone/>
            </a:pPr>
            <a:r>
              <a:rPr lang="en-US" sz="2400"/>
              <a:t> </a:t>
            </a:r>
            <a:endParaRPr lang="en-IN" sz="2400"/>
          </a:p>
        </p:txBody>
      </p:sp>
      <p:pic>
        <p:nvPicPr>
          <p:cNvPr id="4" name="Content Placeholder 4">
            <a:extLst>
              <a:ext uri="{FF2B5EF4-FFF2-40B4-BE49-F238E27FC236}">
                <a16:creationId xmlns:a16="http://schemas.microsoft.com/office/drawing/2014/main" id="{F3796E70-E747-6F34-A754-54FF899AB9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69978" y="5013788"/>
            <a:ext cx="5720261" cy="1885307"/>
          </a:xfrm>
          <a:prstGeom prst="rect">
            <a:avLst/>
          </a:prstGeom>
        </p:spPr>
      </p:pic>
      <p:sp>
        <p:nvSpPr>
          <p:cNvPr id="5" name="TextBox 4">
            <a:extLst>
              <a:ext uri="{FF2B5EF4-FFF2-40B4-BE49-F238E27FC236}">
                <a16:creationId xmlns:a16="http://schemas.microsoft.com/office/drawing/2014/main" id="{15977017-E039-BBF4-38B2-7E229483D439}"/>
              </a:ext>
            </a:extLst>
          </p:cNvPr>
          <p:cNvSpPr txBox="1"/>
          <p:nvPr/>
        </p:nvSpPr>
        <p:spPr>
          <a:xfrm>
            <a:off x="3345569" y="5686783"/>
            <a:ext cx="6716888" cy="369332"/>
          </a:xfrm>
          <a:prstGeom prst="rect">
            <a:avLst/>
          </a:prstGeom>
          <a:noFill/>
        </p:spPr>
        <p:txBody>
          <a:bodyPr wrap="square" rtlCol="0">
            <a:spAutoFit/>
          </a:bodyPr>
          <a:lstStyle/>
          <a:p>
            <a:endParaRPr lang="en-US" sz="900"/>
          </a:p>
          <a:p>
            <a:endParaRPr lang="en-IN" sz="900"/>
          </a:p>
        </p:txBody>
      </p:sp>
    </p:spTree>
    <p:extLst>
      <p:ext uri="{BB962C8B-B14F-4D97-AF65-F5344CB8AC3E}">
        <p14:creationId xmlns:p14="http://schemas.microsoft.com/office/powerpoint/2010/main" val="404363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4D8F-D967-42B5-A296-9FAF99D0A76C}"/>
              </a:ext>
            </a:extLst>
          </p:cNvPr>
          <p:cNvSpPr>
            <a:spLocks noGrp="1"/>
          </p:cNvSpPr>
          <p:nvPr>
            <p:ph type="title"/>
          </p:nvPr>
        </p:nvSpPr>
        <p:spPr/>
        <p:txBody>
          <a:bodyPr/>
          <a:lstStyle/>
          <a:p>
            <a:r>
              <a:rPr lang="en-IN" sz="5400"/>
              <a:t>RECASTING</a:t>
            </a:r>
            <a:r>
              <a:rPr lang="en-IN"/>
              <a:t> </a:t>
            </a:r>
          </a:p>
        </p:txBody>
      </p:sp>
      <p:sp>
        <p:nvSpPr>
          <p:cNvPr id="3" name="Content Placeholder 2">
            <a:extLst>
              <a:ext uri="{FF2B5EF4-FFF2-40B4-BE49-F238E27FC236}">
                <a16:creationId xmlns:a16="http://schemas.microsoft.com/office/drawing/2014/main" id="{9647A046-CD96-48E6-BAFA-7D14644D5F0D}"/>
              </a:ext>
            </a:extLst>
          </p:cNvPr>
          <p:cNvSpPr>
            <a:spLocks noGrp="1"/>
          </p:cNvSpPr>
          <p:nvPr>
            <p:ph sz="quarter" idx="13"/>
          </p:nvPr>
        </p:nvSpPr>
        <p:spPr/>
        <p:txBody>
          <a:bodyPr>
            <a:normAutofit fontScale="92500" lnSpcReduction="20000"/>
          </a:bodyPr>
          <a:lstStyle/>
          <a:p>
            <a:r>
              <a:rPr lang="en-US" sz="2600" cap="none"/>
              <a:t>These Are Similar To Expansion . In Recasting, We Expand The Child Remark Into A Different Type Or More Elaborate Sentence .If The Child Make Statement “Doggy House “We Can Recast It As A Question , “Is The Doggy In The House.? Or A Negative Sentence.									             Has Demonstrate That Recast Treatment Is Effective In Teaching Grammatical Forms To Children With DLD, But Only When The Recast Were Presented At Rates That Are Much Greater Than Those Available In Typical Conversation With Young Children …When Engaging In Any Child-centered Language Activity .</a:t>
            </a:r>
            <a:endParaRPr lang="en-IN" sz="2600" cap="none"/>
          </a:p>
          <a:p>
            <a:endParaRPr lang="en-IN"/>
          </a:p>
        </p:txBody>
      </p:sp>
    </p:spTree>
    <p:extLst>
      <p:ext uri="{BB962C8B-B14F-4D97-AF65-F5344CB8AC3E}">
        <p14:creationId xmlns:p14="http://schemas.microsoft.com/office/powerpoint/2010/main" val="318187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A158C-D212-41EB-A5D9-7551B3D0BB30}"/>
              </a:ext>
            </a:extLst>
          </p:cNvPr>
          <p:cNvSpPr>
            <a:spLocks noGrp="1"/>
          </p:cNvSpPr>
          <p:nvPr>
            <p:ph type="title"/>
          </p:nvPr>
        </p:nvSpPr>
        <p:spPr>
          <a:xfrm>
            <a:off x="913149" y="-575352"/>
            <a:ext cx="10364451" cy="2085653"/>
          </a:xfrm>
        </p:spPr>
        <p:txBody>
          <a:bodyPr>
            <a:normAutofit/>
          </a:bodyPr>
          <a:lstStyle/>
          <a:p>
            <a:r>
              <a:rPr lang="en-US" sz="5400"/>
              <a:t>expansion</a:t>
            </a:r>
            <a:endParaRPr lang="en-IN" sz="5400"/>
          </a:p>
        </p:txBody>
      </p:sp>
      <p:sp>
        <p:nvSpPr>
          <p:cNvPr id="3" name="Content Placeholder 2">
            <a:extLst>
              <a:ext uri="{FF2B5EF4-FFF2-40B4-BE49-F238E27FC236}">
                <a16:creationId xmlns:a16="http://schemas.microsoft.com/office/drawing/2014/main" id="{03ECDED7-BB45-4FAC-ABA6-BD262C484345}"/>
              </a:ext>
            </a:extLst>
          </p:cNvPr>
          <p:cNvSpPr>
            <a:spLocks noGrp="1"/>
          </p:cNvSpPr>
          <p:nvPr>
            <p:ph sz="quarter" idx="13"/>
          </p:nvPr>
        </p:nvSpPr>
        <p:spPr>
          <a:xfrm>
            <a:off x="236306" y="729466"/>
            <a:ext cx="11144037" cy="4782620"/>
          </a:xfrm>
        </p:spPr>
        <p:txBody>
          <a:bodyPr>
            <a:noAutofit/>
          </a:bodyPr>
          <a:lstStyle/>
          <a:p>
            <a:r>
              <a:rPr lang="en-US" sz="2400" cap="none"/>
              <a:t>This Refers To Responses To A Child’s Spontaneous Utterance, Where The </a:t>
            </a:r>
          </a:p>
          <a:p>
            <a:r>
              <a:rPr lang="en-US" sz="2400" cap="none"/>
              <a:t>Child Repeats Some Of The Child’s Words And Corrects The Utterance By </a:t>
            </a:r>
          </a:p>
          <a:p>
            <a:r>
              <a:rPr lang="en-US" sz="2400" cap="none"/>
              <a:t>Using A Simple Correct Form. </a:t>
            </a:r>
          </a:p>
          <a:p>
            <a:r>
              <a:rPr lang="en-US" sz="2400" cap="none"/>
              <a:t>For Example:</a:t>
            </a:r>
          </a:p>
          <a:p>
            <a:r>
              <a:rPr lang="en-US" sz="2400" cap="none"/>
              <a:t>If  Child Says, “Dog!” You Can Say, “Yes, Big Dog!”</a:t>
            </a:r>
          </a:p>
          <a:p>
            <a:r>
              <a:rPr lang="en-US" sz="2400" cap="none"/>
              <a:t>If Child Says, “Dog Woof” You Can Say, “Dog Says Woof!”</a:t>
            </a:r>
          </a:p>
          <a:p>
            <a:r>
              <a:rPr lang="en-US" sz="2400" cap="none"/>
              <a:t>Child: Push Car , Adult: Yes, You Are Pushing A Car</a:t>
            </a:r>
          </a:p>
          <a:p>
            <a:r>
              <a:rPr lang="en-US" sz="2400" cap="none"/>
              <a:t>In Expanding The Child’s Utterance, We Take What The Child Said And Add The Grammatical Markers And Semantic Details That Would Make It An Acceptable Adult Utterance. For Example, If The Child Puts A Toy Dog In A Dollhouse And Says “Doggy,” Or “Doggy House,” This Could Be Expanded As “The Doggy Is In The House.” Expansions Have Been Shown To Increase The Probability That A Child Will Spontaneously Imitate At Least Part Of The Expansion</a:t>
            </a:r>
          </a:p>
          <a:p>
            <a:endParaRPr lang="en-IN" sz="1800"/>
          </a:p>
        </p:txBody>
      </p:sp>
    </p:spTree>
    <p:extLst>
      <p:ext uri="{BB962C8B-B14F-4D97-AF65-F5344CB8AC3E}">
        <p14:creationId xmlns:p14="http://schemas.microsoft.com/office/powerpoint/2010/main" val="51352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549C9FA-A6FE-4F00-A35F-FFF4E99B19B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52754" y="328772"/>
            <a:ext cx="10387173" cy="6092575"/>
          </a:xfrm>
        </p:spPr>
      </p:pic>
    </p:spTree>
    <p:extLst>
      <p:ext uri="{BB962C8B-B14F-4D97-AF65-F5344CB8AC3E}">
        <p14:creationId xmlns:p14="http://schemas.microsoft.com/office/powerpoint/2010/main" val="245346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1FDF-E4EB-4724-85DA-E6261F28DCF4}"/>
              </a:ext>
            </a:extLst>
          </p:cNvPr>
          <p:cNvSpPr>
            <a:spLocks noGrp="1"/>
          </p:cNvSpPr>
          <p:nvPr>
            <p:ph type="title"/>
          </p:nvPr>
        </p:nvSpPr>
        <p:spPr>
          <a:xfrm>
            <a:off x="492534" y="0"/>
            <a:ext cx="10785691" cy="1596177"/>
          </a:xfrm>
        </p:spPr>
        <p:txBody>
          <a:bodyPr>
            <a:normAutofit/>
          </a:bodyPr>
          <a:lstStyle/>
          <a:p>
            <a:r>
              <a:rPr lang="en-US" sz="5400"/>
              <a:t>extension</a:t>
            </a:r>
            <a:endParaRPr lang="en-IN" sz="5400"/>
          </a:p>
        </p:txBody>
      </p:sp>
      <p:sp>
        <p:nvSpPr>
          <p:cNvPr id="3" name="Content Placeholder 2">
            <a:extLst>
              <a:ext uri="{FF2B5EF4-FFF2-40B4-BE49-F238E27FC236}">
                <a16:creationId xmlns:a16="http://schemas.microsoft.com/office/drawing/2014/main" id="{5F1490F6-227E-4E26-A297-41E777F51A67}"/>
              </a:ext>
            </a:extLst>
          </p:cNvPr>
          <p:cNvSpPr>
            <a:spLocks noGrp="1"/>
          </p:cNvSpPr>
          <p:nvPr>
            <p:ph sz="quarter" idx="13"/>
          </p:nvPr>
        </p:nvSpPr>
        <p:spPr>
          <a:xfrm>
            <a:off x="492534" y="1431791"/>
            <a:ext cx="10363826" cy="3424107"/>
          </a:xfrm>
        </p:spPr>
        <p:txBody>
          <a:bodyPr>
            <a:normAutofit fontScale="25000" lnSpcReduction="20000"/>
          </a:bodyPr>
          <a:lstStyle/>
          <a:p>
            <a:r>
              <a:rPr lang="en-US" sz="8000"/>
              <a:t>Extension takes what the child says and add information. Extension is typically used in conjunction with expansion.</a:t>
            </a:r>
          </a:p>
          <a:p>
            <a:r>
              <a:rPr lang="en-US" sz="8000"/>
              <a:t>These responses expatiations (Fey, 1986). They are comments that add some semantic information to a remark made by the child. In “doggy house” example, saying “He went inside”.</a:t>
            </a:r>
            <a:endParaRPr lang="en-IN" sz="8000"/>
          </a:p>
          <a:p>
            <a:r>
              <a:rPr lang="en-US" sz="8000"/>
              <a:t>RECAST SENTENCES- are similar to expansions.  </a:t>
            </a:r>
            <a:endParaRPr lang="en-IN" sz="8000"/>
          </a:p>
          <a:p>
            <a:r>
              <a:rPr lang="en-US" sz="8000"/>
              <a:t>Expansions, we will remember the utterance and elaborate the child’s utterance into a grammatically correct version of the intended sentence </a:t>
            </a:r>
            <a:r>
              <a:rPr lang="en-US" sz="8000" err="1"/>
              <a:t>type.In</a:t>
            </a:r>
            <a:r>
              <a:rPr lang="en-US" sz="8000"/>
              <a:t> recasting we expand the child’s remark into a different type of sentence the child makes the statement “doggy house”, we can recast it as a question, “Is the doggy in the house”, a negative sentence (used as a playful denial of the child’s utterance). </a:t>
            </a:r>
            <a:endParaRPr lang="en-IN" sz="8000"/>
          </a:p>
          <a:p>
            <a:r>
              <a:rPr lang="en-US" sz="8000"/>
              <a:t>“The doggy is not in the house,” or even a negative question. “Isn’t the doggy in the house?” Nelson et al (1996) showed that recast treatment was highly effective in teaching grammatical forms to children with specific language impairment.</a:t>
            </a:r>
          </a:p>
          <a:p>
            <a:endParaRPr lang="en-IN"/>
          </a:p>
        </p:txBody>
      </p:sp>
    </p:spTree>
    <p:extLst>
      <p:ext uri="{BB962C8B-B14F-4D97-AF65-F5344CB8AC3E}">
        <p14:creationId xmlns:p14="http://schemas.microsoft.com/office/powerpoint/2010/main" val="186526614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901</Words>
  <Application>Microsoft Office PowerPoint</Application>
  <PresentationFormat>Widescreen</PresentationFormat>
  <Paragraphs>47</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Amasis MT Pro Medium</vt:lpstr>
      <vt:lpstr>Arial</vt:lpstr>
      <vt:lpstr>Calibri</vt:lpstr>
      <vt:lpstr>Tw Cen MT</vt:lpstr>
      <vt:lpstr>Droplet</vt:lpstr>
      <vt:lpstr>Specific Treatment techniques</vt:lpstr>
      <vt:lpstr>Point to be Discussed </vt:lpstr>
      <vt:lpstr>Self talk </vt:lpstr>
      <vt:lpstr>PowerPoint Presentation</vt:lpstr>
      <vt:lpstr>Parallel talk</vt:lpstr>
      <vt:lpstr>RECASTING </vt:lpstr>
      <vt:lpstr>expansion</vt:lpstr>
      <vt:lpstr>PowerPoint Presentation</vt:lpstr>
      <vt:lpstr>extension</vt:lpstr>
      <vt:lpstr>JOINT ROUTINE</vt:lpstr>
      <vt:lpstr>PowerPoint Presentation</vt:lpstr>
      <vt:lpstr>JOINT BOOK READING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 Treatment techniques</dc:title>
  <dc:creator>heersolanki216@gmail.com</dc:creator>
  <cp:lastModifiedBy>Sanket Bhalerao</cp:lastModifiedBy>
  <cp:revision>4</cp:revision>
  <dcterms:created xsi:type="dcterms:W3CDTF">2024-03-17T05:55:15Z</dcterms:created>
  <dcterms:modified xsi:type="dcterms:W3CDTF">2024-08-12T06:59:03Z</dcterms:modified>
</cp:coreProperties>
</file>