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81" r:id="rId6"/>
    <p:sldId id="259" r:id="rId7"/>
    <p:sldId id="282" r:id="rId8"/>
    <p:sldId id="260" r:id="rId9"/>
    <p:sldId id="262" r:id="rId10"/>
    <p:sldId id="283" r:id="rId11"/>
    <p:sldId id="263" r:id="rId12"/>
    <p:sldId id="264" r:id="rId13"/>
    <p:sldId id="265" r:id="rId14"/>
    <p:sldId id="284" r:id="rId15"/>
    <p:sldId id="267" r:id="rId16"/>
    <p:sldId id="266" r:id="rId17"/>
    <p:sldId id="269" r:id="rId18"/>
    <p:sldId id="272" r:id="rId19"/>
    <p:sldId id="276" r:id="rId20"/>
    <p:sldId id="268" r:id="rId21"/>
    <p:sldId id="273" r:id="rId22"/>
    <p:sldId id="274" r:id="rId23"/>
    <p:sldId id="275" r:id="rId24"/>
    <p:sldId id="279" r:id="rId25"/>
    <p:sldId id="270" r:id="rId26"/>
    <p:sldId id="285" r:id="rId27"/>
    <p:sldId id="271" r:id="rId28"/>
    <p:sldId id="286" r:id="rId29"/>
    <p:sldId id="287" r:id="rId30"/>
    <p:sldId id="288" r:id="rId31"/>
    <p:sldId id="290" r:id="rId32"/>
    <p:sldId id="291" r:id="rId33"/>
    <p:sldId id="292" r:id="rId34"/>
    <p:sldId id="289" r:id="rId35"/>
    <p:sldId id="293" r:id="rId36"/>
    <p:sldId id="294" r:id="rId37"/>
    <p:sldId id="295" r:id="rId38"/>
    <p:sldId id="296" r:id="rId39"/>
    <p:sldId id="298" r:id="rId40"/>
    <p:sldId id="301" r:id="rId41"/>
    <p:sldId id="299" r:id="rId42"/>
    <p:sldId id="300"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AAC6AF5-D915-438A-BBB6-EF5BDCB92112}" type="datetimeFigureOut">
              <a:rPr lang="en-IN" smtClean="0"/>
              <a:t>12-08-2024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D61005-898E-4236-AF1C-F49A078F567C}" type="slidenum">
              <a:rPr lang="en-IN" smtClean="0"/>
              <a:t>‹#›</a:t>
            </a:fld>
            <a:endParaRPr lang="en-IN"/>
          </a:p>
        </p:txBody>
      </p:sp>
    </p:spTree>
    <p:extLst>
      <p:ext uri="{BB962C8B-B14F-4D97-AF65-F5344CB8AC3E}">
        <p14:creationId xmlns:p14="http://schemas.microsoft.com/office/powerpoint/2010/main" val="3157500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AC6AF5-D915-438A-BBB6-EF5BDCB92112}" type="datetimeFigureOut">
              <a:rPr lang="en-IN" smtClean="0"/>
              <a:t>12-08-2024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D61005-898E-4236-AF1C-F49A078F567C}" type="slidenum">
              <a:rPr lang="en-IN" smtClean="0"/>
              <a:t>‹#›</a:t>
            </a:fld>
            <a:endParaRPr lang="en-IN"/>
          </a:p>
        </p:txBody>
      </p:sp>
    </p:spTree>
    <p:extLst>
      <p:ext uri="{BB962C8B-B14F-4D97-AF65-F5344CB8AC3E}">
        <p14:creationId xmlns:p14="http://schemas.microsoft.com/office/powerpoint/2010/main" val="238375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AC6AF5-D915-438A-BBB6-EF5BDCB92112}" type="datetimeFigureOut">
              <a:rPr lang="en-IN" smtClean="0"/>
              <a:t>12-08-2024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D61005-898E-4236-AF1C-F49A078F567C}" type="slidenum">
              <a:rPr lang="en-IN" smtClean="0"/>
              <a:t>‹#›</a:t>
            </a:fld>
            <a:endParaRPr lang="en-IN"/>
          </a:p>
        </p:txBody>
      </p:sp>
    </p:spTree>
    <p:extLst>
      <p:ext uri="{BB962C8B-B14F-4D97-AF65-F5344CB8AC3E}">
        <p14:creationId xmlns:p14="http://schemas.microsoft.com/office/powerpoint/2010/main" val="348577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AC6AF5-D915-438A-BBB6-EF5BDCB92112}" type="datetimeFigureOut">
              <a:rPr lang="en-IN" smtClean="0"/>
              <a:t>12-08-2024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D61005-898E-4236-AF1C-F49A078F567C}" type="slidenum">
              <a:rPr lang="en-IN" smtClean="0"/>
              <a:t>‹#›</a:t>
            </a:fld>
            <a:endParaRPr lang="en-IN"/>
          </a:p>
        </p:txBody>
      </p:sp>
    </p:spTree>
    <p:extLst>
      <p:ext uri="{BB962C8B-B14F-4D97-AF65-F5344CB8AC3E}">
        <p14:creationId xmlns:p14="http://schemas.microsoft.com/office/powerpoint/2010/main" val="40516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AC6AF5-D915-438A-BBB6-EF5BDCB92112}" type="datetimeFigureOut">
              <a:rPr lang="en-IN" smtClean="0"/>
              <a:t>12-08-2024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D61005-898E-4236-AF1C-F49A078F567C}" type="slidenum">
              <a:rPr lang="en-IN" smtClean="0"/>
              <a:t>‹#›</a:t>
            </a:fld>
            <a:endParaRPr lang="en-IN"/>
          </a:p>
        </p:txBody>
      </p:sp>
    </p:spTree>
    <p:extLst>
      <p:ext uri="{BB962C8B-B14F-4D97-AF65-F5344CB8AC3E}">
        <p14:creationId xmlns:p14="http://schemas.microsoft.com/office/powerpoint/2010/main" val="160215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AAC6AF5-D915-438A-BBB6-EF5BDCB92112}" type="datetimeFigureOut">
              <a:rPr lang="en-IN" smtClean="0"/>
              <a:t>12-08-2024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D61005-898E-4236-AF1C-F49A078F567C}" type="slidenum">
              <a:rPr lang="en-IN" smtClean="0"/>
              <a:t>‹#›</a:t>
            </a:fld>
            <a:endParaRPr lang="en-IN"/>
          </a:p>
        </p:txBody>
      </p:sp>
    </p:spTree>
    <p:extLst>
      <p:ext uri="{BB962C8B-B14F-4D97-AF65-F5344CB8AC3E}">
        <p14:creationId xmlns:p14="http://schemas.microsoft.com/office/powerpoint/2010/main" val="306409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AAC6AF5-D915-438A-BBB6-EF5BDCB92112}" type="datetimeFigureOut">
              <a:rPr lang="en-IN" smtClean="0"/>
              <a:t>12-08-2024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6D61005-898E-4236-AF1C-F49A078F567C}" type="slidenum">
              <a:rPr lang="en-IN" smtClean="0"/>
              <a:t>‹#›</a:t>
            </a:fld>
            <a:endParaRPr lang="en-IN"/>
          </a:p>
        </p:txBody>
      </p:sp>
    </p:spTree>
    <p:extLst>
      <p:ext uri="{BB962C8B-B14F-4D97-AF65-F5344CB8AC3E}">
        <p14:creationId xmlns:p14="http://schemas.microsoft.com/office/powerpoint/2010/main" val="374083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AAC6AF5-D915-438A-BBB6-EF5BDCB92112}" type="datetimeFigureOut">
              <a:rPr lang="en-IN" smtClean="0"/>
              <a:t>12-08-2024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6D61005-898E-4236-AF1C-F49A078F567C}" type="slidenum">
              <a:rPr lang="en-IN" smtClean="0"/>
              <a:t>‹#›</a:t>
            </a:fld>
            <a:endParaRPr lang="en-IN"/>
          </a:p>
        </p:txBody>
      </p:sp>
    </p:spTree>
    <p:extLst>
      <p:ext uri="{BB962C8B-B14F-4D97-AF65-F5344CB8AC3E}">
        <p14:creationId xmlns:p14="http://schemas.microsoft.com/office/powerpoint/2010/main" val="347278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C6AF5-D915-438A-BBB6-EF5BDCB92112}" type="datetimeFigureOut">
              <a:rPr lang="en-IN" smtClean="0"/>
              <a:t>12-08-2024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6D61005-898E-4236-AF1C-F49A078F567C}" type="slidenum">
              <a:rPr lang="en-IN" smtClean="0"/>
              <a:t>‹#›</a:t>
            </a:fld>
            <a:endParaRPr lang="en-IN"/>
          </a:p>
        </p:txBody>
      </p:sp>
    </p:spTree>
    <p:extLst>
      <p:ext uri="{BB962C8B-B14F-4D97-AF65-F5344CB8AC3E}">
        <p14:creationId xmlns:p14="http://schemas.microsoft.com/office/powerpoint/2010/main" val="376661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AC6AF5-D915-438A-BBB6-EF5BDCB92112}" type="datetimeFigureOut">
              <a:rPr lang="en-IN" smtClean="0"/>
              <a:t>12-08-2024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D61005-898E-4236-AF1C-F49A078F567C}" type="slidenum">
              <a:rPr lang="en-IN" smtClean="0"/>
              <a:t>‹#›</a:t>
            </a:fld>
            <a:endParaRPr lang="en-IN"/>
          </a:p>
        </p:txBody>
      </p:sp>
    </p:spTree>
    <p:extLst>
      <p:ext uri="{BB962C8B-B14F-4D97-AF65-F5344CB8AC3E}">
        <p14:creationId xmlns:p14="http://schemas.microsoft.com/office/powerpoint/2010/main" val="170501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AC6AF5-D915-438A-BBB6-EF5BDCB92112}" type="datetimeFigureOut">
              <a:rPr lang="en-IN" smtClean="0"/>
              <a:t>12-08-2024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D61005-898E-4236-AF1C-F49A078F567C}" type="slidenum">
              <a:rPr lang="en-IN" smtClean="0"/>
              <a:t>‹#›</a:t>
            </a:fld>
            <a:endParaRPr lang="en-IN"/>
          </a:p>
        </p:txBody>
      </p:sp>
    </p:spTree>
    <p:extLst>
      <p:ext uri="{BB962C8B-B14F-4D97-AF65-F5344CB8AC3E}">
        <p14:creationId xmlns:p14="http://schemas.microsoft.com/office/powerpoint/2010/main" val="74501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C6AF5-D915-438A-BBB6-EF5BDCB92112}" type="datetimeFigureOut">
              <a:rPr lang="en-IN" smtClean="0"/>
              <a:t>12-08-2024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61005-898E-4236-AF1C-F49A078F567C}" type="slidenum">
              <a:rPr lang="en-IN" smtClean="0"/>
              <a:t>‹#›</a:t>
            </a:fld>
            <a:endParaRPr lang="en-IN"/>
          </a:p>
        </p:txBody>
      </p:sp>
    </p:spTree>
    <p:extLst>
      <p:ext uri="{BB962C8B-B14F-4D97-AF65-F5344CB8AC3E}">
        <p14:creationId xmlns:p14="http://schemas.microsoft.com/office/powerpoint/2010/main" val="918987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instrumental procedures</a:t>
            </a:r>
            <a:endParaRPr lang="en-IN" dirty="0"/>
          </a:p>
        </p:txBody>
      </p:sp>
      <p:sp>
        <p:nvSpPr>
          <p:cNvPr id="3" name="Subtitle 2"/>
          <p:cNvSpPr>
            <a:spLocks noGrp="1"/>
          </p:cNvSpPr>
          <p:nvPr>
            <p:ph type="subTitle" idx="1"/>
          </p:nvPr>
        </p:nvSpPr>
        <p:spPr>
          <a:xfrm>
            <a:off x="1394791" y="4297777"/>
            <a:ext cx="9144000" cy="1973814"/>
          </a:xfrm>
        </p:spPr>
        <p:txBody>
          <a:bodyPr>
            <a:normAutofit fontScale="77500" lnSpcReduction="20000"/>
          </a:bodyPr>
          <a:lstStyle/>
          <a:p>
            <a:r>
              <a:rPr lang="en-US" sz="3200" dirty="0"/>
              <a:t>Faculty: </a:t>
            </a:r>
          </a:p>
          <a:p>
            <a:r>
              <a:rPr lang="en-US" sz="3200" dirty="0"/>
              <a:t>Ms. Sarita Rautara</a:t>
            </a:r>
          </a:p>
          <a:p>
            <a:r>
              <a:rPr lang="en-US" sz="3200" dirty="0"/>
              <a:t>Assistant Professor</a:t>
            </a:r>
          </a:p>
          <a:p>
            <a:r>
              <a:rPr lang="en-US" sz="3200" dirty="0"/>
              <a:t>Dept. of Audiology &amp; Speech Language Pathology,</a:t>
            </a:r>
          </a:p>
          <a:p>
            <a:r>
              <a:rPr lang="en-US" sz="3200" dirty="0"/>
              <a:t>SVDU</a:t>
            </a:r>
            <a:endParaRPr lang="en-IN" sz="3200" dirty="0"/>
          </a:p>
        </p:txBody>
      </p:sp>
    </p:spTree>
    <p:extLst>
      <p:ext uri="{BB962C8B-B14F-4D97-AF65-F5344CB8AC3E}">
        <p14:creationId xmlns:p14="http://schemas.microsoft.com/office/powerpoint/2010/main" val="2878111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86473"/>
          </a:xfrm>
          <a:prstGeom prst="rect">
            <a:avLst/>
          </a:prstGeom>
        </p:spPr>
        <p:txBody>
          <a:bodyPr wrap="square">
            <a:spAutoFit/>
          </a:bodyPr>
          <a:lstStyle/>
          <a:p>
            <a:pPr marL="285750" indent="-285750">
              <a:buFont typeface="Arial" panose="020B0604020202020204" pitchFamily="34" charset="0"/>
              <a:buChar char="•"/>
            </a:pPr>
            <a:r>
              <a:rPr lang="en-US" sz="2900" dirty="0"/>
              <a:t>The examiner can also directly observe defects that cause VPI. Because there is a wide spectrum of anatomic and physiologic causes for VPI, this information is important to obtain so that the appropriate and most effective treatment can be determined.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Finally, direct procedures can be helpful in assessing the placement of a prosthetic device or evaluating the results of surgical procedures for correction of VPI (e.g., pharyngeal flap, sphincter </a:t>
            </a:r>
            <a:r>
              <a:rPr lang="en-US" sz="2900" dirty="0" err="1"/>
              <a:t>pharyngoplasty</a:t>
            </a:r>
            <a:r>
              <a:rPr lang="en-US" sz="2900" dirty="0"/>
              <a:t>, etc.). </a:t>
            </a:r>
            <a:r>
              <a:rPr lang="en-US" sz="2900" dirty="0" err="1"/>
              <a:t>Videofluoroscopy</a:t>
            </a:r>
            <a:r>
              <a:rPr lang="en-US" sz="2900" dirty="0"/>
              <a:t> was the gold standard for evaluation of velopharyngeal function in the 1970s.</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Although the structures and function of the velopharyngeal valve can be seen through these measures, the evaluation of what is seen is still subjective and open to examiner judgment and interpretation. Therefore, the usefulness of these procedures depends greatly on the experience of the examiner(s).</a:t>
            </a:r>
            <a:endParaRPr lang="en-IN" sz="2900" dirty="0"/>
          </a:p>
        </p:txBody>
      </p:sp>
    </p:spTree>
    <p:extLst>
      <p:ext uri="{BB962C8B-B14F-4D97-AF65-F5344CB8AC3E}">
        <p14:creationId xmlns:p14="http://schemas.microsoft.com/office/powerpoint/2010/main" val="352670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1965577" cy="5786199"/>
          </a:xfrm>
          <a:prstGeom prst="rect">
            <a:avLst/>
          </a:prstGeom>
          <a:noFill/>
        </p:spPr>
        <p:txBody>
          <a:bodyPr wrap="square" rtlCol="0">
            <a:spAutoFit/>
          </a:bodyPr>
          <a:lstStyle/>
          <a:p>
            <a:pPr algn="ctr"/>
            <a:r>
              <a:rPr lang="en-US" sz="4000" dirty="0" err="1"/>
              <a:t>Videofluoroscopy</a:t>
            </a:r>
            <a:r>
              <a:rPr lang="en-US" sz="4000" dirty="0"/>
              <a:t> </a:t>
            </a:r>
          </a:p>
          <a:p>
            <a:pPr marL="285750" indent="-285750">
              <a:buFont typeface="Arial" panose="020B0604020202020204" pitchFamily="34" charset="0"/>
              <a:buChar char="•"/>
            </a:pPr>
            <a:r>
              <a:rPr lang="en-US" sz="2900" dirty="0" err="1"/>
              <a:t>Videofluoroscopy</a:t>
            </a:r>
            <a:r>
              <a:rPr lang="en-US" sz="2900" dirty="0"/>
              <a:t> is a radiological technique used to obtain real-time moving images of internal structures. This is done through the use of a fluoroscope, which consists of an X-ray source and fluorescent screen.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A </a:t>
            </a:r>
            <a:r>
              <a:rPr lang="en-US" sz="2900" dirty="0" err="1"/>
              <a:t>videofluoroscopic</a:t>
            </a:r>
            <a:r>
              <a:rPr lang="en-US" sz="2900" dirty="0"/>
              <a:t> speech study provides visualization of the velopharyngeal valve during speech, along with simultaneous audio recording. Therefore, this procedure is useful in the evaluation of velopharyngeal dysfunction.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err="1"/>
              <a:t>Videofluoroscopy</a:t>
            </a:r>
            <a:r>
              <a:rPr lang="en-US" sz="2900" dirty="0"/>
              <a:t> is also used to assess swallowing and is called either a modified barium swallow (MBS) or a video fluoroscopic swallowing study. </a:t>
            </a:r>
          </a:p>
        </p:txBody>
      </p:sp>
    </p:spTree>
    <p:extLst>
      <p:ext uri="{BB962C8B-B14F-4D97-AF65-F5344CB8AC3E}">
        <p14:creationId xmlns:p14="http://schemas.microsoft.com/office/powerpoint/2010/main" val="28421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9006"/>
            <a:ext cx="11965577" cy="6439988"/>
          </a:xfrm>
          <a:prstGeom prst="rect">
            <a:avLst/>
          </a:prstGeom>
          <a:noFill/>
        </p:spPr>
        <p:txBody>
          <a:bodyPr wrap="square" rtlCol="0">
            <a:spAutoFit/>
          </a:bodyPr>
          <a:lstStyle/>
          <a:p>
            <a:endParaRPr lang="en-IN" dirty="0"/>
          </a:p>
        </p:txBody>
      </p:sp>
      <p:sp>
        <p:nvSpPr>
          <p:cNvPr id="3" name="Rectangle 2"/>
          <p:cNvSpPr/>
          <p:nvPr/>
        </p:nvSpPr>
        <p:spPr>
          <a:xfrm>
            <a:off x="0" y="940526"/>
            <a:ext cx="12192000" cy="5170646"/>
          </a:xfrm>
          <a:prstGeom prst="rect">
            <a:avLst/>
          </a:prstGeom>
        </p:spPr>
        <p:txBody>
          <a:bodyPr wrap="square">
            <a:spAutoFit/>
          </a:bodyPr>
          <a:lstStyle/>
          <a:p>
            <a:pPr marL="285750" indent="-285750">
              <a:buFont typeface="Arial" panose="020B0604020202020204" pitchFamily="34" charset="0"/>
              <a:buChar char="•"/>
            </a:pPr>
            <a:r>
              <a:rPr lang="en-US" sz="2900" dirty="0" err="1"/>
              <a:t>Videofluoroscopy</a:t>
            </a:r>
            <a:r>
              <a:rPr lang="en-US" sz="2900" dirty="0"/>
              <a:t> requires fluoroscopy equipment and a video capture system. This is usually available in radiology departments. Because </a:t>
            </a:r>
            <a:r>
              <a:rPr lang="en-US" sz="2900" dirty="0" err="1"/>
              <a:t>videofluoroscopy</a:t>
            </a:r>
            <a:r>
              <a:rPr lang="en-US" sz="2900" dirty="0"/>
              <a:t> involves two dimensional imaging, a </a:t>
            </a:r>
            <a:r>
              <a:rPr lang="en-US" sz="2900" dirty="0" err="1"/>
              <a:t>videofluoroscopic</a:t>
            </a:r>
            <a:r>
              <a:rPr lang="en-US" sz="2900" dirty="0"/>
              <a:t> speech study requires several views in order to see all aspects of the velopharyngeal port.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On the lateral (sagittal) view, where the beam goes through the side of the head from ear to ear, the examiner can see the occlusion of the jaws, the hard palate, tongue, velum, posterior pharyngeal wall, adenoids, and larynx. During speech, the movement of the tongue can also be observed. </a:t>
            </a:r>
          </a:p>
          <a:p>
            <a:pPr marL="285750" indent="-285750">
              <a:buFont typeface="Arial" panose="020B0604020202020204" pitchFamily="34" charset="0"/>
              <a:buChar char="•"/>
            </a:pPr>
            <a:endParaRPr lang="en-IN" sz="2900" dirty="0"/>
          </a:p>
        </p:txBody>
      </p:sp>
    </p:spTree>
    <p:extLst>
      <p:ext uri="{BB962C8B-B14F-4D97-AF65-F5344CB8AC3E}">
        <p14:creationId xmlns:p14="http://schemas.microsoft.com/office/powerpoint/2010/main" val="350862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9006"/>
            <a:ext cx="11965577" cy="6439988"/>
          </a:xfrm>
          <a:prstGeom prst="rect">
            <a:avLst/>
          </a:prstGeom>
          <a:noFill/>
        </p:spPr>
        <p:txBody>
          <a:bodyPr wrap="square" rtlCol="0">
            <a:spAutoFit/>
          </a:bodyPr>
          <a:lstStyle/>
          <a:p>
            <a:endParaRPr lang="en-IN" dirty="0"/>
          </a:p>
        </p:txBody>
      </p:sp>
      <p:sp>
        <p:nvSpPr>
          <p:cNvPr id="3" name="Rectangle 2"/>
          <p:cNvSpPr/>
          <p:nvPr/>
        </p:nvSpPr>
        <p:spPr>
          <a:xfrm>
            <a:off x="0" y="0"/>
            <a:ext cx="12192000" cy="6093976"/>
          </a:xfrm>
          <a:prstGeom prst="rect">
            <a:avLst/>
          </a:prstGeom>
        </p:spPr>
        <p:txBody>
          <a:bodyPr wrap="square">
            <a:spAutoFit/>
          </a:bodyPr>
          <a:lstStyle/>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2900" dirty="0"/>
              <a:t>On the frontal view, also called the anterior–posterior (AP) view because the beam goes from the front of the face to the back, the examiner can see the septum and lateral pharyngeal walls. Finally, on the base view, where the beam goes from under the chin up through the port, the examiner can see the outline of the lateral and posterior pharyngeal walls, and to some extent the velum.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There are other supplementary views that can be used as needed. To obtain an impression of the function of the entire velopharyngeal valve, all views must be considered together. To be able to see the pharyngeal walls, a coating of barium is usually required. </a:t>
            </a:r>
          </a:p>
          <a:p>
            <a:pPr marL="285750" indent="-285750">
              <a:buFont typeface="Arial" panose="020B0604020202020204" pitchFamily="34" charset="0"/>
              <a:buChar char="•"/>
            </a:pPr>
            <a:endParaRPr lang="en-US" sz="3000" dirty="0"/>
          </a:p>
        </p:txBody>
      </p:sp>
    </p:spTree>
    <p:extLst>
      <p:ext uri="{BB962C8B-B14F-4D97-AF65-F5344CB8AC3E}">
        <p14:creationId xmlns:p14="http://schemas.microsoft.com/office/powerpoint/2010/main" val="245727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0657"/>
          </a:xfrm>
          <a:prstGeom prst="rect">
            <a:avLst/>
          </a:prstGeom>
        </p:spPr>
        <p:txBody>
          <a:bodyPr wrap="square">
            <a:spAutoFit/>
          </a:bodyPr>
          <a:lstStyle/>
          <a:p>
            <a:pPr marL="285750" indent="-285750">
              <a:buFont typeface="Arial" panose="020B0604020202020204" pitchFamily="34" charset="0"/>
              <a:buChar char="•"/>
            </a:pPr>
            <a:r>
              <a:rPr lang="en-US" sz="2900" dirty="0"/>
              <a:t>This is usually introduced into the pharynx by a rubber catheter that goes through the nose. </a:t>
            </a:r>
            <a:r>
              <a:rPr lang="en-US" sz="2900" dirty="0" err="1"/>
              <a:t>Videofluoroscopy</a:t>
            </a:r>
            <a:r>
              <a:rPr lang="en-US" sz="2900" dirty="0"/>
              <a:t> for speech is done in a radiology department by a radiologist and/or a radiology technician. However, these studies should always be interpreted by both a </a:t>
            </a:r>
            <a:r>
              <a:rPr lang="en-US" sz="2900" dirty="0" err="1"/>
              <a:t>radiol</a:t>
            </a:r>
            <a:r>
              <a:rPr lang="en-US" sz="2900" dirty="0"/>
              <a:t> </a:t>
            </a:r>
            <a:r>
              <a:rPr lang="en-US" sz="2900" dirty="0" err="1"/>
              <a:t>ogist</a:t>
            </a:r>
            <a:r>
              <a:rPr lang="en-US" sz="2900" dirty="0"/>
              <a:t> and a speech-language pathologist.</a:t>
            </a:r>
            <a:endParaRPr lang="en-IN" sz="2900" dirty="0"/>
          </a:p>
        </p:txBody>
      </p:sp>
      <p:pic>
        <p:nvPicPr>
          <p:cNvPr id="3" name="Picture 2"/>
          <p:cNvPicPr>
            <a:picLocks noChangeAspect="1"/>
          </p:cNvPicPr>
          <p:nvPr/>
        </p:nvPicPr>
        <p:blipFill>
          <a:blip r:embed="rId2"/>
          <a:stretch>
            <a:fillRect/>
          </a:stretch>
        </p:blipFill>
        <p:spPr>
          <a:xfrm>
            <a:off x="708367" y="2679318"/>
            <a:ext cx="4191585" cy="2857899"/>
          </a:xfrm>
          <a:prstGeom prst="rect">
            <a:avLst/>
          </a:prstGeom>
        </p:spPr>
      </p:pic>
      <p:sp>
        <p:nvSpPr>
          <p:cNvPr id="4" name="TextBox 3"/>
          <p:cNvSpPr txBox="1"/>
          <p:nvPr/>
        </p:nvSpPr>
        <p:spPr>
          <a:xfrm>
            <a:off x="708367" y="5682343"/>
            <a:ext cx="4333895" cy="923330"/>
          </a:xfrm>
          <a:prstGeom prst="rect">
            <a:avLst/>
          </a:prstGeom>
          <a:noFill/>
        </p:spPr>
        <p:txBody>
          <a:bodyPr wrap="square" rtlCol="0">
            <a:spAutoFit/>
          </a:bodyPr>
          <a:lstStyle/>
          <a:p>
            <a:r>
              <a:rPr lang="en-US" dirty="0"/>
              <a:t>Lateral view showing a short velum relative to the posterior pharyngeal wall, which results in velopharyngeal insufficiency.</a:t>
            </a:r>
            <a:endParaRPr lang="en-IN" dirty="0"/>
          </a:p>
        </p:txBody>
      </p:sp>
      <p:pic>
        <p:nvPicPr>
          <p:cNvPr id="5" name="Picture 4"/>
          <p:cNvPicPr>
            <a:picLocks noChangeAspect="1"/>
          </p:cNvPicPr>
          <p:nvPr/>
        </p:nvPicPr>
        <p:blipFill>
          <a:blip r:embed="rId3"/>
          <a:stretch>
            <a:fillRect/>
          </a:stretch>
        </p:blipFill>
        <p:spPr>
          <a:xfrm>
            <a:off x="6096000" y="2400657"/>
            <a:ext cx="3939719" cy="3873645"/>
          </a:xfrm>
          <a:prstGeom prst="rect">
            <a:avLst/>
          </a:prstGeom>
        </p:spPr>
      </p:pic>
      <p:sp>
        <p:nvSpPr>
          <p:cNvPr id="6" name="TextBox 5"/>
          <p:cNvSpPr txBox="1"/>
          <p:nvPr/>
        </p:nvSpPr>
        <p:spPr>
          <a:xfrm>
            <a:off x="10035719" y="2610339"/>
            <a:ext cx="2107020" cy="2862322"/>
          </a:xfrm>
          <a:prstGeom prst="rect">
            <a:avLst/>
          </a:prstGeom>
          <a:noFill/>
        </p:spPr>
        <p:txBody>
          <a:bodyPr wrap="square" rtlCol="0">
            <a:spAutoFit/>
          </a:bodyPr>
          <a:lstStyle/>
          <a:p>
            <a:r>
              <a:rPr lang="en-US" dirty="0"/>
              <a:t>Frontal view showing the nasal septum in midline. The lateral pharyngeal walls are well coated with barium and bow outward during nasal breathing, as noted in the frame.</a:t>
            </a:r>
            <a:endParaRPr lang="en-IN" dirty="0"/>
          </a:p>
        </p:txBody>
      </p:sp>
    </p:spTree>
    <p:extLst>
      <p:ext uri="{BB962C8B-B14F-4D97-AF65-F5344CB8AC3E}">
        <p14:creationId xmlns:p14="http://schemas.microsoft.com/office/powerpoint/2010/main" val="159596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9006"/>
            <a:ext cx="11965577" cy="6439988"/>
          </a:xfrm>
          <a:prstGeom prst="rect">
            <a:avLst/>
          </a:prstGeom>
          <a:noFill/>
        </p:spPr>
        <p:txBody>
          <a:bodyPr wrap="square" rtlCol="0">
            <a:spAutoFit/>
          </a:bodyPr>
          <a:lstStyle/>
          <a:p>
            <a:endParaRPr lang="en-IN" dirty="0"/>
          </a:p>
        </p:txBody>
      </p:sp>
      <p:sp>
        <p:nvSpPr>
          <p:cNvPr id="3" name="TextBox 2"/>
          <p:cNvSpPr txBox="1"/>
          <p:nvPr/>
        </p:nvSpPr>
        <p:spPr>
          <a:xfrm>
            <a:off x="297791" y="4210373"/>
            <a:ext cx="4875100" cy="923330"/>
          </a:xfrm>
          <a:prstGeom prst="rect">
            <a:avLst/>
          </a:prstGeom>
          <a:noFill/>
        </p:spPr>
        <p:txBody>
          <a:bodyPr wrap="square" rtlCol="0">
            <a:spAutoFit/>
          </a:bodyPr>
          <a:lstStyle/>
          <a:p>
            <a:r>
              <a:rPr lang="en-US" dirty="0"/>
              <a:t>Lateral view showing a velum of normal length but poor movement during speech, which results in velopharyngeal incompetence.</a:t>
            </a:r>
            <a:endParaRPr lang="en-IN" dirty="0"/>
          </a:p>
        </p:txBody>
      </p:sp>
      <p:pic>
        <p:nvPicPr>
          <p:cNvPr id="4" name="Picture 3"/>
          <p:cNvPicPr>
            <a:picLocks noChangeAspect="1"/>
          </p:cNvPicPr>
          <p:nvPr/>
        </p:nvPicPr>
        <p:blipFill>
          <a:blip r:embed="rId2"/>
          <a:stretch>
            <a:fillRect/>
          </a:stretch>
        </p:blipFill>
        <p:spPr>
          <a:xfrm>
            <a:off x="336978" y="663629"/>
            <a:ext cx="5548869" cy="3281354"/>
          </a:xfrm>
          <a:prstGeom prst="rect">
            <a:avLst/>
          </a:prstGeom>
        </p:spPr>
      </p:pic>
      <p:sp>
        <p:nvSpPr>
          <p:cNvPr id="5" name="TextBox 4"/>
          <p:cNvSpPr txBox="1"/>
          <p:nvPr/>
        </p:nvSpPr>
        <p:spPr>
          <a:xfrm>
            <a:off x="6183085" y="4210373"/>
            <a:ext cx="4698276" cy="923330"/>
          </a:xfrm>
          <a:prstGeom prst="rect">
            <a:avLst/>
          </a:prstGeom>
          <a:noFill/>
        </p:spPr>
        <p:txBody>
          <a:bodyPr wrap="square" rtlCol="0">
            <a:spAutoFit/>
          </a:bodyPr>
          <a:lstStyle/>
          <a:p>
            <a:r>
              <a:rPr lang="en-US" dirty="0"/>
              <a:t>Base view with the posterior </a:t>
            </a:r>
            <a:r>
              <a:rPr lang="en-US" dirty="0" err="1"/>
              <a:t>pharyn</a:t>
            </a:r>
            <a:r>
              <a:rPr lang="en-US" dirty="0"/>
              <a:t> </a:t>
            </a:r>
            <a:r>
              <a:rPr lang="en-US" dirty="0" err="1"/>
              <a:t>geal</a:t>
            </a:r>
            <a:r>
              <a:rPr lang="en-US" dirty="0"/>
              <a:t> wall at the bottom of the screen. The open port can be clearly seen.</a:t>
            </a:r>
            <a:endParaRPr lang="en-IN" dirty="0"/>
          </a:p>
        </p:txBody>
      </p:sp>
      <p:pic>
        <p:nvPicPr>
          <p:cNvPr id="6" name="Picture 5"/>
          <p:cNvPicPr>
            <a:picLocks noChangeAspect="1"/>
          </p:cNvPicPr>
          <p:nvPr/>
        </p:nvPicPr>
        <p:blipFill>
          <a:blip r:embed="rId3"/>
          <a:stretch>
            <a:fillRect/>
          </a:stretch>
        </p:blipFill>
        <p:spPr>
          <a:xfrm>
            <a:off x="6183084" y="663628"/>
            <a:ext cx="4698276" cy="3352849"/>
          </a:xfrm>
          <a:prstGeom prst="rect">
            <a:avLst/>
          </a:prstGeom>
        </p:spPr>
      </p:pic>
    </p:spTree>
    <p:extLst>
      <p:ext uri="{BB962C8B-B14F-4D97-AF65-F5344CB8AC3E}">
        <p14:creationId xmlns:p14="http://schemas.microsoft.com/office/powerpoint/2010/main" val="315806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965577" cy="6232475"/>
          </a:xfrm>
          <a:prstGeom prst="rect">
            <a:avLst/>
          </a:prstGeom>
          <a:noFill/>
        </p:spPr>
        <p:txBody>
          <a:bodyPr wrap="square" rtlCol="0">
            <a:spAutoFit/>
          </a:bodyPr>
          <a:lstStyle/>
          <a:p>
            <a:pPr algn="ctr"/>
            <a:r>
              <a:rPr lang="en-US" sz="4000" dirty="0" err="1"/>
              <a:t>Nasopharyngoscopy</a:t>
            </a:r>
            <a:r>
              <a:rPr lang="en-US" sz="4000" dirty="0"/>
              <a:t> </a:t>
            </a:r>
          </a:p>
          <a:p>
            <a:pPr algn="ctr"/>
            <a:endParaRPr lang="en-US" sz="4000" dirty="0"/>
          </a:p>
          <a:p>
            <a:pPr marL="285750" indent="-285750">
              <a:buFont typeface="Arial" panose="020B0604020202020204" pitchFamily="34" charset="0"/>
              <a:buChar char="•"/>
            </a:pPr>
            <a:r>
              <a:rPr lang="en-US" sz="2900" dirty="0" err="1"/>
              <a:t>Nasopharyngoscopy</a:t>
            </a:r>
            <a:r>
              <a:rPr lang="en-US" sz="2900" dirty="0"/>
              <a:t> (also called </a:t>
            </a:r>
            <a:r>
              <a:rPr lang="en-US" sz="2900" dirty="0" err="1"/>
              <a:t>nasendoscopy</a:t>
            </a:r>
            <a:r>
              <a:rPr lang="en-US" sz="2900" dirty="0"/>
              <a:t> or </a:t>
            </a:r>
            <a:r>
              <a:rPr lang="en-US" sz="2900" dirty="0" err="1"/>
              <a:t>videonasendoscopy</a:t>
            </a:r>
            <a:r>
              <a:rPr lang="en-US" sz="2900" dirty="0"/>
              <a:t>) is a minimally invasive nasal endoscopic procedure that allows direct visual observation and analysis of the </a:t>
            </a:r>
            <a:r>
              <a:rPr lang="en-US" sz="2900" dirty="0" err="1"/>
              <a:t>velophar</a:t>
            </a:r>
            <a:r>
              <a:rPr lang="en-US" sz="2900" dirty="0"/>
              <a:t> </a:t>
            </a:r>
            <a:r>
              <a:rPr lang="en-US" sz="2900" dirty="0" err="1"/>
              <a:t>yngeal</a:t>
            </a:r>
            <a:r>
              <a:rPr lang="en-US" sz="2900" dirty="0"/>
              <a:t> mechanism during speech.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The required equipment includes a flexible </a:t>
            </a:r>
            <a:r>
              <a:rPr lang="en-US" sz="2900" dirty="0" err="1"/>
              <a:t>fiberoptic</a:t>
            </a:r>
            <a:r>
              <a:rPr lang="en-US" sz="2900" dirty="0"/>
              <a:t> </a:t>
            </a:r>
            <a:r>
              <a:rPr lang="en-US" sz="2900" dirty="0" err="1"/>
              <a:t>nasopharyngoscope</a:t>
            </a:r>
            <a:r>
              <a:rPr lang="en-US" sz="2900" dirty="0"/>
              <a:t> and a cold light source. It is preferable to also have a monitor and recording system.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With this procedure, the </a:t>
            </a:r>
            <a:r>
              <a:rPr lang="en-US" sz="2900" dirty="0" err="1"/>
              <a:t>nasopharyngo</a:t>
            </a:r>
            <a:r>
              <a:rPr lang="en-US" sz="2900" dirty="0"/>
              <a:t> scope is inserted into the nose and then directed back to the pharynx where the tip “periscopes” down to see the nasopharyngeal structures from above. </a:t>
            </a:r>
          </a:p>
        </p:txBody>
      </p:sp>
    </p:spTree>
    <p:extLst>
      <p:ext uri="{BB962C8B-B14F-4D97-AF65-F5344CB8AC3E}">
        <p14:creationId xmlns:p14="http://schemas.microsoft.com/office/powerpoint/2010/main" val="273626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965577" cy="5632311"/>
          </a:xfrm>
          <a:prstGeom prst="rect">
            <a:avLst/>
          </a:prstGeom>
          <a:noFill/>
        </p:spPr>
        <p:txBody>
          <a:bodyPr wrap="square" rtlCol="0">
            <a:spAutoFit/>
          </a:bodyPr>
          <a:lstStyle/>
          <a:p>
            <a:pPr marL="285750" indent="-285750">
              <a:buFont typeface="Arial" panose="020B0604020202020204" pitchFamily="34" charset="0"/>
              <a:buChar char="•"/>
            </a:pPr>
            <a:r>
              <a:rPr lang="en-US" sz="2900" dirty="0" err="1"/>
              <a:t>Nasopharyngoscopy</a:t>
            </a:r>
            <a:r>
              <a:rPr lang="en-US" sz="2900" dirty="0"/>
              <a:t> allows the examiner to view the nasal surface of the velum.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Various other nasopharyngeal structures can be viewed, including the nasal cavity and </a:t>
            </a:r>
            <a:r>
              <a:rPr lang="en-US" sz="2900" dirty="0" err="1"/>
              <a:t>turbinates</a:t>
            </a:r>
            <a:r>
              <a:rPr lang="en-US" sz="2900" dirty="0"/>
              <a:t>, the posterior </a:t>
            </a:r>
            <a:r>
              <a:rPr lang="en-US" sz="2900" dirty="0" err="1"/>
              <a:t>choana</a:t>
            </a:r>
            <a:r>
              <a:rPr lang="en-US" sz="2900" dirty="0"/>
              <a:t> an each side, the nasal surface of the velum, the velopharyngeal valve, the Eustachian tube orifices, the nasopharynx, adenoids, base of the tongue, pharyngeal and lingual tonsils, </a:t>
            </a:r>
            <a:r>
              <a:rPr lang="en-US" sz="2900" dirty="0" err="1"/>
              <a:t>vallecula</a:t>
            </a:r>
            <a:r>
              <a:rPr lang="en-US" sz="2900" dirty="0"/>
              <a:t> and pyriform spaces, epiglottis, glottis, and vocal </a:t>
            </a:r>
            <a:r>
              <a:rPr lang="en-IN" sz="2900" dirty="0"/>
              <a:t>folds. </a:t>
            </a:r>
            <a:r>
              <a:rPr lang="en-IN" sz="2900" dirty="0" err="1"/>
              <a:t>Nasopharyngoscopy</a:t>
            </a:r>
            <a:r>
              <a:rPr lang="en-IN" sz="2900" dirty="0"/>
              <a:t> is used to assess the results of surgery for velopharyngeal insufficiency/incompetence (e.g., pharyngeal flap or sphincter </a:t>
            </a:r>
            <a:r>
              <a:rPr lang="en-IN" sz="2900" dirty="0" err="1"/>
              <a:t>pharyngoplasty</a:t>
            </a:r>
            <a:r>
              <a:rPr lang="en-IN" sz="2900" dirty="0"/>
              <a:t>). </a:t>
            </a:r>
          </a:p>
          <a:p>
            <a:pPr marL="285750" indent="-285750">
              <a:buFont typeface="Arial" panose="020B0604020202020204" pitchFamily="34" charset="0"/>
              <a:buChar char="•"/>
            </a:pPr>
            <a:endParaRPr lang="en-IN" sz="3000" dirty="0"/>
          </a:p>
        </p:txBody>
      </p:sp>
    </p:spTree>
    <p:extLst>
      <p:ext uri="{BB962C8B-B14F-4D97-AF65-F5344CB8AC3E}">
        <p14:creationId xmlns:p14="http://schemas.microsoft.com/office/powerpoint/2010/main" val="1720623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39" y="1084217"/>
            <a:ext cx="12283439" cy="4708981"/>
          </a:xfrm>
          <a:prstGeom prst="rect">
            <a:avLst/>
          </a:prstGeom>
          <a:noFill/>
        </p:spPr>
        <p:txBody>
          <a:bodyPr wrap="square" rtlCol="0">
            <a:spAutoFit/>
          </a:bodyPr>
          <a:lstStyle/>
          <a:p>
            <a:pPr marL="285750" indent="-285750">
              <a:buFont typeface="Arial" panose="020B0604020202020204" pitchFamily="34" charset="0"/>
              <a:buChar char="•"/>
            </a:pPr>
            <a:r>
              <a:rPr lang="en-IN" sz="2900" dirty="0" err="1"/>
              <a:t>Nasopharyngoscopy</a:t>
            </a:r>
            <a:r>
              <a:rPr lang="en-IN" sz="2900" dirty="0"/>
              <a:t> </a:t>
            </a:r>
            <a:r>
              <a:rPr lang="en-US" sz="2900" dirty="0"/>
              <a:t>is not only a powerful tool in the evaluation of velopharyngeal function, but it is also commonly used in the evaluation of swallowing, upper airway obstruction, and the structure and function of the larynx and vocal cords.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err="1"/>
              <a:t>Nasopharyngoscopy</a:t>
            </a:r>
            <a:r>
              <a:rPr lang="en-US" sz="2900" dirty="0"/>
              <a:t> can be done by a physician. However, it is also in the scope of practice for specially trained speech-language pathologists. Regardless, the recorded study should be reviewed by both the speech language pathologist and the surgeon to deter mine the appropriate course of treatment. </a:t>
            </a:r>
            <a:endParaRPr lang="en-IN" sz="2900" dirty="0"/>
          </a:p>
        </p:txBody>
      </p:sp>
    </p:spTree>
    <p:extLst>
      <p:ext uri="{BB962C8B-B14F-4D97-AF65-F5344CB8AC3E}">
        <p14:creationId xmlns:p14="http://schemas.microsoft.com/office/powerpoint/2010/main" val="133474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60378" y="1047482"/>
            <a:ext cx="4191585" cy="3848637"/>
          </a:xfrm>
          <a:prstGeom prst="rect">
            <a:avLst/>
          </a:prstGeom>
        </p:spPr>
      </p:pic>
      <p:sp>
        <p:nvSpPr>
          <p:cNvPr id="5" name="Rectangle 4"/>
          <p:cNvSpPr/>
          <p:nvPr/>
        </p:nvSpPr>
        <p:spPr>
          <a:xfrm>
            <a:off x="5421086" y="5093901"/>
            <a:ext cx="6770914" cy="1477328"/>
          </a:xfrm>
          <a:prstGeom prst="rect">
            <a:avLst/>
          </a:prstGeom>
        </p:spPr>
        <p:txBody>
          <a:bodyPr wrap="square">
            <a:spAutoFit/>
          </a:bodyPr>
          <a:lstStyle/>
          <a:p>
            <a:r>
              <a:rPr lang="en-US" dirty="0"/>
              <a:t>A </a:t>
            </a:r>
            <a:r>
              <a:rPr lang="en-US" dirty="0" err="1"/>
              <a:t>nasopharyngoscopy</a:t>
            </a:r>
            <a:r>
              <a:rPr lang="en-US" dirty="0"/>
              <a:t> view of normal velopharyngeal structures. The nasal surface of the velum is always at the bottom of the screen, and the posterior pharyngeal wall is always at the top of the screen. The opening to the Eustachian tube can be seen on the left side of the view.</a:t>
            </a:r>
            <a:endParaRPr lang="en-IN" dirty="0"/>
          </a:p>
        </p:txBody>
      </p:sp>
      <p:pic>
        <p:nvPicPr>
          <p:cNvPr id="6" name="Picture 5"/>
          <p:cNvPicPr>
            <a:picLocks noChangeAspect="1"/>
          </p:cNvPicPr>
          <p:nvPr/>
        </p:nvPicPr>
        <p:blipFill>
          <a:blip r:embed="rId3"/>
          <a:stretch>
            <a:fillRect/>
          </a:stretch>
        </p:blipFill>
        <p:spPr>
          <a:xfrm>
            <a:off x="600094" y="446590"/>
            <a:ext cx="4430481" cy="3171822"/>
          </a:xfrm>
          <a:prstGeom prst="rect">
            <a:avLst/>
          </a:prstGeom>
        </p:spPr>
      </p:pic>
      <p:sp>
        <p:nvSpPr>
          <p:cNvPr id="7" name="Rectangle 6"/>
          <p:cNvSpPr/>
          <p:nvPr/>
        </p:nvSpPr>
        <p:spPr>
          <a:xfrm>
            <a:off x="600094" y="3880456"/>
            <a:ext cx="4246226" cy="1015663"/>
          </a:xfrm>
          <a:prstGeom prst="rect">
            <a:avLst/>
          </a:prstGeom>
        </p:spPr>
        <p:txBody>
          <a:bodyPr wrap="square">
            <a:spAutoFit/>
          </a:bodyPr>
          <a:lstStyle/>
          <a:p>
            <a:r>
              <a:rPr lang="en-US" sz="2000" dirty="0"/>
              <a:t>The </a:t>
            </a:r>
            <a:r>
              <a:rPr lang="en-US" sz="2000" dirty="0" err="1"/>
              <a:t>nasopharyngoscopy</a:t>
            </a:r>
            <a:r>
              <a:rPr lang="en-US" sz="2000" dirty="0"/>
              <a:t> procedure with the patient positioned to see the monitor.</a:t>
            </a:r>
            <a:endParaRPr lang="en-IN" sz="2000" dirty="0"/>
          </a:p>
        </p:txBody>
      </p:sp>
    </p:spTree>
    <p:extLst>
      <p:ext uri="{BB962C8B-B14F-4D97-AF65-F5344CB8AC3E}">
        <p14:creationId xmlns:p14="http://schemas.microsoft.com/office/powerpoint/2010/main" val="115601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340197"/>
          </a:xfrm>
          <a:prstGeom prst="rect">
            <a:avLst/>
          </a:prstGeom>
          <a:noFill/>
        </p:spPr>
        <p:txBody>
          <a:bodyPr wrap="square" rtlCol="0">
            <a:spAutoFit/>
          </a:bodyPr>
          <a:lstStyle/>
          <a:p>
            <a:pPr marL="285750" indent="-285750">
              <a:buFont typeface="Arial" panose="020B0604020202020204" pitchFamily="34" charset="0"/>
              <a:buChar char="•"/>
            </a:pPr>
            <a:r>
              <a:rPr lang="en-US" sz="2900" dirty="0"/>
              <a:t>Velopharyngeal insufficiency/incompetence (VPI) can be diagnosed by an experienced and knowledgeable speech-language pathologist based on the characteristics of the speech, as determined through a perceptual speech evaluation.</a:t>
            </a:r>
          </a:p>
          <a:p>
            <a:endParaRPr lang="en-US" sz="2900" dirty="0"/>
          </a:p>
          <a:p>
            <a:pPr marL="285750" indent="-285750">
              <a:buFont typeface="Arial" panose="020B0604020202020204" pitchFamily="34" charset="0"/>
              <a:buChar char="•"/>
            </a:pPr>
            <a:r>
              <a:rPr lang="en-US" sz="2900" dirty="0"/>
              <a:t>However, instrumental assessment of the velopharyngeal valve can provide important additional information. In some cases, this information can be used to help determine the surgical procedure for the patient. It can also help in measuring change as a result of surgery or therapeutic intervention.</a:t>
            </a:r>
          </a:p>
          <a:p>
            <a:endParaRPr lang="en-US" sz="2900" dirty="0"/>
          </a:p>
          <a:p>
            <a:pPr marL="285750" indent="-285750">
              <a:buFont typeface="Arial" panose="020B0604020202020204" pitchFamily="34" charset="0"/>
              <a:buChar char="•"/>
            </a:pPr>
            <a:r>
              <a:rPr lang="en-US" sz="2900" dirty="0"/>
              <a:t>There are two basic categories of instrumental procedures for evaluation of velopharyngeal function—those that give indirect yet objective information and those that give direct yet subjective information. Indirect instrumental procedures include the use of </a:t>
            </a:r>
            <a:r>
              <a:rPr lang="en-US" sz="2900" dirty="0" err="1"/>
              <a:t>nasometry</a:t>
            </a:r>
            <a:r>
              <a:rPr lang="en-US" sz="2900" dirty="0"/>
              <a:t> and aerodynamic instrumentation. </a:t>
            </a:r>
          </a:p>
        </p:txBody>
      </p:sp>
    </p:spTree>
    <p:extLst>
      <p:ext uri="{BB962C8B-B14F-4D97-AF65-F5344CB8AC3E}">
        <p14:creationId xmlns:p14="http://schemas.microsoft.com/office/powerpoint/2010/main" val="2220917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9006"/>
            <a:ext cx="11965577" cy="5940088"/>
          </a:xfrm>
          <a:prstGeom prst="rect">
            <a:avLst/>
          </a:prstGeom>
          <a:noFill/>
        </p:spPr>
        <p:txBody>
          <a:bodyPr wrap="square" rtlCol="0">
            <a:spAutoFit/>
          </a:bodyPr>
          <a:lstStyle/>
          <a:p>
            <a:pPr algn="ctr"/>
            <a:r>
              <a:rPr lang="en-IN" sz="4000" dirty="0"/>
              <a:t>Speech Sample for </a:t>
            </a:r>
            <a:r>
              <a:rPr lang="en-IN" sz="4000" dirty="0" err="1"/>
              <a:t>Videofluoroscopy</a:t>
            </a:r>
            <a:r>
              <a:rPr lang="en-IN" sz="4000" dirty="0"/>
              <a:t>/ </a:t>
            </a:r>
            <a:r>
              <a:rPr lang="en-IN" sz="4000" dirty="0" err="1"/>
              <a:t>Nasopharyngoscopy</a:t>
            </a:r>
            <a:endParaRPr lang="en-IN" sz="4000" dirty="0"/>
          </a:p>
          <a:p>
            <a:endParaRPr lang="en-US" sz="3000" dirty="0"/>
          </a:p>
          <a:p>
            <a:endParaRPr lang="en-US" sz="3000" dirty="0"/>
          </a:p>
          <a:p>
            <a:pPr marL="285750" indent="-285750">
              <a:buFont typeface="Arial" panose="020B0604020202020204" pitchFamily="34" charset="0"/>
              <a:buChar char="•"/>
            </a:pPr>
            <a:r>
              <a:rPr lang="en-US" sz="2900" dirty="0"/>
              <a:t>The speech sample for both </a:t>
            </a:r>
            <a:r>
              <a:rPr lang="en-US" sz="2900" dirty="0" err="1"/>
              <a:t>videofluoroscopy</a:t>
            </a:r>
            <a:r>
              <a:rPr lang="en-US" sz="2900" dirty="0"/>
              <a:t> and </a:t>
            </a:r>
            <a:r>
              <a:rPr lang="en-US" sz="2900" dirty="0" err="1"/>
              <a:t>nasopharyngoscopy</a:t>
            </a:r>
            <a:r>
              <a:rPr lang="en-US" sz="2900" dirty="0"/>
              <a:t> should include a combination of repetition of syllables, counting, and repetition of sentences loaded with pressure-sensitive phonemes.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It is helpful to have the patient repeat certain syllables with pressure-sensitive pho </a:t>
            </a:r>
            <a:r>
              <a:rPr lang="en-US" sz="2900" dirty="0" err="1"/>
              <a:t>nemes</a:t>
            </a:r>
            <a:r>
              <a:rPr lang="en-US" sz="2900" dirty="0"/>
              <a:t> and high and low vowels (e.g., /</a:t>
            </a:r>
            <a:r>
              <a:rPr lang="en-US" sz="2900" dirty="0" err="1"/>
              <a:t>pɑ,pɑ</a:t>
            </a:r>
            <a:r>
              <a:rPr lang="en-US" sz="2900" dirty="0"/>
              <a:t>, </a:t>
            </a:r>
            <a:r>
              <a:rPr lang="en-US" sz="2900" dirty="0" err="1"/>
              <a:t>pɑ</a:t>
            </a:r>
            <a:r>
              <a:rPr lang="en-US" sz="2900" dirty="0"/>
              <a:t>/; /pi, pi, pi/; /ta, ta, ta/; /</a:t>
            </a:r>
            <a:r>
              <a:rPr lang="en-US" sz="2900" dirty="0" err="1"/>
              <a:t>ti</a:t>
            </a:r>
            <a:r>
              <a:rPr lang="en-US" sz="2900" dirty="0"/>
              <a:t>, </a:t>
            </a:r>
            <a:r>
              <a:rPr lang="en-US" sz="2900" dirty="0" err="1"/>
              <a:t>ti</a:t>
            </a:r>
            <a:r>
              <a:rPr lang="en-US" sz="2900" dirty="0"/>
              <a:t>, </a:t>
            </a:r>
            <a:r>
              <a:rPr lang="en-US" sz="2900" dirty="0" err="1"/>
              <a:t>ti</a:t>
            </a:r>
            <a:r>
              <a:rPr lang="en-US" sz="2900" dirty="0"/>
              <a:t>/; /</a:t>
            </a:r>
            <a:r>
              <a:rPr lang="en-US" sz="2900" dirty="0" err="1"/>
              <a:t>kɑ,kɑ,kɑ</a:t>
            </a:r>
            <a:r>
              <a:rPr lang="en-US" sz="2900" dirty="0"/>
              <a:t>/; /</a:t>
            </a:r>
            <a:r>
              <a:rPr lang="en-US" sz="2900" dirty="0" err="1"/>
              <a:t>ki</a:t>
            </a:r>
            <a:r>
              <a:rPr lang="en-US" sz="2900" dirty="0"/>
              <a:t>, </a:t>
            </a:r>
            <a:r>
              <a:rPr lang="en-US" sz="2900" dirty="0" err="1"/>
              <a:t>ki</a:t>
            </a:r>
            <a:r>
              <a:rPr lang="en-US" sz="2900" dirty="0"/>
              <a:t>, </a:t>
            </a:r>
            <a:r>
              <a:rPr lang="en-US" sz="2900" dirty="0" err="1"/>
              <a:t>ki</a:t>
            </a:r>
            <a:r>
              <a:rPr lang="en-US" sz="2900" dirty="0"/>
              <a:t>/; /</a:t>
            </a:r>
            <a:r>
              <a:rPr lang="en-US" sz="2900" dirty="0" err="1"/>
              <a:t>sɑ,sɑ,sɑ</a:t>
            </a:r>
            <a:r>
              <a:rPr lang="en-US" sz="2900" dirty="0"/>
              <a:t>/; /</a:t>
            </a:r>
            <a:r>
              <a:rPr lang="en-US" sz="2900" dirty="0" err="1"/>
              <a:t>si</a:t>
            </a:r>
            <a:r>
              <a:rPr lang="en-US" sz="2900" dirty="0"/>
              <a:t>, </a:t>
            </a:r>
            <a:r>
              <a:rPr lang="en-US" sz="2900" dirty="0" err="1"/>
              <a:t>si</a:t>
            </a:r>
            <a:r>
              <a:rPr lang="en-US" sz="2900" dirty="0"/>
              <a:t>, </a:t>
            </a:r>
            <a:r>
              <a:rPr lang="en-US" sz="2900" dirty="0" err="1"/>
              <a:t>si</a:t>
            </a:r>
            <a:r>
              <a:rPr lang="en-US" sz="2900" dirty="0"/>
              <a:t>/; etc.). </a:t>
            </a:r>
          </a:p>
          <a:p>
            <a:pPr marL="285750" indent="-285750">
              <a:buFont typeface="Arial" panose="020B0604020202020204" pitchFamily="34" charset="0"/>
              <a:buChar char="•"/>
            </a:pPr>
            <a:endParaRPr lang="en-US" sz="2900" dirty="0"/>
          </a:p>
        </p:txBody>
      </p:sp>
    </p:spTree>
    <p:extLst>
      <p:ext uri="{BB962C8B-B14F-4D97-AF65-F5344CB8AC3E}">
        <p14:creationId xmlns:p14="http://schemas.microsoft.com/office/powerpoint/2010/main" val="51278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493812"/>
          </a:xfrm>
          <a:prstGeom prst="rect">
            <a:avLst/>
          </a:prstGeom>
        </p:spPr>
        <p:txBody>
          <a:bodyPr wrap="square">
            <a:spAutoFit/>
          </a:bodyPr>
          <a:lstStyle/>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2900" dirty="0"/>
              <a:t>This helps to illustrate phoneme-specific openings that are due to </a:t>
            </a:r>
            <a:r>
              <a:rPr lang="en-US" sz="2900" dirty="0" err="1"/>
              <a:t>misarticulation</a:t>
            </a:r>
            <a:r>
              <a:rPr lang="en-US" sz="2900" dirty="0"/>
              <a:t>. To test the effect of the fistula on the velopharyngeal valve, the examiner should compare velopharyngeal function on repeated velar syllables (e.g., /</a:t>
            </a:r>
            <a:r>
              <a:rPr lang="en-US" sz="2900" dirty="0" err="1"/>
              <a:t>kɑ</a:t>
            </a:r>
            <a:r>
              <a:rPr lang="en-US" sz="2900" dirty="0"/>
              <a:t>/ and /</a:t>
            </a:r>
            <a:r>
              <a:rPr lang="en-US" sz="2900" dirty="0" err="1"/>
              <a:t>ki</a:t>
            </a:r>
            <a:r>
              <a:rPr lang="en-US" sz="2900" dirty="0"/>
              <a:t>/), which would be produced behind the fistula, and repeated syllables with anterior sounds (e.g., /</a:t>
            </a:r>
            <a:r>
              <a:rPr lang="en-US" sz="2900" dirty="0" err="1"/>
              <a:t>tɑ</a:t>
            </a:r>
            <a:r>
              <a:rPr lang="en-US" sz="2900" dirty="0"/>
              <a:t>/, /</a:t>
            </a:r>
            <a:r>
              <a:rPr lang="en-US" sz="2900" dirty="0" err="1"/>
              <a:t>ti</a:t>
            </a:r>
            <a:r>
              <a:rPr lang="en-US" sz="2900" dirty="0"/>
              <a:t>/, /</a:t>
            </a:r>
            <a:r>
              <a:rPr lang="en-US" sz="2900" dirty="0" err="1"/>
              <a:t>sɑ</a:t>
            </a:r>
            <a:r>
              <a:rPr lang="en-US" sz="2900" dirty="0"/>
              <a:t>/, /</a:t>
            </a:r>
            <a:r>
              <a:rPr lang="en-US" sz="2900" dirty="0" err="1"/>
              <a:t>si</a:t>
            </a:r>
            <a:r>
              <a:rPr lang="en-US" sz="2900" dirty="0"/>
              <a:t>/, /</a:t>
            </a:r>
            <a:r>
              <a:rPr lang="en-US" sz="2900" dirty="0" err="1"/>
              <a:t>pɑ</a:t>
            </a:r>
            <a:r>
              <a:rPr lang="en-US" sz="2900" dirty="0"/>
              <a:t>/, /pi/).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Having the individual prolong an /s/ can be informative, as in some cases the </a:t>
            </a:r>
            <a:r>
              <a:rPr lang="en-US" sz="2900" dirty="0" err="1"/>
              <a:t>velopharyng</a:t>
            </a:r>
            <a:r>
              <a:rPr lang="en-US" sz="2900" dirty="0"/>
              <a:t> </a:t>
            </a:r>
            <a:r>
              <a:rPr lang="en-US" sz="2900" dirty="0" err="1"/>
              <a:t>eal</a:t>
            </a:r>
            <a:r>
              <a:rPr lang="en-US" sz="2900" dirty="0"/>
              <a:t> closure that is initially achieved may break down with this task. </a:t>
            </a:r>
          </a:p>
          <a:p>
            <a:pPr marL="285750" indent="-285750">
              <a:buFont typeface="Arial" panose="020B0604020202020204" pitchFamily="34" charset="0"/>
              <a:buChar char="•"/>
            </a:pPr>
            <a:endParaRPr lang="en-US" sz="3000" dirty="0"/>
          </a:p>
        </p:txBody>
      </p:sp>
    </p:spTree>
    <p:extLst>
      <p:ext uri="{BB962C8B-B14F-4D97-AF65-F5344CB8AC3E}">
        <p14:creationId xmlns:p14="http://schemas.microsoft.com/office/powerpoint/2010/main" val="191808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marL="285750" indent="-285750">
              <a:buFont typeface="Arial" panose="020B0604020202020204" pitchFamily="34" charset="0"/>
              <a:buChar char="•"/>
            </a:pPr>
            <a:r>
              <a:rPr lang="en-US" sz="2900" dirty="0"/>
              <a:t>Having the patient count from 60 to 70 or repeat “60, 60, 60, 60” is particularly helpful because the combination of plosives, the sib </a:t>
            </a:r>
            <a:r>
              <a:rPr lang="en-US" sz="2900" dirty="0" err="1"/>
              <a:t>ilant</a:t>
            </a:r>
            <a:r>
              <a:rPr lang="en-US" sz="2900" dirty="0"/>
              <a:t> /s/, a high vowel (/</a:t>
            </a:r>
            <a:r>
              <a:rPr lang="en-US" sz="2900" dirty="0" err="1"/>
              <a:t>i</a:t>
            </a:r>
            <a:r>
              <a:rPr lang="en-US" sz="2900" dirty="0"/>
              <a:t>/), and even a triple blend (/</a:t>
            </a:r>
            <a:r>
              <a:rPr lang="en-US" sz="2900" dirty="0" err="1"/>
              <a:t>kst</a:t>
            </a:r>
            <a:r>
              <a:rPr lang="en-US" sz="2900" dirty="0"/>
              <a:t>/) is particularly taxing on the velopharyngeal mechanism The examiner should have the patient repeat some sentences loaded with pressure sensitive . Because the /s/ sound is most often affected by VPI, the sample should include at least one sentence with a frequent occurrence of this sound.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The sentence “Sissy sees the sun in the sky” is particularly good because it not only contains many /s/ sounds, but it also contains an /s/ blend and a high vowel (/</a:t>
            </a:r>
            <a:r>
              <a:rPr lang="en-US" sz="2900" dirty="0" err="1"/>
              <a:t>i</a:t>
            </a:r>
            <a:r>
              <a:rPr lang="en-US" sz="2900" dirty="0"/>
              <a:t>/), which further challenge the velopharyngeal mechanism. In addition, this sentence has some nasal sounds in the middle, so the velum has to go up and down for the sentence. </a:t>
            </a:r>
          </a:p>
          <a:p>
            <a:pPr marL="285750" indent="-285750">
              <a:buFont typeface="Arial" panose="020B0604020202020204" pitchFamily="34" charset="0"/>
              <a:buChar char="•"/>
            </a:pPr>
            <a:endParaRPr lang="en-US" sz="2900" dirty="0"/>
          </a:p>
        </p:txBody>
      </p:sp>
    </p:spTree>
    <p:extLst>
      <p:ext uri="{BB962C8B-B14F-4D97-AF65-F5344CB8AC3E}">
        <p14:creationId xmlns:p14="http://schemas.microsoft.com/office/powerpoint/2010/main" val="193609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938992"/>
          </a:xfrm>
          <a:prstGeom prst="rect">
            <a:avLst/>
          </a:prstGeom>
        </p:spPr>
        <p:txBody>
          <a:bodyPr wrap="square">
            <a:spAutoFit/>
          </a:bodyPr>
          <a:lstStyle/>
          <a:p>
            <a:pPr marL="285750" indent="-285750">
              <a:buFont typeface="Arial" panose="020B0604020202020204" pitchFamily="34" charset="0"/>
              <a:buChar char="•"/>
            </a:pPr>
            <a:r>
              <a:rPr lang="en-US" sz="2900" dirty="0"/>
              <a:t>If apraxia of speech is suspected as a cause of velopharyngeal dysfunction, having the child repeat multisyllabic words with a combination of placement points can be helpful (e.g., “baseball bat,” “kitty cat,” “puppy dog,” “teddy bear,” “patty cake,” “basketball,” “ice cream cone,” etc.).</a:t>
            </a:r>
          </a:p>
        </p:txBody>
      </p:sp>
    </p:spTree>
    <p:extLst>
      <p:ext uri="{BB962C8B-B14F-4D97-AF65-F5344CB8AC3E}">
        <p14:creationId xmlns:p14="http://schemas.microsoft.com/office/powerpoint/2010/main" val="2849990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710160" cy="6898582"/>
          </a:xfrm>
          <a:prstGeom prst="rect">
            <a:avLst/>
          </a:prstGeom>
        </p:spPr>
      </p:pic>
    </p:spTree>
    <p:extLst>
      <p:ext uri="{BB962C8B-B14F-4D97-AF65-F5344CB8AC3E}">
        <p14:creationId xmlns:p14="http://schemas.microsoft.com/office/powerpoint/2010/main" val="2058201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926389" cy="6340197"/>
          </a:xfrm>
          <a:prstGeom prst="rect">
            <a:avLst/>
          </a:prstGeom>
          <a:noFill/>
        </p:spPr>
        <p:txBody>
          <a:bodyPr wrap="square" rtlCol="0">
            <a:spAutoFit/>
          </a:bodyPr>
          <a:lstStyle/>
          <a:p>
            <a:pPr algn="ctr"/>
            <a:r>
              <a:rPr lang="en-US" sz="4000" dirty="0"/>
              <a:t>Reporting the Results of </a:t>
            </a:r>
            <a:r>
              <a:rPr lang="en-US" sz="4000" dirty="0" err="1"/>
              <a:t>Videofluoroscopy</a:t>
            </a:r>
            <a:r>
              <a:rPr lang="en-US" sz="4000" dirty="0"/>
              <a:t>/ </a:t>
            </a:r>
            <a:r>
              <a:rPr lang="en-US" sz="4000" dirty="0" err="1"/>
              <a:t>Nasopharyngoscopy</a:t>
            </a:r>
            <a:endParaRPr lang="en-US" sz="4000" dirty="0"/>
          </a:p>
          <a:p>
            <a:endParaRPr lang="en-US" dirty="0"/>
          </a:p>
          <a:p>
            <a:endParaRPr lang="en-US" dirty="0"/>
          </a:p>
          <a:p>
            <a:pPr marL="285750" indent="-285750">
              <a:buFont typeface="Arial" panose="020B0604020202020204" pitchFamily="34" charset="0"/>
              <a:buChar char="•"/>
            </a:pPr>
            <a:r>
              <a:rPr lang="en-US" sz="2900" dirty="0"/>
              <a:t>Precise measurements are not necessary for determination of treat </a:t>
            </a:r>
            <a:r>
              <a:rPr lang="en-US" sz="2900" dirty="0" err="1"/>
              <a:t>ment</a:t>
            </a:r>
            <a:r>
              <a:rPr lang="en-US" sz="2900" dirty="0"/>
              <a:t>. Instead, documentation of the size, location, and cause of the opening are what is most important.</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Although the results are used to make treatment recommendations and also to report to other professionals, they should also be shared with the family.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It is important that the person who counsels the family uses clear, easy-to-understand language. </a:t>
            </a:r>
          </a:p>
          <a:p>
            <a:pPr marL="285750" indent="-285750">
              <a:buFont typeface="Arial" panose="020B0604020202020204" pitchFamily="34" charset="0"/>
              <a:buChar char="•"/>
            </a:pPr>
            <a:endParaRPr lang="en-US" sz="2900" dirty="0"/>
          </a:p>
        </p:txBody>
      </p:sp>
    </p:spTree>
    <p:extLst>
      <p:ext uri="{BB962C8B-B14F-4D97-AF65-F5344CB8AC3E}">
        <p14:creationId xmlns:p14="http://schemas.microsoft.com/office/powerpoint/2010/main" val="988734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4664"/>
            <a:ext cx="12192000" cy="3216265"/>
          </a:xfrm>
          <a:prstGeom prst="rect">
            <a:avLst/>
          </a:prstGeom>
        </p:spPr>
        <p:txBody>
          <a:bodyPr wrap="square">
            <a:spAutoFit/>
          </a:bodyPr>
          <a:lstStyle/>
          <a:p>
            <a:pPr marL="285750" indent="-285750">
              <a:buFont typeface="Arial" panose="020B0604020202020204" pitchFamily="34" charset="0"/>
              <a:buChar char="•"/>
            </a:pPr>
            <a:r>
              <a:rPr lang="en-US" sz="2900" dirty="0"/>
              <a:t>After the initial explanation, it may also be helpful to play the videotape of the procedure and point out the structures and their function.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All medical terms should be clearly defined. When discus sing the function of the velopharyngeal </a:t>
            </a:r>
            <a:r>
              <a:rPr lang="en-US" sz="2900" dirty="0" err="1"/>
              <a:t>mech</a:t>
            </a:r>
            <a:r>
              <a:rPr lang="en-US" sz="2900" dirty="0"/>
              <a:t> </a:t>
            </a:r>
            <a:r>
              <a:rPr lang="en-US" sz="2900" dirty="0" err="1"/>
              <a:t>anism</a:t>
            </a:r>
            <a:r>
              <a:rPr lang="en-US" sz="2900" dirty="0"/>
              <a:t>, supplementary pictures and diagrams should be used.</a:t>
            </a:r>
            <a:endParaRPr lang="en-IN" sz="2900" dirty="0"/>
          </a:p>
        </p:txBody>
      </p:sp>
    </p:spTree>
    <p:extLst>
      <p:ext uri="{BB962C8B-B14F-4D97-AF65-F5344CB8AC3E}">
        <p14:creationId xmlns:p14="http://schemas.microsoft.com/office/powerpoint/2010/main" val="14740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232749"/>
          </a:xfrm>
          <a:prstGeom prst="rect">
            <a:avLst/>
          </a:prstGeom>
          <a:noFill/>
        </p:spPr>
        <p:txBody>
          <a:bodyPr wrap="square" rtlCol="0">
            <a:spAutoFit/>
          </a:bodyPr>
          <a:lstStyle/>
          <a:p>
            <a:pPr algn="ctr"/>
            <a:r>
              <a:rPr lang="en-IN" sz="4000" dirty="0"/>
              <a:t>Magnetic Resonance Imaging (MRI)</a:t>
            </a:r>
          </a:p>
          <a:p>
            <a:endParaRPr lang="en-US" dirty="0"/>
          </a:p>
          <a:p>
            <a:pPr marL="285750" indent="-285750">
              <a:buFont typeface="Arial" panose="020B0604020202020204" pitchFamily="34" charset="0"/>
              <a:buChar char="•"/>
            </a:pPr>
            <a:r>
              <a:rPr lang="en-US" sz="2900" dirty="0"/>
              <a:t>Magnetic resonance imaging (MRI) is a non invasive method to produce a very clear and detailed view of internal body structures, using a magnetic field and radio waves.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It has only recently been used to evaluate the structures of the velopharyngeal valve. MRI can provide high-resolution images of the soft tissues of the velopharyngeal sphincter in all planes.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Therefore, MRI has been used successfully for the evaluation of obstructive sleep apnea in pediatric patients. It has also proved to be an effective method of imaging and examining the morphology of the </a:t>
            </a:r>
            <a:r>
              <a:rPr lang="en-US" sz="2900" dirty="0" err="1"/>
              <a:t>levatorvelipalatini</a:t>
            </a:r>
            <a:r>
              <a:rPr lang="en-US" sz="2900" dirty="0"/>
              <a:t> muscle and related structures or for diagnosing an occult </a:t>
            </a:r>
            <a:r>
              <a:rPr lang="en-US" sz="2900" dirty="0" err="1"/>
              <a:t>submucous</a:t>
            </a:r>
            <a:r>
              <a:rPr lang="en-US" sz="2900" dirty="0"/>
              <a:t> cleft.</a:t>
            </a:r>
          </a:p>
          <a:p>
            <a:pPr marL="285750" indent="-285750">
              <a:buFont typeface="Arial" panose="020B0604020202020204" pitchFamily="34" charset="0"/>
              <a:buChar char="•"/>
            </a:pPr>
            <a:endParaRPr lang="en-US" sz="2900" dirty="0"/>
          </a:p>
          <a:p>
            <a:r>
              <a:rPr lang="en-US" sz="2900" dirty="0"/>
              <a:t> </a:t>
            </a:r>
            <a:endParaRPr lang="en-IN" sz="2900" dirty="0"/>
          </a:p>
        </p:txBody>
      </p:sp>
    </p:spTree>
    <p:extLst>
      <p:ext uri="{BB962C8B-B14F-4D97-AF65-F5344CB8AC3E}">
        <p14:creationId xmlns:p14="http://schemas.microsoft.com/office/powerpoint/2010/main" val="1163287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023"/>
            <a:ext cx="12192000" cy="5447645"/>
          </a:xfrm>
          <a:prstGeom prst="rect">
            <a:avLst/>
          </a:prstGeom>
        </p:spPr>
        <p:txBody>
          <a:bodyPr wrap="square">
            <a:spAutoFit/>
          </a:bodyPr>
          <a:lstStyle/>
          <a:p>
            <a:pPr marL="285750" indent="-285750">
              <a:buFont typeface="Arial" panose="020B0604020202020204" pitchFamily="34" charset="0"/>
              <a:buChar char="•"/>
            </a:pPr>
            <a:r>
              <a:rPr lang="en-US" sz="2900" dirty="0"/>
              <a:t>Some authors have suggested the use of MRI as a means for evaluating velopharyngeal function in addition to velopharyngeal structure.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However, a primary disadvantage of MRI is the static nature of the imaging. To view velopharyngeal closure, an image is typically taken during production of a vowel or sustained /s/.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Therefore, movement of the structures during speech cannot be appreciated. In addition, MRI only shows a two-dimensional view, although the use of serial images and computer modeling to obtain 3D images has been suggested.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endParaRPr lang="en-IN" sz="2900" dirty="0"/>
          </a:p>
        </p:txBody>
      </p:sp>
    </p:spTree>
    <p:extLst>
      <p:ext uri="{BB962C8B-B14F-4D97-AF65-F5344CB8AC3E}">
        <p14:creationId xmlns:p14="http://schemas.microsoft.com/office/powerpoint/2010/main" val="288636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24373"/>
            <a:ext cx="12192000" cy="2323713"/>
          </a:xfrm>
          <a:prstGeom prst="rect">
            <a:avLst/>
          </a:prstGeom>
        </p:spPr>
        <p:txBody>
          <a:bodyPr wrap="square">
            <a:spAutoFit/>
          </a:bodyPr>
          <a:lstStyle/>
          <a:p>
            <a:pPr marL="457200" indent="-457200">
              <a:buFont typeface="Arial" panose="020B0604020202020204" pitchFamily="34" charset="0"/>
              <a:buChar char="•"/>
            </a:pPr>
            <a:r>
              <a:rPr lang="en-US" sz="2900" dirty="0"/>
              <a:t>Other disadvantages include noise in the scanner, the potential for claustrophobia during the exam, and current expense. Because of these disadvantages, MRI is not currently a standard procedure for clinical evaluation of velopharyngeal function. However, it is providing information that is very valuable for research.</a:t>
            </a:r>
            <a:endParaRPr lang="en-IN" sz="2900" dirty="0"/>
          </a:p>
        </p:txBody>
      </p:sp>
    </p:spTree>
    <p:extLst>
      <p:ext uri="{BB962C8B-B14F-4D97-AF65-F5344CB8AC3E}">
        <p14:creationId xmlns:p14="http://schemas.microsoft.com/office/powerpoint/2010/main" val="178778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613956"/>
            <a:ext cx="12192000" cy="5632311"/>
          </a:xfrm>
          <a:prstGeom prst="rect">
            <a:avLst/>
          </a:prstGeom>
          <a:noFill/>
        </p:spPr>
        <p:txBody>
          <a:bodyPr wrap="square" rtlCol="0">
            <a:spAutoFit/>
          </a:bodyPr>
          <a:lstStyle/>
          <a:p>
            <a:pPr marL="285750" indent="-285750">
              <a:buFont typeface="Arial" panose="020B0604020202020204" pitchFamily="34" charset="0"/>
              <a:buChar char="•"/>
            </a:pPr>
            <a:r>
              <a:rPr lang="en-US" sz="2900" dirty="0"/>
              <a:t>The advantage of these procedures is that they provide objective data regarding the results of velopharyngeal function, such as acoustic output or airflow and air pressure. They are considered indirect measures because they do not allow visualization of the structures.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Direct instrumental procedures include </a:t>
            </a:r>
            <a:r>
              <a:rPr lang="en-US" sz="2900" dirty="0" err="1"/>
              <a:t>videofluoroscopy</a:t>
            </a:r>
            <a:r>
              <a:rPr lang="en-US" sz="2900" dirty="0"/>
              <a:t> and </a:t>
            </a:r>
            <a:r>
              <a:rPr lang="en-US" sz="2900" dirty="0" err="1"/>
              <a:t>nasopharyngoscopy</a:t>
            </a:r>
            <a:r>
              <a:rPr lang="en-US" sz="2900" dirty="0"/>
              <a:t>.</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The advantage of these procedures is that they allow the examiner to directly visualize the structures of the velopharyngeal valve during speech (and swallowing). However, these procedures require interpretation of the examiner, and therefore they are somewhat subjective.</a:t>
            </a:r>
            <a:endParaRPr lang="en-IN" sz="2900" dirty="0"/>
          </a:p>
        </p:txBody>
      </p:sp>
    </p:spTree>
    <p:extLst>
      <p:ext uri="{BB962C8B-B14F-4D97-AF65-F5344CB8AC3E}">
        <p14:creationId xmlns:p14="http://schemas.microsoft.com/office/powerpoint/2010/main" val="2587469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31C9D5-7520-C72F-CA78-B75D418E3770}"/>
              </a:ext>
            </a:extLst>
          </p:cNvPr>
          <p:cNvSpPr/>
          <p:nvPr/>
        </p:nvSpPr>
        <p:spPr>
          <a:xfrm>
            <a:off x="0" y="2267143"/>
            <a:ext cx="12192000" cy="2769989"/>
          </a:xfrm>
          <a:prstGeom prst="rect">
            <a:avLst/>
          </a:prstGeom>
        </p:spPr>
        <p:txBody>
          <a:bodyPr wrap="square">
            <a:spAutoFit/>
          </a:bodyPr>
          <a:lstStyle/>
          <a:p>
            <a:pPr marL="457200" indent="-457200">
              <a:buFont typeface="Arial" panose="020B0604020202020204" pitchFamily="34" charset="0"/>
              <a:buChar char="•"/>
            </a:pPr>
            <a:r>
              <a:rPr lang="en-IN" sz="2900" dirty="0"/>
              <a:t>Nasometry is a method of measuring the acoustic correlates of resonance and velopharyngeal function through a computer-based instrument. </a:t>
            </a:r>
          </a:p>
          <a:p>
            <a:pPr marL="457200" indent="-457200">
              <a:buFont typeface="Arial" panose="020B0604020202020204" pitchFamily="34" charset="0"/>
              <a:buChar char="•"/>
            </a:pPr>
            <a:endParaRPr lang="en-IN" sz="2900" dirty="0"/>
          </a:p>
          <a:p>
            <a:pPr marL="457200" indent="-457200">
              <a:buFont typeface="Arial" panose="020B0604020202020204" pitchFamily="34" charset="0"/>
              <a:buChar char="•"/>
            </a:pPr>
            <a:r>
              <a:rPr lang="en-IN" sz="2900" dirty="0"/>
              <a:t>
Nasometry testing gives the examiner a </a:t>
            </a:r>
            <a:r>
              <a:rPr lang="en-IN" sz="2900" dirty="0" err="1"/>
              <a:t>nasalance</a:t>
            </a:r>
            <a:r>
              <a:rPr lang="en-IN" sz="2900" dirty="0"/>
              <a:t> score, which is the percentage of nasal acoustic energy of the total (nasal plus oral) energy.</a:t>
            </a:r>
          </a:p>
        </p:txBody>
      </p:sp>
      <p:sp>
        <p:nvSpPr>
          <p:cNvPr id="12" name="Title 11">
            <a:extLst>
              <a:ext uri="{FF2B5EF4-FFF2-40B4-BE49-F238E27FC236}">
                <a16:creationId xmlns:a16="http://schemas.microsoft.com/office/drawing/2014/main" id="{429411D2-61A3-3627-F16E-98F6D57685C3}"/>
              </a:ext>
            </a:extLst>
          </p:cNvPr>
          <p:cNvSpPr>
            <a:spLocks noGrp="1"/>
          </p:cNvSpPr>
          <p:nvPr>
            <p:ph type="title"/>
          </p:nvPr>
        </p:nvSpPr>
        <p:spPr>
          <a:xfrm>
            <a:off x="4111680" y="0"/>
            <a:ext cx="3968639" cy="1724590"/>
          </a:xfrm>
        </p:spPr>
        <p:txBody>
          <a:bodyPr/>
          <a:lstStyle/>
          <a:p>
            <a:r>
              <a:rPr lang="en-IN" b="1" i="1" u="sng" dirty="0"/>
              <a:t>NASOMETRY</a:t>
            </a:r>
            <a:endParaRPr lang="en-US" b="1" i="1" u="sng" dirty="0"/>
          </a:p>
        </p:txBody>
      </p:sp>
    </p:spTree>
    <p:extLst>
      <p:ext uri="{BB962C8B-B14F-4D97-AF65-F5344CB8AC3E}">
        <p14:creationId xmlns:p14="http://schemas.microsoft.com/office/powerpoint/2010/main" val="566938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2FCC99B-EA99-443F-5347-3D9AFFF74AF1}"/>
              </a:ext>
            </a:extLst>
          </p:cNvPr>
          <p:cNvSpPr>
            <a:spLocks noGrp="1"/>
          </p:cNvSpPr>
          <p:nvPr>
            <p:ph type="title"/>
          </p:nvPr>
        </p:nvSpPr>
        <p:spPr>
          <a:xfrm>
            <a:off x="0" y="0"/>
            <a:ext cx="10515600" cy="1325563"/>
          </a:xfrm>
        </p:spPr>
        <p:txBody>
          <a:bodyPr/>
          <a:lstStyle/>
          <a:p>
            <a:r>
              <a:rPr lang="en-IN" dirty="0"/>
              <a:t>History </a:t>
            </a:r>
            <a:endParaRPr lang="en-US" dirty="0"/>
          </a:p>
        </p:txBody>
      </p:sp>
      <p:sp>
        <p:nvSpPr>
          <p:cNvPr id="5" name="Subtitle 4">
            <a:extLst>
              <a:ext uri="{FF2B5EF4-FFF2-40B4-BE49-F238E27FC236}">
                <a16:creationId xmlns:a16="http://schemas.microsoft.com/office/drawing/2014/main" id="{52CED7BA-AD67-36F2-CBCA-548C90029544}"/>
              </a:ext>
            </a:extLst>
          </p:cNvPr>
          <p:cNvSpPr>
            <a:spLocks noGrp="1"/>
          </p:cNvSpPr>
          <p:nvPr>
            <p:ph type="subTitle" idx="4294967295"/>
          </p:nvPr>
        </p:nvSpPr>
        <p:spPr>
          <a:xfrm>
            <a:off x="0" y="1127125"/>
            <a:ext cx="11709400" cy="1749425"/>
          </a:xfrm>
        </p:spPr>
        <p:txBody>
          <a:bodyPr>
            <a:normAutofit/>
          </a:bodyPr>
          <a:lstStyle/>
          <a:p>
            <a:pPr marL="342900" indent="-342900" algn="l">
              <a:buFont typeface="Arial" panose="020B0604020202020204" pitchFamily="34" charset="0"/>
              <a:buChar char="•"/>
            </a:pPr>
            <a:r>
              <a:rPr lang="en-US" dirty="0"/>
              <a:t>The first instrument to measure nasal and oral</a:t>
            </a:r>
            <a:r>
              <a:rPr lang="en-IN" dirty="0"/>
              <a:t> </a:t>
            </a:r>
            <a:r>
              <a:rPr lang="en-US" dirty="0"/>
              <a:t>acoustic energy was developed by Samuel</a:t>
            </a:r>
            <a:r>
              <a:rPr lang="en-IN" dirty="0"/>
              <a:t> </a:t>
            </a:r>
            <a:r>
              <a:rPr lang="en-US" dirty="0"/>
              <a:t>Fletcher in 1970. This instrument was called</a:t>
            </a:r>
            <a:r>
              <a:rPr lang="en-IN" dirty="0"/>
              <a:t> </a:t>
            </a:r>
            <a:r>
              <a:rPr lang="en-US" dirty="0"/>
              <a:t>TONAR</a:t>
            </a:r>
          </a:p>
        </p:txBody>
      </p:sp>
      <p:sp>
        <p:nvSpPr>
          <p:cNvPr id="15" name="Subtitle 4">
            <a:extLst>
              <a:ext uri="{FF2B5EF4-FFF2-40B4-BE49-F238E27FC236}">
                <a16:creationId xmlns:a16="http://schemas.microsoft.com/office/drawing/2014/main" id="{CB701E86-7947-89EE-8C0D-A5C0C3FE0CD0}"/>
              </a:ext>
            </a:extLst>
          </p:cNvPr>
          <p:cNvSpPr>
            <a:spLocks noGrp="1"/>
          </p:cNvSpPr>
          <p:nvPr>
            <p:ph type="subTitle" idx="4294967295"/>
          </p:nvPr>
        </p:nvSpPr>
        <p:spPr>
          <a:xfrm>
            <a:off x="0" y="2232026"/>
            <a:ext cx="11709400" cy="1749425"/>
          </a:xfrm>
        </p:spPr>
        <p:txBody>
          <a:bodyPr>
            <a:normAutofit/>
          </a:bodyPr>
          <a:lstStyle/>
          <a:p>
            <a:r>
              <a:rPr lang="en-US" dirty="0"/>
              <a:t>The TONAR was later updated, revised,</a:t>
            </a:r>
            <a:r>
              <a:rPr lang="en-IN" dirty="0"/>
              <a:t> </a:t>
            </a:r>
            <a:r>
              <a:rPr lang="en-US" dirty="0"/>
              <a:t>and then renamed the TONAR II (Fletcher,1976a; Fletcher, 1976b).</a:t>
            </a:r>
          </a:p>
        </p:txBody>
      </p:sp>
      <p:sp>
        <p:nvSpPr>
          <p:cNvPr id="17" name="Subtitle 4">
            <a:extLst>
              <a:ext uri="{FF2B5EF4-FFF2-40B4-BE49-F238E27FC236}">
                <a16:creationId xmlns:a16="http://schemas.microsoft.com/office/drawing/2014/main" id="{CADE6795-08AB-5501-5438-C8D54AEE420C}"/>
              </a:ext>
            </a:extLst>
          </p:cNvPr>
          <p:cNvSpPr>
            <a:spLocks noGrp="1"/>
          </p:cNvSpPr>
          <p:nvPr>
            <p:ph type="subTitle" idx="4294967295"/>
          </p:nvPr>
        </p:nvSpPr>
        <p:spPr>
          <a:xfrm>
            <a:off x="0" y="3429000"/>
            <a:ext cx="11709400" cy="1749425"/>
          </a:xfrm>
        </p:spPr>
        <p:txBody>
          <a:bodyPr>
            <a:normAutofit/>
          </a:bodyPr>
          <a:lstStyle/>
          <a:p>
            <a:r>
              <a:rPr lang="en-US" dirty="0"/>
              <a:t>Although the TONAR</a:t>
            </a:r>
            <a:r>
              <a:rPr lang="en-IN" dirty="0"/>
              <a:t> </a:t>
            </a:r>
            <a:r>
              <a:rPr lang="en-US" dirty="0"/>
              <a:t>instruments provided objective data regarding</a:t>
            </a:r>
            <a:r>
              <a:rPr lang="en-IN" dirty="0"/>
              <a:t> </a:t>
            </a:r>
            <a:r>
              <a:rPr lang="en-US" dirty="0"/>
              <a:t>the acoustic product of speech, the data</a:t>
            </a:r>
            <a:r>
              <a:rPr lang="en-IN" dirty="0"/>
              <a:t> </a:t>
            </a:r>
            <a:r>
              <a:rPr lang="en-US" dirty="0"/>
              <a:t>acquisition was somewhat unreliable (Dalston,1997).</a:t>
            </a:r>
          </a:p>
        </p:txBody>
      </p:sp>
      <p:sp>
        <p:nvSpPr>
          <p:cNvPr id="19" name="Subtitle 4">
            <a:extLst>
              <a:ext uri="{FF2B5EF4-FFF2-40B4-BE49-F238E27FC236}">
                <a16:creationId xmlns:a16="http://schemas.microsoft.com/office/drawing/2014/main" id="{CF1A9479-9FC2-773D-D82B-1A3B48E4B473}"/>
              </a:ext>
            </a:extLst>
          </p:cNvPr>
          <p:cNvSpPr>
            <a:spLocks noGrp="1"/>
          </p:cNvSpPr>
          <p:nvPr>
            <p:ph type="subTitle" idx="4294967295"/>
          </p:nvPr>
        </p:nvSpPr>
        <p:spPr>
          <a:xfrm>
            <a:off x="0" y="4856162"/>
            <a:ext cx="11709400" cy="1749425"/>
          </a:xfrm>
        </p:spPr>
        <p:txBody>
          <a:bodyPr>
            <a:normAutofit/>
          </a:bodyPr>
          <a:lstStyle/>
          <a:p>
            <a:r>
              <a:rPr lang="en-US" dirty="0"/>
              <a:t>Samuel Fletcher, along with colleagues</a:t>
            </a:r>
            <a:r>
              <a:rPr lang="en-IN" dirty="0"/>
              <a:t> </a:t>
            </a:r>
            <a:r>
              <a:rPr lang="en-US" dirty="0"/>
              <a:t>Larry Adams and Martin McCutcheon at the</a:t>
            </a:r>
            <a:r>
              <a:rPr lang="en-IN" dirty="0"/>
              <a:t> </a:t>
            </a:r>
            <a:r>
              <a:rPr lang="en-US" dirty="0"/>
              <a:t>University of Alabama, Birmingham, developed the </a:t>
            </a:r>
            <a:r>
              <a:rPr lang="en-US" dirty="0" err="1"/>
              <a:t>Nasometer</a:t>
            </a:r>
            <a:r>
              <a:rPr lang="en-US" dirty="0"/>
              <a:t> based on Fletcher’s early</a:t>
            </a:r>
            <a:r>
              <a:rPr lang="en-IN" dirty="0"/>
              <a:t> </a:t>
            </a:r>
            <a:r>
              <a:rPr lang="en-US" dirty="0"/>
              <a:t>work. It was then introduced by Kay </a:t>
            </a:r>
            <a:r>
              <a:rPr lang="en-US" dirty="0" err="1"/>
              <a:t>Elemetrics</a:t>
            </a:r>
            <a:r>
              <a:rPr lang="en-US" dirty="0"/>
              <a:t> Corp</a:t>
            </a:r>
            <a:r>
              <a:rPr lang="en-IN" dirty="0"/>
              <a:t> </a:t>
            </a:r>
            <a:r>
              <a:rPr lang="en-US" dirty="0"/>
              <a:t>in 1986</a:t>
            </a:r>
            <a:r>
              <a:rPr lang="en-IN" dirty="0"/>
              <a:t>.</a:t>
            </a:r>
            <a:endParaRPr lang="en-US" dirty="0"/>
          </a:p>
        </p:txBody>
      </p:sp>
    </p:spTree>
    <p:extLst>
      <p:ext uri="{BB962C8B-B14F-4D97-AF65-F5344CB8AC3E}">
        <p14:creationId xmlns:p14="http://schemas.microsoft.com/office/powerpoint/2010/main" val="2340130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0D38A26-7BDD-E305-150B-02465652699E}"/>
              </a:ext>
            </a:extLst>
          </p:cNvPr>
          <p:cNvSpPr txBox="1">
            <a:spLocks/>
          </p:cNvSpPr>
          <p:nvPr/>
        </p:nvSpPr>
        <p:spPr>
          <a:xfrm>
            <a:off x="0" y="734268"/>
            <a:ext cx="11709400" cy="174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In 2002, a second version of the </a:t>
            </a:r>
            <a:r>
              <a:rPr lang="en-IN" dirty="0" err="1"/>
              <a:t>Nasometer</a:t>
            </a:r>
            <a:r>
              <a:rPr lang="en-IN" dirty="0"/>
              <a:t> was released as </a:t>
            </a:r>
            <a:r>
              <a:rPr lang="en-IN" dirty="0" err="1"/>
              <a:t>Nasomete</a:t>
            </a:r>
            <a:r>
              <a:rPr lang="en-IN" dirty="0"/>
              <a:t>™ II, Model 6400</a:t>
            </a:r>
            <a:endParaRPr lang="en-US" dirty="0"/>
          </a:p>
        </p:txBody>
      </p:sp>
      <p:sp>
        <p:nvSpPr>
          <p:cNvPr id="5" name="Subtitle 4">
            <a:extLst>
              <a:ext uri="{FF2B5EF4-FFF2-40B4-BE49-F238E27FC236}">
                <a16:creationId xmlns:a16="http://schemas.microsoft.com/office/drawing/2014/main" id="{678C5177-F085-3268-9098-7979F5C21677}"/>
              </a:ext>
            </a:extLst>
          </p:cNvPr>
          <p:cNvSpPr txBox="1">
            <a:spLocks/>
          </p:cNvSpPr>
          <p:nvPr/>
        </p:nvSpPr>
        <p:spPr>
          <a:xfrm>
            <a:off x="0" y="1864541"/>
            <a:ext cx="11709400" cy="174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The latest hardware/software version is the </a:t>
            </a:r>
            <a:r>
              <a:rPr lang="en-IN" dirty="0" err="1"/>
              <a:t>Nasometer</a:t>
            </a:r>
            <a:r>
              <a:rPr lang="en-IN" dirty="0"/>
              <a:t>™ II, Model 6450. With this version, there is a built-in sound chip installed in the hardware. </a:t>
            </a:r>
            <a:endParaRPr lang="en-US" dirty="0"/>
          </a:p>
        </p:txBody>
      </p:sp>
      <p:sp>
        <p:nvSpPr>
          <p:cNvPr id="7" name="Content Placeholder 6">
            <a:extLst>
              <a:ext uri="{FF2B5EF4-FFF2-40B4-BE49-F238E27FC236}">
                <a16:creationId xmlns:a16="http://schemas.microsoft.com/office/drawing/2014/main" id="{E664A371-FDC3-89C4-0E1C-BE0489D11B81}"/>
              </a:ext>
            </a:extLst>
          </p:cNvPr>
          <p:cNvSpPr>
            <a:spLocks noGrp="1"/>
          </p:cNvSpPr>
          <p:nvPr>
            <p:ph sz="half" idx="1"/>
          </p:nvPr>
        </p:nvSpPr>
        <p:spPr>
          <a:xfrm>
            <a:off x="914400" y="3874440"/>
            <a:ext cx="5181600" cy="717357"/>
          </a:xfrm>
        </p:spPr>
        <p:txBody>
          <a:bodyPr/>
          <a:lstStyle/>
          <a:p>
            <a:r>
              <a:rPr lang="en-IN" dirty="0"/>
              <a:t>The </a:t>
            </a:r>
            <a:r>
              <a:rPr lang="en-IN" dirty="0" err="1"/>
              <a:t>NasalView</a:t>
            </a:r>
            <a:r>
              <a:rPr lang="en-IN" dirty="0"/>
              <a:t> </a:t>
            </a:r>
            <a:endParaRPr lang="en-US" dirty="0"/>
          </a:p>
        </p:txBody>
      </p:sp>
      <p:sp>
        <p:nvSpPr>
          <p:cNvPr id="8" name="Content Placeholder 7">
            <a:extLst>
              <a:ext uri="{FF2B5EF4-FFF2-40B4-BE49-F238E27FC236}">
                <a16:creationId xmlns:a16="http://schemas.microsoft.com/office/drawing/2014/main" id="{D2489C2A-7498-85D0-7BFA-EE23A2A9B9A8}"/>
              </a:ext>
            </a:extLst>
          </p:cNvPr>
          <p:cNvSpPr>
            <a:spLocks noGrp="1"/>
          </p:cNvSpPr>
          <p:nvPr>
            <p:ph sz="half" idx="2"/>
          </p:nvPr>
        </p:nvSpPr>
        <p:spPr>
          <a:xfrm>
            <a:off x="6743700" y="3874440"/>
            <a:ext cx="5181600" cy="717357"/>
          </a:xfrm>
        </p:spPr>
        <p:txBody>
          <a:bodyPr/>
          <a:lstStyle/>
          <a:p>
            <a:r>
              <a:rPr lang="en-IN" dirty="0"/>
              <a:t>The </a:t>
            </a:r>
            <a:r>
              <a:rPr lang="en-IN" dirty="0" err="1"/>
              <a:t>OroNasal</a:t>
            </a:r>
            <a:r>
              <a:rPr lang="en-IN" dirty="0"/>
              <a:t> System </a:t>
            </a:r>
            <a:endParaRPr lang="en-US" dirty="0"/>
          </a:p>
        </p:txBody>
      </p:sp>
      <p:sp>
        <p:nvSpPr>
          <p:cNvPr id="10" name="Subtitle 4">
            <a:extLst>
              <a:ext uri="{FF2B5EF4-FFF2-40B4-BE49-F238E27FC236}">
                <a16:creationId xmlns:a16="http://schemas.microsoft.com/office/drawing/2014/main" id="{C4D34541-ADA6-DEDD-F8F5-979F5C38F55D}"/>
              </a:ext>
            </a:extLst>
          </p:cNvPr>
          <p:cNvSpPr txBox="1">
            <a:spLocks/>
          </p:cNvSpPr>
          <p:nvPr/>
        </p:nvSpPr>
        <p:spPr>
          <a:xfrm>
            <a:off x="0" y="3243436"/>
            <a:ext cx="11709400" cy="174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Two other instruments have been developed to measure </a:t>
            </a:r>
            <a:r>
              <a:rPr lang="en-US" dirty="0" err="1"/>
              <a:t>nasalance</a:t>
            </a:r>
            <a:r>
              <a:rPr lang="en-US" dirty="0"/>
              <a:t>:</a:t>
            </a:r>
          </a:p>
        </p:txBody>
      </p:sp>
      <p:sp>
        <p:nvSpPr>
          <p:cNvPr id="14" name="Subtitle 4">
            <a:extLst>
              <a:ext uri="{FF2B5EF4-FFF2-40B4-BE49-F238E27FC236}">
                <a16:creationId xmlns:a16="http://schemas.microsoft.com/office/drawing/2014/main" id="{6BAD457A-F752-BD71-A44B-8542797EB5B3}"/>
              </a:ext>
            </a:extLst>
          </p:cNvPr>
          <p:cNvSpPr txBox="1">
            <a:spLocks/>
          </p:cNvSpPr>
          <p:nvPr/>
        </p:nvSpPr>
        <p:spPr>
          <a:xfrm>
            <a:off x="0" y="4851786"/>
            <a:ext cx="11709400" cy="174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Subtitle 4">
            <a:extLst>
              <a:ext uri="{FF2B5EF4-FFF2-40B4-BE49-F238E27FC236}">
                <a16:creationId xmlns:a16="http://schemas.microsoft.com/office/drawing/2014/main" id="{D9BF080D-FC7F-C230-EC5D-A44DF6485726}"/>
              </a:ext>
            </a:extLst>
          </p:cNvPr>
          <p:cNvSpPr txBox="1">
            <a:spLocks/>
          </p:cNvSpPr>
          <p:nvPr/>
        </p:nvSpPr>
        <p:spPr>
          <a:xfrm>
            <a:off x="0" y="4749152"/>
            <a:ext cx="11709400" cy="174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Subtitle 4">
            <a:extLst>
              <a:ext uri="{FF2B5EF4-FFF2-40B4-BE49-F238E27FC236}">
                <a16:creationId xmlns:a16="http://schemas.microsoft.com/office/drawing/2014/main" id="{F04D46CE-6381-604C-FB2F-37117E675BD9}"/>
              </a:ext>
            </a:extLst>
          </p:cNvPr>
          <p:cNvSpPr txBox="1">
            <a:spLocks/>
          </p:cNvSpPr>
          <p:nvPr/>
        </p:nvSpPr>
        <p:spPr>
          <a:xfrm>
            <a:off x="0" y="4977004"/>
            <a:ext cx="11709400" cy="1727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These instruments are not as</a:t>
            </a:r>
            <a:r>
              <a:rPr lang="en-IN" dirty="0"/>
              <a:t> </a:t>
            </a:r>
            <a:r>
              <a:rPr lang="en-US" dirty="0"/>
              <a:t>widely used, perhaps because there are no</a:t>
            </a:r>
            <a:r>
              <a:rPr lang="en-IN" dirty="0"/>
              <a:t> </a:t>
            </a:r>
            <a:r>
              <a:rPr lang="en-US" dirty="0"/>
              <a:t>published normative studies for their use.</a:t>
            </a:r>
          </a:p>
        </p:txBody>
      </p:sp>
    </p:spTree>
    <p:extLst>
      <p:ext uri="{BB962C8B-B14F-4D97-AF65-F5344CB8AC3E}">
        <p14:creationId xmlns:p14="http://schemas.microsoft.com/office/powerpoint/2010/main" val="53610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676AD7F-5C9C-79F4-648C-7D720AC82D98}"/>
              </a:ext>
            </a:extLst>
          </p:cNvPr>
          <p:cNvSpPr txBox="1">
            <a:spLocks/>
          </p:cNvSpPr>
          <p:nvPr/>
        </p:nvSpPr>
        <p:spPr>
          <a:xfrm>
            <a:off x="0" y="3429000"/>
            <a:ext cx="11709400" cy="172774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A </a:t>
            </a:r>
            <a:r>
              <a:rPr lang="en-IN" dirty="0" err="1"/>
              <a:t>Nasometer</a:t>
            </a:r>
            <a:r>
              <a:rPr lang="en-IN" dirty="0"/>
              <a:t> is a computer-assisted instrument that measures the relative amount of nasal acoustic energy in an individual’s speech.</a:t>
            </a:r>
          </a:p>
          <a:p>
            <a:endParaRPr lang="en-IN" dirty="0"/>
          </a:p>
          <a:p>
            <a:r>
              <a:rPr lang="en-IN" dirty="0"/>
              <a:t>The </a:t>
            </a:r>
            <a:r>
              <a:rPr lang="en-IN" dirty="0" err="1"/>
              <a:t>Nasometer</a:t>
            </a:r>
            <a:r>
              <a:rPr lang="en-IN" dirty="0"/>
              <a:t> provides an easy, </a:t>
            </a:r>
            <a:r>
              <a:rPr lang="en-IN" dirty="0" err="1"/>
              <a:t>noninvasive</a:t>
            </a:r>
            <a:r>
              <a:rPr lang="en-IN" dirty="0"/>
              <a:t> method for obtaining objective data regarding resonance during speech by </a:t>
            </a:r>
            <a:r>
              <a:rPr lang="en-IN" dirty="0" err="1"/>
              <a:t>analyzing</a:t>
            </a:r>
            <a:r>
              <a:rPr lang="en-IN" dirty="0"/>
              <a:t> the acoustic energy from both the oral and nasal cavities in real time.</a:t>
            </a:r>
            <a:endParaRPr lang="en-US" dirty="0"/>
          </a:p>
        </p:txBody>
      </p:sp>
      <p:sp>
        <p:nvSpPr>
          <p:cNvPr id="6" name="Title 5">
            <a:extLst>
              <a:ext uri="{FF2B5EF4-FFF2-40B4-BE49-F238E27FC236}">
                <a16:creationId xmlns:a16="http://schemas.microsoft.com/office/drawing/2014/main" id="{A18A4767-FAB2-5235-C183-1767527B6DE4}"/>
              </a:ext>
            </a:extLst>
          </p:cNvPr>
          <p:cNvSpPr>
            <a:spLocks noGrp="1"/>
          </p:cNvSpPr>
          <p:nvPr>
            <p:ph type="title"/>
          </p:nvPr>
        </p:nvSpPr>
        <p:spPr>
          <a:xfrm>
            <a:off x="3420621" y="1062299"/>
            <a:ext cx="5350757" cy="1518471"/>
          </a:xfrm>
        </p:spPr>
        <p:txBody>
          <a:bodyPr/>
          <a:lstStyle/>
          <a:p>
            <a:r>
              <a:rPr lang="en-IN" b="1" dirty="0"/>
              <a:t>WHAT IS NASOMETER</a:t>
            </a:r>
            <a:endParaRPr lang="en-US" b="1" dirty="0"/>
          </a:p>
        </p:txBody>
      </p:sp>
    </p:spTree>
    <p:extLst>
      <p:ext uri="{BB962C8B-B14F-4D97-AF65-F5344CB8AC3E}">
        <p14:creationId xmlns:p14="http://schemas.microsoft.com/office/powerpoint/2010/main" val="4238502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43F6-540D-521D-3D84-028E30AB6AF9}"/>
              </a:ext>
            </a:extLst>
          </p:cNvPr>
          <p:cNvSpPr>
            <a:spLocks noGrp="1"/>
          </p:cNvSpPr>
          <p:nvPr>
            <p:ph type="title"/>
          </p:nvPr>
        </p:nvSpPr>
        <p:spPr>
          <a:xfrm>
            <a:off x="4766047" y="681037"/>
            <a:ext cx="2659906" cy="1460500"/>
          </a:xfrm>
        </p:spPr>
        <p:txBody>
          <a:bodyPr/>
          <a:lstStyle/>
          <a:p>
            <a:r>
              <a:rPr lang="en-IN" b="1" dirty="0"/>
              <a:t>PURPOSE </a:t>
            </a:r>
            <a:endParaRPr lang="en-US" b="1" dirty="0"/>
          </a:p>
        </p:txBody>
      </p:sp>
      <p:sp>
        <p:nvSpPr>
          <p:cNvPr id="3" name="Content Placeholder 2">
            <a:extLst>
              <a:ext uri="{FF2B5EF4-FFF2-40B4-BE49-F238E27FC236}">
                <a16:creationId xmlns:a16="http://schemas.microsoft.com/office/drawing/2014/main" id="{6597A426-7D7C-707C-C45F-22C142D3CA00}"/>
              </a:ext>
            </a:extLst>
          </p:cNvPr>
          <p:cNvSpPr>
            <a:spLocks noGrp="1"/>
          </p:cNvSpPr>
          <p:nvPr>
            <p:ph idx="1"/>
          </p:nvPr>
        </p:nvSpPr>
        <p:spPr>
          <a:xfrm>
            <a:off x="838200" y="1825625"/>
            <a:ext cx="10515600" cy="1305547"/>
          </a:xfrm>
        </p:spPr>
        <p:txBody>
          <a:bodyPr/>
          <a:lstStyle/>
          <a:p>
            <a:r>
              <a:rPr lang="en-IN" dirty="0" err="1"/>
              <a:t>Nasometer</a:t>
            </a:r>
            <a:r>
              <a:rPr lang="en-IN" dirty="0"/>
              <a:t> has been a useful tool in the evaluation of resonance and velopharyngeal function of patients with a history of cleft palate.</a:t>
            </a:r>
            <a:endParaRPr lang="en-US" dirty="0"/>
          </a:p>
        </p:txBody>
      </p:sp>
      <p:sp>
        <p:nvSpPr>
          <p:cNvPr id="5" name="Content Placeholder 2">
            <a:extLst>
              <a:ext uri="{FF2B5EF4-FFF2-40B4-BE49-F238E27FC236}">
                <a16:creationId xmlns:a16="http://schemas.microsoft.com/office/drawing/2014/main" id="{A3A4F7A1-7B5B-7704-CAEC-A14A2DD78D7B}"/>
              </a:ext>
            </a:extLst>
          </p:cNvPr>
          <p:cNvSpPr>
            <a:spLocks noGrp="1"/>
          </p:cNvSpPr>
          <p:nvPr>
            <p:ph idx="1"/>
          </p:nvPr>
        </p:nvSpPr>
        <p:spPr>
          <a:xfrm>
            <a:off x="838200" y="3622986"/>
            <a:ext cx="10515600" cy="1305547"/>
          </a:xfrm>
        </p:spPr>
        <p:txBody>
          <a:bodyPr>
            <a:normAutofit/>
          </a:bodyPr>
          <a:lstStyle/>
          <a:p>
            <a:r>
              <a:rPr lang="en-IN" dirty="0"/>
              <a:t>Nasometry is used to assess upper airway obstruction and </a:t>
            </a:r>
            <a:r>
              <a:rPr lang="en-IN" dirty="0" err="1"/>
              <a:t>hyponasality</a:t>
            </a:r>
            <a:r>
              <a:rPr lang="en-IN" dirty="0"/>
              <a:t> through their acoustic correlates during speech.</a:t>
            </a:r>
            <a:endParaRPr lang="en-US" dirty="0"/>
          </a:p>
        </p:txBody>
      </p:sp>
    </p:spTree>
    <p:extLst>
      <p:ext uri="{BB962C8B-B14F-4D97-AF65-F5344CB8AC3E}">
        <p14:creationId xmlns:p14="http://schemas.microsoft.com/office/powerpoint/2010/main" val="1389290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7A0B9-285F-1B32-68BE-654C233C34F9}"/>
              </a:ext>
            </a:extLst>
          </p:cNvPr>
          <p:cNvSpPr>
            <a:spLocks noGrp="1"/>
          </p:cNvSpPr>
          <p:nvPr>
            <p:ph type="title"/>
          </p:nvPr>
        </p:nvSpPr>
        <p:spPr>
          <a:xfrm>
            <a:off x="4387707" y="681037"/>
            <a:ext cx="3416586" cy="1471644"/>
          </a:xfrm>
        </p:spPr>
        <p:txBody>
          <a:bodyPr/>
          <a:lstStyle/>
          <a:p>
            <a:r>
              <a:rPr lang="en-IN" b="1" dirty="0"/>
              <a:t>EQUIPMENTS</a:t>
            </a:r>
            <a:endParaRPr lang="en-US" b="1" dirty="0"/>
          </a:p>
        </p:txBody>
      </p:sp>
      <p:sp>
        <p:nvSpPr>
          <p:cNvPr id="3" name="Content Placeholder 2">
            <a:extLst>
              <a:ext uri="{FF2B5EF4-FFF2-40B4-BE49-F238E27FC236}">
                <a16:creationId xmlns:a16="http://schemas.microsoft.com/office/drawing/2014/main" id="{ED0B3C9B-A175-DD2B-734E-D177659D5681}"/>
              </a:ext>
            </a:extLst>
          </p:cNvPr>
          <p:cNvSpPr>
            <a:spLocks noGrp="1"/>
          </p:cNvSpPr>
          <p:nvPr>
            <p:ph idx="1"/>
          </p:nvPr>
        </p:nvSpPr>
        <p:spPr>
          <a:xfrm>
            <a:off x="1157861" y="2347895"/>
            <a:ext cx="9876278" cy="2357425"/>
          </a:xfrm>
        </p:spPr>
        <p:txBody>
          <a:bodyPr/>
          <a:lstStyle/>
          <a:p>
            <a:r>
              <a:rPr lang="en-US" dirty="0"/>
              <a:t>The </a:t>
            </a:r>
            <a:r>
              <a:rPr lang="en-US" dirty="0" err="1"/>
              <a:t>Nasometer</a:t>
            </a:r>
            <a:r>
              <a:rPr lang="en-US" dirty="0"/>
              <a:t> requires a host computer,</a:t>
            </a:r>
            <a:r>
              <a:rPr lang="en-IN" dirty="0"/>
              <a:t> </a:t>
            </a:r>
            <a:r>
              <a:rPr lang="en-US" dirty="0"/>
              <a:t>specialized software, an external module, a</a:t>
            </a:r>
            <a:r>
              <a:rPr lang="en-IN" dirty="0"/>
              <a:t> </a:t>
            </a:r>
            <a:r>
              <a:rPr lang="en-US" dirty="0"/>
              <a:t>headset, and a means for calibration.</a:t>
            </a:r>
          </a:p>
        </p:txBody>
      </p:sp>
    </p:spTree>
    <p:extLst>
      <p:ext uri="{BB962C8B-B14F-4D97-AF65-F5344CB8AC3E}">
        <p14:creationId xmlns:p14="http://schemas.microsoft.com/office/powerpoint/2010/main" val="3778965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FD6B-0261-7C52-2FEC-1675096E5B58}"/>
              </a:ext>
            </a:extLst>
          </p:cNvPr>
          <p:cNvSpPr>
            <a:spLocks noGrp="1"/>
          </p:cNvSpPr>
          <p:nvPr>
            <p:ph type="title"/>
          </p:nvPr>
        </p:nvSpPr>
        <p:spPr>
          <a:xfrm>
            <a:off x="4476383" y="365125"/>
            <a:ext cx="3239233" cy="1946560"/>
          </a:xfrm>
        </p:spPr>
        <p:txBody>
          <a:bodyPr/>
          <a:lstStyle/>
          <a:p>
            <a:r>
              <a:rPr lang="en-IN" b="1" dirty="0"/>
              <a:t>NASOMETER</a:t>
            </a:r>
            <a:endParaRPr lang="en-US" b="1" dirty="0"/>
          </a:p>
        </p:txBody>
      </p:sp>
      <p:pic>
        <p:nvPicPr>
          <p:cNvPr id="4" name="Content Placeholder 3">
            <a:extLst>
              <a:ext uri="{FF2B5EF4-FFF2-40B4-BE49-F238E27FC236}">
                <a16:creationId xmlns:a16="http://schemas.microsoft.com/office/drawing/2014/main" id="{74629178-78E6-C83C-4030-6FE56123B0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1243" y="2141537"/>
            <a:ext cx="8029354" cy="4351338"/>
          </a:xfrm>
        </p:spPr>
      </p:pic>
    </p:spTree>
    <p:extLst>
      <p:ext uri="{BB962C8B-B14F-4D97-AF65-F5344CB8AC3E}">
        <p14:creationId xmlns:p14="http://schemas.microsoft.com/office/powerpoint/2010/main" val="584575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E961-F2D2-A334-068E-6B4DF7773B30}"/>
              </a:ext>
            </a:extLst>
          </p:cNvPr>
          <p:cNvSpPr>
            <a:spLocks noGrp="1"/>
          </p:cNvSpPr>
          <p:nvPr>
            <p:ph type="title"/>
          </p:nvPr>
        </p:nvSpPr>
        <p:spPr>
          <a:xfrm>
            <a:off x="4594811" y="560824"/>
            <a:ext cx="3002378" cy="992532"/>
          </a:xfrm>
        </p:spPr>
        <p:txBody>
          <a:bodyPr/>
          <a:lstStyle/>
          <a:p>
            <a:r>
              <a:rPr lang="en-IN" b="1" dirty="0"/>
              <a:t>HEAD SET </a:t>
            </a:r>
            <a:endParaRPr lang="en-US" b="1" dirty="0"/>
          </a:p>
        </p:txBody>
      </p:sp>
      <p:pic>
        <p:nvPicPr>
          <p:cNvPr id="4" name="Content Placeholder 3">
            <a:extLst>
              <a:ext uri="{FF2B5EF4-FFF2-40B4-BE49-F238E27FC236}">
                <a16:creationId xmlns:a16="http://schemas.microsoft.com/office/drawing/2014/main" id="{D8FA8027-0803-A8C0-2FCA-85DF571C19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910279"/>
            <a:ext cx="5888915" cy="4582596"/>
          </a:xfrm>
        </p:spPr>
      </p:pic>
      <p:pic>
        <p:nvPicPr>
          <p:cNvPr id="5" name="Picture 4">
            <a:extLst>
              <a:ext uri="{FF2B5EF4-FFF2-40B4-BE49-F238E27FC236}">
                <a16:creationId xmlns:a16="http://schemas.microsoft.com/office/drawing/2014/main" id="{1A0A98F6-F8FF-CD9F-585D-69E8686CC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85" y="1910279"/>
            <a:ext cx="5725018" cy="4582596"/>
          </a:xfrm>
          <a:prstGeom prst="rect">
            <a:avLst/>
          </a:prstGeom>
        </p:spPr>
      </p:pic>
    </p:spTree>
    <p:extLst>
      <p:ext uri="{BB962C8B-B14F-4D97-AF65-F5344CB8AC3E}">
        <p14:creationId xmlns:p14="http://schemas.microsoft.com/office/powerpoint/2010/main" val="2333375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770D-FC60-589A-8E72-865748C438F3}"/>
              </a:ext>
            </a:extLst>
          </p:cNvPr>
          <p:cNvSpPr>
            <a:spLocks noGrp="1"/>
          </p:cNvSpPr>
          <p:nvPr>
            <p:ph type="title"/>
          </p:nvPr>
        </p:nvSpPr>
        <p:spPr>
          <a:xfrm>
            <a:off x="3418389" y="438512"/>
            <a:ext cx="5355221" cy="1163768"/>
          </a:xfrm>
        </p:spPr>
        <p:txBody>
          <a:bodyPr>
            <a:normAutofit fontScale="90000"/>
          </a:bodyPr>
          <a:lstStyle/>
          <a:p>
            <a:r>
              <a:rPr lang="en-IN" b="1" dirty="0"/>
              <a:t>HAND-HELD SEPARATOR</a:t>
            </a:r>
            <a:endParaRPr lang="en-US" b="1" dirty="0"/>
          </a:p>
        </p:txBody>
      </p:sp>
      <p:pic>
        <p:nvPicPr>
          <p:cNvPr id="4" name="Content Placeholder 3">
            <a:extLst>
              <a:ext uri="{FF2B5EF4-FFF2-40B4-BE49-F238E27FC236}">
                <a16:creationId xmlns:a16="http://schemas.microsoft.com/office/drawing/2014/main" id="{3C263C9F-AC42-BFC6-3A82-505BFF8F46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4437" y="2010569"/>
            <a:ext cx="9763125" cy="3981450"/>
          </a:xfrm>
        </p:spPr>
      </p:pic>
    </p:spTree>
    <p:extLst>
      <p:ext uri="{BB962C8B-B14F-4D97-AF65-F5344CB8AC3E}">
        <p14:creationId xmlns:p14="http://schemas.microsoft.com/office/powerpoint/2010/main" val="4181768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670D53D-F256-F4CA-A1C7-54B546E22E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700" y="1382853"/>
            <a:ext cx="5458167" cy="4092291"/>
          </a:xfrm>
        </p:spPr>
      </p:pic>
      <p:pic>
        <p:nvPicPr>
          <p:cNvPr id="5" name="Picture 4">
            <a:extLst>
              <a:ext uri="{FF2B5EF4-FFF2-40B4-BE49-F238E27FC236}">
                <a16:creationId xmlns:a16="http://schemas.microsoft.com/office/drawing/2014/main" id="{E0ADCB23-C556-6F63-4CDC-197ED4CFB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706" y="1619605"/>
            <a:ext cx="5803674" cy="3618788"/>
          </a:xfrm>
          <a:prstGeom prst="rect">
            <a:avLst/>
          </a:prstGeom>
        </p:spPr>
      </p:pic>
    </p:spTree>
    <p:extLst>
      <p:ext uri="{BB962C8B-B14F-4D97-AF65-F5344CB8AC3E}">
        <p14:creationId xmlns:p14="http://schemas.microsoft.com/office/powerpoint/2010/main" val="60096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555641"/>
          </a:xfrm>
          <a:prstGeom prst="rect">
            <a:avLst/>
          </a:prstGeom>
          <a:noFill/>
        </p:spPr>
        <p:txBody>
          <a:bodyPr wrap="square" rtlCol="0">
            <a:spAutoFit/>
          </a:bodyPr>
          <a:lstStyle/>
          <a:p>
            <a:pPr marL="285750" indent="-285750">
              <a:buFont typeface="Arial" panose="020B0604020202020204" pitchFamily="34" charset="0"/>
              <a:buChar char="•"/>
            </a:pPr>
            <a:r>
              <a:rPr lang="en-US" sz="2900" dirty="0"/>
              <a:t>Indirect instrumental procedures (</a:t>
            </a:r>
            <a:r>
              <a:rPr lang="en-US" sz="2900" dirty="0" err="1"/>
              <a:t>nasometry</a:t>
            </a:r>
            <a:r>
              <a:rPr lang="en-US" sz="2900" dirty="0"/>
              <a:t> and speech aerodynamics) give objective data regarding the physical correlates of </a:t>
            </a:r>
            <a:r>
              <a:rPr lang="en-US" sz="2900" dirty="0" err="1"/>
              <a:t>velophar</a:t>
            </a:r>
            <a:r>
              <a:rPr lang="en-US" sz="2900" dirty="0"/>
              <a:t> </a:t>
            </a:r>
            <a:r>
              <a:rPr lang="en-US" sz="2900" dirty="0" err="1"/>
              <a:t>yngeal</a:t>
            </a:r>
            <a:r>
              <a:rPr lang="en-US" sz="2900" dirty="0"/>
              <a:t> function, such as acoustic output, air flow, and air pressure.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The advantage of objective data is that they can be compared to standardized norms for interpretation.</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 In addition, data from these instruments can be used for determination and comparison of treatment outcomes.</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 For example, such data can be used to determine the outcome of surgery or therapy, or they can be used to compare treatment outcomes between professionals and centers. </a:t>
            </a:r>
          </a:p>
          <a:p>
            <a:pPr marL="285750" indent="-285750">
              <a:buFont typeface="Arial" panose="020B0604020202020204" pitchFamily="34" charset="0"/>
              <a:buChar char="•"/>
            </a:pPr>
            <a:endParaRPr lang="en-US" sz="3000" dirty="0"/>
          </a:p>
        </p:txBody>
      </p:sp>
    </p:spTree>
    <p:extLst>
      <p:ext uri="{BB962C8B-B14F-4D97-AF65-F5344CB8AC3E}">
        <p14:creationId xmlns:p14="http://schemas.microsoft.com/office/powerpoint/2010/main" val="1565814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7A07-0D4F-5FA4-E0F6-334FA12BE2C3}"/>
              </a:ext>
            </a:extLst>
          </p:cNvPr>
          <p:cNvSpPr>
            <a:spLocks noGrp="1"/>
          </p:cNvSpPr>
          <p:nvPr>
            <p:ph type="title"/>
          </p:nvPr>
        </p:nvSpPr>
        <p:spPr>
          <a:xfrm>
            <a:off x="3512355" y="2725735"/>
            <a:ext cx="5167290" cy="1628552"/>
          </a:xfrm>
        </p:spPr>
        <p:txBody>
          <a:bodyPr>
            <a:normAutofit/>
          </a:bodyPr>
          <a:lstStyle/>
          <a:p>
            <a:r>
              <a:rPr lang="en-IN" sz="8800" b="1" dirty="0"/>
              <a:t>RESULTS</a:t>
            </a:r>
            <a:endParaRPr lang="en-US" sz="8800" b="1" dirty="0"/>
          </a:p>
        </p:txBody>
      </p:sp>
    </p:spTree>
    <p:extLst>
      <p:ext uri="{BB962C8B-B14F-4D97-AF65-F5344CB8AC3E}">
        <p14:creationId xmlns:p14="http://schemas.microsoft.com/office/powerpoint/2010/main" val="3557059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C345-7459-C856-6659-374C7C7194A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B53F511-D2CC-6DB4-3B5D-8B5CCD8807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46755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F0AC05-583E-4899-DEBE-B49E62DC18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3194"/>
            <a:ext cx="12192000" cy="3913965"/>
          </a:xfrm>
        </p:spPr>
      </p:pic>
    </p:spTree>
    <p:extLst>
      <p:ext uri="{BB962C8B-B14F-4D97-AF65-F5344CB8AC3E}">
        <p14:creationId xmlns:p14="http://schemas.microsoft.com/office/powerpoint/2010/main" val="4000877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31E343-FD18-AA72-D0E0-AA5D16292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55" y="982174"/>
            <a:ext cx="10929889" cy="4595226"/>
          </a:xfrm>
        </p:spPr>
      </p:pic>
    </p:spTree>
    <p:extLst>
      <p:ext uri="{BB962C8B-B14F-4D97-AF65-F5344CB8AC3E}">
        <p14:creationId xmlns:p14="http://schemas.microsoft.com/office/powerpoint/2010/main" val="349487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4" y="1130665"/>
            <a:ext cx="11765280" cy="3323987"/>
          </a:xfrm>
          <a:prstGeom prst="rect">
            <a:avLst/>
          </a:prstGeom>
        </p:spPr>
        <p:txBody>
          <a:bodyPr wrap="square">
            <a:spAutoFit/>
          </a:bodyPr>
          <a:lstStyle/>
          <a:p>
            <a:pPr marL="285750" indent="-285750">
              <a:buFont typeface="Arial" panose="020B0604020202020204" pitchFamily="34" charset="0"/>
              <a:buChar char="•"/>
            </a:pPr>
            <a:r>
              <a:rPr lang="en-US" sz="2900" dirty="0"/>
              <a:t>The disadvantage of indirect procedures is that they do not allow visualization of the structures.</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endParaRPr lang="en-US" sz="2900" dirty="0"/>
          </a:p>
          <a:p>
            <a:pPr marL="285750" indent="-285750">
              <a:buFont typeface="Wingdings" panose="05000000000000000000" pitchFamily="2" charset="2"/>
              <a:buChar char="q"/>
            </a:pPr>
            <a:r>
              <a:rPr lang="en-US" sz="2900" dirty="0" err="1"/>
              <a:t>Nasometry</a:t>
            </a:r>
            <a:endParaRPr lang="en-US" sz="2900" dirty="0"/>
          </a:p>
          <a:p>
            <a:pPr marL="285750" indent="-285750">
              <a:buFont typeface="Wingdings" panose="05000000000000000000" pitchFamily="2" charset="2"/>
              <a:buChar char="q"/>
            </a:pPr>
            <a:endParaRPr lang="en-US" sz="2900" dirty="0"/>
          </a:p>
          <a:p>
            <a:pPr marL="285750" indent="-285750">
              <a:buFont typeface="Wingdings" panose="05000000000000000000" pitchFamily="2" charset="2"/>
              <a:buChar char="q"/>
            </a:pPr>
            <a:r>
              <a:rPr lang="en-US" sz="2900" dirty="0"/>
              <a:t>Speech aerodynamics</a:t>
            </a:r>
          </a:p>
        </p:txBody>
      </p:sp>
    </p:spTree>
    <p:extLst>
      <p:ext uri="{BB962C8B-B14F-4D97-AF65-F5344CB8AC3E}">
        <p14:creationId xmlns:p14="http://schemas.microsoft.com/office/powerpoint/2010/main" val="92175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386354" cy="7478970"/>
          </a:xfrm>
          <a:prstGeom prst="rect">
            <a:avLst/>
          </a:prstGeom>
          <a:noFill/>
        </p:spPr>
        <p:txBody>
          <a:bodyPr wrap="square" rtlCol="0">
            <a:spAutoFit/>
          </a:bodyPr>
          <a:lstStyle/>
          <a:p>
            <a:pPr algn="ctr"/>
            <a:r>
              <a:rPr lang="en-US" sz="4400" dirty="0"/>
              <a:t>Speech aerodynamics</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Speech aerodynamics is a procedure to mea sure the mechanical properties of airflow and air pressure during speech production. Because speech production requires a buildup and release of air pressure during consonant production, aerodynamic procedures are ideal to assess air pressure and airflow during speech.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The aerodynamic procedure involves the use of oral and nasal catheters, which are connected to pressure transducers. There is also a flow tube that is connected to a heated </a:t>
            </a:r>
            <a:r>
              <a:rPr lang="en-US" sz="2900" dirty="0" err="1"/>
              <a:t>pneumotachograph</a:t>
            </a:r>
            <a:r>
              <a:rPr lang="en-US" sz="2900" dirty="0"/>
              <a:t>. </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endParaRPr lang="en-US" sz="3000" dirty="0"/>
          </a:p>
        </p:txBody>
      </p:sp>
      <p:pic>
        <p:nvPicPr>
          <p:cNvPr id="3" name="Picture 2"/>
          <p:cNvPicPr>
            <a:picLocks noChangeAspect="1"/>
          </p:cNvPicPr>
          <p:nvPr/>
        </p:nvPicPr>
        <p:blipFill>
          <a:blip r:embed="rId2"/>
          <a:stretch>
            <a:fillRect/>
          </a:stretch>
        </p:blipFill>
        <p:spPr>
          <a:xfrm>
            <a:off x="8386354" y="627018"/>
            <a:ext cx="3749652" cy="3783896"/>
          </a:xfrm>
          <a:prstGeom prst="rect">
            <a:avLst/>
          </a:prstGeom>
        </p:spPr>
      </p:pic>
    </p:spTree>
    <p:extLst>
      <p:ext uri="{BB962C8B-B14F-4D97-AF65-F5344CB8AC3E}">
        <p14:creationId xmlns:p14="http://schemas.microsoft.com/office/powerpoint/2010/main" val="342027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67543"/>
            <a:ext cx="12192000" cy="4247317"/>
          </a:xfrm>
          <a:prstGeom prst="rect">
            <a:avLst/>
          </a:prstGeom>
        </p:spPr>
        <p:txBody>
          <a:bodyPr wrap="square">
            <a:spAutoFit/>
          </a:bodyPr>
          <a:lstStyle/>
          <a:p>
            <a:pPr marL="285750" indent="-285750">
              <a:buFont typeface="Arial" panose="020B0604020202020204" pitchFamily="34" charset="0"/>
              <a:buChar char="•"/>
            </a:pPr>
            <a:r>
              <a:rPr lang="en-US" sz="2900" dirty="0"/>
              <a:t>The transducers convert the detected air pressure or flow into electrical signals.</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 The </a:t>
            </a:r>
            <a:r>
              <a:rPr lang="en-US" sz="2900" dirty="0" err="1"/>
              <a:t>pneumotachograph</a:t>
            </a:r>
            <a:r>
              <a:rPr lang="en-US" sz="2900" dirty="0"/>
              <a:t> determines the rate of airflow.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Aerodynamic instrumentation can be used in the evaluation of VPI because it can provide objective documentation of intraoral air pressure levels and the amount of nasal air emission.</a:t>
            </a:r>
          </a:p>
          <a:p>
            <a:pPr marL="285750" indent="-285750">
              <a:buFont typeface="Arial" panose="020B0604020202020204" pitchFamily="34" charset="0"/>
              <a:buChar char="•"/>
            </a:pPr>
            <a:endParaRPr lang="en-IN" sz="3000" dirty="0"/>
          </a:p>
        </p:txBody>
      </p:sp>
    </p:spTree>
    <p:extLst>
      <p:ext uri="{BB962C8B-B14F-4D97-AF65-F5344CB8AC3E}">
        <p14:creationId xmlns:p14="http://schemas.microsoft.com/office/powerpoint/2010/main" val="341648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171" y="457200"/>
            <a:ext cx="12017829" cy="5170646"/>
          </a:xfrm>
          <a:prstGeom prst="rect">
            <a:avLst/>
          </a:prstGeom>
          <a:noFill/>
        </p:spPr>
        <p:txBody>
          <a:bodyPr wrap="square" rtlCol="0">
            <a:spAutoFit/>
          </a:bodyPr>
          <a:lstStyle/>
          <a:p>
            <a:pPr marL="285750" indent="-285750">
              <a:buFont typeface="Arial" panose="020B0604020202020204" pitchFamily="34" charset="0"/>
              <a:buChar char="•"/>
            </a:pPr>
            <a:r>
              <a:rPr lang="en-US" sz="2900" dirty="0"/>
              <a:t>The data collected allow the examiner to calculate an estimate of </a:t>
            </a:r>
            <a:r>
              <a:rPr lang="en-US" sz="2900" dirty="0" err="1"/>
              <a:t>velopharyngealorifice</a:t>
            </a:r>
            <a:r>
              <a:rPr lang="en-US" sz="2900" dirty="0"/>
              <a:t> size during consonant production. Aerodynamic methods can be used to provide information on the timing aspects of velopharyngeal function during certain phonetic con texts and the patency of the nasal airway during breathing.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This information can be used as a basis for making diagnostic decisions that impact the recommendations for treatment of VPI. Aerodynamic instrumentation can also provide evidence of airway obstruction through measurements of nasal airway resistance.</a:t>
            </a:r>
            <a:endParaRPr lang="en-IN" sz="2900" dirty="0"/>
          </a:p>
        </p:txBody>
      </p:sp>
    </p:spTree>
    <p:extLst>
      <p:ext uri="{BB962C8B-B14F-4D97-AF65-F5344CB8AC3E}">
        <p14:creationId xmlns:p14="http://schemas.microsoft.com/office/powerpoint/2010/main" val="90748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6093976"/>
          </a:xfrm>
          <a:prstGeom prst="rect">
            <a:avLst/>
          </a:prstGeom>
          <a:noFill/>
        </p:spPr>
        <p:txBody>
          <a:bodyPr wrap="square" rtlCol="0">
            <a:spAutoFit/>
          </a:bodyPr>
          <a:lstStyle/>
          <a:p>
            <a:pPr algn="ctr"/>
            <a:r>
              <a:rPr lang="en-IN" sz="4000" dirty="0"/>
              <a:t>Direct Measures</a:t>
            </a:r>
          </a:p>
          <a:p>
            <a:pPr algn="ctr"/>
            <a:endParaRPr lang="en-US" sz="2900" dirty="0"/>
          </a:p>
          <a:p>
            <a:pPr marL="285750" indent="-285750">
              <a:buFont typeface="Arial" panose="020B0604020202020204" pitchFamily="34" charset="0"/>
              <a:buChar char="•"/>
            </a:pPr>
            <a:r>
              <a:rPr lang="en-US" sz="2900" dirty="0"/>
              <a:t>Direct instrumental procedures (</a:t>
            </a:r>
            <a:r>
              <a:rPr lang="en-US" sz="2900" dirty="0" err="1"/>
              <a:t>videofluoroscopy</a:t>
            </a:r>
            <a:r>
              <a:rPr lang="en-US" sz="2900" dirty="0"/>
              <a:t> and </a:t>
            </a:r>
            <a:r>
              <a:rPr lang="en-US" sz="2900" dirty="0" err="1"/>
              <a:t>nasopharyngoscopy</a:t>
            </a:r>
            <a:r>
              <a:rPr lang="en-US" sz="2900" dirty="0"/>
              <a:t>) allow the examiner to visualize aspects of the velopharyngeal valve during speech. These procedures allow the examiner to look for the cause of velopharyngeal dysfunction and also to deter mine the location of a velopharyngeal gap. </a:t>
            </a:r>
          </a:p>
          <a:p>
            <a:pPr marL="285750" indent="-285750">
              <a:buFont typeface="Arial" panose="020B0604020202020204" pitchFamily="34" charset="0"/>
              <a:buChar char="•"/>
            </a:pPr>
            <a:endParaRPr lang="en-US" sz="2900" dirty="0"/>
          </a:p>
          <a:p>
            <a:pPr marL="285750" indent="-285750">
              <a:buFont typeface="Arial" panose="020B0604020202020204" pitchFamily="34" charset="0"/>
              <a:buChar char="•"/>
            </a:pPr>
            <a:r>
              <a:rPr lang="en-US" sz="2900" dirty="0"/>
              <a:t>This information is important for surgical planning. Through direct procedures, the examiner can view both the anatomy of the </a:t>
            </a:r>
            <a:r>
              <a:rPr lang="en-US" sz="2900" dirty="0" err="1"/>
              <a:t>velophar</a:t>
            </a:r>
            <a:r>
              <a:rPr lang="en-US" sz="2900" dirty="0"/>
              <a:t> </a:t>
            </a:r>
            <a:r>
              <a:rPr lang="en-US" sz="2900" dirty="0" err="1"/>
              <a:t>yngeal</a:t>
            </a:r>
            <a:r>
              <a:rPr lang="en-US" sz="2900" dirty="0"/>
              <a:t> structures and the physiology during function (e.g., speech and swallowing). </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endParaRPr lang="en-IN" sz="3000" dirty="0"/>
          </a:p>
        </p:txBody>
      </p:sp>
    </p:spTree>
    <p:extLst>
      <p:ext uri="{BB962C8B-B14F-4D97-AF65-F5344CB8AC3E}">
        <p14:creationId xmlns:p14="http://schemas.microsoft.com/office/powerpoint/2010/main" val="1680036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2872</Words>
  <Application>Microsoft Office PowerPoint</Application>
  <PresentationFormat>Widescreen</PresentationFormat>
  <Paragraphs>156</Paragraphs>
  <Slides>43</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Wingdings</vt:lpstr>
      <vt:lpstr>Office Theme</vt:lpstr>
      <vt:lpstr>Overview of instrumental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NASOMETRY</vt:lpstr>
      <vt:lpstr>History </vt:lpstr>
      <vt:lpstr>PowerPoint Presentation</vt:lpstr>
      <vt:lpstr>WHAT IS NASOMETER</vt:lpstr>
      <vt:lpstr>PURPOSE </vt:lpstr>
      <vt:lpstr>EQUIPMENTS</vt:lpstr>
      <vt:lpstr>NASOMETER</vt:lpstr>
      <vt:lpstr>HEAD SET </vt:lpstr>
      <vt:lpstr>HAND-HELD SEPARATOR</vt:lpstr>
      <vt:lpstr>PowerPoint Presentation</vt:lpstr>
      <vt:lpstr>RESULTS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instrumental procedures</dc:title>
  <dc:creator>NIshant</dc:creator>
  <cp:lastModifiedBy>Sanket Bhalerao</cp:lastModifiedBy>
  <cp:revision>21</cp:revision>
  <dcterms:created xsi:type="dcterms:W3CDTF">2023-12-05T15:51:00Z</dcterms:created>
  <dcterms:modified xsi:type="dcterms:W3CDTF">2024-08-12T10:30:37Z</dcterms:modified>
</cp:coreProperties>
</file>