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3" r:id="rId37"/>
    <p:sldId id="294" r:id="rId38"/>
    <p:sldId id="295" r:id="rId39"/>
    <p:sldId id="296" r:id="rId40"/>
    <p:sldId id="297" r:id="rId41"/>
    <p:sldId id="291" r:id="rId42"/>
    <p:sldId id="292"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785C9E84-6B2F-4658-AA5B-6AA2DCCDAB37}" type="datetimeFigureOut">
              <a:rPr lang="en-US" smtClean="0"/>
              <a:t>8/12/2024</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F87466F-EBE2-4A84-8B63-5BC3BBE2AE4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07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C9E84-6B2F-4658-AA5B-6AA2DCCDAB37}"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7466F-EBE2-4A84-8B63-5BC3BBE2AE4B}" type="slidenum">
              <a:rPr lang="en-US" smtClean="0"/>
              <a:t>‹#›</a:t>
            </a:fld>
            <a:endParaRPr lang="en-US"/>
          </a:p>
        </p:txBody>
      </p:sp>
    </p:spTree>
    <p:extLst>
      <p:ext uri="{BB962C8B-B14F-4D97-AF65-F5344CB8AC3E}">
        <p14:creationId xmlns:p14="http://schemas.microsoft.com/office/powerpoint/2010/main" val="24685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C9E84-6B2F-4658-AA5B-6AA2DCCDAB37}"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7466F-EBE2-4A84-8B63-5BC3BBE2AE4B}" type="slidenum">
              <a:rPr lang="en-US" smtClean="0"/>
              <a:t>‹#›</a:t>
            </a:fld>
            <a:endParaRPr lang="en-US"/>
          </a:p>
        </p:txBody>
      </p:sp>
    </p:spTree>
    <p:extLst>
      <p:ext uri="{BB962C8B-B14F-4D97-AF65-F5344CB8AC3E}">
        <p14:creationId xmlns:p14="http://schemas.microsoft.com/office/powerpoint/2010/main" val="237847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C9E84-6B2F-4658-AA5B-6AA2DCCDAB37}"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7466F-EBE2-4A84-8B63-5BC3BBE2AE4B}" type="slidenum">
              <a:rPr lang="en-US" smtClean="0"/>
              <a:t>‹#›</a:t>
            </a:fld>
            <a:endParaRPr lang="en-US"/>
          </a:p>
        </p:txBody>
      </p:sp>
    </p:spTree>
    <p:extLst>
      <p:ext uri="{BB962C8B-B14F-4D97-AF65-F5344CB8AC3E}">
        <p14:creationId xmlns:p14="http://schemas.microsoft.com/office/powerpoint/2010/main" val="96639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C9E84-6B2F-4658-AA5B-6AA2DCCDAB37}"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7466F-EBE2-4A84-8B63-5BC3BBE2AE4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22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5C9E84-6B2F-4658-AA5B-6AA2DCCDAB37}"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7466F-EBE2-4A84-8B63-5BC3BBE2AE4B}" type="slidenum">
              <a:rPr lang="en-US" smtClean="0"/>
              <a:t>‹#›</a:t>
            </a:fld>
            <a:endParaRPr lang="en-US"/>
          </a:p>
        </p:txBody>
      </p:sp>
    </p:spTree>
    <p:extLst>
      <p:ext uri="{BB962C8B-B14F-4D97-AF65-F5344CB8AC3E}">
        <p14:creationId xmlns:p14="http://schemas.microsoft.com/office/powerpoint/2010/main" val="107564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5C9E84-6B2F-4658-AA5B-6AA2DCCDAB37}"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7466F-EBE2-4A84-8B63-5BC3BBE2AE4B}" type="slidenum">
              <a:rPr lang="en-US" smtClean="0"/>
              <a:t>‹#›</a:t>
            </a:fld>
            <a:endParaRPr lang="en-US"/>
          </a:p>
        </p:txBody>
      </p:sp>
    </p:spTree>
    <p:extLst>
      <p:ext uri="{BB962C8B-B14F-4D97-AF65-F5344CB8AC3E}">
        <p14:creationId xmlns:p14="http://schemas.microsoft.com/office/powerpoint/2010/main" val="229619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5C9E84-6B2F-4658-AA5B-6AA2DCCDAB37}"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7466F-EBE2-4A84-8B63-5BC3BBE2AE4B}" type="slidenum">
              <a:rPr lang="en-US" smtClean="0"/>
              <a:t>‹#›</a:t>
            </a:fld>
            <a:endParaRPr lang="en-US"/>
          </a:p>
        </p:txBody>
      </p:sp>
    </p:spTree>
    <p:extLst>
      <p:ext uri="{BB962C8B-B14F-4D97-AF65-F5344CB8AC3E}">
        <p14:creationId xmlns:p14="http://schemas.microsoft.com/office/powerpoint/2010/main" val="32934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C9E84-6B2F-4658-AA5B-6AA2DCCDAB37}"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7466F-EBE2-4A84-8B63-5BC3BBE2AE4B}" type="slidenum">
              <a:rPr lang="en-US" smtClean="0"/>
              <a:t>‹#›</a:t>
            </a:fld>
            <a:endParaRPr lang="en-US"/>
          </a:p>
        </p:txBody>
      </p:sp>
    </p:spTree>
    <p:extLst>
      <p:ext uri="{BB962C8B-B14F-4D97-AF65-F5344CB8AC3E}">
        <p14:creationId xmlns:p14="http://schemas.microsoft.com/office/powerpoint/2010/main" val="227288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C9E84-6B2F-4658-AA5B-6AA2DCCDAB37}"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7466F-EBE2-4A84-8B63-5BC3BBE2AE4B}" type="slidenum">
              <a:rPr lang="en-US" smtClean="0"/>
              <a:t>‹#›</a:t>
            </a:fld>
            <a:endParaRPr lang="en-US"/>
          </a:p>
        </p:txBody>
      </p:sp>
    </p:spTree>
    <p:extLst>
      <p:ext uri="{BB962C8B-B14F-4D97-AF65-F5344CB8AC3E}">
        <p14:creationId xmlns:p14="http://schemas.microsoft.com/office/powerpoint/2010/main" val="333546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C9E84-6B2F-4658-AA5B-6AA2DCCDAB37}"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7466F-EBE2-4A84-8B63-5BC3BBE2AE4B}" type="slidenum">
              <a:rPr lang="en-US" smtClean="0"/>
              <a:t>‹#›</a:t>
            </a:fld>
            <a:endParaRPr lang="en-US"/>
          </a:p>
        </p:txBody>
      </p:sp>
    </p:spTree>
    <p:extLst>
      <p:ext uri="{BB962C8B-B14F-4D97-AF65-F5344CB8AC3E}">
        <p14:creationId xmlns:p14="http://schemas.microsoft.com/office/powerpoint/2010/main" val="200954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85C9E84-6B2F-4658-AA5B-6AA2DCCDAB37}" type="datetimeFigureOut">
              <a:rPr lang="en-US" smtClean="0"/>
              <a:t>8/12/2024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F87466F-EBE2-4A84-8B63-5BC3BBE2AE4B}" type="slidenum">
              <a:rPr lang="en-US" smtClean="0"/>
              <a:t>‹#›</a:t>
            </a:fld>
            <a:endParaRPr lang="en-US"/>
          </a:p>
        </p:txBody>
      </p:sp>
    </p:spTree>
    <p:extLst>
      <p:ext uri="{BB962C8B-B14F-4D97-AF65-F5344CB8AC3E}">
        <p14:creationId xmlns:p14="http://schemas.microsoft.com/office/powerpoint/2010/main" val="24480552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E7C7-A2CB-4E68-8E9B-E1BBA310A6EE}"/>
              </a:ext>
            </a:extLst>
          </p:cNvPr>
          <p:cNvSpPr>
            <a:spLocks noGrp="1"/>
          </p:cNvSpPr>
          <p:nvPr>
            <p:ph type="ctrTitle"/>
          </p:nvPr>
        </p:nvSpPr>
        <p:spPr/>
        <p:txBody>
          <a:bodyPr>
            <a:noAutofit/>
          </a:bodyPr>
          <a:lstStyle/>
          <a:p>
            <a:r>
              <a:rPr lang="en-US" sz="5400" b="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Systems Approach: </a:t>
            </a:r>
            <a:br>
              <a:rPr lang="en-US" sz="5400" b="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5400" b="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Correction Of Respiratory, Phonatory, </a:t>
            </a:r>
            <a:r>
              <a:rPr lang="en-US" sz="5400" b="0"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Resonatory</a:t>
            </a:r>
            <a:r>
              <a:rPr lang="en-US" sz="5400" b="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Articulatory And Prosodic Errors</a:t>
            </a:r>
          </a:p>
        </p:txBody>
      </p:sp>
      <p:sp>
        <p:nvSpPr>
          <p:cNvPr id="3" name="Subtitle 2">
            <a:extLst>
              <a:ext uri="{FF2B5EF4-FFF2-40B4-BE49-F238E27FC236}">
                <a16:creationId xmlns:a16="http://schemas.microsoft.com/office/drawing/2014/main" id="{F4E9B2B7-B1AA-4F1D-8B59-23E55AD67511}"/>
              </a:ext>
            </a:extLst>
          </p:cNvPr>
          <p:cNvSpPr>
            <a:spLocks noGrp="1"/>
          </p:cNvSpPr>
          <p:nvPr>
            <p:ph type="subTitle" idx="1"/>
          </p:nvPr>
        </p:nvSpPr>
        <p:spPr>
          <a:xfrm>
            <a:off x="1552582" y="4351289"/>
            <a:ext cx="8767860" cy="1613576"/>
          </a:xfrm>
        </p:spPr>
        <p:txBody>
          <a:bodyPr>
            <a:normAutofit fontScale="47500" lnSpcReduction="20000"/>
          </a:bodyPr>
          <a:lstStyle/>
          <a:p>
            <a:r>
              <a:rPr lang="en-US" sz="4400" b="1" dirty="0">
                <a:solidFill>
                  <a:schemeClr val="accent1">
                    <a:lumMod val="50000"/>
                  </a:schemeClr>
                </a:solidFill>
              </a:rPr>
              <a:t>Faculty: Ms. Sarita Rautara</a:t>
            </a:r>
          </a:p>
          <a:p>
            <a:r>
              <a:rPr lang="en-US" sz="4400" b="1" dirty="0">
                <a:solidFill>
                  <a:schemeClr val="accent1">
                    <a:lumMod val="50000"/>
                  </a:schemeClr>
                </a:solidFill>
              </a:rPr>
              <a:t>Assistant Professor</a:t>
            </a:r>
          </a:p>
          <a:p>
            <a:r>
              <a:rPr lang="en-US" sz="4400" b="1" dirty="0">
                <a:solidFill>
                  <a:schemeClr val="accent1">
                    <a:lumMod val="50000"/>
                  </a:schemeClr>
                </a:solidFill>
              </a:rPr>
              <a:t>Dept. of Audiology &amp; Speech Language Pathology,</a:t>
            </a:r>
          </a:p>
          <a:p>
            <a:r>
              <a:rPr lang="en-US" sz="4400" b="1" dirty="0">
                <a:solidFill>
                  <a:schemeClr val="accent1">
                    <a:lumMod val="50000"/>
                  </a:schemeClr>
                </a:solidFill>
              </a:rPr>
              <a:t>SVDU</a:t>
            </a:r>
            <a:endParaRPr lang="en-IN" sz="4400" b="1" dirty="0">
              <a:solidFill>
                <a:schemeClr val="accent1">
                  <a:lumMod val="50000"/>
                </a:schemeClr>
              </a:solidFill>
            </a:endParaRPr>
          </a:p>
          <a:p>
            <a:endParaRPr lang="en-US" sz="2800" b="1" dirty="0">
              <a:solidFill>
                <a:schemeClr val="accent1">
                  <a:lumMod val="50000"/>
                </a:schemeClr>
              </a:solidFill>
            </a:endParaRPr>
          </a:p>
        </p:txBody>
      </p:sp>
    </p:spTree>
    <p:extLst>
      <p:ext uri="{BB962C8B-B14F-4D97-AF65-F5344CB8AC3E}">
        <p14:creationId xmlns:p14="http://schemas.microsoft.com/office/powerpoint/2010/main" val="217271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47A6-B962-4882-B056-42A993A75403}"/>
              </a:ext>
            </a:extLst>
          </p:cNvPr>
          <p:cNvSpPr>
            <a:spLocks noGrp="1"/>
          </p:cNvSpPr>
          <p:nvPr>
            <p:ph type="title"/>
          </p:nvPr>
        </p:nvSpPr>
        <p:spPr>
          <a:xfrm>
            <a:off x="3459480" y="601980"/>
            <a:ext cx="5516880" cy="777240"/>
          </a:xfrm>
        </p:spPr>
        <p:txBody>
          <a:bodyPr>
            <a:normAutofit/>
          </a:bodyPr>
          <a:lstStyle/>
          <a:p>
            <a:r>
              <a:rPr lang="en-US" sz="4000" dirty="0">
                <a:solidFill>
                  <a:schemeClr val="accent1">
                    <a:lumMod val="50000"/>
                  </a:schemeClr>
                </a:solidFill>
                <a:latin typeface="Times New Roman" panose="02020603050405020304" pitchFamily="18" charset="0"/>
                <a:cs typeface="Times New Roman" panose="02020603050405020304" pitchFamily="18" charset="0"/>
              </a:rPr>
              <a:t>Instrumental Biofeedback</a:t>
            </a:r>
          </a:p>
        </p:txBody>
      </p:sp>
      <p:sp>
        <p:nvSpPr>
          <p:cNvPr id="3" name="Content Placeholder 2">
            <a:extLst>
              <a:ext uri="{FF2B5EF4-FFF2-40B4-BE49-F238E27FC236}">
                <a16:creationId xmlns:a16="http://schemas.microsoft.com/office/drawing/2014/main" id="{4DE6A123-F614-4FAC-A146-F69578D174A0}"/>
              </a:ext>
            </a:extLst>
          </p:cNvPr>
          <p:cNvSpPr>
            <a:spLocks noGrp="1"/>
          </p:cNvSpPr>
          <p:nvPr>
            <p:ph idx="1"/>
          </p:nvPr>
        </p:nvSpPr>
        <p:spPr>
          <a:xfrm>
            <a:off x="914400" y="1623060"/>
            <a:ext cx="9799320" cy="311658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Visual feedback about the movement, excursion, and coordination of the chest wall muscles during speech and nonspeech tasks, with and without simultaneous feedback about the onset, control, and offset of phonation.</a:t>
            </a:r>
          </a:p>
          <a:p>
            <a:r>
              <a:rPr lang="en-US" sz="2800" dirty="0">
                <a:solidFill>
                  <a:schemeClr val="tx1"/>
                </a:solidFill>
                <a:latin typeface="Times New Roman" panose="02020603050405020304" pitchFamily="18" charset="0"/>
                <a:cs typeface="Times New Roman" panose="02020603050405020304" pitchFamily="18" charset="0"/>
              </a:rPr>
              <a:t>Biofeedback about coordination between phonation and chest wall movements</a:t>
            </a:r>
          </a:p>
          <a:p>
            <a:r>
              <a:rPr lang="en-US" sz="2800" dirty="0">
                <a:solidFill>
                  <a:schemeClr val="tx1"/>
                </a:solidFill>
                <a:latin typeface="Times New Roman" panose="02020603050405020304" pitchFamily="18" charset="0"/>
                <a:cs typeface="Times New Roman" panose="02020603050405020304" pitchFamily="18" charset="0"/>
              </a:rPr>
              <a:t>Visual biofeedback about vital capacity</a:t>
            </a:r>
          </a:p>
        </p:txBody>
      </p:sp>
    </p:spTree>
    <p:extLst>
      <p:ext uri="{BB962C8B-B14F-4D97-AF65-F5344CB8AC3E}">
        <p14:creationId xmlns:p14="http://schemas.microsoft.com/office/powerpoint/2010/main" val="188568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0B86-7A9B-4864-8CE5-E67810F88532}"/>
              </a:ext>
            </a:extLst>
          </p:cNvPr>
          <p:cNvSpPr>
            <a:spLocks noGrp="1"/>
          </p:cNvSpPr>
          <p:nvPr>
            <p:ph type="title"/>
          </p:nvPr>
        </p:nvSpPr>
        <p:spPr>
          <a:xfrm>
            <a:off x="4709159" y="137160"/>
            <a:ext cx="2773681" cy="868680"/>
          </a:xfrm>
        </p:spPr>
        <p:txBody>
          <a:bodyPr/>
          <a:lstStyle/>
          <a:p>
            <a:r>
              <a:rPr lang="en-US" b="1" dirty="0">
                <a:solidFill>
                  <a:schemeClr val="accent1">
                    <a:lumMod val="50000"/>
                  </a:schemeClr>
                </a:solidFill>
              </a:rPr>
              <a:t>Phonation</a:t>
            </a:r>
            <a:endParaRPr lang="en-US"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CD6C1E46-FB3D-4471-9682-FD7B7151F540}"/>
              </a:ext>
            </a:extLst>
          </p:cNvPr>
          <p:cNvSpPr>
            <a:spLocks noGrp="1"/>
          </p:cNvSpPr>
          <p:nvPr>
            <p:ph idx="1"/>
          </p:nvPr>
        </p:nvSpPr>
        <p:spPr>
          <a:xfrm>
            <a:off x="248351" y="1630680"/>
            <a:ext cx="11695293" cy="4403586"/>
          </a:xfrm>
        </p:spPr>
        <p:txBody>
          <a:bodyPr>
            <a:noAutofit/>
          </a:bodyPr>
          <a:lstStyle/>
          <a:p>
            <a:r>
              <a:rPr lang="en-US" sz="2800" dirty="0">
                <a:solidFill>
                  <a:srgbClr val="FF0000"/>
                </a:solidFill>
                <a:latin typeface="Times New Roman" panose="02020603050405020304" pitchFamily="18" charset="0"/>
                <a:cs typeface="Times New Roman" panose="02020603050405020304" pitchFamily="18" charset="0"/>
              </a:rPr>
              <a:t>Medialization laryngoplasty, or type I </a:t>
            </a:r>
            <a:r>
              <a:rPr lang="en-US" sz="2800" dirty="0" err="1">
                <a:solidFill>
                  <a:srgbClr val="FF0000"/>
                </a:solidFill>
                <a:latin typeface="Times New Roman" panose="02020603050405020304" pitchFamily="18" charset="0"/>
                <a:cs typeface="Times New Roman" panose="02020603050405020304" pitchFamily="18" charset="0"/>
              </a:rPr>
              <a:t>thyroplasty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involves placing implant material between the thyroid cartilage and inner thyroid perichondrium at the level of the vocal fold on the involved side, in effect displacing the paralyzed fold medially and facilitating vocal fold approximation, particularly anterior approximation, during phonation.</a:t>
            </a:r>
          </a:p>
          <a:p>
            <a:r>
              <a:rPr lang="en-US" sz="2800" dirty="0">
                <a:solidFill>
                  <a:schemeClr val="tx1"/>
                </a:solidFill>
                <a:latin typeface="Times New Roman" panose="02020603050405020304" pitchFamily="18" charset="0"/>
                <a:cs typeface="Times New Roman" panose="02020603050405020304" pitchFamily="18" charset="0"/>
              </a:rPr>
              <a:t>It is a reversible procedure.</a:t>
            </a:r>
          </a:p>
          <a:p>
            <a:r>
              <a:rPr lang="en-US" sz="2800" dirty="0">
                <a:solidFill>
                  <a:srgbClr val="FF0000"/>
                </a:solidFill>
                <a:latin typeface="Times New Roman" panose="02020603050405020304" pitchFamily="18" charset="0"/>
                <a:cs typeface="Times New Roman" panose="02020603050405020304" pitchFamily="18" charset="0"/>
              </a:rPr>
              <a:t>Arytenoid adduction surgery</a:t>
            </a:r>
            <a:r>
              <a:rPr lang="en-US" sz="2800" dirty="0">
                <a:solidFill>
                  <a:schemeClr val="tx1"/>
                </a:solidFill>
                <a:latin typeface="Times New Roman" panose="02020603050405020304" pitchFamily="18" charset="0"/>
                <a:cs typeface="Times New Roman" panose="02020603050405020304" pitchFamily="18" charset="0"/>
              </a:rPr>
              <a:t>, repositions the paralyzed vocal fold by rotating the vocal process of the arytenoid medially.</a:t>
            </a:r>
          </a:p>
          <a:p>
            <a:r>
              <a:rPr lang="en-US" sz="2800" dirty="0">
                <a:solidFill>
                  <a:srgbClr val="FF0000"/>
                </a:solidFill>
                <a:latin typeface="Times New Roman" panose="02020603050405020304" pitchFamily="18" charset="0"/>
                <a:cs typeface="Times New Roman" panose="02020603050405020304" pitchFamily="18" charset="0"/>
              </a:rPr>
              <a:t>Surgical anastomosis of the </a:t>
            </a:r>
            <a:r>
              <a:rPr lang="en-US" sz="2800" dirty="0" err="1">
                <a:solidFill>
                  <a:srgbClr val="FF0000"/>
                </a:solidFill>
                <a:latin typeface="Times New Roman" panose="02020603050405020304" pitchFamily="18" charset="0"/>
                <a:cs typeface="Times New Roman" panose="02020603050405020304" pitchFamily="18" charset="0"/>
              </a:rPr>
              <a:t>ansa</a:t>
            </a:r>
            <a:r>
              <a:rPr lang="en-US" sz="2800" dirty="0">
                <a:solidFill>
                  <a:srgbClr val="FF0000"/>
                </a:solidFill>
                <a:latin typeface="Times New Roman" panose="02020603050405020304" pitchFamily="18" charset="0"/>
                <a:cs typeface="Times New Roman" panose="02020603050405020304" pitchFamily="18" charset="0"/>
              </a:rPr>
              <a:t> cervicalis nerve</a:t>
            </a:r>
            <a:r>
              <a:rPr lang="en-US" sz="2800" dirty="0">
                <a:solidFill>
                  <a:schemeClr val="tx1"/>
                </a:solidFill>
                <a:latin typeface="Times New Roman" panose="02020603050405020304" pitchFamily="18" charset="0"/>
                <a:cs typeface="Times New Roman" panose="02020603050405020304" pitchFamily="18" charset="0"/>
              </a:rPr>
              <a:t> (which innervates several infrahyoid muscles) to the recurrent laryngeal nerve to reinnervate a paralyzed vocal fold has resulted in significant voice and glottic closure improvements.</a:t>
            </a: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B0C4F82-3A73-41A8-8F45-32F009440192}"/>
              </a:ext>
            </a:extLst>
          </p:cNvPr>
          <p:cNvSpPr txBox="1"/>
          <p:nvPr/>
        </p:nvSpPr>
        <p:spPr>
          <a:xfrm>
            <a:off x="348447" y="823734"/>
            <a:ext cx="11495103" cy="707886"/>
          </a:xfrm>
          <a:prstGeom prst="rect">
            <a:avLst/>
          </a:prstGeom>
          <a:noFill/>
        </p:spPr>
        <p:txBody>
          <a:bodyPr wrap="square" rtlCol="0">
            <a:spAutoFit/>
          </a:bodyPr>
          <a:lstStyle/>
          <a:p>
            <a:r>
              <a:rPr lang="en-US" sz="4000" dirty="0">
                <a:solidFill>
                  <a:schemeClr val="accent1">
                    <a:lumMod val="50000"/>
                  </a:schemeClr>
                </a:solidFill>
                <a:latin typeface="Times New Roman" panose="02020603050405020304" pitchFamily="18" charset="0"/>
                <a:cs typeface="Times New Roman" panose="02020603050405020304" pitchFamily="18" charset="0"/>
              </a:rPr>
              <a:t>Laryngeal Framework and Related Laryngeal Surgeries</a:t>
            </a:r>
          </a:p>
        </p:txBody>
      </p:sp>
    </p:spTree>
    <p:extLst>
      <p:ext uri="{BB962C8B-B14F-4D97-AF65-F5344CB8AC3E}">
        <p14:creationId xmlns:p14="http://schemas.microsoft.com/office/powerpoint/2010/main" val="108357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46665-079B-4AF2-91CB-AC172419AB91}"/>
              </a:ext>
            </a:extLst>
          </p:cNvPr>
          <p:cNvSpPr>
            <a:spLocks noGrp="1"/>
          </p:cNvSpPr>
          <p:nvPr>
            <p:ph idx="1"/>
          </p:nvPr>
        </p:nvSpPr>
        <p:spPr>
          <a:xfrm>
            <a:off x="624840" y="746760"/>
            <a:ext cx="10881360" cy="5440680"/>
          </a:xfrm>
        </p:spPr>
        <p:txBody>
          <a:bodyPr>
            <a:noAutofit/>
          </a:bodyPr>
          <a:lstStyle/>
          <a:p>
            <a:r>
              <a:rPr lang="en-US" sz="2800" dirty="0">
                <a:solidFill>
                  <a:srgbClr val="FF0000"/>
                </a:solidFill>
                <a:latin typeface="Times New Roman" panose="02020603050405020304" pitchFamily="18" charset="0"/>
                <a:cs typeface="Times New Roman" panose="02020603050405020304" pitchFamily="18" charset="0"/>
              </a:rPr>
              <a:t>Recurrent laryngeal nerve resec</a:t>
            </a:r>
            <a:r>
              <a:rPr lang="en-US" sz="2800" dirty="0">
                <a:solidFill>
                  <a:schemeClr val="tx1"/>
                </a:solidFill>
                <a:latin typeface="Times New Roman" panose="02020603050405020304" pitchFamily="18" charset="0"/>
                <a:cs typeface="Times New Roman" panose="02020603050405020304" pitchFamily="18" charset="0"/>
              </a:rPr>
              <a:t>tion induces unilateral vocal fold paralysis and, in effect, prevents hyperadduction and reduces laryngospasm in adductor SD (ADSD).</a:t>
            </a:r>
          </a:p>
          <a:p>
            <a:r>
              <a:rPr lang="en-US" sz="2800" dirty="0">
                <a:solidFill>
                  <a:schemeClr val="tx1"/>
                </a:solidFill>
                <a:latin typeface="Times New Roman" panose="02020603050405020304" pitchFamily="18" charset="0"/>
                <a:cs typeface="Times New Roman" panose="02020603050405020304" pitchFamily="18" charset="0"/>
              </a:rPr>
              <a:t>Symptoms often recur within 3 years, the procedure has been replaced by botulinum toxin injection.</a:t>
            </a:r>
          </a:p>
          <a:p>
            <a:r>
              <a:rPr lang="en-US" sz="2800" dirty="0">
                <a:solidFill>
                  <a:srgbClr val="FF0000"/>
                </a:solidFill>
                <a:latin typeface="Times New Roman" panose="02020603050405020304" pitchFamily="18" charset="0"/>
                <a:cs typeface="Times New Roman" panose="02020603050405020304" pitchFamily="18" charset="0"/>
              </a:rPr>
              <a:t>Selective laryngeal adductor denervation-reinnervation</a:t>
            </a:r>
            <a:r>
              <a:rPr lang="en-US" sz="2800" dirty="0">
                <a:solidFill>
                  <a:schemeClr val="tx1"/>
                </a:solidFill>
                <a:latin typeface="Times New Roman" panose="02020603050405020304" pitchFamily="18" charset="0"/>
                <a:cs typeface="Times New Roman" panose="02020603050405020304" pitchFamily="18" charset="0"/>
              </a:rPr>
              <a:t>, in which the recurrent laryngeal nerve is denervated bilaterally, with reinnervation of the nerve’s distal portions with branches of the </a:t>
            </a:r>
            <a:r>
              <a:rPr lang="en-US" sz="2800" dirty="0" err="1">
                <a:solidFill>
                  <a:schemeClr val="tx1"/>
                </a:solidFill>
                <a:latin typeface="Times New Roman" panose="02020603050405020304" pitchFamily="18" charset="0"/>
                <a:cs typeface="Times New Roman" panose="02020603050405020304" pitchFamily="18" charset="0"/>
              </a:rPr>
              <a:t>ansa</a:t>
            </a:r>
            <a:r>
              <a:rPr lang="en-US" sz="2800" dirty="0">
                <a:solidFill>
                  <a:schemeClr val="tx1"/>
                </a:solidFill>
                <a:latin typeface="Times New Roman" panose="02020603050405020304" pitchFamily="18" charset="0"/>
                <a:cs typeface="Times New Roman" panose="02020603050405020304" pitchFamily="18" charset="0"/>
              </a:rPr>
              <a:t> cervicalis nerve.</a:t>
            </a:r>
          </a:p>
          <a:p>
            <a:r>
              <a:rPr lang="en-US" sz="2800" dirty="0" err="1">
                <a:solidFill>
                  <a:srgbClr val="FF0000"/>
                </a:solidFill>
                <a:latin typeface="Times New Roman" panose="02020603050405020304" pitchFamily="18" charset="0"/>
                <a:cs typeface="Times New Roman" panose="02020603050405020304" pitchFamily="18" charset="0"/>
              </a:rPr>
              <a:t>Thyroplasty</a:t>
            </a:r>
            <a:r>
              <a:rPr lang="en-US" sz="2800" dirty="0">
                <a:solidFill>
                  <a:srgbClr val="FF0000"/>
                </a:solidFill>
                <a:latin typeface="Times New Roman" panose="02020603050405020304" pitchFamily="18" charset="0"/>
                <a:cs typeface="Times New Roman" panose="02020603050405020304" pitchFamily="18" charset="0"/>
              </a:rPr>
              <a:t> procedure (type II) </a:t>
            </a:r>
            <a:r>
              <a:rPr lang="en-US" sz="2800" dirty="0">
                <a:solidFill>
                  <a:schemeClr val="tx1"/>
                </a:solidFill>
                <a:latin typeface="Times New Roman" panose="02020603050405020304" pitchFamily="18" charset="0"/>
                <a:cs typeface="Times New Roman" panose="02020603050405020304" pitchFamily="18" charset="0"/>
              </a:rPr>
              <a:t>involving midline lateralization of the vocal folds in order to reduce their hyperadduction </a:t>
            </a:r>
          </a:p>
          <a:p>
            <a:r>
              <a:rPr lang="en-US" sz="2800" dirty="0">
                <a:solidFill>
                  <a:srgbClr val="FF0000"/>
                </a:solidFill>
                <a:latin typeface="Times New Roman" panose="02020603050405020304" pitchFamily="18" charset="0"/>
                <a:cs typeface="Times New Roman" panose="02020603050405020304" pitchFamily="18" charset="0"/>
              </a:rPr>
              <a:t>Removal (myectomy) of thyroarytenoid and lateral cricoarytenoid muscle </a:t>
            </a:r>
            <a:r>
              <a:rPr lang="en-US" sz="2800" dirty="0">
                <a:solidFill>
                  <a:schemeClr val="tx1"/>
                </a:solidFill>
                <a:latin typeface="Times New Roman" panose="02020603050405020304" pitchFamily="18" charset="0"/>
                <a:cs typeface="Times New Roman" panose="02020603050405020304" pitchFamily="18" charset="0"/>
              </a:rPr>
              <a:t>fibers and nerve terminals</a:t>
            </a:r>
          </a:p>
        </p:txBody>
      </p:sp>
    </p:spTree>
    <p:extLst>
      <p:ext uri="{BB962C8B-B14F-4D97-AF65-F5344CB8AC3E}">
        <p14:creationId xmlns:p14="http://schemas.microsoft.com/office/powerpoint/2010/main" val="170174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428F-B624-405B-AAEB-0F0DE58F049D}"/>
              </a:ext>
            </a:extLst>
          </p:cNvPr>
          <p:cNvSpPr>
            <a:spLocks noGrp="1"/>
          </p:cNvSpPr>
          <p:nvPr>
            <p:ph type="title"/>
          </p:nvPr>
        </p:nvSpPr>
        <p:spPr>
          <a:xfrm>
            <a:off x="1158240" y="426720"/>
            <a:ext cx="9875520" cy="670560"/>
          </a:xfrm>
        </p:spPr>
        <p:txBody>
          <a:bodyPr>
            <a:normAutofit/>
          </a:bodyPr>
          <a:lstStyle/>
          <a:p>
            <a:r>
              <a:rPr lang="en-US" sz="4000" dirty="0">
                <a:solidFill>
                  <a:schemeClr val="accent1">
                    <a:lumMod val="50000"/>
                  </a:schemeClr>
                </a:solidFill>
                <a:latin typeface="Times New Roman" panose="02020603050405020304" pitchFamily="18" charset="0"/>
                <a:cs typeface="Times New Roman" panose="02020603050405020304" pitchFamily="18" charset="0"/>
              </a:rPr>
              <a:t>Injectable Substances for Vocal Fold Paralysis</a:t>
            </a:r>
          </a:p>
        </p:txBody>
      </p:sp>
      <p:sp>
        <p:nvSpPr>
          <p:cNvPr id="3" name="Content Placeholder 2">
            <a:extLst>
              <a:ext uri="{FF2B5EF4-FFF2-40B4-BE49-F238E27FC236}">
                <a16:creationId xmlns:a16="http://schemas.microsoft.com/office/drawing/2014/main" id="{6E8EC118-E66E-4E6A-AB7A-CA5E6B711A4E}"/>
              </a:ext>
            </a:extLst>
          </p:cNvPr>
          <p:cNvSpPr>
            <a:spLocks noGrp="1"/>
          </p:cNvSpPr>
          <p:nvPr>
            <p:ph idx="1"/>
          </p:nvPr>
        </p:nvSpPr>
        <p:spPr>
          <a:xfrm>
            <a:off x="419100" y="1097280"/>
            <a:ext cx="11353800" cy="5227320"/>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Placement of material into a paralyzed vocal fold, especially when it has persisted for a year.</a:t>
            </a:r>
          </a:p>
          <a:p>
            <a:r>
              <a:rPr lang="en-US" sz="2800" dirty="0">
                <a:solidFill>
                  <a:schemeClr val="tx1"/>
                </a:solidFill>
                <a:latin typeface="Times New Roman" panose="02020603050405020304" pitchFamily="18" charset="0"/>
                <a:cs typeface="Times New Roman" panose="02020603050405020304" pitchFamily="18" charset="0"/>
              </a:rPr>
              <a:t>Injected into the middle third of the fold</a:t>
            </a:r>
          </a:p>
          <a:p>
            <a:r>
              <a:rPr lang="en-US" sz="2800" dirty="0">
                <a:solidFill>
                  <a:schemeClr val="tx1"/>
                </a:solidFill>
                <a:latin typeface="Times New Roman" panose="02020603050405020304" pitchFamily="18" charset="0"/>
                <a:cs typeface="Times New Roman" panose="02020603050405020304" pitchFamily="18" charset="0"/>
              </a:rPr>
              <a:t>Narrows the glottis, and enhances vocal fold approximation for phonation</a:t>
            </a:r>
          </a:p>
          <a:p>
            <a:r>
              <a:rPr lang="en-US" sz="2800" dirty="0">
                <a:solidFill>
                  <a:schemeClr val="tx1"/>
                </a:solidFill>
                <a:latin typeface="Times New Roman" panose="02020603050405020304" pitchFamily="18" charset="0"/>
                <a:cs typeface="Times New Roman" panose="02020603050405020304" pitchFamily="18" charset="0"/>
              </a:rPr>
              <a:t>Substances currently include collagen, homologous collagen, autologous fat, micronized </a:t>
            </a:r>
            <a:r>
              <a:rPr lang="en-US" sz="2800" dirty="0" err="1">
                <a:solidFill>
                  <a:schemeClr val="tx1"/>
                </a:solidFill>
                <a:latin typeface="Times New Roman" panose="02020603050405020304" pitchFamily="18" charset="0"/>
                <a:cs typeface="Times New Roman" panose="02020603050405020304" pitchFamily="18" charset="0"/>
              </a:rPr>
              <a:t>Alloderm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Cymetra</a:t>
            </a:r>
            <a:r>
              <a:rPr lang="en-US" sz="2800" dirty="0">
                <a:solidFill>
                  <a:schemeClr val="tx1"/>
                </a:solidFill>
                <a:latin typeface="Times New Roman" panose="02020603050405020304" pitchFamily="18" charset="0"/>
                <a:cs typeface="Times New Roman" panose="02020603050405020304" pitchFamily="18" charset="0"/>
              </a:rPr>
              <a:t>), and calcium </a:t>
            </a:r>
            <a:r>
              <a:rPr lang="en-US" sz="2800" dirty="0" err="1">
                <a:solidFill>
                  <a:schemeClr val="tx1"/>
                </a:solidFill>
                <a:latin typeface="Times New Roman" panose="02020603050405020304" pitchFamily="18" charset="0"/>
                <a:cs typeface="Times New Roman" panose="02020603050405020304" pitchFamily="18" charset="0"/>
              </a:rPr>
              <a:t>hydroxylapatite</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Autologous fat, harvested by liposuction from the abdomen, has been used to augment vocal fold function for unilateral vocal fold paralysis.</a:t>
            </a:r>
          </a:p>
          <a:p>
            <a:r>
              <a:rPr lang="en-US" sz="2800" dirty="0">
                <a:solidFill>
                  <a:schemeClr val="tx1"/>
                </a:solidFill>
                <a:latin typeface="Times New Roman" panose="02020603050405020304" pitchFamily="18" charset="0"/>
                <a:cs typeface="Times New Roman" panose="02020603050405020304" pitchFamily="18" charset="0"/>
              </a:rPr>
              <a:t>Reduce aspiration and airflow, improve glottal efficiency, and improve the dysphonia associated with vocal fold paralysis and in some patients with hypophonia associated with PD.</a:t>
            </a:r>
          </a:p>
        </p:txBody>
      </p:sp>
    </p:spTree>
    <p:extLst>
      <p:ext uri="{BB962C8B-B14F-4D97-AF65-F5344CB8AC3E}">
        <p14:creationId xmlns:p14="http://schemas.microsoft.com/office/powerpoint/2010/main" val="310245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4B75-BE7A-486E-9D14-821C36473BD9}"/>
              </a:ext>
            </a:extLst>
          </p:cNvPr>
          <p:cNvSpPr>
            <a:spLocks noGrp="1"/>
          </p:cNvSpPr>
          <p:nvPr>
            <p:ph type="title"/>
          </p:nvPr>
        </p:nvSpPr>
        <p:spPr>
          <a:xfrm>
            <a:off x="3185160" y="137160"/>
            <a:ext cx="6233160" cy="762000"/>
          </a:xfrm>
        </p:spPr>
        <p:txBody>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Botulinum Toxin Injection </a:t>
            </a:r>
          </a:p>
        </p:txBody>
      </p:sp>
      <p:sp>
        <p:nvSpPr>
          <p:cNvPr id="3" name="Content Placeholder 2">
            <a:extLst>
              <a:ext uri="{FF2B5EF4-FFF2-40B4-BE49-F238E27FC236}">
                <a16:creationId xmlns:a16="http://schemas.microsoft.com/office/drawing/2014/main" id="{C6EBFDEA-0509-4FC2-AA69-230B05DB88FC}"/>
              </a:ext>
            </a:extLst>
          </p:cNvPr>
          <p:cNvSpPr>
            <a:spLocks noGrp="1"/>
          </p:cNvSpPr>
          <p:nvPr>
            <p:ph idx="1"/>
          </p:nvPr>
        </p:nvSpPr>
        <p:spPr>
          <a:xfrm>
            <a:off x="342900" y="1051560"/>
            <a:ext cx="11506200" cy="534924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Unilateral or bilateral injection of botulinum toxin type A (Botox) into the thyroarytenoid muscle</a:t>
            </a:r>
          </a:p>
          <a:p>
            <a:r>
              <a:rPr lang="en-US" sz="2800" dirty="0">
                <a:solidFill>
                  <a:schemeClr val="tx1"/>
                </a:solidFill>
                <a:latin typeface="Times New Roman" panose="02020603050405020304" pitchFamily="18" charset="0"/>
                <a:cs typeface="Times New Roman" panose="02020603050405020304" pitchFamily="18" charset="0"/>
              </a:rPr>
              <a:t>Preferred method for treating neurogenic ADSD</a:t>
            </a:r>
          </a:p>
          <a:p>
            <a:r>
              <a:rPr lang="en-US" sz="2800" dirty="0">
                <a:solidFill>
                  <a:schemeClr val="tx1"/>
                </a:solidFill>
                <a:latin typeface="Times New Roman" panose="02020603050405020304" pitchFamily="18" charset="0"/>
                <a:cs typeface="Times New Roman" panose="02020603050405020304" pitchFamily="18" charset="0"/>
              </a:rPr>
              <a:t>The toxin blocks the release of acetylcholine (</a:t>
            </a:r>
            <a:r>
              <a:rPr lang="en-US" sz="2800" dirty="0" err="1">
                <a:solidFill>
                  <a:schemeClr val="tx1"/>
                </a:solidFill>
                <a:latin typeface="Times New Roman" panose="02020603050405020304" pitchFamily="18" charset="0"/>
                <a:cs typeface="Times New Roman" panose="02020603050405020304" pitchFamily="18" charset="0"/>
              </a:rPr>
              <a:t>ACh</a:t>
            </a:r>
            <a:r>
              <a:rPr lang="en-US" sz="2800" dirty="0">
                <a:solidFill>
                  <a:schemeClr val="tx1"/>
                </a:solidFill>
                <a:latin typeface="Times New Roman" panose="02020603050405020304" pitchFamily="18" charset="0"/>
                <a:cs typeface="Times New Roman" panose="02020603050405020304" pitchFamily="18" charset="0"/>
              </a:rPr>
              <a:t>) from presynaptic nerve endings, in effect denervating some of the thyroarytenoid muscle fibers</a:t>
            </a:r>
          </a:p>
          <a:p>
            <a:r>
              <a:rPr lang="en-US" sz="2800" dirty="0">
                <a:solidFill>
                  <a:schemeClr val="tx1"/>
                </a:solidFill>
                <a:latin typeface="Times New Roman" panose="02020603050405020304" pitchFamily="18" charset="0"/>
                <a:cs typeface="Times New Roman" panose="02020603050405020304" pitchFamily="18" charset="0"/>
              </a:rPr>
              <a:t>The effect occurs 24 to 72 hours after injection and lasts for about 3 months</a:t>
            </a:r>
          </a:p>
          <a:p>
            <a:r>
              <a:rPr lang="en-US" sz="2800" dirty="0">
                <a:solidFill>
                  <a:schemeClr val="tx1"/>
                </a:solidFill>
                <a:latin typeface="Times New Roman" panose="02020603050405020304" pitchFamily="18" charset="0"/>
                <a:cs typeface="Times New Roman" panose="02020603050405020304" pitchFamily="18" charset="0"/>
              </a:rPr>
              <a:t>Side effects include transient breathiness and mild dysphagia for fluids</a:t>
            </a:r>
          </a:p>
          <a:p>
            <a:r>
              <a:rPr lang="en-US" sz="2800" dirty="0">
                <a:solidFill>
                  <a:schemeClr val="tx1"/>
                </a:solidFill>
                <a:latin typeface="Times New Roman" panose="02020603050405020304" pitchFamily="18" charset="0"/>
                <a:cs typeface="Times New Roman" panose="02020603050405020304" pitchFamily="18" charset="0"/>
              </a:rPr>
              <a:t>Injection of Botox into the posterior cricoarytenoid muscles (and sometimes the thyroarytenoid muscles) can be beneficial for people with ABSD. Effectiveness is generally less than that for ADSD, and airway compromise is a possible side effect</a:t>
            </a:r>
          </a:p>
        </p:txBody>
      </p:sp>
    </p:spTree>
    <p:extLst>
      <p:ext uri="{BB962C8B-B14F-4D97-AF65-F5344CB8AC3E}">
        <p14:creationId xmlns:p14="http://schemas.microsoft.com/office/powerpoint/2010/main" val="143018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6B9C-8507-4E69-9CCA-48080EF3A41F}"/>
              </a:ext>
            </a:extLst>
          </p:cNvPr>
          <p:cNvSpPr>
            <a:spLocks noGrp="1"/>
          </p:cNvSpPr>
          <p:nvPr>
            <p:ph type="title"/>
          </p:nvPr>
        </p:nvSpPr>
        <p:spPr>
          <a:xfrm>
            <a:off x="3320995" y="396240"/>
            <a:ext cx="5516880" cy="731520"/>
          </a:xfrm>
        </p:spPr>
        <p:txBody>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Prosthetic Management</a:t>
            </a:r>
          </a:p>
        </p:txBody>
      </p:sp>
      <p:sp>
        <p:nvSpPr>
          <p:cNvPr id="3" name="Content Placeholder 2">
            <a:extLst>
              <a:ext uri="{FF2B5EF4-FFF2-40B4-BE49-F238E27FC236}">
                <a16:creationId xmlns:a16="http://schemas.microsoft.com/office/drawing/2014/main" id="{1E50156C-F6EF-4A87-BD93-EBDA3C1994B1}"/>
              </a:ext>
            </a:extLst>
          </p:cNvPr>
          <p:cNvSpPr>
            <a:spLocks noGrp="1"/>
          </p:cNvSpPr>
          <p:nvPr>
            <p:ph idx="1"/>
          </p:nvPr>
        </p:nvSpPr>
        <p:spPr>
          <a:xfrm>
            <a:off x="213359" y="1141022"/>
            <a:ext cx="8624515" cy="4452058"/>
          </a:xfrm>
        </p:spPr>
        <p:txBody>
          <a:bodyPr>
            <a:noAutofit/>
          </a:bodyPr>
          <a:lstStyle/>
          <a:p>
            <a:r>
              <a:rPr lang="en-US" sz="2800" dirty="0">
                <a:solidFill>
                  <a:srgbClr val="FF0000"/>
                </a:solidFill>
                <a:latin typeface="Times New Roman" panose="02020603050405020304" pitchFamily="18" charset="0"/>
                <a:cs typeface="Times New Roman" panose="02020603050405020304" pitchFamily="18" charset="0"/>
              </a:rPr>
              <a:t>Portable voice amplifier</a:t>
            </a:r>
            <a:r>
              <a:rPr lang="en-US" sz="2800" dirty="0">
                <a:solidFill>
                  <a:schemeClr val="tx1"/>
                </a:solidFill>
                <a:latin typeface="Times New Roman" panose="02020603050405020304" pitchFamily="18" charset="0"/>
                <a:cs typeface="Times New Roman" panose="02020603050405020304" pitchFamily="18" charset="0"/>
              </a:rPr>
              <a:t>: a speaker is located on the body, chair, or bed or in which the voice is transmitted wirelessly to a distant speaker.</a:t>
            </a:r>
          </a:p>
          <a:p>
            <a:r>
              <a:rPr lang="en-US" sz="2800" dirty="0">
                <a:solidFill>
                  <a:schemeClr val="tx1"/>
                </a:solidFill>
                <a:latin typeface="Times New Roman" panose="02020603050405020304" pitchFamily="18" charset="0"/>
                <a:cs typeface="Times New Roman" panose="02020603050405020304" pitchFamily="18" charset="0"/>
              </a:rPr>
              <a:t>Gains in intelligibility and reduced activity limitation</a:t>
            </a:r>
          </a:p>
          <a:p>
            <a:r>
              <a:rPr lang="en-US" sz="2800" dirty="0">
                <a:solidFill>
                  <a:schemeClr val="tx1"/>
                </a:solidFill>
                <a:latin typeface="Times New Roman" panose="02020603050405020304" pitchFamily="18" charset="0"/>
                <a:cs typeface="Times New Roman" panose="02020603050405020304" pitchFamily="18" charset="0"/>
              </a:rPr>
              <a:t>Improves loudness</a:t>
            </a:r>
          </a:p>
          <a:p>
            <a:r>
              <a:rPr lang="en-US" sz="2800" dirty="0">
                <a:solidFill>
                  <a:schemeClr val="tx1"/>
                </a:solidFill>
                <a:latin typeface="Times New Roman" panose="02020603050405020304" pitchFamily="18" charset="0"/>
                <a:cs typeface="Times New Roman" panose="02020603050405020304" pitchFamily="18" charset="0"/>
              </a:rPr>
              <a:t>Patients who are aphonic, severely breathy, or lack sufficient respiratory support for speech but who have good articulation skills may benefit from the use of an </a:t>
            </a:r>
            <a:r>
              <a:rPr lang="en-US" sz="2800" dirty="0">
                <a:solidFill>
                  <a:srgbClr val="FF0000"/>
                </a:solidFill>
                <a:latin typeface="Times New Roman" panose="02020603050405020304" pitchFamily="18" charset="0"/>
                <a:cs typeface="Times New Roman" panose="02020603050405020304" pitchFamily="18" charset="0"/>
              </a:rPr>
              <a:t>artificial larynx</a:t>
            </a:r>
          </a:p>
          <a:p>
            <a:r>
              <a:rPr lang="en-US" sz="2800" dirty="0">
                <a:solidFill>
                  <a:schemeClr val="tx1"/>
                </a:solidFill>
                <a:latin typeface="Times New Roman" panose="02020603050405020304" pitchFamily="18" charset="0"/>
                <a:cs typeface="Times New Roman" panose="02020603050405020304" pitchFamily="18" charset="0"/>
              </a:rPr>
              <a:t>Patients with movement disorders or significant neck weakness may benefit from </a:t>
            </a:r>
            <a:r>
              <a:rPr lang="en-US" sz="2800" dirty="0">
                <a:solidFill>
                  <a:srgbClr val="FF0000"/>
                </a:solidFill>
                <a:latin typeface="Times New Roman" panose="02020603050405020304" pitchFamily="18" charset="0"/>
                <a:cs typeface="Times New Roman" panose="02020603050405020304" pitchFamily="18" charset="0"/>
              </a:rPr>
              <a:t>neck braces or cervical collars</a:t>
            </a:r>
            <a:r>
              <a:rPr lang="en-US" sz="2800" dirty="0">
                <a:solidFill>
                  <a:schemeClr val="tx1"/>
                </a:solidFill>
                <a:latin typeface="Times New Roman" panose="02020603050405020304" pitchFamily="18" charset="0"/>
                <a:cs typeface="Times New Roman" panose="02020603050405020304" pitchFamily="18" charset="0"/>
              </a:rPr>
              <a:t> that stabilize the head and neck during speech</a:t>
            </a:r>
          </a:p>
          <a:p>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2F18A64-E8CB-4BB6-8365-F628A696B17F}"/>
              </a:ext>
            </a:extLst>
          </p:cNvPr>
          <p:cNvPicPr>
            <a:picLocks noChangeAspect="1"/>
          </p:cNvPicPr>
          <p:nvPr/>
        </p:nvPicPr>
        <p:blipFill>
          <a:blip r:embed="rId2"/>
          <a:stretch>
            <a:fillRect/>
          </a:stretch>
        </p:blipFill>
        <p:spPr>
          <a:xfrm>
            <a:off x="8321040" y="1141022"/>
            <a:ext cx="3584967" cy="2515145"/>
          </a:xfrm>
          <a:prstGeom prst="rect">
            <a:avLst/>
          </a:prstGeom>
        </p:spPr>
      </p:pic>
      <p:pic>
        <p:nvPicPr>
          <p:cNvPr id="8" name="Picture 7">
            <a:extLst>
              <a:ext uri="{FF2B5EF4-FFF2-40B4-BE49-F238E27FC236}">
                <a16:creationId xmlns:a16="http://schemas.microsoft.com/office/drawing/2014/main" id="{5B543CCE-C4B8-4DCB-96F8-3605E9A8196B}"/>
              </a:ext>
            </a:extLst>
          </p:cNvPr>
          <p:cNvPicPr>
            <a:picLocks noChangeAspect="1"/>
          </p:cNvPicPr>
          <p:nvPr/>
        </p:nvPicPr>
        <p:blipFill rotWithShape="1">
          <a:blip r:embed="rId3"/>
          <a:srcRect l="10143" r="11952" b="8360"/>
          <a:stretch/>
        </p:blipFill>
        <p:spPr>
          <a:xfrm>
            <a:off x="9221320" y="3884767"/>
            <a:ext cx="2301240" cy="2317913"/>
          </a:xfrm>
          <a:prstGeom prst="rect">
            <a:avLst/>
          </a:prstGeom>
        </p:spPr>
      </p:pic>
    </p:spTree>
    <p:extLst>
      <p:ext uri="{BB962C8B-B14F-4D97-AF65-F5344CB8AC3E}">
        <p14:creationId xmlns:p14="http://schemas.microsoft.com/office/powerpoint/2010/main" val="390615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9756A-82C2-4B84-A407-29A3E479E4BB}"/>
              </a:ext>
            </a:extLst>
          </p:cNvPr>
          <p:cNvSpPr>
            <a:spLocks noGrp="1"/>
          </p:cNvSpPr>
          <p:nvPr>
            <p:ph idx="1"/>
          </p:nvPr>
        </p:nvSpPr>
        <p:spPr>
          <a:xfrm>
            <a:off x="1143000" y="487680"/>
            <a:ext cx="9872871" cy="5608320"/>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A </a:t>
            </a:r>
            <a:r>
              <a:rPr lang="en-US" sz="2800" dirty="0">
                <a:solidFill>
                  <a:srgbClr val="FF0000"/>
                </a:solidFill>
                <a:latin typeface="Times New Roman" panose="02020603050405020304" pitchFamily="18" charset="0"/>
                <a:cs typeface="Times New Roman" panose="02020603050405020304" pitchFamily="18" charset="0"/>
              </a:rPr>
              <a:t>vocal intensity controller </a:t>
            </a:r>
            <a:r>
              <a:rPr lang="en-US" sz="2800" dirty="0">
                <a:solidFill>
                  <a:schemeClr val="tx1"/>
                </a:solidFill>
                <a:latin typeface="Times New Roman" panose="02020603050405020304" pitchFamily="18" charset="0"/>
                <a:cs typeface="Times New Roman" panose="02020603050405020304" pitchFamily="18" charset="0"/>
              </a:rPr>
              <a:t>can provide feedback about excessive or inadequate loudness. This can be accomplished with a loudness monitoring device that samples vocal intensity from a throat microphone and provides feedback if intensity is below (or above) a predetermined threshold. </a:t>
            </a:r>
          </a:p>
          <a:p>
            <a:r>
              <a:rPr lang="en-US" sz="2800" dirty="0">
                <a:solidFill>
                  <a:schemeClr val="tx1"/>
                </a:solidFill>
                <a:latin typeface="Times New Roman" panose="02020603050405020304" pitchFamily="18" charset="0"/>
                <a:cs typeface="Times New Roman" panose="02020603050405020304" pitchFamily="18" charset="0"/>
              </a:rPr>
              <a:t> Ambulatory Phonation Monitor, </a:t>
            </a:r>
            <a:r>
              <a:rPr lang="en-US" sz="2800" dirty="0" err="1">
                <a:solidFill>
                  <a:schemeClr val="tx1"/>
                </a:solidFill>
                <a:latin typeface="Times New Roman" panose="02020603050405020304" pitchFamily="18" charset="0"/>
                <a:cs typeface="Times New Roman" panose="02020603050405020304" pitchFamily="18" charset="0"/>
              </a:rPr>
              <a:t>KayPENTAX</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Simple feedback device is a </a:t>
            </a:r>
            <a:r>
              <a:rPr lang="en-US" sz="2800" dirty="0">
                <a:solidFill>
                  <a:srgbClr val="FF0000"/>
                </a:solidFill>
                <a:latin typeface="Times New Roman" panose="02020603050405020304" pitchFamily="18" charset="0"/>
                <a:cs typeface="Times New Roman" panose="02020603050405020304" pitchFamily="18" charset="0"/>
              </a:rPr>
              <a:t>sound level meter </a:t>
            </a:r>
            <a:r>
              <a:rPr lang="en-US" sz="2800" dirty="0">
                <a:solidFill>
                  <a:schemeClr val="tx1"/>
                </a:solidFill>
                <a:latin typeface="Times New Roman" panose="02020603050405020304" pitchFamily="18" charset="0"/>
                <a:cs typeface="Times New Roman" panose="02020603050405020304" pitchFamily="18" charset="0"/>
              </a:rPr>
              <a:t>or the </a:t>
            </a:r>
            <a:r>
              <a:rPr lang="en-US" sz="2800" dirty="0">
                <a:solidFill>
                  <a:srgbClr val="FF0000"/>
                </a:solidFill>
                <a:latin typeface="Times New Roman" panose="02020603050405020304" pitchFamily="18" charset="0"/>
                <a:cs typeface="Times New Roman" panose="02020603050405020304" pitchFamily="18" charset="0"/>
              </a:rPr>
              <a:t>VU meter</a:t>
            </a:r>
          </a:p>
        </p:txBody>
      </p:sp>
      <p:pic>
        <p:nvPicPr>
          <p:cNvPr id="2" name="Picture 1">
            <a:extLst>
              <a:ext uri="{FF2B5EF4-FFF2-40B4-BE49-F238E27FC236}">
                <a16:creationId xmlns:a16="http://schemas.microsoft.com/office/drawing/2014/main" id="{1A73CDF4-ACCD-486F-8ADB-DD19A071E5BB}"/>
              </a:ext>
            </a:extLst>
          </p:cNvPr>
          <p:cNvPicPr>
            <a:picLocks noChangeAspect="1"/>
          </p:cNvPicPr>
          <p:nvPr/>
        </p:nvPicPr>
        <p:blipFill>
          <a:blip r:embed="rId2"/>
          <a:stretch>
            <a:fillRect/>
          </a:stretch>
        </p:blipFill>
        <p:spPr>
          <a:xfrm>
            <a:off x="1362075" y="3872121"/>
            <a:ext cx="3225166" cy="2437625"/>
          </a:xfrm>
          <a:prstGeom prst="rect">
            <a:avLst/>
          </a:prstGeom>
        </p:spPr>
      </p:pic>
      <p:pic>
        <p:nvPicPr>
          <p:cNvPr id="4" name="Picture 3">
            <a:extLst>
              <a:ext uri="{FF2B5EF4-FFF2-40B4-BE49-F238E27FC236}">
                <a16:creationId xmlns:a16="http://schemas.microsoft.com/office/drawing/2014/main" id="{E05D32FC-0107-4723-846B-39BA5C088A9C}"/>
              </a:ext>
            </a:extLst>
          </p:cNvPr>
          <p:cNvPicPr>
            <a:picLocks noChangeAspect="1"/>
          </p:cNvPicPr>
          <p:nvPr/>
        </p:nvPicPr>
        <p:blipFill>
          <a:blip r:embed="rId3"/>
          <a:stretch>
            <a:fillRect/>
          </a:stretch>
        </p:blipFill>
        <p:spPr>
          <a:xfrm>
            <a:off x="7122796" y="4011193"/>
            <a:ext cx="4070986" cy="2159483"/>
          </a:xfrm>
          <a:prstGeom prst="rect">
            <a:avLst/>
          </a:prstGeom>
        </p:spPr>
      </p:pic>
    </p:spTree>
    <p:extLst>
      <p:ext uri="{BB962C8B-B14F-4D97-AF65-F5344CB8AC3E}">
        <p14:creationId xmlns:p14="http://schemas.microsoft.com/office/powerpoint/2010/main" val="3636430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F49B-3961-47B6-9A88-F9A47FFAD941}"/>
              </a:ext>
            </a:extLst>
          </p:cNvPr>
          <p:cNvSpPr>
            <a:spLocks noGrp="1"/>
          </p:cNvSpPr>
          <p:nvPr>
            <p:ph type="title"/>
          </p:nvPr>
        </p:nvSpPr>
        <p:spPr>
          <a:xfrm>
            <a:off x="3206695" y="381000"/>
            <a:ext cx="5745480" cy="762000"/>
          </a:xfrm>
        </p:spPr>
        <p:txBody>
          <a:bodyPr/>
          <a:lstStyle/>
          <a:p>
            <a:r>
              <a:rPr lang="en-US" dirty="0">
                <a:solidFill>
                  <a:srgbClr val="A5B592">
                    <a:lumMod val="50000"/>
                  </a:srgbClr>
                </a:solidFill>
                <a:latin typeface="Times New Roman" panose="02020603050405020304" pitchFamily="18" charset="0"/>
                <a:cs typeface="Times New Roman" panose="02020603050405020304" pitchFamily="18" charset="0"/>
              </a:rPr>
              <a:t>Behavioral</a:t>
            </a:r>
            <a:r>
              <a:rPr kumimoji="0" lang="en-US" sz="4400" b="0" i="0" u="none" strike="noStrike" kern="1200" cap="none" spc="0" normalizeH="0" baseline="0" noProof="0" dirty="0">
                <a:ln>
                  <a:noFill/>
                </a:ln>
                <a:solidFill>
                  <a:srgbClr val="A5B592">
                    <a:lumMod val="50000"/>
                  </a:srgbClr>
                </a:solidFill>
                <a:effectLst/>
                <a:uLnTx/>
                <a:uFillTx/>
                <a:latin typeface="Times New Roman" panose="02020603050405020304" pitchFamily="18" charset="0"/>
                <a:ea typeface="+mj-ea"/>
                <a:cs typeface="Times New Roman" panose="02020603050405020304" pitchFamily="18" charset="0"/>
              </a:rPr>
              <a:t> Management</a:t>
            </a:r>
            <a:endParaRPr lang="en-US" dirty="0"/>
          </a:p>
        </p:txBody>
      </p:sp>
      <p:sp>
        <p:nvSpPr>
          <p:cNvPr id="3" name="Content Placeholder 2">
            <a:extLst>
              <a:ext uri="{FF2B5EF4-FFF2-40B4-BE49-F238E27FC236}">
                <a16:creationId xmlns:a16="http://schemas.microsoft.com/office/drawing/2014/main" id="{577A50D4-A043-46AA-A17A-2399D17181FB}"/>
              </a:ext>
            </a:extLst>
          </p:cNvPr>
          <p:cNvSpPr>
            <a:spLocks noGrp="1"/>
          </p:cNvSpPr>
          <p:nvPr>
            <p:ph idx="1"/>
          </p:nvPr>
        </p:nvSpPr>
        <p:spPr>
          <a:xfrm>
            <a:off x="167640" y="960120"/>
            <a:ext cx="11750040" cy="40386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Effort closure techniques including grunting and controlled coughing, pushing, lifting, pulling, and hard glottal attack; maximize vocal fold adduction &amp; improve vocal fold strength</a:t>
            </a:r>
          </a:p>
          <a:p>
            <a:r>
              <a:rPr lang="en-US" sz="2800" dirty="0">
                <a:solidFill>
                  <a:schemeClr val="tx1"/>
                </a:solidFill>
                <a:latin typeface="Times New Roman" panose="02020603050405020304" pitchFamily="18" charset="0"/>
                <a:cs typeface="Times New Roman" panose="02020603050405020304" pitchFamily="18" charset="0"/>
              </a:rPr>
              <a:t>Learning to initiate phonation at the beginning of exhalation; reduces air wastage and fatigue and possibly increase loudness and phrase length</a:t>
            </a:r>
          </a:p>
          <a:p>
            <a:r>
              <a:rPr lang="en-US" sz="2800" dirty="0">
                <a:solidFill>
                  <a:schemeClr val="tx1"/>
                </a:solidFill>
                <a:latin typeface="Times New Roman" panose="02020603050405020304" pitchFamily="18" charset="0"/>
                <a:cs typeface="Times New Roman" panose="02020603050405020304" pitchFamily="18" charset="0"/>
              </a:rPr>
              <a:t>Turning the head to the left or right when speaking </a:t>
            </a:r>
          </a:p>
          <a:p>
            <a:r>
              <a:rPr lang="en-US" sz="2800" dirty="0">
                <a:solidFill>
                  <a:schemeClr val="tx1"/>
                </a:solidFill>
                <a:latin typeface="Times New Roman" panose="02020603050405020304" pitchFamily="18" charset="0"/>
                <a:cs typeface="Times New Roman" panose="02020603050405020304" pitchFamily="18" charset="0"/>
              </a:rPr>
              <a:t>Lateral digital manipulation of the thyroid cartilage</a:t>
            </a:r>
          </a:p>
          <a:p>
            <a:r>
              <a:rPr lang="en-US" sz="2800" dirty="0">
                <a:solidFill>
                  <a:schemeClr val="tx1"/>
                </a:solidFill>
                <a:latin typeface="Times New Roman" panose="02020603050405020304" pitchFamily="18" charset="0"/>
                <a:cs typeface="Times New Roman" panose="02020603050405020304" pitchFamily="18" charset="0"/>
              </a:rPr>
              <a:t>Behavioral treatment of strained voice quality associated with dysarthria often is not undertaken because it is so difficult to modify and may not contribute greatly to improving intelligibility.</a:t>
            </a:r>
          </a:p>
          <a:p>
            <a:r>
              <a:rPr lang="en-US" sz="2800" dirty="0">
                <a:solidFill>
                  <a:schemeClr val="tx1"/>
                </a:solidFill>
                <a:latin typeface="Times New Roman" panose="02020603050405020304" pitchFamily="18" charset="0"/>
                <a:cs typeface="Times New Roman" panose="02020603050405020304" pitchFamily="18" charset="0"/>
              </a:rPr>
              <a:t>Lee Silverman Voice Treatment (LSVT), involving vigorous vocal exercise for people with PD, is in many respects a voice-strengthening program</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331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D5B1-2245-4040-A765-E0084166D03E}"/>
              </a:ext>
            </a:extLst>
          </p:cNvPr>
          <p:cNvSpPr>
            <a:spLocks noGrp="1"/>
          </p:cNvSpPr>
          <p:nvPr>
            <p:ph type="title"/>
          </p:nvPr>
        </p:nvSpPr>
        <p:spPr>
          <a:xfrm>
            <a:off x="4639255" y="137160"/>
            <a:ext cx="2880360" cy="792480"/>
          </a:xfrm>
        </p:spPr>
        <p:txBody>
          <a:bodyPr/>
          <a:lstStyle/>
          <a:p>
            <a:r>
              <a:rPr lang="en-US" b="1" dirty="0">
                <a:solidFill>
                  <a:schemeClr val="accent1">
                    <a:lumMod val="50000"/>
                  </a:schemeClr>
                </a:solidFill>
              </a:rPr>
              <a:t>Resonance</a:t>
            </a:r>
          </a:p>
        </p:txBody>
      </p:sp>
      <p:sp>
        <p:nvSpPr>
          <p:cNvPr id="3" name="Content Placeholder 2">
            <a:extLst>
              <a:ext uri="{FF2B5EF4-FFF2-40B4-BE49-F238E27FC236}">
                <a16:creationId xmlns:a16="http://schemas.microsoft.com/office/drawing/2014/main" id="{643ED873-A250-494D-BDF0-8848EF74C137}"/>
              </a:ext>
            </a:extLst>
          </p:cNvPr>
          <p:cNvSpPr>
            <a:spLocks noGrp="1"/>
          </p:cNvSpPr>
          <p:nvPr>
            <p:ph idx="1"/>
          </p:nvPr>
        </p:nvSpPr>
        <p:spPr>
          <a:xfrm>
            <a:off x="228600" y="731520"/>
            <a:ext cx="11734800" cy="516636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Excessive nasal airflow can result in air wastage during speech and place sometimes unachievable added demands on respiratory and laryngeal functions; the result can be reduced breath groups and increased pauses for inhalation.</a:t>
            </a:r>
          </a:p>
          <a:p>
            <a:r>
              <a:rPr lang="en-US" sz="2800" dirty="0">
                <a:solidFill>
                  <a:schemeClr val="tx1"/>
                </a:solidFill>
                <a:latin typeface="Times New Roman" panose="02020603050405020304" pitchFamily="18" charset="0"/>
                <a:cs typeface="Times New Roman" panose="02020603050405020304" pitchFamily="18" charset="0"/>
              </a:rPr>
              <a:t>Can reduce loudness, and nasal emission may reduce the perceptual distinctiveness of consonants requiring intraoral pressure. </a:t>
            </a:r>
          </a:p>
          <a:p>
            <a:r>
              <a:rPr lang="en-US" sz="2800" dirty="0">
                <a:solidFill>
                  <a:schemeClr val="tx1"/>
                </a:solidFill>
                <a:latin typeface="Times New Roman" panose="02020603050405020304" pitchFamily="18" charset="0"/>
                <a:cs typeface="Times New Roman" panose="02020603050405020304" pitchFamily="18" charset="0"/>
              </a:rPr>
              <a:t>A crude but often effective way of determining the impact of velopharyngeal inadequacy on speech intelligibility, loudness, phrase length, and articulatory precision is to </a:t>
            </a:r>
            <a:r>
              <a:rPr lang="en-US" sz="2800" dirty="0">
                <a:solidFill>
                  <a:srgbClr val="FF0000"/>
                </a:solidFill>
                <a:latin typeface="Times New Roman" panose="02020603050405020304" pitchFamily="18" charset="0"/>
                <a:cs typeface="Times New Roman" panose="02020603050405020304" pitchFamily="18" charset="0"/>
              </a:rPr>
              <a:t>compare speech with the nares occluded </a:t>
            </a:r>
            <a:r>
              <a:rPr lang="en-US" sz="2800" dirty="0">
                <a:solidFill>
                  <a:schemeClr val="tx1"/>
                </a:solidFill>
                <a:latin typeface="Times New Roman" panose="02020603050405020304" pitchFamily="18" charset="0"/>
                <a:cs typeface="Times New Roman" panose="02020603050405020304" pitchFamily="18" charset="0"/>
              </a:rPr>
              <a:t>(by fingers or a nose clip) and </a:t>
            </a:r>
            <a:r>
              <a:rPr lang="en-US" sz="2800" dirty="0" err="1">
                <a:solidFill>
                  <a:schemeClr val="tx1"/>
                </a:solidFill>
                <a:latin typeface="Times New Roman" panose="02020603050405020304" pitchFamily="18" charset="0"/>
                <a:cs typeface="Times New Roman" panose="02020603050405020304" pitchFamily="18" charset="0"/>
              </a:rPr>
              <a:t>unoccluded</a:t>
            </a:r>
            <a:r>
              <a:rPr lang="en-US" sz="2800" dirty="0">
                <a:solidFill>
                  <a:schemeClr val="tx1"/>
                </a:solidFill>
                <a:latin typeface="Times New Roman" panose="02020603050405020304" pitchFamily="18" charset="0"/>
                <a:cs typeface="Times New Roman" panose="02020603050405020304" pitchFamily="18" charset="0"/>
              </a:rPr>
              <a:t> or with the patient in the upright versus supine position (patients with marked palatal weakness may benefit from the effect of gravity on velar position in the supine position). Marked improvement under facilitated conditions may signal the need to focus on velopharyngeal function early in management.</a:t>
            </a:r>
          </a:p>
        </p:txBody>
      </p:sp>
    </p:spTree>
    <p:extLst>
      <p:ext uri="{BB962C8B-B14F-4D97-AF65-F5344CB8AC3E}">
        <p14:creationId xmlns:p14="http://schemas.microsoft.com/office/powerpoint/2010/main" val="31396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0CEC-D558-4DF4-B158-0B0B1B72C15A}"/>
              </a:ext>
            </a:extLst>
          </p:cNvPr>
          <p:cNvSpPr>
            <a:spLocks noGrp="1"/>
          </p:cNvSpPr>
          <p:nvPr>
            <p:ph type="title"/>
          </p:nvPr>
        </p:nvSpPr>
        <p:spPr>
          <a:xfrm>
            <a:off x="3680460" y="381000"/>
            <a:ext cx="4831080" cy="685800"/>
          </a:xfrm>
        </p:spPr>
        <p:txBody>
          <a:bodyPr>
            <a:normAutofit fontScale="90000"/>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Surgical Management</a:t>
            </a:r>
          </a:p>
        </p:txBody>
      </p:sp>
      <p:sp>
        <p:nvSpPr>
          <p:cNvPr id="3" name="Content Placeholder 2">
            <a:extLst>
              <a:ext uri="{FF2B5EF4-FFF2-40B4-BE49-F238E27FC236}">
                <a16:creationId xmlns:a16="http://schemas.microsoft.com/office/drawing/2014/main" id="{0171A175-1A4D-4D75-80C9-3F84A148EBE1}"/>
              </a:ext>
            </a:extLst>
          </p:cNvPr>
          <p:cNvSpPr>
            <a:spLocks noGrp="1"/>
          </p:cNvSpPr>
          <p:nvPr>
            <p:ph idx="1"/>
          </p:nvPr>
        </p:nvSpPr>
        <p:spPr>
          <a:xfrm>
            <a:off x="457200" y="1554480"/>
            <a:ext cx="10576560" cy="3749040"/>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Superiorly based pharyngeal flap surgery or sphincter pharyngoplasty surgery are the preferred methods for managing velopharyngeal incompetence in people with repaired palatal clefts.</a:t>
            </a:r>
          </a:p>
          <a:p>
            <a:r>
              <a:rPr lang="en-US" sz="2800" dirty="0">
                <a:solidFill>
                  <a:schemeClr val="tx1"/>
                </a:solidFill>
                <a:latin typeface="Times New Roman" panose="02020603050405020304" pitchFamily="18" charset="0"/>
                <a:cs typeface="Times New Roman" panose="02020603050405020304" pitchFamily="18" charset="0"/>
              </a:rPr>
              <a:t>Injectable substances (e.g., hyaluronic acid [Restylane]) placed into the posterior or lateral pharyngeal walls has also been used to manage velopharyngeal inadequacy.</a:t>
            </a:r>
          </a:p>
          <a:p>
            <a:r>
              <a:rPr lang="en-US" sz="2800" dirty="0">
                <a:solidFill>
                  <a:schemeClr val="tx1"/>
                </a:solidFill>
                <a:latin typeface="Times New Roman" panose="02020603050405020304" pitchFamily="18" charset="0"/>
                <a:cs typeface="Times New Roman" panose="02020603050405020304" pitchFamily="18" charset="0"/>
              </a:rPr>
              <a:t>Pharyngeal flaps, pharyngeal implants, and Teflon injection) for velopharyngeal dysfunction in dysarthria</a:t>
            </a:r>
          </a:p>
        </p:txBody>
      </p:sp>
    </p:spTree>
    <p:extLst>
      <p:ext uri="{BB962C8B-B14F-4D97-AF65-F5344CB8AC3E}">
        <p14:creationId xmlns:p14="http://schemas.microsoft.com/office/powerpoint/2010/main" val="93461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0B86-7A9B-4864-8CE5-E67810F88532}"/>
              </a:ext>
            </a:extLst>
          </p:cNvPr>
          <p:cNvSpPr>
            <a:spLocks noGrp="1"/>
          </p:cNvSpPr>
          <p:nvPr>
            <p:ph type="title"/>
          </p:nvPr>
        </p:nvSpPr>
        <p:spPr>
          <a:xfrm>
            <a:off x="2468880" y="167640"/>
            <a:ext cx="7711440" cy="1356360"/>
          </a:xfrm>
        </p:spPr>
        <p:txBody>
          <a:bodyPr/>
          <a:lstStyle/>
          <a:p>
            <a:r>
              <a:rPr lang="en-US" b="1" dirty="0">
                <a:solidFill>
                  <a:schemeClr val="accent1">
                    <a:lumMod val="50000"/>
                  </a:schemeClr>
                </a:solidFill>
              </a:rPr>
              <a:t>Respiration (Speech Breathing)</a:t>
            </a:r>
            <a:endParaRPr lang="en-US"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374A12D-DCC5-43D1-B29E-0DA765B4CDE3}"/>
              </a:ext>
            </a:extLst>
          </p:cNvPr>
          <p:cNvSpPr>
            <a:spLocks noGrp="1"/>
          </p:cNvSpPr>
          <p:nvPr>
            <p:ph idx="1"/>
          </p:nvPr>
        </p:nvSpPr>
        <p:spPr>
          <a:xfrm>
            <a:off x="411480" y="1524000"/>
            <a:ext cx="11369039" cy="46482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If a patient has adequate loudness and demonstrates flexible and appropriate breath patterning during speech, respiration does not require attention.</a:t>
            </a:r>
          </a:p>
          <a:p>
            <a:r>
              <a:rPr lang="en-US" sz="2800" dirty="0">
                <a:solidFill>
                  <a:schemeClr val="tx1"/>
                </a:solidFill>
                <a:latin typeface="Times New Roman" panose="02020603050405020304" pitchFamily="18" charset="0"/>
                <a:cs typeface="Times New Roman" panose="02020603050405020304" pitchFamily="18" charset="0"/>
              </a:rPr>
              <a:t>Even in absence of significant respiratory compromise, some dysarthric speakers may have reduced words per breath group or less or greater than normal variability in breath group length, and they may occasionally take breaths at </a:t>
            </a:r>
            <a:r>
              <a:rPr lang="en-US" sz="2800" dirty="0" err="1">
                <a:solidFill>
                  <a:schemeClr val="tx1"/>
                </a:solidFill>
                <a:latin typeface="Times New Roman" panose="02020603050405020304" pitchFamily="18" charset="0"/>
                <a:cs typeface="Times New Roman" panose="02020603050405020304" pitchFamily="18" charset="0"/>
              </a:rPr>
              <a:t>nonsyntactic</a:t>
            </a:r>
            <a:r>
              <a:rPr lang="en-US" sz="2800" dirty="0">
                <a:solidFill>
                  <a:schemeClr val="tx1"/>
                </a:solidFill>
                <a:latin typeface="Times New Roman" panose="02020603050405020304" pitchFamily="18" charset="0"/>
                <a:cs typeface="Times New Roman" panose="02020603050405020304" pitchFamily="18" charset="0"/>
              </a:rPr>
              <a:t> boundaries.</a:t>
            </a:r>
          </a:p>
          <a:p>
            <a:r>
              <a:rPr lang="en-US" sz="2800" dirty="0">
                <a:solidFill>
                  <a:schemeClr val="tx1"/>
                </a:solidFill>
                <a:latin typeface="Times New Roman" panose="02020603050405020304" pitchFamily="18" charset="0"/>
                <a:cs typeface="Times New Roman" panose="02020603050405020304" pitchFamily="18" charset="0"/>
              </a:rPr>
              <a:t>In addition, poor speech breathing can affect other speech functions, especially phonation</a:t>
            </a:r>
          </a:p>
          <a:p>
            <a:r>
              <a:rPr lang="en-US" sz="2800" dirty="0">
                <a:solidFill>
                  <a:schemeClr val="tx1"/>
                </a:solidFill>
                <a:latin typeface="Times New Roman" panose="02020603050405020304" pitchFamily="18" charset="0"/>
                <a:cs typeface="Times New Roman" panose="02020603050405020304" pitchFamily="18" charset="0"/>
              </a:rPr>
              <a:t>Management efforts are primarily behavioral and prosthetic. </a:t>
            </a: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15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597-2914-48A5-9BB5-3A347F41851F}"/>
              </a:ext>
            </a:extLst>
          </p:cNvPr>
          <p:cNvSpPr>
            <a:spLocks noGrp="1"/>
          </p:cNvSpPr>
          <p:nvPr>
            <p:ph type="title"/>
          </p:nvPr>
        </p:nvSpPr>
        <p:spPr>
          <a:xfrm>
            <a:off x="3305755" y="182880"/>
            <a:ext cx="5547360" cy="777240"/>
          </a:xfrm>
        </p:spPr>
        <p:txBody>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Prosthetic Management</a:t>
            </a:r>
          </a:p>
        </p:txBody>
      </p:sp>
      <p:sp>
        <p:nvSpPr>
          <p:cNvPr id="3" name="Content Placeholder 2">
            <a:extLst>
              <a:ext uri="{FF2B5EF4-FFF2-40B4-BE49-F238E27FC236}">
                <a16:creationId xmlns:a16="http://schemas.microsoft.com/office/drawing/2014/main" id="{DEE1986E-55B9-4C1F-A598-336A91C2036A}"/>
              </a:ext>
            </a:extLst>
          </p:cNvPr>
          <p:cNvSpPr>
            <a:spLocks noGrp="1"/>
          </p:cNvSpPr>
          <p:nvPr>
            <p:ph idx="1"/>
          </p:nvPr>
        </p:nvSpPr>
        <p:spPr>
          <a:xfrm>
            <a:off x="411480" y="960120"/>
            <a:ext cx="11369040" cy="5425440"/>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Palatal lift prosthesis is the most frequently studied intervention for managing velopharyngeal dysfunction in dysarthria.</a:t>
            </a:r>
          </a:p>
          <a:p>
            <a:r>
              <a:rPr lang="en-US" sz="2800" dirty="0">
                <a:solidFill>
                  <a:schemeClr val="tx1"/>
                </a:solidFill>
                <a:latin typeface="Times New Roman" panose="02020603050405020304" pitchFamily="18" charset="0"/>
                <a:cs typeface="Times New Roman" panose="02020603050405020304" pitchFamily="18" charset="0"/>
              </a:rPr>
              <a:t>A palatal lift consists of a palatal portion that is attached to the teeth and a lift portion that extends posteriorly to lift the palate in the direction of velopharyngeal closure.</a:t>
            </a:r>
          </a:p>
          <a:p>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912BF24-977F-46EF-A017-82C2AFFD133B}"/>
              </a:ext>
            </a:extLst>
          </p:cNvPr>
          <p:cNvPicPr>
            <a:picLocks noChangeAspect="1"/>
          </p:cNvPicPr>
          <p:nvPr/>
        </p:nvPicPr>
        <p:blipFill>
          <a:blip r:embed="rId2"/>
          <a:stretch>
            <a:fillRect/>
          </a:stretch>
        </p:blipFill>
        <p:spPr>
          <a:xfrm>
            <a:off x="1062304" y="3130662"/>
            <a:ext cx="4486901" cy="2943636"/>
          </a:xfrm>
          <a:prstGeom prst="rect">
            <a:avLst/>
          </a:prstGeom>
        </p:spPr>
      </p:pic>
      <p:pic>
        <p:nvPicPr>
          <p:cNvPr id="7" name="Picture 6">
            <a:extLst>
              <a:ext uri="{FF2B5EF4-FFF2-40B4-BE49-F238E27FC236}">
                <a16:creationId xmlns:a16="http://schemas.microsoft.com/office/drawing/2014/main" id="{1FDC5209-9870-4029-9D49-EF80B6A45C92}"/>
              </a:ext>
            </a:extLst>
          </p:cNvPr>
          <p:cNvPicPr>
            <a:picLocks noChangeAspect="1"/>
          </p:cNvPicPr>
          <p:nvPr/>
        </p:nvPicPr>
        <p:blipFill>
          <a:blip r:embed="rId3"/>
          <a:stretch>
            <a:fillRect/>
          </a:stretch>
        </p:blipFill>
        <p:spPr>
          <a:xfrm>
            <a:off x="6200029" y="3206873"/>
            <a:ext cx="4563112" cy="2867425"/>
          </a:xfrm>
          <a:prstGeom prst="rect">
            <a:avLst/>
          </a:prstGeom>
        </p:spPr>
      </p:pic>
    </p:spTree>
    <p:extLst>
      <p:ext uri="{BB962C8B-B14F-4D97-AF65-F5344CB8AC3E}">
        <p14:creationId xmlns:p14="http://schemas.microsoft.com/office/powerpoint/2010/main" val="151898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43BFCD-2A27-47C2-89F8-746036D2B893}"/>
              </a:ext>
            </a:extLst>
          </p:cNvPr>
          <p:cNvSpPr>
            <a:spLocks noGrp="1"/>
          </p:cNvSpPr>
          <p:nvPr>
            <p:ph idx="1"/>
          </p:nvPr>
        </p:nvSpPr>
        <p:spPr>
          <a:xfrm>
            <a:off x="373380" y="640080"/>
            <a:ext cx="11445240" cy="557784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Candidates for palatal lift are those</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with significant velopharyngeal weakness, usually associated with flaccid dysarthria, whose deficits at other levels of the speech system are minimal or would be minimized by more adequate velopharyngeal closure; </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who have evidence of lateral pharyngeal wall movement during speech; </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whose deficits are stable or not rapidly worsening; </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who have sufficient supporting dentition; </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who do not have significant spasticity or a hyperactive gag reflex; </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who are motivated to improve speech and willing to tolerate the time to fit and adapt to the device; and </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who are able to insert and remove the lift without assistance.</a:t>
            </a:r>
          </a:p>
        </p:txBody>
      </p:sp>
    </p:spTree>
    <p:extLst>
      <p:ext uri="{BB962C8B-B14F-4D97-AF65-F5344CB8AC3E}">
        <p14:creationId xmlns:p14="http://schemas.microsoft.com/office/powerpoint/2010/main" val="3961934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7EC9BF-8954-4598-814A-6A937EE4874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5138" r="2568"/>
          <a:stretch/>
        </p:blipFill>
        <p:spPr>
          <a:xfrm>
            <a:off x="274321" y="792480"/>
            <a:ext cx="8214360" cy="4602480"/>
          </a:xfrm>
          <a:prstGeom prst="rect">
            <a:avLst/>
          </a:prstGeom>
        </p:spPr>
      </p:pic>
      <p:sp>
        <p:nvSpPr>
          <p:cNvPr id="4" name="Content Placeholder 2">
            <a:extLst>
              <a:ext uri="{FF2B5EF4-FFF2-40B4-BE49-F238E27FC236}">
                <a16:creationId xmlns:a16="http://schemas.microsoft.com/office/drawing/2014/main" id="{50C7DE45-F428-4B08-BCB8-3F49C5430BC8}"/>
              </a:ext>
            </a:extLst>
          </p:cNvPr>
          <p:cNvSpPr txBox="1">
            <a:spLocks/>
          </p:cNvSpPr>
          <p:nvPr/>
        </p:nvSpPr>
        <p:spPr>
          <a:xfrm>
            <a:off x="8442960" y="441960"/>
            <a:ext cx="3474719" cy="6202680"/>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2400" dirty="0">
                <a:solidFill>
                  <a:schemeClr val="tx1"/>
                </a:solidFill>
                <a:latin typeface="Times New Roman" panose="02020603050405020304" pitchFamily="18" charset="0"/>
                <a:cs typeface="Times New Roman" panose="02020603050405020304" pitchFamily="18" charset="0"/>
              </a:rPr>
              <a:t>Problems encountered include </a:t>
            </a:r>
          </a:p>
          <a:p>
            <a:pPr lvl="1"/>
            <a:r>
              <a:rPr lang="en-US" sz="2400" dirty="0">
                <a:solidFill>
                  <a:schemeClr val="tx1"/>
                </a:solidFill>
                <a:latin typeface="Times New Roman" panose="02020603050405020304" pitchFamily="18" charset="0"/>
                <a:cs typeface="Times New Roman" panose="02020603050405020304" pitchFamily="18" charset="0"/>
              </a:rPr>
              <a:t>inadequate retention of the lift because of poor dental support; </a:t>
            </a:r>
          </a:p>
          <a:p>
            <a:pPr lvl="1"/>
            <a:r>
              <a:rPr lang="en-US" sz="2400" dirty="0">
                <a:solidFill>
                  <a:schemeClr val="tx1"/>
                </a:solidFill>
                <a:latin typeface="Times New Roman" panose="02020603050405020304" pitchFamily="18" charset="0"/>
                <a:cs typeface="Times New Roman" panose="02020603050405020304" pitchFamily="18" charset="0"/>
              </a:rPr>
              <a:t>hyperactive gag responses that are unresponsive to desensitization or appliance modification; </a:t>
            </a:r>
          </a:p>
          <a:p>
            <a:pPr lvl="1"/>
            <a:r>
              <a:rPr lang="en-US" sz="2400" dirty="0">
                <a:solidFill>
                  <a:schemeClr val="tx1"/>
                </a:solidFill>
                <a:latin typeface="Times New Roman" panose="02020603050405020304" pitchFamily="18" charset="0"/>
                <a:cs typeface="Times New Roman" panose="02020603050405020304" pitchFamily="18" charset="0"/>
              </a:rPr>
              <a:t>a spastic or stiff palate that does not tolerate the lift; and </a:t>
            </a:r>
          </a:p>
          <a:p>
            <a:pPr lvl="1"/>
            <a:r>
              <a:rPr lang="en-US" sz="2400" dirty="0">
                <a:solidFill>
                  <a:schemeClr val="tx1"/>
                </a:solidFill>
                <a:latin typeface="Times New Roman" panose="02020603050405020304" pitchFamily="18" charset="0"/>
                <a:cs typeface="Times New Roman" panose="02020603050405020304" pitchFamily="18" charset="0"/>
              </a:rPr>
              <a:t>lack of cooperation, lack of acceptance, or unrealistic expectation</a:t>
            </a:r>
          </a:p>
          <a:p>
            <a:pPr marL="274320" lvl="1" indent="0">
              <a:buFont typeface="Corbel"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274320" lvl="1" indent="0">
              <a:buFont typeface="Corbel"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274320" lvl="1" indent="0">
              <a:buFont typeface="Corbel"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92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EBAD4B-FBF8-4FFA-A5C3-CDCE77912B71}"/>
              </a:ext>
            </a:extLst>
          </p:cNvPr>
          <p:cNvSpPr>
            <a:spLocks noGrp="1"/>
          </p:cNvSpPr>
          <p:nvPr>
            <p:ph idx="1"/>
          </p:nvPr>
        </p:nvSpPr>
        <p:spPr>
          <a:xfrm>
            <a:off x="1159564" y="1158240"/>
            <a:ext cx="9872871" cy="40386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The effectiveness of palatal lift prostheses, as reflected in increased intelligibility, decreased hypernasality, and improved articulation.</a:t>
            </a:r>
          </a:p>
          <a:p>
            <a:r>
              <a:rPr lang="en-US" sz="2800" dirty="0">
                <a:solidFill>
                  <a:schemeClr val="tx1"/>
                </a:solidFill>
                <a:latin typeface="Times New Roman" panose="02020603050405020304" pitchFamily="18" charset="0"/>
                <a:cs typeface="Times New Roman" panose="02020603050405020304" pitchFamily="18" charset="0"/>
              </a:rPr>
              <a:t>“Minor” prosthetic devices like wearing a nose clip (or simply manually occluding the nares during speech); although this may not be done on a constant basis, it can improve intelligibility when a statement has not been understood.</a:t>
            </a:r>
          </a:p>
          <a:p>
            <a:r>
              <a:rPr lang="en-US" sz="2800" dirty="0">
                <a:solidFill>
                  <a:schemeClr val="tx1"/>
                </a:solidFill>
                <a:latin typeface="Times New Roman" panose="02020603050405020304" pitchFamily="18" charset="0"/>
                <a:cs typeface="Times New Roman" panose="02020603050405020304" pitchFamily="18" charset="0"/>
              </a:rPr>
              <a:t>Nasal obturator or one-way nasal speaking valve that can be inserted into the nostrils for the purpose of occluding nasal airflow during speech.</a:t>
            </a:r>
          </a:p>
        </p:txBody>
      </p:sp>
    </p:spTree>
    <p:extLst>
      <p:ext uri="{BB962C8B-B14F-4D97-AF65-F5344CB8AC3E}">
        <p14:creationId xmlns:p14="http://schemas.microsoft.com/office/powerpoint/2010/main" val="4143482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9407-8DEB-44FF-A355-CF9BDBC66B66}"/>
              </a:ext>
            </a:extLst>
          </p:cNvPr>
          <p:cNvSpPr>
            <a:spLocks noGrp="1"/>
          </p:cNvSpPr>
          <p:nvPr>
            <p:ph type="title"/>
          </p:nvPr>
        </p:nvSpPr>
        <p:spPr>
          <a:xfrm>
            <a:off x="3078480" y="182880"/>
            <a:ext cx="5760720" cy="762000"/>
          </a:xfrm>
        </p:spPr>
        <p:txBody>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Behavioral Management</a:t>
            </a:r>
          </a:p>
        </p:txBody>
      </p:sp>
      <p:sp>
        <p:nvSpPr>
          <p:cNvPr id="3" name="Content Placeholder 2">
            <a:extLst>
              <a:ext uri="{FF2B5EF4-FFF2-40B4-BE49-F238E27FC236}">
                <a16:creationId xmlns:a16="http://schemas.microsoft.com/office/drawing/2014/main" id="{A9F5FAB1-DBDD-4303-A548-368592CBC7B3}"/>
              </a:ext>
            </a:extLst>
          </p:cNvPr>
          <p:cNvSpPr>
            <a:spLocks noGrp="1"/>
          </p:cNvSpPr>
          <p:nvPr>
            <p:ph idx="1"/>
          </p:nvPr>
        </p:nvSpPr>
        <p:spPr>
          <a:xfrm>
            <a:off x="457200" y="853440"/>
            <a:ext cx="11277600" cy="5151120"/>
          </a:xfrm>
        </p:spPr>
        <p:txBody>
          <a:bodyPr>
            <a:noAutofit/>
          </a:bodyPr>
          <a:lstStyle/>
          <a:p>
            <a:pPr marL="45720" indent="0">
              <a:buNone/>
            </a:pPr>
            <a:r>
              <a:rPr lang="en-US" sz="2400" dirty="0">
                <a:solidFill>
                  <a:schemeClr val="tx1"/>
                </a:solidFill>
                <a:latin typeface="Times New Roman" panose="02020603050405020304" pitchFamily="18" charset="0"/>
                <a:cs typeface="Times New Roman" panose="02020603050405020304" pitchFamily="18" charset="0"/>
              </a:rPr>
              <a:t>It is generally felt that dysarthric people with severe and chronic velopharyngeal impairment do not benefit from behavioral intervention.</a:t>
            </a:r>
          </a:p>
          <a:p>
            <a:pPr marL="45720" indent="0">
              <a:buNone/>
            </a:pPr>
            <a:r>
              <a:rPr lang="en-US" sz="2400" dirty="0">
                <a:solidFill>
                  <a:schemeClr val="tx1"/>
                </a:solidFill>
                <a:latin typeface="Times New Roman" panose="02020603050405020304" pitchFamily="18" charset="0"/>
                <a:cs typeface="Times New Roman" panose="02020603050405020304" pitchFamily="18" charset="0"/>
              </a:rPr>
              <a:t>1. Modifying the pattern of speaking</a:t>
            </a:r>
          </a:p>
          <a:p>
            <a:pPr marL="45720" indent="0">
              <a:buNone/>
            </a:pPr>
            <a:r>
              <a:rPr lang="en-US" sz="2400" dirty="0">
                <a:solidFill>
                  <a:schemeClr val="tx1"/>
                </a:solidFill>
                <a:latin typeface="Times New Roman" panose="02020603050405020304" pitchFamily="18" charset="0"/>
                <a:cs typeface="Times New Roman" panose="02020603050405020304" pitchFamily="18" charset="0"/>
              </a:rPr>
              <a:t>Increase effort, reduce rate, or </a:t>
            </a:r>
            <a:r>
              <a:rPr lang="en-US" sz="2400" dirty="0" err="1">
                <a:solidFill>
                  <a:schemeClr val="tx1"/>
                </a:solidFill>
                <a:latin typeface="Times New Roman" panose="02020603050405020304" pitchFamily="18" charset="0"/>
                <a:cs typeface="Times New Roman" panose="02020603050405020304" pitchFamily="18" charset="0"/>
              </a:rPr>
              <a:t>overarticulate</a:t>
            </a:r>
            <a:r>
              <a:rPr lang="en-US" sz="2400" dirty="0">
                <a:solidFill>
                  <a:schemeClr val="tx1"/>
                </a:solidFill>
                <a:latin typeface="Times New Roman" panose="02020603050405020304" pitchFamily="18" charset="0"/>
                <a:cs typeface="Times New Roman" panose="02020603050405020304" pitchFamily="18" charset="0"/>
              </a:rPr>
              <a:t>; “speak more precisely.”</a:t>
            </a:r>
          </a:p>
          <a:p>
            <a:pPr marL="45720" indent="0">
              <a:buNone/>
            </a:pPr>
            <a:r>
              <a:rPr lang="en-US" sz="2400" dirty="0">
                <a:solidFill>
                  <a:schemeClr val="tx1"/>
                </a:solidFill>
                <a:latin typeface="Times New Roman" panose="02020603050405020304" pitchFamily="18" charset="0"/>
                <a:cs typeface="Times New Roman" panose="02020603050405020304" pitchFamily="18" charset="0"/>
              </a:rPr>
              <a:t>Exaggerated jaw movement to increase oral opening during speech; increasing loudness; and reducing the duration of stops, fricatives, and affricates to reduce demands for sustained intraoral pressure. Speaking in the supine position may facilitate velopharyngeal closure </a:t>
            </a:r>
          </a:p>
          <a:p>
            <a:pPr marL="45720" indent="0">
              <a:buNone/>
            </a:pPr>
            <a:r>
              <a:rPr lang="en-US" sz="2400" dirty="0">
                <a:solidFill>
                  <a:schemeClr val="tx1"/>
                </a:solidFill>
                <a:latin typeface="Times New Roman" panose="02020603050405020304" pitchFamily="18" charset="0"/>
                <a:cs typeface="Times New Roman" panose="02020603050405020304" pitchFamily="18" charset="0"/>
              </a:rPr>
              <a:t>2. Resistance training during speech. </a:t>
            </a:r>
          </a:p>
          <a:p>
            <a:pPr marL="45720" indent="0">
              <a:buNone/>
            </a:pPr>
            <a:r>
              <a:rPr lang="en-US" sz="2400" dirty="0">
                <a:solidFill>
                  <a:schemeClr val="tx1"/>
                </a:solidFill>
                <a:latin typeface="Times New Roman" panose="02020603050405020304" pitchFamily="18" charset="0"/>
                <a:cs typeface="Times New Roman" panose="02020603050405020304" pitchFamily="18" charset="0"/>
              </a:rPr>
              <a:t>Continuous positive airway pressure (CPAP), frequently used for people with obstructive sleep apnea, delivers positive airflow into the nasal cavities through a hose and nasal mask assembly</a:t>
            </a:r>
          </a:p>
          <a:p>
            <a:pPr marL="45720" indent="0">
              <a:buNone/>
            </a:pPr>
            <a:r>
              <a:rPr lang="en-US" sz="2400" dirty="0">
                <a:solidFill>
                  <a:schemeClr val="tx1"/>
                </a:solidFill>
                <a:latin typeface="Times New Roman" panose="02020603050405020304" pitchFamily="18" charset="0"/>
                <a:cs typeface="Times New Roman" panose="02020603050405020304" pitchFamily="18" charset="0"/>
              </a:rPr>
              <a:t>Involves challenging the velopharyngeal muscles during speech to overcome positive airway pressure to achieve velopharyngeal closure.</a:t>
            </a:r>
          </a:p>
        </p:txBody>
      </p:sp>
    </p:spTree>
    <p:extLst>
      <p:ext uri="{BB962C8B-B14F-4D97-AF65-F5344CB8AC3E}">
        <p14:creationId xmlns:p14="http://schemas.microsoft.com/office/powerpoint/2010/main" val="164141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29D17-6CA6-4A49-862D-EC35BDC39B9C}"/>
              </a:ext>
            </a:extLst>
          </p:cNvPr>
          <p:cNvSpPr>
            <a:spLocks noGrp="1"/>
          </p:cNvSpPr>
          <p:nvPr>
            <p:ph idx="1"/>
          </p:nvPr>
        </p:nvSpPr>
        <p:spPr>
          <a:xfrm>
            <a:off x="1159564" y="624840"/>
            <a:ext cx="9872871" cy="4038600"/>
          </a:xfrm>
        </p:spPr>
        <p:txBody>
          <a:bodyPr>
            <a:noAutofit/>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3. Feedback</a:t>
            </a:r>
          </a:p>
          <a:p>
            <a:pPr marL="45720" indent="0">
              <a:buNone/>
            </a:pPr>
            <a:r>
              <a:rPr lang="en-US" sz="2800" dirty="0">
                <a:solidFill>
                  <a:schemeClr val="tx1"/>
                </a:solidFill>
                <a:latin typeface="Times New Roman" panose="02020603050405020304" pitchFamily="18" charset="0"/>
                <a:cs typeface="Times New Roman" panose="02020603050405020304" pitchFamily="18" charset="0"/>
              </a:rPr>
              <a:t>Some speakers benefit from feedback from a mirror, nasal-flow transducer, </a:t>
            </a:r>
            <a:r>
              <a:rPr lang="en-US" sz="2800" dirty="0" err="1">
                <a:solidFill>
                  <a:schemeClr val="tx1"/>
                </a:solidFill>
                <a:latin typeface="Times New Roman" panose="02020603050405020304" pitchFamily="18" charset="0"/>
                <a:cs typeface="Times New Roman" panose="02020603050405020304" pitchFamily="18" charset="0"/>
              </a:rPr>
              <a:t>nasoendoscope</a:t>
            </a:r>
            <a:r>
              <a:rPr lang="en-US" sz="2800" dirty="0">
                <a:solidFill>
                  <a:schemeClr val="tx1"/>
                </a:solidFill>
                <a:latin typeface="Times New Roman" panose="02020603050405020304" pitchFamily="18" charset="0"/>
                <a:cs typeface="Times New Roman" panose="02020603050405020304" pitchFamily="18" charset="0"/>
              </a:rPr>
              <a:t>, or other simple or sophisticated devices that provide feedback during efforts to decrease hypernasality and nasal airflow during speech.</a:t>
            </a:r>
          </a:p>
          <a:p>
            <a:pPr marL="45720" indent="0">
              <a:buNone/>
            </a:pPr>
            <a:r>
              <a:rPr lang="en-US" sz="2800" dirty="0">
                <a:solidFill>
                  <a:schemeClr val="tx1"/>
                </a:solidFill>
                <a:latin typeface="Times New Roman" panose="02020603050405020304" pitchFamily="18" charset="0"/>
                <a:cs typeface="Times New Roman" panose="02020603050405020304" pitchFamily="18" charset="0"/>
              </a:rPr>
              <a:t>4. Techniques focused on nonspeech velopharyngeal movement</a:t>
            </a:r>
          </a:p>
          <a:p>
            <a:pPr marL="45720" indent="0">
              <a:buNone/>
            </a:pPr>
            <a:r>
              <a:rPr lang="en-US" sz="2800" dirty="0">
                <a:solidFill>
                  <a:schemeClr val="tx1"/>
                </a:solidFill>
                <a:latin typeface="Times New Roman" panose="02020603050405020304" pitchFamily="18" charset="0"/>
                <a:cs typeface="Times New Roman" panose="02020603050405020304" pitchFamily="18" charset="0"/>
              </a:rPr>
              <a:t>Nonspeech activities to improve speech are generally not beneficial</a:t>
            </a:r>
          </a:p>
          <a:p>
            <a:pPr marL="45720" indent="0">
              <a:buNone/>
            </a:pPr>
            <a:r>
              <a:rPr lang="en-US" sz="2800" dirty="0">
                <a:solidFill>
                  <a:schemeClr val="tx1"/>
                </a:solidFill>
                <a:latin typeface="Times New Roman" panose="02020603050405020304" pitchFamily="18" charset="0"/>
                <a:cs typeface="Times New Roman" panose="02020603050405020304" pitchFamily="18" charset="0"/>
              </a:rPr>
              <a:t>Existing evidence and expert opinion suggest that pushing exercise, nonspeech strengthening exercise (e.g., blowing, sucking), tasks to control and modify the breath stream (e.g., blowing bubbles, cotton balls, whistles), and inhibition or facilitation techniques (e.g., icing, stroking, brushing, pressure to muscle insertion points) are not effective for improving velopharyngeal function for speech. </a:t>
            </a:r>
          </a:p>
        </p:txBody>
      </p:sp>
    </p:spTree>
    <p:extLst>
      <p:ext uri="{BB962C8B-B14F-4D97-AF65-F5344CB8AC3E}">
        <p14:creationId xmlns:p14="http://schemas.microsoft.com/office/powerpoint/2010/main" val="77788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1B5A-9F4F-4DF5-A9DE-36E31AEE69DB}"/>
              </a:ext>
            </a:extLst>
          </p:cNvPr>
          <p:cNvSpPr>
            <a:spLocks noGrp="1"/>
          </p:cNvSpPr>
          <p:nvPr>
            <p:ph type="title"/>
          </p:nvPr>
        </p:nvSpPr>
        <p:spPr>
          <a:xfrm>
            <a:off x="4632960" y="182880"/>
            <a:ext cx="2926080" cy="716280"/>
          </a:xfrm>
        </p:spPr>
        <p:txBody>
          <a:bodyPr>
            <a:normAutofit fontScale="90000"/>
          </a:bodyPr>
          <a:lstStyle/>
          <a:p>
            <a:r>
              <a:rPr lang="en-US" b="1" dirty="0">
                <a:solidFill>
                  <a:schemeClr val="accent1">
                    <a:lumMod val="50000"/>
                  </a:schemeClr>
                </a:solidFill>
              </a:rPr>
              <a:t>Articulation</a:t>
            </a:r>
          </a:p>
        </p:txBody>
      </p:sp>
      <p:sp>
        <p:nvSpPr>
          <p:cNvPr id="3" name="Content Placeholder 2">
            <a:extLst>
              <a:ext uri="{FF2B5EF4-FFF2-40B4-BE49-F238E27FC236}">
                <a16:creationId xmlns:a16="http://schemas.microsoft.com/office/drawing/2014/main" id="{65928F81-55F4-4A6A-8807-2C4AD2522759}"/>
              </a:ext>
            </a:extLst>
          </p:cNvPr>
          <p:cNvSpPr>
            <a:spLocks noGrp="1"/>
          </p:cNvSpPr>
          <p:nvPr>
            <p:ph idx="1"/>
          </p:nvPr>
        </p:nvSpPr>
        <p:spPr>
          <a:xfrm>
            <a:off x="1143000" y="1417320"/>
            <a:ext cx="9872871" cy="164592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Historically been viewed as a major part of dysarthria treatment for many patients</a:t>
            </a:r>
          </a:p>
          <a:p>
            <a:r>
              <a:rPr lang="en-US" sz="2800" dirty="0">
                <a:solidFill>
                  <a:schemeClr val="tx1"/>
                </a:solidFill>
                <a:latin typeface="Times New Roman" panose="02020603050405020304" pitchFamily="18" charset="0"/>
                <a:cs typeface="Times New Roman" panose="02020603050405020304" pitchFamily="18" charset="0"/>
              </a:rPr>
              <a:t>It could be treated by focusing on other functions such as improving when the respiratory support or loudness/ prosodic enhancement.</a:t>
            </a:r>
          </a:p>
        </p:txBody>
      </p:sp>
    </p:spTree>
    <p:extLst>
      <p:ext uri="{BB962C8B-B14F-4D97-AF65-F5344CB8AC3E}">
        <p14:creationId xmlns:p14="http://schemas.microsoft.com/office/powerpoint/2010/main" val="379429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5B6CB-E7DA-4920-86D6-217D3D4D4E0B}"/>
              </a:ext>
            </a:extLst>
          </p:cNvPr>
          <p:cNvSpPr>
            <a:spLocks noGrp="1"/>
          </p:cNvSpPr>
          <p:nvPr>
            <p:ph idx="1"/>
          </p:nvPr>
        </p:nvSpPr>
        <p:spPr>
          <a:xfrm>
            <a:off x="335280" y="822960"/>
            <a:ext cx="11247120" cy="3627120"/>
          </a:xfrm>
        </p:spPr>
        <p:txBody>
          <a:bodyPr>
            <a:noAutofit/>
          </a:bodyPr>
          <a:lstStyle/>
          <a:p>
            <a:pPr marL="45720" indent="0">
              <a:buNone/>
            </a:pPr>
            <a:r>
              <a:rPr lang="en-US" sz="1800" dirty="0">
                <a:solidFill>
                  <a:schemeClr val="tx1"/>
                </a:solidFill>
                <a:latin typeface="Times New Roman" panose="02020603050405020304" pitchFamily="18" charset="0"/>
                <a:cs typeface="Times New Roman" panose="02020603050405020304" pitchFamily="18" charset="0"/>
              </a:rPr>
              <a:t>Strength training The use of strength training to improve articulation is controversial due to limited efficacy data.</a:t>
            </a:r>
          </a:p>
          <a:p>
            <a:r>
              <a:rPr lang="en-US" sz="1800" dirty="0">
                <a:solidFill>
                  <a:schemeClr val="tx1"/>
                </a:solidFill>
                <a:latin typeface="Times New Roman" panose="02020603050405020304" pitchFamily="18" charset="0"/>
                <a:cs typeface="Times New Roman" panose="02020603050405020304" pitchFamily="18" charset="0"/>
              </a:rPr>
              <a:t> Two methods are commonly used. </a:t>
            </a:r>
          </a:p>
          <a:p>
            <a:pPr marL="502920" indent="-457200">
              <a:buAutoNum type="alphaUcPeriod"/>
            </a:pPr>
            <a:r>
              <a:rPr lang="en-US" sz="1800" dirty="0">
                <a:solidFill>
                  <a:schemeClr val="tx1"/>
                </a:solidFill>
                <a:latin typeface="Times New Roman" panose="02020603050405020304" pitchFamily="18" charset="0"/>
                <a:cs typeface="Times New Roman" panose="02020603050405020304" pitchFamily="18" charset="0"/>
              </a:rPr>
              <a:t>Moving the articulators against the resistance is the most common method (</a:t>
            </a:r>
            <a:r>
              <a:rPr lang="en-US" sz="1800" dirty="0" err="1">
                <a:solidFill>
                  <a:schemeClr val="tx1"/>
                </a:solidFill>
                <a:latin typeface="Times New Roman" panose="02020603050405020304" pitchFamily="18" charset="0"/>
                <a:cs typeface="Times New Roman" panose="02020603050405020304" pitchFamily="18" charset="0"/>
              </a:rPr>
              <a:t>e.g.,The</a:t>
            </a:r>
            <a:r>
              <a:rPr lang="en-US" sz="1800" dirty="0">
                <a:solidFill>
                  <a:schemeClr val="tx1"/>
                </a:solidFill>
                <a:latin typeface="Times New Roman" panose="02020603050405020304" pitchFamily="18" charset="0"/>
                <a:cs typeface="Times New Roman" panose="02020603050405020304" pitchFamily="18" charset="0"/>
              </a:rPr>
              <a:t> jaw can be opened, closed, lateralized, and pushed forward against resistance) </a:t>
            </a:r>
          </a:p>
          <a:p>
            <a:pPr marL="502920" indent="-457200">
              <a:buAutoNum type="alphaUcPeriod"/>
            </a:pPr>
            <a:r>
              <a:rPr lang="en-US" sz="1800" dirty="0">
                <a:solidFill>
                  <a:schemeClr val="tx1"/>
                </a:solidFill>
                <a:latin typeface="Times New Roman" panose="02020603050405020304" pitchFamily="18" charset="0"/>
                <a:cs typeface="Times New Roman" panose="02020603050405020304" pitchFamily="18" charset="0"/>
              </a:rPr>
              <a:t>Patients with marked weakness or limited movement may simply be asked to perform nonspeech movements without external resistance. </a:t>
            </a:r>
          </a:p>
          <a:p>
            <a:r>
              <a:rPr lang="en-US" sz="1800" dirty="0">
                <a:solidFill>
                  <a:schemeClr val="tx1"/>
                </a:solidFill>
                <a:latin typeface="Times New Roman" panose="02020603050405020304" pitchFamily="18" charset="0"/>
                <a:cs typeface="Times New Roman" panose="02020603050405020304" pitchFamily="18" charset="0"/>
              </a:rPr>
              <a:t>Nonspeech strengthening exercises for the articulators are probably appropriate for only a small percentage of dysarthric people. Rationale against its use </a:t>
            </a:r>
          </a:p>
          <a:p>
            <a:r>
              <a:rPr lang="en-US" sz="1800" dirty="0">
                <a:solidFill>
                  <a:schemeClr val="tx1"/>
                </a:solidFill>
                <a:latin typeface="Times New Roman" panose="02020603050405020304" pitchFamily="18" charset="0"/>
                <a:cs typeface="Times New Roman" panose="02020603050405020304" pitchFamily="18" charset="0"/>
              </a:rPr>
              <a:t>Low levels of force are used for speech: Tongue and lips use only 10% to 30% of their maximum forces for speech, and the jaw only 2%. </a:t>
            </a:r>
          </a:p>
          <a:p>
            <a:r>
              <a:rPr lang="en-US" sz="1800" dirty="0">
                <a:solidFill>
                  <a:schemeClr val="tx1"/>
                </a:solidFill>
                <a:latin typeface="Times New Roman" panose="02020603050405020304" pitchFamily="18" charset="0"/>
                <a:cs typeface="Times New Roman" panose="02020603050405020304" pitchFamily="18" charset="0"/>
              </a:rPr>
              <a:t>High intensity exercises to be limited on certain population (e.g., ALS)  Strength and articulatory rate not correlated (e.g., ALS) . Rationale for its use:</a:t>
            </a:r>
          </a:p>
          <a:p>
            <a:r>
              <a:rPr lang="en-US" sz="1800" dirty="0">
                <a:solidFill>
                  <a:schemeClr val="tx1"/>
                </a:solidFill>
                <a:latin typeface="Times New Roman" panose="02020603050405020304" pitchFamily="18" charset="0"/>
                <a:cs typeface="Times New Roman" panose="02020603050405020304" pitchFamily="18" charset="0"/>
              </a:rPr>
              <a:t>To improve endurance or speed of movement. </a:t>
            </a:r>
          </a:p>
          <a:p>
            <a:r>
              <a:rPr lang="en-US" sz="1800" dirty="0">
                <a:solidFill>
                  <a:schemeClr val="tx1"/>
                </a:solidFill>
                <a:latin typeface="Times New Roman" panose="02020603050405020304" pitchFamily="18" charset="0"/>
                <a:cs typeface="Times New Roman" panose="02020603050405020304" pitchFamily="18" charset="0"/>
              </a:rPr>
              <a:t>Speed training aimed at increasing the speed at which articulatory force can be Produced </a:t>
            </a:r>
          </a:p>
          <a:p>
            <a:r>
              <a:rPr lang="en-US" sz="1800" dirty="0">
                <a:solidFill>
                  <a:schemeClr val="tx1"/>
                </a:solidFill>
                <a:latin typeface="Times New Roman" panose="02020603050405020304" pitchFamily="18" charset="0"/>
                <a:cs typeface="Times New Roman" panose="02020603050405020304" pitchFamily="18" charset="0"/>
              </a:rPr>
              <a:t>Power can be increased by increasing rate without increasing force (supported by “fitness training” for the limbs in people with upper motor neuron and lower motor neuron diseases and extrapyramidal Diseases)</a:t>
            </a:r>
          </a:p>
        </p:txBody>
      </p:sp>
      <p:sp>
        <p:nvSpPr>
          <p:cNvPr id="4" name="Title 1">
            <a:extLst>
              <a:ext uri="{FF2B5EF4-FFF2-40B4-BE49-F238E27FC236}">
                <a16:creationId xmlns:a16="http://schemas.microsoft.com/office/drawing/2014/main" id="{47EB8609-5CEA-4D50-8310-796E74EF230B}"/>
              </a:ext>
            </a:extLst>
          </p:cNvPr>
          <p:cNvSpPr>
            <a:spLocks noGrp="1"/>
          </p:cNvSpPr>
          <p:nvPr>
            <p:ph type="title"/>
          </p:nvPr>
        </p:nvSpPr>
        <p:spPr>
          <a:xfrm>
            <a:off x="3223260" y="228600"/>
            <a:ext cx="5745480" cy="715645"/>
          </a:xfrm>
        </p:spPr>
        <p:txBody>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Behavioral Management</a:t>
            </a:r>
          </a:p>
        </p:txBody>
      </p:sp>
    </p:spTree>
    <p:extLst>
      <p:ext uri="{BB962C8B-B14F-4D97-AF65-F5344CB8AC3E}">
        <p14:creationId xmlns:p14="http://schemas.microsoft.com/office/powerpoint/2010/main" val="350340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5B6FFE-6C5F-4EA7-B561-9AC0B940F86D}"/>
              </a:ext>
            </a:extLst>
          </p:cNvPr>
          <p:cNvSpPr>
            <a:spLocks noGrp="1"/>
          </p:cNvSpPr>
          <p:nvPr>
            <p:ph idx="1"/>
          </p:nvPr>
        </p:nvSpPr>
        <p:spPr>
          <a:xfrm>
            <a:off x="1159564" y="609600"/>
            <a:ext cx="9872871" cy="4038600"/>
          </a:xfrm>
        </p:spPr>
        <p:txBody>
          <a:bodyPr>
            <a:noAutofit/>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Stretching </a:t>
            </a:r>
          </a:p>
          <a:p>
            <a:r>
              <a:rPr lang="en-US" sz="2800" dirty="0">
                <a:solidFill>
                  <a:schemeClr val="tx1"/>
                </a:solidFill>
                <a:latin typeface="Times New Roman" panose="02020603050405020304" pitchFamily="18" charset="0"/>
                <a:cs typeface="Times New Roman" panose="02020603050405020304" pitchFamily="18" charset="0"/>
              </a:rPr>
              <a:t>Reduces stretch reflex and motion sensitive increases spasticity in limb muscles. Hence, limb motor literature have used slow, steady, continuous, prolonged, and directional, with avoidance of sudden changes in force or direction of stretches.</a:t>
            </a:r>
          </a:p>
          <a:p>
            <a:r>
              <a:rPr lang="en-US" sz="2800" dirty="0">
                <a:solidFill>
                  <a:schemeClr val="tx1"/>
                </a:solidFill>
                <a:latin typeface="Times New Roman" panose="02020603050405020304" pitchFamily="18" charset="0"/>
                <a:cs typeface="Times New Roman" panose="02020603050405020304" pitchFamily="18" charset="0"/>
              </a:rPr>
              <a:t> It is thought reduce muscle contractions and improve range of motion, particularly for limb muscles. </a:t>
            </a:r>
          </a:p>
          <a:p>
            <a:r>
              <a:rPr lang="en-US" sz="2800" dirty="0">
                <a:solidFill>
                  <a:schemeClr val="tx1"/>
                </a:solidFill>
                <a:latin typeface="Times New Roman" panose="02020603050405020304" pitchFamily="18" charset="0"/>
                <a:cs typeface="Times New Roman" panose="02020603050405020304" pitchFamily="18" charset="0"/>
              </a:rPr>
              <a:t>There is neither positive nor negative evidence regarding the effect of stretching exercise on speech muscles.</a:t>
            </a:r>
          </a:p>
          <a:p>
            <a:r>
              <a:rPr lang="en-US" sz="2800" dirty="0">
                <a:solidFill>
                  <a:schemeClr val="tx1"/>
                </a:solidFill>
                <a:latin typeface="Times New Roman" panose="02020603050405020304" pitchFamily="18" charset="0"/>
                <a:cs typeface="Times New Roman" panose="02020603050405020304" pitchFamily="18" charset="0"/>
              </a:rPr>
              <a:t>Because the lips and tongue do not exhibit the typical pattern of stretch reflexes, however, stretching them for the purpose of reducing spasticity may not be beneficial. </a:t>
            </a:r>
          </a:p>
        </p:txBody>
      </p:sp>
    </p:spTree>
    <p:extLst>
      <p:ext uri="{BB962C8B-B14F-4D97-AF65-F5344CB8AC3E}">
        <p14:creationId xmlns:p14="http://schemas.microsoft.com/office/powerpoint/2010/main" val="1203657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8B05-1975-4916-B22F-4AF4DB10A8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E87283-67CC-43AD-A50B-79A2A648B2EB}"/>
              </a:ext>
            </a:extLst>
          </p:cNvPr>
          <p:cNvSpPr>
            <a:spLocks noGrp="1"/>
          </p:cNvSpPr>
          <p:nvPr>
            <p:ph idx="1"/>
          </p:nvPr>
        </p:nvSpPr>
        <p:spPr/>
        <p:txBody>
          <a:bodyPr>
            <a:normAutofit/>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Relaxation </a:t>
            </a:r>
          </a:p>
          <a:p>
            <a:r>
              <a:rPr lang="en-US" sz="2800" dirty="0">
                <a:solidFill>
                  <a:schemeClr val="tx1"/>
                </a:solidFill>
                <a:latin typeface="Times New Roman" panose="02020603050405020304" pitchFamily="18" charset="0"/>
                <a:cs typeface="Times New Roman" panose="02020603050405020304" pitchFamily="18" charset="0"/>
              </a:rPr>
              <a:t>Some clinicians suggest that relaxation exercises may improve muscle tone in patients with spasticity or rigidity. </a:t>
            </a:r>
          </a:p>
          <a:p>
            <a:r>
              <a:rPr lang="en-US" sz="2800" dirty="0">
                <a:solidFill>
                  <a:schemeClr val="tx1"/>
                </a:solidFill>
                <a:latin typeface="Times New Roman" panose="02020603050405020304" pitchFamily="18" charset="0"/>
                <a:cs typeface="Times New Roman" panose="02020603050405020304" pitchFamily="18" charset="0"/>
              </a:rPr>
              <a:t>Focus on speech movements rather than relaxation of speech structures seems most appropriate for most patients</a:t>
            </a:r>
          </a:p>
        </p:txBody>
      </p:sp>
    </p:spTree>
    <p:extLst>
      <p:ext uri="{BB962C8B-B14F-4D97-AF65-F5344CB8AC3E}">
        <p14:creationId xmlns:p14="http://schemas.microsoft.com/office/powerpoint/2010/main" val="226420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0B86-7A9B-4864-8CE5-E67810F88532}"/>
              </a:ext>
            </a:extLst>
          </p:cNvPr>
          <p:cNvSpPr>
            <a:spLocks noGrp="1"/>
          </p:cNvSpPr>
          <p:nvPr>
            <p:ph type="title"/>
          </p:nvPr>
        </p:nvSpPr>
        <p:spPr>
          <a:xfrm>
            <a:off x="2476497" y="480060"/>
            <a:ext cx="7239001" cy="952500"/>
          </a:xfrm>
        </p:spPr>
        <p:txBody>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Increasing Respiratory Support</a:t>
            </a:r>
          </a:p>
        </p:txBody>
      </p:sp>
      <p:sp>
        <p:nvSpPr>
          <p:cNvPr id="3" name="Content Placeholder 2">
            <a:extLst>
              <a:ext uri="{FF2B5EF4-FFF2-40B4-BE49-F238E27FC236}">
                <a16:creationId xmlns:a16="http://schemas.microsoft.com/office/drawing/2014/main" id="{0374A12D-DCC5-43D1-B29E-0DA765B4CDE3}"/>
              </a:ext>
            </a:extLst>
          </p:cNvPr>
          <p:cNvSpPr>
            <a:spLocks noGrp="1"/>
          </p:cNvSpPr>
          <p:nvPr>
            <p:ph idx="1"/>
          </p:nvPr>
        </p:nvSpPr>
        <p:spPr>
          <a:xfrm>
            <a:off x="411479" y="1554480"/>
            <a:ext cx="11369039" cy="40386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A steady subglottal air pressure of 5 to 10 cm of water can be sustained for 5 seconds should be normally present.</a:t>
            </a:r>
          </a:p>
          <a:p>
            <a:r>
              <a:rPr lang="en-US" sz="2800" dirty="0">
                <a:solidFill>
                  <a:schemeClr val="tx1"/>
                </a:solidFill>
                <a:latin typeface="Times New Roman" panose="02020603050405020304" pitchFamily="18" charset="0"/>
                <a:cs typeface="Times New Roman" panose="02020603050405020304" pitchFamily="18" charset="0"/>
              </a:rPr>
              <a:t>Work to increase support for speech breathing may be necessary or appropriate if 5 cm of water pressure on speech or speechlike tasks cannot be sustained for 5 seconds; respiratory pressure cannot support phonation; or more than one word per breath group cannot be produced during speech.</a:t>
            </a:r>
          </a:p>
          <a:p>
            <a:r>
              <a:rPr lang="en-US" sz="2800" dirty="0">
                <a:solidFill>
                  <a:schemeClr val="tx1"/>
                </a:solidFill>
                <a:latin typeface="Times New Roman" panose="02020603050405020304" pitchFamily="18" charset="0"/>
                <a:cs typeface="Times New Roman" panose="02020603050405020304" pitchFamily="18" charset="0"/>
              </a:rPr>
              <a:t>Respiratory exercises should be done during speech.</a:t>
            </a:r>
          </a:p>
          <a:p>
            <a:r>
              <a:rPr lang="en-US" sz="2800" dirty="0">
                <a:solidFill>
                  <a:schemeClr val="tx1"/>
                </a:solidFill>
                <a:latin typeface="Times New Roman" panose="02020603050405020304" pitchFamily="18" charset="0"/>
                <a:cs typeface="Times New Roman" panose="02020603050405020304" pitchFamily="18" charset="0"/>
              </a:rPr>
              <a:t>Nonspeech tasks that may improve respiratory support and subglottal air pressure include blowing into a water glass manometer with a goal of sustaining 5 cm of pressure for 5 seconds (“5 for 5” task).</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763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1E8D2-9333-436E-82FE-02AC349C0811}"/>
              </a:ext>
            </a:extLst>
          </p:cNvPr>
          <p:cNvSpPr>
            <a:spLocks noGrp="1"/>
          </p:cNvSpPr>
          <p:nvPr>
            <p:ph idx="1"/>
          </p:nvPr>
        </p:nvSpPr>
        <p:spPr>
          <a:xfrm>
            <a:off x="1159564" y="746760"/>
            <a:ext cx="9872871" cy="4038600"/>
          </a:xfrm>
        </p:spPr>
        <p:txBody>
          <a:bodyPr>
            <a:noAutofit/>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Instrumental biofeedback </a:t>
            </a:r>
          </a:p>
          <a:p>
            <a:r>
              <a:rPr lang="en-US" sz="2800" dirty="0" err="1">
                <a:solidFill>
                  <a:schemeClr val="tx1"/>
                </a:solidFill>
                <a:latin typeface="Times New Roman" panose="02020603050405020304" pitchFamily="18" charset="0"/>
                <a:cs typeface="Times New Roman" panose="02020603050405020304" pitchFamily="18" charset="0"/>
              </a:rPr>
              <a:t>Electropalatography</a:t>
            </a:r>
            <a:r>
              <a:rPr lang="en-US" sz="2800" dirty="0">
                <a:solidFill>
                  <a:schemeClr val="tx1"/>
                </a:solidFill>
                <a:latin typeface="Times New Roman" panose="02020603050405020304" pitchFamily="18" charset="0"/>
                <a:cs typeface="Times New Roman" panose="02020603050405020304" pitchFamily="18" charset="0"/>
              </a:rPr>
              <a:t> has shown to improve intelligibility (tongue movement accuracy improved) </a:t>
            </a:r>
          </a:p>
          <a:p>
            <a:r>
              <a:rPr lang="en-US" sz="2800" dirty="0">
                <a:solidFill>
                  <a:schemeClr val="tx1"/>
                </a:solidFill>
                <a:latin typeface="Times New Roman" panose="02020603050405020304" pitchFamily="18" charset="0"/>
                <a:cs typeface="Times New Roman" panose="02020603050405020304" pitchFamily="18" charset="0"/>
              </a:rPr>
              <a:t>EMG biofeedback: reduced hemifacial spasm, tension and restored voluntary mandibular control in few spastic cases, reduction of drooling and improved intelligibility </a:t>
            </a:r>
          </a:p>
          <a:p>
            <a:r>
              <a:rPr lang="en-US" sz="2800" dirty="0">
                <a:solidFill>
                  <a:schemeClr val="tx1"/>
                </a:solidFill>
                <a:latin typeface="Times New Roman" panose="02020603050405020304" pitchFamily="18" charset="0"/>
                <a:cs typeface="Times New Roman" panose="02020603050405020304" pitchFamily="18" charset="0"/>
              </a:rPr>
              <a:t>Augmented visual feedback (AVF): using kinematic sensor to guide the tongue movement- Tongue movement amplitudes increased in PD patients and their tongue articulatory working space with no generalization or enhanced intelligibility. Research is worthy to explore more on this area.</a:t>
            </a:r>
          </a:p>
        </p:txBody>
      </p:sp>
    </p:spTree>
    <p:extLst>
      <p:ext uri="{BB962C8B-B14F-4D97-AF65-F5344CB8AC3E}">
        <p14:creationId xmlns:p14="http://schemas.microsoft.com/office/powerpoint/2010/main" val="2499426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0B1B6-E83C-4C7A-AACD-D6028B4E1DE2}"/>
              </a:ext>
            </a:extLst>
          </p:cNvPr>
          <p:cNvSpPr>
            <a:spLocks noGrp="1"/>
          </p:cNvSpPr>
          <p:nvPr>
            <p:ph idx="1"/>
          </p:nvPr>
        </p:nvSpPr>
        <p:spPr>
          <a:xfrm>
            <a:off x="960120" y="1097280"/>
            <a:ext cx="9872871" cy="4038600"/>
          </a:xfrm>
        </p:spPr>
        <p:txBody>
          <a:bodyPr>
            <a:noAutofit/>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Traditional Approaches </a:t>
            </a:r>
          </a:p>
          <a:p>
            <a:r>
              <a:rPr lang="en-US" sz="2800" dirty="0">
                <a:solidFill>
                  <a:schemeClr val="tx1"/>
                </a:solidFill>
                <a:latin typeface="Times New Roman" panose="02020603050405020304" pitchFamily="18" charset="0"/>
                <a:cs typeface="Times New Roman" panose="02020603050405020304" pitchFamily="18" charset="0"/>
              </a:rPr>
              <a:t>These include </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integral stimulation (watch and listen imitation tasks); </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phonetic placement (e.g., hands-on assistance in attaining targets and movements, pictured illustrations of articulatory targets); and</a:t>
            </a:r>
          </a:p>
          <a:p>
            <a:pPr marL="502920" indent="-457200">
              <a:buAutoNum type="arabicParenBoth"/>
            </a:pPr>
            <a:r>
              <a:rPr lang="en-US" sz="2800" dirty="0">
                <a:solidFill>
                  <a:schemeClr val="tx1"/>
                </a:solidFill>
                <a:latin typeface="Times New Roman" panose="02020603050405020304" pitchFamily="18" charset="0"/>
                <a:cs typeface="Times New Roman" panose="02020603050405020304" pitchFamily="18" charset="0"/>
              </a:rPr>
              <a:t>phonetic derivation (using an intact nonspeech gesture to establish a target, such as blowing to facilitate production of /u/). Work on minimal pair contrasts to increase the control over ‘consonant’ articulation. </a:t>
            </a:r>
          </a:p>
        </p:txBody>
      </p:sp>
    </p:spTree>
    <p:extLst>
      <p:ext uri="{BB962C8B-B14F-4D97-AF65-F5344CB8AC3E}">
        <p14:creationId xmlns:p14="http://schemas.microsoft.com/office/powerpoint/2010/main" val="2734513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07DE-C51D-40D3-BC6D-EF2B8F4027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4ACC2B-E66C-49C2-9FCB-178B2393A5E2}"/>
              </a:ext>
            </a:extLst>
          </p:cNvPr>
          <p:cNvSpPr>
            <a:spLocks noGrp="1"/>
          </p:cNvSpPr>
          <p:nvPr>
            <p:ph idx="1"/>
          </p:nvPr>
        </p:nvSpPr>
        <p:spPr/>
        <p:txBody>
          <a:bodyPr>
            <a:normAutofit/>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Clear speech </a:t>
            </a:r>
          </a:p>
          <a:p>
            <a:r>
              <a:rPr lang="en-US" sz="2800" dirty="0">
                <a:solidFill>
                  <a:schemeClr val="tx1"/>
                </a:solidFill>
                <a:latin typeface="Times New Roman" panose="02020603050405020304" pitchFamily="18" charset="0"/>
                <a:cs typeface="Times New Roman" panose="02020603050405020304" pitchFamily="18" charset="0"/>
              </a:rPr>
              <a:t>Here articulatory movements are exaggerated to improve articulatory precision. Instructions could vary “speak clearly”, “use big speech movements”, “slow down”, “overenunciate”, “exaggerate movements of your mouth”, “speak as if you are in a noisy environment”, “speak as if your listener is hearing impaired”. </a:t>
            </a:r>
          </a:p>
        </p:txBody>
      </p:sp>
    </p:spTree>
    <p:extLst>
      <p:ext uri="{BB962C8B-B14F-4D97-AF65-F5344CB8AC3E}">
        <p14:creationId xmlns:p14="http://schemas.microsoft.com/office/powerpoint/2010/main" val="3901466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FF7C-8B93-4543-9BFA-A6D8CD90B3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560200-7954-4624-B3EE-2B04521486F0}"/>
              </a:ext>
            </a:extLst>
          </p:cNvPr>
          <p:cNvSpPr>
            <a:spLocks noGrp="1"/>
          </p:cNvSpPr>
          <p:nvPr>
            <p:ph idx="1"/>
          </p:nvPr>
        </p:nvSpPr>
        <p:spPr/>
        <p:txBody>
          <a:bodyPr>
            <a:noAutofit/>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Intelligibility drills </a:t>
            </a:r>
          </a:p>
          <a:p>
            <a:r>
              <a:rPr lang="en-US" sz="2800" dirty="0">
                <a:solidFill>
                  <a:schemeClr val="tx1"/>
                </a:solidFill>
                <a:latin typeface="Times New Roman" panose="02020603050405020304" pitchFamily="18" charset="0"/>
                <a:cs typeface="Times New Roman" panose="02020603050405020304" pitchFamily="18" charset="0"/>
              </a:rPr>
              <a:t>This can be useful during work on articulation, rate, and prosody. They involve referential tasks in which the clinician-listener is naïve to the target produced by the patient. Stimuli can be randomized word lists, sentences, pictures to describe, and so on. The listener’s task is to tell the speaker what they heard. These drills are useful because they (1) promote discovery learning (the patient does not receive instruction but rather discovers how to make speech intelligible); and (2) focus on the primary goal, which is improved intelligibility</a:t>
            </a:r>
          </a:p>
        </p:txBody>
      </p:sp>
    </p:spTree>
    <p:extLst>
      <p:ext uri="{BB962C8B-B14F-4D97-AF65-F5344CB8AC3E}">
        <p14:creationId xmlns:p14="http://schemas.microsoft.com/office/powerpoint/2010/main" val="4098491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40F4-98AE-47FF-B271-0D28AB0DC9F3}"/>
              </a:ext>
            </a:extLst>
          </p:cNvPr>
          <p:cNvSpPr>
            <a:spLocks noGrp="1"/>
          </p:cNvSpPr>
          <p:nvPr>
            <p:ph type="title"/>
          </p:nvPr>
        </p:nvSpPr>
        <p:spPr>
          <a:xfrm>
            <a:off x="3558540" y="167640"/>
            <a:ext cx="5074920" cy="853440"/>
          </a:xfrm>
        </p:spPr>
        <p:txBody>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Medical Management</a:t>
            </a:r>
          </a:p>
        </p:txBody>
      </p:sp>
      <p:sp>
        <p:nvSpPr>
          <p:cNvPr id="3" name="Content Placeholder 2">
            <a:extLst>
              <a:ext uri="{FF2B5EF4-FFF2-40B4-BE49-F238E27FC236}">
                <a16:creationId xmlns:a16="http://schemas.microsoft.com/office/drawing/2014/main" id="{535A17FA-333D-4318-BE5D-D2C4FD22243B}"/>
              </a:ext>
            </a:extLst>
          </p:cNvPr>
          <p:cNvSpPr>
            <a:spLocks noGrp="1"/>
          </p:cNvSpPr>
          <p:nvPr>
            <p:ph idx="1"/>
          </p:nvPr>
        </p:nvSpPr>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Botox injection, in addition to its use in treating SD, also can effectively treat spasmodic torticollis, oral mandibular dystonia, lingual protrusion dystonia, and jaw tremor. Oromandibular tremor or dystonia who have had injections into the genioglossus, styloglossus, pterygoid, masseter, temporalis, digastric, or risorius muscles; </a:t>
            </a:r>
          </a:p>
          <a:p>
            <a:r>
              <a:rPr lang="en-US" sz="2800" dirty="0">
                <a:solidFill>
                  <a:schemeClr val="tx1"/>
                </a:solidFill>
                <a:latin typeface="Times New Roman" panose="02020603050405020304" pitchFamily="18" charset="0"/>
                <a:cs typeface="Times New Roman" panose="02020603050405020304" pitchFamily="18" charset="0"/>
              </a:rPr>
              <a:t>Results of acoustic analyses: enhanced word and sentence duration, reduction of inappropriate silences, and reduction of tremor amplitude. </a:t>
            </a:r>
          </a:p>
        </p:txBody>
      </p:sp>
    </p:spTree>
    <p:extLst>
      <p:ext uri="{BB962C8B-B14F-4D97-AF65-F5344CB8AC3E}">
        <p14:creationId xmlns:p14="http://schemas.microsoft.com/office/powerpoint/2010/main" val="3370688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7EAA-B4FD-4EA3-B6F9-759B17430EED}"/>
              </a:ext>
            </a:extLst>
          </p:cNvPr>
          <p:cNvSpPr>
            <a:spLocks noGrp="1"/>
          </p:cNvSpPr>
          <p:nvPr>
            <p:ph type="title"/>
          </p:nvPr>
        </p:nvSpPr>
        <p:spPr>
          <a:xfrm>
            <a:off x="3520440" y="289560"/>
            <a:ext cx="5151120" cy="670560"/>
          </a:xfrm>
        </p:spPr>
        <p:txBody>
          <a:bodyPr>
            <a:normAutofit fontScale="90000"/>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Prosthetic Management</a:t>
            </a:r>
          </a:p>
        </p:txBody>
      </p:sp>
      <p:sp>
        <p:nvSpPr>
          <p:cNvPr id="3" name="Content Placeholder 2">
            <a:extLst>
              <a:ext uri="{FF2B5EF4-FFF2-40B4-BE49-F238E27FC236}">
                <a16:creationId xmlns:a16="http://schemas.microsoft.com/office/drawing/2014/main" id="{B30A82B2-B7F1-48F6-B3D5-399736E1B040}"/>
              </a:ext>
            </a:extLst>
          </p:cNvPr>
          <p:cNvSpPr>
            <a:spLocks noGrp="1"/>
          </p:cNvSpPr>
          <p:nvPr>
            <p:ph idx="1"/>
          </p:nvPr>
        </p:nvSpPr>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A bite block is a small piece of material that is custom-fitted to be held between the lateral upper and lower teeth. A bite block may help patients with jaw opening dystonia by helping them to inhibit jaw opening by clenching the teeth or biting on an object during speech. </a:t>
            </a:r>
          </a:p>
          <a:p>
            <a:r>
              <a:rPr lang="en-US" sz="2800" dirty="0">
                <a:solidFill>
                  <a:schemeClr val="tx1"/>
                </a:solidFill>
                <a:latin typeface="Times New Roman" panose="02020603050405020304" pitchFamily="18" charset="0"/>
                <a:cs typeface="Times New Roman" panose="02020603050405020304" pitchFamily="18" charset="0"/>
              </a:rPr>
              <a:t>Contraindicated for flaccid dysarthria: As jaw movement may be necessary to compensate for weakness in other articulators. Could be used to promote independent movement of tongue and lips thereby reducing jaw compensation. </a:t>
            </a:r>
          </a:p>
        </p:txBody>
      </p:sp>
    </p:spTree>
    <p:extLst>
      <p:ext uri="{BB962C8B-B14F-4D97-AF65-F5344CB8AC3E}">
        <p14:creationId xmlns:p14="http://schemas.microsoft.com/office/powerpoint/2010/main" val="236613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7A89-B8C8-40AC-88D9-1BCCDECB0D02}"/>
              </a:ext>
            </a:extLst>
          </p:cNvPr>
          <p:cNvSpPr>
            <a:spLocks noGrp="1"/>
          </p:cNvSpPr>
          <p:nvPr>
            <p:ph type="title"/>
          </p:nvPr>
        </p:nvSpPr>
        <p:spPr>
          <a:xfrm>
            <a:off x="4335780" y="106680"/>
            <a:ext cx="3520440" cy="1051560"/>
          </a:xfrm>
        </p:spPr>
        <p:txBody>
          <a:bodyPr>
            <a:normAutofit fontScale="90000"/>
          </a:bodyPr>
          <a:lstStyle/>
          <a:p>
            <a:r>
              <a:rPr lang="en-US" b="1" dirty="0">
                <a:solidFill>
                  <a:schemeClr val="accent1">
                    <a:lumMod val="50000"/>
                  </a:schemeClr>
                </a:solidFill>
              </a:rPr>
              <a:t>Speaking Rate</a:t>
            </a:r>
          </a:p>
        </p:txBody>
      </p:sp>
      <p:sp>
        <p:nvSpPr>
          <p:cNvPr id="3" name="Content Placeholder 2">
            <a:extLst>
              <a:ext uri="{FF2B5EF4-FFF2-40B4-BE49-F238E27FC236}">
                <a16:creationId xmlns:a16="http://schemas.microsoft.com/office/drawing/2014/main" id="{49F9CC90-B298-40D0-8874-5E8621AA6E38}"/>
              </a:ext>
            </a:extLst>
          </p:cNvPr>
          <p:cNvSpPr>
            <a:spLocks noGrp="1"/>
          </p:cNvSpPr>
          <p:nvPr>
            <p:ph idx="1"/>
          </p:nvPr>
        </p:nvSpPr>
        <p:spPr>
          <a:xfrm>
            <a:off x="1143000" y="990600"/>
            <a:ext cx="9872871" cy="51054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Rate may be the most powerful, behaviorally modifiable variable for improving intelligibility. </a:t>
            </a:r>
          </a:p>
          <a:p>
            <a:r>
              <a:rPr lang="en-US" sz="2800" dirty="0">
                <a:solidFill>
                  <a:schemeClr val="tx1"/>
                </a:solidFill>
                <a:latin typeface="Times New Roman" panose="02020603050405020304" pitchFamily="18" charset="0"/>
                <a:cs typeface="Times New Roman" panose="02020603050405020304" pitchFamily="18" charset="0"/>
              </a:rPr>
              <a:t>Why rate reduction? facilitates articulatory precision and intelligibility by allowing time for a full range of movement (i.e., it reduces articulatory undershooting), increased time for coordination, and improved linguistic phrasing, reduces spatiotemporal variability of speech movements in dysarthric speakers</a:t>
            </a:r>
          </a:p>
          <a:p>
            <a:r>
              <a:rPr lang="en-US" sz="2800" dirty="0">
                <a:solidFill>
                  <a:schemeClr val="tx1"/>
                </a:solidFill>
                <a:latin typeface="Times New Roman" panose="02020603050405020304" pitchFamily="18" charset="0"/>
                <a:cs typeface="Times New Roman" panose="02020603050405020304" pitchFamily="18" charset="0"/>
              </a:rPr>
              <a:t> Benefits: Most </a:t>
            </a:r>
            <a:r>
              <a:rPr lang="en-US" sz="2800" dirty="0" err="1">
                <a:solidFill>
                  <a:schemeClr val="tx1"/>
                </a:solidFill>
                <a:latin typeface="Times New Roman" panose="02020603050405020304" pitchFamily="18" charset="0"/>
                <a:cs typeface="Times New Roman" panose="02020603050405020304" pitchFamily="18" charset="0"/>
              </a:rPr>
              <a:t>dysarthrias</a:t>
            </a:r>
            <a:r>
              <a:rPr lang="en-US" sz="2800" dirty="0">
                <a:solidFill>
                  <a:schemeClr val="tx1"/>
                </a:solidFill>
                <a:latin typeface="Times New Roman" panose="02020603050405020304" pitchFamily="18" charset="0"/>
                <a:cs typeface="Times New Roman" panose="02020603050405020304" pitchFamily="18" charset="0"/>
              </a:rPr>
              <a:t>-spastic, ataxic, and hypokinetic dysarthria </a:t>
            </a:r>
          </a:p>
          <a:p>
            <a:r>
              <a:rPr lang="en-US" sz="2800" dirty="0">
                <a:solidFill>
                  <a:schemeClr val="tx1"/>
                </a:solidFill>
                <a:latin typeface="Times New Roman" panose="02020603050405020304" pitchFamily="18" charset="0"/>
                <a:cs typeface="Times New Roman" panose="02020603050405020304" pitchFamily="18" charset="0"/>
              </a:rPr>
              <a:t>Demerits: Perceptual integrity of consonants and vowels can deteriorate at extremely slow rates (e.g., mild ALS cases) </a:t>
            </a:r>
          </a:p>
        </p:txBody>
      </p:sp>
    </p:spTree>
    <p:extLst>
      <p:ext uri="{BB962C8B-B14F-4D97-AF65-F5344CB8AC3E}">
        <p14:creationId xmlns:p14="http://schemas.microsoft.com/office/powerpoint/2010/main" val="2693467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169B-006E-4B0D-9D0B-E7EB8C783512}"/>
              </a:ext>
            </a:extLst>
          </p:cNvPr>
          <p:cNvSpPr>
            <a:spLocks noGrp="1"/>
          </p:cNvSpPr>
          <p:nvPr>
            <p:ph type="title"/>
          </p:nvPr>
        </p:nvSpPr>
        <p:spPr>
          <a:xfrm>
            <a:off x="1158240" y="0"/>
            <a:ext cx="9875520" cy="1356360"/>
          </a:xfrm>
        </p:spPr>
        <p:txBody>
          <a:bodyPr/>
          <a:lstStyle/>
          <a:p>
            <a:r>
              <a:rPr lang="en-US" dirty="0"/>
              <a:t> Non prosthetic rate reduction strategies</a:t>
            </a:r>
          </a:p>
        </p:txBody>
      </p:sp>
      <p:sp>
        <p:nvSpPr>
          <p:cNvPr id="3" name="Content Placeholder 2">
            <a:extLst>
              <a:ext uri="{FF2B5EF4-FFF2-40B4-BE49-F238E27FC236}">
                <a16:creationId xmlns:a16="http://schemas.microsoft.com/office/drawing/2014/main" id="{0FE8EFAE-5FF5-4324-818F-645DE510CC89}"/>
              </a:ext>
            </a:extLst>
          </p:cNvPr>
          <p:cNvSpPr>
            <a:spLocks noGrp="1"/>
          </p:cNvSpPr>
          <p:nvPr>
            <p:ph idx="1"/>
          </p:nvPr>
        </p:nvSpPr>
        <p:spPr>
          <a:xfrm>
            <a:off x="121920" y="1135380"/>
            <a:ext cx="11719560" cy="458724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1. Hand or finger tapping in pace with syllable production. Careful on few </a:t>
            </a:r>
            <a:r>
              <a:rPr lang="en-US" sz="2800" dirty="0" err="1">
                <a:solidFill>
                  <a:schemeClr val="tx1"/>
                </a:solidFill>
                <a:latin typeface="Times New Roman" panose="02020603050405020304" pitchFamily="18" charset="0"/>
                <a:cs typeface="Times New Roman" panose="02020603050405020304" pitchFamily="18" charset="0"/>
              </a:rPr>
              <a:t>dysarthrics</a:t>
            </a:r>
            <a:r>
              <a:rPr lang="en-US" sz="2800" dirty="0">
                <a:solidFill>
                  <a:schemeClr val="tx1"/>
                </a:solidFill>
                <a:latin typeface="Times New Roman" panose="02020603050405020304" pitchFamily="18" charset="0"/>
                <a:cs typeface="Times New Roman" panose="02020603050405020304" pitchFamily="18" charset="0"/>
              </a:rPr>
              <a:t> such as parkinsonian patients who accelerate their hand tapping, and ataxic patients who may have uncoordinated tapping. </a:t>
            </a:r>
          </a:p>
          <a:p>
            <a:r>
              <a:rPr lang="en-US" sz="2800" dirty="0">
                <a:solidFill>
                  <a:schemeClr val="tx1"/>
                </a:solidFill>
                <a:latin typeface="Times New Roman" panose="02020603050405020304" pitchFamily="18" charset="0"/>
                <a:cs typeface="Times New Roman" panose="02020603050405020304" pitchFamily="18" charset="0"/>
              </a:rPr>
              <a:t>2. Rhythmic cueing, in which the clinician points to words in a written passage in a rhythmic fashion, giving more time to prominent words and pauses at syntactic boundaries. Computerized rate pacing has been shown to slow rate in dysarthric speakers. </a:t>
            </a:r>
          </a:p>
          <a:p>
            <a:r>
              <a:rPr lang="en-US" sz="2800" dirty="0">
                <a:solidFill>
                  <a:schemeClr val="tx1"/>
                </a:solidFill>
                <a:latin typeface="Times New Roman" panose="02020603050405020304" pitchFamily="18" charset="0"/>
                <a:cs typeface="Times New Roman" panose="02020603050405020304" pitchFamily="18" charset="0"/>
              </a:rPr>
              <a:t>3. Visual feedback from a screen display to pace rate. For example, reduced rate and increased intelligibility were achieved by an ataxic speaker who was asked to speak at a rate that would “fill the [oscilloscopic] screen” during reading tasks 5. “Backdoor” approaches: Activities such as increase loudness, alter pitch variability, alter word and sentence stress patterns, or alter phrasing or breath patterning. </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604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9D9F-BC36-4A71-A1B0-5126D75C5C8B}"/>
              </a:ext>
            </a:extLst>
          </p:cNvPr>
          <p:cNvSpPr>
            <a:spLocks noGrp="1"/>
          </p:cNvSpPr>
          <p:nvPr>
            <p:ph type="title"/>
          </p:nvPr>
        </p:nvSpPr>
        <p:spPr>
          <a:xfrm>
            <a:off x="1158240" y="-144780"/>
            <a:ext cx="9875520" cy="1356360"/>
          </a:xfrm>
        </p:spPr>
        <p:txBody>
          <a:bodyPr/>
          <a:lstStyle/>
          <a:p>
            <a:r>
              <a:rPr lang="en-US" dirty="0"/>
              <a:t>Prosthetic based rate reduction strategies</a:t>
            </a:r>
          </a:p>
        </p:txBody>
      </p:sp>
      <p:sp>
        <p:nvSpPr>
          <p:cNvPr id="3" name="Content Placeholder 2">
            <a:extLst>
              <a:ext uri="{FF2B5EF4-FFF2-40B4-BE49-F238E27FC236}">
                <a16:creationId xmlns:a16="http://schemas.microsoft.com/office/drawing/2014/main" id="{D621B79F-7D16-4F75-B6A3-B12CA7813830}"/>
              </a:ext>
            </a:extLst>
          </p:cNvPr>
          <p:cNvSpPr>
            <a:spLocks noGrp="1"/>
          </p:cNvSpPr>
          <p:nvPr>
            <p:ph idx="1"/>
          </p:nvPr>
        </p:nvSpPr>
        <p:spPr>
          <a:xfrm>
            <a:off x="137160" y="777240"/>
            <a:ext cx="11917680" cy="40386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Delayed auditory feedback (DAF) </a:t>
            </a:r>
          </a:p>
          <a:p>
            <a:r>
              <a:rPr lang="en-US" sz="2800" dirty="0">
                <a:solidFill>
                  <a:schemeClr val="tx1"/>
                </a:solidFill>
                <a:latin typeface="Times New Roman" panose="02020603050405020304" pitchFamily="18" charset="0"/>
                <a:cs typeface="Times New Roman" panose="02020603050405020304" pitchFamily="18" charset="0"/>
              </a:rPr>
              <a:t>is among the most useful prosthetic devices for reducing rapid rate in well-selected patients (mostly with hypokinetic dysarthria). </a:t>
            </a:r>
          </a:p>
          <a:p>
            <a:r>
              <a:rPr lang="en-US" sz="2800" dirty="0">
                <a:solidFill>
                  <a:schemeClr val="tx1"/>
                </a:solidFill>
                <a:latin typeface="Times New Roman" panose="02020603050405020304" pitchFamily="18" charset="0"/>
                <a:cs typeface="Times New Roman" panose="02020603050405020304" pitchFamily="18" charset="0"/>
              </a:rPr>
              <a:t>Used when other traditional methods fail. Effective delays generally range from 50 to 150 </a:t>
            </a:r>
            <a:r>
              <a:rPr lang="en-US" sz="2800" dirty="0" err="1">
                <a:solidFill>
                  <a:schemeClr val="tx1"/>
                </a:solidFill>
                <a:latin typeface="Times New Roman" panose="02020603050405020304" pitchFamily="18" charset="0"/>
                <a:cs typeface="Times New Roman" panose="02020603050405020304" pitchFamily="18" charset="0"/>
              </a:rPr>
              <a:t>ms.</a:t>
            </a:r>
            <a:r>
              <a:rPr lang="en-US" sz="2800" dirty="0">
                <a:solidFill>
                  <a:schemeClr val="tx1"/>
                </a:solidFill>
                <a:latin typeface="Times New Roman" panose="02020603050405020304" pitchFamily="18" charset="0"/>
                <a:cs typeface="Times New Roman" panose="02020603050405020304" pitchFamily="18" charset="0"/>
              </a:rPr>
              <a:t> Expected effects: slow speech rate and presumably increase articulation time and accuracy. </a:t>
            </a:r>
          </a:p>
          <a:p>
            <a:r>
              <a:rPr lang="en-US" sz="2800" dirty="0">
                <a:solidFill>
                  <a:schemeClr val="tx1"/>
                </a:solidFill>
                <a:latin typeface="Times New Roman" panose="02020603050405020304" pitchFamily="18" charset="0"/>
                <a:cs typeface="Times New Roman" panose="02020603050405020304" pitchFamily="18" charset="0"/>
              </a:rPr>
              <a:t>Reported effects: Marked reductions in speech rate, increased loudness, reduced phonetic errors, increased acoustic distinctiveness, increased amplitude of lip and jaw movements, and improved intelligibility;  several reported cases have maintained functional and social benefits outside the clinical setting </a:t>
            </a:r>
          </a:p>
          <a:p>
            <a:r>
              <a:rPr lang="en-US" sz="2800" dirty="0">
                <a:solidFill>
                  <a:schemeClr val="tx1"/>
                </a:solidFill>
                <a:latin typeface="Times New Roman" panose="02020603050405020304" pitchFamily="18" charset="0"/>
                <a:cs typeface="Times New Roman" panose="02020603050405020304" pitchFamily="18" charset="0"/>
              </a:rPr>
              <a:t>Drawbacks: 1. Disrupt naturalness, is cosmetically unacceptable to some speakers, 2. Adaptation to its effects can occur. 3. Not effective in short conversations </a:t>
            </a:r>
          </a:p>
        </p:txBody>
      </p:sp>
    </p:spTree>
    <p:extLst>
      <p:ext uri="{BB962C8B-B14F-4D97-AF65-F5344CB8AC3E}">
        <p14:creationId xmlns:p14="http://schemas.microsoft.com/office/powerpoint/2010/main" val="467874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6F47D0-CE4B-4365-9970-79F30ABA5F6B}"/>
              </a:ext>
            </a:extLst>
          </p:cNvPr>
          <p:cNvSpPr>
            <a:spLocks noGrp="1"/>
          </p:cNvSpPr>
          <p:nvPr>
            <p:ph idx="1"/>
          </p:nvPr>
        </p:nvSpPr>
        <p:spPr>
          <a:xfrm>
            <a:off x="198120" y="167640"/>
            <a:ext cx="11795760" cy="40386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Pacing devices </a:t>
            </a:r>
          </a:p>
          <a:p>
            <a:r>
              <a:rPr lang="en-US" sz="2800" dirty="0">
                <a:solidFill>
                  <a:schemeClr val="tx1"/>
                </a:solidFill>
                <a:latin typeface="Times New Roman" panose="02020603050405020304" pitchFamily="18" charset="0"/>
                <a:cs typeface="Times New Roman" panose="02020603050405020304" pitchFamily="18" charset="0"/>
              </a:rPr>
              <a:t>Patient to point sequentially to each slot on a board as each word or syllable is produced. This promotes rate reduction and a syllable-by-syllable approach to speaking.</a:t>
            </a:r>
          </a:p>
          <a:p>
            <a:r>
              <a:rPr lang="en-US" sz="2800" dirty="0">
                <a:solidFill>
                  <a:schemeClr val="tx1"/>
                </a:solidFill>
                <a:latin typeface="Times New Roman" panose="02020603050405020304" pitchFamily="18" charset="0"/>
                <a:cs typeface="Times New Roman" panose="02020603050405020304" pitchFamily="18" charset="0"/>
              </a:rPr>
              <a:t>Effective and evidence observed in PD, spastic-ataxic and TBI patients. 1. Alphabet supplementation can be used as an acute or chronic aid to control speaking rate. Speaker to point to the first letter of each spoken word on an alphabet board. User should have adequate cognitive, pragmatic and the motor ability to generate the cues </a:t>
            </a:r>
          </a:p>
          <a:p>
            <a:r>
              <a:rPr lang="en-US" sz="2800" dirty="0">
                <a:solidFill>
                  <a:schemeClr val="tx1"/>
                </a:solidFill>
                <a:latin typeface="Times New Roman" panose="02020603050405020304" pitchFamily="18" charset="0"/>
                <a:cs typeface="Times New Roman" panose="02020603050405020304" pitchFamily="18" charset="0"/>
              </a:rPr>
              <a:t>Advantages: 1. Increased intelligibility (from about 5% to 80%) over non supplemented speech, up to and faster rate of communication (than when the entire word is spelled out)</a:t>
            </a:r>
          </a:p>
          <a:p>
            <a:r>
              <a:rPr lang="en-US" sz="2800" dirty="0">
                <a:solidFill>
                  <a:schemeClr val="tx1"/>
                </a:solidFill>
                <a:latin typeface="Times New Roman" panose="02020603050405020304" pitchFamily="18" charset="0"/>
                <a:cs typeface="Times New Roman" panose="02020603050405020304" pitchFamily="18" charset="0"/>
              </a:rPr>
              <a:t> Disadvantages include slowed rate, reduced eye contact, reduced naturalness (e.g., disrupted breath groups), and possible eventual adaptation to the technique. </a:t>
            </a:r>
          </a:p>
        </p:txBody>
      </p:sp>
    </p:spTree>
    <p:extLst>
      <p:ext uri="{BB962C8B-B14F-4D97-AF65-F5344CB8AC3E}">
        <p14:creationId xmlns:p14="http://schemas.microsoft.com/office/powerpoint/2010/main" val="413976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4A81F3-E820-41B7-89CD-AC4F313ABF24}"/>
              </a:ext>
            </a:extLst>
          </p:cNvPr>
          <p:cNvSpPr>
            <a:spLocks noGrp="1"/>
          </p:cNvSpPr>
          <p:nvPr>
            <p:ph idx="1"/>
          </p:nvPr>
        </p:nvSpPr>
        <p:spPr>
          <a:xfrm>
            <a:off x="1159564" y="396240"/>
            <a:ext cx="9872871" cy="530352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A speechlike task is </a:t>
            </a:r>
            <a:r>
              <a:rPr lang="en-US" sz="2800" dirty="0">
                <a:solidFill>
                  <a:srgbClr val="FF0000"/>
                </a:solidFill>
                <a:latin typeface="Times New Roman" panose="02020603050405020304" pitchFamily="18" charset="0"/>
                <a:cs typeface="Times New Roman" panose="02020603050405020304" pitchFamily="18" charset="0"/>
              </a:rPr>
              <a:t>maximum vowel prolongation</a:t>
            </a:r>
            <a:r>
              <a:rPr lang="en-US" sz="2800" dirty="0">
                <a:solidFill>
                  <a:schemeClr val="tx1"/>
                </a:solidFill>
                <a:latin typeface="Times New Roman" panose="02020603050405020304" pitchFamily="18" charset="0"/>
                <a:cs typeface="Times New Roman" panose="02020603050405020304" pitchFamily="18" charset="0"/>
              </a:rPr>
              <a:t>, with duration and loudness goals. Feedback can be provided by the clinician, a sound level meter, or a more sophisticated acoustic feedback device. </a:t>
            </a:r>
          </a:p>
          <a:p>
            <a:r>
              <a:rPr lang="en-US" sz="2800" dirty="0">
                <a:solidFill>
                  <a:schemeClr val="tx1"/>
                </a:solidFill>
                <a:latin typeface="Times New Roman" panose="02020603050405020304" pitchFamily="18" charset="0"/>
                <a:cs typeface="Times New Roman" panose="02020603050405020304" pitchFamily="18" charset="0"/>
              </a:rPr>
              <a:t>Practice exhaling at a steady rate for several seconds, sometimes with glottal frication and eventually with voicing, may help promote respiratory control.  Steady vocal output for 5 seconds would be the goal of such activities, followed by the production of several syllables on a single exhalation.</a:t>
            </a:r>
          </a:p>
          <a:p>
            <a:r>
              <a:rPr lang="en-US" sz="2800" dirty="0">
                <a:solidFill>
                  <a:schemeClr val="tx1"/>
                </a:solidFill>
                <a:latin typeface="Times New Roman" panose="02020603050405020304" pitchFamily="18" charset="0"/>
                <a:cs typeface="Times New Roman" panose="02020603050405020304" pitchFamily="18" charset="0"/>
              </a:rPr>
              <a:t> Pushing, pulling, and bearing down during speech or nonspeech tasks may help increase respiratory drive for speech. </a:t>
            </a:r>
          </a:p>
          <a:p>
            <a:r>
              <a:rPr lang="en-US" sz="2800" dirty="0">
                <a:solidFill>
                  <a:schemeClr val="tx1"/>
                </a:solidFill>
                <a:latin typeface="Times New Roman" panose="02020603050405020304" pitchFamily="18" charset="0"/>
                <a:cs typeface="Times New Roman" panose="02020603050405020304" pitchFamily="18" charset="0"/>
              </a:rPr>
              <a:t>Controlled exhalation tasks, in which a uniform stream of air is exhaled slowly over time, may help increase respiratory capacity and enhance control of exhalation for speech</a:t>
            </a:r>
          </a:p>
        </p:txBody>
      </p:sp>
    </p:spTree>
    <p:extLst>
      <p:ext uri="{BB962C8B-B14F-4D97-AF65-F5344CB8AC3E}">
        <p14:creationId xmlns:p14="http://schemas.microsoft.com/office/powerpoint/2010/main" val="2099081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EBC5-5A9F-468D-A4EE-D0480621D6A4}"/>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6394A30D-C0F9-4BCE-8C57-509D2E67E1C5}"/>
              </a:ext>
            </a:extLst>
          </p:cNvPr>
          <p:cNvPicPr>
            <a:picLocks noGrp="1" noChangeAspect="1"/>
          </p:cNvPicPr>
          <p:nvPr>
            <p:ph idx="1"/>
          </p:nvPr>
        </p:nvPicPr>
        <p:blipFill>
          <a:blip r:embed="rId2"/>
          <a:stretch>
            <a:fillRect/>
          </a:stretch>
        </p:blipFill>
        <p:spPr>
          <a:xfrm>
            <a:off x="7117080" y="2825957"/>
            <a:ext cx="3352800" cy="2248963"/>
          </a:xfrm>
        </p:spPr>
      </p:pic>
      <p:pic>
        <p:nvPicPr>
          <p:cNvPr id="5" name="Picture 4">
            <a:extLst>
              <a:ext uri="{FF2B5EF4-FFF2-40B4-BE49-F238E27FC236}">
                <a16:creationId xmlns:a16="http://schemas.microsoft.com/office/drawing/2014/main" id="{A8569B1B-8E65-4DC4-864F-60ABEE0DEAE6}"/>
              </a:ext>
            </a:extLst>
          </p:cNvPr>
          <p:cNvPicPr>
            <a:picLocks noChangeAspect="1"/>
          </p:cNvPicPr>
          <p:nvPr/>
        </p:nvPicPr>
        <p:blipFill>
          <a:blip r:embed="rId3"/>
          <a:stretch>
            <a:fillRect/>
          </a:stretch>
        </p:blipFill>
        <p:spPr>
          <a:xfrm>
            <a:off x="2084804" y="2643078"/>
            <a:ext cx="4011195" cy="2614722"/>
          </a:xfrm>
          <a:prstGeom prst="rect">
            <a:avLst/>
          </a:prstGeom>
        </p:spPr>
      </p:pic>
    </p:spTree>
    <p:extLst>
      <p:ext uri="{BB962C8B-B14F-4D97-AF65-F5344CB8AC3E}">
        <p14:creationId xmlns:p14="http://schemas.microsoft.com/office/powerpoint/2010/main" val="382123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425F-078F-4175-BAAE-071F124F048A}"/>
              </a:ext>
            </a:extLst>
          </p:cNvPr>
          <p:cNvSpPr>
            <a:spLocks noGrp="1"/>
          </p:cNvSpPr>
          <p:nvPr>
            <p:ph type="title"/>
          </p:nvPr>
        </p:nvSpPr>
        <p:spPr>
          <a:xfrm>
            <a:off x="4983480" y="137160"/>
            <a:ext cx="2225040" cy="853440"/>
          </a:xfrm>
        </p:spPr>
        <p:txBody>
          <a:bodyPr/>
          <a:lstStyle/>
          <a:p>
            <a:r>
              <a:rPr lang="en-US" b="1" dirty="0">
                <a:solidFill>
                  <a:schemeClr val="accent1">
                    <a:lumMod val="50000"/>
                  </a:schemeClr>
                </a:solidFill>
              </a:rPr>
              <a:t>Prosody</a:t>
            </a:r>
          </a:p>
        </p:txBody>
      </p:sp>
      <p:sp>
        <p:nvSpPr>
          <p:cNvPr id="3" name="Content Placeholder 2">
            <a:extLst>
              <a:ext uri="{FF2B5EF4-FFF2-40B4-BE49-F238E27FC236}">
                <a16:creationId xmlns:a16="http://schemas.microsoft.com/office/drawing/2014/main" id="{9D8C0805-5696-434B-92B4-12A0C55FE7FA}"/>
              </a:ext>
            </a:extLst>
          </p:cNvPr>
          <p:cNvSpPr>
            <a:spLocks noGrp="1"/>
          </p:cNvSpPr>
          <p:nvPr>
            <p:ph idx="1"/>
          </p:nvPr>
        </p:nvSpPr>
        <p:spPr>
          <a:xfrm>
            <a:off x="350520" y="853440"/>
            <a:ext cx="11521440" cy="438912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Work on prosody can be appropriate at all severity levels (mild to severe) with potential benefits to intelligibility when impairment is severe∗ and benefits to naturalness when impairment is mild. </a:t>
            </a:r>
          </a:p>
          <a:p>
            <a:r>
              <a:rPr lang="en-US" sz="2800" dirty="0">
                <a:solidFill>
                  <a:schemeClr val="tx1"/>
                </a:solidFill>
                <a:latin typeface="Times New Roman" panose="02020603050405020304" pitchFamily="18" charset="0"/>
                <a:cs typeface="Times New Roman" panose="02020603050405020304" pitchFamily="18" charset="0"/>
              </a:rPr>
              <a:t>Working on prosody (stress) could also reduce speaking rate. </a:t>
            </a:r>
          </a:p>
          <a:p>
            <a:r>
              <a:rPr lang="en-US" sz="2800" dirty="0">
                <a:solidFill>
                  <a:schemeClr val="tx1"/>
                </a:solidFill>
                <a:latin typeface="Times New Roman" panose="02020603050405020304" pitchFamily="18" charset="0"/>
                <a:cs typeface="Times New Roman" panose="02020603050405020304" pitchFamily="18" charset="0"/>
              </a:rPr>
              <a:t>Teaching stress should be an early part of treatment Naturalness reflects the overall adequacy of prosody. Compromised Prosody: monotonous voice; inhalation does not occur at natural syntactic boundaries. </a:t>
            </a:r>
          </a:p>
          <a:p>
            <a:r>
              <a:rPr lang="en-US" sz="2800" dirty="0">
                <a:solidFill>
                  <a:schemeClr val="tx1"/>
                </a:solidFill>
                <a:latin typeface="Times New Roman" panose="02020603050405020304" pitchFamily="18" charset="0"/>
                <a:cs typeface="Times New Roman" panose="02020603050405020304" pitchFamily="18" charset="0"/>
              </a:rPr>
              <a:t>Pitch, loudness, and durational characteristics should be natural to signal the prosodic variations. Strategies to enhance prosody 1. Enhancing the breath group:</a:t>
            </a:r>
          </a:p>
          <a:p>
            <a:r>
              <a:rPr lang="en-US" sz="2800" dirty="0">
                <a:solidFill>
                  <a:schemeClr val="tx1"/>
                </a:solidFill>
                <a:latin typeface="Times New Roman" panose="02020603050405020304" pitchFamily="18" charset="0"/>
                <a:cs typeface="Times New Roman" panose="02020603050405020304" pitchFamily="18" charset="0"/>
              </a:rPr>
              <a:t> “Number of words spoken in one inhalation” -breath group  Breath group is the basic unit of prosody </a:t>
            </a:r>
          </a:p>
        </p:txBody>
      </p:sp>
    </p:spTree>
    <p:extLst>
      <p:ext uri="{BB962C8B-B14F-4D97-AF65-F5344CB8AC3E}">
        <p14:creationId xmlns:p14="http://schemas.microsoft.com/office/powerpoint/2010/main" val="543457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22577-B5F5-4A86-B12A-EB70B04A858A}"/>
              </a:ext>
            </a:extLst>
          </p:cNvPr>
          <p:cNvSpPr>
            <a:spLocks noGrp="1"/>
          </p:cNvSpPr>
          <p:nvPr>
            <p:ph idx="1"/>
          </p:nvPr>
        </p:nvSpPr>
        <p:spPr>
          <a:xfrm>
            <a:off x="137160" y="518160"/>
            <a:ext cx="11536680" cy="4038600"/>
          </a:xfrm>
        </p:spPr>
        <p:txBody>
          <a:bodyPr>
            <a:noAutofit/>
          </a:bodyPr>
          <a:lstStyle/>
          <a:p>
            <a:r>
              <a:rPr lang="en-US" sz="2400" dirty="0" err="1">
                <a:solidFill>
                  <a:schemeClr val="tx1"/>
                </a:solidFill>
                <a:latin typeface="Times New Roman" panose="02020603050405020304" pitchFamily="18" charset="0"/>
                <a:cs typeface="Times New Roman" panose="02020603050405020304" pitchFamily="18" charset="0"/>
              </a:rPr>
              <a:t>Normals</a:t>
            </a:r>
            <a:r>
              <a:rPr lang="en-US" sz="2400" dirty="0">
                <a:solidFill>
                  <a:schemeClr val="tx1"/>
                </a:solidFill>
                <a:latin typeface="Times New Roman" panose="02020603050405020304" pitchFamily="18" charset="0"/>
                <a:cs typeface="Times New Roman" panose="02020603050405020304" pitchFamily="18" charset="0"/>
              </a:rPr>
              <a:t> Vs </a:t>
            </a:r>
            <a:r>
              <a:rPr lang="en-US" sz="2400" dirty="0" err="1">
                <a:solidFill>
                  <a:schemeClr val="tx1"/>
                </a:solidFill>
                <a:latin typeface="Times New Roman" panose="02020603050405020304" pitchFamily="18" charset="0"/>
                <a:cs typeface="Times New Roman" panose="02020603050405020304" pitchFamily="18" charset="0"/>
              </a:rPr>
              <a:t>Dysarthrics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Normals</a:t>
            </a:r>
            <a:r>
              <a:rPr lang="en-US" sz="2400" dirty="0">
                <a:solidFill>
                  <a:schemeClr val="tx1"/>
                </a:solidFill>
                <a:latin typeface="Times New Roman" panose="02020603050405020304" pitchFamily="18" charset="0"/>
                <a:cs typeface="Times New Roman" panose="02020603050405020304" pitchFamily="18" charset="0"/>
              </a:rPr>
              <a:t> generally inhale during syntactic boundaries; </a:t>
            </a:r>
            <a:r>
              <a:rPr lang="en-US" sz="2400" dirty="0" err="1">
                <a:solidFill>
                  <a:schemeClr val="tx1"/>
                </a:solidFill>
                <a:latin typeface="Times New Roman" panose="02020603050405020304" pitchFamily="18" charset="0"/>
                <a:cs typeface="Times New Roman" panose="02020603050405020304" pitchFamily="18" charset="0"/>
              </a:rPr>
              <a:t>Dysarthrics</a:t>
            </a:r>
            <a:r>
              <a:rPr lang="en-US" sz="2400" dirty="0">
                <a:solidFill>
                  <a:schemeClr val="tx1"/>
                </a:solidFill>
                <a:latin typeface="Times New Roman" panose="02020603050405020304" pitchFamily="18" charset="0"/>
                <a:cs typeface="Times New Roman" panose="02020603050405020304" pitchFamily="18" charset="0"/>
              </a:rPr>
              <a:t> pause more frequently and inhale more frequently (95 % Vs 65% during pausing); </a:t>
            </a:r>
            <a:r>
              <a:rPr lang="en-US" sz="2400" dirty="0" err="1">
                <a:solidFill>
                  <a:schemeClr val="tx1"/>
                </a:solidFill>
                <a:latin typeface="Times New Roman" panose="02020603050405020304" pitchFamily="18" charset="0"/>
                <a:cs typeface="Times New Roman" panose="02020603050405020304" pitchFamily="18" charset="0"/>
              </a:rPr>
              <a:t>Dysarthrics</a:t>
            </a:r>
            <a:r>
              <a:rPr lang="en-US" sz="2400" dirty="0">
                <a:solidFill>
                  <a:schemeClr val="tx1"/>
                </a:solidFill>
                <a:latin typeface="Times New Roman" panose="02020603050405020304" pitchFamily="18" charset="0"/>
                <a:cs typeface="Times New Roman" panose="02020603050405020304" pitchFamily="18" charset="0"/>
              </a:rPr>
              <a:t> have short breath group and pausing/inhaling is less associated with syntactic boundaries Strategies  Improve speech breathing and phonatory control to extend the breath groups </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Increase the frequency of pauses without inhaling in between. </a:t>
            </a:r>
          </a:p>
          <a:p>
            <a:r>
              <a:rPr lang="en-US" sz="2400" dirty="0">
                <a:solidFill>
                  <a:schemeClr val="tx1"/>
                </a:solidFill>
                <a:latin typeface="Times New Roman" panose="02020603050405020304" pitchFamily="18" charset="0"/>
                <a:cs typeface="Times New Roman" panose="02020603050405020304" pitchFamily="18" charset="0"/>
              </a:rPr>
              <a:t> Provide sentences and paragraphs where pausing and inhalations are marked; gradually fade the written cues. </a:t>
            </a:r>
          </a:p>
          <a:p>
            <a:r>
              <a:rPr lang="en-US" sz="2400" dirty="0">
                <a:solidFill>
                  <a:schemeClr val="tx1"/>
                </a:solidFill>
                <a:latin typeface="Times New Roman" panose="02020603050405020304" pitchFamily="18" charset="0"/>
                <a:cs typeface="Times New Roman" panose="02020603050405020304" pitchFamily="18" charset="0"/>
              </a:rPr>
              <a:t> Enhance Greater variability in words per breath group (reduces the perception of monotony). 2. Chunking Utterances Train to chunk utterances into natural syntactic units, within the limits of their physiologic capacity. If a person with dysarthric is capable of producing four to five words per breath group may learn to use pauses at logical syntactic boundaries within the limited breath group. 3. Contrastive stress tasks: Write the explanations given in the AOS treatment 4. Referential tasks</a:t>
            </a:r>
          </a:p>
          <a:p>
            <a:pPr marL="45720" indent="0">
              <a:buNone/>
            </a:pPr>
            <a:r>
              <a:rPr lang="en-US"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15575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E5A4-0BD8-4686-9D9F-C72C4987B9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9C8822-50C5-44B3-8C74-28AE09EF3E8F}"/>
              </a:ext>
            </a:extLst>
          </p:cNvPr>
          <p:cNvSpPr>
            <a:spLocks noGrp="1"/>
          </p:cNvSpPr>
          <p:nvPr>
            <p:ph idx="1"/>
          </p:nvPr>
        </p:nvSpPr>
        <p:spPr/>
        <p:txBody>
          <a:bodyPr/>
          <a:lstStyle/>
          <a:p>
            <a:r>
              <a:rPr lang="en-US" sz="2400" dirty="0">
                <a:solidFill>
                  <a:schemeClr val="tx1"/>
                </a:solidFill>
                <a:latin typeface="Times New Roman" panose="02020603050405020304" pitchFamily="18" charset="0"/>
                <a:cs typeface="Times New Roman" panose="02020603050405020304" pitchFamily="18" charset="0"/>
              </a:rPr>
              <a:t>Patient reads randomized phrases or sentences containing prespecified stress targets that are unknown to a listener,  Client will learn (‘discovery learning’) ways to signal stress by himself (alter either pitch, duration or loudness) </a:t>
            </a:r>
          </a:p>
          <a:p>
            <a:r>
              <a:rPr lang="en-US" sz="2400" dirty="0">
                <a:solidFill>
                  <a:schemeClr val="tx1"/>
                </a:solidFill>
                <a:latin typeface="Times New Roman" panose="02020603050405020304" pitchFamily="18" charset="0"/>
                <a:cs typeface="Times New Roman" panose="02020603050405020304" pitchFamily="18" charset="0"/>
              </a:rPr>
              <a:t> Listener is made to identify the words which are stressed and also rates the </a:t>
            </a:r>
            <a:r>
              <a:rPr lang="en-US" sz="2400" dirty="0" err="1">
                <a:solidFill>
                  <a:schemeClr val="tx1"/>
                </a:solidFill>
                <a:latin typeface="Times New Roman" panose="02020603050405020304" pitchFamily="18" charset="0"/>
                <a:cs typeface="Times New Roman" panose="02020603050405020304" pitchFamily="18" charset="0"/>
              </a:rPr>
              <a:t>specch</a:t>
            </a:r>
            <a:r>
              <a:rPr lang="en-US" sz="2400" dirty="0">
                <a:solidFill>
                  <a:schemeClr val="tx1"/>
                </a:solidFill>
                <a:latin typeface="Times New Roman" panose="02020603050405020304" pitchFamily="18" charset="0"/>
                <a:cs typeface="Times New Roman" panose="02020603050405020304" pitchFamily="18" charset="0"/>
              </a:rPr>
              <a:t> production on an intelligibility scale. That is, if the listener can identify the targeted stressed word, the speaker has succeeded. </a:t>
            </a:r>
          </a:p>
          <a:p>
            <a:r>
              <a:rPr lang="en-US" sz="2400" dirty="0">
                <a:solidFill>
                  <a:schemeClr val="tx1"/>
                </a:solidFill>
                <a:latin typeface="Times New Roman" panose="02020603050405020304" pitchFamily="18" charset="0"/>
                <a:cs typeface="Times New Roman" panose="02020603050405020304" pitchFamily="18" charset="0"/>
              </a:rPr>
              <a:t> One of the easiest ways to evaluate the effectiveness of actively taught stress strategies. </a:t>
            </a:r>
          </a:p>
          <a:p>
            <a:endParaRPr lang="en-US" dirty="0"/>
          </a:p>
        </p:txBody>
      </p:sp>
    </p:spTree>
    <p:extLst>
      <p:ext uri="{BB962C8B-B14F-4D97-AF65-F5344CB8AC3E}">
        <p14:creationId xmlns:p14="http://schemas.microsoft.com/office/powerpoint/2010/main" val="1460897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3C36-1FD3-4389-9CC1-66F02306B032}"/>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5C3AD223-1913-4528-97EA-339EBE001D65}"/>
              </a:ext>
            </a:extLst>
          </p:cNvPr>
          <p:cNvSpPr>
            <a:spLocks noGrp="1"/>
          </p:cNvSpPr>
          <p:nvPr>
            <p:ph idx="1"/>
          </p:nvPr>
        </p:nvSpPr>
        <p:spPr/>
        <p:txBody>
          <a:bodyPr/>
          <a:lstStyle/>
          <a:p>
            <a:endParaRPr lang="en-US"/>
          </a:p>
        </p:txBody>
      </p:sp>
      <p:pic>
        <p:nvPicPr>
          <p:cNvPr id="1028" name="Picture 4" descr="Hand Lettering Thank You Flowery Vector 182465 Vector Art at Vecteezy">
            <a:extLst>
              <a:ext uri="{FF2B5EF4-FFF2-40B4-BE49-F238E27FC236}">
                <a16:creationId xmlns:a16="http://schemas.microsoft.com/office/drawing/2014/main" id="{1A50767D-A6F3-41DC-8F5D-7E871060C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259080"/>
            <a:ext cx="11704320" cy="629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97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703F-1947-48CB-807F-7A4211891D08}"/>
              </a:ext>
            </a:extLst>
          </p:cNvPr>
          <p:cNvSpPr>
            <a:spLocks noGrp="1"/>
          </p:cNvSpPr>
          <p:nvPr>
            <p:ph type="title"/>
          </p:nvPr>
        </p:nvSpPr>
        <p:spPr/>
        <p:txBody>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Inspiratory or expiratory muscle strength training (IMST, EMST)</a:t>
            </a:r>
          </a:p>
        </p:txBody>
      </p:sp>
      <p:sp>
        <p:nvSpPr>
          <p:cNvPr id="3" name="Content Placeholder 2">
            <a:extLst>
              <a:ext uri="{FF2B5EF4-FFF2-40B4-BE49-F238E27FC236}">
                <a16:creationId xmlns:a16="http://schemas.microsoft.com/office/drawing/2014/main" id="{BCCF8A0B-9C7A-4CA0-B3E7-D233164F5475}"/>
              </a:ext>
            </a:extLst>
          </p:cNvPr>
          <p:cNvSpPr>
            <a:spLocks noGrp="1"/>
          </p:cNvSpPr>
          <p:nvPr>
            <p:ph idx="1"/>
          </p:nvPr>
        </p:nvSpPr>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Increase inspiratory muscle strength to a degree that permits larger, faster, or better sustained or repeated inspirations.</a:t>
            </a:r>
          </a:p>
          <a:p>
            <a:r>
              <a:rPr lang="en-US" sz="2800" dirty="0">
                <a:solidFill>
                  <a:schemeClr val="tx1"/>
                </a:solidFill>
                <a:latin typeface="Times New Roman" panose="02020603050405020304" pitchFamily="18" charset="0"/>
                <a:cs typeface="Times New Roman" panose="02020603050405020304" pitchFamily="18" charset="0"/>
              </a:rPr>
              <a:t>Employs a handheld device with a </a:t>
            </a:r>
            <a:r>
              <a:rPr lang="en-US" sz="2800" dirty="0" err="1">
                <a:solidFill>
                  <a:schemeClr val="tx1"/>
                </a:solidFill>
                <a:latin typeface="Times New Roman" panose="02020603050405020304" pitchFamily="18" charset="0"/>
                <a:cs typeface="Times New Roman" panose="02020603050405020304" pitchFamily="18" charset="0"/>
              </a:rPr>
              <a:t>springloaded</a:t>
            </a:r>
            <a:r>
              <a:rPr lang="en-US" sz="2800" dirty="0">
                <a:solidFill>
                  <a:schemeClr val="tx1"/>
                </a:solidFill>
                <a:latin typeface="Times New Roman" panose="02020603050405020304" pitchFamily="18" charset="0"/>
                <a:cs typeface="Times New Roman" panose="02020603050405020304" pitchFamily="18" charset="0"/>
              </a:rPr>
              <a:t> valve that requires the generation of a minimum inspiratory pressure for inspiration to continue. The threshold for inspiratory pressure is adjusted as strength builds during training. </a:t>
            </a:r>
          </a:p>
          <a:p>
            <a:r>
              <a:rPr lang="en-US" sz="2800" dirty="0">
                <a:solidFill>
                  <a:schemeClr val="tx1"/>
                </a:solidFill>
                <a:latin typeface="Times New Roman" panose="02020603050405020304" pitchFamily="18" charset="0"/>
                <a:cs typeface="Times New Roman" panose="02020603050405020304" pitchFamily="18" charset="0"/>
              </a:rPr>
              <a:t>EMST has been successful especially for individuals with Parkinson’s Disease.</a:t>
            </a:r>
          </a:p>
        </p:txBody>
      </p:sp>
    </p:spTree>
    <p:extLst>
      <p:ext uri="{BB962C8B-B14F-4D97-AF65-F5344CB8AC3E}">
        <p14:creationId xmlns:p14="http://schemas.microsoft.com/office/powerpoint/2010/main" val="381389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piratory Muscle Strength Training (EMST) | CUH">
            <a:extLst>
              <a:ext uri="{FF2B5EF4-FFF2-40B4-BE49-F238E27FC236}">
                <a16:creationId xmlns:a16="http://schemas.microsoft.com/office/drawing/2014/main" id="{7AD4F58B-60F4-4E78-84A5-EB4EBD0169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526" y="1082040"/>
            <a:ext cx="7646194" cy="4450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B3C4814-59F5-4A36-AAE7-DE3179A67EF7}"/>
              </a:ext>
            </a:extLst>
          </p:cNvPr>
          <p:cNvPicPr>
            <a:picLocks noChangeAspect="1"/>
          </p:cNvPicPr>
          <p:nvPr/>
        </p:nvPicPr>
        <p:blipFill>
          <a:blip r:embed="rId3"/>
          <a:stretch>
            <a:fillRect/>
          </a:stretch>
        </p:blipFill>
        <p:spPr>
          <a:xfrm>
            <a:off x="8457724" y="609600"/>
            <a:ext cx="2931319" cy="2819400"/>
          </a:xfrm>
          <a:prstGeom prst="rect">
            <a:avLst/>
          </a:prstGeom>
        </p:spPr>
      </p:pic>
      <p:pic>
        <p:nvPicPr>
          <p:cNvPr id="5" name="Picture 4">
            <a:extLst>
              <a:ext uri="{FF2B5EF4-FFF2-40B4-BE49-F238E27FC236}">
                <a16:creationId xmlns:a16="http://schemas.microsoft.com/office/drawing/2014/main" id="{5FD67F71-BAA3-4B04-B230-28961F70FD4E}"/>
              </a:ext>
            </a:extLst>
          </p:cNvPr>
          <p:cNvPicPr>
            <a:picLocks noChangeAspect="1"/>
          </p:cNvPicPr>
          <p:nvPr/>
        </p:nvPicPr>
        <p:blipFill>
          <a:blip r:embed="rId4"/>
          <a:stretch>
            <a:fillRect/>
          </a:stretch>
        </p:blipFill>
        <p:spPr>
          <a:xfrm>
            <a:off x="8457724" y="3581401"/>
            <a:ext cx="3043238" cy="2666999"/>
          </a:xfrm>
          <a:prstGeom prst="rect">
            <a:avLst/>
          </a:prstGeom>
        </p:spPr>
      </p:pic>
    </p:spTree>
    <p:extLst>
      <p:ext uri="{BB962C8B-B14F-4D97-AF65-F5344CB8AC3E}">
        <p14:creationId xmlns:p14="http://schemas.microsoft.com/office/powerpoint/2010/main" val="134932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F043-F1AB-42B6-8346-D9617467BD1F}"/>
              </a:ext>
            </a:extLst>
          </p:cNvPr>
          <p:cNvSpPr>
            <a:spLocks noGrp="1"/>
          </p:cNvSpPr>
          <p:nvPr>
            <p:ph type="title"/>
          </p:nvPr>
        </p:nvSpPr>
        <p:spPr>
          <a:xfrm>
            <a:off x="3543300" y="297143"/>
            <a:ext cx="5105400" cy="1028699"/>
          </a:xfrm>
        </p:spPr>
        <p:txBody>
          <a:bodyPr>
            <a:normAutofit/>
          </a:bodyPr>
          <a:lstStyle/>
          <a:p>
            <a:r>
              <a:rPr lang="en-US" sz="4000" dirty="0">
                <a:solidFill>
                  <a:schemeClr val="accent1">
                    <a:lumMod val="50000"/>
                  </a:schemeClr>
                </a:solidFill>
                <a:latin typeface="Times New Roman" panose="02020603050405020304" pitchFamily="18" charset="0"/>
                <a:cs typeface="Times New Roman" panose="02020603050405020304" pitchFamily="18" charset="0"/>
              </a:rPr>
              <a:t>Prosthetic Management</a:t>
            </a:r>
          </a:p>
        </p:txBody>
      </p:sp>
      <p:sp>
        <p:nvSpPr>
          <p:cNvPr id="3" name="Content Placeholder 2">
            <a:extLst>
              <a:ext uri="{FF2B5EF4-FFF2-40B4-BE49-F238E27FC236}">
                <a16:creationId xmlns:a16="http://schemas.microsoft.com/office/drawing/2014/main" id="{00B86AE9-150B-4FD8-A333-3848EF70051D}"/>
              </a:ext>
            </a:extLst>
          </p:cNvPr>
          <p:cNvSpPr>
            <a:spLocks noGrp="1"/>
          </p:cNvSpPr>
          <p:nvPr>
            <p:ph idx="1"/>
          </p:nvPr>
        </p:nvSpPr>
        <p:spPr>
          <a:xfrm>
            <a:off x="624840" y="1428750"/>
            <a:ext cx="8915400" cy="3124200"/>
          </a:xfrm>
        </p:spPr>
        <p:txBody>
          <a:bodyPr>
            <a:noAutofit/>
          </a:bodyPr>
          <a:lstStyle/>
          <a:p>
            <a:r>
              <a:rPr lang="en-US" sz="2800" dirty="0">
                <a:solidFill>
                  <a:srgbClr val="FF0000"/>
                </a:solidFill>
                <a:latin typeface="Times New Roman" panose="02020603050405020304" pitchFamily="18" charset="0"/>
                <a:cs typeface="Times New Roman" panose="02020603050405020304" pitchFamily="18" charset="0"/>
              </a:rPr>
              <a:t>Abdominal trussing </a:t>
            </a:r>
            <a:r>
              <a:rPr lang="en-US" sz="2800" dirty="0">
                <a:solidFill>
                  <a:schemeClr val="tx1"/>
                </a:solidFill>
                <a:latin typeface="Times New Roman" panose="02020603050405020304" pitchFamily="18" charset="0"/>
                <a:cs typeface="Times New Roman" panose="02020603050405020304" pitchFamily="18" charset="0"/>
              </a:rPr>
              <a:t>(binders or corsets) can enhance posture, support weak abdominal muscles, and improve respiratory support and airflow, especially in people with spinal cord injuries who may have intact diaphragmatic function but weak expiratory muscles.</a:t>
            </a:r>
          </a:p>
          <a:p>
            <a:r>
              <a:rPr lang="en-US" sz="2800" dirty="0">
                <a:solidFill>
                  <a:schemeClr val="tx1"/>
                </a:solidFill>
                <a:latin typeface="Times New Roman" panose="02020603050405020304" pitchFamily="18" charset="0"/>
                <a:cs typeface="Times New Roman" panose="02020603050405020304" pitchFamily="18" charset="0"/>
              </a:rPr>
              <a:t>Medical approval and supervision is important when binding is used, because it can restrict inspiration and increase the risk of pneumonia.</a:t>
            </a:r>
          </a:p>
          <a:p>
            <a:r>
              <a:rPr lang="en-US" sz="2800" dirty="0">
                <a:solidFill>
                  <a:schemeClr val="tx1"/>
                </a:solidFill>
                <a:latin typeface="Times New Roman" panose="02020603050405020304" pitchFamily="18" charset="0"/>
                <a:cs typeface="Times New Roman" panose="02020603050405020304" pitchFamily="18" charset="0"/>
              </a:rPr>
              <a:t>Leaning into a flat surface during expiration or using an </a:t>
            </a:r>
            <a:r>
              <a:rPr lang="en-US" sz="2800" dirty="0">
                <a:solidFill>
                  <a:srgbClr val="FF0000"/>
                </a:solidFill>
                <a:latin typeface="Times New Roman" panose="02020603050405020304" pitchFamily="18" charset="0"/>
                <a:cs typeface="Times New Roman" panose="02020603050405020304" pitchFamily="18" charset="0"/>
              </a:rPr>
              <a:t>expiratory board or paddle </a:t>
            </a:r>
            <a:r>
              <a:rPr lang="en-US" sz="2800" dirty="0">
                <a:solidFill>
                  <a:schemeClr val="tx1"/>
                </a:solidFill>
                <a:latin typeface="Times New Roman" panose="02020603050405020304" pitchFamily="18" charset="0"/>
                <a:cs typeface="Times New Roman" panose="02020603050405020304" pitchFamily="18" charset="0"/>
              </a:rPr>
              <a:t>mounted on a wheelchair and swung into position at the abdominal level may help increase respiratory force for speech.</a:t>
            </a:r>
          </a:p>
        </p:txBody>
      </p:sp>
      <p:pic>
        <p:nvPicPr>
          <p:cNvPr id="2050" name="Picture 2" descr="Abdominal Binder Supports DME-Direct, 40% OFF">
            <a:extLst>
              <a:ext uri="{FF2B5EF4-FFF2-40B4-BE49-F238E27FC236}">
                <a16:creationId xmlns:a16="http://schemas.microsoft.com/office/drawing/2014/main" id="{F2000A8B-9121-4BEC-BB70-9C0779566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7927" y="1432560"/>
            <a:ext cx="2255520" cy="2255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35966E6-07C0-4FD5-A77C-635B2A8A6577}"/>
              </a:ext>
            </a:extLst>
          </p:cNvPr>
          <p:cNvPicPr>
            <a:picLocks noChangeAspect="1"/>
          </p:cNvPicPr>
          <p:nvPr/>
        </p:nvPicPr>
        <p:blipFill rotWithShape="1">
          <a:blip r:embed="rId3"/>
          <a:srcRect/>
          <a:stretch/>
        </p:blipFill>
        <p:spPr>
          <a:xfrm>
            <a:off x="2263140" y="2175470"/>
            <a:ext cx="5867400" cy="2507060"/>
          </a:xfrm>
          <a:prstGeom prst="rect">
            <a:avLst/>
          </a:prstGeom>
          <a:ln>
            <a:solidFill>
              <a:schemeClr val="tx1"/>
            </a:solidFill>
          </a:ln>
        </p:spPr>
      </p:pic>
    </p:spTree>
    <p:extLst>
      <p:ext uri="{BB962C8B-B14F-4D97-AF65-F5344CB8AC3E}">
        <p14:creationId xmlns:p14="http://schemas.microsoft.com/office/powerpoint/2010/main" val="210764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AD5D-EC0D-4BB3-9174-C57F84AA74E4}"/>
              </a:ext>
            </a:extLst>
          </p:cNvPr>
          <p:cNvSpPr>
            <a:spLocks noGrp="1"/>
          </p:cNvSpPr>
          <p:nvPr>
            <p:ph type="title"/>
          </p:nvPr>
        </p:nvSpPr>
        <p:spPr>
          <a:xfrm>
            <a:off x="3458155" y="182880"/>
            <a:ext cx="5242560" cy="762000"/>
          </a:xfrm>
        </p:spPr>
        <p:txBody>
          <a:bodyPr>
            <a:normAutofit/>
          </a:bodyPr>
          <a:lstStyle/>
          <a:p>
            <a:r>
              <a:rPr lang="en-US" sz="4000" dirty="0">
                <a:solidFill>
                  <a:schemeClr val="accent1">
                    <a:lumMod val="50000"/>
                  </a:schemeClr>
                </a:solidFill>
                <a:latin typeface="Times New Roman" panose="02020603050405020304" pitchFamily="18" charset="0"/>
                <a:cs typeface="Times New Roman" panose="02020603050405020304" pitchFamily="18" charset="0"/>
              </a:rPr>
              <a:t>Behavioral Management</a:t>
            </a:r>
          </a:p>
        </p:txBody>
      </p:sp>
      <p:sp>
        <p:nvSpPr>
          <p:cNvPr id="3" name="Content Placeholder 2">
            <a:extLst>
              <a:ext uri="{FF2B5EF4-FFF2-40B4-BE49-F238E27FC236}">
                <a16:creationId xmlns:a16="http://schemas.microsoft.com/office/drawing/2014/main" id="{D6677AC8-9E0C-4EE8-AC71-62ACBAEA209E}"/>
              </a:ext>
            </a:extLst>
          </p:cNvPr>
          <p:cNvSpPr>
            <a:spLocks noGrp="1"/>
          </p:cNvSpPr>
          <p:nvPr>
            <p:ph idx="1"/>
          </p:nvPr>
        </p:nvSpPr>
        <p:spPr>
          <a:xfrm>
            <a:off x="167640" y="792480"/>
            <a:ext cx="11826240" cy="5501640"/>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Some patients simply need to practice inhaling more deeply or using more force when exhaling during speech.</a:t>
            </a:r>
          </a:p>
          <a:p>
            <a:r>
              <a:rPr lang="en-US" sz="2400" dirty="0">
                <a:solidFill>
                  <a:schemeClr val="tx1"/>
                </a:solidFill>
                <a:latin typeface="Times New Roman" panose="02020603050405020304" pitchFamily="18" charset="0"/>
                <a:cs typeface="Times New Roman" panose="02020603050405020304" pitchFamily="18" charset="0"/>
              </a:rPr>
              <a:t>Working to increase inspiratory range can be tied to attempts to sustain isolated sounds for 5 seconds while keeping intensity and quality constant.</a:t>
            </a:r>
          </a:p>
          <a:p>
            <a:r>
              <a:rPr lang="en-US" sz="2400" dirty="0">
                <a:solidFill>
                  <a:schemeClr val="tx1"/>
                </a:solidFill>
                <a:latin typeface="Times New Roman" panose="02020603050405020304" pitchFamily="18" charset="0"/>
                <a:cs typeface="Times New Roman" panose="02020603050405020304" pitchFamily="18" charset="0"/>
              </a:rPr>
              <a:t>Use inspiratory checking, which is the use of inspiratory muscles to “check” or control exhalatory forces to maintain steady subglottal pressure.</a:t>
            </a:r>
          </a:p>
          <a:p>
            <a:r>
              <a:rPr lang="en-US" sz="2400" dirty="0">
                <a:solidFill>
                  <a:schemeClr val="tx1"/>
                </a:solidFill>
                <a:latin typeface="Times New Roman" panose="02020603050405020304" pitchFamily="18" charset="0"/>
                <a:cs typeface="Times New Roman" panose="02020603050405020304" pitchFamily="18" charset="0"/>
              </a:rPr>
              <a:t>“Take a deep breath and let it out slowly when speaking.” </a:t>
            </a:r>
          </a:p>
          <a:p>
            <a:r>
              <a:rPr lang="en-US" sz="2400" dirty="0">
                <a:solidFill>
                  <a:schemeClr val="tx1"/>
                </a:solidFill>
                <a:latin typeface="Times New Roman" panose="02020603050405020304" pitchFamily="18" charset="0"/>
                <a:cs typeface="Times New Roman" panose="02020603050405020304" pitchFamily="18" charset="0"/>
              </a:rPr>
              <a:t>Optimal breath group: the number of syllables that can be produced comfortably on one breath.</a:t>
            </a:r>
          </a:p>
          <a:p>
            <a:r>
              <a:rPr lang="en-US" sz="2400" dirty="0">
                <a:solidFill>
                  <a:schemeClr val="tx1"/>
                </a:solidFill>
                <a:latin typeface="Times New Roman" panose="02020603050405020304" pitchFamily="18" charset="0"/>
                <a:cs typeface="Times New Roman" panose="02020603050405020304" pitchFamily="18" charset="0"/>
              </a:rPr>
              <a:t>Relevant for patients who initiate speech at variably inappropriate points in the speech breathing cycle and thus need to be more consistent in inspiratory control</a:t>
            </a:r>
          </a:p>
          <a:p>
            <a:r>
              <a:rPr lang="en-US" sz="2400" dirty="0">
                <a:solidFill>
                  <a:schemeClr val="tx1"/>
                </a:solidFill>
                <a:latin typeface="Times New Roman" panose="02020603050405020304" pitchFamily="18" charset="0"/>
                <a:cs typeface="Times New Roman" panose="02020603050405020304" pitchFamily="18" charset="0"/>
              </a:rPr>
              <a:t>Contextual speech tasks may include gradually increasing the length of phrases/sentences that can be uttered in a single breath without significant acceleration of rate or decreases in loudness.</a:t>
            </a: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09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4551E6-FD2B-47DB-9D5C-802AC4D36B34}"/>
              </a:ext>
            </a:extLst>
          </p:cNvPr>
          <p:cNvSpPr>
            <a:spLocks noGrp="1"/>
          </p:cNvSpPr>
          <p:nvPr>
            <p:ph idx="1"/>
          </p:nvPr>
        </p:nvSpPr>
        <p:spPr>
          <a:xfrm>
            <a:off x="327660" y="342900"/>
            <a:ext cx="11536680" cy="61722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A useful task for increasing breath group length and variability is to read paragraphs in which breath groups are marked, with subsequent progression to marked conversational scripts, and eventually to </a:t>
            </a:r>
            <a:r>
              <a:rPr lang="en-US" sz="2800" dirty="0" err="1">
                <a:solidFill>
                  <a:schemeClr val="tx1"/>
                </a:solidFill>
                <a:latin typeface="Times New Roman" panose="02020603050405020304" pitchFamily="18" charset="0"/>
                <a:cs typeface="Times New Roman" panose="02020603050405020304" pitchFamily="18" charset="0"/>
              </a:rPr>
              <a:t>noncued</a:t>
            </a:r>
            <a:r>
              <a:rPr lang="en-US" sz="2800" dirty="0">
                <a:solidFill>
                  <a:schemeClr val="tx1"/>
                </a:solidFill>
                <a:latin typeface="Times New Roman" panose="02020603050405020304" pitchFamily="18" charset="0"/>
                <a:cs typeface="Times New Roman" panose="02020603050405020304" pitchFamily="18" charset="0"/>
              </a:rPr>
              <a:t> conversation and narrative tasks. </a:t>
            </a:r>
          </a:p>
          <a:p>
            <a:r>
              <a:rPr lang="en-US" sz="2800" dirty="0">
                <a:solidFill>
                  <a:schemeClr val="tx1"/>
                </a:solidFill>
                <a:latin typeface="Times New Roman" panose="02020603050405020304" pitchFamily="18" charset="0"/>
                <a:cs typeface="Times New Roman" panose="02020603050405020304" pitchFamily="18" charset="0"/>
              </a:rPr>
              <a:t> There are two compensatory techniques for speech breathing that can be used by people with flaccid paralysis of the rib cage, diaphragm, and abdomen. </a:t>
            </a:r>
          </a:p>
          <a:p>
            <a:pPr marL="45720" indent="0">
              <a:buNone/>
            </a:pPr>
            <a:endParaRPr lang="en-US" sz="2800" dirty="0">
              <a:solidFill>
                <a:schemeClr val="tx1"/>
              </a:solidFill>
              <a:latin typeface="Times New Roman" panose="02020603050405020304" pitchFamily="18" charset="0"/>
              <a:cs typeface="Times New Roman" panose="02020603050405020304" pitchFamily="18" charset="0"/>
            </a:endParaRPr>
          </a:p>
          <a:p>
            <a:pPr lvl="1"/>
            <a:r>
              <a:rPr lang="en-US" sz="2800" dirty="0">
                <a:solidFill>
                  <a:srgbClr val="FF0000"/>
                </a:solidFill>
                <a:latin typeface="Times New Roman" panose="02020603050405020304" pitchFamily="18" charset="0"/>
                <a:cs typeface="Times New Roman" panose="02020603050405020304" pitchFamily="18" charset="0"/>
              </a:rPr>
              <a:t>neck breathing</a:t>
            </a:r>
            <a:r>
              <a:rPr lang="en-US" sz="2800" dirty="0">
                <a:solidFill>
                  <a:schemeClr val="tx1"/>
                </a:solidFill>
                <a:latin typeface="Times New Roman" panose="02020603050405020304" pitchFamily="18" charset="0"/>
                <a:cs typeface="Times New Roman" panose="02020603050405020304" pitchFamily="18" charset="0"/>
              </a:rPr>
              <a:t>, in which the sternocleidomastoid, scaleni, and trapezius muscles of the neck are used to bring about to-and-fro displacement of the rib cage for inspiration</a:t>
            </a:r>
          </a:p>
          <a:p>
            <a:pPr lvl="1"/>
            <a:endParaRPr lang="en-US" sz="2800" dirty="0">
              <a:solidFill>
                <a:schemeClr val="tx1"/>
              </a:solidFill>
              <a:latin typeface="Times New Roman" panose="02020603050405020304" pitchFamily="18" charset="0"/>
              <a:cs typeface="Times New Roman" panose="02020603050405020304" pitchFamily="18" charset="0"/>
            </a:endParaRPr>
          </a:p>
          <a:p>
            <a:pPr lvl="1"/>
            <a:r>
              <a:rPr lang="en-US" sz="2800" dirty="0">
                <a:solidFill>
                  <a:srgbClr val="FF0000"/>
                </a:solidFill>
                <a:latin typeface="Times New Roman" panose="02020603050405020304" pitchFamily="18" charset="0"/>
                <a:cs typeface="Times New Roman" panose="02020603050405020304" pitchFamily="18" charset="0"/>
              </a:rPr>
              <a:t>glossopharyngeal breathing </a:t>
            </a:r>
            <a:r>
              <a:rPr lang="en-US" sz="2800" dirty="0">
                <a:solidFill>
                  <a:schemeClr val="tx1"/>
                </a:solidFill>
                <a:latin typeface="Times New Roman" panose="02020603050405020304" pitchFamily="18" charset="0"/>
                <a:cs typeface="Times New Roman" panose="02020603050405020304" pitchFamily="18" charset="0"/>
              </a:rPr>
              <a:t>(or “frog breathing”), is a self-generated, positive-pressure strategy in which the larynx and upper airway structures are used to pump small volumes of air into the lungs in a stepwise fashion</a:t>
            </a:r>
          </a:p>
          <a:p>
            <a:pPr marL="274320" lvl="1" indent="0">
              <a:buNone/>
            </a:pPr>
            <a:endParaRPr lang="en-US" sz="2800" dirty="0">
              <a:solidFill>
                <a:schemeClr val="tx1"/>
              </a:solidFill>
              <a:latin typeface="Times New Roman" panose="02020603050405020304" pitchFamily="18" charset="0"/>
              <a:cs typeface="Times New Roman" panose="02020603050405020304" pitchFamily="18" charset="0"/>
            </a:endParaRPr>
          </a:p>
          <a:p>
            <a:pPr marL="274320" lvl="1" indent="0">
              <a:buNone/>
            </a:pPr>
            <a:endParaRPr lang="en-US" sz="2800" dirty="0">
              <a:solidFill>
                <a:schemeClr val="tx1"/>
              </a:solidFill>
              <a:latin typeface="Times New Roman" panose="02020603050405020304" pitchFamily="18" charset="0"/>
              <a:cs typeface="Times New Roman" panose="02020603050405020304" pitchFamily="18" charset="0"/>
            </a:endParaRPr>
          </a:p>
          <a:p>
            <a:pPr marL="274320" lvl="1" indent="0">
              <a:buNone/>
            </a:pPr>
            <a:endParaRPr lang="en-US" sz="2800" dirty="0">
              <a:solidFill>
                <a:schemeClr val="tx1"/>
              </a:solidFill>
              <a:latin typeface="Times New Roman" panose="02020603050405020304" pitchFamily="18" charset="0"/>
              <a:cs typeface="Times New Roman" panose="02020603050405020304" pitchFamily="18" charset="0"/>
            </a:endParaRPr>
          </a:p>
          <a:p>
            <a:pPr lvl="1"/>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636713"/>
      </p:ext>
    </p:extLst>
  </p:cSld>
  <p:clrMapOvr>
    <a:masterClrMapping/>
  </p:clrMapOvr>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Basis</Template>
  <TotalTime>226</TotalTime>
  <Words>4251</Words>
  <Application>Microsoft Office PowerPoint</Application>
  <PresentationFormat>Widescreen</PresentationFormat>
  <Paragraphs>205</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Corbel</vt:lpstr>
      <vt:lpstr>Times New Roman</vt:lpstr>
      <vt:lpstr>Basis</vt:lpstr>
      <vt:lpstr>Systems Approach:  Correction Of Respiratory, Phonatory, Resonatory, Articulatory And Prosodic Errors</vt:lpstr>
      <vt:lpstr>Respiration (Speech Breathing)</vt:lpstr>
      <vt:lpstr>Increasing Respiratory Support</vt:lpstr>
      <vt:lpstr>PowerPoint Presentation</vt:lpstr>
      <vt:lpstr>Inspiratory or expiratory muscle strength training (IMST, EMST)</vt:lpstr>
      <vt:lpstr>PowerPoint Presentation</vt:lpstr>
      <vt:lpstr>Prosthetic Management</vt:lpstr>
      <vt:lpstr>Behavioral Management</vt:lpstr>
      <vt:lpstr>PowerPoint Presentation</vt:lpstr>
      <vt:lpstr>Instrumental Biofeedback</vt:lpstr>
      <vt:lpstr>Phonation</vt:lpstr>
      <vt:lpstr>PowerPoint Presentation</vt:lpstr>
      <vt:lpstr>Injectable Substances for Vocal Fold Paralysis</vt:lpstr>
      <vt:lpstr>Botulinum Toxin Injection </vt:lpstr>
      <vt:lpstr>Prosthetic Management</vt:lpstr>
      <vt:lpstr>PowerPoint Presentation</vt:lpstr>
      <vt:lpstr>Behavioral Management</vt:lpstr>
      <vt:lpstr>Resonance</vt:lpstr>
      <vt:lpstr>Surgical Management</vt:lpstr>
      <vt:lpstr>Prosthetic Management</vt:lpstr>
      <vt:lpstr>PowerPoint Presentation</vt:lpstr>
      <vt:lpstr>PowerPoint Presentation</vt:lpstr>
      <vt:lpstr>PowerPoint Presentation</vt:lpstr>
      <vt:lpstr>Behavioral Management</vt:lpstr>
      <vt:lpstr>PowerPoint Presentation</vt:lpstr>
      <vt:lpstr>Articulation</vt:lpstr>
      <vt:lpstr>Behavioral Management</vt:lpstr>
      <vt:lpstr>PowerPoint Presentation</vt:lpstr>
      <vt:lpstr>PowerPoint Presentation</vt:lpstr>
      <vt:lpstr>PowerPoint Presentation</vt:lpstr>
      <vt:lpstr>PowerPoint Presentation</vt:lpstr>
      <vt:lpstr>PowerPoint Presentation</vt:lpstr>
      <vt:lpstr>PowerPoint Presentation</vt:lpstr>
      <vt:lpstr>Medical Management</vt:lpstr>
      <vt:lpstr>Prosthetic Management</vt:lpstr>
      <vt:lpstr>Speaking Rate</vt:lpstr>
      <vt:lpstr> Non prosthetic rate reduction strategies</vt:lpstr>
      <vt:lpstr>Prosthetic based rate reduction strategies</vt:lpstr>
      <vt:lpstr>PowerPoint Presentation</vt:lpstr>
      <vt:lpstr>PowerPoint Presentation</vt:lpstr>
      <vt:lpstr>Prosody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Approach:  Correction Of Respiratory, Phonatory, Resonatory, Articulatory And Prosodic Errors</dc:title>
  <dc:creator>Acer</dc:creator>
  <cp:lastModifiedBy>Sanket Bhalerao</cp:lastModifiedBy>
  <cp:revision>11</cp:revision>
  <dcterms:created xsi:type="dcterms:W3CDTF">2024-04-13T09:34:57Z</dcterms:created>
  <dcterms:modified xsi:type="dcterms:W3CDTF">2024-08-12T06:55:46Z</dcterms:modified>
</cp:coreProperties>
</file>