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94" r:id="rId5"/>
    <p:sldId id="282" r:id="rId6"/>
    <p:sldId id="295" r:id="rId7"/>
    <p:sldId id="281" r:id="rId8"/>
    <p:sldId id="361" r:id="rId9"/>
    <p:sldId id="362" r:id="rId10"/>
    <p:sldId id="363" r:id="rId11"/>
    <p:sldId id="364" r:id="rId12"/>
    <p:sldId id="365" r:id="rId13"/>
    <p:sldId id="366" r:id="rId14"/>
    <p:sldId id="289" r:id="rId15"/>
    <p:sldId id="290" r:id="rId16"/>
    <p:sldId id="297" r:id="rId17"/>
    <p:sldId id="298" r:id="rId18"/>
    <p:sldId id="367" r:id="rId19"/>
    <p:sldId id="368" r:id="rId20"/>
    <p:sldId id="259" r:id="rId21"/>
    <p:sldId id="299" r:id="rId22"/>
    <p:sldId id="377" r:id="rId23"/>
    <p:sldId id="300" r:id="rId24"/>
    <p:sldId id="301" r:id="rId25"/>
    <p:sldId id="302" r:id="rId26"/>
    <p:sldId id="379" r:id="rId27"/>
    <p:sldId id="303" r:id="rId28"/>
    <p:sldId id="378" r:id="rId29"/>
    <p:sldId id="382" r:id="rId30"/>
    <p:sldId id="313" r:id="rId31"/>
    <p:sldId id="263" r:id="rId32"/>
    <p:sldId id="264" r:id="rId33"/>
    <p:sldId id="314" r:id="rId34"/>
    <p:sldId id="265" r:id="rId35"/>
    <p:sldId id="266" r:id="rId36"/>
    <p:sldId id="351" r:id="rId37"/>
    <p:sldId id="352" r:id="rId38"/>
    <p:sldId id="353" r:id="rId39"/>
    <p:sldId id="26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984" autoAdjust="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166CD-5D25-4FF5-B8D7-383E45AE070B}" type="doc">
      <dgm:prSet loTypeId="urn:microsoft.com/office/officeart/2005/8/layout/vList5" loCatId="Inbox" qsTypeId="urn:microsoft.com/office/officeart/2005/8/quickstyle/simple1" qsCatId="simple" csTypeId="urn:microsoft.com/office/officeart/2005/8/colors/colorful2" csCatId="colorful" phldr="1"/>
      <dgm:spPr/>
      <dgm:t>
        <a:bodyPr/>
        <a:lstStyle/>
        <a:p>
          <a:endParaRPr lang="en-US"/>
        </a:p>
      </dgm:t>
    </dgm:pt>
    <dgm:pt modelId="{13AF82CE-D4B6-41B5-8387-0B9C28D3CC68}">
      <dgm:prSet/>
      <dgm:spPr/>
      <dgm:t>
        <a:bodyPr/>
        <a:lstStyle/>
        <a:p>
          <a:r>
            <a:rPr lang="en-IN" dirty="0">
              <a:latin typeface="Times New Roman" panose="02020603050405020304" pitchFamily="18" charset="0"/>
              <a:cs typeface="Times New Roman" panose="02020603050405020304" pitchFamily="18" charset="0"/>
            </a:rPr>
            <a:t>Bone-conduction Implants are </a:t>
          </a:r>
          <a:r>
            <a:rPr lang="en-IN" b="1" i="1" dirty="0">
              <a:solidFill>
                <a:schemeClr val="bg1"/>
              </a:solidFill>
              <a:latin typeface="Times New Roman" panose="02020603050405020304" pitchFamily="18" charset="0"/>
              <a:cs typeface="Times New Roman" panose="02020603050405020304" pitchFamily="18" charset="0"/>
            </a:rPr>
            <a:t>semi-implantable devices </a:t>
          </a:r>
          <a:r>
            <a:rPr lang="en-IN" dirty="0">
              <a:latin typeface="Times New Roman" panose="02020603050405020304" pitchFamily="18" charset="0"/>
              <a:cs typeface="Times New Roman" panose="02020603050405020304" pitchFamily="18" charset="0"/>
            </a:rPr>
            <a:t>for the </a:t>
          </a:r>
          <a:r>
            <a:rPr lang="en-IN" b="1" dirty="0">
              <a:latin typeface="Times New Roman" panose="02020603050405020304" pitchFamily="18" charset="0"/>
              <a:cs typeface="Times New Roman" panose="02020603050405020304" pitchFamily="18" charset="0"/>
            </a:rPr>
            <a:t>treatment of hearing losses in patients who either cannot wear or underperform with conventional hearing aids. </a:t>
          </a:r>
          <a:endParaRPr lang="en-US" dirty="0">
            <a:latin typeface="Times New Roman" panose="02020603050405020304" pitchFamily="18" charset="0"/>
            <a:cs typeface="Times New Roman" panose="02020603050405020304" pitchFamily="18" charset="0"/>
          </a:endParaRPr>
        </a:p>
      </dgm:t>
    </dgm:pt>
    <dgm:pt modelId="{3C1ABEA0-81D7-43F2-9433-0CEA197E8597}" type="parTrans" cxnId="{B9F1BC3E-3CEA-4584-BB1D-ABBA74772CEB}">
      <dgm:prSet/>
      <dgm:spPr/>
      <dgm:t>
        <a:bodyPr/>
        <a:lstStyle/>
        <a:p>
          <a:endParaRPr lang="en-US"/>
        </a:p>
      </dgm:t>
    </dgm:pt>
    <dgm:pt modelId="{7CBFD02D-D676-430C-831F-D1F9B7B40D32}" type="sibTrans" cxnId="{B9F1BC3E-3CEA-4584-BB1D-ABBA74772CEB}">
      <dgm:prSet/>
      <dgm:spPr/>
      <dgm:t>
        <a:bodyPr/>
        <a:lstStyle/>
        <a:p>
          <a:endParaRPr lang="en-US"/>
        </a:p>
      </dgm:t>
    </dgm:pt>
    <dgm:pt modelId="{7084A520-4508-4FDA-B58A-6E12748D477B}">
      <dgm:prSet/>
      <dgm:spPr/>
      <dgm:t>
        <a:bodyPr/>
        <a:lstStyle/>
        <a:p>
          <a:r>
            <a:rPr lang="en-IN" dirty="0">
              <a:latin typeface="Times New Roman" panose="02020603050405020304" pitchFamily="18" charset="0"/>
              <a:cs typeface="Times New Roman" panose="02020603050405020304" pitchFamily="18" charset="0"/>
            </a:rPr>
            <a:t>These devices must be </a:t>
          </a:r>
          <a:r>
            <a:rPr lang="en-IN" b="1" dirty="0">
              <a:latin typeface="Times New Roman" panose="02020603050405020304" pitchFamily="18" charset="0"/>
              <a:cs typeface="Times New Roman" panose="02020603050405020304" pitchFamily="18" charset="0"/>
            </a:rPr>
            <a:t>surgically implanted</a:t>
          </a:r>
          <a:r>
            <a:rPr lang="en-IN" dirty="0">
              <a:latin typeface="Times New Roman" panose="02020603050405020304" pitchFamily="18" charset="0"/>
              <a:cs typeface="Times New Roman" panose="02020603050405020304" pitchFamily="18" charset="0"/>
            </a:rPr>
            <a:t>, based on the principle of </a:t>
          </a:r>
          <a:r>
            <a:rPr lang="en-IN" b="1" dirty="0">
              <a:latin typeface="Times New Roman" panose="02020603050405020304" pitchFamily="18" charset="0"/>
              <a:cs typeface="Times New Roman" panose="02020603050405020304" pitchFamily="18" charset="0"/>
            </a:rPr>
            <a:t>osseointegration,</a:t>
          </a:r>
          <a:r>
            <a:rPr lang="en-IN" dirty="0">
              <a:latin typeface="Times New Roman" panose="02020603050405020304" pitchFamily="18" charset="0"/>
              <a:cs typeface="Times New Roman" panose="02020603050405020304" pitchFamily="18" charset="0"/>
            </a:rPr>
            <a:t> and work by enhancing natural bone conduction. </a:t>
          </a:r>
          <a:endParaRPr lang="en-US" dirty="0">
            <a:latin typeface="Times New Roman" panose="02020603050405020304" pitchFamily="18" charset="0"/>
            <a:cs typeface="Times New Roman" panose="02020603050405020304" pitchFamily="18" charset="0"/>
          </a:endParaRPr>
        </a:p>
      </dgm:t>
    </dgm:pt>
    <dgm:pt modelId="{0E4E3425-39C2-43BF-BBE2-9A94A34A59A4}" type="parTrans" cxnId="{5ED6CF05-1961-430C-B6BC-BAF30E6CC968}">
      <dgm:prSet/>
      <dgm:spPr/>
      <dgm:t>
        <a:bodyPr/>
        <a:lstStyle/>
        <a:p>
          <a:endParaRPr lang="en-US"/>
        </a:p>
      </dgm:t>
    </dgm:pt>
    <dgm:pt modelId="{BFCF73B7-145B-4074-94E5-0491D7A395B2}" type="sibTrans" cxnId="{5ED6CF05-1961-430C-B6BC-BAF30E6CC968}">
      <dgm:prSet/>
      <dgm:spPr/>
      <dgm:t>
        <a:bodyPr/>
        <a:lstStyle/>
        <a:p>
          <a:endParaRPr lang="en-US"/>
        </a:p>
      </dgm:t>
    </dgm:pt>
    <dgm:pt modelId="{F4E170C0-D586-4C1F-9395-02F0DDD3CE4E}">
      <dgm:prSet/>
      <dgm:spPr/>
      <dgm:t>
        <a:bodyPr/>
        <a:lstStyle/>
        <a:p>
          <a:r>
            <a:rPr lang="en-IN" dirty="0">
              <a:latin typeface="Times New Roman" panose="02020603050405020304" pitchFamily="18" charset="0"/>
              <a:cs typeface="Times New Roman" panose="02020603050405020304" pitchFamily="18" charset="0"/>
            </a:rPr>
            <a:t>Since their first introduction in 1977, even the surgical technique has undergone several modifications.</a:t>
          </a:r>
          <a:endParaRPr lang="en-US" dirty="0">
            <a:latin typeface="Times New Roman" panose="02020603050405020304" pitchFamily="18" charset="0"/>
            <a:cs typeface="Times New Roman" panose="02020603050405020304" pitchFamily="18" charset="0"/>
          </a:endParaRPr>
        </a:p>
      </dgm:t>
    </dgm:pt>
    <dgm:pt modelId="{FBBA016A-B7EE-43DC-80D3-36E8C4E671BC}" type="parTrans" cxnId="{1928D999-D8FB-4345-B843-C29106063C7E}">
      <dgm:prSet/>
      <dgm:spPr/>
      <dgm:t>
        <a:bodyPr/>
        <a:lstStyle/>
        <a:p>
          <a:endParaRPr lang="en-US"/>
        </a:p>
      </dgm:t>
    </dgm:pt>
    <dgm:pt modelId="{9FE5EF88-B483-485D-8FEC-A18FC2D8869A}" type="sibTrans" cxnId="{1928D999-D8FB-4345-B843-C29106063C7E}">
      <dgm:prSet/>
      <dgm:spPr/>
      <dgm:t>
        <a:bodyPr/>
        <a:lstStyle/>
        <a:p>
          <a:endParaRPr lang="en-US"/>
        </a:p>
      </dgm:t>
    </dgm:pt>
    <dgm:pt modelId="{17CE9535-ED92-4625-AC7B-1B251206103D}" type="pres">
      <dgm:prSet presAssocID="{958166CD-5D25-4FF5-B8D7-383E45AE070B}" presName="Name0" presStyleCnt="0">
        <dgm:presLayoutVars>
          <dgm:dir/>
          <dgm:animLvl val="lvl"/>
          <dgm:resizeHandles val="exact"/>
        </dgm:presLayoutVars>
      </dgm:prSet>
      <dgm:spPr/>
    </dgm:pt>
    <dgm:pt modelId="{9F999970-4E47-4749-B260-12ACE5B3CF33}" type="pres">
      <dgm:prSet presAssocID="{13AF82CE-D4B6-41B5-8387-0B9C28D3CC68}" presName="linNode" presStyleCnt="0"/>
      <dgm:spPr/>
    </dgm:pt>
    <dgm:pt modelId="{F1A7B80D-F5C6-4A97-9F9E-2B1AE76F9182}" type="pres">
      <dgm:prSet presAssocID="{13AF82CE-D4B6-41B5-8387-0B9C28D3CC68}" presName="parentText" presStyleLbl="node1" presStyleIdx="0" presStyleCnt="3" custScaleX="263417">
        <dgm:presLayoutVars>
          <dgm:chMax val="1"/>
          <dgm:bulletEnabled val="1"/>
        </dgm:presLayoutVars>
      </dgm:prSet>
      <dgm:spPr/>
    </dgm:pt>
    <dgm:pt modelId="{D1C1FD6C-EF54-432F-9EA7-1AAA839DD19A}" type="pres">
      <dgm:prSet presAssocID="{7CBFD02D-D676-430C-831F-D1F9B7B40D32}" presName="sp" presStyleCnt="0"/>
      <dgm:spPr/>
    </dgm:pt>
    <dgm:pt modelId="{18153984-4CE6-4D47-80B7-D90A127BEC44}" type="pres">
      <dgm:prSet presAssocID="{7084A520-4508-4FDA-B58A-6E12748D477B}" presName="linNode" presStyleCnt="0"/>
      <dgm:spPr/>
    </dgm:pt>
    <dgm:pt modelId="{6FC76F23-86C8-4650-BE89-9B2F30436652}" type="pres">
      <dgm:prSet presAssocID="{7084A520-4508-4FDA-B58A-6E12748D477B}" presName="parentText" presStyleLbl="node1" presStyleIdx="1" presStyleCnt="3" custScaleX="261675" custScaleY="95537" custLinFactNeighborX="-136">
        <dgm:presLayoutVars>
          <dgm:chMax val="1"/>
          <dgm:bulletEnabled val="1"/>
        </dgm:presLayoutVars>
      </dgm:prSet>
      <dgm:spPr/>
    </dgm:pt>
    <dgm:pt modelId="{951C742A-6EE6-45D5-9665-DD902220F448}" type="pres">
      <dgm:prSet presAssocID="{BFCF73B7-145B-4074-94E5-0491D7A395B2}" presName="sp" presStyleCnt="0"/>
      <dgm:spPr/>
    </dgm:pt>
    <dgm:pt modelId="{84EBF426-4AA6-4B5D-8FD2-730E8EE3E669}" type="pres">
      <dgm:prSet presAssocID="{F4E170C0-D586-4C1F-9395-02F0DDD3CE4E}" presName="linNode" presStyleCnt="0"/>
      <dgm:spPr/>
    </dgm:pt>
    <dgm:pt modelId="{E35B8965-1766-4E7B-A252-1B41461417E9}" type="pres">
      <dgm:prSet presAssocID="{F4E170C0-D586-4C1F-9395-02F0DDD3CE4E}" presName="parentText" presStyleLbl="node1" presStyleIdx="2" presStyleCnt="3" custScaleX="263417" custScaleY="68868">
        <dgm:presLayoutVars>
          <dgm:chMax val="1"/>
          <dgm:bulletEnabled val="1"/>
        </dgm:presLayoutVars>
      </dgm:prSet>
      <dgm:spPr/>
    </dgm:pt>
  </dgm:ptLst>
  <dgm:cxnLst>
    <dgm:cxn modelId="{5ED6CF05-1961-430C-B6BC-BAF30E6CC968}" srcId="{958166CD-5D25-4FF5-B8D7-383E45AE070B}" destId="{7084A520-4508-4FDA-B58A-6E12748D477B}" srcOrd="1" destOrd="0" parTransId="{0E4E3425-39C2-43BF-BBE2-9A94A34A59A4}" sibTransId="{BFCF73B7-145B-4074-94E5-0491D7A395B2}"/>
    <dgm:cxn modelId="{B840E907-2D32-42C2-9276-55AA94B8B3E0}" type="presOf" srcId="{F4E170C0-D586-4C1F-9395-02F0DDD3CE4E}" destId="{E35B8965-1766-4E7B-A252-1B41461417E9}" srcOrd="0" destOrd="0" presId="urn:microsoft.com/office/officeart/2005/8/layout/vList5"/>
    <dgm:cxn modelId="{B9F1BC3E-3CEA-4584-BB1D-ABBA74772CEB}" srcId="{958166CD-5D25-4FF5-B8D7-383E45AE070B}" destId="{13AF82CE-D4B6-41B5-8387-0B9C28D3CC68}" srcOrd="0" destOrd="0" parTransId="{3C1ABEA0-81D7-43F2-9433-0CEA197E8597}" sibTransId="{7CBFD02D-D676-430C-831F-D1F9B7B40D32}"/>
    <dgm:cxn modelId="{D975EF46-8494-4787-B380-C7D29C1EE2CD}" type="presOf" srcId="{13AF82CE-D4B6-41B5-8387-0B9C28D3CC68}" destId="{F1A7B80D-F5C6-4A97-9F9E-2B1AE76F9182}" srcOrd="0" destOrd="0" presId="urn:microsoft.com/office/officeart/2005/8/layout/vList5"/>
    <dgm:cxn modelId="{1928D999-D8FB-4345-B843-C29106063C7E}" srcId="{958166CD-5D25-4FF5-B8D7-383E45AE070B}" destId="{F4E170C0-D586-4C1F-9395-02F0DDD3CE4E}" srcOrd="2" destOrd="0" parTransId="{FBBA016A-B7EE-43DC-80D3-36E8C4E671BC}" sibTransId="{9FE5EF88-B483-485D-8FEC-A18FC2D8869A}"/>
    <dgm:cxn modelId="{D1F1B1E5-37F4-4989-8BDD-36E302D8824D}" type="presOf" srcId="{7084A520-4508-4FDA-B58A-6E12748D477B}" destId="{6FC76F23-86C8-4650-BE89-9B2F30436652}" srcOrd="0" destOrd="0" presId="urn:microsoft.com/office/officeart/2005/8/layout/vList5"/>
    <dgm:cxn modelId="{CB8C23FA-73AC-4857-BC49-08B9ADC2DFE7}" type="presOf" srcId="{958166CD-5D25-4FF5-B8D7-383E45AE070B}" destId="{17CE9535-ED92-4625-AC7B-1B251206103D}" srcOrd="0" destOrd="0" presId="urn:microsoft.com/office/officeart/2005/8/layout/vList5"/>
    <dgm:cxn modelId="{A8EAFA31-6BE4-4687-8E70-65DD573A9327}" type="presParOf" srcId="{17CE9535-ED92-4625-AC7B-1B251206103D}" destId="{9F999970-4E47-4749-B260-12ACE5B3CF33}" srcOrd="0" destOrd="0" presId="urn:microsoft.com/office/officeart/2005/8/layout/vList5"/>
    <dgm:cxn modelId="{E5AC1C04-6777-4093-BA50-A419FD31B41C}" type="presParOf" srcId="{9F999970-4E47-4749-B260-12ACE5B3CF33}" destId="{F1A7B80D-F5C6-4A97-9F9E-2B1AE76F9182}" srcOrd="0" destOrd="0" presId="urn:microsoft.com/office/officeart/2005/8/layout/vList5"/>
    <dgm:cxn modelId="{7B216593-7C63-4A72-B85E-5FC3351493F3}" type="presParOf" srcId="{17CE9535-ED92-4625-AC7B-1B251206103D}" destId="{D1C1FD6C-EF54-432F-9EA7-1AAA839DD19A}" srcOrd="1" destOrd="0" presId="urn:microsoft.com/office/officeart/2005/8/layout/vList5"/>
    <dgm:cxn modelId="{CEE5F621-7D62-4009-B460-0D6F1C114EE9}" type="presParOf" srcId="{17CE9535-ED92-4625-AC7B-1B251206103D}" destId="{18153984-4CE6-4D47-80B7-D90A127BEC44}" srcOrd="2" destOrd="0" presId="urn:microsoft.com/office/officeart/2005/8/layout/vList5"/>
    <dgm:cxn modelId="{1DEF3091-D396-4309-94BC-1934A38CEE7A}" type="presParOf" srcId="{18153984-4CE6-4D47-80B7-D90A127BEC44}" destId="{6FC76F23-86C8-4650-BE89-9B2F30436652}" srcOrd="0" destOrd="0" presId="urn:microsoft.com/office/officeart/2005/8/layout/vList5"/>
    <dgm:cxn modelId="{F8691A46-A67E-4E29-B56C-99FB0355BA68}" type="presParOf" srcId="{17CE9535-ED92-4625-AC7B-1B251206103D}" destId="{951C742A-6EE6-45D5-9665-DD902220F448}" srcOrd="3" destOrd="0" presId="urn:microsoft.com/office/officeart/2005/8/layout/vList5"/>
    <dgm:cxn modelId="{420B2DA6-7AE0-4EB6-BB8A-2F7067741213}" type="presParOf" srcId="{17CE9535-ED92-4625-AC7B-1B251206103D}" destId="{84EBF426-4AA6-4B5D-8FD2-730E8EE3E669}" srcOrd="4" destOrd="0" presId="urn:microsoft.com/office/officeart/2005/8/layout/vList5"/>
    <dgm:cxn modelId="{E173F69E-80E8-4C6A-B0AC-90CAB47275DC}" type="presParOf" srcId="{84EBF426-4AA6-4B5D-8FD2-730E8EE3E669}" destId="{E35B8965-1766-4E7B-A252-1B41461417E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9868FA-BDC7-4562-9648-6F5A34E58C6F}"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A4FAC664-D350-4E2D-899F-E9E68B545B3E}">
      <dgm:prSet phldrT="[Text]"/>
      <dgm:spPr/>
      <dgm:t>
        <a:bodyPr/>
        <a:lstStyle/>
        <a:p>
          <a:r>
            <a:rPr lang="en-US" dirty="0">
              <a:latin typeface="Times New Roman" panose="02020603050405020304" pitchFamily="18" charset="0"/>
              <a:cs typeface="Times New Roman" panose="02020603050405020304" pitchFamily="18" charset="0"/>
            </a:rPr>
            <a:t>Intraoperative</a:t>
          </a:r>
        </a:p>
      </dgm:t>
    </dgm:pt>
    <dgm:pt modelId="{2D61F591-D8C4-446B-82EE-C8CD28BAC710}" type="parTrans" cxnId="{CBFF8408-AF04-4B6E-A908-A4324970123F}">
      <dgm:prSet/>
      <dgm:spPr/>
      <dgm:t>
        <a:bodyPr/>
        <a:lstStyle/>
        <a:p>
          <a:endParaRPr lang="en-US"/>
        </a:p>
      </dgm:t>
    </dgm:pt>
    <dgm:pt modelId="{44CC209A-E6BC-407B-A55C-76A3A48C1D3E}" type="sibTrans" cxnId="{CBFF8408-AF04-4B6E-A908-A4324970123F}">
      <dgm:prSet/>
      <dgm:spPr/>
      <dgm:t>
        <a:bodyPr/>
        <a:lstStyle/>
        <a:p>
          <a:endParaRPr lang="en-US"/>
        </a:p>
      </dgm:t>
    </dgm:pt>
    <dgm:pt modelId="{9D6BD006-7BBF-4DA3-9673-CFB7B3CABB0A}">
      <dgm:prSet phldrT="[Text]"/>
      <dgm:spPr/>
      <dgm:t>
        <a:bodyPr/>
        <a:lstStyle/>
        <a:p>
          <a:r>
            <a:rPr lang="en-IN" dirty="0">
              <a:latin typeface="Times New Roman" panose="02020603050405020304" pitchFamily="18" charset="0"/>
              <a:cs typeface="Times New Roman" panose="02020603050405020304" pitchFamily="18" charset="0"/>
            </a:rPr>
            <a:t>Intraoperative bleeding</a:t>
          </a:r>
          <a:endParaRPr lang="en-US" dirty="0">
            <a:latin typeface="Times New Roman" panose="02020603050405020304" pitchFamily="18" charset="0"/>
            <a:cs typeface="Times New Roman" panose="02020603050405020304" pitchFamily="18" charset="0"/>
          </a:endParaRPr>
        </a:p>
      </dgm:t>
    </dgm:pt>
    <dgm:pt modelId="{64BD26F4-5A27-4E18-A4E1-6ADFE38D4A07}" type="parTrans" cxnId="{04632A9A-2C55-4583-A1FA-B668A5021A70}">
      <dgm:prSet/>
      <dgm:spPr/>
      <dgm:t>
        <a:bodyPr/>
        <a:lstStyle/>
        <a:p>
          <a:endParaRPr lang="en-US">
            <a:latin typeface="Times New Roman" panose="02020603050405020304" pitchFamily="18" charset="0"/>
            <a:cs typeface="Times New Roman" panose="02020603050405020304" pitchFamily="18" charset="0"/>
          </a:endParaRPr>
        </a:p>
      </dgm:t>
    </dgm:pt>
    <dgm:pt modelId="{F9AF1029-DFD5-43E8-B877-281237910D69}" type="sibTrans" cxnId="{04632A9A-2C55-4583-A1FA-B668A5021A70}">
      <dgm:prSet/>
      <dgm:spPr/>
      <dgm:t>
        <a:bodyPr/>
        <a:lstStyle/>
        <a:p>
          <a:endParaRPr lang="en-US"/>
        </a:p>
      </dgm:t>
    </dgm:pt>
    <dgm:pt modelId="{2B965F7C-03FC-42FE-B01C-A77F4E334614}">
      <dgm:prSet phldrT="[Text]"/>
      <dgm:spPr/>
      <dgm:t>
        <a:bodyPr/>
        <a:lstStyle/>
        <a:p>
          <a:r>
            <a:rPr lang="en-IN" dirty="0">
              <a:latin typeface="Times New Roman" panose="02020603050405020304" pitchFamily="18" charset="0"/>
              <a:cs typeface="Times New Roman" panose="02020603050405020304" pitchFamily="18" charset="0"/>
            </a:rPr>
            <a:t>cortical bone thickness </a:t>
          </a:r>
          <a:endParaRPr lang="en-US" dirty="0">
            <a:latin typeface="Times New Roman" panose="02020603050405020304" pitchFamily="18" charset="0"/>
            <a:cs typeface="Times New Roman" panose="02020603050405020304" pitchFamily="18" charset="0"/>
          </a:endParaRPr>
        </a:p>
      </dgm:t>
    </dgm:pt>
    <dgm:pt modelId="{942140DB-EA04-41F6-AB30-F336A34295D8}" type="parTrans" cxnId="{E58DFDBE-C610-4507-A435-E7F9EA8D3A4B}">
      <dgm:prSet/>
      <dgm:spPr/>
      <dgm:t>
        <a:bodyPr/>
        <a:lstStyle/>
        <a:p>
          <a:endParaRPr lang="en-US">
            <a:latin typeface="Times New Roman" panose="02020603050405020304" pitchFamily="18" charset="0"/>
            <a:cs typeface="Times New Roman" panose="02020603050405020304" pitchFamily="18" charset="0"/>
          </a:endParaRPr>
        </a:p>
      </dgm:t>
    </dgm:pt>
    <dgm:pt modelId="{73A7A811-5A6E-4EBB-A149-96288FCC07D9}" type="sibTrans" cxnId="{E58DFDBE-C610-4507-A435-E7F9EA8D3A4B}">
      <dgm:prSet/>
      <dgm:spPr/>
      <dgm:t>
        <a:bodyPr/>
        <a:lstStyle/>
        <a:p>
          <a:endParaRPr lang="en-US"/>
        </a:p>
      </dgm:t>
    </dgm:pt>
    <dgm:pt modelId="{1D4246DA-64CB-4A97-893D-489A680C7C70}">
      <dgm:prSet phldrT="[Text]"/>
      <dgm:spPr/>
      <dgm:t>
        <a:bodyPr/>
        <a:lstStyle/>
        <a:p>
          <a:r>
            <a:rPr lang="en-US" dirty="0">
              <a:latin typeface="Times New Roman" panose="02020603050405020304" pitchFamily="18" charset="0"/>
              <a:cs typeface="Times New Roman" panose="02020603050405020304" pitchFamily="18" charset="0"/>
            </a:rPr>
            <a:t>Perioperative</a:t>
          </a:r>
        </a:p>
      </dgm:t>
    </dgm:pt>
    <dgm:pt modelId="{3D1B013B-2A8D-400E-B5DC-FB5C34A98728}" type="parTrans" cxnId="{74D58F3D-CAA0-4C7A-B96E-66FA3B65ABEB}">
      <dgm:prSet/>
      <dgm:spPr/>
      <dgm:t>
        <a:bodyPr/>
        <a:lstStyle/>
        <a:p>
          <a:endParaRPr lang="en-US"/>
        </a:p>
      </dgm:t>
    </dgm:pt>
    <dgm:pt modelId="{068F31FD-CBAA-410B-89D4-386F200DAB13}" type="sibTrans" cxnId="{74D58F3D-CAA0-4C7A-B96E-66FA3B65ABEB}">
      <dgm:prSet/>
      <dgm:spPr/>
      <dgm:t>
        <a:bodyPr/>
        <a:lstStyle/>
        <a:p>
          <a:endParaRPr lang="en-US"/>
        </a:p>
      </dgm:t>
    </dgm:pt>
    <dgm:pt modelId="{88B1E4E8-6ABB-43E5-AFF5-DA736B060E69}">
      <dgm:prSet phldrT="[Text]"/>
      <dgm:spPr/>
      <dgm:t>
        <a:bodyPr/>
        <a:lstStyle/>
        <a:p>
          <a:r>
            <a:rPr lang="en-US" dirty="0">
              <a:latin typeface="Times New Roman" panose="02020603050405020304" pitchFamily="18" charset="0"/>
              <a:cs typeface="Times New Roman" panose="02020603050405020304" pitchFamily="18" charset="0"/>
            </a:rPr>
            <a:t>Infection</a:t>
          </a:r>
        </a:p>
      </dgm:t>
    </dgm:pt>
    <dgm:pt modelId="{94477362-16BF-4A22-A1B3-C1205181878D}" type="parTrans" cxnId="{071F7188-2C28-4A1A-97FF-D67854972803}">
      <dgm:prSet/>
      <dgm:spPr/>
      <dgm:t>
        <a:bodyPr/>
        <a:lstStyle/>
        <a:p>
          <a:endParaRPr lang="en-US">
            <a:latin typeface="Times New Roman" panose="02020603050405020304" pitchFamily="18" charset="0"/>
            <a:cs typeface="Times New Roman" panose="02020603050405020304" pitchFamily="18" charset="0"/>
          </a:endParaRPr>
        </a:p>
      </dgm:t>
    </dgm:pt>
    <dgm:pt modelId="{4190335B-3FB4-42FE-B0B2-2B7E203F1517}" type="sibTrans" cxnId="{071F7188-2C28-4A1A-97FF-D67854972803}">
      <dgm:prSet/>
      <dgm:spPr/>
      <dgm:t>
        <a:bodyPr/>
        <a:lstStyle/>
        <a:p>
          <a:endParaRPr lang="en-US"/>
        </a:p>
      </dgm:t>
    </dgm:pt>
    <dgm:pt modelId="{0486FA0E-64DB-49F4-B17C-DB3025E87210}">
      <dgm:prSet phldrT="[Text]"/>
      <dgm:spPr/>
      <dgm:t>
        <a:bodyPr/>
        <a:lstStyle/>
        <a:p>
          <a:r>
            <a:rPr lang="en-US" dirty="0">
              <a:latin typeface="Times New Roman" panose="02020603050405020304" pitchFamily="18" charset="0"/>
              <a:cs typeface="Times New Roman" panose="02020603050405020304" pitchFamily="18" charset="0"/>
            </a:rPr>
            <a:t>Bone overgrowth</a:t>
          </a:r>
        </a:p>
      </dgm:t>
    </dgm:pt>
    <dgm:pt modelId="{52CD19F0-4319-4B14-9D1F-7F74F3A3228F}" type="parTrans" cxnId="{A2EDC597-6B39-4E2F-B5C6-61C01D493952}">
      <dgm:prSet/>
      <dgm:spPr/>
      <dgm:t>
        <a:bodyPr/>
        <a:lstStyle/>
        <a:p>
          <a:endParaRPr lang="en-US">
            <a:latin typeface="Times New Roman" panose="02020603050405020304" pitchFamily="18" charset="0"/>
            <a:cs typeface="Times New Roman" panose="02020603050405020304" pitchFamily="18" charset="0"/>
          </a:endParaRPr>
        </a:p>
      </dgm:t>
    </dgm:pt>
    <dgm:pt modelId="{09AB59A6-F884-444B-B57B-4518F284691B}" type="sibTrans" cxnId="{A2EDC597-6B39-4E2F-B5C6-61C01D493952}">
      <dgm:prSet/>
      <dgm:spPr/>
      <dgm:t>
        <a:bodyPr/>
        <a:lstStyle/>
        <a:p>
          <a:endParaRPr lang="en-US"/>
        </a:p>
      </dgm:t>
    </dgm:pt>
    <dgm:pt modelId="{954222D8-059F-4818-84CB-E4B8F9E6F86C}">
      <dgm:prSet/>
      <dgm:spPr/>
      <dgm:t>
        <a:bodyPr/>
        <a:lstStyle/>
        <a:p>
          <a:r>
            <a:rPr lang="en-IN" dirty="0">
              <a:latin typeface="Times New Roman" panose="02020603050405020304" pitchFamily="18" charset="0"/>
              <a:cs typeface="Times New Roman" panose="02020603050405020304" pitchFamily="18" charset="0"/>
            </a:rPr>
            <a:t>Dural injury and CSF leak</a:t>
          </a:r>
          <a:endParaRPr lang="en-US" dirty="0">
            <a:latin typeface="Times New Roman" panose="02020603050405020304" pitchFamily="18" charset="0"/>
            <a:cs typeface="Times New Roman" panose="02020603050405020304" pitchFamily="18" charset="0"/>
          </a:endParaRPr>
        </a:p>
      </dgm:t>
    </dgm:pt>
    <dgm:pt modelId="{12438F47-7AE6-4F0A-B56D-24C16DDD7348}" type="parTrans" cxnId="{934C6EAE-A347-4E70-AE49-995FF18B26AD}">
      <dgm:prSet/>
      <dgm:spPr/>
      <dgm:t>
        <a:bodyPr/>
        <a:lstStyle/>
        <a:p>
          <a:endParaRPr lang="en-US">
            <a:latin typeface="Times New Roman" panose="02020603050405020304" pitchFamily="18" charset="0"/>
            <a:cs typeface="Times New Roman" panose="02020603050405020304" pitchFamily="18" charset="0"/>
          </a:endParaRPr>
        </a:p>
      </dgm:t>
    </dgm:pt>
    <dgm:pt modelId="{55BFA198-7660-4599-855A-9883377BD4FF}" type="sibTrans" cxnId="{934C6EAE-A347-4E70-AE49-995FF18B26AD}">
      <dgm:prSet/>
      <dgm:spPr/>
      <dgm:t>
        <a:bodyPr/>
        <a:lstStyle/>
        <a:p>
          <a:endParaRPr lang="en-US"/>
        </a:p>
      </dgm:t>
    </dgm:pt>
    <dgm:pt modelId="{8DA25B2E-EAB2-4A86-8B28-FF34DA2AAE8B}">
      <dgm:prSet/>
      <dgm:spPr/>
      <dgm:t>
        <a:bodyPr/>
        <a:lstStyle/>
        <a:p>
          <a:r>
            <a:rPr lang="en-US" dirty="0">
              <a:latin typeface="Times New Roman" panose="02020603050405020304" pitchFamily="18" charset="0"/>
              <a:cs typeface="Times New Roman" panose="02020603050405020304" pitchFamily="18" charset="0"/>
            </a:rPr>
            <a:t>Failure of osseointegration</a:t>
          </a:r>
        </a:p>
      </dgm:t>
    </dgm:pt>
    <dgm:pt modelId="{DF028BC8-940C-4D16-B873-F21DAF3CDD7C}" type="parTrans" cxnId="{67FB9D8D-1458-43A3-B39B-4A8B3860FAD1}">
      <dgm:prSet/>
      <dgm:spPr/>
      <dgm:t>
        <a:bodyPr/>
        <a:lstStyle/>
        <a:p>
          <a:endParaRPr lang="en-US">
            <a:latin typeface="Times New Roman" panose="02020603050405020304" pitchFamily="18" charset="0"/>
            <a:cs typeface="Times New Roman" panose="02020603050405020304" pitchFamily="18" charset="0"/>
          </a:endParaRPr>
        </a:p>
      </dgm:t>
    </dgm:pt>
    <dgm:pt modelId="{9CAA9397-2581-4695-BE4F-E3F96440BD09}" type="sibTrans" cxnId="{67FB9D8D-1458-43A3-B39B-4A8B3860FAD1}">
      <dgm:prSet/>
      <dgm:spPr/>
      <dgm:t>
        <a:bodyPr/>
        <a:lstStyle/>
        <a:p>
          <a:endParaRPr lang="en-US"/>
        </a:p>
      </dgm:t>
    </dgm:pt>
    <dgm:pt modelId="{53A5E42F-02CC-4FC5-8B6C-7E3E77181E5B}" type="pres">
      <dgm:prSet presAssocID="{1E9868FA-BDC7-4562-9648-6F5A34E58C6F}" presName="diagram" presStyleCnt="0">
        <dgm:presLayoutVars>
          <dgm:chPref val="1"/>
          <dgm:dir/>
          <dgm:animOne val="branch"/>
          <dgm:animLvl val="lvl"/>
          <dgm:resizeHandles/>
        </dgm:presLayoutVars>
      </dgm:prSet>
      <dgm:spPr/>
    </dgm:pt>
    <dgm:pt modelId="{374AE93A-590F-48ED-8776-8497A18DCC01}" type="pres">
      <dgm:prSet presAssocID="{A4FAC664-D350-4E2D-899F-E9E68B545B3E}" presName="root" presStyleCnt="0"/>
      <dgm:spPr/>
    </dgm:pt>
    <dgm:pt modelId="{95081B3D-EF6A-4771-B61C-77310D0460DA}" type="pres">
      <dgm:prSet presAssocID="{A4FAC664-D350-4E2D-899F-E9E68B545B3E}" presName="rootComposite" presStyleCnt="0"/>
      <dgm:spPr/>
    </dgm:pt>
    <dgm:pt modelId="{96598AA9-5D51-4A39-A570-6E6311F47103}" type="pres">
      <dgm:prSet presAssocID="{A4FAC664-D350-4E2D-899F-E9E68B545B3E}" presName="rootText" presStyleLbl="node1" presStyleIdx="0" presStyleCnt="2" custScaleX="176072"/>
      <dgm:spPr/>
    </dgm:pt>
    <dgm:pt modelId="{77B7EFA4-8226-4E74-92E4-D3711F0D2AD1}" type="pres">
      <dgm:prSet presAssocID="{A4FAC664-D350-4E2D-899F-E9E68B545B3E}" presName="rootConnector" presStyleLbl="node1" presStyleIdx="0" presStyleCnt="2"/>
      <dgm:spPr/>
    </dgm:pt>
    <dgm:pt modelId="{B20A71E4-3B0C-4E8D-B178-567F5C9F5148}" type="pres">
      <dgm:prSet presAssocID="{A4FAC664-D350-4E2D-899F-E9E68B545B3E}" presName="childShape" presStyleCnt="0"/>
      <dgm:spPr/>
    </dgm:pt>
    <dgm:pt modelId="{CA32FD8B-567F-4388-8DB7-6C6FBFB08EDE}" type="pres">
      <dgm:prSet presAssocID="{64BD26F4-5A27-4E18-A4E1-6ADFE38D4A07}" presName="Name13" presStyleLbl="parChTrans1D2" presStyleIdx="0" presStyleCnt="6"/>
      <dgm:spPr/>
    </dgm:pt>
    <dgm:pt modelId="{E1992997-89E8-46CB-996D-F919ECE9B4F2}" type="pres">
      <dgm:prSet presAssocID="{9D6BD006-7BBF-4DA3-9673-CFB7B3CABB0A}" presName="childText" presStyleLbl="bgAcc1" presStyleIdx="0" presStyleCnt="6" custScaleX="195059">
        <dgm:presLayoutVars>
          <dgm:bulletEnabled val="1"/>
        </dgm:presLayoutVars>
      </dgm:prSet>
      <dgm:spPr/>
    </dgm:pt>
    <dgm:pt modelId="{AA434519-A4EA-4064-BA3E-3F8A4FF9ADAB}" type="pres">
      <dgm:prSet presAssocID="{12438F47-7AE6-4F0A-B56D-24C16DDD7348}" presName="Name13" presStyleLbl="parChTrans1D2" presStyleIdx="1" presStyleCnt="6"/>
      <dgm:spPr/>
    </dgm:pt>
    <dgm:pt modelId="{4BF563B1-0EC8-4ED0-869A-A7440C5F2232}" type="pres">
      <dgm:prSet presAssocID="{954222D8-059F-4818-84CB-E4B8F9E6F86C}" presName="childText" presStyleLbl="bgAcc1" presStyleIdx="1" presStyleCnt="6" custScaleX="197499">
        <dgm:presLayoutVars>
          <dgm:bulletEnabled val="1"/>
        </dgm:presLayoutVars>
      </dgm:prSet>
      <dgm:spPr/>
    </dgm:pt>
    <dgm:pt modelId="{3E0B407F-326E-4B2A-B752-42D295D1AEE5}" type="pres">
      <dgm:prSet presAssocID="{942140DB-EA04-41F6-AB30-F336A34295D8}" presName="Name13" presStyleLbl="parChTrans1D2" presStyleIdx="2" presStyleCnt="6"/>
      <dgm:spPr/>
    </dgm:pt>
    <dgm:pt modelId="{B755D3CE-B43C-474A-ACA5-5E82B883B7DA}" type="pres">
      <dgm:prSet presAssocID="{2B965F7C-03FC-42FE-B01C-A77F4E334614}" presName="childText" presStyleLbl="bgAcc1" presStyleIdx="2" presStyleCnt="6" custScaleX="201999">
        <dgm:presLayoutVars>
          <dgm:bulletEnabled val="1"/>
        </dgm:presLayoutVars>
      </dgm:prSet>
      <dgm:spPr/>
    </dgm:pt>
    <dgm:pt modelId="{4248A3BC-5CEA-41E0-AF66-2F50F896D2AB}" type="pres">
      <dgm:prSet presAssocID="{1D4246DA-64CB-4A97-893D-489A680C7C70}" presName="root" presStyleCnt="0"/>
      <dgm:spPr/>
    </dgm:pt>
    <dgm:pt modelId="{C167BACE-F1D7-443E-806F-EC58D6F0CAF3}" type="pres">
      <dgm:prSet presAssocID="{1D4246DA-64CB-4A97-893D-489A680C7C70}" presName="rootComposite" presStyleCnt="0"/>
      <dgm:spPr/>
    </dgm:pt>
    <dgm:pt modelId="{7F26645D-143A-4295-BD75-27A813F50E16}" type="pres">
      <dgm:prSet presAssocID="{1D4246DA-64CB-4A97-893D-489A680C7C70}" presName="rootText" presStyleLbl="node1" presStyleIdx="1" presStyleCnt="2" custScaleX="163086"/>
      <dgm:spPr/>
    </dgm:pt>
    <dgm:pt modelId="{24F1CD9D-C414-4A42-9C99-00EBBF5D4B0D}" type="pres">
      <dgm:prSet presAssocID="{1D4246DA-64CB-4A97-893D-489A680C7C70}" presName="rootConnector" presStyleLbl="node1" presStyleIdx="1" presStyleCnt="2"/>
      <dgm:spPr/>
    </dgm:pt>
    <dgm:pt modelId="{3072FB73-45A1-4EE6-BB3F-B3F05E4EFCE0}" type="pres">
      <dgm:prSet presAssocID="{1D4246DA-64CB-4A97-893D-489A680C7C70}" presName="childShape" presStyleCnt="0"/>
      <dgm:spPr/>
    </dgm:pt>
    <dgm:pt modelId="{080C629C-8ED6-4A7B-AB9C-3E9D3EDC29A9}" type="pres">
      <dgm:prSet presAssocID="{94477362-16BF-4A22-A1B3-C1205181878D}" presName="Name13" presStyleLbl="parChTrans1D2" presStyleIdx="3" presStyleCnt="6"/>
      <dgm:spPr/>
    </dgm:pt>
    <dgm:pt modelId="{0568CF4C-58C4-4B38-8CD4-643330ECA5F0}" type="pres">
      <dgm:prSet presAssocID="{88B1E4E8-6ABB-43E5-AFF5-DA736B060E69}" presName="childText" presStyleLbl="bgAcc1" presStyleIdx="3" presStyleCnt="6" custScaleX="214141">
        <dgm:presLayoutVars>
          <dgm:bulletEnabled val="1"/>
        </dgm:presLayoutVars>
      </dgm:prSet>
      <dgm:spPr/>
    </dgm:pt>
    <dgm:pt modelId="{4A7ED1CE-463E-4BFF-AE41-BF3DCC999C27}" type="pres">
      <dgm:prSet presAssocID="{DF028BC8-940C-4D16-B873-F21DAF3CDD7C}" presName="Name13" presStyleLbl="parChTrans1D2" presStyleIdx="4" presStyleCnt="6"/>
      <dgm:spPr/>
    </dgm:pt>
    <dgm:pt modelId="{02ED36AC-B3FD-4C1F-9D03-15BA2E41C3E8}" type="pres">
      <dgm:prSet presAssocID="{8DA25B2E-EAB2-4A86-8B28-FF34DA2AAE8B}" presName="childText" presStyleLbl="bgAcc1" presStyleIdx="4" presStyleCnt="6" custScaleX="214309">
        <dgm:presLayoutVars>
          <dgm:bulletEnabled val="1"/>
        </dgm:presLayoutVars>
      </dgm:prSet>
      <dgm:spPr/>
    </dgm:pt>
    <dgm:pt modelId="{57ADE890-6032-4D12-B876-476824EF6639}" type="pres">
      <dgm:prSet presAssocID="{52CD19F0-4319-4B14-9D1F-7F74F3A3228F}" presName="Name13" presStyleLbl="parChTrans1D2" presStyleIdx="5" presStyleCnt="6"/>
      <dgm:spPr/>
    </dgm:pt>
    <dgm:pt modelId="{A7C9206E-DA7B-4259-9663-9F45EFE12EEF}" type="pres">
      <dgm:prSet presAssocID="{0486FA0E-64DB-49F4-B17C-DB3025E87210}" presName="childText" presStyleLbl="bgAcc1" presStyleIdx="5" presStyleCnt="6" custScaleX="214365">
        <dgm:presLayoutVars>
          <dgm:bulletEnabled val="1"/>
        </dgm:presLayoutVars>
      </dgm:prSet>
      <dgm:spPr/>
    </dgm:pt>
  </dgm:ptLst>
  <dgm:cxnLst>
    <dgm:cxn modelId="{CBFF8408-AF04-4B6E-A908-A4324970123F}" srcId="{1E9868FA-BDC7-4562-9648-6F5A34E58C6F}" destId="{A4FAC664-D350-4E2D-899F-E9E68B545B3E}" srcOrd="0" destOrd="0" parTransId="{2D61F591-D8C4-446B-82EE-C8CD28BAC710}" sibTransId="{44CC209A-E6BC-407B-A55C-76A3A48C1D3E}"/>
    <dgm:cxn modelId="{B7EA080F-479F-4E08-9476-9EAD570FE246}" type="presOf" srcId="{9D6BD006-7BBF-4DA3-9673-CFB7B3CABB0A}" destId="{E1992997-89E8-46CB-996D-F919ECE9B4F2}" srcOrd="0" destOrd="0" presId="urn:microsoft.com/office/officeart/2005/8/layout/hierarchy3"/>
    <dgm:cxn modelId="{8978B51E-B286-46BA-9F16-F930E9572767}" type="presOf" srcId="{12438F47-7AE6-4F0A-B56D-24C16DDD7348}" destId="{AA434519-A4EA-4064-BA3E-3F8A4FF9ADAB}" srcOrd="0" destOrd="0" presId="urn:microsoft.com/office/officeart/2005/8/layout/hierarchy3"/>
    <dgm:cxn modelId="{68642821-ECB2-42C1-BB62-22D44A5364B5}" type="presOf" srcId="{1D4246DA-64CB-4A97-893D-489A680C7C70}" destId="{24F1CD9D-C414-4A42-9C99-00EBBF5D4B0D}" srcOrd="1" destOrd="0" presId="urn:microsoft.com/office/officeart/2005/8/layout/hierarchy3"/>
    <dgm:cxn modelId="{BFCC2B32-C97B-428E-AE6A-8B83F65B5749}" type="presOf" srcId="{88B1E4E8-6ABB-43E5-AFF5-DA736B060E69}" destId="{0568CF4C-58C4-4B38-8CD4-643330ECA5F0}" srcOrd="0" destOrd="0" presId="urn:microsoft.com/office/officeart/2005/8/layout/hierarchy3"/>
    <dgm:cxn modelId="{2B8E6B33-9330-4C8E-89D3-BE75F46F12BC}" type="presOf" srcId="{942140DB-EA04-41F6-AB30-F336A34295D8}" destId="{3E0B407F-326E-4B2A-B752-42D295D1AEE5}" srcOrd="0" destOrd="0" presId="urn:microsoft.com/office/officeart/2005/8/layout/hierarchy3"/>
    <dgm:cxn modelId="{41E2F335-8BA4-476F-8CAF-907A10C96674}" type="presOf" srcId="{954222D8-059F-4818-84CB-E4B8F9E6F86C}" destId="{4BF563B1-0EC8-4ED0-869A-A7440C5F2232}" srcOrd="0" destOrd="0" presId="urn:microsoft.com/office/officeart/2005/8/layout/hierarchy3"/>
    <dgm:cxn modelId="{955E583B-2DB8-4DA1-B047-2516893FDA4B}" type="presOf" srcId="{A4FAC664-D350-4E2D-899F-E9E68B545B3E}" destId="{96598AA9-5D51-4A39-A570-6E6311F47103}" srcOrd="0" destOrd="0" presId="urn:microsoft.com/office/officeart/2005/8/layout/hierarchy3"/>
    <dgm:cxn modelId="{74D58F3D-CAA0-4C7A-B96E-66FA3B65ABEB}" srcId="{1E9868FA-BDC7-4562-9648-6F5A34E58C6F}" destId="{1D4246DA-64CB-4A97-893D-489A680C7C70}" srcOrd="1" destOrd="0" parTransId="{3D1B013B-2A8D-400E-B5DC-FB5C34A98728}" sibTransId="{068F31FD-CBAA-410B-89D4-386F200DAB13}"/>
    <dgm:cxn modelId="{A1815F75-0396-48B0-959D-8E8E6B57D6D3}" type="presOf" srcId="{8DA25B2E-EAB2-4A86-8B28-FF34DA2AAE8B}" destId="{02ED36AC-B3FD-4C1F-9D03-15BA2E41C3E8}" srcOrd="0" destOrd="0" presId="urn:microsoft.com/office/officeart/2005/8/layout/hierarchy3"/>
    <dgm:cxn modelId="{071F7188-2C28-4A1A-97FF-D67854972803}" srcId="{1D4246DA-64CB-4A97-893D-489A680C7C70}" destId="{88B1E4E8-6ABB-43E5-AFF5-DA736B060E69}" srcOrd="0" destOrd="0" parTransId="{94477362-16BF-4A22-A1B3-C1205181878D}" sibTransId="{4190335B-3FB4-42FE-B0B2-2B7E203F1517}"/>
    <dgm:cxn modelId="{67FB9D8D-1458-43A3-B39B-4A8B3860FAD1}" srcId="{1D4246DA-64CB-4A97-893D-489A680C7C70}" destId="{8DA25B2E-EAB2-4A86-8B28-FF34DA2AAE8B}" srcOrd="1" destOrd="0" parTransId="{DF028BC8-940C-4D16-B873-F21DAF3CDD7C}" sibTransId="{9CAA9397-2581-4695-BE4F-E3F96440BD09}"/>
    <dgm:cxn modelId="{A2EDC597-6B39-4E2F-B5C6-61C01D493952}" srcId="{1D4246DA-64CB-4A97-893D-489A680C7C70}" destId="{0486FA0E-64DB-49F4-B17C-DB3025E87210}" srcOrd="2" destOrd="0" parTransId="{52CD19F0-4319-4B14-9D1F-7F74F3A3228F}" sibTransId="{09AB59A6-F884-444B-B57B-4518F284691B}"/>
    <dgm:cxn modelId="{04632A9A-2C55-4583-A1FA-B668A5021A70}" srcId="{A4FAC664-D350-4E2D-899F-E9E68B545B3E}" destId="{9D6BD006-7BBF-4DA3-9673-CFB7B3CABB0A}" srcOrd="0" destOrd="0" parTransId="{64BD26F4-5A27-4E18-A4E1-6ADFE38D4A07}" sibTransId="{F9AF1029-DFD5-43E8-B877-281237910D69}"/>
    <dgm:cxn modelId="{519A80A3-4C32-4EB1-ACDA-BDFD8BBCD65B}" type="presOf" srcId="{52CD19F0-4319-4B14-9D1F-7F74F3A3228F}" destId="{57ADE890-6032-4D12-B876-476824EF6639}" srcOrd="0" destOrd="0" presId="urn:microsoft.com/office/officeart/2005/8/layout/hierarchy3"/>
    <dgm:cxn modelId="{934C6EAE-A347-4E70-AE49-995FF18B26AD}" srcId="{A4FAC664-D350-4E2D-899F-E9E68B545B3E}" destId="{954222D8-059F-4818-84CB-E4B8F9E6F86C}" srcOrd="1" destOrd="0" parTransId="{12438F47-7AE6-4F0A-B56D-24C16DDD7348}" sibTransId="{55BFA198-7660-4599-855A-9883377BD4FF}"/>
    <dgm:cxn modelId="{E145FCB6-969A-405A-96BE-F0A05609D2C0}" type="presOf" srcId="{2B965F7C-03FC-42FE-B01C-A77F4E334614}" destId="{B755D3CE-B43C-474A-ACA5-5E82B883B7DA}" srcOrd="0" destOrd="0" presId="urn:microsoft.com/office/officeart/2005/8/layout/hierarchy3"/>
    <dgm:cxn modelId="{E60A57B7-23AC-4EBF-A0A8-159926D9D80B}" type="presOf" srcId="{1E9868FA-BDC7-4562-9648-6F5A34E58C6F}" destId="{53A5E42F-02CC-4FC5-8B6C-7E3E77181E5B}" srcOrd="0" destOrd="0" presId="urn:microsoft.com/office/officeart/2005/8/layout/hierarchy3"/>
    <dgm:cxn modelId="{64B2C8B8-165B-4FE7-B58E-7C5626AEC491}" type="presOf" srcId="{A4FAC664-D350-4E2D-899F-E9E68B545B3E}" destId="{77B7EFA4-8226-4E74-92E4-D3711F0D2AD1}" srcOrd="1" destOrd="0" presId="urn:microsoft.com/office/officeart/2005/8/layout/hierarchy3"/>
    <dgm:cxn modelId="{C1C56FBC-A46F-4EB5-917C-72E7DC4820FA}" type="presOf" srcId="{1D4246DA-64CB-4A97-893D-489A680C7C70}" destId="{7F26645D-143A-4295-BD75-27A813F50E16}" srcOrd="0" destOrd="0" presId="urn:microsoft.com/office/officeart/2005/8/layout/hierarchy3"/>
    <dgm:cxn modelId="{E58DFDBE-C610-4507-A435-E7F9EA8D3A4B}" srcId="{A4FAC664-D350-4E2D-899F-E9E68B545B3E}" destId="{2B965F7C-03FC-42FE-B01C-A77F4E334614}" srcOrd="2" destOrd="0" parTransId="{942140DB-EA04-41F6-AB30-F336A34295D8}" sibTransId="{73A7A811-5A6E-4EBB-A149-96288FCC07D9}"/>
    <dgm:cxn modelId="{893D2BC7-7E86-4D6E-961D-A55C92F92720}" type="presOf" srcId="{0486FA0E-64DB-49F4-B17C-DB3025E87210}" destId="{A7C9206E-DA7B-4259-9663-9F45EFE12EEF}" srcOrd="0" destOrd="0" presId="urn:microsoft.com/office/officeart/2005/8/layout/hierarchy3"/>
    <dgm:cxn modelId="{6DD342DD-B15D-4768-861A-A4C528E4118B}" type="presOf" srcId="{64BD26F4-5A27-4E18-A4E1-6ADFE38D4A07}" destId="{CA32FD8B-567F-4388-8DB7-6C6FBFB08EDE}" srcOrd="0" destOrd="0" presId="urn:microsoft.com/office/officeart/2005/8/layout/hierarchy3"/>
    <dgm:cxn modelId="{C80260E1-362D-4F00-97BC-403C2BA41088}" type="presOf" srcId="{94477362-16BF-4A22-A1B3-C1205181878D}" destId="{080C629C-8ED6-4A7B-AB9C-3E9D3EDC29A9}" srcOrd="0" destOrd="0" presId="urn:microsoft.com/office/officeart/2005/8/layout/hierarchy3"/>
    <dgm:cxn modelId="{343FE6E6-5028-43D1-9D3E-4DA3C108B614}" type="presOf" srcId="{DF028BC8-940C-4D16-B873-F21DAF3CDD7C}" destId="{4A7ED1CE-463E-4BFF-AE41-BF3DCC999C27}" srcOrd="0" destOrd="0" presId="urn:microsoft.com/office/officeart/2005/8/layout/hierarchy3"/>
    <dgm:cxn modelId="{F85406A8-C039-4FD1-8B7B-2084C714DDFB}" type="presParOf" srcId="{53A5E42F-02CC-4FC5-8B6C-7E3E77181E5B}" destId="{374AE93A-590F-48ED-8776-8497A18DCC01}" srcOrd="0" destOrd="0" presId="urn:microsoft.com/office/officeart/2005/8/layout/hierarchy3"/>
    <dgm:cxn modelId="{5D80D279-E2BB-498E-BD98-6EE57CC4EB42}" type="presParOf" srcId="{374AE93A-590F-48ED-8776-8497A18DCC01}" destId="{95081B3D-EF6A-4771-B61C-77310D0460DA}" srcOrd="0" destOrd="0" presId="urn:microsoft.com/office/officeart/2005/8/layout/hierarchy3"/>
    <dgm:cxn modelId="{3C077BA4-94E9-4C56-B6B8-944437602F80}" type="presParOf" srcId="{95081B3D-EF6A-4771-B61C-77310D0460DA}" destId="{96598AA9-5D51-4A39-A570-6E6311F47103}" srcOrd="0" destOrd="0" presId="urn:microsoft.com/office/officeart/2005/8/layout/hierarchy3"/>
    <dgm:cxn modelId="{810797A3-BBEE-40C7-9DE6-00E589FEB225}" type="presParOf" srcId="{95081B3D-EF6A-4771-B61C-77310D0460DA}" destId="{77B7EFA4-8226-4E74-92E4-D3711F0D2AD1}" srcOrd="1" destOrd="0" presId="urn:microsoft.com/office/officeart/2005/8/layout/hierarchy3"/>
    <dgm:cxn modelId="{467E984C-316D-42C6-8A5A-6F72ED72A685}" type="presParOf" srcId="{374AE93A-590F-48ED-8776-8497A18DCC01}" destId="{B20A71E4-3B0C-4E8D-B178-567F5C9F5148}" srcOrd="1" destOrd="0" presId="urn:microsoft.com/office/officeart/2005/8/layout/hierarchy3"/>
    <dgm:cxn modelId="{E089BE09-2108-42F2-B501-F88BAA348D43}" type="presParOf" srcId="{B20A71E4-3B0C-4E8D-B178-567F5C9F5148}" destId="{CA32FD8B-567F-4388-8DB7-6C6FBFB08EDE}" srcOrd="0" destOrd="0" presId="urn:microsoft.com/office/officeart/2005/8/layout/hierarchy3"/>
    <dgm:cxn modelId="{311AD04B-7D57-4707-821F-FDA337584619}" type="presParOf" srcId="{B20A71E4-3B0C-4E8D-B178-567F5C9F5148}" destId="{E1992997-89E8-46CB-996D-F919ECE9B4F2}" srcOrd="1" destOrd="0" presId="urn:microsoft.com/office/officeart/2005/8/layout/hierarchy3"/>
    <dgm:cxn modelId="{DA2991A3-EA98-4DF3-810B-6CEF82881FE7}" type="presParOf" srcId="{B20A71E4-3B0C-4E8D-B178-567F5C9F5148}" destId="{AA434519-A4EA-4064-BA3E-3F8A4FF9ADAB}" srcOrd="2" destOrd="0" presId="urn:microsoft.com/office/officeart/2005/8/layout/hierarchy3"/>
    <dgm:cxn modelId="{D4137B33-8B37-4CF0-AD4B-245DED67276F}" type="presParOf" srcId="{B20A71E4-3B0C-4E8D-B178-567F5C9F5148}" destId="{4BF563B1-0EC8-4ED0-869A-A7440C5F2232}" srcOrd="3" destOrd="0" presId="urn:microsoft.com/office/officeart/2005/8/layout/hierarchy3"/>
    <dgm:cxn modelId="{44F2722E-8640-4FEC-BD29-1BB0A6FBAD13}" type="presParOf" srcId="{B20A71E4-3B0C-4E8D-B178-567F5C9F5148}" destId="{3E0B407F-326E-4B2A-B752-42D295D1AEE5}" srcOrd="4" destOrd="0" presId="urn:microsoft.com/office/officeart/2005/8/layout/hierarchy3"/>
    <dgm:cxn modelId="{C66D7A5A-0914-4A74-B204-BCCD9C78B0EC}" type="presParOf" srcId="{B20A71E4-3B0C-4E8D-B178-567F5C9F5148}" destId="{B755D3CE-B43C-474A-ACA5-5E82B883B7DA}" srcOrd="5" destOrd="0" presId="urn:microsoft.com/office/officeart/2005/8/layout/hierarchy3"/>
    <dgm:cxn modelId="{64103C91-E34C-4970-9051-740CA5352E8B}" type="presParOf" srcId="{53A5E42F-02CC-4FC5-8B6C-7E3E77181E5B}" destId="{4248A3BC-5CEA-41E0-AF66-2F50F896D2AB}" srcOrd="1" destOrd="0" presId="urn:microsoft.com/office/officeart/2005/8/layout/hierarchy3"/>
    <dgm:cxn modelId="{00765B7F-3B78-42C7-91E9-39E3ACD5A901}" type="presParOf" srcId="{4248A3BC-5CEA-41E0-AF66-2F50F896D2AB}" destId="{C167BACE-F1D7-443E-806F-EC58D6F0CAF3}" srcOrd="0" destOrd="0" presId="urn:microsoft.com/office/officeart/2005/8/layout/hierarchy3"/>
    <dgm:cxn modelId="{8785C16F-EFBA-4F13-9F27-EF0C8113C2D0}" type="presParOf" srcId="{C167BACE-F1D7-443E-806F-EC58D6F0CAF3}" destId="{7F26645D-143A-4295-BD75-27A813F50E16}" srcOrd="0" destOrd="0" presId="urn:microsoft.com/office/officeart/2005/8/layout/hierarchy3"/>
    <dgm:cxn modelId="{ABF68160-769C-4567-8F3F-FBE770C8FBC9}" type="presParOf" srcId="{C167BACE-F1D7-443E-806F-EC58D6F0CAF3}" destId="{24F1CD9D-C414-4A42-9C99-00EBBF5D4B0D}" srcOrd="1" destOrd="0" presId="urn:microsoft.com/office/officeart/2005/8/layout/hierarchy3"/>
    <dgm:cxn modelId="{7249EECC-5750-4DD3-B99C-BF67FED58FE5}" type="presParOf" srcId="{4248A3BC-5CEA-41E0-AF66-2F50F896D2AB}" destId="{3072FB73-45A1-4EE6-BB3F-B3F05E4EFCE0}" srcOrd="1" destOrd="0" presId="urn:microsoft.com/office/officeart/2005/8/layout/hierarchy3"/>
    <dgm:cxn modelId="{A5619EC5-EB9D-42F4-B2DC-AEEB1840661C}" type="presParOf" srcId="{3072FB73-45A1-4EE6-BB3F-B3F05E4EFCE0}" destId="{080C629C-8ED6-4A7B-AB9C-3E9D3EDC29A9}" srcOrd="0" destOrd="0" presId="urn:microsoft.com/office/officeart/2005/8/layout/hierarchy3"/>
    <dgm:cxn modelId="{269A8E04-F775-4B87-A44F-6DBE0E4256E9}" type="presParOf" srcId="{3072FB73-45A1-4EE6-BB3F-B3F05E4EFCE0}" destId="{0568CF4C-58C4-4B38-8CD4-643330ECA5F0}" srcOrd="1" destOrd="0" presId="urn:microsoft.com/office/officeart/2005/8/layout/hierarchy3"/>
    <dgm:cxn modelId="{18A44370-F793-4F65-BB06-98337B8001BD}" type="presParOf" srcId="{3072FB73-45A1-4EE6-BB3F-B3F05E4EFCE0}" destId="{4A7ED1CE-463E-4BFF-AE41-BF3DCC999C27}" srcOrd="2" destOrd="0" presId="urn:microsoft.com/office/officeart/2005/8/layout/hierarchy3"/>
    <dgm:cxn modelId="{D43DAFF2-BBBA-480E-AA86-EFB8C8C8E461}" type="presParOf" srcId="{3072FB73-45A1-4EE6-BB3F-B3F05E4EFCE0}" destId="{02ED36AC-B3FD-4C1F-9D03-15BA2E41C3E8}" srcOrd="3" destOrd="0" presId="urn:microsoft.com/office/officeart/2005/8/layout/hierarchy3"/>
    <dgm:cxn modelId="{4C78EB4F-163D-4EBA-A5BC-D89BF8C5D77B}" type="presParOf" srcId="{3072FB73-45A1-4EE6-BB3F-B3F05E4EFCE0}" destId="{57ADE890-6032-4D12-B876-476824EF6639}" srcOrd="4" destOrd="0" presId="urn:microsoft.com/office/officeart/2005/8/layout/hierarchy3"/>
    <dgm:cxn modelId="{8584D47F-9EF4-46D1-9A1E-9605A64CB8AB}" type="presParOf" srcId="{3072FB73-45A1-4EE6-BB3F-B3F05E4EFCE0}" destId="{A7C9206E-DA7B-4259-9663-9F45EFE12EE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7B80D-F5C6-4A97-9F9E-2B1AE76F9182}">
      <dsp:nvSpPr>
        <dsp:cNvPr id="0" name=""/>
        <dsp:cNvSpPr/>
      </dsp:nvSpPr>
      <dsp:spPr>
        <a:xfrm>
          <a:off x="296428" y="1035"/>
          <a:ext cx="10874673" cy="16456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IN" sz="3000" kern="1200" dirty="0">
              <a:latin typeface="Times New Roman" panose="02020603050405020304" pitchFamily="18" charset="0"/>
              <a:cs typeface="Times New Roman" panose="02020603050405020304" pitchFamily="18" charset="0"/>
            </a:rPr>
            <a:t>Bone-conduction Implants are </a:t>
          </a:r>
          <a:r>
            <a:rPr lang="en-IN" sz="3000" b="1" i="1" kern="1200" dirty="0">
              <a:solidFill>
                <a:schemeClr val="bg1"/>
              </a:solidFill>
              <a:latin typeface="Times New Roman" panose="02020603050405020304" pitchFamily="18" charset="0"/>
              <a:cs typeface="Times New Roman" panose="02020603050405020304" pitchFamily="18" charset="0"/>
            </a:rPr>
            <a:t>semi-implantable devices </a:t>
          </a:r>
          <a:r>
            <a:rPr lang="en-IN" sz="3000" kern="1200" dirty="0">
              <a:latin typeface="Times New Roman" panose="02020603050405020304" pitchFamily="18" charset="0"/>
              <a:cs typeface="Times New Roman" panose="02020603050405020304" pitchFamily="18" charset="0"/>
            </a:rPr>
            <a:t>for the </a:t>
          </a:r>
          <a:r>
            <a:rPr lang="en-IN" sz="3000" b="1" kern="1200" dirty="0">
              <a:latin typeface="Times New Roman" panose="02020603050405020304" pitchFamily="18" charset="0"/>
              <a:cs typeface="Times New Roman" panose="02020603050405020304" pitchFamily="18" charset="0"/>
            </a:rPr>
            <a:t>treatment of hearing losses in patients who either cannot wear or underperform with conventional hearing aids. </a:t>
          </a:r>
          <a:endParaRPr lang="en-US" sz="3000" kern="1200" dirty="0">
            <a:latin typeface="Times New Roman" panose="02020603050405020304" pitchFamily="18" charset="0"/>
            <a:cs typeface="Times New Roman" panose="02020603050405020304" pitchFamily="18" charset="0"/>
          </a:endParaRPr>
        </a:p>
      </dsp:txBody>
      <dsp:txXfrm>
        <a:off x="376762" y="81369"/>
        <a:ext cx="10714005" cy="1484988"/>
      </dsp:txXfrm>
    </dsp:sp>
    <dsp:sp modelId="{6FC76F23-86C8-4650-BE89-9B2F30436652}">
      <dsp:nvSpPr>
        <dsp:cNvPr id="0" name=""/>
        <dsp:cNvSpPr/>
      </dsp:nvSpPr>
      <dsp:spPr>
        <a:xfrm>
          <a:off x="290814" y="1728974"/>
          <a:ext cx="10802758" cy="157221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IN" sz="2900" kern="1200" dirty="0">
              <a:latin typeface="Times New Roman" panose="02020603050405020304" pitchFamily="18" charset="0"/>
              <a:cs typeface="Times New Roman" panose="02020603050405020304" pitchFamily="18" charset="0"/>
            </a:rPr>
            <a:t>These devices must be </a:t>
          </a:r>
          <a:r>
            <a:rPr lang="en-IN" sz="2900" b="1" kern="1200" dirty="0">
              <a:latin typeface="Times New Roman" panose="02020603050405020304" pitchFamily="18" charset="0"/>
              <a:cs typeface="Times New Roman" panose="02020603050405020304" pitchFamily="18" charset="0"/>
            </a:rPr>
            <a:t>surgically implanted</a:t>
          </a:r>
          <a:r>
            <a:rPr lang="en-IN" sz="2900" kern="1200" dirty="0">
              <a:latin typeface="Times New Roman" panose="02020603050405020304" pitchFamily="18" charset="0"/>
              <a:cs typeface="Times New Roman" panose="02020603050405020304" pitchFamily="18" charset="0"/>
            </a:rPr>
            <a:t>, based on the principle of </a:t>
          </a:r>
          <a:r>
            <a:rPr lang="en-IN" sz="2900" b="1" kern="1200" dirty="0">
              <a:latin typeface="Times New Roman" panose="02020603050405020304" pitchFamily="18" charset="0"/>
              <a:cs typeface="Times New Roman" panose="02020603050405020304" pitchFamily="18" charset="0"/>
            </a:rPr>
            <a:t>osseointegration,</a:t>
          </a:r>
          <a:r>
            <a:rPr lang="en-IN" sz="2900" kern="1200" dirty="0">
              <a:latin typeface="Times New Roman" panose="02020603050405020304" pitchFamily="18" charset="0"/>
              <a:cs typeface="Times New Roman" panose="02020603050405020304" pitchFamily="18" charset="0"/>
            </a:rPr>
            <a:t> and work by enhancing natural bone conduction. </a:t>
          </a:r>
          <a:endParaRPr lang="en-US" sz="2900" kern="1200" dirty="0">
            <a:latin typeface="Times New Roman" panose="02020603050405020304" pitchFamily="18" charset="0"/>
            <a:cs typeface="Times New Roman" panose="02020603050405020304" pitchFamily="18" charset="0"/>
          </a:endParaRPr>
        </a:p>
      </dsp:txBody>
      <dsp:txXfrm>
        <a:off x="367563" y="1805723"/>
        <a:ext cx="10649260" cy="1418713"/>
      </dsp:txXfrm>
    </dsp:sp>
    <dsp:sp modelId="{E35B8965-1766-4E7B-A252-1B41461417E9}">
      <dsp:nvSpPr>
        <dsp:cNvPr id="0" name=""/>
        <dsp:cNvSpPr/>
      </dsp:nvSpPr>
      <dsp:spPr>
        <a:xfrm>
          <a:off x="296428" y="3383468"/>
          <a:ext cx="10874673" cy="11333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IN" sz="2800" kern="1200" dirty="0">
              <a:latin typeface="Times New Roman" panose="02020603050405020304" pitchFamily="18" charset="0"/>
              <a:cs typeface="Times New Roman" panose="02020603050405020304" pitchFamily="18" charset="0"/>
            </a:rPr>
            <a:t>Since their first introduction in 1977, even the surgical technique has undergone several modifications.</a:t>
          </a:r>
          <a:endParaRPr lang="en-US" sz="2800" kern="1200" dirty="0">
            <a:latin typeface="Times New Roman" panose="02020603050405020304" pitchFamily="18" charset="0"/>
            <a:cs typeface="Times New Roman" panose="02020603050405020304" pitchFamily="18" charset="0"/>
          </a:endParaRPr>
        </a:p>
      </dsp:txBody>
      <dsp:txXfrm>
        <a:off x="351753" y="3438793"/>
        <a:ext cx="10764023" cy="1022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98AA9-5D51-4A39-A570-6E6311F47103}">
      <dsp:nvSpPr>
        <dsp:cNvPr id="0" name=""/>
        <dsp:cNvSpPr/>
      </dsp:nvSpPr>
      <dsp:spPr>
        <a:xfrm>
          <a:off x="1322611" y="3045"/>
          <a:ext cx="4087068" cy="116062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kern="1200" dirty="0">
              <a:latin typeface="Times New Roman" panose="02020603050405020304" pitchFamily="18" charset="0"/>
              <a:cs typeface="Times New Roman" panose="02020603050405020304" pitchFamily="18" charset="0"/>
            </a:rPr>
            <a:t>Intraoperative</a:t>
          </a:r>
        </a:p>
      </dsp:txBody>
      <dsp:txXfrm>
        <a:off x="1356605" y="37039"/>
        <a:ext cx="4019080" cy="1092636"/>
      </dsp:txXfrm>
    </dsp:sp>
    <dsp:sp modelId="{CA32FD8B-567F-4388-8DB7-6C6FBFB08EDE}">
      <dsp:nvSpPr>
        <dsp:cNvPr id="0" name=""/>
        <dsp:cNvSpPr/>
      </dsp:nvSpPr>
      <dsp:spPr>
        <a:xfrm>
          <a:off x="1731318" y="1163669"/>
          <a:ext cx="408706" cy="870468"/>
        </a:xfrm>
        <a:custGeom>
          <a:avLst/>
          <a:gdLst/>
          <a:ahLst/>
          <a:cxnLst/>
          <a:rect l="0" t="0" r="0" b="0"/>
          <a:pathLst>
            <a:path>
              <a:moveTo>
                <a:pt x="0" y="0"/>
              </a:moveTo>
              <a:lnTo>
                <a:pt x="0" y="870468"/>
              </a:lnTo>
              <a:lnTo>
                <a:pt x="408706" y="8704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992997-89E8-46CB-996D-F919ECE9B4F2}">
      <dsp:nvSpPr>
        <dsp:cNvPr id="0" name=""/>
        <dsp:cNvSpPr/>
      </dsp:nvSpPr>
      <dsp:spPr>
        <a:xfrm>
          <a:off x="2140025" y="1453825"/>
          <a:ext cx="3622243" cy="11606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IN" sz="3700" kern="1200" dirty="0">
              <a:latin typeface="Times New Roman" panose="02020603050405020304" pitchFamily="18" charset="0"/>
              <a:cs typeface="Times New Roman" panose="02020603050405020304" pitchFamily="18" charset="0"/>
            </a:rPr>
            <a:t>Intraoperative bleeding</a:t>
          </a:r>
          <a:endParaRPr lang="en-US" sz="3700" kern="1200" dirty="0">
            <a:latin typeface="Times New Roman" panose="02020603050405020304" pitchFamily="18" charset="0"/>
            <a:cs typeface="Times New Roman" panose="02020603050405020304" pitchFamily="18" charset="0"/>
          </a:endParaRPr>
        </a:p>
      </dsp:txBody>
      <dsp:txXfrm>
        <a:off x="2174019" y="1487819"/>
        <a:ext cx="3554255" cy="1092636"/>
      </dsp:txXfrm>
    </dsp:sp>
    <dsp:sp modelId="{AA434519-A4EA-4064-BA3E-3F8A4FF9ADAB}">
      <dsp:nvSpPr>
        <dsp:cNvPr id="0" name=""/>
        <dsp:cNvSpPr/>
      </dsp:nvSpPr>
      <dsp:spPr>
        <a:xfrm>
          <a:off x="1731318" y="1163669"/>
          <a:ext cx="408706" cy="2321248"/>
        </a:xfrm>
        <a:custGeom>
          <a:avLst/>
          <a:gdLst/>
          <a:ahLst/>
          <a:cxnLst/>
          <a:rect l="0" t="0" r="0" b="0"/>
          <a:pathLst>
            <a:path>
              <a:moveTo>
                <a:pt x="0" y="0"/>
              </a:moveTo>
              <a:lnTo>
                <a:pt x="0" y="2321248"/>
              </a:lnTo>
              <a:lnTo>
                <a:pt x="408706" y="23212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F563B1-0EC8-4ED0-869A-A7440C5F2232}">
      <dsp:nvSpPr>
        <dsp:cNvPr id="0" name=""/>
        <dsp:cNvSpPr/>
      </dsp:nvSpPr>
      <dsp:spPr>
        <a:xfrm>
          <a:off x="2140025" y="2904606"/>
          <a:ext cx="3667553" cy="11606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IN" sz="3700" kern="1200" dirty="0">
              <a:latin typeface="Times New Roman" panose="02020603050405020304" pitchFamily="18" charset="0"/>
              <a:cs typeface="Times New Roman" panose="02020603050405020304" pitchFamily="18" charset="0"/>
            </a:rPr>
            <a:t>Dural injury and CSF leak</a:t>
          </a:r>
          <a:endParaRPr lang="en-US" sz="3700" kern="1200" dirty="0">
            <a:latin typeface="Times New Roman" panose="02020603050405020304" pitchFamily="18" charset="0"/>
            <a:cs typeface="Times New Roman" panose="02020603050405020304" pitchFamily="18" charset="0"/>
          </a:endParaRPr>
        </a:p>
      </dsp:txBody>
      <dsp:txXfrm>
        <a:off x="2174019" y="2938600"/>
        <a:ext cx="3599565" cy="1092636"/>
      </dsp:txXfrm>
    </dsp:sp>
    <dsp:sp modelId="{3E0B407F-326E-4B2A-B752-42D295D1AEE5}">
      <dsp:nvSpPr>
        <dsp:cNvPr id="0" name=""/>
        <dsp:cNvSpPr/>
      </dsp:nvSpPr>
      <dsp:spPr>
        <a:xfrm>
          <a:off x="1731318" y="1163669"/>
          <a:ext cx="408706" cy="3772028"/>
        </a:xfrm>
        <a:custGeom>
          <a:avLst/>
          <a:gdLst/>
          <a:ahLst/>
          <a:cxnLst/>
          <a:rect l="0" t="0" r="0" b="0"/>
          <a:pathLst>
            <a:path>
              <a:moveTo>
                <a:pt x="0" y="0"/>
              </a:moveTo>
              <a:lnTo>
                <a:pt x="0" y="3772028"/>
              </a:lnTo>
              <a:lnTo>
                <a:pt x="408706" y="3772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55D3CE-B43C-474A-ACA5-5E82B883B7DA}">
      <dsp:nvSpPr>
        <dsp:cNvPr id="0" name=""/>
        <dsp:cNvSpPr/>
      </dsp:nvSpPr>
      <dsp:spPr>
        <a:xfrm>
          <a:off x="2140025" y="4355386"/>
          <a:ext cx="3751118" cy="11606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IN" sz="3700" kern="1200" dirty="0">
              <a:latin typeface="Times New Roman" panose="02020603050405020304" pitchFamily="18" charset="0"/>
              <a:cs typeface="Times New Roman" panose="02020603050405020304" pitchFamily="18" charset="0"/>
            </a:rPr>
            <a:t>cortical bone thickness </a:t>
          </a:r>
          <a:endParaRPr lang="en-US" sz="3700" kern="1200" dirty="0">
            <a:latin typeface="Times New Roman" panose="02020603050405020304" pitchFamily="18" charset="0"/>
            <a:cs typeface="Times New Roman" panose="02020603050405020304" pitchFamily="18" charset="0"/>
          </a:endParaRPr>
        </a:p>
      </dsp:txBody>
      <dsp:txXfrm>
        <a:off x="2174019" y="4389380"/>
        <a:ext cx="3683130" cy="1092636"/>
      </dsp:txXfrm>
    </dsp:sp>
    <dsp:sp modelId="{7F26645D-143A-4295-BD75-27A813F50E16}">
      <dsp:nvSpPr>
        <dsp:cNvPr id="0" name=""/>
        <dsp:cNvSpPr/>
      </dsp:nvSpPr>
      <dsp:spPr>
        <a:xfrm>
          <a:off x="5989992" y="3045"/>
          <a:ext cx="3785631" cy="116062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kern="1200" dirty="0">
              <a:latin typeface="Times New Roman" panose="02020603050405020304" pitchFamily="18" charset="0"/>
              <a:cs typeface="Times New Roman" panose="02020603050405020304" pitchFamily="18" charset="0"/>
            </a:rPr>
            <a:t>Perioperative</a:t>
          </a:r>
        </a:p>
      </dsp:txBody>
      <dsp:txXfrm>
        <a:off x="6023986" y="37039"/>
        <a:ext cx="3717643" cy="1092636"/>
      </dsp:txXfrm>
    </dsp:sp>
    <dsp:sp modelId="{080C629C-8ED6-4A7B-AB9C-3E9D3EDC29A9}">
      <dsp:nvSpPr>
        <dsp:cNvPr id="0" name=""/>
        <dsp:cNvSpPr/>
      </dsp:nvSpPr>
      <dsp:spPr>
        <a:xfrm>
          <a:off x="6368555" y="1163669"/>
          <a:ext cx="378563" cy="870468"/>
        </a:xfrm>
        <a:custGeom>
          <a:avLst/>
          <a:gdLst/>
          <a:ahLst/>
          <a:cxnLst/>
          <a:rect l="0" t="0" r="0" b="0"/>
          <a:pathLst>
            <a:path>
              <a:moveTo>
                <a:pt x="0" y="0"/>
              </a:moveTo>
              <a:lnTo>
                <a:pt x="0" y="870468"/>
              </a:lnTo>
              <a:lnTo>
                <a:pt x="378563" y="8704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68CF4C-58C4-4B38-8CD4-643330ECA5F0}">
      <dsp:nvSpPr>
        <dsp:cNvPr id="0" name=""/>
        <dsp:cNvSpPr/>
      </dsp:nvSpPr>
      <dsp:spPr>
        <a:xfrm>
          <a:off x="6747118" y="1453825"/>
          <a:ext cx="3976595" cy="11606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Times New Roman" panose="02020603050405020304" pitchFamily="18" charset="0"/>
              <a:cs typeface="Times New Roman" panose="02020603050405020304" pitchFamily="18" charset="0"/>
            </a:rPr>
            <a:t>Infection</a:t>
          </a:r>
        </a:p>
      </dsp:txBody>
      <dsp:txXfrm>
        <a:off x="6781112" y="1487819"/>
        <a:ext cx="3908607" cy="1092636"/>
      </dsp:txXfrm>
    </dsp:sp>
    <dsp:sp modelId="{4A7ED1CE-463E-4BFF-AE41-BF3DCC999C27}">
      <dsp:nvSpPr>
        <dsp:cNvPr id="0" name=""/>
        <dsp:cNvSpPr/>
      </dsp:nvSpPr>
      <dsp:spPr>
        <a:xfrm>
          <a:off x="6368555" y="1163669"/>
          <a:ext cx="378563" cy="2321248"/>
        </a:xfrm>
        <a:custGeom>
          <a:avLst/>
          <a:gdLst/>
          <a:ahLst/>
          <a:cxnLst/>
          <a:rect l="0" t="0" r="0" b="0"/>
          <a:pathLst>
            <a:path>
              <a:moveTo>
                <a:pt x="0" y="0"/>
              </a:moveTo>
              <a:lnTo>
                <a:pt x="0" y="2321248"/>
              </a:lnTo>
              <a:lnTo>
                <a:pt x="378563" y="23212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ED36AC-B3FD-4C1F-9D03-15BA2E41C3E8}">
      <dsp:nvSpPr>
        <dsp:cNvPr id="0" name=""/>
        <dsp:cNvSpPr/>
      </dsp:nvSpPr>
      <dsp:spPr>
        <a:xfrm>
          <a:off x="6747118" y="2904606"/>
          <a:ext cx="3979715" cy="11606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Times New Roman" panose="02020603050405020304" pitchFamily="18" charset="0"/>
              <a:cs typeface="Times New Roman" panose="02020603050405020304" pitchFamily="18" charset="0"/>
            </a:rPr>
            <a:t>Failure of osseointegration</a:t>
          </a:r>
        </a:p>
      </dsp:txBody>
      <dsp:txXfrm>
        <a:off x="6781112" y="2938600"/>
        <a:ext cx="3911727" cy="1092636"/>
      </dsp:txXfrm>
    </dsp:sp>
    <dsp:sp modelId="{57ADE890-6032-4D12-B876-476824EF6639}">
      <dsp:nvSpPr>
        <dsp:cNvPr id="0" name=""/>
        <dsp:cNvSpPr/>
      </dsp:nvSpPr>
      <dsp:spPr>
        <a:xfrm>
          <a:off x="6368555" y="1163669"/>
          <a:ext cx="378563" cy="3772028"/>
        </a:xfrm>
        <a:custGeom>
          <a:avLst/>
          <a:gdLst/>
          <a:ahLst/>
          <a:cxnLst/>
          <a:rect l="0" t="0" r="0" b="0"/>
          <a:pathLst>
            <a:path>
              <a:moveTo>
                <a:pt x="0" y="0"/>
              </a:moveTo>
              <a:lnTo>
                <a:pt x="0" y="3772028"/>
              </a:lnTo>
              <a:lnTo>
                <a:pt x="378563" y="3772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C9206E-DA7B-4259-9663-9F45EFE12EEF}">
      <dsp:nvSpPr>
        <dsp:cNvPr id="0" name=""/>
        <dsp:cNvSpPr/>
      </dsp:nvSpPr>
      <dsp:spPr>
        <a:xfrm>
          <a:off x="6747118" y="4355386"/>
          <a:ext cx="3980755" cy="116062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Times New Roman" panose="02020603050405020304" pitchFamily="18" charset="0"/>
              <a:cs typeface="Times New Roman" panose="02020603050405020304" pitchFamily="18" charset="0"/>
            </a:rPr>
            <a:t>Bone overgrowth</a:t>
          </a:r>
        </a:p>
      </dsp:txBody>
      <dsp:txXfrm>
        <a:off x="6781112" y="4389380"/>
        <a:ext cx="3912767" cy="10926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46E7-C60A-4E28-81EA-85E0B4D9D9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A65904B-B10B-4501-BB16-61D61473F3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2E001B7-16ED-4B3C-82B4-E6B0480572A4}"/>
              </a:ext>
            </a:extLst>
          </p:cNvPr>
          <p:cNvSpPr>
            <a:spLocks noGrp="1"/>
          </p:cNvSpPr>
          <p:nvPr>
            <p:ph type="dt" sz="half" idx="10"/>
          </p:nvPr>
        </p:nvSpPr>
        <p:spPr/>
        <p:txBody>
          <a:bodyPr/>
          <a:lstStyle/>
          <a:p>
            <a:fld id="{6E00BDC0-7208-46DF-A472-0306464C5ACA}" type="datetimeFigureOut">
              <a:rPr lang="en-IN" smtClean="0"/>
              <a:t>12-08-2024</a:t>
            </a:fld>
            <a:endParaRPr lang="en-IN" dirty="0"/>
          </a:p>
        </p:txBody>
      </p:sp>
      <p:sp>
        <p:nvSpPr>
          <p:cNvPr id="5" name="Footer Placeholder 4">
            <a:extLst>
              <a:ext uri="{FF2B5EF4-FFF2-40B4-BE49-F238E27FC236}">
                <a16:creationId xmlns:a16="http://schemas.microsoft.com/office/drawing/2014/main" id="{36FBF71A-398D-4663-BA1E-88B376CFF68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C9259EC1-9A56-4600-88CE-4CD569862824}"/>
              </a:ext>
            </a:extLst>
          </p:cNvPr>
          <p:cNvSpPr>
            <a:spLocks noGrp="1"/>
          </p:cNvSpPr>
          <p:nvPr>
            <p:ph type="sldNum" sz="quarter" idx="12"/>
          </p:nvPr>
        </p:nvSpPr>
        <p:spPr/>
        <p:txBody>
          <a:bodyPr/>
          <a:lstStyle/>
          <a:p>
            <a:fld id="{3955BB0B-B697-4E9B-855E-10497019D736}" type="slidenum">
              <a:rPr lang="en-IN" smtClean="0"/>
              <a:t>‹#›</a:t>
            </a:fld>
            <a:endParaRPr lang="en-IN" dirty="0"/>
          </a:p>
        </p:txBody>
      </p:sp>
    </p:spTree>
    <p:extLst>
      <p:ext uri="{BB962C8B-B14F-4D97-AF65-F5344CB8AC3E}">
        <p14:creationId xmlns:p14="http://schemas.microsoft.com/office/powerpoint/2010/main" val="354965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4B8A-9B66-40C9-8DE5-3C0BAD706D5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CFB5597-43D3-4A87-94F9-7ADD6BDBBF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0AA6CF-DEC4-48CF-8D64-FD2FBB89CB16}"/>
              </a:ext>
            </a:extLst>
          </p:cNvPr>
          <p:cNvSpPr>
            <a:spLocks noGrp="1"/>
          </p:cNvSpPr>
          <p:nvPr>
            <p:ph type="dt" sz="half" idx="10"/>
          </p:nvPr>
        </p:nvSpPr>
        <p:spPr/>
        <p:txBody>
          <a:bodyPr/>
          <a:lstStyle/>
          <a:p>
            <a:fld id="{6E00BDC0-7208-46DF-A472-0306464C5ACA}" type="datetimeFigureOut">
              <a:rPr lang="en-IN" smtClean="0"/>
              <a:t>12-08-2024</a:t>
            </a:fld>
            <a:endParaRPr lang="en-IN" dirty="0"/>
          </a:p>
        </p:txBody>
      </p:sp>
      <p:sp>
        <p:nvSpPr>
          <p:cNvPr id="5" name="Footer Placeholder 4">
            <a:extLst>
              <a:ext uri="{FF2B5EF4-FFF2-40B4-BE49-F238E27FC236}">
                <a16:creationId xmlns:a16="http://schemas.microsoft.com/office/drawing/2014/main" id="{2CBFCB7A-1CAB-4ECD-8D46-2080627B0AC9}"/>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DAAEA1D-3426-4972-B447-2E5A0F31C6FE}"/>
              </a:ext>
            </a:extLst>
          </p:cNvPr>
          <p:cNvSpPr>
            <a:spLocks noGrp="1"/>
          </p:cNvSpPr>
          <p:nvPr>
            <p:ph type="sldNum" sz="quarter" idx="12"/>
          </p:nvPr>
        </p:nvSpPr>
        <p:spPr/>
        <p:txBody>
          <a:bodyPr/>
          <a:lstStyle/>
          <a:p>
            <a:fld id="{3955BB0B-B697-4E9B-855E-10497019D736}" type="slidenum">
              <a:rPr lang="en-IN" smtClean="0"/>
              <a:t>‹#›</a:t>
            </a:fld>
            <a:endParaRPr lang="en-IN" dirty="0"/>
          </a:p>
        </p:txBody>
      </p:sp>
    </p:spTree>
    <p:extLst>
      <p:ext uri="{BB962C8B-B14F-4D97-AF65-F5344CB8AC3E}">
        <p14:creationId xmlns:p14="http://schemas.microsoft.com/office/powerpoint/2010/main" val="237407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E718FB-4188-4F74-9592-5D6612370B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4408769-217C-4379-AB79-8636C0CCF0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623CAA-38A0-40CC-A1AB-39B549D719C4}"/>
              </a:ext>
            </a:extLst>
          </p:cNvPr>
          <p:cNvSpPr>
            <a:spLocks noGrp="1"/>
          </p:cNvSpPr>
          <p:nvPr>
            <p:ph type="dt" sz="half" idx="10"/>
          </p:nvPr>
        </p:nvSpPr>
        <p:spPr/>
        <p:txBody>
          <a:bodyPr/>
          <a:lstStyle/>
          <a:p>
            <a:fld id="{6E00BDC0-7208-46DF-A472-0306464C5ACA}" type="datetimeFigureOut">
              <a:rPr lang="en-IN" smtClean="0"/>
              <a:t>12-08-2024</a:t>
            </a:fld>
            <a:endParaRPr lang="en-IN" dirty="0"/>
          </a:p>
        </p:txBody>
      </p:sp>
      <p:sp>
        <p:nvSpPr>
          <p:cNvPr id="5" name="Footer Placeholder 4">
            <a:extLst>
              <a:ext uri="{FF2B5EF4-FFF2-40B4-BE49-F238E27FC236}">
                <a16:creationId xmlns:a16="http://schemas.microsoft.com/office/drawing/2014/main" id="{EBA2E5A3-63A3-4555-9C9D-D4F22E09B290}"/>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022A5D8-3EAF-4629-97ED-3879EB663CB5}"/>
              </a:ext>
            </a:extLst>
          </p:cNvPr>
          <p:cNvSpPr>
            <a:spLocks noGrp="1"/>
          </p:cNvSpPr>
          <p:nvPr>
            <p:ph type="sldNum" sz="quarter" idx="12"/>
          </p:nvPr>
        </p:nvSpPr>
        <p:spPr/>
        <p:txBody>
          <a:bodyPr/>
          <a:lstStyle/>
          <a:p>
            <a:fld id="{3955BB0B-B697-4E9B-855E-10497019D736}" type="slidenum">
              <a:rPr lang="en-IN" smtClean="0"/>
              <a:t>‹#›</a:t>
            </a:fld>
            <a:endParaRPr lang="en-IN" dirty="0"/>
          </a:p>
        </p:txBody>
      </p:sp>
    </p:spTree>
    <p:extLst>
      <p:ext uri="{BB962C8B-B14F-4D97-AF65-F5344CB8AC3E}">
        <p14:creationId xmlns:p14="http://schemas.microsoft.com/office/powerpoint/2010/main" val="349920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7CDD-230B-4554-9A83-A879597CA3C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E280D9-92FC-4A0E-A50D-5052690B35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146CFCC-E4FB-466F-9E61-A6442D27CDB8}"/>
              </a:ext>
            </a:extLst>
          </p:cNvPr>
          <p:cNvSpPr>
            <a:spLocks noGrp="1"/>
          </p:cNvSpPr>
          <p:nvPr>
            <p:ph type="dt" sz="half" idx="10"/>
          </p:nvPr>
        </p:nvSpPr>
        <p:spPr/>
        <p:txBody>
          <a:bodyPr/>
          <a:lstStyle/>
          <a:p>
            <a:fld id="{6E00BDC0-7208-46DF-A472-0306464C5ACA}" type="datetimeFigureOut">
              <a:rPr lang="en-IN" smtClean="0"/>
              <a:t>12-08-2024</a:t>
            </a:fld>
            <a:endParaRPr lang="en-IN" dirty="0"/>
          </a:p>
        </p:txBody>
      </p:sp>
      <p:sp>
        <p:nvSpPr>
          <p:cNvPr id="5" name="Footer Placeholder 4">
            <a:extLst>
              <a:ext uri="{FF2B5EF4-FFF2-40B4-BE49-F238E27FC236}">
                <a16:creationId xmlns:a16="http://schemas.microsoft.com/office/drawing/2014/main" id="{FAE806F0-BC71-4459-9CCC-756989FC01A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C9113E36-34B0-4E68-88F3-68B547489853}"/>
              </a:ext>
            </a:extLst>
          </p:cNvPr>
          <p:cNvSpPr>
            <a:spLocks noGrp="1"/>
          </p:cNvSpPr>
          <p:nvPr>
            <p:ph type="sldNum" sz="quarter" idx="12"/>
          </p:nvPr>
        </p:nvSpPr>
        <p:spPr/>
        <p:txBody>
          <a:bodyPr/>
          <a:lstStyle/>
          <a:p>
            <a:fld id="{3955BB0B-B697-4E9B-855E-10497019D736}" type="slidenum">
              <a:rPr lang="en-IN" smtClean="0"/>
              <a:t>‹#›</a:t>
            </a:fld>
            <a:endParaRPr lang="en-IN" dirty="0"/>
          </a:p>
        </p:txBody>
      </p:sp>
    </p:spTree>
    <p:extLst>
      <p:ext uri="{BB962C8B-B14F-4D97-AF65-F5344CB8AC3E}">
        <p14:creationId xmlns:p14="http://schemas.microsoft.com/office/powerpoint/2010/main" val="221692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4748-EB59-43E8-82D5-131BB729A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6F999C4-85BA-4734-9415-FE28D7121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7BC656-64D0-4A78-A83C-26DDE6127D53}"/>
              </a:ext>
            </a:extLst>
          </p:cNvPr>
          <p:cNvSpPr>
            <a:spLocks noGrp="1"/>
          </p:cNvSpPr>
          <p:nvPr>
            <p:ph type="dt" sz="half" idx="10"/>
          </p:nvPr>
        </p:nvSpPr>
        <p:spPr/>
        <p:txBody>
          <a:bodyPr/>
          <a:lstStyle/>
          <a:p>
            <a:fld id="{6E00BDC0-7208-46DF-A472-0306464C5ACA}" type="datetimeFigureOut">
              <a:rPr lang="en-IN" smtClean="0"/>
              <a:t>12-08-2024</a:t>
            </a:fld>
            <a:endParaRPr lang="en-IN" dirty="0"/>
          </a:p>
        </p:txBody>
      </p:sp>
      <p:sp>
        <p:nvSpPr>
          <p:cNvPr id="5" name="Footer Placeholder 4">
            <a:extLst>
              <a:ext uri="{FF2B5EF4-FFF2-40B4-BE49-F238E27FC236}">
                <a16:creationId xmlns:a16="http://schemas.microsoft.com/office/drawing/2014/main" id="{C550E8ED-0443-4B69-B227-881B42690A6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A4DD21D-1AEB-4601-B350-8E281778B715}"/>
              </a:ext>
            </a:extLst>
          </p:cNvPr>
          <p:cNvSpPr>
            <a:spLocks noGrp="1"/>
          </p:cNvSpPr>
          <p:nvPr>
            <p:ph type="sldNum" sz="quarter" idx="12"/>
          </p:nvPr>
        </p:nvSpPr>
        <p:spPr/>
        <p:txBody>
          <a:bodyPr/>
          <a:lstStyle/>
          <a:p>
            <a:fld id="{3955BB0B-B697-4E9B-855E-10497019D736}" type="slidenum">
              <a:rPr lang="en-IN" smtClean="0"/>
              <a:t>‹#›</a:t>
            </a:fld>
            <a:endParaRPr lang="en-IN" dirty="0"/>
          </a:p>
        </p:txBody>
      </p:sp>
    </p:spTree>
    <p:extLst>
      <p:ext uri="{BB962C8B-B14F-4D97-AF65-F5344CB8AC3E}">
        <p14:creationId xmlns:p14="http://schemas.microsoft.com/office/powerpoint/2010/main" val="361823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05C7-DC2C-4A60-A87B-7D351E3F25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B3F18E2-D012-4838-8B55-6B9E8F50C0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F7FFAF9-DC87-4DF3-9EC6-DAE140E12B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A18195E-D181-4855-A219-C87C03EEFF57}"/>
              </a:ext>
            </a:extLst>
          </p:cNvPr>
          <p:cNvSpPr>
            <a:spLocks noGrp="1"/>
          </p:cNvSpPr>
          <p:nvPr>
            <p:ph type="dt" sz="half" idx="10"/>
          </p:nvPr>
        </p:nvSpPr>
        <p:spPr/>
        <p:txBody>
          <a:bodyPr/>
          <a:lstStyle/>
          <a:p>
            <a:fld id="{6E00BDC0-7208-46DF-A472-0306464C5ACA}" type="datetimeFigureOut">
              <a:rPr lang="en-IN" smtClean="0"/>
              <a:t>12-08-2024</a:t>
            </a:fld>
            <a:endParaRPr lang="en-IN" dirty="0"/>
          </a:p>
        </p:txBody>
      </p:sp>
      <p:sp>
        <p:nvSpPr>
          <p:cNvPr id="6" name="Footer Placeholder 5">
            <a:extLst>
              <a:ext uri="{FF2B5EF4-FFF2-40B4-BE49-F238E27FC236}">
                <a16:creationId xmlns:a16="http://schemas.microsoft.com/office/drawing/2014/main" id="{3520448C-CE59-4FA9-A69C-AFED6068632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880A909C-4615-4A2A-A45D-297A82728B64}"/>
              </a:ext>
            </a:extLst>
          </p:cNvPr>
          <p:cNvSpPr>
            <a:spLocks noGrp="1"/>
          </p:cNvSpPr>
          <p:nvPr>
            <p:ph type="sldNum" sz="quarter" idx="12"/>
          </p:nvPr>
        </p:nvSpPr>
        <p:spPr/>
        <p:txBody>
          <a:bodyPr/>
          <a:lstStyle/>
          <a:p>
            <a:fld id="{3955BB0B-B697-4E9B-855E-10497019D736}" type="slidenum">
              <a:rPr lang="en-IN" smtClean="0"/>
              <a:t>‹#›</a:t>
            </a:fld>
            <a:endParaRPr lang="en-IN" dirty="0"/>
          </a:p>
        </p:txBody>
      </p:sp>
    </p:spTree>
    <p:extLst>
      <p:ext uri="{BB962C8B-B14F-4D97-AF65-F5344CB8AC3E}">
        <p14:creationId xmlns:p14="http://schemas.microsoft.com/office/powerpoint/2010/main" val="402089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EE68-AF7B-4997-9BAA-A499F2779FB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935DE0-1E64-456A-A014-E8F24A841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708C45-3AE3-4688-B7D2-112611314B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9F7B7DC-B5CB-4BAF-8BFC-FD59DCDBC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2FE63C-C978-4DDE-A782-0F8ACFC693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D65A576-B769-4BF2-87F0-784F3392E83C}"/>
              </a:ext>
            </a:extLst>
          </p:cNvPr>
          <p:cNvSpPr>
            <a:spLocks noGrp="1"/>
          </p:cNvSpPr>
          <p:nvPr>
            <p:ph type="dt" sz="half" idx="10"/>
          </p:nvPr>
        </p:nvSpPr>
        <p:spPr/>
        <p:txBody>
          <a:bodyPr/>
          <a:lstStyle/>
          <a:p>
            <a:fld id="{6E00BDC0-7208-46DF-A472-0306464C5ACA}" type="datetimeFigureOut">
              <a:rPr lang="en-IN" smtClean="0"/>
              <a:t>12-08-2024</a:t>
            </a:fld>
            <a:endParaRPr lang="en-IN" dirty="0"/>
          </a:p>
        </p:txBody>
      </p:sp>
      <p:sp>
        <p:nvSpPr>
          <p:cNvPr id="8" name="Footer Placeholder 7">
            <a:extLst>
              <a:ext uri="{FF2B5EF4-FFF2-40B4-BE49-F238E27FC236}">
                <a16:creationId xmlns:a16="http://schemas.microsoft.com/office/drawing/2014/main" id="{BDC7D8B3-A435-47FF-9AC7-CE8348712EB2}"/>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DA53BD84-3547-41B4-87E8-6E3C3AA5BB3B}"/>
              </a:ext>
            </a:extLst>
          </p:cNvPr>
          <p:cNvSpPr>
            <a:spLocks noGrp="1"/>
          </p:cNvSpPr>
          <p:nvPr>
            <p:ph type="sldNum" sz="quarter" idx="12"/>
          </p:nvPr>
        </p:nvSpPr>
        <p:spPr/>
        <p:txBody>
          <a:bodyPr/>
          <a:lstStyle/>
          <a:p>
            <a:fld id="{3955BB0B-B697-4E9B-855E-10497019D736}" type="slidenum">
              <a:rPr lang="en-IN" smtClean="0"/>
              <a:t>‹#›</a:t>
            </a:fld>
            <a:endParaRPr lang="en-IN" dirty="0"/>
          </a:p>
        </p:txBody>
      </p:sp>
    </p:spTree>
    <p:extLst>
      <p:ext uri="{BB962C8B-B14F-4D97-AF65-F5344CB8AC3E}">
        <p14:creationId xmlns:p14="http://schemas.microsoft.com/office/powerpoint/2010/main" val="28291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9F8B-3275-4DB9-88BD-A0B79223A75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E24000E-83AC-4DBD-B3C5-8E47FDD85D67}"/>
              </a:ext>
            </a:extLst>
          </p:cNvPr>
          <p:cNvSpPr>
            <a:spLocks noGrp="1"/>
          </p:cNvSpPr>
          <p:nvPr>
            <p:ph type="dt" sz="half" idx="10"/>
          </p:nvPr>
        </p:nvSpPr>
        <p:spPr/>
        <p:txBody>
          <a:bodyPr/>
          <a:lstStyle/>
          <a:p>
            <a:fld id="{6E00BDC0-7208-46DF-A472-0306464C5ACA}" type="datetimeFigureOut">
              <a:rPr lang="en-IN" smtClean="0"/>
              <a:t>12-08-2024</a:t>
            </a:fld>
            <a:endParaRPr lang="en-IN" dirty="0"/>
          </a:p>
        </p:txBody>
      </p:sp>
      <p:sp>
        <p:nvSpPr>
          <p:cNvPr id="4" name="Footer Placeholder 3">
            <a:extLst>
              <a:ext uri="{FF2B5EF4-FFF2-40B4-BE49-F238E27FC236}">
                <a16:creationId xmlns:a16="http://schemas.microsoft.com/office/drawing/2014/main" id="{62761CCB-994A-4172-97A0-319C15574B31}"/>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FD2A616E-3FFC-4556-89A1-42A07350F7F3}"/>
              </a:ext>
            </a:extLst>
          </p:cNvPr>
          <p:cNvSpPr>
            <a:spLocks noGrp="1"/>
          </p:cNvSpPr>
          <p:nvPr>
            <p:ph type="sldNum" sz="quarter" idx="12"/>
          </p:nvPr>
        </p:nvSpPr>
        <p:spPr/>
        <p:txBody>
          <a:bodyPr/>
          <a:lstStyle/>
          <a:p>
            <a:fld id="{3955BB0B-B697-4E9B-855E-10497019D736}" type="slidenum">
              <a:rPr lang="en-IN" smtClean="0"/>
              <a:t>‹#›</a:t>
            </a:fld>
            <a:endParaRPr lang="en-IN" dirty="0"/>
          </a:p>
        </p:txBody>
      </p:sp>
    </p:spTree>
    <p:extLst>
      <p:ext uri="{BB962C8B-B14F-4D97-AF65-F5344CB8AC3E}">
        <p14:creationId xmlns:p14="http://schemas.microsoft.com/office/powerpoint/2010/main" val="168337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D576E8-EC8E-4FB3-9178-C3D1A19B2FAC}"/>
              </a:ext>
            </a:extLst>
          </p:cNvPr>
          <p:cNvSpPr>
            <a:spLocks noGrp="1"/>
          </p:cNvSpPr>
          <p:nvPr>
            <p:ph type="dt" sz="half" idx="10"/>
          </p:nvPr>
        </p:nvSpPr>
        <p:spPr/>
        <p:txBody>
          <a:bodyPr/>
          <a:lstStyle/>
          <a:p>
            <a:fld id="{6E00BDC0-7208-46DF-A472-0306464C5ACA}" type="datetimeFigureOut">
              <a:rPr lang="en-IN" smtClean="0"/>
              <a:t>12-08-2024</a:t>
            </a:fld>
            <a:endParaRPr lang="en-IN" dirty="0"/>
          </a:p>
        </p:txBody>
      </p:sp>
      <p:sp>
        <p:nvSpPr>
          <p:cNvPr id="3" name="Footer Placeholder 2">
            <a:extLst>
              <a:ext uri="{FF2B5EF4-FFF2-40B4-BE49-F238E27FC236}">
                <a16:creationId xmlns:a16="http://schemas.microsoft.com/office/drawing/2014/main" id="{0936C249-4582-4841-A309-E887D57A1956}"/>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5831B8A-9C1F-4B60-A137-571AFEA8FFFE}"/>
              </a:ext>
            </a:extLst>
          </p:cNvPr>
          <p:cNvSpPr>
            <a:spLocks noGrp="1"/>
          </p:cNvSpPr>
          <p:nvPr>
            <p:ph type="sldNum" sz="quarter" idx="12"/>
          </p:nvPr>
        </p:nvSpPr>
        <p:spPr/>
        <p:txBody>
          <a:bodyPr/>
          <a:lstStyle/>
          <a:p>
            <a:fld id="{3955BB0B-B697-4E9B-855E-10497019D736}" type="slidenum">
              <a:rPr lang="en-IN" smtClean="0"/>
              <a:t>‹#›</a:t>
            </a:fld>
            <a:endParaRPr lang="en-IN" dirty="0"/>
          </a:p>
        </p:txBody>
      </p:sp>
    </p:spTree>
    <p:extLst>
      <p:ext uri="{BB962C8B-B14F-4D97-AF65-F5344CB8AC3E}">
        <p14:creationId xmlns:p14="http://schemas.microsoft.com/office/powerpoint/2010/main" val="305376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D369-BE4C-4118-A925-E066B6117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326ABBC-2EC3-48C5-A898-861877C575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A5022AF-E7B7-4663-BF1D-356E787D2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2E4B89-D8C8-4A41-BFA0-41DC899F0C09}"/>
              </a:ext>
            </a:extLst>
          </p:cNvPr>
          <p:cNvSpPr>
            <a:spLocks noGrp="1"/>
          </p:cNvSpPr>
          <p:nvPr>
            <p:ph type="dt" sz="half" idx="10"/>
          </p:nvPr>
        </p:nvSpPr>
        <p:spPr/>
        <p:txBody>
          <a:bodyPr/>
          <a:lstStyle/>
          <a:p>
            <a:fld id="{6E00BDC0-7208-46DF-A472-0306464C5ACA}" type="datetimeFigureOut">
              <a:rPr lang="en-IN" smtClean="0"/>
              <a:t>12-08-2024</a:t>
            </a:fld>
            <a:endParaRPr lang="en-IN" dirty="0"/>
          </a:p>
        </p:txBody>
      </p:sp>
      <p:sp>
        <p:nvSpPr>
          <p:cNvPr id="6" name="Footer Placeholder 5">
            <a:extLst>
              <a:ext uri="{FF2B5EF4-FFF2-40B4-BE49-F238E27FC236}">
                <a16:creationId xmlns:a16="http://schemas.microsoft.com/office/drawing/2014/main" id="{88876FAA-35FB-4266-A204-CCECBF48E2B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4BE887D5-E967-4A5D-BE04-DE255C026D5D}"/>
              </a:ext>
            </a:extLst>
          </p:cNvPr>
          <p:cNvSpPr>
            <a:spLocks noGrp="1"/>
          </p:cNvSpPr>
          <p:nvPr>
            <p:ph type="sldNum" sz="quarter" idx="12"/>
          </p:nvPr>
        </p:nvSpPr>
        <p:spPr/>
        <p:txBody>
          <a:bodyPr/>
          <a:lstStyle/>
          <a:p>
            <a:fld id="{3955BB0B-B697-4E9B-855E-10497019D736}" type="slidenum">
              <a:rPr lang="en-IN" smtClean="0"/>
              <a:t>‹#›</a:t>
            </a:fld>
            <a:endParaRPr lang="en-IN" dirty="0"/>
          </a:p>
        </p:txBody>
      </p:sp>
    </p:spTree>
    <p:extLst>
      <p:ext uri="{BB962C8B-B14F-4D97-AF65-F5344CB8AC3E}">
        <p14:creationId xmlns:p14="http://schemas.microsoft.com/office/powerpoint/2010/main" val="154566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5FB9-A444-42C9-A779-54CFBD182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F604E3D-D7AD-4DC6-8CA2-6F4AB2E167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C5B87FFA-B08A-4B9E-81E5-F0E3B2754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403087-D3F4-462A-B6DA-424DFAF0456E}"/>
              </a:ext>
            </a:extLst>
          </p:cNvPr>
          <p:cNvSpPr>
            <a:spLocks noGrp="1"/>
          </p:cNvSpPr>
          <p:nvPr>
            <p:ph type="dt" sz="half" idx="10"/>
          </p:nvPr>
        </p:nvSpPr>
        <p:spPr/>
        <p:txBody>
          <a:bodyPr/>
          <a:lstStyle/>
          <a:p>
            <a:fld id="{6E00BDC0-7208-46DF-A472-0306464C5ACA}" type="datetimeFigureOut">
              <a:rPr lang="en-IN" smtClean="0"/>
              <a:t>12-08-2024</a:t>
            </a:fld>
            <a:endParaRPr lang="en-IN" dirty="0"/>
          </a:p>
        </p:txBody>
      </p:sp>
      <p:sp>
        <p:nvSpPr>
          <p:cNvPr id="6" name="Footer Placeholder 5">
            <a:extLst>
              <a:ext uri="{FF2B5EF4-FFF2-40B4-BE49-F238E27FC236}">
                <a16:creationId xmlns:a16="http://schemas.microsoft.com/office/drawing/2014/main" id="{319757E6-C5AF-4946-866D-61067574D68C}"/>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10956C0E-EC1E-45B8-A675-E62F9430CCE2}"/>
              </a:ext>
            </a:extLst>
          </p:cNvPr>
          <p:cNvSpPr>
            <a:spLocks noGrp="1"/>
          </p:cNvSpPr>
          <p:nvPr>
            <p:ph type="sldNum" sz="quarter" idx="12"/>
          </p:nvPr>
        </p:nvSpPr>
        <p:spPr/>
        <p:txBody>
          <a:bodyPr/>
          <a:lstStyle/>
          <a:p>
            <a:fld id="{3955BB0B-B697-4E9B-855E-10497019D736}" type="slidenum">
              <a:rPr lang="en-IN" smtClean="0"/>
              <a:t>‹#›</a:t>
            </a:fld>
            <a:endParaRPr lang="en-IN" dirty="0"/>
          </a:p>
        </p:txBody>
      </p:sp>
    </p:spTree>
    <p:extLst>
      <p:ext uri="{BB962C8B-B14F-4D97-AF65-F5344CB8AC3E}">
        <p14:creationId xmlns:p14="http://schemas.microsoft.com/office/powerpoint/2010/main" val="121827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E49DE9-2FA9-4CA5-903F-FE79E9FC0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CD58DA5-1168-408E-B751-F8EA0B531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C6FF711-683F-44A7-917C-3DAD1515D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0BDC0-7208-46DF-A472-0306464C5ACA}" type="datetimeFigureOut">
              <a:rPr lang="en-IN" smtClean="0"/>
              <a:t>12-08-2024</a:t>
            </a:fld>
            <a:endParaRPr lang="en-IN" dirty="0"/>
          </a:p>
        </p:txBody>
      </p:sp>
      <p:sp>
        <p:nvSpPr>
          <p:cNvPr id="5" name="Footer Placeholder 4">
            <a:extLst>
              <a:ext uri="{FF2B5EF4-FFF2-40B4-BE49-F238E27FC236}">
                <a16:creationId xmlns:a16="http://schemas.microsoft.com/office/drawing/2014/main" id="{2E1B4198-369B-4A5F-820A-0074FF7AAA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3975AB2E-228D-43F2-9EB9-5BBBD26AA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5BB0B-B697-4E9B-855E-10497019D736}" type="slidenum">
              <a:rPr lang="en-IN" smtClean="0"/>
              <a:t>‹#›</a:t>
            </a:fld>
            <a:endParaRPr lang="en-IN" dirty="0"/>
          </a:p>
        </p:txBody>
      </p:sp>
    </p:spTree>
    <p:extLst>
      <p:ext uri="{BB962C8B-B14F-4D97-AF65-F5344CB8AC3E}">
        <p14:creationId xmlns:p14="http://schemas.microsoft.com/office/powerpoint/2010/main" val="373446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kGOkIWooUc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oticon.com/" TargetMode="External"/><Relationship Id="rId2" Type="http://schemas.openxmlformats.org/officeDocument/2006/relationships/hyperlink" Target="http://www.sophono.com/" TargetMode="External"/><Relationship Id="rId1" Type="http://schemas.openxmlformats.org/officeDocument/2006/relationships/slideLayout" Target="../slideLayouts/slideLayout2.xml"/><Relationship Id="rId4" Type="http://schemas.openxmlformats.org/officeDocument/2006/relationships/hyperlink" Target="http://journals.lww.com/otology-neurotology/toc/2001/0500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ambridge.org/core/search?filters%5bauthorTerms%5d=David%20Phillips&amp;eventCode=SE-AU" TargetMode="External"/><Relationship Id="rId7" Type="http://schemas.openxmlformats.org/officeDocument/2006/relationships/hyperlink" Target="https://doi.org/10.1016/j.ijporl.2015.03.031" TargetMode="External"/><Relationship Id="rId2" Type="http://schemas.openxmlformats.org/officeDocument/2006/relationships/hyperlink" Target="https://www.cambridge.org/core/search?filters%5bauthorTerms%5d=Marcelle%20Macnamara&amp;eventCode=SE-AU" TargetMode="External"/><Relationship Id="rId1" Type="http://schemas.openxmlformats.org/officeDocument/2006/relationships/slideLayout" Target="../slideLayouts/slideLayout2.xml"/><Relationship Id="rId6" Type="http://schemas.openxmlformats.org/officeDocument/2006/relationships/hyperlink" Target="http://www.sciencedirect.com/science/journal/01655876" TargetMode="External"/><Relationship Id="rId5" Type="http://schemas.openxmlformats.org/officeDocument/2006/relationships/hyperlink" Target="https://doi.org/10.1017/S0022215100136254" TargetMode="External"/><Relationship Id="rId4" Type="http://schemas.openxmlformats.org/officeDocument/2006/relationships/hyperlink" Target="https://www.cambridge.org/core/search?filters%5bauthorTerms%5d=David%20W.%20Proops&amp;eventCode=SE-AU"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udiologyonline.com/articles/evaluating-oticon-medical-ponto-plus-12616" TargetMode="External"/><Relationship Id="rId2" Type="http://schemas.openxmlformats.org/officeDocument/2006/relationships/hyperlink" Target="http://www.cochlear.com/wps/wcm/connect/intl/home/discover/baha-bone-conduction-implants/baha-5-sound-processor" TargetMode="External"/><Relationship Id="rId1" Type="http://schemas.openxmlformats.org/officeDocument/2006/relationships/slideLayout" Target="../slideLayouts/slideLayout2.xml"/><Relationship Id="rId6" Type="http://schemas.openxmlformats.org/officeDocument/2006/relationships/hyperlink" Target="http://www.medel.com/int/bci-the-implant" TargetMode="External"/><Relationship Id="rId5" Type="http://schemas.openxmlformats.org/officeDocument/2006/relationships/hyperlink" Target="http://connections.cochlearamericas.com/know-the-difference-baha-attract-vs-baha-connect/" TargetMode="External"/><Relationship Id="rId4" Type="http://schemas.openxmlformats.org/officeDocument/2006/relationships/hyperlink" Target="https://www.medgadget.com/2013/12/oticon-medicals-new-ponto-plus.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9F8D1B-EACC-4CDE-9023-75E96E691724}"/>
              </a:ext>
            </a:extLst>
          </p:cNvPr>
          <p:cNvSpPr>
            <a:spLocks noGrp="1"/>
          </p:cNvSpPr>
          <p:nvPr>
            <p:ph type="ctrTitle"/>
          </p:nvPr>
        </p:nvSpPr>
        <p:spPr>
          <a:xfrm>
            <a:off x="642257" y="4525347"/>
            <a:ext cx="6630413" cy="1737360"/>
          </a:xfrm>
        </p:spPr>
        <p:txBody>
          <a:bodyPr anchor="t">
            <a:normAutofit fontScale="90000"/>
          </a:bodyPr>
          <a:lstStyle/>
          <a:p>
            <a:pPr algn="l">
              <a:lnSpc>
                <a:spcPct val="70000"/>
              </a:lnSpc>
            </a:pPr>
            <a:r>
              <a:rPr lang="en-IN" sz="5100" dirty="0">
                <a:latin typeface="Algerian" panose="04020705040A02060702" pitchFamily="82" charset="0"/>
              </a:rPr>
              <a:t>Bone CONDUCTION IMPLANTABLE DEVICES</a:t>
            </a:r>
          </a:p>
        </p:txBody>
      </p:sp>
      <p:sp>
        <p:nvSpPr>
          <p:cNvPr id="3" name="TextBox 2">
            <a:extLst>
              <a:ext uri="{FF2B5EF4-FFF2-40B4-BE49-F238E27FC236}">
                <a16:creationId xmlns:a16="http://schemas.microsoft.com/office/drawing/2014/main" id="{70D6C9DA-C8F4-828F-0FDA-0B46313B572B}"/>
              </a:ext>
            </a:extLst>
          </p:cNvPr>
          <p:cNvSpPr txBox="1"/>
          <p:nvPr/>
        </p:nvSpPr>
        <p:spPr>
          <a:xfrm>
            <a:off x="8229599" y="4444409"/>
            <a:ext cx="372139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Faculty:</a:t>
            </a:r>
          </a:p>
          <a:p>
            <a:r>
              <a:rPr lang="en-US" sz="2400" dirty="0">
                <a:latin typeface="Arial" panose="020B0604020202020204" pitchFamily="34" charset="0"/>
                <a:cs typeface="Arial" panose="020B0604020202020204" pitchFamily="34" charset="0"/>
              </a:rPr>
              <a:t>Mr. Sanket Bhalerao</a:t>
            </a:r>
          </a:p>
          <a:p>
            <a:r>
              <a:rPr lang="en-US" sz="2400" dirty="0">
                <a:latin typeface="Arial" panose="020B0604020202020204" pitchFamily="34" charset="0"/>
                <a:cs typeface="Arial" panose="020B0604020202020204" pitchFamily="34" charset="0"/>
              </a:rPr>
              <a:t>Assistant Professor</a:t>
            </a:r>
          </a:p>
          <a:p>
            <a:r>
              <a:rPr lang="en-US" sz="2400" dirty="0">
                <a:latin typeface="Arial" panose="020B0604020202020204" pitchFamily="34" charset="0"/>
                <a:cs typeface="Arial" panose="020B0604020202020204" pitchFamily="34" charset="0"/>
              </a:rPr>
              <a:t>DASLP, SVDU</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27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9A0F93-D437-4936-98EA-D49E75AE2C0F}"/>
              </a:ext>
            </a:extLst>
          </p:cNvPr>
          <p:cNvSpPr>
            <a:spLocks noGrp="1"/>
          </p:cNvSpPr>
          <p:nvPr>
            <p:ph idx="1"/>
          </p:nvPr>
        </p:nvSpPr>
        <p:spPr>
          <a:xfrm>
            <a:off x="6672648" y="481915"/>
            <a:ext cx="4682739" cy="5379136"/>
          </a:xfrm>
        </p:spPr>
        <p:txBody>
          <a:bodyPr>
            <a:normAutofit/>
          </a:bodyPr>
          <a:lstStyle/>
          <a:p>
            <a:pPr marL="0" indent="0">
              <a:buNone/>
            </a:pPr>
            <a:r>
              <a:rPr lang="en-IN" b="1" i="1" u="sng" dirty="0">
                <a:latin typeface="Times New Roman" panose="02020603050405020304" pitchFamily="18" charset="0"/>
                <a:cs typeface="Times New Roman" panose="02020603050405020304" pitchFamily="18" charset="0"/>
              </a:rPr>
              <a:t>3. The fixture (or implant):</a:t>
            </a:r>
            <a:r>
              <a:rPr lang="en-IN" dirty="0">
                <a:latin typeface="Times New Roman" panose="02020603050405020304" pitchFamily="18" charset="0"/>
                <a:cs typeface="Times New Roman" panose="02020603050405020304" pitchFamily="18" charset="0"/>
              </a:rPr>
              <a:t> A small titanium screw, four millimetres long, implanted into the bone behind the ear. </a:t>
            </a:r>
          </a:p>
          <a:p>
            <a:pPr marL="0" indent="0">
              <a:buNone/>
            </a:pPr>
            <a:r>
              <a:rPr lang="en-IN" dirty="0">
                <a:latin typeface="Times New Roman" panose="02020603050405020304" pitchFamily="18" charset="0"/>
                <a:cs typeface="Times New Roman" panose="02020603050405020304" pitchFamily="18" charset="0"/>
              </a:rPr>
              <a:t>The fixture is permanent, it is not adjusted or removed. </a:t>
            </a:r>
          </a:p>
          <a:p>
            <a:pPr marL="0" indent="0">
              <a:buNone/>
            </a:pPr>
            <a:r>
              <a:rPr lang="en-IN" dirty="0">
                <a:latin typeface="Times New Roman" panose="02020603050405020304" pitchFamily="18" charset="0"/>
                <a:cs typeface="Times New Roman" panose="02020603050405020304" pitchFamily="18" charset="0"/>
              </a:rPr>
              <a:t>The metal becomes firmly anchored to living bone by the process of osseointegration.</a:t>
            </a:r>
          </a:p>
          <a:p>
            <a:endParaRPr lang="en-IN" dirty="0"/>
          </a:p>
        </p:txBody>
      </p:sp>
      <p:sp>
        <p:nvSpPr>
          <p:cNvPr id="6" name="Text Placeholder 5">
            <a:extLst>
              <a:ext uri="{FF2B5EF4-FFF2-40B4-BE49-F238E27FC236}">
                <a16:creationId xmlns:a16="http://schemas.microsoft.com/office/drawing/2014/main" id="{77A56A72-1C66-478D-9577-145865A4E4E4}"/>
              </a:ext>
            </a:extLst>
          </p:cNvPr>
          <p:cNvSpPr>
            <a:spLocks noGrp="1"/>
          </p:cNvSpPr>
          <p:nvPr>
            <p:ph type="body" sz="half" idx="2"/>
          </p:nvPr>
        </p:nvSpPr>
        <p:spPr/>
        <p:txBody>
          <a:bodyPr/>
          <a:lstStyle/>
          <a:p>
            <a:endParaRPr lang="en-IN" dirty="0"/>
          </a:p>
        </p:txBody>
      </p:sp>
      <p:pic>
        <p:nvPicPr>
          <p:cNvPr id="7" name="Content Placeholder 3">
            <a:extLst>
              <a:ext uri="{FF2B5EF4-FFF2-40B4-BE49-F238E27FC236}">
                <a16:creationId xmlns:a16="http://schemas.microsoft.com/office/drawing/2014/main" id="{5536F73C-8EBB-4C9B-9D3A-76532388CABB}"/>
              </a:ext>
            </a:extLst>
          </p:cNvPr>
          <p:cNvPicPr>
            <a:picLocks noGrp="1"/>
          </p:cNvPicPr>
          <p:nvPr>
            <p:ph idx="1"/>
          </p:nvPr>
        </p:nvPicPr>
        <p:blipFill rotWithShape="1">
          <a:blip r:embed="rId2"/>
          <a:srcRect l="20782" t="39592" r="41502" b="6719"/>
          <a:stretch/>
        </p:blipFill>
        <p:spPr bwMode="auto">
          <a:xfrm>
            <a:off x="296562" y="370704"/>
            <a:ext cx="6153665" cy="5594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407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3DE2E-5546-49F2-9739-87268DDCE07A}"/>
              </a:ext>
            </a:extLst>
          </p:cNvPr>
          <p:cNvSpPr>
            <a:spLocks noGrp="1"/>
          </p:cNvSpPr>
          <p:nvPr>
            <p:ph type="title"/>
          </p:nvPr>
        </p:nvSpPr>
        <p:spPr/>
        <p:txBody>
          <a:bodyPr>
            <a:normAutofit/>
          </a:bodyPr>
          <a:lstStyle/>
          <a:p>
            <a:r>
              <a:rPr lang="en-IN" sz="6600" dirty="0">
                <a:latin typeface="Gloucester MT Extra Condensed" panose="02030808020601010101" pitchFamily="18" charset="0"/>
              </a:rPr>
              <a:t>HOW DOES BAHA WORK</a:t>
            </a:r>
          </a:p>
        </p:txBody>
      </p:sp>
      <p:sp>
        <p:nvSpPr>
          <p:cNvPr id="3" name="Content Placeholder 2">
            <a:extLst>
              <a:ext uri="{FF2B5EF4-FFF2-40B4-BE49-F238E27FC236}">
                <a16:creationId xmlns:a16="http://schemas.microsoft.com/office/drawing/2014/main" id="{901073A5-0C32-4469-AFD8-DAF2F34E44F2}"/>
              </a:ext>
            </a:extLst>
          </p:cNvPr>
          <p:cNvSpPr>
            <a:spLocks noGrp="1"/>
          </p:cNvSpPr>
          <p:nvPr>
            <p:ph idx="1"/>
          </p:nvPr>
        </p:nvSpPr>
        <p:spPr>
          <a:xfrm>
            <a:off x="342899" y="1690688"/>
            <a:ext cx="11576957" cy="4906055"/>
          </a:xfrm>
        </p:spPr>
        <p:txBody>
          <a:bodyPr>
            <a:normAutofit/>
          </a:bodyPr>
          <a:lstStyle/>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The principle for bone conduction hearing aids comes from the basis that when a sound source is placed directly on the bones of the skull, </a:t>
            </a:r>
            <a:r>
              <a:rPr lang="en-IN" b="1" i="1" dirty="0">
                <a:latin typeface="Times New Roman" panose="02020603050405020304" pitchFamily="18" charset="0"/>
                <a:cs typeface="Times New Roman" panose="02020603050405020304" pitchFamily="18" charset="0"/>
              </a:rPr>
              <a:t>sound will travel through the skull using the bone </a:t>
            </a:r>
            <a:r>
              <a:rPr lang="en-IN" dirty="0">
                <a:latin typeface="Times New Roman" panose="02020603050405020304" pitchFamily="18" charset="0"/>
                <a:cs typeface="Times New Roman" panose="02020603050405020304" pitchFamily="18" charset="0"/>
              </a:rPr>
              <a:t>itself as a medium, where it in turn causes </a:t>
            </a:r>
            <a:r>
              <a:rPr lang="en-IN" b="1" i="1" dirty="0">
                <a:latin typeface="Times New Roman" panose="02020603050405020304" pitchFamily="18" charset="0"/>
                <a:cs typeface="Times New Roman" panose="02020603050405020304" pitchFamily="18" charset="0"/>
              </a:rPr>
              <a:t>fluids of the inner ear to move</a:t>
            </a:r>
            <a:r>
              <a:rPr lang="en-IN" dirty="0">
                <a:latin typeface="Times New Roman" panose="02020603050405020304" pitchFamily="18" charset="0"/>
                <a:cs typeface="Times New Roman" panose="02020603050405020304" pitchFamily="18" charset="0"/>
              </a:rPr>
              <a:t>, leading to production of neural impulses and sound perception. </a:t>
            </a:r>
          </a:p>
          <a:p>
            <a:r>
              <a:rPr lang="en-IN" dirty="0">
                <a:latin typeface="Times New Roman" panose="02020603050405020304" pitchFamily="18" charset="0"/>
                <a:cs typeface="Times New Roman" panose="02020603050405020304" pitchFamily="18" charset="0"/>
              </a:rPr>
              <a:t>BAHA system works by </a:t>
            </a:r>
            <a:r>
              <a:rPr lang="en-IN" b="1" i="1" dirty="0">
                <a:latin typeface="Times New Roman" panose="02020603050405020304" pitchFamily="18" charset="0"/>
                <a:cs typeface="Times New Roman" panose="02020603050405020304" pitchFamily="18" charset="0"/>
              </a:rPr>
              <a:t>taking the sound from the outside and transmitting it to the inner ear through the bone</a:t>
            </a:r>
            <a:r>
              <a:rPr lang="en-IN" dirty="0">
                <a:latin typeface="Times New Roman" panose="02020603050405020304" pitchFamily="18" charset="0"/>
                <a:cs typeface="Times New Roman" panose="02020603050405020304" pitchFamily="18" charset="0"/>
              </a:rPr>
              <a:t>. This bypasses the ear canal and the middle ear.</a:t>
            </a:r>
          </a:p>
        </p:txBody>
      </p:sp>
    </p:spTree>
    <p:extLst>
      <p:ext uri="{BB962C8B-B14F-4D97-AF65-F5344CB8AC3E}">
        <p14:creationId xmlns:p14="http://schemas.microsoft.com/office/powerpoint/2010/main" val="200006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E249D-03C0-4273-9863-2BF7FC94B3E7}"/>
              </a:ext>
            </a:extLst>
          </p:cNvPr>
          <p:cNvSpPr>
            <a:spLocks noGrp="1"/>
          </p:cNvSpPr>
          <p:nvPr>
            <p:ph idx="1"/>
          </p:nvPr>
        </p:nvSpPr>
        <p:spPr>
          <a:xfrm>
            <a:off x="838200" y="1383957"/>
            <a:ext cx="10515600" cy="4793006"/>
          </a:xfrm>
        </p:spPr>
        <p:txBody>
          <a:bodyPr/>
          <a:lstStyle/>
          <a:p>
            <a:r>
              <a:rPr lang="en-IN" dirty="0">
                <a:latin typeface="Times New Roman" panose="02020603050405020304" pitchFamily="18" charset="0"/>
                <a:cs typeface="Times New Roman" panose="02020603050405020304" pitchFamily="18" charset="0"/>
              </a:rPr>
              <a:t>In BAHA the titanium implant is placed during a short surgical procedure and over time </a:t>
            </a:r>
            <a:r>
              <a:rPr lang="en-IN" dirty="0" err="1">
                <a:latin typeface="Times New Roman" panose="02020603050405020304" pitchFamily="18" charset="0"/>
                <a:cs typeface="Times New Roman" panose="02020603050405020304" pitchFamily="18" charset="0"/>
              </a:rPr>
              <a:t>osseointegrates</a:t>
            </a:r>
            <a:r>
              <a:rPr lang="en-IN" dirty="0">
                <a:latin typeface="Times New Roman" panose="02020603050405020304" pitchFamily="18" charset="0"/>
                <a:cs typeface="Times New Roman" panose="02020603050405020304" pitchFamily="18" charset="0"/>
              </a:rPr>
              <a:t> with the skull bone. </a:t>
            </a:r>
          </a:p>
          <a:p>
            <a:r>
              <a:rPr lang="en-IN" dirty="0">
                <a:latin typeface="Times New Roman" panose="02020603050405020304" pitchFamily="18" charset="0"/>
                <a:cs typeface="Times New Roman" panose="02020603050405020304" pitchFamily="18" charset="0"/>
              </a:rPr>
              <a:t>For hearing, the sound processor transmits sound vibrations through the external abutment to the titanium implant. </a:t>
            </a:r>
          </a:p>
          <a:p>
            <a:r>
              <a:rPr lang="en-IN" dirty="0">
                <a:latin typeface="Times New Roman" panose="02020603050405020304" pitchFamily="18" charset="0"/>
                <a:cs typeface="Times New Roman" panose="02020603050405020304" pitchFamily="18" charset="0"/>
              </a:rPr>
              <a:t>The vibrating implant sets up vibrations within the skull and inner ear that finally stimulate the nerve fibres of the inner ear, allowing hearing.</a:t>
            </a:r>
          </a:p>
        </p:txBody>
      </p:sp>
    </p:spTree>
    <p:extLst>
      <p:ext uri="{BB962C8B-B14F-4D97-AF65-F5344CB8AC3E}">
        <p14:creationId xmlns:p14="http://schemas.microsoft.com/office/powerpoint/2010/main" val="3595101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62642E-5C93-4A2D-B6D8-B1182692C7F9}"/>
              </a:ext>
            </a:extLst>
          </p:cNvPr>
          <p:cNvSpPr>
            <a:spLocks noGrp="1"/>
          </p:cNvSpPr>
          <p:nvPr>
            <p:ph type="title"/>
          </p:nvPr>
        </p:nvSpPr>
        <p:spPr/>
        <p:txBody>
          <a:bodyPr/>
          <a:lstStyle/>
          <a:p>
            <a:r>
              <a:rPr lang="en-IN" dirty="0" err="1"/>
              <a:t>baha</a:t>
            </a:r>
            <a:r>
              <a:rPr lang="en-IN" dirty="0"/>
              <a:t> video</a:t>
            </a:r>
            <a:br>
              <a:rPr lang="en-IN" dirty="0"/>
            </a:br>
            <a:endParaRPr lang="en-IN" dirty="0"/>
          </a:p>
        </p:txBody>
      </p:sp>
      <p:sp>
        <p:nvSpPr>
          <p:cNvPr id="12" name="Content Placeholder 11">
            <a:extLst>
              <a:ext uri="{FF2B5EF4-FFF2-40B4-BE49-F238E27FC236}">
                <a16:creationId xmlns:a16="http://schemas.microsoft.com/office/drawing/2014/main" id="{B30119DE-9DB3-4CAC-80C0-E3B87742D118}"/>
              </a:ext>
            </a:extLst>
          </p:cNvPr>
          <p:cNvSpPr>
            <a:spLocks noGrp="1"/>
          </p:cNvSpPr>
          <p:nvPr>
            <p:ph idx="1"/>
          </p:nvPr>
        </p:nvSpPr>
        <p:spPr/>
        <p:txBody>
          <a:bodyPr/>
          <a:lstStyle/>
          <a:p>
            <a:pPr marL="0" indent="0">
              <a:buNone/>
            </a:pPr>
            <a:r>
              <a:rPr lang="en-IN" dirty="0"/>
              <a:t>https://youtu.be/RQrqhY3cLK0</a:t>
            </a:r>
          </a:p>
        </p:txBody>
      </p:sp>
    </p:spTree>
    <p:extLst>
      <p:ext uri="{BB962C8B-B14F-4D97-AF65-F5344CB8AC3E}">
        <p14:creationId xmlns:p14="http://schemas.microsoft.com/office/powerpoint/2010/main" val="77670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DA83-5985-41E4-850B-14068DE18ABA}"/>
              </a:ext>
            </a:extLst>
          </p:cNvPr>
          <p:cNvSpPr>
            <a:spLocks noGrp="1"/>
          </p:cNvSpPr>
          <p:nvPr>
            <p:ph type="title"/>
          </p:nvPr>
        </p:nvSpPr>
        <p:spPr/>
        <p:txBody>
          <a:bodyPr/>
          <a:lstStyle/>
          <a:p>
            <a:r>
              <a:rPr lang="en-IN" dirty="0"/>
              <a:t>Video osseointegration</a:t>
            </a:r>
            <a:br>
              <a:rPr lang="en-IN" dirty="0"/>
            </a:br>
            <a:endParaRPr lang="en-IN" dirty="0"/>
          </a:p>
        </p:txBody>
      </p:sp>
      <p:sp>
        <p:nvSpPr>
          <p:cNvPr id="3" name="Content Placeholder 2">
            <a:extLst>
              <a:ext uri="{FF2B5EF4-FFF2-40B4-BE49-F238E27FC236}">
                <a16:creationId xmlns:a16="http://schemas.microsoft.com/office/drawing/2014/main" id="{6F1CDDF1-2803-424B-9EA7-9FB36376E760}"/>
              </a:ext>
            </a:extLst>
          </p:cNvPr>
          <p:cNvSpPr>
            <a:spLocks noGrp="1"/>
          </p:cNvSpPr>
          <p:nvPr>
            <p:ph idx="1"/>
          </p:nvPr>
        </p:nvSpPr>
        <p:spPr/>
        <p:txBody>
          <a:bodyPr/>
          <a:lstStyle/>
          <a:p>
            <a:pPr marL="0" indent="0">
              <a:buNone/>
            </a:pPr>
            <a:r>
              <a:rPr lang="en-IN" dirty="0">
                <a:hlinkClick r:id="rId2"/>
              </a:rPr>
              <a:t>https://youtu.be/kGOkIWooUc4</a:t>
            </a:r>
            <a:endParaRPr lang="en-IN" dirty="0"/>
          </a:p>
        </p:txBody>
      </p:sp>
    </p:spTree>
    <p:extLst>
      <p:ext uri="{BB962C8B-B14F-4D97-AF65-F5344CB8AC3E}">
        <p14:creationId xmlns:p14="http://schemas.microsoft.com/office/powerpoint/2010/main" val="15449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4A6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F83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FB7CA1-7DAF-4426-A058-B3B88DF401BD}"/>
              </a:ext>
            </a:extLst>
          </p:cNvPr>
          <p:cNvPicPr>
            <a:picLocks noChangeAspect="1"/>
          </p:cNvPicPr>
          <p:nvPr/>
        </p:nvPicPr>
        <p:blipFill rotWithShape="1">
          <a:blip r:embed="rId2"/>
          <a:srcRect l="2652" r="7834" b="3"/>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le 1">
            <a:extLst>
              <a:ext uri="{FF2B5EF4-FFF2-40B4-BE49-F238E27FC236}">
                <a16:creationId xmlns:a16="http://schemas.microsoft.com/office/drawing/2014/main" id="{9085DA83-5985-41E4-850B-14068DE18ABA}"/>
              </a:ext>
            </a:extLst>
          </p:cNvPr>
          <p:cNvSpPr>
            <a:spLocks noGrp="1"/>
          </p:cNvSpPr>
          <p:nvPr>
            <p:ph type="title"/>
          </p:nvPr>
        </p:nvSpPr>
        <p:spPr>
          <a:xfrm>
            <a:off x="640079" y="5159660"/>
            <a:ext cx="7410681" cy="1103980"/>
          </a:xfrm>
        </p:spPr>
        <p:txBody>
          <a:bodyPr>
            <a:normAutofit/>
          </a:bodyPr>
          <a:lstStyle/>
          <a:p>
            <a:r>
              <a:rPr lang="en-IN" sz="4800" dirty="0">
                <a:latin typeface="Gloucester MT Extra Condensed" panose="02030808020601010101" pitchFamily="18" charset="0"/>
              </a:rPr>
              <a:t>OSSEOINTEGRATION</a:t>
            </a:r>
          </a:p>
        </p:txBody>
      </p:sp>
      <p:sp>
        <p:nvSpPr>
          <p:cNvPr id="3" name="Content Placeholder 2">
            <a:extLst>
              <a:ext uri="{FF2B5EF4-FFF2-40B4-BE49-F238E27FC236}">
                <a16:creationId xmlns:a16="http://schemas.microsoft.com/office/drawing/2014/main" id="{6F1CDDF1-2803-424B-9EA7-9FB36376E760}"/>
              </a:ext>
            </a:extLst>
          </p:cNvPr>
          <p:cNvSpPr>
            <a:spLocks noGrp="1"/>
          </p:cNvSpPr>
          <p:nvPr>
            <p:ph idx="1"/>
          </p:nvPr>
        </p:nvSpPr>
        <p:spPr>
          <a:xfrm>
            <a:off x="-10308" y="87827"/>
            <a:ext cx="6812161" cy="5358063"/>
          </a:xfrm>
        </p:spPr>
        <p:txBody>
          <a:bodyPr anchor="ctr">
            <a:normAutofit/>
          </a:bodyPr>
          <a:lstStyle/>
          <a:p>
            <a:r>
              <a:rPr lang="en-IN" sz="2600" b="1" i="1" dirty="0" err="1">
                <a:latin typeface="Times New Roman" panose="02020603050405020304" pitchFamily="18" charset="0"/>
                <a:cs typeface="Times New Roman" panose="02020603050405020304" pitchFamily="18" charset="0"/>
              </a:rPr>
              <a:t>Branemark</a:t>
            </a:r>
            <a:r>
              <a:rPr lang="en-IN" sz="2600" b="1" i="1" dirty="0">
                <a:latin typeface="Times New Roman" panose="02020603050405020304" pitchFamily="18" charset="0"/>
                <a:cs typeface="Times New Roman" panose="02020603050405020304" pitchFamily="18" charset="0"/>
              </a:rPr>
              <a:t> defined osseointegration as a direct structural and functional connection between ordered living bone and the surface of a load-carrying implant.</a:t>
            </a:r>
            <a:endParaRPr lang="en-IN" sz="2600" i="1" dirty="0">
              <a:latin typeface="Times New Roman" panose="02020603050405020304" pitchFamily="18" charset="0"/>
              <a:cs typeface="Times New Roman" panose="02020603050405020304" pitchFamily="18" charset="0"/>
            </a:endParaRPr>
          </a:p>
          <a:p>
            <a:r>
              <a:rPr lang="en-IN" sz="2600" dirty="0">
                <a:latin typeface="Times New Roman" panose="02020603050405020304" pitchFamily="18" charset="0"/>
                <a:cs typeface="Times New Roman" panose="02020603050405020304" pitchFamily="18" charset="0"/>
              </a:rPr>
              <a:t>Most materials fail to </a:t>
            </a:r>
            <a:r>
              <a:rPr lang="en-IN" sz="2600" dirty="0" err="1">
                <a:latin typeface="Times New Roman" panose="02020603050405020304" pitchFamily="18" charset="0"/>
                <a:cs typeface="Times New Roman" panose="02020603050405020304" pitchFamily="18" charset="0"/>
              </a:rPr>
              <a:t>osseointegrate</a:t>
            </a:r>
            <a:r>
              <a:rPr lang="en-IN" sz="2600" dirty="0">
                <a:latin typeface="Times New Roman" panose="02020603050405020304" pitchFamily="18" charset="0"/>
                <a:cs typeface="Times New Roman" panose="02020603050405020304" pitchFamily="18" charset="0"/>
              </a:rPr>
              <a:t>, and, instead, a foreign body reaction leads to formation of a fibrous capsule around the material. Titanium has proven to be the material of choice for osseointegration. Osseointegration is reliably achieved in the Baha system using commercially pure titanium (99.75 %), which is machined, then covered with an extremely biocompatible thin oxide layer.</a:t>
            </a:r>
          </a:p>
          <a:p>
            <a:endParaRPr lang="en-I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60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F05A6-18BC-481D-A9B6-B47FB5794F6B}"/>
              </a:ext>
            </a:extLst>
          </p:cNvPr>
          <p:cNvSpPr>
            <a:spLocks noGrp="1"/>
          </p:cNvSpPr>
          <p:nvPr>
            <p:ph type="body" sz="half" idx="2"/>
          </p:nvPr>
        </p:nvSpPr>
        <p:spPr>
          <a:xfrm>
            <a:off x="417095" y="457199"/>
            <a:ext cx="6288505" cy="5735053"/>
          </a:xfrm>
        </p:spPr>
        <p:txBody>
          <a:bodyPr>
            <a:normAutofit/>
          </a:bodyPr>
          <a:lstStyle/>
          <a:p>
            <a:r>
              <a:rPr lang="en-IN" sz="2800" dirty="0">
                <a:latin typeface="Times New Roman" panose="02020603050405020304" pitchFamily="18" charset="0"/>
                <a:cs typeface="Times New Roman" panose="02020603050405020304" pitchFamily="18" charset="0"/>
              </a:rPr>
              <a:t>Osseointegration is </a:t>
            </a:r>
            <a:r>
              <a:rPr lang="en-IN" sz="2800" b="1" dirty="0">
                <a:latin typeface="Times New Roman" panose="02020603050405020304" pitchFamily="18" charset="0"/>
                <a:cs typeface="Times New Roman" panose="02020603050405020304" pitchFamily="18" charset="0"/>
              </a:rPr>
              <a:t>dynamic process that develops gradually over 6-12 weeks </a:t>
            </a:r>
            <a:r>
              <a:rPr lang="en-IN" sz="2800" dirty="0">
                <a:latin typeface="Times New Roman" panose="02020603050405020304" pitchFamily="18" charset="0"/>
                <a:cs typeface="Times New Roman" panose="02020603050405020304" pitchFamily="18" charset="0"/>
              </a:rPr>
              <a:t>following fixture implantation. </a:t>
            </a:r>
          </a:p>
          <a:p>
            <a:r>
              <a:rPr lang="en-IN" sz="2800" dirty="0">
                <a:latin typeface="Times New Roman" panose="02020603050405020304" pitchFamily="18" charset="0"/>
                <a:cs typeface="Times New Roman" panose="02020603050405020304" pitchFamily="18" charset="0"/>
              </a:rPr>
              <a:t>Many factors influence successful osseointegration, including </a:t>
            </a:r>
          </a:p>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the material, </a:t>
            </a:r>
          </a:p>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the macrostructure and microstructure of the implant, </a:t>
            </a:r>
          </a:p>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the quality of bone at the site of implantation, and </a:t>
            </a:r>
          </a:p>
          <a:p>
            <a:pPr marL="457200" indent="-457200">
              <a:buFont typeface="Arial" panose="020B0604020202020204" pitchFamily="34" charset="0"/>
              <a:buChar char="•"/>
            </a:pPr>
            <a:r>
              <a:rPr lang="en-IN" sz="2800" dirty="0">
                <a:latin typeface="Times New Roman" panose="02020603050405020304" pitchFamily="18" charset="0"/>
                <a:cs typeface="Times New Roman" panose="02020603050405020304" pitchFamily="18" charset="0"/>
              </a:rPr>
              <a:t>surgical factors. </a:t>
            </a:r>
          </a:p>
        </p:txBody>
      </p:sp>
      <p:pic>
        <p:nvPicPr>
          <p:cNvPr id="12" name="Content Placeholder 11" descr="Image result for osseointegration">
            <a:extLst>
              <a:ext uri="{FF2B5EF4-FFF2-40B4-BE49-F238E27FC236}">
                <a16:creationId xmlns:a16="http://schemas.microsoft.com/office/drawing/2014/main" id="{696C566E-5E43-4771-9073-B99866455F6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5600" y="457200"/>
            <a:ext cx="5149515" cy="6104021"/>
          </a:xfrm>
          <a:prstGeom prst="rect">
            <a:avLst/>
          </a:prstGeom>
          <a:noFill/>
          <a:ln>
            <a:noFill/>
          </a:ln>
        </p:spPr>
      </p:pic>
    </p:spTree>
    <p:extLst>
      <p:ext uri="{BB962C8B-B14F-4D97-AF65-F5344CB8AC3E}">
        <p14:creationId xmlns:p14="http://schemas.microsoft.com/office/powerpoint/2010/main" val="362684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3E96858-682F-416A-AACF-9A280E202639}"/>
              </a:ext>
            </a:extLst>
          </p:cNvPr>
          <p:cNvSpPr>
            <a:spLocks noGrp="1"/>
          </p:cNvSpPr>
          <p:nvPr>
            <p:ph type="body" sz="half" idx="2"/>
          </p:nvPr>
        </p:nvSpPr>
        <p:spPr>
          <a:xfrm>
            <a:off x="449179" y="457201"/>
            <a:ext cx="6513095" cy="5815262"/>
          </a:xfrm>
        </p:spPr>
        <p:txBody>
          <a:bodyPr>
            <a:normAutofit/>
          </a:bodyPr>
          <a:lstStyle/>
          <a:p>
            <a:r>
              <a:rPr lang="en-IN" sz="3000" dirty="0">
                <a:latin typeface="Times New Roman" panose="02020603050405020304" pitchFamily="18" charset="0"/>
                <a:cs typeface="Times New Roman" panose="02020603050405020304" pitchFamily="18" charset="0"/>
              </a:rPr>
              <a:t>The implant must remain completely immobile during the initial period of osseointegration. </a:t>
            </a:r>
          </a:p>
          <a:p>
            <a:r>
              <a:rPr lang="en-IN" sz="3000" dirty="0">
                <a:latin typeface="Times New Roman" panose="02020603050405020304" pitchFamily="18" charset="0"/>
                <a:cs typeface="Times New Roman" panose="02020603050405020304" pitchFamily="18" charset="0"/>
              </a:rPr>
              <a:t>This is critical; otherwise, </a:t>
            </a:r>
            <a:r>
              <a:rPr lang="en-IN" sz="3000" b="1" dirty="0">
                <a:latin typeface="Times New Roman" panose="02020603050405020304" pitchFamily="18" charset="0"/>
                <a:cs typeface="Times New Roman" panose="02020603050405020304" pitchFamily="18" charset="0"/>
              </a:rPr>
              <a:t>osseointegration fails, with the formation of a fibrous capsule around the implant instead of new bone formation</a:t>
            </a:r>
            <a:r>
              <a:rPr lang="en-IN" sz="3000" dirty="0">
                <a:latin typeface="Times New Roman" panose="02020603050405020304" pitchFamily="18" charset="0"/>
                <a:cs typeface="Times New Roman" panose="02020603050405020304" pitchFamily="18" charset="0"/>
              </a:rPr>
              <a:t>. The initial stability of the implant is mechanically achieved via the use of a screw-shape implant that is secured to bone with precise torque parameters.</a:t>
            </a:r>
          </a:p>
        </p:txBody>
      </p:sp>
      <p:sp>
        <p:nvSpPr>
          <p:cNvPr id="8" name="AutoShape 2" descr="Image result for osseointegration in ear bone">
            <a:extLst>
              <a:ext uri="{FF2B5EF4-FFF2-40B4-BE49-F238E27FC236}">
                <a16:creationId xmlns:a16="http://schemas.microsoft.com/office/drawing/2014/main" id="{FF3F7B61-AE4C-4115-A207-0E46D82D36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 name="Picture 8">
            <a:extLst>
              <a:ext uri="{FF2B5EF4-FFF2-40B4-BE49-F238E27FC236}">
                <a16:creationId xmlns:a16="http://schemas.microsoft.com/office/drawing/2014/main" id="{E634C8EF-0238-4FB6-A5B3-35AB22A85777}"/>
              </a:ext>
            </a:extLst>
          </p:cNvPr>
          <p:cNvPicPr>
            <a:picLocks noChangeAspect="1"/>
          </p:cNvPicPr>
          <p:nvPr/>
        </p:nvPicPr>
        <p:blipFill>
          <a:blip r:embed="rId2"/>
          <a:stretch>
            <a:fillRect/>
          </a:stretch>
        </p:blipFill>
        <p:spPr>
          <a:xfrm>
            <a:off x="7154779" y="2999874"/>
            <a:ext cx="4563978" cy="3555832"/>
          </a:xfrm>
          <a:prstGeom prst="rect">
            <a:avLst/>
          </a:prstGeom>
        </p:spPr>
      </p:pic>
    </p:spTree>
    <p:extLst>
      <p:ext uri="{BB962C8B-B14F-4D97-AF65-F5344CB8AC3E}">
        <p14:creationId xmlns:p14="http://schemas.microsoft.com/office/powerpoint/2010/main" val="4082132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7A3B32-F69A-4676-B175-7CD081A816C4}"/>
              </a:ext>
            </a:extLst>
          </p:cNvPr>
          <p:cNvPicPr/>
          <p:nvPr/>
        </p:nvPicPr>
        <p:blipFill rotWithShape="1">
          <a:blip r:embed="rId2"/>
          <a:srcRect l="26594" t="19357" r="26043" b="13980"/>
          <a:stretch/>
        </p:blipFill>
        <p:spPr bwMode="auto">
          <a:xfrm>
            <a:off x="407773" y="1087395"/>
            <a:ext cx="5795319" cy="5338119"/>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B18F99D-8BB0-48BA-AF7E-B813218F3B42}"/>
              </a:ext>
            </a:extLst>
          </p:cNvPr>
          <p:cNvSpPr>
            <a:spLocks noGrp="1"/>
          </p:cNvSpPr>
          <p:nvPr>
            <p:ph type="title"/>
          </p:nvPr>
        </p:nvSpPr>
        <p:spPr>
          <a:xfrm>
            <a:off x="839788" y="457200"/>
            <a:ext cx="3932237" cy="630195"/>
          </a:xfrm>
        </p:spPr>
        <p:txBody>
          <a:bodyPr/>
          <a:lstStyle/>
          <a:p>
            <a:r>
              <a:rPr lang="en-IN" dirty="0"/>
              <a:t>TYPES</a:t>
            </a:r>
          </a:p>
        </p:txBody>
      </p:sp>
      <p:sp>
        <p:nvSpPr>
          <p:cNvPr id="3" name="Content Placeholder 2">
            <a:extLst>
              <a:ext uri="{FF2B5EF4-FFF2-40B4-BE49-F238E27FC236}">
                <a16:creationId xmlns:a16="http://schemas.microsoft.com/office/drawing/2014/main" id="{7A63F59D-828E-49EC-BD92-41681D2A8CDF}"/>
              </a:ext>
            </a:extLst>
          </p:cNvPr>
          <p:cNvSpPr>
            <a:spLocks noGrp="1"/>
          </p:cNvSpPr>
          <p:nvPr>
            <p:ph idx="1"/>
          </p:nvPr>
        </p:nvSpPr>
        <p:spPr>
          <a:xfrm>
            <a:off x="6388442" y="987425"/>
            <a:ext cx="4966945" cy="4873625"/>
          </a:xfrm>
        </p:spPr>
        <p:txBody>
          <a:bodyPr>
            <a:normAutofit fontScale="77500" lnSpcReduction="20000"/>
          </a:bodyPr>
          <a:lstStyle/>
          <a:p>
            <a:pPr marL="0" lvl="0" indent="0">
              <a:buNone/>
            </a:pPr>
            <a:r>
              <a:rPr lang="en-IN" dirty="0">
                <a:latin typeface="Times New Roman" panose="02020603050405020304" pitchFamily="18" charset="0"/>
                <a:cs typeface="Times New Roman" panose="02020603050405020304" pitchFamily="18" charset="0"/>
              </a:rPr>
              <a:t>1. </a:t>
            </a:r>
            <a:r>
              <a:rPr lang="en-IN" b="1" i="1" u="sng" dirty="0">
                <a:latin typeface="Times New Roman" panose="02020603050405020304" pitchFamily="18" charset="0"/>
                <a:cs typeface="Times New Roman" panose="02020603050405020304" pitchFamily="18" charset="0"/>
              </a:rPr>
              <a:t>Percutaneous: -</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The BCI uses a percutaneous and bone anchored implant. </a:t>
            </a:r>
          </a:p>
          <a:p>
            <a:r>
              <a:rPr lang="en-IN" dirty="0">
                <a:latin typeface="Times New Roman" panose="02020603050405020304" pitchFamily="18" charset="0"/>
                <a:cs typeface="Times New Roman" panose="02020603050405020304" pitchFamily="18" charset="0"/>
              </a:rPr>
              <a:t>The percutaneous implant protrudes out of the skin and therefore, there is </a:t>
            </a:r>
            <a:r>
              <a:rPr lang="en-IN" dirty="0">
                <a:solidFill>
                  <a:srgbClr val="FF0000"/>
                </a:solidFill>
                <a:latin typeface="Times New Roman" panose="02020603050405020304" pitchFamily="18" charset="0"/>
                <a:cs typeface="Times New Roman" panose="02020603050405020304" pitchFamily="18" charset="0"/>
              </a:rPr>
              <a:t>high risk of granulations and peri- implant infection</a:t>
            </a:r>
            <a:r>
              <a:rPr lang="en-IN" dirty="0">
                <a:latin typeface="Times New Roman" panose="02020603050405020304" pitchFamily="18" charset="0"/>
                <a:cs typeface="Times New Roman" panose="02020603050405020304" pitchFamily="18" charset="0"/>
              </a:rPr>
              <a:t>. Additionally, the </a:t>
            </a:r>
            <a:r>
              <a:rPr lang="en-IN" dirty="0">
                <a:solidFill>
                  <a:srgbClr val="FF0000"/>
                </a:solidFill>
                <a:latin typeface="Times New Roman" panose="02020603050405020304" pitchFamily="18" charset="0"/>
                <a:cs typeface="Times New Roman" panose="02020603050405020304" pitchFamily="18" charset="0"/>
              </a:rPr>
              <a:t>processor cannot be loaded until the fixture implant is </a:t>
            </a:r>
            <a:r>
              <a:rPr lang="en-IN" dirty="0" err="1">
                <a:solidFill>
                  <a:srgbClr val="FF0000"/>
                </a:solidFill>
                <a:latin typeface="Times New Roman" panose="02020603050405020304" pitchFamily="18" charset="0"/>
                <a:cs typeface="Times New Roman" panose="02020603050405020304" pitchFamily="18" charset="0"/>
              </a:rPr>
              <a:t>osseointegrated</a:t>
            </a:r>
            <a:r>
              <a:rPr lang="en-IN" dirty="0">
                <a:solidFill>
                  <a:srgbClr val="FF0000"/>
                </a:solidFill>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Examples of currently available percutaneous devices are: Baha Classic 300 and Ponto and Ponto Plus.</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597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8EF6AA-AD05-4F99-85AF-4C398E3D0B91}"/>
              </a:ext>
            </a:extLst>
          </p:cNvPr>
          <p:cNvPicPr/>
          <p:nvPr/>
        </p:nvPicPr>
        <p:blipFill rotWithShape="1">
          <a:blip r:embed="rId2"/>
          <a:srcRect l="31793" t="15621" r="31113" b="11128"/>
          <a:stretch/>
        </p:blipFill>
        <p:spPr bwMode="auto">
          <a:xfrm>
            <a:off x="494271" y="420130"/>
            <a:ext cx="6536724" cy="6240162"/>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scene3d>
            <a:camera prst="orthographicFront"/>
            <a:lightRig rig="brightRoom" dir="t"/>
          </a:scene3d>
          <a:sp3d prstMaterial="powder"/>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5DCF76D0-FCBD-41AE-A6A8-8B7D09302311}"/>
              </a:ext>
            </a:extLst>
          </p:cNvPr>
          <p:cNvSpPr>
            <a:spLocks noGrp="1"/>
          </p:cNvSpPr>
          <p:nvPr>
            <p:ph idx="1"/>
          </p:nvPr>
        </p:nvSpPr>
        <p:spPr>
          <a:xfrm>
            <a:off x="7030995" y="605481"/>
            <a:ext cx="4324392" cy="5255569"/>
          </a:xfrm>
        </p:spPr>
        <p:txBody>
          <a:bodyPr>
            <a:normAutofit lnSpcReduction="10000"/>
          </a:bodyPr>
          <a:lstStyle/>
          <a:p>
            <a:pPr marL="0" lvl="0" indent="0">
              <a:buNone/>
            </a:pPr>
            <a:r>
              <a:rPr lang="en-IN" sz="2800" b="1" i="1" u="sng" dirty="0">
                <a:latin typeface="Times New Roman" panose="02020603050405020304" pitchFamily="18" charset="0"/>
                <a:cs typeface="Times New Roman" panose="02020603050405020304" pitchFamily="18" charset="0"/>
              </a:rPr>
              <a:t>2. Transcutaneous: -</a:t>
            </a:r>
          </a:p>
          <a:p>
            <a:endParaRPr lang="en-IN" sz="2800" dirty="0">
              <a:latin typeface="Times New Roman" panose="02020603050405020304" pitchFamily="18" charset="0"/>
              <a:cs typeface="Times New Roman" panose="02020603050405020304" pitchFamily="18" charset="0"/>
            </a:endParaRPr>
          </a:p>
          <a:p>
            <a:r>
              <a:rPr lang="en-IN" sz="2800" dirty="0">
                <a:latin typeface="Times New Roman" panose="02020603050405020304" pitchFamily="18" charset="0"/>
                <a:cs typeface="Times New Roman" panose="02020603050405020304" pitchFamily="18" charset="0"/>
              </a:rPr>
              <a:t>Here, the device lies completely under the skin, leaving the skin intact. So, the implant site closes and heals completely obviating the need for an abutment.</a:t>
            </a:r>
          </a:p>
          <a:p>
            <a:r>
              <a:rPr lang="en-IN" sz="2800" dirty="0">
                <a:latin typeface="Times New Roman" panose="02020603050405020304" pitchFamily="18" charset="0"/>
                <a:cs typeface="Times New Roman" panose="02020603050405020304" pitchFamily="18" charset="0"/>
              </a:rPr>
              <a:t>It transmits the signal to a permanently implanted transducer with an induction loop system through the intact skin.</a:t>
            </a:r>
          </a:p>
          <a:p>
            <a:endParaRPr lang="en-IN" sz="2800"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E426AB82-94C0-45CA-A931-6838B960B495}"/>
              </a:ext>
            </a:extLst>
          </p:cNvPr>
          <p:cNvSpPr>
            <a:spLocks noGrp="1"/>
          </p:cNvSpPr>
          <p:nvPr>
            <p:ph type="body" sz="half" idx="2"/>
          </p:nvPr>
        </p:nvSpPr>
        <p:spPr/>
        <p:txBody>
          <a:bodyPr/>
          <a:lstStyle/>
          <a:p>
            <a:endParaRPr lang="en-IN" dirty="0"/>
          </a:p>
        </p:txBody>
      </p:sp>
    </p:spTree>
    <p:extLst>
      <p:ext uri="{BB962C8B-B14F-4D97-AF65-F5344CB8AC3E}">
        <p14:creationId xmlns:p14="http://schemas.microsoft.com/office/powerpoint/2010/main" val="49569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18F99D-8BB0-48BA-AF7E-B813218F3B42}"/>
              </a:ext>
            </a:extLst>
          </p:cNvPr>
          <p:cNvSpPr>
            <a:spLocks noGrp="1"/>
          </p:cNvSpPr>
          <p:nvPr>
            <p:ph type="title"/>
          </p:nvPr>
        </p:nvSpPr>
        <p:spPr>
          <a:xfrm>
            <a:off x="838200" y="365125"/>
            <a:ext cx="10515600" cy="1325563"/>
          </a:xfrm>
        </p:spPr>
        <p:txBody>
          <a:bodyPr>
            <a:normAutofit/>
          </a:bodyPr>
          <a:lstStyle/>
          <a:p>
            <a:r>
              <a:rPr lang="en-IN" sz="6000" dirty="0">
                <a:solidFill>
                  <a:schemeClr val="bg1"/>
                </a:solidFill>
                <a:latin typeface="Gloucester MT Extra Condensed" panose="02030808020601010101" pitchFamily="18" charset="0"/>
              </a:rPr>
              <a:t>INTRODUCTION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393047619"/>
              </p:ext>
            </p:extLst>
          </p:nvPr>
        </p:nvGraphicFramePr>
        <p:xfrm>
          <a:off x="419669" y="2060386"/>
          <a:ext cx="11467531" cy="4517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69198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B18F99D-8BB0-48BA-AF7E-B813218F3B42}"/>
              </a:ext>
            </a:extLst>
          </p:cNvPr>
          <p:cNvSpPr>
            <a:spLocks noGrp="1"/>
          </p:cNvSpPr>
          <p:nvPr>
            <p:ph type="title"/>
          </p:nvPr>
        </p:nvSpPr>
        <p:spPr>
          <a:xfrm>
            <a:off x="838200" y="963877"/>
            <a:ext cx="3494362" cy="4930246"/>
          </a:xfrm>
        </p:spPr>
        <p:txBody>
          <a:bodyPr>
            <a:normAutofit/>
          </a:bodyPr>
          <a:lstStyle/>
          <a:p>
            <a:pPr algn="r"/>
            <a:r>
              <a:rPr lang="en-IN" sz="6000" dirty="0">
                <a:solidFill>
                  <a:schemeClr val="accent1"/>
                </a:solidFill>
                <a:latin typeface="Gloucester MT Extra Condensed" panose="02030808020601010101" pitchFamily="18" charset="0"/>
              </a:rPr>
              <a:t>CANDIDACY</a:t>
            </a:r>
          </a:p>
        </p:txBody>
      </p:sp>
      <p:sp>
        <p:nvSpPr>
          <p:cNvPr id="3" name="Content Placeholder 2">
            <a:extLst>
              <a:ext uri="{FF2B5EF4-FFF2-40B4-BE49-F238E27FC236}">
                <a16:creationId xmlns:a16="http://schemas.microsoft.com/office/drawing/2014/main" id="{7A63F59D-828E-49EC-BD92-41681D2A8CDF}"/>
              </a:ext>
            </a:extLst>
          </p:cNvPr>
          <p:cNvSpPr>
            <a:spLocks noGrp="1"/>
          </p:cNvSpPr>
          <p:nvPr>
            <p:ph idx="1"/>
          </p:nvPr>
        </p:nvSpPr>
        <p:spPr>
          <a:xfrm>
            <a:off x="4849199" y="320040"/>
            <a:ext cx="6604864" cy="6217920"/>
          </a:xfrm>
        </p:spPr>
        <p:txBody>
          <a:bodyPr anchor="ctr">
            <a:normAutofit/>
          </a:bodyPr>
          <a:lstStyle/>
          <a:p>
            <a:pPr marL="0" indent="0">
              <a:buNone/>
            </a:pPr>
            <a:r>
              <a:rPr lang="en-IN" sz="2600" dirty="0">
                <a:latin typeface="Times New Roman" panose="02020603050405020304" pitchFamily="18" charset="0"/>
                <a:cs typeface="Times New Roman" panose="02020603050405020304" pitchFamily="18" charset="0"/>
              </a:rPr>
              <a:t>The BAHA is used to rehabilitate people with conductive and mixed hearing impairment. </a:t>
            </a:r>
          </a:p>
          <a:p>
            <a:pPr marL="0" indent="0">
              <a:buNone/>
            </a:pPr>
            <a:r>
              <a:rPr lang="en-IN" sz="2600" dirty="0">
                <a:latin typeface="Times New Roman" panose="02020603050405020304" pitchFamily="18" charset="0"/>
                <a:cs typeface="Times New Roman" panose="02020603050405020304" pitchFamily="18" charset="0"/>
              </a:rPr>
              <a:t>This includes people with:-</a:t>
            </a:r>
          </a:p>
          <a:p>
            <a:r>
              <a:rPr lang="en-IN" sz="2600" dirty="0">
                <a:latin typeface="Times New Roman" panose="02020603050405020304" pitchFamily="18" charset="0"/>
                <a:cs typeface="Times New Roman" panose="02020603050405020304" pitchFamily="18" charset="0"/>
              </a:rPr>
              <a:t>chronic infection of the ear canal, </a:t>
            </a:r>
          </a:p>
          <a:p>
            <a:r>
              <a:rPr lang="en-IN" sz="2600" dirty="0">
                <a:latin typeface="Times New Roman" panose="02020603050405020304" pitchFamily="18" charset="0"/>
                <a:cs typeface="Times New Roman" panose="02020603050405020304" pitchFamily="18" charset="0"/>
              </a:rPr>
              <a:t>absence of or a very narrow ear canal as a result of a congenital ear malformation, infection, or surgery, or </a:t>
            </a:r>
          </a:p>
          <a:p>
            <a:r>
              <a:rPr lang="en-IN" sz="2600" dirty="0">
                <a:latin typeface="Times New Roman" panose="02020603050405020304" pitchFamily="18" charset="0"/>
                <a:cs typeface="Times New Roman" panose="02020603050405020304" pitchFamily="18" charset="0"/>
              </a:rPr>
              <a:t>a single sided hearing loss as a result of surgery for a vestibular schwannoma.</a:t>
            </a:r>
          </a:p>
        </p:txBody>
      </p:sp>
    </p:spTree>
    <p:extLst>
      <p:ext uri="{BB962C8B-B14F-4D97-AF65-F5344CB8AC3E}">
        <p14:creationId xmlns:p14="http://schemas.microsoft.com/office/powerpoint/2010/main" val="897613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A3FA-EB62-4BF3-A4A1-270C39B3AA03}"/>
              </a:ext>
            </a:extLst>
          </p:cNvPr>
          <p:cNvSpPr>
            <a:spLocks noGrp="1"/>
          </p:cNvSpPr>
          <p:nvPr>
            <p:ph type="title"/>
          </p:nvPr>
        </p:nvSpPr>
        <p:spPr>
          <a:xfrm>
            <a:off x="838200" y="401054"/>
            <a:ext cx="10515600" cy="705852"/>
          </a:xfrm>
        </p:spPr>
        <p:txBody>
          <a:bodyPr/>
          <a:lstStyle/>
          <a:p>
            <a:r>
              <a:rPr lang="en-IN" i="1" dirty="0">
                <a:latin typeface="Baskerville Old Face" panose="02020602080505020303" pitchFamily="18" charset="0"/>
              </a:rPr>
              <a:t>Conductive hearing loss:</a:t>
            </a:r>
            <a:endParaRPr lang="en-IN"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B73186BF-4909-4808-91DC-140DE8B7068F}"/>
              </a:ext>
            </a:extLst>
          </p:cNvPr>
          <p:cNvSpPr>
            <a:spLocks noGrp="1"/>
          </p:cNvSpPr>
          <p:nvPr>
            <p:ph idx="1"/>
          </p:nvPr>
        </p:nvSpPr>
        <p:spPr>
          <a:xfrm>
            <a:off x="838200" y="1251284"/>
            <a:ext cx="10515600" cy="4925679"/>
          </a:xfrm>
        </p:spPr>
        <p:txBody>
          <a:bodyPr>
            <a:normAutofit fontScale="92500" lnSpcReduction="10000"/>
          </a:bodyPr>
          <a:lstStyle/>
          <a:p>
            <a:pPr lvl="0"/>
            <a:r>
              <a:rPr lang="en-IN" dirty="0">
                <a:latin typeface="Times New Roman" panose="02020603050405020304" pitchFamily="18" charset="0"/>
                <a:cs typeface="Times New Roman" panose="02020603050405020304" pitchFamily="18" charset="0"/>
              </a:rPr>
              <a:t>BAHA is frequently the ideal choice for conductive hearing loss. </a:t>
            </a:r>
          </a:p>
          <a:p>
            <a:pPr lvl="0"/>
            <a:r>
              <a:rPr lang="en-IN" dirty="0">
                <a:latin typeface="Times New Roman" panose="02020603050405020304" pitchFamily="18" charset="0"/>
                <a:cs typeface="Times New Roman" panose="02020603050405020304" pitchFamily="18" charset="0"/>
              </a:rPr>
              <a:t>Because </a:t>
            </a:r>
            <a:r>
              <a:rPr lang="en-IN" b="1" i="1" dirty="0">
                <a:latin typeface="Times New Roman" panose="02020603050405020304" pitchFamily="18" charset="0"/>
                <a:cs typeface="Times New Roman" panose="02020603050405020304" pitchFamily="18" charset="0"/>
              </a:rPr>
              <a:t>conductive loss is often concomitant with various outer and middle ear abnormalities</a:t>
            </a:r>
            <a:r>
              <a:rPr lang="en-IN" dirty="0">
                <a:latin typeface="Times New Roman" panose="02020603050405020304" pitchFamily="18" charset="0"/>
                <a:cs typeface="Times New Roman" panose="02020603050405020304" pitchFamily="18" charset="0"/>
              </a:rPr>
              <a:t> (e.g. atresia) </a:t>
            </a:r>
            <a:r>
              <a:rPr lang="en-IN" b="1" i="1" dirty="0">
                <a:latin typeface="Times New Roman" panose="02020603050405020304" pitchFamily="18" charset="0"/>
                <a:cs typeface="Times New Roman" panose="02020603050405020304" pitchFamily="18" charset="0"/>
              </a:rPr>
              <a:t>or middle ear pathologies </a:t>
            </a:r>
            <a:r>
              <a:rPr lang="en-IN" dirty="0">
                <a:latin typeface="Times New Roman" panose="02020603050405020304" pitchFamily="18" charset="0"/>
                <a:cs typeface="Times New Roman" panose="02020603050405020304" pitchFamily="18" charset="0"/>
              </a:rPr>
              <a:t>like continuously draining ear that prelude the wearing of conventional hearing aids. In cases, wherein the ear discharge fails to respond to treatment or recurs with the use of conventional hearing aid, BCI could be an option for rehabilitation. </a:t>
            </a:r>
          </a:p>
          <a:p>
            <a:r>
              <a:rPr lang="en-IN" b="1" i="1" dirty="0">
                <a:latin typeface="Times New Roman" panose="02020603050405020304" pitchFamily="18" charset="0"/>
                <a:cs typeface="Times New Roman" panose="02020603050405020304" pitchFamily="18" charset="0"/>
              </a:rPr>
              <a:t>Conventional hearing aids can </a:t>
            </a:r>
            <a:r>
              <a:rPr lang="en-IN" b="1" i="1" dirty="0" err="1">
                <a:latin typeface="Times New Roman" panose="02020603050405020304" pitchFamily="18" charset="0"/>
                <a:cs typeface="Times New Roman" panose="02020603050405020304" pitchFamily="18" charset="0"/>
              </a:rPr>
              <a:t>aggrevate</a:t>
            </a:r>
            <a:r>
              <a:rPr lang="en-IN" b="1" i="1" dirty="0">
                <a:latin typeface="Times New Roman" panose="02020603050405020304" pitchFamily="18" charset="0"/>
                <a:cs typeface="Times New Roman" panose="02020603050405020304" pitchFamily="18" charset="0"/>
              </a:rPr>
              <a:t> the ear discharge </a:t>
            </a:r>
            <a:r>
              <a:rPr lang="en-IN" dirty="0">
                <a:latin typeface="Times New Roman" panose="02020603050405020304" pitchFamily="18" charset="0"/>
                <a:cs typeface="Times New Roman" panose="02020603050405020304" pitchFamily="18" charset="0"/>
              </a:rPr>
              <a:t>by obstruction of the canal and the resulting </a:t>
            </a:r>
            <a:r>
              <a:rPr lang="en-IN" dirty="0" err="1">
                <a:latin typeface="Times New Roman" panose="02020603050405020304" pitchFamily="18" charset="0"/>
                <a:cs typeface="Times New Roman" panose="02020603050405020304" pitchFamily="18" charset="0"/>
              </a:rPr>
              <a:t>execessive</a:t>
            </a:r>
            <a:r>
              <a:rPr lang="en-IN" dirty="0">
                <a:latin typeface="Times New Roman" panose="02020603050405020304" pitchFamily="18" charset="0"/>
                <a:cs typeface="Times New Roman" panose="02020603050405020304" pitchFamily="18" charset="0"/>
              </a:rPr>
              <a:t> humidity and lack of drainage. With BAHA, the conductive element of the hearing loss is bypassed by sending sound vibrations directly from the BAHA through the skull to the cochlea. BAHA often provides benefits over conventional hearing aids in large conductive losses due to their technical limitations of insufficient gain, saturation, feedback and necessity of wearing a tight ear mould.</a:t>
            </a:r>
          </a:p>
        </p:txBody>
      </p:sp>
    </p:spTree>
    <p:extLst>
      <p:ext uri="{BB962C8B-B14F-4D97-AF65-F5344CB8AC3E}">
        <p14:creationId xmlns:p14="http://schemas.microsoft.com/office/powerpoint/2010/main" val="44354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3869-46B4-4730-B85D-20A90EC4FA0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8915902-11B5-495D-A3E7-22B971A1AFCD}"/>
              </a:ext>
            </a:extLst>
          </p:cNvPr>
          <p:cNvSpPr>
            <a:spLocks noGrp="1"/>
          </p:cNvSpPr>
          <p:nvPr>
            <p:ph idx="1"/>
          </p:nvPr>
        </p:nvSpPr>
        <p:spPr/>
        <p:txBody>
          <a:bodyPr/>
          <a:lstStyle/>
          <a:p>
            <a:pPr marL="0" indent="0">
              <a:buNone/>
            </a:pPr>
            <a:r>
              <a:rPr lang="en-IN" dirty="0">
                <a:latin typeface="Times New Roman" panose="02020603050405020304" pitchFamily="18" charset="0"/>
                <a:cs typeface="Times New Roman" panose="02020603050405020304" pitchFamily="18" charset="0"/>
              </a:rPr>
              <a:t>Studies suggest that candidates with an air-bone gap of more than 30 dB (PTA) will experience significant advantages from the Baha System, compared to using an air conduction (AC) hearing aid.</a:t>
            </a:r>
          </a:p>
          <a:p>
            <a:pPr marL="0" indent="0">
              <a:buNone/>
            </a:pPr>
            <a:endParaRPr lang="en-IN" b="1" i="1" u="sng" dirty="0">
              <a:latin typeface="Times New Roman" panose="02020603050405020304" pitchFamily="18" charset="0"/>
              <a:cs typeface="Times New Roman" panose="02020603050405020304" pitchFamily="18" charset="0"/>
            </a:endParaRPr>
          </a:p>
          <a:p>
            <a:pPr marL="0" indent="0">
              <a:buNone/>
            </a:pPr>
            <a:endParaRPr lang="en-IN"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428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Picture Placeholder 5">
            <a:extLst>
              <a:ext uri="{FF2B5EF4-FFF2-40B4-BE49-F238E27FC236}">
                <a16:creationId xmlns:a16="http://schemas.microsoft.com/office/drawing/2014/main" id="{CFDF0B59-3D4C-4D6F-94A8-6C028A69950B}"/>
              </a:ext>
            </a:extLst>
          </p:cNvPr>
          <p:cNvPicPr>
            <a:picLocks noGrp="1" noChangeAspect="1"/>
          </p:cNvPicPr>
          <p:nvPr>
            <p:ph type="pic" idx="1"/>
          </p:nvPr>
        </p:nvPicPr>
        <p:blipFill rotWithShape="1">
          <a:blip r:embed="rId2"/>
          <a:srcRect r="10347" b="-2"/>
          <a:stretch/>
        </p:blipFill>
        <p:spPr>
          <a:xfrm>
            <a:off x="6843962" y="365124"/>
            <a:ext cx="4792580" cy="5089191"/>
          </a:xfrm>
          <a:prstGeom prst="rect">
            <a:avLst/>
          </a:prstGeom>
        </p:spPr>
      </p:pic>
      <p:sp>
        <p:nvSpPr>
          <p:cNvPr id="3" name="Content Placeholder 2">
            <a:extLst>
              <a:ext uri="{FF2B5EF4-FFF2-40B4-BE49-F238E27FC236}">
                <a16:creationId xmlns:a16="http://schemas.microsoft.com/office/drawing/2014/main" id="{B73186BF-4909-4808-91DC-140DE8B7068F}"/>
              </a:ext>
            </a:extLst>
          </p:cNvPr>
          <p:cNvSpPr>
            <a:spLocks noGrp="1"/>
          </p:cNvSpPr>
          <p:nvPr>
            <p:ph type="body" sz="half" idx="2"/>
          </p:nvPr>
        </p:nvSpPr>
        <p:spPr>
          <a:xfrm>
            <a:off x="838200" y="365125"/>
            <a:ext cx="5450305" cy="5811838"/>
          </a:xfrm>
        </p:spPr>
        <p:txBody>
          <a:bodyPr vert="horz" lIns="91440" tIns="45720" rIns="91440" bIns="45720" rtlCol="0">
            <a:normAutofit/>
          </a:bodyPr>
          <a:lstStyle/>
          <a:p>
            <a:pPr indent="-2286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BAHA could be offered to patients with </a:t>
            </a:r>
            <a:r>
              <a:rPr lang="en-US" sz="2600" dirty="0" err="1">
                <a:latin typeface="Times New Roman" panose="02020603050405020304" pitchFamily="18" charset="0"/>
                <a:cs typeface="Times New Roman" panose="02020603050405020304" pitchFamily="18" charset="0"/>
              </a:rPr>
              <a:t>Jahrsdoerfer</a:t>
            </a:r>
            <a:r>
              <a:rPr lang="en-US" sz="2600" dirty="0">
                <a:latin typeface="Times New Roman" panose="02020603050405020304" pitchFamily="18" charset="0"/>
                <a:cs typeface="Times New Roman" panose="02020603050405020304" pitchFamily="18" charset="0"/>
              </a:rPr>
              <a:t> atresia scores less than 6, chronic ear discharge and otosclerosis. </a:t>
            </a:r>
          </a:p>
          <a:p>
            <a:pPr indent="-2286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In congenital aural atresia, surgery is performed to restore conducting mechanism of the ear. However, not all patients are candidates for surgery. </a:t>
            </a:r>
          </a:p>
          <a:p>
            <a:pPr indent="-2286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The </a:t>
            </a:r>
            <a:r>
              <a:rPr lang="en-US" sz="2600" dirty="0" err="1">
                <a:latin typeface="Times New Roman" panose="02020603050405020304" pitchFamily="18" charset="0"/>
                <a:cs typeface="Times New Roman" panose="02020603050405020304" pitchFamily="18" charset="0"/>
              </a:rPr>
              <a:t>Jahrsdoerfer</a:t>
            </a:r>
            <a:r>
              <a:rPr lang="en-US" sz="2600" dirty="0">
                <a:latin typeface="Times New Roman" panose="02020603050405020304" pitchFamily="18" charset="0"/>
                <a:cs typeface="Times New Roman" panose="02020603050405020304" pitchFamily="18" charset="0"/>
              </a:rPr>
              <a:t> grading scale, proposed in 1992 assigns anatomical score for atretic ear. The higher the score the better chance for normal or near normal hearing post implantation</a:t>
            </a:r>
          </a:p>
        </p:txBody>
      </p:sp>
      <p:sp>
        <p:nvSpPr>
          <p:cNvPr id="12" name="Title 3">
            <a:extLst>
              <a:ext uri="{FF2B5EF4-FFF2-40B4-BE49-F238E27FC236}">
                <a16:creationId xmlns:a16="http://schemas.microsoft.com/office/drawing/2014/main" id="{0EABB846-0672-4050-A628-9C2F3CE85B87}"/>
              </a:ext>
            </a:extLst>
          </p:cNvPr>
          <p:cNvSpPr txBox="1">
            <a:spLocks/>
          </p:cNvSpPr>
          <p:nvPr/>
        </p:nvSpPr>
        <p:spPr>
          <a:xfrm>
            <a:off x="6689558" y="5662863"/>
            <a:ext cx="4700338" cy="83210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IN" dirty="0"/>
              <a:t>JAHRDOERFER GRADING SCALE</a:t>
            </a:r>
            <a:br>
              <a:rPr lang="en-IN" dirty="0"/>
            </a:br>
            <a:endParaRPr lang="en-US" sz="4400" dirty="0"/>
          </a:p>
        </p:txBody>
      </p:sp>
    </p:spTree>
    <p:extLst>
      <p:ext uri="{BB962C8B-B14F-4D97-AF65-F5344CB8AC3E}">
        <p14:creationId xmlns:p14="http://schemas.microsoft.com/office/powerpoint/2010/main" val="2643565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A3FA-EB62-4BF3-A4A1-270C39B3AA03}"/>
              </a:ext>
            </a:extLst>
          </p:cNvPr>
          <p:cNvSpPr>
            <a:spLocks noGrp="1"/>
          </p:cNvSpPr>
          <p:nvPr>
            <p:ph type="title"/>
          </p:nvPr>
        </p:nvSpPr>
        <p:spPr/>
        <p:txBody>
          <a:bodyPr/>
          <a:lstStyle/>
          <a:p>
            <a:endParaRPr lang="en-IN" dirty="0"/>
          </a:p>
        </p:txBody>
      </p:sp>
      <p:pic>
        <p:nvPicPr>
          <p:cNvPr id="4" name="Content Placeholder 3">
            <a:extLst>
              <a:ext uri="{FF2B5EF4-FFF2-40B4-BE49-F238E27FC236}">
                <a16:creationId xmlns:a16="http://schemas.microsoft.com/office/drawing/2014/main" id="{8EB196FA-313D-48F0-B477-8F3F000E8C04}"/>
              </a:ext>
            </a:extLst>
          </p:cNvPr>
          <p:cNvPicPr>
            <a:picLocks noGrp="1"/>
          </p:cNvPicPr>
          <p:nvPr>
            <p:ph idx="1"/>
          </p:nvPr>
        </p:nvPicPr>
        <p:blipFill rotWithShape="1">
          <a:blip r:embed="rId2"/>
          <a:srcRect l="31539" t="29485" r="13057" b="7380"/>
          <a:stretch/>
        </p:blipFill>
        <p:spPr bwMode="auto">
          <a:xfrm>
            <a:off x="1042737" y="1825625"/>
            <a:ext cx="10311063"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5698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A3FA-EB62-4BF3-A4A1-270C39B3AA03}"/>
              </a:ext>
            </a:extLst>
          </p:cNvPr>
          <p:cNvSpPr>
            <a:spLocks noGrp="1"/>
          </p:cNvSpPr>
          <p:nvPr>
            <p:ph type="title"/>
          </p:nvPr>
        </p:nvSpPr>
        <p:spPr/>
        <p:txBody>
          <a:bodyPr>
            <a:normAutofit/>
          </a:bodyPr>
          <a:lstStyle/>
          <a:p>
            <a:r>
              <a:rPr lang="en-IN" sz="5000" i="1" dirty="0">
                <a:latin typeface="Baskerville Old Face" panose="02020602080505020303" pitchFamily="18" charset="0"/>
              </a:rPr>
              <a:t>Mixed hearing loss:</a:t>
            </a:r>
            <a:endParaRPr lang="en-IN" sz="50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B73186BF-4909-4808-91DC-140DE8B7068F}"/>
              </a:ext>
            </a:extLst>
          </p:cNvPr>
          <p:cNvSpPr>
            <a:spLocks noGrp="1"/>
          </p:cNvSpPr>
          <p:nvPr>
            <p:ph idx="1"/>
          </p:nvPr>
        </p:nvSpPr>
        <p:spPr/>
        <p:txBody>
          <a:bodyPr>
            <a:normAutofit/>
          </a:bodyPr>
          <a:lstStyle/>
          <a:p>
            <a:pPr marL="0" indent="0">
              <a:buNone/>
            </a:pPr>
            <a:r>
              <a:rPr lang="en-IN" dirty="0">
                <a:latin typeface="Times New Roman" panose="02020603050405020304" pitchFamily="18" charset="0"/>
                <a:cs typeface="Times New Roman" panose="02020603050405020304" pitchFamily="18" charset="0"/>
              </a:rPr>
              <a:t>BAHA provides two-fold solution to all such patients: </a:t>
            </a:r>
          </a:p>
          <a:p>
            <a:pPr marL="0" indent="0">
              <a:buNone/>
            </a:pPr>
            <a:r>
              <a:rPr lang="en-IN" dirty="0">
                <a:latin typeface="Times New Roman" panose="02020603050405020304" pitchFamily="18" charset="0"/>
                <a:cs typeface="Times New Roman" panose="02020603050405020304" pitchFamily="18" charset="0"/>
              </a:rPr>
              <a:t>1. It closes the air-bone gap by bypassing the conductive element. </a:t>
            </a:r>
          </a:p>
          <a:p>
            <a:pPr marL="0" indent="0">
              <a:buNone/>
            </a:pPr>
            <a:r>
              <a:rPr lang="en-IN" dirty="0">
                <a:latin typeface="Times New Roman" panose="02020603050405020304" pitchFamily="18" charset="0"/>
                <a:cs typeface="Times New Roman" panose="02020603050405020304" pitchFamily="18" charset="0"/>
              </a:rPr>
              <a:t>2. It compensates for the remaining degree of sensorineural hearing loss. </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The overall amplification required for people with mixed hearing loss is less with BAHA than conventional hearing aids and it is recommended when conductive component of the mixed hearing loss is greater than 30dB.</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5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668DE-C772-4108-9290-8E76C176F55E}"/>
              </a:ext>
            </a:extLst>
          </p:cNvPr>
          <p:cNvSpPr>
            <a:spLocks noGrp="1"/>
          </p:cNvSpPr>
          <p:nvPr>
            <p:ph idx="1"/>
          </p:nvPr>
        </p:nvSpPr>
        <p:spPr>
          <a:xfrm>
            <a:off x="838200" y="636104"/>
            <a:ext cx="10515600" cy="5540859"/>
          </a:xfrm>
        </p:spPr>
        <p:txBody>
          <a:bodyPr>
            <a:normAutofit/>
          </a:bodyPr>
          <a:lstStyle/>
          <a:p>
            <a:pPr marL="0" indent="0">
              <a:buNone/>
            </a:pPr>
            <a:r>
              <a:rPr lang="en-IN" b="1" i="1" u="sng" dirty="0">
                <a:latin typeface="Times New Roman" panose="02020603050405020304" pitchFamily="18" charset="0"/>
                <a:cs typeface="Times New Roman" panose="02020603050405020304" pitchFamily="18" charset="0"/>
              </a:rPr>
              <a:t>For mixed hearing loss: </a:t>
            </a:r>
          </a:p>
          <a:p>
            <a:r>
              <a:rPr lang="en-IN" dirty="0">
                <a:latin typeface="Times New Roman" panose="02020603050405020304" pitchFamily="18" charset="0"/>
                <a:cs typeface="Times New Roman" panose="02020603050405020304" pitchFamily="18" charset="0"/>
              </a:rPr>
              <a:t>Degree of conductive hearing loss - the air-bone gap is a good indicator of suitability for a Baha System. The greater the air-bone gap, the more the candidate will benefit from implantable bone conduction system. Studies suggest that candidates with an air-bone gap of more than </a:t>
            </a:r>
            <a:r>
              <a:rPr lang="en-IN" b="1" dirty="0">
                <a:latin typeface="Times New Roman" panose="02020603050405020304" pitchFamily="18" charset="0"/>
                <a:cs typeface="Times New Roman" panose="02020603050405020304" pitchFamily="18" charset="0"/>
              </a:rPr>
              <a:t>30-35 dB (PTA) </a:t>
            </a:r>
            <a:r>
              <a:rPr lang="en-IN" dirty="0">
                <a:latin typeface="Times New Roman" panose="02020603050405020304" pitchFamily="18" charset="0"/>
                <a:cs typeface="Times New Roman" panose="02020603050405020304" pitchFamily="18" charset="0"/>
              </a:rPr>
              <a:t>derive greater benefit from a Baha System than a hearing aid.</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Extent of the sensorineural hearing loss – those with a mild-to-moderate sensorineural component in their hearing loss are suitable Baha candidates.. The most powerful Baha sound processor can compensate for a </a:t>
            </a:r>
            <a:r>
              <a:rPr lang="en-IN" b="1" dirty="0">
                <a:latin typeface="Times New Roman" panose="02020603050405020304" pitchFamily="18" charset="0"/>
                <a:cs typeface="Times New Roman" panose="02020603050405020304" pitchFamily="18" charset="0"/>
              </a:rPr>
              <a:t>sensorineural element of up to 65 dB HL</a:t>
            </a:r>
            <a:r>
              <a:rPr lang="en-IN" dirty="0">
                <a:latin typeface="Times New Roman" panose="02020603050405020304" pitchFamily="18" charset="0"/>
                <a:cs typeface="Times New Roman" panose="02020603050405020304" pitchFamily="18" charset="0"/>
              </a:rPr>
              <a:t> (measured at 0.5, 1, 2 and 3 kHz).</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072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A3FA-EB62-4BF3-A4A1-270C39B3AA03}"/>
              </a:ext>
            </a:extLst>
          </p:cNvPr>
          <p:cNvSpPr>
            <a:spLocks noGrp="1"/>
          </p:cNvSpPr>
          <p:nvPr>
            <p:ph type="title"/>
          </p:nvPr>
        </p:nvSpPr>
        <p:spPr/>
        <p:txBody>
          <a:bodyPr>
            <a:noAutofit/>
          </a:bodyPr>
          <a:lstStyle/>
          <a:p>
            <a:r>
              <a:rPr lang="en-IN" sz="5000" i="1" dirty="0">
                <a:latin typeface="Baskerville Old Face" panose="02020602080505020303" pitchFamily="18" charset="0"/>
              </a:rPr>
              <a:t>Single-sided sensorineural deafness (SSD):</a:t>
            </a:r>
            <a:r>
              <a:rPr lang="en-IN" sz="5000" dirty="0">
                <a:latin typeface="Baskerville Old Face" panose="02020602080505020303" pitchFamily="18" charset="0"/>
              </a:rPr>
              <a:t> </a:t>
            </a:r>
          </a:p>
        </p:txBody>
      </p:sp>
      <p:sp>
        <p:nvSpPr>
          <p:cNvPr id="3" name="Content Placeholder 2">
            <a:extLst>
              <a:ext uri="{FF2B5EF4-FFF2-40B4-BE49-F238E27FC236}">
                <a16:creationId xmlns:a16="http://schemas.microsoft.com/office/drawing/2014/main" id="{B73186BF-4909-4808-91DC-140DE8B7068F}"/>
              </a:ext>
            </a:extLst>
          </p:cNvPr>
          <p:cNvSpPr>
            <a:spLocks noGrp="1"/>
          </p:cNvSpPr>
          <p:nvPr>
            <p:ph idx="1"/>
          </p:nvPr>
        </p:nvSpPr>
        <p:spPr/>
        <p:txBody>
          <a:bodyPr>
            <a:normAutofit/>
          </a:bodyPr>
          <a:lstStyle/>
          <a:p>
            <a:r>
              <a:rPr lang="en-IN" dirty="0">
                <a:latin typeface="Times New Roman" panose="02020603050405020304" pitchFamily="18" charset="0"/>
                <a:cs typeface="Times New Roman" panose="02020603050405020304" pitchFamily="18" charset="0"/>
              </a:rPr>
              <a:t>SSD causes significant </a:t>
            </a:r>
            <a:r>
              <a:rPr lang="en-IN" b="1" i="1" dirty="0">
                <a:latin typeface="Times New Roman" panose="02020603050405020304" pitchFamily="18" charset="0"/>
                <a:cs typeface="Times New Roman" panose="02020603050405020304" pitchFamily="18" charset="0"/>
              </a:rPr>
              <a:t>communication difficulties </a:t>
            </a:r>
            <a:r>
              <a:rPr lang="en-IN" dirty="0">
                <a:latin typeface="Times New Roman" panose="02020603050405020304" pitchFamily="18" charset="0"/>
                <a:cs typeface="Times New Roman" panose="02020603050405020304" pitchFamily="18" charset="0"/>
              </a:rPr>
              <a:t>for the patient due to inability to </a:t>
            </a:r>
            <a:r>
              <a:rPr lang="en-IN" b="1" i="1" dirty="0">
                <a:latin typeface="Times New Roman" panose="02020603050405020304" pitchFamily="18" charset="0"/>
                <a:cs typeface="Times New Roman" panose="02020603050405020304" pitchFamily="18" charset="0"/>
              </a:rPr>
              <a:t>localize sound</a:t>
            </a:r>
            <a:r>
              <a:rPr lang="en-IN" dirty="0">
                <a:latin typeface="Times New Roman" panose="02020603050405020304" pitchFamily="18" charset="0"/>
                <a:cs typeface="Times New Roman" panose="02020603050405020304" pitchFamily="18" charset="0"/>
              </a:rPr>
              <a:t>, more so when noise is directed towards the good ear and the talker is near the deaf ear. </a:t>
            </a:r>
          </a:p>
          <a:p>
            <a:r>
              <a:rPr lang="en-IN" b="1" i="1" dirty="0">
                <a:latin typeface="Times New Roman" panose="02020603050405020304" pitchFamily="18" charset="0"/>
                <a:cs typeface="Times New Roman" panose="02020603050405020304" pitchFamily="18" charset="0"/>
              </a:rPr>
              <a:t>BAHA is worn on the deaf side </a:t>
            </a:r>
            <a:r>
              <a:rPr lang="en-IN" dirty="0">
                <a:latin typeface="Times New Roman" panose="02020603050405020304" pitchFamily="18" charset="0"/>
                <a:cs typeface="Times New Roman" panose="02020603050405020304" pitchFamily="18" charset="0"/>
              </a:rPr>
              <a:t>and transfers the signal directly across the skull </a:t>
            </a:r>
            <a:r>
              <a:rPr lang="en-IN" b="1" i="1" dirty="0">
                <a:latin typeface="Times New Roman" panose="02020603050405020304" pitchFamily="18" charset="0"/>
                <a:cs typeface="Times New Roman" panose="02020603050405020304" pitchFamily="18" charset="0"/>
              </a:rPr>
              <a:t>via bone conduction </a:t>
            </a:r>
            <a:r>
              <a:rPr lang="en-IN" dirty="0">
                <a:latin typeface="Times New Roman" panose="02020603050405020304" pitchFamily="18" charset="0"/>
                <a:cs typeface="Times New Roman" panose="02020603050405020304" pitchFamily="18" charset="0"/>
              </a:rPr>
              <a:t>thus eliminating the head shadow effect. </a:t>
            </a:r>
          </a:p>
          <a:p>
            <a:r>
              <a:rPr lang="en-IN" dirty="0">
                <a:latin typeface="Times New Roman" panose="02020603050405020304" pitchFamily="18" charset="0"/>
                <a:cs typeface="Times New Roman" panose="02020603050405020304" pitchFamily="18" charset="0"/>
              </a:rPr>
              <a:t>But these patients must have normal hearing in the contra-lateral ear (20 dB HL air conduction pure tone averages). BAHA provides better directional 360-degree hearing in these patients. Studies have shown that patients with BAHA have better speech understanding than those with Contralateral Routing of Signal (CROS) hearing aids.</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513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D434-D6FA-44F6-B00E-DD115A4491A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E9A5DF3-44B7-499D-A440-0C478AD050FE}"/>
              </a:ext>
            </a:extLst>
          </p:cNvPr>
          <p:cNvSpPr>
            <a:spLocks noGrp="1"/>
          </p:cNvSpPr>
          <p:nvPr>
            <p:ph idx="1"/>
          </p:nvPr>
        </p:nvSpPr>
        <p:spPr/>
        <p:txBody>
          <a:bodyPr/>
          <a:lstStyle/>
          <a:p>
            <a:pPr marL="0" indent="0">
              <a:buNone/>
            </a:pPr>
            <a:r>
              <a:rPr lang="en-IN" dirty="0">
                <a:latin typeface="Times New Roman" panose="02020603050405020304" pitchFamily="18" charset="0"/>
                <a:cs typeface="Times New Roman" panose="02020603050405020304" pitchFamily="18" charset="0"/>
              </a:rPr>
              <a:t>The level of hearing in the good ear should be assessed. Candidates with normal hearing in their good ear will benefit from a Baha. In cases where there is a more pronounced hearing loss in the good ear, a bone conduction implant may not be the best solution. </a:t>
            </a:r>
          </a:p>
          <a:p>
            <a:pPr marL="0" indent="0">
              <a:buNone/>
            </a:pP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222175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E3AF-650D-45FB-9DE6-F17D5C8C979E}"/>
              </a:ext>
            </a:extLst>
          </p:cNvPr>
          <p:cNvSpPr>
            <a:spLocks noGrp="1"/>
          </p:cNvSpPr>
          <p:nvPr>
            <p:ph type="title"/>
          </p:nvPr>
        </p:nvSpPr>
        <p:spPr/>
        <p:txBody>
          <a:bodyPr/>
          <a:lstStyle/>
          <a:p>
            <a:r>
              <a:rPr lang="en-IN" b="1" dirty="0"/>
              <a:t>Contraindications:</a:t>
            </a:r>
            <a:br>
              <a:rPr lang="en-IN" dirty="0"/>
            </a:br>
            <a:endParaRPr lang="en-IN" dirty="0"/>
          </a:p>
        </p:txBody>
      </p:sp>
      <p:sp>
        <p:nvSpPr>
          <p:cNvPr id="3" name="Content Placeholder 2">
            <a:extLst>
              <a:ext uri="{FF2B5EF4-FFF2-40B4-BE49-F238E27FC236}">
                <a16:creationId xmlns:a16="http://schemas.microsoft.com/office/drawing/2014/main" id="{C82CD4C7-05BB-47E7-8898-147A068187D1}"/>
              </a:ext>
            </a:extLst>
          </p:cNvPr>
          <p:cNvSpPr>
            <a:spLocks noGrp="1"/>
          </p:cNvSpPr>
          <p:nvPr>
            <p:ph idx="1"/>
          </p:nvPr>
        </p:nvSpPr>
        <p:spPr>
          <a:xfrm>
            <a:off x="838200" y="1322363"/>
            <a:ext cx="10515600" cy="4854600"/>
          </a:xfrm>
        </p:spPr>
        <p:txBody>
          <a:bodyPr>
            <a:normAutofit fontScale="77500" lnSpcReduction="20000"/>
          </a:bodyPr>
          <a:lstStyle/>
          <a:p>
            <a:pPr marL="0" indent="0">
              <a:buNone/>
            </a:pPr>
            <a:r>
              <a:rPr lang="en-IN" dirty="0"/>
              <a:t> • Physical and mental fitness of the patient. Ill health can cause considerable risk by application of </a:t>
            </a:r>
            <a:r>
              <a:rPr lang="en-IN" dirty="0" err="1"/>
              <a:t>anesthesia</a:t>
            </a:r>
            <a:r>
              <a:rPr lang="en-IN" dirty="0"/>
              <a:t>.</a:t>
            </a:r>
          </a:p>
          <a:p>
            <a:pPr marL="0" indent="0">
              <a:buNone/>
            </a:pPr>
            <a:r>
              <a:rPr lang="en-IN" dirty="0"/>
              <a:t>• Patients vulnerable to increased risk of infection.</a:t>
            </a:r>
          </a:p>
          <a:p>
            <a:pPr marL="0" indent="0">
              <a:buNone/>
            </a:pPr>
            <a:r>
              <a:rPr lang="en-IN" dirty="0"/>
              <a:t>• Patients having allergic reaction to the implant.</a:t>
            </a:r>
          </a:p>
          <a:p>
            <a:pPr marL="0" indent="0">
              <a:buNone/>
            </a:pPr>
            <a:r>
              <a:rPr lang="en-IN" dirty="0"/>
              <a:t>• Rejection of the device due to subjective factors like cosmetic appeal.</a:t>
            </a:r>
          </a:p>
          <a:p>
            <a:pPr marL="0" indent="0">
              <a:buNone/>
            </a:pPr>
            <a:r>
              <a:rPr lang="en-IN" dirty="0"/>
              <a:t>• Obliteration of the cochlea, auditory nerve, auditory cortex. This can be revealed by CT       Scan, MRI etc. MRI is a better technique for finding ossified cochlea, nerve hypoplasia and CNS anomalies.</a:t>
            </a:r>
          </a:p>
          <a:p>
            <a:pPr marL="0" indent="0">
              <a:buNone/>
            </a:pPr>
            <a:r>
              <a:rPr lang="en-IN" dirty="0"/>
              <a:t>• Poor hygiene. Presence of any disease affecting the skin of the scalp is required for assessing a patient for BAHA device.</a:t>
            </a:r>
          </a:p>
          <a:p>
            <a:pPr marL="0" indent="0">
              <a:buNone/>
            </a:pPr>
            <a:r>
              <a:rPr lang="en-IN" dirty="0"/>
              <a:t>• If sufficient bone volume and bone density and quality is not present for the successful anchoring of the BAHA abutment within a patient’s skull.</a:t>
            </a:r>
          </a:p>
          <a:p>
            <a:pPr marL="0" indent="0">
              <a:buNone/>
            </a:pPr>
            <a:r>
              <a:rPr lang="en-IN" dirty="0"/>
              <a:t>The </a:t>
            </a:r>
            <a:r>
              <a:rPr lang="en-IN" dirty="0" err="1"/>
              <a:t>osseointegrated</a:t>
            </a:r>
            <a:r>
              <a:rPr lang="en-IN" dirty="0"/>
              <a:t> auditory implant (BAHA) is a system used for hearing rehabilitation through direct bone conduction. As such , the BAHA is an alternative to traditional bone, air conduction  and contralateral routing of offside signal. (CROS) hearing devices.</a:t>
            </a:r>
          </a:p>
          <a:p>
            <a:pPr marL="0" indent="0">
              <a:buNone/>
            </a:pPr>
            <a:endParaRPr lang="en-IN" dirty="0"/>
          </a:p>
        </p:txBody>
      </p:sp>
    </p:spTree>
    <p:extLst>
      <p:ext uri="{BB962C8B-B14F-4D97-AF65-F5344CB8AC3E}">
        <p14:creationId xmlns:p14="http://schemas.microsoft.com/office/powerpoint/2010/main" val="345623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68F9E-C260-4E63-A815-1E244C887058}"/>
              </a:ext>
            </a:extLst>
          </p:cNvPr>
          <p:cNvSpPr>
            <a:spLocks noGrp="1"/>
          </p:cNvSpPr>
          <p:nvPr>
            <p:ph idx="1"/>
          </p:nvPr>
        </p:nvSpPr>
        <p:spPr/>
        <p:txBody>
          <a:bodyPr>
            <a:normAutofit fontScale="85000" lnSpcReduction="20000"/>
          </a:bodyPr>
          <a:lstStyle/>
          <a:p>
            <a:r>
              <a:rPr lang="en-IN" dirty="0">
                <a:latin typeface="Times New Roman" panose="02020603050405020304" pitchFamily="18" charset="0"/>
                <a:cs typeface="Times New Roman" panose="02020603050405020304" pitchFamily="18" charset="0"/>
              </a:rPr>
              <a:t>The Bone Anchored Hearing Aid (BAHA) is a </a:t>
            </a:r>
            <a:r>
              <a:rPr lang="en-IN" b="1" dirty="0">
                <a:latin typeface="Times New Roman" panose="02020603050405020304" pitchFamily="18" charset="0"/>
                <a:cs typeface="Times New Roman" panose="02020603050405020304" pitchFamily="18" charset="0"/>
              </a:rPr>
              <a:t>surgically implanted </a:t>
            </a:r>
            <a:r>
              <a:rPr lang="en-IN" dirty="0">
                <a:latin typeface="Times New Roman" panose="02020603050405020304" pitchFamily="18" charset="0"/>
                <a:cs typeface="Times New Roman" panose="02020603050405020304" pitchFamily="18" charset="0"/>
              </a:rPr>
              <a:t>device designed to help people with hearing loss. </a:t>
            </a:r>
          </a:p>
          <a:p>
            <a:r>
              <a:rPr lang="en-IN" dirty="0">
                <a:latin typeface="Times New Roman" panose="02020603050405020304" pitchFamily="18" charset="0"/>
                <a:cs typeface="Times New Roman" panose="02020603050405020304" pitchFamily="18" charset="0"/>
              </a:rPr>
              <a:t>Most of the conventional hearing aids transmit sound through the </a:t>
            </a:r>
            <a:r>
              <a:rPr lang="en-IN" b="1" dirty="0">
                <a:latin typeface="Times New Roman" panose="02020603050405020304" pitchFamily="18" charset="0"/>
                <a:cs typeface="Times New Roman" panose="02020603050405020304" pitchFamily="18" charset="0"/>
              </a:rPr>
              <a:t>medium of air conduction. </a:t>
            </a:r>
            <a:r>
              <a:rPr lang="en-IN" dirty="0">
                <a:latin typeface="Times New Roman" panose="02020603050405020304" pitchFamily="18" charset="0"/>
                <a:cs typeface="Times New Roman" panose="02020603050405020304" pitchFamily="18" charset="0"/>
              </a:rPr>
              <a:t>BAHA</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stimulates the cochlea by transmitting the sound waves through the </a:t>
            </a:r>
            <a:r>
              <a:rPr lang="en-IN" b="1" dirty="0">
                <a:latin typeface="Times New Roman" panose="02020603050405020304" pitchFamily="18" charset="0"/>
                <a:cs typeface="Times New Roman" panose="02020603050405020304" pitchFamily="18" charset="0"/>
              </a:rPr>
              <a:t>bones in our skull</a:t>
            </a:r>
            <a:r>
              <a:rPr lang="en-IN" dirty="0">
                <a:latin typeface="Times New Roman" panose="02020603050405020304" pitchFamily="18" charset="0"/>
                <a:cs typeface="Times New Roman" panose="02020603050405020304" pitchFamily="18" charset="0"/>
              </a:rPr>
              <a:t>, or bone conduction, thereby </a:t>
            </a:r>
            <a:r>
              <a:rPr lang="en-IN" b="1" i="1" dirty="0">
                <a:solidFill>
                  <a:srgbClr val="FF0000"/>
                </a:solidFill>
                <a:latin typeface="Times New Roman" panose="02020603050405020304" pitchFamily="18" charset="0"/>
                <a:cs typeface="Times New Roman" panose="02020603050405020304" pitchFamily="18" charset="0"/>
              </a:rPr>
              <a:t>bypassing the outer and middle ear</a:t>
            </a:r>
            <a:r>
              <a:rPr lang="en-IN" dirty="0">
                <a:latin typeface="Times New Roman" panose="02020603050405020304" pitchFamily="18" charset="0"/>
                <a:cs typeface="Times New Roman" panose="02020603050405020304" pitchFamily="18" charset="0"/>
              </a:rPr>
              <a:t>. </a:t>
            </a:r>
          </a:p>
          <a:p>
            <a:r>
              <a:rPr lang="en-IN" dirty="0">
                <a:latin typeface="Times New Roman" panose="02020603050405020304" pitchFamily="18" charset="0"/>
                <a:cs typeface="Times New Roman" panose="02020603050405020304" pitchFamily="18" charset="0"/>
              </a:rPr>
              <a:t>Once the cochlea receives the sound signals, the information is converted in to neural signals and transferred to the brain, where it is perceived as sound.</a:t>
            </a:r>
          </a:p>
        </p:txBody>
      </p:sp>
      <p:pic>
        <p:nvPicPr>
          <p:cNvPr id="9" name="Picture 8">
            <a:extLst>
              <a:ext uri="{FF2B5EF4-FFF2-40B4-BE49-F238E27FC236}">
                <a16:creationId xmlns:a16="http://schemas.microsoft.com/office/drawing/2014/main" id="{E7B2F17E-0A70-47DE-93AB-A25BDDD234F3}"/>
              </a:ext>
            </a:extLst>
          </p:cNvPr>
          <p:cNvPicPr>
            <a:picLocks noChangeAspect="1"/>
          </p:cNvPicPr>
          <p:nvPr/>
        </p:nvPicPr>
        <p:blipFill>
          <a:blip r:embed="rId2"/>
          <a:stretch>
            <a:fillRect/>
          </a:stretch>
        </p:blipFill>
        <p:spPr>
          <a:xfrm>
            <a:off x="546100" y="1411406"/>
            <a:ext cx="4637087" cy="3979460"/>
          </a:xfrm>
          <a:prstGeom prst="rect">
            <a:avLst/>
          </a:prstGeom>
        </p:spPr>
      </p:pic>
      <p:sp>
        <p:nvSpPr>
          <p:cNvPr id="8" name="AutoShape 6" descr="Image result for bone anchored hearing aids">
            <a:extLst>
              <a:ext uri="{FF2B5EF4-FFF2-40B4-BE49-F238E27FC236}">
                <a16:creationId xmlns:a16="http://schemas.microsoft.com/office/drawing/2014/main" id="{9A0E0244-F2C4-40AD-BAE9-C18E1C2E357C}"/>
              </a:ext>
            </a:extLst>
          </p:cNvPr>
          <p:cNvSpPr>
            <a:spLocks noGrp="1" noChangeAspect="1" noChangeArrowheads="1"/>
          </p:cNvSpPr>
          <p:nvPr>
            <p:ph type="body" sz="half" idx="2"/>
          </p:nvPr>
        </p:nvSpPr>
        <p:spPr bwMode="auto">
          <a:xfrm>
            <a:off x="546100" y="641350"/>
            <a:ext cx="4637088" cy="52276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Tree>
    <p:extLst>
      <p:ext uri="{BB962C8B-B14F-4D97-AF65-F5344CB8AC3E}">
        <p14:creationId xmlns:p14="http://schemas.microsoft.com/office/powerpoint/2010/main" val="3739042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852C4-4558-4701-BA5C-E0AE4824F166}"/>
              </a:ext>
            </a:extLst>
          </p:cNvPr>
          <p:cNvSpPr>
            <a:spLocks noGrp="1"/>
          </p:cNvSpPr>
          <p:nvPr>
            <p:ph type="title"/>
          </p:nvPr>
        </p:nvSpPr>
        <p:spPr>
          <a:xfrm>
            <a:off x="838200" y="365126"/>
            <a:ext cx="10515600" cy="794204"/>
          </a:xfrm>
        </p:spPr>
        <p:txBody>
          <a:bodyPr>
            <a:normAutofit fontScale="90000"/>
          </a:bodyPr>
          <a:lstStyle/>
          <a:p>
            <a:r>
              <a:rPr lang="en-IN" sz="6600" dirty="0">
                <a:latin typeface="Gloucester MT Extra Condensed" panose="02030808020601010101" pitchFamily="18" charset="0"/>
              </a:rPr>
              <a:t>COMPLICATIONS</a:t>
            </a:r>
          </a:p>
        </p:txBody>
      </p:sp>
      <p:graphicFrame>
        <p:nvGraphicFramePr>
          <p:cNvPr id="4" name="Content Placeholder 3">
            <a:extLst>
              <a:ext uri="{FF2B5EF4-FFF2-40B4-BE49-F238E27FC236}">
                <a16:creationId xmlns:a16="http://schemas.microsoft.com/office/drawing/2014/main" id="{31B0A742-87BF-4048-9B8B-C850B09C15E9}"/>
              </a:ext>
            </a:extLst>
          </p:cNvPr>
          <p:cNvGraphicFramePr>
            <a:graphicFrameLocks noGrp="1"/>
          </p:cNvGraphicFramePr>
          <p:nvPr>
            <p:ph idx="1"/>
            <p:extLst>
              <p:ext uri="{D42A27DB-BD31-4B8C-83A1-F6EECF244321}">
                <p14:modId xmlns:p14="http://schemas.microsoft.com/office/powerpoint/2010/main" val="804130693"/>
              </p:ext>
            </p:extLst>
          </p:nvPr>
        </p:nvGraphicFramePr>
        <p:xfrm>
          <a:off x="0" y="1159330"/>
          <a:ext cx="12050486" cy="5519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384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F99D-8BB0-48BA-AF7E-B813218F3B42}"/>
              </a:ext>
            </a:extLst>
          </p:cNvPr>
          <p:cNvSpPr>
            <a:spLocks noGrp="1"/>
          </p:cNvSpPr>
          <p:nvPr>
            <p:ph type="title"/>
          </p:nvPr>
        </p:nvSpPr>
        <p:spPr/>
        <p:txBody>
          <a:bodyPr/>
          <a:lstStyle/>
          <a:p>
            <a:r>
              <a:rPr lang="en-IN" dirty="0"/>
              <a:t>complications</a:t>
            </a:r>
          </a:p>
        </p:txBody>
      </p:sp>
      <p:sp>
        <p:nvSpPr>
          <p:cNvPr id="3" name="Content Placeholder 2">
            <a:extLst>
              <a:ext uri="{FF2B5EF4-FFF2-40B4-BE49-F238E27FC236}">
                <a16:creationId xmlns:a16="http://schemas.microsoft.com/office/drawing/2014/main" id="{7A63F59D-828E-49EC-BD92-41681D2A8CDF}"/>
              </a:ext>
            </a:extLst>
          </p:cNvPr>
          <p:cNvSpPr>
            <a:spLocks noGrp="1"/>
          </p:cNvSpPr>
          <p:nvPr>
            <p:ph idx="1"/>
          </p:nvPr>
        </p:nvSpPr>
        <p:spPr/>
        <p:txBody>
          <a:bodyPr/>
          <a:lstStyle/>
          <a:p>
            <a:pPr marL="0" lvl="0" indent="0">
              <a:buNone/>
            </a:pPr>
            <a:r>
              <a:rPr lang="en-IN" dirty="0">
                <a:latin typeface="Times New Roman" panose="02020603050405020304" pitchFamily="18" charset="0"/>
                <a:cs typeface="Times New Roman" panose="02020603050405020304" pitchFamily="18" charset="0"/>
              </a:rPr>
              <a:t>Intraoperative- </a:t>
            </a:r>
          </a:p>
          <a:p>
            <a:pPr lvl="0"/>
            <a:r>
              <a:rPr lang="en-IN" dirty="0">
                <a:latin typeface="Times New Roman" panose="02020603050405020304" pitchFamily="18" charset="0"/>
                <a:cs typeface="Times New Roman" panose="02020603050405020304" pitchFamily="18" charset="0"/>
              </a:rPr>
              <a:t>Ideally, surgery in children with cortical bone thickness less than 3 mm should be delayed until age of 4 or 5 years. These children can be provided rehabilitation with the processor worn on a soft band around their head.</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437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F99D-8BB0-48BA-AF7E-B813218F3B42}"/>
              </a:ext>
            </a:extLst>
          </p:cNvPr>
          <p:cNvSpPr>
            <a:spLocks noGrp="1"/>
          </p:cNvSpPr>
          <p:nvPr>
            <p:ph type="title"/>
          </p:nvPr>
        </p:nvSpPr>
        <p:spPr/>
        <p:txBody>
          <a:bodyPr/>
          <a:lstStyle/>
          <a:p>
            <a:r>
              <a:rPr lang="en-IN" i="1" dirty="0">
                <a:latin typeface="Baskerville Old Face" panose="02020602080505020303" pitchFamily="18" charset="0"/>
              </a:rPr>
              <a:t>PERIOPERATIVE</a:t>
            </a:r>
          </a:p>
        </p:txBody>
      </p:sp>
      <p:sp>
        <p:nvSpPr>
          <p:cNvPr id="3" name="Content Placeholder 2">
            <a:extLst>
              <a:ext uri="{FF2B5EF4-FFF2-40B4-BE49-F238E27FC236}">
                <a16:creationId xmlns:a16="http://schemas.microsoft.com/office/drawing/2014/main" id="{7A63F59D-828E-49EC-BD92-41681D2A8CDF}"/>
              </a:ext>
            </a:extLst>
          </p:cNvPr>
          <p:cNvSpPr>
            <a:spLocks noGrp="1"/>
          </p:cNvSpPr>
          <p:nvPr>
            <p:ph idx="1"/>
          </p:nvPr>
        </p:nvSpPr>
        <p:spPr/>
        <p:txBody>
          <a:bodyPr>
            <a:normAutofit lnSpcReduction="10000"/>
          </a:bodyPr>
          <a:lstStyle/>
          <a:p>
            <a:pPr marL="514350" lvl="0" indent="-514350">
              <a:buAutoNum type="arabicPeriod"/>
            </a:pPr>
            <a:r>
              <a:rPr lang="en-IN" i="1" u="sng" dirty="0">
                <a:latin typeface="Times New Roman" panose="02020603050405020304" pitchFamily="18" charset="0"/>
                <a:cs typeface="Times New Roman" panose="02020603050405020304" pitchFamily="18" charset="0"/>
              </a:rPr>
              <a:t>Infection:</a:t>
            </a:r>
            <a:r>
              <a:rPr lang="en-IN" dirty="0">
                <a:latin typeface="Times New Roman" panose="02020603050405020304" pitchFamily="18" charset="0"/>
                <a:cs typeface="Times New Roman" panose="02020603050405020304" pitchFamily="18" charset="0"/>
              </a:rPr>
              <a:t> Local wound inflammation around the abutment is commonly classified according to the clinical scoring system of Holger’s and colleagues, as follows:</a:t>
            </a:r>
            <a:br>
              <a:rPr lang="en-IN"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a:p>
            <a:pPr marL="0" lvl="0" indent="0">
              <a:buNone/>
            </a:pPr>
            <a:r>
              <a:rPr lang="en-IN" dirty="0">
                <a:latin typeface="Times New Roman" panose="02020603050405020304" pitchFamily="18" charset="0"/>
                <a:cs typeface="Times New Roman" panose="02020603050405020304" pitchFamily="18" charset="0"/>
              </a:rPr>
              <a:t>Grade 0: No irritation;</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Grade 1: Slight redness;</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Grade 2: Red and moist;</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Grade 3: Same as 2, but also with granulation tissue formed;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Grade 4: Skin irritation of such a degree that the abutment must be removed.</a:t>
            </a:r>
            <a:br>
              <a:rPr lang="en-IN"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122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BAA990-05D7-4C7C-B829-02B04EFCC9F1}"/>
              </a:ext>
            </a:extLst>
          </p:cNvPr>
          <p:cNvSpPr>
            <a:spLocks noGrp="1"/>
          </p:cNvSpPr>
          <p:nvPr>
            <p:ph idx="1"/>
          </p:nvPr>
        </p:nvSpPr>
        <p:spPr>
          <a:xfrm>
            <a:off x="838200" y="805218"/>
            <a:ext cx="10515600" cy="5371745"/>
          </a:xfrm>
        </p:spPr>
        <p:txBody>
          <a:bodyPr>
            <a:normAutofit/>
          </a:bodyPr>
          <a:lstStyle/>
          <a:p>
            <a:pPr marL="0" indent="0">
              <a:buNone/>
            </a:pPr>
            <a:r>
              <a:rPr lang="en-IN" dirty="0">
                <a:latin typeface="Times New Roman" panose="02020603050405020304" pitchFamily="18" charset="0"/>
                <a:cs typeface="Times New Roman" panose="02020603050405020304" pitchFamily="18" charset="0"/>
              </a:rPr>
              <a:t>Treatment of the skin reaction may vary, depending on its grade. </a:t>
            </a:r>
          </a:p>
          <a:p>
            <a:r>
              <a:rPr lang="en-IN" dirty="0">
                <a:latin typeface="Times New Roman" panose="02020603050405020304" pitchFamily="18" charset="0"/>
                <a:cs typeface="Times New Roman" panose="02020603050405020304" pitchFamily="18" charset="0"/>
              </a:rPr>
              <a:t>For </a:t>
            </a:r>
            <a:r>
              <a:rPr lang="en-IN" b="1" dirty="0">
                <a:latin typeface="Times New Roman" panose="02020603050405020304" pitchFamily="18" charset="0"/>
                <a:cs typeface="Times New Roman" panose="02020603050405020304" pitchFamily="18" charset="0"/>
              </a:rPr>
              <a:t>Grade 1 reactions, local antibiotic ointment </a:t>
            </a:r>
            <a:r>
              <a:rPr lang="en-IN" dirty="0">
                <a:latin typeface="Times New Roman" panose="02020603050405020304" pitchFamily="18" charset="0"/>
                <a:cs typeface="Times New Roman" panose="02020603050405020304" pitchFamily="18" charset="0"/>
              </a:rPr>
              <a:t>is recommended. </a:t>
            </a:r>
          </a:p>
          <a:p>
            <a:r>
              <a:rPr lang="en-IN" b="1" dirty="0">
                <a:latin typeface="Times New Roman" panose="02020603050405020304" pitchFamily="18" charset="0"/>
                <a:cs typeface="Times New Roman" panose="02020603050405020304" pitchFamily="18" charset="0"/>
              </a:rPr>
              <a:t>Reapplying the healing cap, </a:t>
            </a:r>
            <a:r>
              <a:rPr lang="en-IN" dirty="0">
                <a:latin typeface="Times New Roman" panose="02020603050405020304" pitchFamily="18" charset="0"/>
                <a:cs typeface="Times New Roman" panose="02020603050405020304" pitchFamily="18" charset="0"/>
              </a:rPr>
              <a:t>and wrapping the area with antibiotic gauze for a period may treat </a:t>
            </a:r>
            <a:r>
              <a:rPr lang="en-IN" b="1" dirty="0">
                <a:latin typeface="Times New Roman" panose="02020603050405020304" pitchFamily="18" charset="0"/>
                <a:cs typeface="Times New Roman" panose="02020603050405020304" pitchFamily="18" charset="0"/>
              </a:rPr>
              <a:t>Grade 2 reactions. </a:t>
            </a:r>
          </a:p>
          <a:p>
            <a:r>
              <a:rPr lang="en-IN" b="1" dirty="0">
                <a:latin typeface="Times New Roman" panose="02020603050405020304" pitchFamily="18" charset="0"/>
                <a:cs typeface="Times New Roman" panose="02020603050405020304" pitchFamily="18" charset="0"/>
              </a:rPr>
              <a:t>Grade 3 and4 reactions require revision surgery.</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Inflammation around the abutment is, in general, more common in children than in adults. Persistent, chronic infections around the implant may be due to </a:t>
            </a:r>
            <a:r>
              <a:rPr lang="en-IN" b="1" i="1" dirty="0">
                <a:latin typeface="Times New Roman" panose="02020603050405020304" pitchFamily="18" charset="0"/>
                <a:cs typeface="Times New Roman" panose="02020603050405020304" pitchFamily="18" charset="0"/>
              </a:rPr>
              <a:t>Staphylococcus aureus</a:t>
            </a:r>
            <a:r>
              <a:rPr lang="en-IN" dirty="0">
                <a:latin typeface="Times New Roman" panose="02020603050405020304" pitchFamily="18" charset="0"/>
                <a:cs typeface="Times New Roman" panose="02020603050405020304" pitchFamily="18" charset="0"/>
              </a:rPr>
              <a:t>. More severe infections can also occur, ranging from osteomyelitis with loss of the fixture, to intracerebral abscess.</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381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3F59D-828E-49EC-BD92-41681D2A8CDF}"/>
              </a:ext>
            </a:extLst>
          </p:cNvPr>
          <p:cNvSpPr>
            <a:spLocks noGrp="1"/>
          </p:cNvSpPr>
          <p:nvPr>
            <p:ph idx="1"/>
          </p:nvPr>
        </p:nvSpPr>
        <p:spPr>
          <a:xfrm>
            <a:off x="838200" y="212271"/>
            <a:ext cx="10515600" cy="6475132"/>
          </a:xfrm>
        </p:spPr>
        <p:txBody>
          <a:bodyPr>
            <a:normAutofit/>
          </a:bodyPr>
          <a:lstStyle/>
          <a:p>
            <a:pPr marL="0" indent="0">
              <a:buNone/>
            </a:pPr>
            <a:r>
              <a:rPr lang="en-IN" i="1" dirty="0">
                <a:latin typeface="Times New Roman" panose="02020603050405020304" pitchFamily="18" charset="0"/>
                <a:cs typeface="Times New Roman" panose="02020603050405020304" pitchFamily="18" charset="0"/>
              </a:rPr>
              <a:t>2. </a:t>
            </a:r>
            <a:r>
              <a:rPr lang="en-IN" i="1" u="sng" dirty="0">
                <a:latin typeface="Times New Roman" panose="02020603050405020304" pitchFamily="18" charset="0"/>
                <a:cs typeface="Times New Roman" panose="02020603050405020304" pitchFamily="18" charset="0"/>
              </a:rPr>
              <a:t>Failure of osseointegration:</a:t>
            </a:r>
            <a:r>
              <a:rPr lang="en-IN" dirty="0">
                <a:latin typeface="Times New Roman" panose="02020603050405020304" pitchFamily="18" charset="0"/>
                <a:cs typeface="Times New Roman" panose="02020603050405020304" pitchFamily="18" charset="0"/>
              </a:rPr>
              <a:t> Symptoms and signs of osseointegration failure can vary. </a:t>
            </a:r>
          </a:p>
          <a:p>
            <a:pPr marL="0" indent="0">
              <a:buNone/>
            </a:pPr>
            <a:r>
              <a:rPr lang="en-IN" dirty="0">
                <a:latin typeface="Times New Roman" panose="02020603050405020304" pitchFamily="18" charset="0"/>
                <a:cs typeface="Times New Roman" panose="02020603050405020304" pitchFamily="18" charset="0"/>
              </a:rPr>
              <a:t>In the most severe situation, the abutment-fixture complex </a:t>
            </a:r>
            <a:r>
              <a:rPr lang="en-IN" b="1" dirty="0">
                <a:latin typeface="Times New Roman" panose="02020603050405020304" pitchFamily="18" charset="0"/>
                <a:cs typeface="Times New Roman" panose="02020603050405020304" pitchFamily="18" charset="0"/>
              </a:rPr>
              <a:t>may be so loose that it falls out</a:t>
            </a:r>
            <a:r>
              <a:rPr lang="en-IN" dirty="0">
                <a:latin typeface="Times New Roman" panose="02020603050405020304" pitchFamily="18" charset="0"/>
                <a:cs typeface="Times New Roman" panose="02020603050405020304" pitchFamily="18" charset="0"/>
              </a:rPr>
              <a:t>. </a:t>
            </a:r>
          </a:p>
          <a:p>
            <a:pPr marL="0" indent="0">
              <a:buNone/>
            </a:pPr>
            <a:r>
              <a:rPr lang="en-IN" dirty="0">
                <a:latin typeface="Times New Roman" panose="02020603050405020304" pitchFamily="18" charset="0"/>
                <a:cs typeface="Times New Roman" panose="02020603050405020304" pitchFamily="18" charset="0"/>
              </a:rPr>
              <a:t>At other times, a fibrous attachment is present; the fixture remains in place but the </a:t>
            </a:r>
            <a:r>
              <a:rPr lang="en-IN" b="1" dirty="0">
                <a:latin typeface="Times New Roman" panose="02020603050405020304" pitchFamily="18" charset="0"/>
                <a:cs typeface="Times New Roman" panose="02020603050405020304" pitchFamily="18" charset="0"/>
              </a:rPr>
              <a:t>patient experiences little or no sound</a:t>
            </a:r>
            <a:r>
              <a:rPr lang="en-IN" dirty="0">
                <a:latin typeface="Times New Roman" panose="02020603050405020304" pitchFamily="18" charset="0"/>
                <a:cs typeface="Times New Roman" panose="02020603050405020304" pitchFamily="18" charset="0"/>
              </a:rPr>
              <a:t>, or complains of sound distortion when the sound processor is fitted. </a:t>
            </a:r>
          </a:p>
          <a:p>
            <a:pPr marL="0" indent="0">
              <a:buNone/>
            </a:pPr>
            <a:r>
              <a:rPr lang="en-IN" b="1" dirty="0">
                <a:latin typeface="Times New Roman" panose="02020603050405020304" pitchFamily="18" charset="0"/>
                <a:cs typeface="Times New Roman" panose="02020603050405020304" pitchFamily="18" charset="0"/>
              </a:rPr>
              <a:t>Several factors like age &amp; craniofacial anatomy </a:t>
            </a:r>
            <a:r>
              <a:rPr lang="en-IN" dirty="0">
                <a:latin typeface="Times New Roman" panose="02020603050405020304" pitchFamily="18" charset="0"/>
                <a:cs typeface="Times New Roman" panose="02020603050405020304" pitchFamily="18" charset="0"/>
              </a:rPr>
              <a:t>must be considered for adequate osseointegration. Proper surgical technique at the initial surgery is paramount. The thickness of the bone is also important. Patients with craniofacial syndromes often have thin bone in the area of planned implantation. </a:t>
            </a:r>
          </a:p>
          <a:p>
            <a:pPr marL="0" indent="0">
              <a:buNone/>
            </a:pPr>
            <a:r>
              <a:rPr lang="en-IN" dirty="0">
                <a:latin typeface="Times New Roman" panose="02020603050405020304" pitchFamily="18" charset="0"/>
                <a:cs typeface="Times New Roman" panose="02020603050405020304" pitchFamily="18" charset="0"/>
              </a:rPr>
              <a:t>One reason for implant losses without any known trauma is idiopathic </a:t>
            </a:r>
            <a:r>
              <a:rPr lang="en-IN" b="1" dirty="0">
                <a:latin typeface="Times New Roman" panose="02020603050405020304" pitchFamily="18" charset="0"/>
                <a:cs typeface="Times New Roman" panose="02020603050405020304" pitchFamily="18" charset="0"/>
              </a:rPr>
              <a:t>bone resorption at the bone metal interface.</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32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3F59D-828E-49EC-BD92-41681D2A8CDF}"/>
              </a:ext>
            </a:extLst>
          </p:cNvPr>
          <p:cNvSpPr>
            <a:spLocks noGrp="1"/>
          </p:cNvSpPr>
          <p:nvPr>
            <p:ph idx="1"/>
          </p:nvPr>
        </p:nvSpPr>
        <p:spPr>
          <a:xfrm>
            <a:off x="838200" y="408214"/>
            <a:ext cx="10515600" cy="5768749"/>
          </a:xfrm>
        </p:spPr>
        <p:txBody>
          <a:bodyPr/>
          <a:lstStyle/>
          <a:p>
            <a:pPr marL="0" indent="0">
              <a:buNone/>
            </a:pPr>
            <a:r>
              <a:rPr lang="en-IN" i="1" dirty="0">
                <a:latin typeface="Times New Roman" panose="02020603050405020304" pitchFamily="18" charset="0"/>
                <a:cs typeface="Times New Roman" panose="02020603050405020304" pitchFamily="18" charset="0"/>
              </a:rPr>
              <a:t>3. </a:t>
            </a:r>
            <a:r>
              <a:rPr lang="en-IN" i="1" u="sng" dirty="0">
                <a:latin typeface="Times New Roman" panose="02020603050405020304" pitchFamily="18" charset="0"/>
                <a:cs typeface="Times New Roman" panose="02020603050405020304" pitchFamily="18" charset="0"/>
              </a:rPr>
              <a:t>Bone overgrowth:</a:t>
            </a:r>
            <a:r>
              <a:rPr lang="en-IN" dirty="0">
                <a:latin typeface="Times New Roman" panose="02020603050405020304" pitchFamily="18" charset="0"/>
                <a:cs typeface="Times New Roman" panose="02020603050405020304" pitchFamily="18" charset="0"/>
              </a:rPr>
              <a:t> The possibility of bone overgrowth should be considered when a loose abutment cannot be tightened. Bone overgrowth is found exclusively in children, especially between the ages of 5 and 11. Bone growth during this time period is significant, with the growth of the temporal and parietal bones being appositional. </a:t>
            </a:r>
          </a:p>
          <a:p>
            <a:endParaRPr lang="en-IN"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8D98A39-A68E-44AF-8ACA-35B719C515DF}"/>
              </a:ext>
            </a:extLst>
          </p:cNvPr>
          <p:cNvPicPr/>
          <p:nvPr/>
        </p:nvPicPr>
        <p:blipFill rotWithShape="1">
          <a:blip r:embed="rId2"/>
          <a:srcRect l="21276" t="23099" r="24806" b="20794"/>
          <a:stretch/>
        </p:blipFill>
        <p:spPr bwMode="auto">
          <a:xfrm>
            <a:off x="5131559" y="2538484"/>
            <a:ext cx="6222242" cy="40419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5515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0D58-65C0-49DB-8BE4-2AE9406D830C}"/>
              </a:ext>
            </a:extLst>
          </p:cNvPr>
          <p:cNvSpPr>
            <a:spLocks noGrp="1"/>
          </p:cNvSpPr>
          <p:nvPr>
            <p:ph type="title"/>
          </p:nvPr>
        </p:nvSpPr>
        <p:spPr/>
        <p:txBody>
          <a:bodyPr>
            <a:normAutofit/>
          </a:bodyPr>
          <a:lstStyle/>
          <a:p>
            <a:r>
              <a:rPr lang="en-IN" sz="6000" b="1" dirty="0">
                <a:latin typeface="Gloucester MT Extra Condensed" panose="02030808020601010101" pitchFamily="18" charset="0"/>
              </a:rPr>
              <a:t>REFERENCES</a:t>
            </a:r>
          </a:p>
        </p:txBody>
      </p:sp>
      <p:sp>
        <p:nvSpPr>
          <p:cNvPr id="3" name="Content Placeholder 2">
            <a:extLst>
              <a:ext uri="{FF2B5EF4-FFF2-40B4-BE49-F238E27FC236}">
                <a16:creationId xmlns:a16="http://schemas.microsoft.com/office/drawing/2014/main" id="{00DF755F-09A3-4CBD-AF2D-748169CAF77E}"/>
              </a:ext>
            </a:extLst>
          </p:cNvPr>
          <p:cNvSpPr>
            <a:spLocks noGrp="1"/>
          </p:cNvSpPr>
          <p:nvPr>
            <p:ph idx="1"/>
          </p:nvPr>
        </p:nvSpPr>
        <p:spPr>
          <a:xfrm>
            <a:off x="284813" y="1690688"/>
            <a:ext cx="11497456" cy="4875004"/>
          </a:xfrm>
        </p:spPr>
        <p:txBody>
          <a:bodyPr>
            <a:normAutofit fontScale="77500" lnSpcReduction="20000"/>
          </a:bodyPr>
          <a:lstStyle/>
          <a:p>
            <a:pPr lvl="0"/>
            <a:r>
              <a:rPr lang="en-IN" dirty="0">
                <a:latin typeface="Times New Roman" panose="02020603050405020304" pitchFamily="18" charset="0"/>
                <a:cs typeface="Times New Roman" panose="02020603050405020304" pitchFamily="18" charset="0"/>
              </a:rPr>
              <a:t>Cass, S. P., Meyers, A. D. (2016). Surgical Placement of Bone-Anchored Hearing Systems</a:t>
            </a:r>
          </a:p>
          <a:p>
            <a:pPr lvl="0"/>
            <a:r>
              <a:rPr lang="en-IN" dirty="0" err="1">
                <a:latin typeface="Times New Roman" panose="02020603050405020304" pitchFamily="18" charset="0"/>
                <a:cs typeface="Times New Roman" panose="02020603050405020304" pitchFamily="18" charset="0"/>
              </a:rPr>
              <a:t>Hagr</a:t>
            </a:r>
            <a:r>
              <a:rPr lang="en-IN" dirty="0">
                <a:latin typeface="Times New Roman" panose="02020603050405020304" pitchFamily="18" charset="0"/>
                <a:cs typeface="Times New Roman" panose="02020603050405020304" pitchFamily="18" charset="0"/>
              </a:rPr>
              <a:t>, A. (2007). BAHA: Bone-Anchored Hearing Aid. </a:t>
            </a:r>
            <a:r>
              <a:rPr lang="en-IN" i="1" dirty="0">
                <a:latin typeface="Times New Roman" panose="02020603050405020304" pitchFamily="18" charset="0"/>
                <a:cs typeface="Times New Roman" panose="02020603050405020304" pitchFamily="18" charset="0"/>
              </a:rPr>
              <a:t>International Journal of Health Sciences, 1 </a:t>
            </a:r>
            <a:r>
              <a:rPr lang="en-IN" dirty="0">
                <a:latin typeface="Times New Roman" panose="02020603050405020304" pitchFamily="18" charset="0"/>
                <a:cs typeface="Times New Roman" panose="02020603050405020304" pitchFamily="18" charset="0"/>
              </a:rPr>
              <a:t>(2), 265-276</a:t>
            </a:r>
          </a:p>
          <a:p>
            <a:pPr lvl="0"/>
            <a:r>
              <a:rPr lang="en-IN" dirty="0" err="1">
                <a:latin typeface="Times New Roman" panose="02020603050405020304" pitchFamily="18" charset="0"/>
                <a:cs typeface="Times New Roman" panose="02020603050405020304" pitchFamily="18" charset="0"/>
              </a:rPr>
              <a:t>Hathiram</a:t>
            </a:r>
            <a:r>
              <a:rPr lang="en-IN" dirty="0">
                <a:latin typeface="Times New Roman" panose="02020603050405020304" pitchFamily="18" charset="0"/>
                <a:cs typeface="Times New Roman" panose="02020603050405020304" pitchFamily="18" charset="0"/>
              </a:rPr>
              <a:t>, B. T. &amp; </a:t>
            </a:r>
            <a:r>
              <a:rPr lang="en-IN" dirty="0" err="1">
                <a:latin typeface="Times New Roman" panose="02020603050405020304" pitchFamily="18" charset="0"/>
                <a:cs typeface="Times New Roman" panose="02020603050405020304" pitchFamily="18" charset="0"/>
              </a:rPr>
              <a:t>Khattar</a:t>
            </a:r>
            <a:r>
              <a:rPr lang="en-IN" dirty="0">
                <a:latin typeface="Times New Roman" panose="02020603050405020304" pitchFamily="18" charset="0"/>
                <a:cs typeface="Times New Roman" panose="02020603050405020304" pitchFamily="18" charset="0"/>
              </a:rPr>
              <a:t>, V. S. (2013). </a:t>
            </a:r>
            <a:r>
              <a:rPr lang="en-IN" i="1" dirty="0">
                <a:latin typeface="Times New Roman" panose="02020603050405020304" pitchFamily="18" charset="0"/>
                <a:cs typeface="Times New Roman" panose="02020603050405020304" pitchFamily="18" charset="0"/>
              </a:rPr>
              <a:t>Atlas of Operative Otorhinolaryngology and Head and Neck Surgery (2 Vol Set). </a:t>
            </a:r>
            <a:r>
              <a:rPr lang="en-IN" dirty="0">
                <a:latin typeface="Times New Roman" panose="02020603050405020304" pitchFamily="18" charset="0"/>
                <a:cs typeface="Times New Roman" panose="02020603050405020304" pitchFamily="18" charset="0"/>
              </a:rPr>
              <a:t>New Delhi: Jaypee Brothers Medical Publications.</a:t>
            </a:r>
          </a:p>
          <a:p>
            <a:pPr lvl="0"/>
            <a:r>
              <a:rPr lang="en-IN" dirty="0" err="1">
                <a:latin typeface="Times New Roman" panose="02020603050405020304" pitchFamily="18" charset="0"/>
                <a:cs typeface="Times New Roman" panose="02020603050405020304" pitchFamily="18" charset="0"/>
              </a:rPr>
              <a:t>Manenkar</a:t>
            </a:r>
            <a:r>
              <a:rPr lang="en-IN" dirty="0">
                <a:latin typeface="Times New Roman" panose="02020603050405020304" pitchFamily="18" charset="0"/>
                <a:cs typeface="Times New Roman" panose="02020603050405020304" pitchFamily="18" charset="0"/>
              </a:rPr>
              <a:t>, G., </a:t>
            </a:r>
            <a:r>
              <a:rPr lang="en-IN" dirty="0" err="1">
                <a:latin typeface="Times New Roman" panose="02020603050405020304" pitchFamily="18" charset="0"/>
                <a:cs typeface="Times New Roman" panose="02020603050405020304" pitchFamily="18" charset="0"/>
              </a:rPr>
              <a:t>Chitranshi</a:t>
            </a:r>
            <a:r>
              <a:rPr lang="en-IN" dirty="0">
                <a:latin typeface="Times New Roman" panose="02020603050405020304" pitchFamily="18" charset="0"/>
                <a:cs typeface="Times New Roman" panose="02020603050405020304" pitchFamily="18" charset="0"/>
              </a:rPr>
              <a:t>, P. B., </a:t>
            </a:r>
            <a:r>
              <a:rPr lang="en-IN" dirty="0" err="1">
                <a:latin typeface="Times New Roman" panose="02020603050405020304" pitchFamily="18" charset="0"/>
                <a:cs typeface="Times New Roman" panose="02020603050405020304" pitchFamily="18" charset="0"/>
              </a:rPr>
              <a:t>Kirtane</a:t>
            </a:r>
            <a:r>
              <a:rPr lang="en-IN" dirty="0">
                <a:latin typeface="Times New Roman" panose="02020603050405020304" pitchFamily="18" charset="0"/>
                <a:cs typeface="Times New Roman" panose="02020603050405020304" pitchFamily="18" charset="0"/>
              </a:rPr>
              <a:t>, M. V. (2010)</a:t>
            </a:r>
            <a:r>
              <a:rPr lang="en-IN" i="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Hearing with Bone Anchored Hearing Aid (BAHA). </a:t>
            </a:r>
            <a:r>
              <a:rPr lang="en-IN" i="1" dirty="0">
                <a:latin typeface="Times New Roman" panose="02020603050405020304" pitchFamily="18" charset="0"/>
                <a:cs typeface="Times New Roman" panose="02020603050405020304" pitchFamily="18" charset="0"/>
              </a:rPr>
              <a:t>Otorhinolaryngology Clinics: An International Journal, 2</a:t>
            </a:r>
            <a:r>
              <a:rPr lang="en-IN" dirty="0">
                <a:latin typeface="Times New Roman" panose="02020603050405020304" pitchFamily="18" charset="0"/>
                <a:cs typeface="Times New Roman" panose="02020603050405020304" pitchFamily="18" charset="0"/>
              </a:rPr>
              <a:t>, 125-131.</a:t>
            </a:r>
          </a:p>
          <a:p>
            <a:pPr lvl="0"/>
            <a:r>
              <a:rPr lang="en-IN" dirty="0">
                <a:latin typeface="Times New Roman" panose="02020603050405020304" pitchFamily="18" charset="0"/>
                <a:cs typeface="Times New Roman" panose="02020603050405020304" pitchFamily="18" charset="0"/>
              </a:rPr>
              <a:t>http://www.cochlear.com/wps/wcm/connect/au/home/discover/baha-bone-conduction-implants</a:t>
            </a:r>
          </a:p>
          <a:p>
            <a:pPr lvl="0"/>
            <a:r>
              <a:rPr lang="en-IN" u="sng" dirty="0">
                <a:latin typeface="Times New Roman" panose="02020603050405020304" pitchFamily="18" charset="0"/>
                <a:cs typeface="Times New Roman" panose="02020603050405020304" pitchFamily="18" charset="0"/>
                <a:hlinkClick r:id="rId2"/>
              </a:rPr>
              <a:t>http://www.sophono.com</a:t>
            </a:r>
            <a:endParaRPr lang="en-IN" dirty="0">
              <a:latin typeface="Times New Roman" panose="02020603050405020304" pitchFamily="18" charset="0"/>
              <a:cs typeface="Times New Roman" panose="02020603050405020304" pitchFamily="18" charset="0"/>
            </a:endParaRPr>
          </a:p>
          <a:p>
            <a:pPr lvl="0"/>
            <a:r>
              <a:rPr lang="en-IN" u="sng" dirty="0">
                <a:latin typeface="Times New Roman" panose="02020603050405020304" pitchFamily="18" charset="0"/>
                <a:cs typeface="Times New Roman" panose="02020603050405020304" pitchFamily="18" charset="0"/>
                <a:hlinkClick r:id="rId3"/>
              </a:rPr>
              <a:t>http://www.oticon.com</a:t>
            </a:r>
            <a:endParaRPr lang="en-IN" dirty="0">
              <a:latin typeface="Times New Roman" panose="02020603050405020304" pitchFamily="18" charset="0"/>
              <a:cs typeface="Times New Roman" panose="02020603050405020304" pitchFamily="18" charset="0"/>
            </a:endParaRPr>
          </a:p>
          <a:p>
            <a:pPr lvl="0"/>
            <a:r>
              <a:rPr lang="en-IN" dirty="0">
                <a:latin typeface="Times New Roman" panose="02020603050405020304" pitchFamily="18" charset="0"/>
                <a:cs typeface="Times New Roman" panose="02020603050405020304" pitchFamily="18" charset="0"/>
              </a:rPr>
              <a:t>Lustig, L. R., Arts, H. A., </a:t>
            </a:r>
            <a:r>
              <a:rPr lang="en-IN" dirty="0" err="1">
                <a:latin typeface="Times New Roman" panose="02020603050405020304" pitchFamily="18" charset="0"/>
                <a:cs typeface="Times New Roman" panose="02020603050405020304" pitchFamily="18" charset="0"/>
              </a:rPr>
              <a:t>Brackmann</a:t>
            </a:r>
            <a:r>
              <a:rPr lang="en-IN" dirty="0">
                <a:latin typeface="Times New Roman" panose="02020603050405020304" pitchFamily="18" charset="0"/>
                <a:cs typeface="Times New Roman" panose="02020603050405020304" pitchFamily="18" charset="0"/>
              </a:rPr>
              <a:t>, D. E. Francis, H. F., </a:t>
            </a:r>
            <a:r>
              <a:rPr lang="en-IN" dirty="0" err="1">
                <a:latin typeface="Times New Roman" panose="02020603050405020304" pitchFamily="18" charset="0"/>
                <a:cs typeface="Times New Roman" panose="02020603050405020304" pitchFamily="18" charset="0"/>
              </a:rPr>
              <a:t>Molony</a:t>
            </a:r>
            <a:r>
              <a:rPr lang="en-IN" dirty="0">
                <a:latin typeface="Times New Roman" panose="02020603050405020304" pitchFamily="18" charset="0"/>
                <a:cs typeface="Times New Roman" panose="02020603050405020304" pitchFamily="18" charset="0"/>
              </a:rPr>
              <a:t>, T., </a:t>
            </a:r>
            <a:r>
              <a:rPr lang="en-IN" dirty="0" err="1">
                <a:latin typeface="Times New Roman" panose="02020603050405020304" pitchFamily="18" charset="0"/>
                <a:cs typeface="Times New Roman" panose="02020603050405020304" pitchFamily="18" charset="0"/>
              </a:rPr>
              <a:t>Megerian</a:t>
            </a:r>
            <a:r>
              <a:rPr lang="en-IN" dirty="0">
                <a:latin typeface="Times New Roman" panose="02020603050405020304" pitchFamily="18" charset="0"/>
                <a:cs typeface="Times New Roman" panose="02020603050405020304" pitchFamily="18" charset="0"/>
              </a:rPr>
              <a:t>, C. A.,  Moore, G. F., Moore, K. M., Morrow, T., </a:t>
            </a:r>
            <a:r>
              <a:rPr lang="en-IN" dirty="0" err="1">
                <a:latin typeface="Times New Roman" panose="02020603050405020304" pitchFamily="18" charset="0"/>
                <a:cs typeface="Times New Roman" panose="02020603050405020304" pitchFamily="18" charset="0"/>
              </a:rPr>
              <a:t>Potsic</a:t>
            </a:r>
            <a:r>
              <a:rPr lang="en-IN" dirty="0">
                <a:latin typeface="Times New Roman" panose="02020603050405020304" pitchFamily="18" charset="0"/>
                <a:cs typeface="Times New Roman" panose="02020603050405020304" pitchFamily="18" charset="0"/>
              </a:rPr>
              <a:t>, W., Rubenstein, J. T., </a:t>
            </a:r>
            <a:r>
              <a:rPr lang="en-IN" dirty="0" err="1">
                <a:latin typeface="Times New Roman" panose="02020603050405020304" pitchFamily="18" charset="0"/>
                <a:cs typeface="Times New Roman" panose="02020603050405020304" pitchFamily="18" charset="0"/>
              </a:rPr>
              <a:t>Srireddy</a:t>
            </a:r>
            <a:r>
              <a:rPr lang="en-IN" dirty="0">
                <a:latin typeface="Times New Roman" panose="02020603050405020304" pitchFamily="18" charset="0"/>
                <a:cs typeface="Times New Roman" panose="02020603050405020304" pitchFamily="18" charset="0"/>
              </a:rPr>
              <a:t>, S., </a:t>
            </a:r>
            <a:r>
              <a:rPr lang="en-IN" dirty="0" err="1">
                <a:latin typeface="Times New Roman" panose="02020603050405020304" pitchFamily="18" charset="0"/>
                <a:cs typeface="Times New Roman" panose="02020603050405020304" pitchFamily="18" charset="0"/>
              </a:rPr>
              <a:t>Syms</a:t>
            </a:r>
            <a:r>
              <a:rPr lang="en-IN" dirty="0">
                <a:latin typeface="Times New Roman" panose="02020603050405020304" pitchFamily="18" charset="0"/>
                <a:cs typeface="Times New Roman" panose="02020603050405020304" pitchFamily="18" charset="0"/>
              </a:rPr>
              <a:t>, C. A., Takahashi, G., </a:t>
            </a:r>
            <a:r>
              <a:rPr lang="en-IN" dirty="0" err="1">
                <a:latin typeface="Times New Roman" panose="02020603050405020304" pitchFamily="18" charset="0"/>
                <a:cs typeface="Times New Roman" panose="02020603050405020304" pitchFamily="18" charset="0"/>
              </a:rPr>
              <a:t>Vernick</a:t>
            </a:r>
            <a:r>
              <a:rPr lang="en-IN" dirty="0">
                <a:latin typeface="Times New Roman" panose="02020603050405020304" pitchFamily="18" charset="0"/>
                <a:cs typeface="Times New Roman" panose="02020603050405020304" pitchFamily="18" charset="0"/>
              </a:rPr>
              <a:t>, D., </a:t>
            </a:r>
            <a:r>
              <a:rPr lang="en-IN" dirty="0" err="1">
                <a:latin typeface="Times New Roman" panose="02020603050405020304" pitchFamily="18" charset="0"/>
                <a:cs typeface="Times New Roman" panose="02020603050405020304" pitchFamily="18" charset="0"/>
              </a:rPr>
              <a:t>Wackym</a:t>
            </a:r>
            <a:r>
              <a:rPr lang="en-IN" dirty="0">
                <a:latin typeface="Times New Roman" panose="02020603050405020304" pitchFamily="18" charset="0"/>
                <a:cs typeface="Times New Roman" panose="02020603050405020304" pitchFamily="18" charset="0"/>
              </a:rPr>
              <a:t>, P. A., </a:t>
            </a:r>
            <a:r>
              <a:rPr lang="en-IN" dirty="0" err="1">
                <a:latin typeface="Times New Roman" panose="02020603050405020304" pitchFamily="18" charset="0"/>
                <a:cs typeface="Times New Roman" panose="02020603050405020304" pitchFamily="18" charset="0"/>
              </a:rPr>
              <a:t>Niparko</a:t>
            </a:r>
            <a:r>
              <a:rPr lang="en-IN" dirty="0">
                <a:latin typeface="Times New Roman" panose="02020603050405020304" pitchFamily="18" charset="0"/>
                <a:cs typeface="Times New Roman" panose="02020603050405020304" pitchFamily="18" charset="0"/>
              </a:rPr>
              <a:t>, J. K. (2001).  Hearing Rehabilitation Using the BAHA Bone-Anchored Hearing Aid: Results in 40 Patients. </a:t>
            </a:r>
            <a:r>
              <a:rPr lang="en-IN" i="1" dirty="0">
                <a:latin typeface="Times New Roman" panose="02020603050405020304" pitchFamily="18" charset="0"/>
                <a:cs typeface="Times New Roman" panose="02020603050405020304" pitchFamily="18" charset="0"/>
              </a:rPr>
              <a:t>Journal of Otology and Neurology, 22</a:t>
            </a:r>
            <a:r>
              <a:rPr lang="en-IN" dirty="0">
                <a:latin typeface="Times New Roman" panose="02020603050405020304" pitchFamily="18" charset="0"/>
                <a:cs typeface="Times New Roman" panose="02020603050405020304" pitchFamily="18" charset="0"/>
              </a:rPr>
              <a:t>(3), </a:t>
            </a:r>
            <a:r>
              <a:rPr lang="en-IN" u="sng" dirty="0">
                <a:latin typeface="Times New Roman" panose="02020603050405020304" pitchFamily="18" charset="0"/>
                <a:cs typeface="Times New Roman" panose="02020603050405020304" pitchFamily="18" charset="0"/>
                <a:hlinkClick r:id="rId4"/>
              </a:rPr>
              <a:t>328-334</a:t>
            </a:r>
            <a:r>
              <a:rPr lang="en-IN" dirty="0">
                <a:latin typeface="Times New Roman" panose="02020603050405020304" pitchFamily="18" charset="0"/>
                <a:cs typeface="Times New Roman" panose="02020603050405020304" pitchFamily="18" charset="0"/>
              </a:rPr>
              <a:t>.</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627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04C8DE-C9B1-4B2F-B735-B5A73B6142BD}"/>
              </a:ext>
            </a:extLst>
          </p:cNvPr>
          <p:cNvSpPr>
            <a:spLocks noGrp="1"/>
          </p:cNvSpPr>
          <p:nvPr>
            <p:ph idx="1"/>
          </p:nvPr>
        </p:nvSpPr>
        <p:spPr>
          <a:xfrm>
            <a:off x="838200" y="374754"/>
            <a:ext cx="10515600" cy="5802209"/>
          </a:xfrm>
        </p:spPr>
        <p:txBody>
          <a:bodyPr>
            <a:normAutofit fontScale="85000" lnSpcReduction="20000"/>
          </a:bodyPr>
          <a:lstStyle/>
          <a:p>
            <a:pPr lvl="0"/>
            <a:r>
              <a:rPr lang="en-IN" u="sng" dirty="0" err="1">
                <a:latin typeface="Times New Roman" panose="02020603050405020304" pitchFamily="18" charset="0"/>
                <a:cs typeface="Times New Roman" panose="02020603050405020304" pitchFamily="18" charset="0"/>
                <a:hlinkClick r:id="rId2"/>
              </a:rPr>
              <a:t>Macnamara</a:t>
            </a:r>
            <a:r>
              <a:rPr lang="en-IN" dirty="0">
                <a:latin typeface="Times New Roman" panose="02020603050405020304" pitchFamily="18" charset="0"/>
                <a:cs typeface="Times New Roman" panose="02020603050405020304" pitchFamily="18" charset="0"/>
              </a:rPr>
              <a:t>, M., </a:t>
            </a:r>
            <a:r>
              <a:rPr lang="en-IN" u="sng" dirty="0">
                <a:latin typeface="Times New Roman" panose="02020603050405020304" pitchFamily="18" charset="0"/>
                <a:cs typeface="Times New Roman" panose="02020603050405020304" pitchFamily="18" charset="0"/>
                <a:hlinkClick r:id="rId3"/>
              </a:rPr>
              <a:t>Phillips</a:t>
            </a:r>
            <a:r>
              <a:rPr lang="en-IN" dirty="0">
                <a:latin typeface="Times New Roman" panose="02020603050405020304" pitchFamily="18" charset="0"/>
                <a:cs typeface="Times New Roman" panose="02020603050405020304" pitchFamily="18" charset="0"/>
              </a:rPr>
              <a:t>, D., </a:t>
            </a:r>
            <a:r>
              <a:rPr lang="en-IN" u="sng" dirty="0" err="1">
                <a:latin typeface="Times New Roman" panose="02020603050405020304" pitchFamily="18" charset="0"/>
                <a:cs typeface="Times New Roman" panose="02020603050405020304" pitchFamily="18" charset="0"/>
                <a:hlinkClick r:id="rId4"/>
              </a:rPr>
              <a:t>Proops</a:t>
            </a:r>
            <a:r>
              <a:rPr lang="en-IN" dirty="0">
                <a:latin typeface="Times New Roman" panose="02020603050405020304" pitchFamily="18" charset="0"/>
                <a:cs typeface="Times New Roman" panose="02020603050405020304" pitchFamily="18" charset="0"/>
              </a:rPr>
              <a:t>, D. W. (2007).  The bone anchored hearing aid (BAHA) in chronic suppurative otitis media (CSOM).</a:t>
            </a:r>
            <a:r>
              <a:rPr lang="en-IN" i="1" dirty="0">
                <a:latin typeface="Times New Roman" panose="02020603050405020304" pitchFamily="18" charset="0"/>
                <a:cs typeface="Times New Roman" panose="02020603050405020304" pitchFamily="18" charset="0"/>
              </a:rPr>
              <a:t> The Journal of Otology and Neurology, 110(</a:t>
            </a:r>
            <a:r>
              <a:rPr lang="en-IN" dirty="0">
                <a:latin typeface="Times New Roman" panose="02020603050405020304" pitchFamily="18" charset="0"/>
                <a:cs typeface="Times New Roman" panose="02020603050405020304" pitchFamily="18" charset="0"/>
              </a:rPr>
              <a:t>21). </a:t>
            </a:r>
            <a:r>
              <a:rPr lang="en-IN" u="sng" dirty="0">
                <a:latin typeface="Times New Roman" panose="02020603050405020304" pitchFamily="18" charset="0"/>
                <a:cs typeface="Times New Roman" panose="02020603050405020304" pitchFamily="18" charset="0"/>
                <a:hlinkClick r:id="rId5"/>
              </a:rPr>
              <a:t>https://doi.org/10.1017/S0022215100136254</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Kitty T.M.,</a:t>
            </a:r>
            <a:r>
              <a:rPr lang="en-IN" b="1"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Snik</a:t>
            </a:r>
            <a:r>
              <a:rPr lang="en-IN" dirty="0">
                <a:latin typeface="Times New Roman" panose="02020603050405020304" pitchFamily="18" charset="0"/>
                <a:cs typeface="Times New Roman" panose="02020603050405020304" pitchFamily="18" charset="0"/>
              </a:rPr>
              <a:t>,</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F.M</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Cor W.R.J.</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1998). Audiometric results of bilateral bone-anchored hearing aid application in patients with bilateral congenital aural atresia. </a:t>
            </a:r>
            <a:r>
              <a:rPr lang="en-IN" i="1" dirty="0">
                <a:latin typeface="Times New Roman" panose="02020603050405020304" pitchFamily="18" charset="0"/>
                <a:cs typeface="Times New Roman" panose="02020603050405020304" pitchFamily="18" charset="0"/>
              </a:rPr>
              <a:t>The Laryngoscope 108</a:t>
            </a:r>
            <a:r>
              <a:rPr lang="en-IN" dirty="0">
                <a:latin typeface="Times New Roman" panose="02020603050405020304" pitchFamily="18" charset="0"/>
                <a:cs typeface="Times New Roman" panose="02020603050405020304" pitchFamily="18" charset="0"/>
              </a:rPr>
              <a:t> (4), 548-553. 10.1097/00005537-199804000-00016.</a:t>
            </a:r>
          </a:p>
          <a:p>
            <a:pPr lvl="0"/>
            <a:r>
              <a:rPr lang="en-IN" u="sng" dirty="0" err="1">
                <a:latin typeface="Times New Roman" panose="02020603050405020304" pitchFamily="18" charset="0"/>
                <a:cs typeface="Times New Roman" panose="02020603050405020304" pitchFamily="18" charset="0"/>
              </a:rPr>
              <a:t>Jovankovičováa</a:t>
            </a:r>
            <a:r>
              <a:rPr lang="en-IN" u="sng" dirty="0">
                <a:latin typeface="Times New Roman" panose="02020603050405020304" pitchFamily="18" charset="0"/>
                <a:cs typeface="Times New Roman" panose="02020603050405020304" pitchFamily="18" charset="0"/>
              </a:rPr>
              <a:t>, A., </a:t>
            </a:r>
            <a:r>
              <a:rPr lang="en-IN" dirty="0" err="1">
                <a:latin typeface="Times New Roman" panose="02020603050405020304" pitchFamily="18" charset="0"/>
                <a:cs typeface="Times New Roman" panose="02020603050405020304" pitchFamily="18" charset="0"/>
              </a:rPr>
              <a:t>Staníkb</a:t>
            </a:r>
            <a:r>
              <a:rPr lang="en-IN" dirty="0">
                <a:latin typeface="Times New Roman" panose="02020603050405020304" pitchFamily="18" charset="0"/>
                <a:cs typeface="Times New Roman" panose="02020603050405020304" pitchFamily="18" charset="0"/>
              </a:rPr>
              <a:t>, R., </a:t>
            </a:r>
            <a:r>
              <a:rPr lang="en-IN" dirty="0" err="1">
                <a:latin typeface="Times New Roman" panose="02020603050405020304" pitchFamily="18" charset="0"/>
                <a:cs typeface="Times New Roman" panose="02020603050405020304" pitchFamily="18" charset="0"/>
              </a:rPr>
              <a:t>Kunzoa</a:t>
            </a:r>
            <a:r>
              <a:rPr lang="en-IN" dirty="0">
                <a:latin typeface="Times New Roman" panose="02020603050405020304" pitchFamily="18" charset="0"/>
                <a:cs typeface="Times New Roman" panose="02020603050405020304" pitchFamily="18" charset="0"/>
              </a:rPr>
              <a:t>, S., </a:t>
            </a:r>
            <a:r>
              <a:rPr lang="en-IN" dirty="0" err="1">
                <a:latin typeface="Times New Roman" panose="02020603050405020304" pitchFamily="18" charset="0"/>
                <a:cs typeface="Times New Roman" panose="02020603050405020304" pitchFamily="18" charset="0"/>
              </a:rPr>
              <a:t>Majákováa</a:t>
            </a:r>
            <a:r>
              <a:rPr lang="en-IN" dirty="0">
                <a:latin typeface="Times New Roman" panose="02020603050405020304" pitchFamily="18" charset="0"/>
                <a:cs typeface="Times New Roman" panose="02020603050405020304" pitchFamily="18" charset="0"/>
              </a:rPr>
              <a:t>, L., </a:t>
            </a:r>
            <a:r>
              <a:rPr lang="en-IN" dirty="0" err="1">
                <a:latin typeface="Times New Roman" panose="02020603050405020304" pitchFamily="18" charset="0"/>
                <a:cs typeface="Times New Roman" panose="02020603050405020304" pitchFamily="18" charset="0"/>
              </a:rPr>
              <a:t>Profantc</a:t>
            </a:r>
            <a:r>
              <a:rPr lang="en-IN" dirty="0">
                <a:latin typeface="Times New Roman" panose="02020603050405020304" pitchFamily="18" charset="0"/>
                <a:cs typeface="Times New Roman" panose="02020603050405020304" pitchFamily="18" charset="0"/>
              </a:rPr>
              <a:t>, M. (2015). Surgery or implantable hearing devices in children with congenital aural atresia: 25 years of our experience congenital aural atresia. </a:t>
            </a:r>
            <a:r>
              <a:rPr lang="en-IN" i="1" u="sng" dirty="0">
                <a:latin typeface="Times New Roman" panose="02020603050405020304" pitchFamily="18" charset="0"/>
                <a:cs typeface="Times New Roman" panose="02020603050405020304" pitchFamily="18" charset="0"/>
                <a:hlinkClick r:id="rId6" tooltip="Go to International Journal of Pediatric Otorhinolaryngology on ScienceDirect"/>
              </a:rPr>
              <a:t>International Journal of </a:t>
            </a:r>
            <a:r>
              <a:rPr lang="en-IN" i="1" u="sng" dirty="0" err="1">
                <a:latin typeface="Times New Roman" panose="02020603050405020304" pitchFamily="18" charset="0"/>
                <a:cs typeface="Times New Roman" panose="02020603050405020304" pitchFamily="18" charset="0"/>
                <a:hlinkClick r:id="rId6" tooltip="Go to International Journal of Pediatric Otorhinolaryngology on ScienceDirect"/>
              </a:rPr>
              <a:t>Pediatric</a:t>
            </a:r>
            <a:r>
              <a:rPr lang="en-IN" i="1" u="sng" dirty="0">
                <a:latin typeface="Times New Roman" panose="02020603050405020304" pitchFamily="18" charset="0"/>
                <a:cs typeface="Times New Roman" panose="02020603050405020304" pitchFamily="18" charset="0"/>
                <a:hlinkClick r:id="rId6" tooltip="Go to International Journal of Pediatric Otorhinolaryngology on ScienceDirect"/>
              </a:rPr>
              <a:t> Otorhinolaryngology</a:t>
            </a:r>
            <a:r>
              <a:rPr lang="en-IN" i="1" dirty="0">
                <a:latin typeface="Times New Roman" panose="02020603050405020304" pitchFamily="18" charset="0"/>
                <a:cs typeface="Times New Roman" panose="02020603050405020304" pitchFamily="18" charset="0"/>
              </a:rPr>
              <a:t>, 79</a:t>
            </a:r>
            <a:r>
              <a:rPr lang="en-IN" dirty="0">
                <a:latin typeface="Times New Roman" panose="02020603050405020304" pitchFamily="18" charset="0"/>
                <a:cs typeface="Times New Roman" panose="02020603050405020304" pitchFamily="18" charset="0"/>
              </a:rPr>
              <a:t>(7), 975-979. </a:t>
            </a:r>
            <a:r>
              <a:rPr lang="en-IN" u="sng" dirty="0">
                <a:latin typeface="Times New Roman" panose="02020603050405020304" pitchFamily="18" charset="0"/>
                <a:cs typeface="Times New Roman" panose="02020603050405020304" pitchFamily="18" charset="0"/>
                <a:hlinkClick r:id="rId7" tooltip="Persistent link using digital object identifier"/>
              </a:rPr>
              <a:t>https://doi.org/10.1016/j.ijporl.2015.03.031</a:t>
            </a:r>
            <a:endParaRPr lang="en-IN" dirty="0">
              <a:latin typeface="Times New Roman" panose="02020603050405020304" pitchFamily="18" charset="0"/>
              <a:cs typeface="Times New Roman" panose="02020603050405020304" pitchFamily="18" charset="0"/>
            </a:endParaRPr>
          </a:p>
          <a:p>
            <a:pPr lvl="0"/>
            <a:r>
              <a:rPr lang="en-IN" dirty="0">
                <a:latin typeface="Times New Roman" panose="02020603050405020304" pitchFamily="18" charset="0"/>
                <a:cs typeface="Times New Roman" panose="02020603050405020304" pitchFamily="18" charset="0"/>
              </a:rPr>
              <a:t>Gerdes, T., </a:t>
            </a:r>
            <a:r>
              <a:rPr lang="en-IN" dirty="0" err="1">
                <a:latin typeface="Times New Roman" panose="02020603050405020304" pitchFamily="18" charset="0"/>
                <a:cs typeface="Times New Roman" panose="02020603050405020304" pitchFamily="18" charset="0"/>
              </a:rPr>
              <a:t>Benedikt</a:t>
            </a:r>
            <a:r>
              <a:rPr lang="en-IN" dirty="0">
                <a:latin typeface="Times New Roman" panose="02020603050405020304" pitchFamily="18" charset="0"/>
                <a:cs typeface="Times New Roman" panose="02020603050405020304" pitchFamily="18" charset="0"/>
              </a:rPr>
              <a:t>, S. R., Burkard, S., Thomas, L., Hannes, M. (2016). Comparison of Audiological Results Between a Transcutaneous and a Percutaneous Bone Conduction Instrument in Conductive Hearing Loss. </a:t>
            </a:r>
            <a:r>
              <a:rPr lang="en-IN" i="1" dirty="0">
                <a:latin typeface="Times New Roman" panose="02020603050405020304" pitchFamily="18" charset="0"/>
                <a:cs typeface="Times New Roman" panose="02020603050405020304" pitchFamily="18" charset="0"/>
              </a:rPr>
              <a:t>Journal of Otology and Neurotology 37(</a:t>
            </a:r>
            <a:r>
              <a:rPr lang="en-IN" dirty="0">
                <a:latin typeface="Times New Roman" panose="02020603050405020304" pitchFamily="18" charset="0"/>
                <a:cs typeface="Times New Roman" panose="02020603050405020304" pitchFamily="18" charset="0"/>
              </a:rPr>
              <a:t>6), 685-691. </a:t>
            </a:r>
            <a:r>
              <a:rPr lang="en-IN" dirty="0" err="1">
                <a:latin typeface="Times New Roman" panose="02020603050405020304" pitchFamily="18" charset="0"/>
                <a:cs typeface="Times New Roman" panose="02020603050405020304" pitchFamily="18" charset="0"/>
              </a:rPr>
              <a:t>doi</a:t>
            </a:r>
            <a:r>
              <a:rPr lang="en-IN" dirty="0">
                <a:latin typeface="Times New Roman" panose="02020603050405020304" pitchFamily="18" charset="0"/>
                <a:cs typeface="Times New Roman" panose="02020603050405020304" pitchFamily="18" charset="0"/>
              </a:rPr>
              <a:t>: 10.1097/MAO.0000000000001010.</a:t>
            </a:r>
          </a:p>
          <a:p>
            <a:pPr lvl="0"/>
            <a:r>
              <a:rPr lang="en-IN" dirty="0" err="1">
                <a:latin typeface="Times New Roman" panose="02020603050405020304" pitchFamily="18" charset="0"/>
                <a:cs typeface="Times New Roman" panose="02020603050405020304" pitchFamily="18" charset="0"/>
              </a:rPr>
              <a:t>Niparko</a:t>
            </a:r>
            <a:r>
              <a:rPr lang="en-IN" dirty="0">
                <a:latin typeface="Times New Roman" panose="02020603050405020304" pitchFamily="18" charset="0"/>
                <a:cs typeface="Times New Roman" panose="02020603050405020304" pitchFamily="18" charset="0"/>
              </a:rPr>
              <a:t>, J. K., Cox, K. M., Lustig, L. R. (2003). Comparison of the Bone Anchored Hearing Aid Implantable Hearing Device with Contralateral Routing of Offside Signal Amplification in the Rehabilitation of Unilateral Deafness. </a:t>
            </a:r>
            <a:r>
              <a:rPr lang="en-IN" i="1" dirty="0">
                <a:latin typeface="Times New Roman" panose="02020603050405020304" pitchFamily="18" charset="0"/>
                <a:cs typeface="Times New Roman" panose="02020603050405020304" pitchFamily="18" charset="0"/>
              </a:rPr>
              <a:t>Journal of Otology and Neurotology, 24</a:t>
            </a:r>
            <a:r>
              <a:rPr lang="en-IN" dirty="0">
                <a:latin typeface="Times New Roman" panose="02020603050405020304" pitchFamily="18" charset="0"/>
                <a:cs typeface="Times New Roman" panose="02020603050405020304" pitchFamily="18" charset="0"/>
              </a:rPr>
              <a:t>(1), 73-78.</a:t>
            </a:r>
          </a:p>
        </p:txBody>
      </p:sp>
    </p:spTree>
    <p:extLst>
      <p:ext uri="{BB962C8B-B14F-4D97-AF65-F5344CB8AC3E}">
        <p14:creationId xmlns:p14="http://schemas.microsoft.com/office/powerpoint/2010/main" val="4017847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FB7B91-F1EC-453A-9334-63DEDD4EE07E}"/>
              </a:ext>
            </a:extLst>
          </p:cNvPr>
          <p:cNvSpPr>
            <a:spLocks noGrp="1"/>
          </p:cNvSpPr>
          <p:nvPr>
            <p:ph idx="1"/>
          </p:nvPr>
        </p:nvSpPr>
        <p:spPr>
          <a:xfrm>
            <a:off x="838200" y="734518"/>
            <a:ext cx="10515600" cy="5442445"/>
          </a:xfrm>
        </p:spPr>
        <p:txBody>
          <a:bodyPr>
            <a:normAutofit/>
          </a:bodyPr>
          <a:lstStyle/>
          <a:p>
            <a:pPr lvl="0"/>
            <a:r>
              <a:rPr lang="en-IN" u="sng" dirty="0">
                <a:latin typeface="Times New Roman" panose="02020603050405020304" pitchFamily="18" charset="0"/>
                <a:cs typeface="Times New Roman" panose="02020603050405020304" pitchFamily="18" charset="0"/>
                <a:hlinkClick r:id="rId2"/>
              </a:rPr>
              <a:t>http://www.cochlear.com/wps/wcm/connect/intl/home/discover/baha-bone-conduction-implants/baha-5-sound-processor</a:t>
            </a:r>
            <a:endParaRPr lang="en-IN" dirty="0">
              <a:latin typeface="Times New Roman" panose="02020603050405020304" pitchFamily="18" charset="0"/>
              <a:cs typeface="Times New Roman" panose="02020603050405020304" pitchFamily="18" charset="0"/>
            </a:endParaRPr>
          </a:p>
          <a:p>
            <a:pPr lvl="0"/>
            <a:r>
              <a:rPr lang="en-IN" u="sng" dirty="0">
                <a:latin typeface="Times New Roman" panose="02020603050405020304" pitchFamily="18" charset="0"/>
                <a:cs typeface="Times New Roman" panose="02020603050405020304" pitchFamily="18" charset="0"/>
                <a:hlinkClick r:id="rId3"/>
              </a:rPr>
              <a:t>http://www.audiologyonline.com/articles/evaluating-oticon-medical-ponto-plus-12616</a:t>
            </a:r>
            <a:endParaRPr lang="en-IN" dirty="0">
              <a:latin typeface="Times New Roman" panose="02020603050405020304" pitchFamily="18" charset="0"/>
              <a:cs typeface="Times New Roman" panose="02020603050405020304" pitchFamily="18" charset="0"/>
            </a:endParaRPr>
          </a:p>
          <a:p>
            <a:pPr lvl="0"/>
            <a:r>
              <a:rPr lang="en-IN" u="sng" dirty="0">
                <a:latin typeface="Times New Roman" panose="02020603050405020304" pitchFamily="18" charset="0"/>
                <a:cs typeface="Times New Roman" panose="02020603050405020304" pitchFamily="18" charset="0"/>
                <a:hlinkClick r:id="rId4"/>
              </a:rPr>
              <a:t>https://www.medgadget.com/2013/12/oticon-medicals-new-ponto-plus.html</a:t>
            </a:r>
            <a:endParaRPr lang="en-IN" dirty="0">
              <a:latin typeface="Times New Roman" panose="02020603050405020304" pitchFamily="18" charset="0"/>
              <a:cs typeface="Times New Roman" panose="02020603050405020304" pitchFamily="18" charset="0"/>
            </a:endParaRPr>
          </a:p>
          <a:p>
            <a:pPr lvl="0"/>
            <a:r>
              <a:rPr lang="en-IN" dirty="0">
                <a:latin typeface="Times New Roman" panose="02020603050405020304" pitchFamily="18" charset="0"/>
                <a:cs typeface="Times New Roman" panose="02020603050405020304" pitchFamily="18" charset="0"/>
              </a:rPr>
              <a:t>https://www.oticonmedical.com</a:t>
            </a:r>
          </a:p>
          <a:p>
            <a:pPr lvl="0" fontAlgn="base"/>
            <a:r>
              <a:rPr lang="en-IN" u="sng" dirty="0">
                <a:latin typeface="Times New Roman" panose="02020603050405020304" pitchFamily="18" charset="0"/>
                <a:cs typeface="Times New Roman" panose="02020603050405020304" pitchFamily="18" charset="0"/>
                <a:hlinkClick r:id="rId5"/>
              </a:rPr>
              <a:t>http://connections.cochlearamericas.com/know-the-difference-baha-attract-vs-baha-connect/</a:t>
            </a:r>
            <a:endParaRPr lang="en-IN" dirty="0">
              <a:latin typeface="Times New Roman" panose="02020603050405020304" pitchFamily="18" charset="0"/>
              <a:cs typeface="Times New Roman" panose="02020603050405020304" pitchFamily="18" charset="0"/>
            </a:endParaRPr>
          </a:p>
          <a:p>
            <a:r>
              <a:rPr lang="en-IN" u="sng" dirty="0">
                <a:latin typeface="Times New Roman" panose="02020603050405020304" pitchFamily="18" charset="0"/>
                <a:cs typeface="Times New Roman" panose="02020603050405020304" pitchFamily="18" charset="0"/>
                <a:hlinkClick r:id="rId6"/>
              </a:rPr>
              <a:t>http://www.medel.com/int/bci-the-implant</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563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42654FD-D88C-478F-A34D-0294E74F5AB8}"/>
              </a:ext>
            </a:extLst>
          </p:cNvPr>
          <p:cNvSpPr>
            <a:spLocks noGrp="1"/>
          </p:cNvSpPr>
          <p:nvPr>
            <p:ph type="ctrTitle"/>
          </p:nvPr>
        </p:nvSpPr>
        <p:spPr>
          <a:xfrm>
            <a:off x="588567" y="3742956"/>
            <a:ext cx="6939722" cy="2519751"/>
          </a:xfrm>
        </p:spPr>
        <p:txBody>
          <a:bodyPr anchor="t">
            <a:noAutofit/>
          </a:bodyPr>
          <a:lstStyle/>
          <a:p>
            <a:pPr algn="l"/>
            <a:r>
              <a:rPr lang="en-IN" sz="10000" b="1" i="1" dirty="0">
                <a:effectLst>
                  <a:outerShdw blurRad="38100" dist="38100" dir="2700000" algn="tl">
                    <a:srgbClr val="000000">
                      <a:alpha val="43137"/>
                    </a:srgbClr>
                  </a:outerShdw>
                </a:effectLst>
                <a:latin typeface="Showcard Gothic" panose="04020904020102020604" pitchFamily="82" charset="0"/>
              </a:rPr>
              <a:t>THANK YOU</a:t>
            </a:r>
          </a:p>
        </p:txBody>
      </p:sp>
    </p:spTree>
    <p:extLst>
      <p:ext uri="{BB962C8B-B14F-4D97-AF65-F5344CB8AC3E}">
        <p14:creationId xmlns:p14="http://schemas.microsoft.com/office/powerpoint/2010/main" val="365102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E8F59B-2C04-4B02-BB92-6BC68EFA884D}"/>
              </a:ext>
            </a:extLst>
          </p:cNvPr>
          <p:cNvSpPr>
            <a:spLocks noGrp="1"/>
          </p:cNvSpPr>
          <p:nvPr>
            <p:ph type="ctrTitle"/>
          </p:nvPr>
        </p:nvSpPr>
        <p:spPr/>
        <p:txBody>
          <a:bodyPr>
            <a:normAutofit/>
          </a:bodyPr>
          <a:lstStyle/>
          <a:p>
            <a:r>
              <a:rPr lang="en-IN" sz="10000" dirty="0">
                <a:latin typeface="Gloucester MT Extra Condensed" panose="02030808020601010101" pitchFamily="18" charset="0"/>
              </a:rPr>
              <a:t>NEED</a:t>
            </a:r>
          </a:p>
        </p:txBody>
      </p:sp>
    </p:spTree>
    <p:extLst>
      <p:ext uri="{BB962C8B-B14F-4D97-AF65-F5344CB8AC3E}">
        <p14:creationId xmlns:p14="http://schemas.microsoft.com/office/powerpoint/2010/main" val="101365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2" descr="Image result for Bone Conduction hearing aids"/>
          <p:cNvPicPr>
            <a:picLocks noChangeAspect="1"/>
          </p:cNvPicPr>
          <p:nvPr/>
        </p:nvPicPr>
        <p:blipFill rotWithShape="1">
          <a:blip r:embed="rId2">
            <a:extLst>
              <a:ext uri="{28A0092B-C50C-407E-A947-70E740481C1C}">
                <a14:useLocalDpi xmlns:a14="http://schemas.microsoft.com/office/drawing/2010/main" val="0"/>
              </a:ext>
            </a:extLst>
          </a:blip>
          <a:srcRect l="605" r="-1" b="-1"/>
          <a:stretch/>
        </p:blipFill>
        <p:spPr>
          <a:xfrm>
            <a:off x="5710988" y="10"/>
            <a:ext cx="6481011" cy="6857990"/>
          </a:xfrm>
          <a:prstGeom prst="rect">
            <a:avLst/>
          </a:prstGeom>
          <a:effectLst/>
        </p:spPr>
      </p:pic>
      <p:sp>
        <p:nvSpPr>
          <p:cNvPr id="3081" name="Content Placeholder 3078"/>
          <p:cNvSpPr>
            <a:spLocks noGrp="1"/>
          </p:cNvSpPr>
          <p:nvPr>
            <p:ph idx="1"/>
          </p:nvPr>
        </p:nvSpPr>
        <p:spPr>
          <a:xfrm>
            <a:off x="320842" y="224590"/>
            <a:ext cx="5085347" cy="6416842"/>
          </a:xfrm>
        </p:spPr>
        <p:txBody>
          <a:bodyPr>
            <a:normAutofit/>
          </a:bodyPr>
          <a:lstStyle/>
          <a:p>
            <a:pPr marL="0" indent="0">
              <a:lnSpc>
                <a:spcPct val="80000"/>
              </a:lnSpc>
              <a:buNone/>
            </a:pPr>
            <a:r>
              <a:rPr lang="en-IN" sz="2400" dirty="0">
                <a:latin typeface="Times New Roman" panose="02020603050405020304" pitchFamily="18" charset="0"/>
                <a:cs typeface="Times New Roman" panose="02020603050405020304" pitchFamily="18" charset="0"/>
              </a:rPr>
              <a:t>Hearing aids can be divided into two groups</a:t>
            </a:r>
          </a:p>
          <a:p>
            <a:pPr>
              <a:lnSpc>
                <a:spcPct val="80000"/>
              </a:lnSpc>
            </a:pPr>
            <a:r>
              <a:rPr lang="en-IN" sz="2400" dirty="0">
                <a:latin typeface="Times New Roman" panose="02020603050405020304" pitchFamily="18" charset="0"/>
                <a:cs typeface="Times New Roman" panose="02020603050405020304" pitchFamily="18" charset="0"/>
              </a:rPr>
              <a:t>Air Conduction (AC) hearing aids</a:t>
            </a:r>
          </a:p>
          <a:p>
            <a:pPr>
              <a:lnSpc>
                <a:spcPct val="80000"/>
              </a:lnSpc>
            </a:pPr>
            <a:r>
              <a:rPr lang="en-IN" sz="2400" dirty="0">
                <a:latin typeface="Times New Roman" panose="02020603050405020304" pitchFamily="18" charset="0"/>
                <a:cs typeface="Times New Roman" panose="02020603050405020304" pitchFamily="18" charset="0"/>
              </a:rPr>
              <a:t>Bone conduction (BC) hearing aids </a:t>
            </a:r>
          </a:p>
          <a:p>
            <a:pPr marL="0" indent="0">
              <a:lnSpc>
                <a:spcPct val="80000"/>
              </a:lnSpc>
              <a:buNone/>
            </a:pPr>
            <a:endParaRPr lang="en-IN" sz="2400" dirty="0">
              <a:latin typeface="Times New Roman" panose="02020603050405020304" pitchFamily="18" charset="0"/>
              <a:cs typeface="Times New Roman" panose="02020603050405020304" pitchFamily="18" charset="0"/>
            </a:endParaRPr>
          </a:p>
          <a:p>
            <a:pPr marL="0" indent="0">
              <a:lnSpc>
                <a:spcPct val="80000"/>
              </a:lnSpc>
              <a:buNone/>
            </a:pPr>
            <a:r>
              <a:rPr lang="en-IN" sz="2400" dirty="0">
                <a:latin typeface="Times New Roman" panose="02020603050405020304" pitchFamily="18" charset="0"/>
                <a:cs typeface="Times New Roman" panose="02020603050405020304" pitchFamily="18" charset="0"/>
              </a:rPr>
              <a:t>BC hearing aids are useful to a relatively small population of hearing impaired people, but nevertheless for this group often are the only </a:t>
            </a:r>
            <a:r>
              <a:rPr lang="en-IN" sz="2400" b="1" dirty="0">
                <a:latin typeface="Times New Roman" panose="02020603050405020304" pitchFamily="18" charset="0"/>
                <a:cs typeface="Times New Roman" panose="02020603050405020304" pitchFamily="18" charset="0"/>
              </a:rPr>
              <a:t>satisfactory solution.</a:t>
            </a:r>
            <a:r>
              <a:rPr lang="en-IN" sz="2400" dirty="0">
                <a:latin typeface="Times New Roman" panose="02020603050405020304" pitchFamily="18" charset="0"/>
                <a:cs typeface="Times New Roman" panose="02020603050405020304" pitchFamily="18" charset="0"/>
              </a:rPr>
              <a:t> </a:t>
            </a:r>
          </a:p>
          <a:p>
            <a:pPr marL="0" indent="0">
              <a:lnSpc>
                <a:spcPct val="80000"/>
              </a:lnSpc>
              <a:buNone/>
            </a:pPr>
            <a:r>
              <a:rPr lang="en-IN" sz="2400" dirty="0">
                <a:latin typeface="Times New Roman" panose="02020603050405020304" pitchFamily="18" charset="0"/>
                <a:cs typeface="Times New Roman" panose="02020603050405020304" pitchFamily="18" charset="0"/>
              </a:rPr>
              <a:t>The conventional bone conduction hearing aids use a steel spring headband to apply a vibration transducer against the skull to vibrate it. </a:t>
            </a:r>
          </a:p>
          <a:p>
            <a:pPr marL="0" indent="0">
              <a:lnSpc>
                <a:spcPct val="80000"/>
              </a:lnSpc>
              <a:buNone/>
            </a:pPr>
            <a:r>
              <a:rPr lang="en-IN" sz="2400" dirty="0">
                <a:latin typeface="Times New Roman" panose="02020603050405020304" pitchFamily="18" charset="0"/>
                <a:cs typeface="Times New Roman" panose="02020603050405020304" pitchFamily="18" charset="0"/>
              </a:rPr>
              <a:t>They are not in common use because of several drawbacks.</a:t>
            </a:r>
          </a:p>
        </p:txBody>
      </p:sp>
    </p:spTree>
    <p:extLst>
      <p:ext uri="{BB962C8B-B14F-4D97-AF65-F5344CB8AC3E}">
        <p14:creationId xmlns:p14="http://schemas.microsoft.com/office/powerpoint/2010/main" val="73101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6DF5115-B7D1-4E14-921A-31B9BA37E84F}"/>
              </a:ext>
            </a:extLst>
          </p:cNvPr>
          <p:cNvGraphicFramePr>
            <a:graphicFrameLocks noGrp="1"/>
          </p:cNvGraphicFramePr>
          <p:nvPr>
            <p:ph idx="1"/>
            <p:extLst>
              <p:ext uri="{D42A27DB-BD31-4B8C-83A1-F6EECF244321}">
                <p14:modId xmlns:p14="http://schemas.microsoft.com/office/powerpoint/2010/main" val="1902184668"/>
              </p:ext>
            </p:extLst>
          </p:nvPr>
        </p:nvGraphicFramePr>
        <p:xfrm>
          <a:off x="144379" y="192506"/>
          <a:ext cx="11935325" cy="6544554"/>
        </p:xfrm>
        <a:graphic>
          <a:graphicData uri="http://schemas.openxmlformats.org/drawingml/2006/table">
            <a:tbl>
              <a:tblPr firstRow="1" bandRow="1">
                <a:tableStyleId>{8EC20E35-A176-4012-BC5E-935CFFF8708E}</a:tableStyleId>
              </a:tblPr>
              <a:tblGrid>
                <a:gridCol w="760183">
                  <a:extLst>
                    <a:ext uri="{9D8B030D-6E8A-4147-A177-3AD203B41FA5}">
                      <a16:colId xmlns:a16="http://schemas.microsoft.com/office/drawing/2014/main" val="651784720"/>
                    </a:ext>
                  </a:extLst>
                </a:gridCol>
                <a:gridCol w="4738112">
                  <a:extLst>
                    <a:ext uri="{9D8B030D-6E8A-4147-A177-3AD203B41FA5}">
                      <a16:colId xmlns:a16="http://schemas.microsoft.com/office/drawing/2014/main" val="10669921"/>
                    </a:ext>
                  </a:extLst>
                </a:gridCol>
                <a:gridCol w="6437030">
                  <a:extLst>
                    <a:ext uri="{9D8B030D-6E8A-4147-A177-3AD203B41FA5}">
                      <a16:colId xmlns:a16="http://schemas.microsoft.com/office/drawing/2014/main" val="2788164381"/>
                    </a:ext>
                  </a:extLst>
                </a:gridCol>
              </a:tblGrid>
              <a:tr h="860718">
                <a:tc>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IN" sz="2200" dirty="0">
                          <a:latin typeface="Times New Roman" panose="02020603050405020304" pitchFamily="18" charset="0"/>
                          <a:cs typeface="Times New Roman" panose="02020603050405020304" pitchFamily="18" charset="0"/>
                        </a:rPr>
                        <a:t>BONE CONDUCTION HEARING AIDS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IN" sz="2200" dirty="0">
                          <a:latin typeface="Times New Roman" panose="02020603050405020304" pitchFamily="18" charset="0"/>
                          <a:cs typeface="Times New Roman" panose="02020603050405020304" pitchFamily="18" charset="0"/>
                        </a:rPr>
                        <a:t>BONE ANCHORED HEARING AIDS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04718611"/>
                  </a:ext>
                </a:extLst>
              </a:tr>
              <a:tr h="860718">
                <a:tc>
                  <a:txBody>
                    <a:bodyPr/>
                    <a:lstStyle/>
                    <a:p>
                      <a:r>
                        <a:rPr lang="en-IN" sz="2200"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200" dirty="0">
                          <a:latin typeface="Times New Roman" panose="02020603050405020304" pitchFamily="18" charset="0"/>
                          <a:cs typeface="Times New Roman" panose="02020603050405020304" pitchFamily="18" charset="0"/>
                        </a:rPr>
                        <a:t>There is</a:t>
                      </a:r>
                      <a:r>
                        <a:rPr lang="en-IN" sz="2200" b="1" i="1" dirty="0">
                          <a:latin typeface="Times New Roman" panose="02020603050405020304" pitchFamily="18" charset="0"/>
                          <a:cs typeface="Times New Roman" panose="02020603050405020304" pitchFamily="18" charset="0"/>
                        </a:rPr>
                        <a:t> pressure </a:t>
                      </a:r>
                      <a:r>
                        <a:rPr lang="en-IN" sz="2200" dirty="0">
                          <a:latin typeface="Times New Roman" panose="02020603050405020304" pitchFamily="18" charset="0"/>
                          <a:cs typeface="Times New Roman" panose="02020603050405020304" pitchFamily="18" charset="0"/>
                        </a:rPr>
                        <a:t>against the skin and the skull with a BC hearing aids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200" dirty="0">
                          <a:latin typeface="Times New Roman" panose="02020603050405020304" pitchFamily="18" charset="0"/>
                          <a:cs typeface="Times New Roman" panose="02020603050405020304" pitchFamily="18" charset="0"/>
                        </a:rPr>
                        <a:t>No such pressure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532860"/>
                  </a:ext>
                </a:extLst>
              </a:tr>
              <a:tr h="1030817">
                <a:tc>
                  <a:txBody>
                    <a:bodyPr/>
                    <a:lstStyle/>
                    <a:p>
                      <a:r>
                        <a:rPr lang="en-IN" sz="2200"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200" dirty="0">
                          <a:latin typeface="Times New Roman" panose="02020603050405020304" pitchFamily="18" charset="0"/>
                          <a:cs typeface="Times New Roman" panose="02020603050405020304" pitchFamily="18" charset="0"/>
                        </a:rPr>
                        <a:t>Damping of signal present due to presence of skin, which affects the sound 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200" b="1" i="1" dirty="0">
                          <a:latin typeface="Times New Roman" panose="02020603050405020304" pitchFamily="18" charset="0"/>
                          <a:cs typeface="Times New Roman" panose="02020603050405020304" pitchFamily="18" charset="0"/>
                        </a:rPr>
                        <a:t>better sound quality </a:t>
                      </a:r>
                      <a:r>
                        <a:rPr lang="en-IN" sz="2200" dirty="0">
                          <a:latin typeface="Times New Roman" panose="02020603050405020304" pitchFamily="18" charset="0"/>
                          <a:cs typeface="Times New Roman" panose="02020603050405020304" pitchFamily="18" charset="0"/>
                        </a:rPr>
                        <a:t>with a bone-anchored hearing,  </a:t>
                      </a:r>
                    </a:p>
                    <a:p>
                      <a:r>
                        <a:rPr lang="en-IN" sz="2200" dirty="0">
                          <a:latin typeface="Times New Roman" panose="02020603050405020304" pitchFamily="18" charset="0"/>
                          <a:cs typeface="Times New Roman" panose="02020603050405020304" pitchFamily="18" charset="0"/>
                        </a:rPr>
                        <a:t>as there is no damping of the signal via the skin.</a:t>
                      </a:r>
                    </a:p>
                    <a:p>
                      <a:endParaRPr lang="en-IN"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4295646"/>
                  </a:ext>
                </a:extLst>
              </a:tr>
              <a:tr h="1030817">
                <a:tc>
                  <a:txBody>
                    <a:bodyPr/>
                    <a:lstStyle/>
                    <a:p>
                      <a:r>
                        <a:rPr lang="en-IN" sz="2200" dirty="0">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200" dirty="0">
                          <a:latin typeface="Times New Roman" panose="02020603050405020304" pitchFamily="18" charset="0"/>
                          <a:cs typeface="Times New Roman" panose="02020603050405020304" pitchFamily="18" charset="0"/>
                        </a:rPr>
                        <a:t>This might cause </a:t>
                      </a:r>
                      <a:r>
                        <a:rPr lang="en-IN" sz="2200" dirty="0" err="1">
                          <a:latin typeface="Times New Roman" panose="02020603050405020304" pitchFamily="18" charset="0"/>
                          <a:cs typeface="Times New Roman" panose="02020603050405020304" pitchFamily="18" charset="0"/>
                        </a:rPr>
                        <a:t>embarassement</a:t>
                      </a:r>
                      <a:r>
                        <a:rPr lang="en-IN" sz="2200" dirty="0">
                          <a:latin typeface="Times New Roman" panose="02020603050405020304" pitchFamily="18" charset="0"/>
                          <a:cs typeface="Times New Roman" panose="02020603050405020304" pitchFamily="18" charset="0"/>
                        </a:rPr>
                        <a:t> as it can be seen and is worn as a steel headband.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latin typeface="Times New Roman" panose="02020603050405020304" pitchFamily="18" charset="0"/>
                          <a:cs typeface="Times New Roman" panose="02020603050405020304" pitchFamily="18" charset="0"/>
                        </a:rPr>
                        <a:t>Bone-anchored system is much more </a:t>
                      </a:r>
                      <a:r>
                        <a:rPr lang="en-IN" sz="2200" b="1" i="1" dirty="0">
                          <a:latin typeface="Times New Roman" panose="02020603050405020304" pitchFamily="18" charset="0"/>
                          <a:cs typeface="Times New Roman" panose="02020603050405020304" pitchFamily="18" charset="0"/>
                        </a:rPr>
                        <a:t>discreet.</a:t>
                      </a:r>
                      <a:r>
                        <a:rPr lang="en-IN" sz="2200" dirty="0">
                          <a:latin typeface="Times New Roman" panose="02020603050405020304" pitchFamily="18" charset="0"/>
                          <a:cs typeface="Times New Roman" panose="02020603050405020304" pitchFamily="18" charset="0"/>
                        </a:rPr>
                        <a:t> </a:t>
                      </a:r>
                    </a:p>
                    <a:p>
                      <a:endParaRPr lang="en-IN"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594975"/>
                  </a:ext>
                </a:extLst>
              </a:tr>
              <a:tr h="860718">
                <a:tc>
                  <a:txBody>
                    <a:bodyPr/>
                    <a:lstStyle/>
                    <a:p>
                      <a:r>
                        <a:rPr lang="en-IN" sz="2200" dirty="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200" dirty="0">
                          <a:latin typeface="Times New Roman" panose="02020603050405020304" pitchFamily="18" charset="0"/>
                          <a:cs typeface="Times New Roman" panose="02020603050405020304" pitchFamily="18" charset="0"/>
                        </a:rPr>
                        <a:t>Not comfortable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latin typeface="Times New Roman" panose="02020603050405020304" pitchFamily="18" charset="0"/>
                          <a:cs typeface="Times New Roman" panose="02020603050405020304" pitchFamily="18" charset="0"/>
                        </a:rPr>
                        <a:t>It is </a:t>
                      </a:r>
                      <a:r>
                        <a:rPr lang="en-IN" sz="2200" b="1" i="1" dirty="0">
                          <a:latin typeface="Times New Roman" panose="02020603050405020304" pitchFamily="18" charset="0"/>
                          <a:cs typeface="Times New Roman" panose="02020603050405020304" pitchFamily="18" charset="0"/>
                        </a:rPr>
                        <a:t>more comfortable.</a:t>
                      </a:r>
                    </a:p>
                    <a:p>
                      <a:endParaRPr lang="en-IN"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041872"/>
                  </a:ext>
                </a:extLst>
              </a:tr>
              <a:tr h="1660761">
                <a:tc>
                  <a:txBody>
                    <a:bodyPr/>
                    <a:lstStyle/>
                    <a:p>
                      <a:r>
                        <a:rPr lang="en-IN" sz="2200"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200" dirty="0">
                          <a:latin typeface="Times New Roman" panose="02020603050405020304" pitchFamily="18" charset="0"/>
                          <a:cs typeface="Times New Roman" panose="02020603050405020304" pitchFamily="18" charset="0"/>
                        </a:rPr>
                        <a:t>Not so advanced technology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latin typeface="Times New Roman" panose="02020603050405020304" pitchFamily="18" charset="0"/>
                          <a:cs typeface="Times New Roman" panose="02020603050405020304" pitchFamily="18" charset="0"/>
                        </a:rPr>
                        <a:t>Today’s bone-anchored systems </a:t>
                      </a:r>
                      <a:r>
                        <a:rPr lang="en-IN" sz="2200" b="1" i="1" dirty="0">
                          <a:latin typeface="Times New Roman" panose="02020603050405020304" pitchFamily="18" charset="0"/>
                          <a:cs typeface="Times New Roman" panose="02020603050405020304" pitchFamily="18" charset="0"/>
                        </a:rPr>
                        <a:t>utilize the same advanced technology</a:t>
                      </a:r>
                      <a:r>
                        <a:rPr lang="en-IN" sz="2200" dirty="0">
                          <a:latin typeface="Times New Roman" panose="02020603050405020304" pitchFamily="18" charset="0"/>
                          <a:cs typeface="Times New Roman" panose="02020603050405020304" pitchFamily="18" charset="0"/>
                        </a:rPr>
                        <a:t> that is found in a premium hearing instrument.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err="1">
                          <a:latin typeface="Times New Roman" panose="02020603050405020304" pitchFamily="18" charset="0"/>
                          <a:cs typeface="Times New Roman" panose="02020603050405020304" pitchFamily="18" charset="0"/>
                        </a:rPr>
                        <a:t>Eg</a:t>
                      </a:r>
                      <a:r>
                        <a:rPr lang="en-IN" sz="2200" dirty="0">
                          <a:latin typeface="Times New Roman" panose="02020603050405020304" pitchFamily="18" charset="0"/>
                          <a:cs typeface="Times New Roman" panose="02020603050405020304" pitchFamily="18" charset="0"/>
                        </a:rPr>
                        <a:t>: wireless accessories, directional microphones.</a:t>
                      </a:r>
                    </a:p>
                    <a:p>
                      <a:endParaRPr lang="en-IN"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021410"/>
                  </a:ext>
                </a:extLst>
              </a:tr>
            </a:tbl>
          </a:graphicData>
        </a:graphic>
      </p:graphicFrame>
    </p:spTree>
    <p:extLst>
      <p:ext uri="{BB962C8B-B14F-4D97-AF65-F5344CB8AC3E}">
        <p14:creationId xmlns:p14="http://schemas.microsoft.com/office/powerpoint/2010/main" val="9120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46C6-0532-4E63-9070-1B4BF7880318}"/>
              </a:ext>
            </a:extLst>
          </p:cNvPr>
          <p:cNvSpPr>
            <a:spLocks noGrp="1"/>
          </p:cNvSpPr>
          <p:nvPr>
            <p:ph type="title"/>
          </p:nvPr>
        </p:nvSpPr>
        <p:spPr/>
        <p:txBody>
          <a:bodyPr>
            <a:normAutofit/>
          </a:bodyPr>
          <a:lstStyle/>
          <a:p>
            <a:endParaRPr lang="en-IN" sz="6000" dirty="0">
              <a:latin typeface="Gloucester MT Extra Condensed" panose="02030808020601010101" pitchFamily="18" charset="0"/>
            </a:endParaRPr>
          </a:p>
        </p:txBody>
      </p:sp>
      <p:sp>
        <p:nvSpPr>
          <p:cNvPr id="3" name="Content Placeholder 2">
            <a:extLst>
              <a:ext uri="{FF2B5EF4-FFF2-40B4-BE49-F238E27FC236}">
                <a16:creationId xmlns:a16="http://schemas.microsoft.com/office/drawing/2014/main" id="{AD42EFAF-89D9-4EF4-8894-06D43172A09F}"/>
              </a:ext>
            </a:extLst>
          </p:cNvPr>
          <p:cNvSpPr>
            <a:spLocks noGrp="1"/>
          </p:cNvSpPr>
          <p:nvPr>
            <p:ph idx="1"/>
          </p:nvPr>
        </p:nvSpPr>
        <p:spPr/>
        <p:txBody>
          <a:bodyPr>
            <a:normAutofit/>
          </a:bodyPr>
          <a:lstStyle/>
          <a:p>
            <a:r>
              <a:rPr lang="en-IN" sz="3000" b="1" i="1" dirty="0">
                <a:latin typeface="Times New Roman" panose="02020603050405020304" pitchFamily="18" charset="0"/>
                <a:cs typeface="Times New Roman" panose="02020603050405020304" pitchFamily="18" charset="0"/>
              </a:rPr>
              <a:t>Conductive hearing loss </a:t>
            </a:r>
            <a:r>
              <a:rPr lang="en-IN" sz="3000" dirty="0">
                <a:latin typeface="Times New Roman" panose="02020603050405020304" pitchFamily="18" charset="0"/>
                <a:cs typeface="Times New Roman" panose="02020603050405020304" pitchFamily="18" charset="0"/>
              </a:rPr>
              <a:t>is a common type of hearing loss which is not always amenable for surgical correction. </a:t>
            </a:r>
          </a:p>
          <a:p>
            <a:r>
              <a:rPr lang="en-IN" sz="3000" dirty="0">
                <a:latin typeface="Times New Roman" panose="02020603050405020304" pitchFamily="18" charset="0"/>
                <a:cs typeface="Times New Roman" panose="02020603050405020304" pitchFamily="18" charset="0"/>
              </a:rPr>
              <a:t>Those patients are usually </a:t>
            </a:r>
            <a:r>
              <a:rPr lang="en-IN" sz="3000" b="1" i="1" dirty="0">
                <a:latin typeface="Times New Roman" panose="02020603050405020304" pitchFamily="18" charset="0"/>
                <a:cs typeface="Times New Roman" panose="02020603050405020304" pitchFamily="18" charset="0"/>
              </a:rPr>
              <a:t>fitted</a:t>
            </a:r>
            <a:r>
              <a:rPr lang="en-IN" sz="3000" dirty="0">
                <a:latin typeface="Times New Roman" panose="02020603050405020304" pitchFamily="18" charset="0"/>
                <a:cs typeface="Times New Roman" panose="02020603050405020304" pitchFamily="18" charset="0"/>
              </a:rPr>
              <a:t> with either conventional air or sometimes bone conduction hearing aids. </a:t>
            </a:r>
          </a:p>
          <a:p>
            <a:r>
              <a:rPr lang="en-IN" sz="3000" dirty="0">
                <a:latin typeface="Times New Roman" panose="02020603050405020304" pitchFamily="18" charset="0"/>
                <a:cs typeface="Times New Roman" panose="02020603050405020304" pitchFamily="18" charset="0"/>
              </a:rPr>
              <a:t>However, difficulties arise when hearing loss is further complicated by </a:t>
            </a:r>
            <a:r>
              <a:rPr lang="en-IN" sz="3000" b="1" i="1" dirty="0">
                <a:latin typeface="Times New Roman" panose="02020603050405020304" pitchFamily="18" charset="0"/>
                <a:cs typeface="Times New Roman" panose="02020603050405020304" pitchFamily="18" charset="0"/>
              </a:rPr>
              <a:t>chronic suppurative otitis media and/or otitis externa</a:t>
            </a:r>
            <a:r>
              <a:rPr lang="en-IN" sz="3000" dirty="0">
                <a:latin typeface="Times New Roman" panose="02020603050405020304" pitchFamily="18" charset="0"/>
                <a:cs typeface="Times New Roman" panose="02020603050405020304" pitchFamily="18" charset="0"/>
              </a:rPr>
              <a:t>. In these situations, an ear mould is difficult or impossible to use. </a:t>
            </a:r>
          </a:p>
        </p:txBody>
      </p:sp>
    </p:spTree>
    <p:extLst>
      <p:ext uri="{BB962C8B-B14F-4D97-AF65-F5344CB8AC3E}">
        <p14:creationId xmlns:p14="http://schemas.microsoft.com/office/powerpoint/2010/main" val="28878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F99D-8BB0-48BA-AF7E-B813218F3B42}"/>
              </a:ext>
            </a:extLst>
          </p:cNvPr>
          <p:cNvSpPr>
            <a:spLocks noGrp="1"/>
          </p:cNvSpPr>
          <p:nvPr>
            <p:ph type="title"/>
          </p:nvPr>
        </p:nvSpPr>
        <p:spPr>
          <a:xfrm>
            <a:off x="839788" y="457200"/>
            <a:ext cx="5140882" cy="883037"/>
          </a:xfrm>
        </p:spPr>
        <p:txBody>
          <a:bodyPr>
            <a:normAutofit fontScale="90000"/>
          </a:bodyPr>
          <a:lstStyle/>
          <a:p>
            <a:r>
              <a:rPr lang="en-IN" sz="6600" dirty="0">
                <a:latin typeface="Gloucester MT Extra Condensed" panose="02030808020601010101" pitchFamily="18" charset="0"/>
              </a:rPr>
              <a:t>     COMPONENTS</a:t>
            </a:r>
          </a:p>
        </p:txBody>
      </p:sp>
      <p:sp>
        <p:nvSpPr>
          <p:cNvPr id="3" name="Content Placeholder 2">
            <a:extLst>
              <a:ext uri="{FF2B5EF4-FFF2-40B4-BE49-F238E27FC236}">
                <a16:creationId xmlns:a16="http://schemas.microsoft.com/office/drawing/2014/main" id="{7A63F59D-828E-49EC-BD92-41681D2A8CDF}"/>
              </a:ext>
            </a:extLst>
          </p:cNvPr>
          <p:cNvSpPr>
            <a:spLocks noGrp="1"/>
          </p:cNvSpPr>
          <p:nvPr>
            <p:ph idx="1"/>
          </p:nvPr>
        </p:nvSpPr>
        <p:spPr>
          <a:xfrm>
            <a:off x="6277232" y="987425"/>
            <a:ext cx="5078156" cy="5462802"/>
          </a:xfrm>
        </p:spPr>
        <p:txBody>
          <a:bodyPr>
            <a:normAutofit/>
          </a:bodyPr>
          <a:lstStyle/>
          <a:p>
            <a:pPr marL="0" indent="0">
              <a:buNone/>
            </a:pPr>
            <a:r>
              <a:rPr lang="en-IN" dirty="0">
                <a:latin typeface="Times New Roman" panose="02020603050405020304" pitchFamily="18" charset="0"/>
                <a:cs typeface="Times New Roman" panose="02020603050405020304" pitchFamily="18" charset="0"/>
              </a:rPr>
              <a:t>BAHA has 3 components. They are:</a:t>
            </a:r>
          </a:p>
          <a:p>
            <a:pPr marL="0" indent="0">
              <a:buNone/>
            </a:pPr>
            <a:endParaRPr lang="en-IN" dirty="0">
              <a:latin typeface="Times New Roman" panose="02020603050405020304" pitchFamily="18" charset="0"/>
              <a:cs typeface="Times New Roman" panose="02020603050405020304" pitchFamily="18" charset="0"/>
            </a:endParaRPr>
          </a:p>
          <a:p>
            <a:pPr marL="0" lvl="0" indent="0">
              <a:buNone/>
            </a:pPr>
            <a:r>
              <a:rPr lang="en-IN" i="1" dirty="0">
                <a:latin typeface="Times New Roman" panose="02020603050405020304" pitchFamily="18" charset="0"/>
                <a:cs typeface="Times New Roman" panose="02020603050405020304" pitchFamily="18" charset="0"/>
              </a:rPr>
              <a:t>1. </a:t>
            </a:r>
            <a:r>
              <a:rPr lang="en-IN" b="1" i="1" u="sng" dirty="0">
                <a:latin typeface="Times New Roman" panose="02020603050405020304" pitchFamily="18" charset="0"/>
                <a:cs typeface="Times New Roman" panose="02020603050405020304" pitchFamily="18" charset="0"/>
              </a:rPr>
              <a:t>The sound processor</a:t>
            </a:r>
            <a:r>
              <a:rPr lang="en-IN" i="1" dirty="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 A detachable electronic hearing aid with a snap-fit coupling to the abutment. The user takes the sound processor on and off as required, for example for hair washing or swimming.</a:t>
            </a:r>
          </a:p>
        </p:txBody>
      </p:sp>
      <p:sp>
        <p:nvSpPr>
          <p:cNvPr id="4" name="Text Placeholder 3">
            <a:extLst>
              <a:ext uri="{FF2B5EF4-FFF2-40B4-BE49-F238E27FC236}">
                <a16:creationId xmlns:a16="http://schemas.microsoft.com/office/drawing/2014/main" id="{8E8F93FC-8BA0-4025-A278-B81FB6493339}"/>
              </a:ext>
            </a:extLst>
          </p:cNvPr>
          <p:cNvSpPr>
            <a:spLocks noGrp="1"/>
          </p:cNvSpPr>
          <p:nvPr>
            <p:ph type="body" sz="half" idx="2"/>
          </p:nvPr>
        </p:nvSpPr>
        <p:spPr/>
        <p:txBody>
          <a:bodyPr/>
          <a:lstStyle/>
          <a:p>
            <a:endParaRPr lang="en-IN" dirty="0"/>
          </a:p>
        </p:txBody>
      </p:sp>
      <p:pic>
        <p:nvPicPr>
          <p:cNvPr id="5" name="Content Placeholder 3">
            <a:extLst>
              <a:ext uri="{FF2B5EF4-FFF2-40B4-BE49-F238E27FC236}">
                <a16:creationId xmlns:a16="http://schemas.microsoft.com/office/drawing/2014/main" id="{ED3DCD6B-D051-48A5-8C84-A8F6A391B611}"/>
              </a:ext>
            </a:extLst>
          </p:cNvPr>
          <p:cNvPicPr>
            <a:picLocks noGrp="1"/>
          </p:cNvPicPr>
          <p:nvPr>
            <p:ph idx="1"/>
          </p:nvPr>
        </p:nvPicPr>
        <p:blipFill rotWithShape="1">
          <a:blip r:embed="rId2"/>
          <a:srcRect l="20782" t="39592" r="41502" b="6719"/>
          <a:stretch/>
        </p:blipFill>
        <p:spPr bwMode="auto">
          <a:xfrm>
            <a:off x="469558" y="1952368"/>
            <a:ext cx="5671750" cy="46337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788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D9335-1E21-45D5-9034-FB0FE2A347C2}"/>
              </a:ext>
            </a:extLst>
          </p:cNvPr>
          <p:cNvSpPr>
            <a:spLocks noGrp="1"/>
          </p:cNvSpPr>
          <p:nvPr>
            <p:ph type="title"/>
          </p:nvPr>
        </p:nvSpPr>
        <p:spPr/>
        <p:txBody>
          <a:bodyPr/>
          <a:lstStyle/>
          <a:p>
            <a:endParaRPr lang="en-IN"/>
          </a:p>
        </p:txBody>
      </p:sp>
      <p:sp>
        <p:nvSpPr>
          <p:cNvPr id="5" name="Content Placeholder 4">
            <a:extLst>
              <a:ext uri="{FF2B5EF4-FFF2-40B4-BE49-F238E27FC236}">
                <a16:creationId xmlns:a16="http://schemas.microsoft.com/office/drawing/2014/main" id="{C548C2A3-3FA9-49F1-81A7-00C04D0177C5}"/>
              </a:ext>
            </a:extLst>
          </p:cNvPr>
          <p:cNvSpPr>
            <a:spLocks noGrp="1"/>
          </p:cNvSpPr>
          <p:nvPr>
            <p:ph idx="1"/>
          </p:nvPr>
        </p:nvSpPr>
        <p:spPr>
          <a:xfrm>
            <a:off x="6561438" y="987425"/>
            <a:ext cx="4793950" cy="4873625"/>
          </a:xfrm>
        </p:spPr>
        <p:txBody>
          <a:bodyPr>
            <a:normAutofit fontScale="92500" lnSpcReduction="20000"/>
          </a:bodyPr>
          <a:lstStyle/>
          <a:p>
            <a:pPr marL="0" indent="0">
              <a:buNone/>
            </a:pPr>
            <a:r>
              <a:rPr lang="en-IN" b="1" i="1" u="sng" dirty="0">
                <a:latin typeface="Times New Roman" panose="02020603050405020304" pitchFamily="18" charset="0"/>
                <a:cs typeface="Times New Roman" panose="02020603050405020304" pitchFamily="18" charset="0"/>
              </a:rPr>
              <a:t>2. The abutment</a:t>
            </a:r>
            <a:r>
              <a:rPr lang="en-IN" i="1" dirty="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 A socket attached by  an internal screw to the fixture. </a:t>
            </a:r>
          </a:p>
          <a:p>
            <a:pPr marL="0" indent="0">
              <a:buNone/>
            </a:pPr>
            <a:r>
              <a:rPr lang="en-IN" dirty="0">
                <a:latin typeface="Times New Roman" panose="02020603050405020304" pitchFamily="18" charset="0"/>
                <a:cs typeface="Times New Roman" panose="02020603050405020304" pitchFamily="18" charset="0"/>
              </a:rPr>
              <a:t>The abutment penetrates the surface of the scalp and is shaped to hold the snap-fit coupling of the sound processor. </a:t>
            </a:r>
          </a:p>
          <a:p>
            <a:pPr marL="0" indent="0">
              <a:buNone/>
            </a:pPr>
            <a:r>
              <a:rPr lang="en-IN" dirty="0">
                <a:latin typeface="Times New Roman" panose="02020603050405020304" pitchFamily="18" charset="0"/>
                <a:cs typeface="Times New Roman" panose="02020603050405020304" pitchFamily="18" charset="0"/>
              </a:rPr>
              <a:t>The abutment can be unscrewed from the fixture for maintenance or replacement by the specialist audiologist.</a:t>
            </a:r>
          </a:p>
          <a:p>
            <a:endParaRPr lang="en-IN" dirty="0"/>
          </a:p>
        </p:txBody>
      </p:sp>
      <p:sp>
        <p:nvSpPr>
          <p:cNvPr id="6" name="Text Placeholder 5">
            <a:extLst>
              <a:ext uri="{FF2B5EF4-FFF2-40B4-BE49-F238E27FC236}">
                <a16:creationId xmlns:a16="http://schemas.microsoft.com/office/drawing/2014/main" id="{8A4D1987-79D8-4518-ACBD-C7445A3D3DB9}"/>
              </a:ext>
            </a:extLst>
          </p:cNvPr>
          <p:cNvSpPr>
            <a:spLocks noGrp="1"/>
          </p:cNvSpPr>
          <p:nvPr>
            <p:ph type="body" sz="half" idx="2"/>
          </p:nvPr>
        </p:nvSpPr>
        <p:spPr/>
        <p:txBody>
          <a:bodyPr/>
          <a:lstStyle/>
          <a:p>
            <a:endParaRPr lang="en-IN" dirty="0"/>
          </a:p>
        </p:txBody>
      </p:sp>
      <p:pic>
        <p:nvPicPr>
          <p:cNvPr id="7" name="Content Placeholder 3">
            <a:extLst>
              <a:ext uri="{FF2B5EF4-FFF2-40B4-BE49-F238E27FC236}">
                <a16:creationId xmlns:a16="http://schemas.microsoft.com/office/drawing/2014/main" id="{A3564ECD-C920-4758-8CD1-1ECEFFEB8E86}"/>
              </a:ext>
            </a:extLst>
          </p:cNvPr>
          <p:cNvPicPr>
            <a:picLocks noGrp="1"/>
          </p:cNvPicPr>
          <p:nvPr>
            <p:ph idx="1"/>
          </p:nvPr>
        </p:nvPicPr>
        <p:blipFill rotWithShape="1">
          <a:blip r:embed="rId2"/>
          <a:srcRect l="20782" t="39592" r="41502" b="6719"/>
          <a:stretch/>
        </p:blipFill>
        <p:spPr bwMode="auto">
          <a:xfrm>
            <a:off x="838200" y="457200"/>
            <a:ext cx="5315465" cy="56593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4647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2412</TotalTime>
  <Words>3100</Words>
  <Application>Microsoft Office PowerPoint</Application>
  <PresentationFormat>Widescreen</PresentationFormat>
  <Paragraphs>171</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Algerian</vt:lpstr>
      <vt:lpstr>Arial</vt:lpstr>
      <vt:lpstr>Baskerville Old Face</vt:lpstr>
      <vt:lpstr>Calibri</vt:lpstr>
      <vt:lpstr>Calibri Light</vt:lpstr>
      <vt:lpstr>Gloucester MT Extra Condensed</vt:lpstr>
      <vt:lpstr>Showcard Gothic</vt:lpstr>
      <vt:lpstr>Times New Roman</vt:lpstr>
      <vt:lpstr>Office Theme</vt:lpstr>
      <vt:lpstr>Bone CONDUCTION IMPLANTABLE DEVICES</vt:lpstr>
      <vt:lpstr>INTRODUCTION</vt:lpstr>
      <vt:lpstr>PowerPoint Presentation</vt:lpstr>
      <vt:lpstr>NEED</vt:lpstr>
      <vt:lpstr>PowerPoint Presentation</vt:lpstr>
      <vt:lpstr>PowerPoint Presentation</vt:lpstr>
      <vt:lpstr>PowerPoint Presentation</vt:lpstr>
      <vt:lpstr>     COMPONENTS</vt:lpstr>
      <vt:lpstr>PowerPoint Presentation</vt:lpstr>
      <vt:lpstr>PowerPoint Presentation</vt:lpstr>
      <vt:lpstr>HOW DOES BAHA WORK</vt:lpstr>
      <vt:lpstr>PowerPoint Presentation</vt:lpstr>
      <vt:lpstr>baha video </vt:lpstr>
      <vt:lpstr>Video osseointegration </vt:lpstr>
      <vt:lpstr>OSSEOINTEGRATION</vt:lpstr>
      <vt:lpstr>PowerPoint Presentation</vt:lpstr>
      <vt:lpstr>PowerPoint Presentation</vt:lpstr>
      <vt:lpstr>TYPES</vt:lpstr>
      <vt:lpstr>PowerPoint Presentation</vt:lpstr>
      <vt:lpstr>CANDIDACY</vt:lpstr>
      <vt:lpstr>Conductive hearing loss:</vt:lpstr>
      <vt:lpstr>PowerPoint Presentation</vt:lpstr>
      <vt:lpstr>PowerPoint Presentation</vt:lpstr>
      <vt:lpstr>PowerPoint Presentation</vt:lpstr>
      <vt:lpstr>Mixed hearing loss:</vt:lpstr>
      <vt:lpstr>PowerPoint Presentation</vt:lpstr>
      <vt:lpstr>Single-sided sensorineural deafness (SSD): </vt:lpstr>
      <vt:lpstr>PowerPoint Presentation</vt:lpstr>
      <vt:lpstr>Contraindications: </vt:lpstr>
      <vt:lpstr>COMPLICATIONS</vt:lpstr>
      <vt:lpstr>complications</vt:lpstr>
      <vt:lpstr>PERIOPERATIVE</vt:lpstr>
      <vt:lpstr>PowerPoint Presentation</vt:lpstr>
      <vt:lpstr>PowerPoint Presentation</vt:lpstr>
      <vt:lpstr>PowerPoint Presentation</vt:lpstr>
      <vt:lpstr>REFERENCES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c:title>
  <dc:creator>rashmi acharekar</dc:creator>
  <cp:lastModifiedBy>Sanket Bhalerao</cp:lastModifiedBy>
  <cp:revision>111</cp:revision>
  <dcterms:created xsi:type="dcterms:W3CDTF">2017-07-22T10:06:17Z</dcterms:created>
  <dcterms:modified xsi:type="dcterms:W3CDTF">2024-08-12T06:53:10Z</dcterms:modified>
</cp:coreProperties>
</file>