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4" r:id="rId4"/>
    <p:sldId id="265" r:id="rId5"/>
    <p:sldId id="266" r:id="rId6"/>
    <p:sldId id="267"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1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E2A05E6F-402A-4554-AE4A-4391A030A545}" type="datetimeFigureOut">
              <a:rPr lang="en-IN" smtClean="0"/>
              <a:t>12-08-2024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7C3F45-8F9F-4BB1-AE54-C674F5330C91}"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697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A05E6F-402A-4554-AE4A-4391A030A545}" type="datetimeFigureOut">
              <a:rPr lang="en-IN" smtClean="0"/>
              <a:t>12-08-2024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7C3F45-8F9F-4BB1-AE54-C674F5330C91}" type="slidenum">
              <a:rPr lang="en-IN" smtClean="0"/>
              <a:t>‹#›</a:t>
            </a:fld>
            <a:endParaRPr lang="en-IN"/>
          </a:p>
        </p:txBody>
      </p:sp>
    </p:spTree>
    <p:extLst>
      <p:ext uri="{BB962C8B-B14F-4D97-AF65-F5344CB8AC3E}">
        <p14:creationId xmlns:p14="http://schemas.microsoft.com/office/powerpoint/2010/main" val="2418635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A05E6F-402A-4554-AE4A-4391A030A545}" type="datetimeFigureOut">
              <a:rPr lang="en-IN" smtClean="0"/>
              <a:t>12-08-2024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7C3F45-8F9F-4BB1-AE54-C674F5330C91}" type="slidenum">
              <a:rPr lang="en-IN" smtClean="0"/>
              <a:t>‹#›</a:t>
            </a:fld>
            <a:endParaRPr lang="en-IN"/>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1216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A05E6F-402A-4554-AE4A-4391A030A545}" type="datetimeFigureOut">
              <a:rPr lang="en-IN" smtClean="0"/>
              <a:t>12-08-2024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7C3F45-8F9F-4BB1-AE54-C674F5330C91}" type="slidenum">
              <a:rPr lang="en-IN" smtClean="0"/>
              <a:t>‹#›</a:t>
            </a:fld>
            <a:endParaRPr lang="en-IN"/>
          </a:p>
        </p:txBody>
      </p:sp>
    </p:spTree>
    <p:extLst>
      <p:ext uri="{BB962C8B-B14F-4D97-AF65-F5344CB8AC3E}">
        <p14:creationId xmlns:p14="http://schemas.microsoft.com/office/powerpoint/2010/main" val="1317493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A05E6F-402A-4554-AE4A-4391A030A545}" type="datetimeFigureOut">
              <a:rPr lang="en-IN" smtClean="0"/>
              <a:t>12-08-2024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7C3F45-8F9F-4BB1-AE54-C674F5330C91}"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7038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A05E6F-402A-4554-AE4A-4391A030A545}" type="datetimeFigureOut">
              <a:rPr lang="en-IN" smtClean="0"/>
              <a:t>12-08-2024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67C3F45-8F9F-4BB1-AE54-C674F5330C91}" type="slidenum">
              <a:rPr lang="en-IN" smtClean="0"/>
              <a:t>‹#›</a:t>
            </a:fld>
            <a:endParaRPr lang="en-IN"/>
          </a:p>
        </p:txBody>
      </p:sp>
    </p:spTree>
    <p:extLst>
      <p:ext uri="{BB962C8B-B14F-4D97-AF65-F5344CB8AC3E}">
        <p14:creationId xmlns:p14="http://schemas.microsoft.com/office/powerpoint/2010/main" val="3376967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A05E6F-402A-4554-AE4A-4391A030A545}" type="datetimeFigureOut">
              <a:rPr lang="en-IN" smtClean="0"/>
              <a:t>12-08-2024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67C3F45-8F9F-4BB1-AE54-C674F5330C91}" type="slidenum">
              <a:rPr lang="en-IN" smtClean="0"/>
              <a:t>‹#›</a:t>
            </a:fld>
            <a:endParaRPr lang="en-IN"/>
          </a:p>
        </p:txBody>
      </p:sp>
    </p:spTree>
    <p:extLst>
      <p:ext uri="{BB962C8B-B14F-4D97-AF65-F5344CB8AC3E}">
        <p14:creationId xmlns:p14="http://schemas.microsoft.com/office/powerpoint/2010/main" val="1927095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A05E6F-402A-4554-AE4A-4391A030A545}" type="datetimeFigureOut">
              <a:rPr lang="en-IN" smtClean="0"/>
              <a:t>12-08-2024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67C3F45-8F9F-4BB1-AE54-C674F5330C91}" type="slidenum">
              <a:rPr lang="en-IN" smtClean="0"/>
              <a:t>‹#›</a:t>
            </a:fld>
            <a:endParaRPr lang="en-IN"/>
          </a:p>
        </p:txBody>
      </p:sp>
    </p:spTree>
    <p:extLst>
      <p:ext uri="{BB962C8B-B14F-4D97-AF65-F5344CB8AC3E}">
        <p14:creationId xmlns:p14="http://schemas.microsoft.com/office/powerpoint/2010/main" val="2607914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05E6F-402A-4554-AE4A-4391A030A545}" type="datetimeFigureOut">
              <a:rPr lang="en-IN" smtClean="0"/>
              <a:t>12-08-2024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67C3F45-8F9F-4BB1-AE54-C674F5330C91}" type="slidenum">
              <a:rPr lang="en-IN" smtClean="0"/>
              <a:t>‹#›</a:t>
            </a:fld>
            <a:endParaRPr lang="en-IN"/>
          </a:p>
        </p:txBody>
      </p:sp>
    </p:spTree>
    <p:extLst>
      <p:ext uri="{BB962C8B-B14F-4D97-AF65-F5344CB8AC3E}">
        <p14:creationId xmlns:p14="http://schemas.microsoft.com/office/powerpoint/2010/main" val="772955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2A05E6F-402A-4554-AE4A-4391A030A545}" type="datetimeFigureOut">
              <a:rPr lang="en-IN" smtClean="0"/>
              <a:t>12-08-2024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67C3F45-8F9F-4BB1-AE54-C674F5330C91}" type="slidenum">
              <a:rPr lang="en-IN" smtClean="0"/>
              <a:t>‹#›</a:t>
            </a:fld>
            <a:endParaRPr lang="en-IN"/>
          </a:p>
        </p:txBody>
      </p:sp>
    </p:spTree>
    <p:extLst>
      <p:ext uri="{BB962C8B-B14F-4D97-AF65-F5344CB8AC3E}">
        <p14:creationId xmlns:p14="http://schemas.microsoft.com/office/powerpoint/2010/main" val="1955469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2A05E6F-402A-4554-AE4A-4391A030A545}" type="datetimeFigureOut">
              <a:rPr lang="en-IN" smtClean="0"/>
              <a:t>12-08-2024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67C3F45-8F9F-4BB1-AE54-C674F5330C91}"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0501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2A05E6F-402A-4554-AE4A-4391A030A545}" type="datetimeFigureOut">
              <a:rPr lang="en-IN" smtClean="0"/>
              <a:t>12-08-2024</a:t>
            </a:fld>
            <a:endParaRPr lang="en-IN"/>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IN"/>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67C3F45-8F9F-4BB1-AE54-C674F5330C91}" type="slidenum">
              <a:rPr lang="en-IN" smtClean="0"/>
              <a:t>‹#›</a:t>
            </a:fld>
            <a:endParaRPr lang="en-IN"/>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83762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79C5F-3BC5-4EF8-B450-00E3DD32A7BD}"/>
              </a:ext>
            </a:extLst>
          </p:cNvPr>
          <p:cNvSpPr>
            <a:spLocks noGrp="1"/>
          </p:cNvSpPr>
          <p:nvPr>
            <p:ph type="ctrTitle"/>
          </p:nvPr>
        </p:nvSpPr>
        <p:spPr>
          <a:xfrm>
            <a:off x="142240" y="4939817"/>
            <a:ext cx="7924800" cy="1463040"/>
          </a:xfrm>
        </p:spPr>
        <p:txBody>
          <a:bodyPr>
            <a:normAutofit fontScale="90000"/>
          </a:bodyPr>
          <a:lstStyle/>
          <a:p>
            <a:r>
              <a:rPr lang="en-US" dirty="0"/>
              <a:t>REVISED </a:t>
            </a:r>
            <a:br>
              <a:rPr lang="en-US" dirty="0"/>
            </a:br>
            <a:r>
              <a:rPr lang="en-US" dirty="0"/>
              <a:t>Persons with Disabilities Act, 2016</a:t>
            </a:r>
            <a:endParaRPr lang="en-IN" dirty="0"/>
          </a:p>
        </p:txBody>
      </p:sp>
      <p:sp>
        <p:nvSpPr>
          <p:cNvPr id="3" name="TextBox 2">
            <a:extLst>
              <a:ext uri="{FF2B5EF4-FFF2-40B4-BE49-F238E27FC236}">
                <a16:creationId xmlns:a16="http://schemas.microsoft.com/office/drawing/2014/main" id="{326D42EE-42E8-017E-6AA9-DE02011555C3}"/>
              </a:ext>
            </a:extLst>
          </p:cNvPr>
          <p:cNvSpPr txBox="1"/>
          <p:nvPr/>
        </p:nvSpPr>
        <p:spPr>
          <a:xfrm>
            <a:off x="8644268" y="4720857"/>
            <a:ext cx="3366977" cy="1815882"/>
          </a:xfrm>
          <a:prstGeom prst="rect">
            <a:avLst/>
          </a:prstGeom>
          <a:noFill/>
        </p:spPr>
        <p:txBody>
          <a:bodyPr wrap="square" rtlCol="0">
            <a:spAutoFit/>
          </a:bodyPr>
          <a:lstStyle/>
          <a:p>
            <a:r>
              <a:rPr lang="en-US" sz="2800" b="1" dirty="0"/>
              <a:t>Faculty:</a:t>
            </a:r>
          </a:p>
          <a:p>
            <a:r>
              <a:rPr lang="en-US" sz="2800" b="1" dirty="0"/>
              <a:t>Mr. Sanket Bhalerao</a:t>
            </a:r>
          </a:p>
          <a:p>
            <a:r>
              <a:rPr lang="en-US" sz="2800" b="1" dirty="0"/>
              <a:t>Assistant Professor</a:t>
            </a:r>
          </a:p>
          <a:p>
            <a:r>
              <a:rPr lang="en-US" sz="2800" b="1" dirty="0"/>
              <a:t>DASLP, SVDU</a:t>
            </a:r>
            <a:endParaRPr lang="en-IN" sz="2800" b="1" dirty="0"/>
          </a:p>
        </p:txBody>
      </p:sp>
    </p:spTree>
    <p:extLst>
      <p:ext uri="{BB962C8B-B14F-4D97-AF65-F5344CB8AC3E}">
        <p14:creationId xmlns:p14="http://schemas.microsoft.com/office/powerpoint/2010/main" val="894503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61A3-D16F-4261-B030-D8901ABDD90D}"/>
              </a:ext>
            </a:extLst>
          </p:cNvPr>
          <p:cNvSpPr>
            <a:spLocks noGrp="1"/>
          </p:cNvSpPr>
          <p:nvPr>
            <p:ph type="title"/>
          </p:nvPr>
        </p:nvSpPr>
        <p:spPr/>
        <p:txBody>
          <a:bodyPr/>
          <a:lstStyle/>
          <a:p>
            <a:r>
              <a:rPr lang="en-US" dirty="0"/>
              <a:t>REVISED Persons with Disabilities Act, 2016</a:t>
            </a:r>
            <a:br>
              <a:rPr lang="en-IN" dirty="0"/>
            </a:br>
            <a:endParaRPr lang="en-IN" dirty="0"/>
          </a:p>
        </p:txBody>
      </p:sp>
      <p:sp>
        <p:nvSpPr>
          <p:cNvPr id="3" name="Content Placeholder 2">
            <a:extLst>
              <a:ext uri="{FF2B5EF4-FFF2-40B4-BE49-F238E27FC236}">
                <a16:creationId xmlns:a16="http://schemas.microsoft.com/office/drawing/2014/main" id="{D1456247-A20D-46D3-BDD4-701ACAC44DFF}"/>
              </a:ext>
            </a:extLst>
          </p:cNvPr>
          <p:cNvSpPr>
            <a:spLocks noGrp="1"/>
          </p:cNvSpPr>
          <p:nvPr>
            <p:ph idx="1"/>
          </p:nvPr>
        </p:nvSpPr>
        <p:spPr/>
        <p:txBody>
          <a:bodyPr/>
          <a:lstStyle/>
          <a:p>
            <a:r>
              <a:rPr lang="en-IN" dirty="0"/>
              <a:t>The Rights of Persons with Disabilities Act, 2016 (“RPD Act”)1 was enacted with due cognizance of the obligations under the United National Convention on the Rights of Persons with Disabilities (</a:t>
            </a:r>
            <a:r>
              <a:rPr lang="en-IN" dirty="0">
                <a:solidFill>
                  <a:srgbClr val="FF0000"/>
                </a:solidFill>
              </a:rPr>
              <a:t>UNCRPD</a:t>
            </a:r>
            <a:r>
              <a:rPr lang="en-IN" dirty="0"/>
              <a:t>), to which India is a signatory.</a:t>
            </a:r>
          </a:p>
          <a:p>
            <a:r>
              <a:rPr lang="en-IN" dirty="0"/>
              <a:t>The RPD Act explicitly recognizes all persons with disabilities as </a:t>
            </a:r>
            <a:r>
              <a:rPr lang="en-IN" dirty="0">
                <a:solidFill>
                  <a:srgbClr val="FF0000"/>
                </a:solidFill>
              </a:rPr>
              <a:t>any other person </a:t>
            </a:r>
            <a:r>
              <a:rPr lang="en-IN" dirty="0"/>
              <a:t>before the Law and enjoins it upon the appropriate Government to ensure that they are able to enjoy their legal capacity equally with others. </a:t>
            </a:r>
          </a:p>
          <a:p>
            <a:r>
              <a:rPr lang="en-IN" dirty="0"/>
              <a:t>Further, the RPD Act expands the categorization of persons with disabilities so as to cover </a:t>
            </a:r>
            <a:r>
              <a:rPr lang="en-IN" dirty="0">
                <a:solidFill>
                  <a:srgbClr val="FF0000"/>
                </a:solidFill>
              </a:rPr>
              <a:t>21 conditions </a:t>
            </a:r>
            <a:r>
              <a:rPr lang="en-IN" dirty="0"/>
              <a:t>as against 7 mentioned in PWD Act, strengthens the regulatory, monitoring and grievance redressal mechanism in terms of their functions and composition. </a:t>
            </a:r>
          </a:p>
        </p:txBody>
      </p:sp>
    </p:spTree>
    <p:extLst>
      <p:ext uri="{BB962C8B-B14F-4D97-AF65-F5344CB8AC3E}">
        <p14:creationId xmlns:p14="http://schemas.microsoft.com/office/powerpoint/2010/main" val="2633221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363C0-057E-42D5-B6B9-70870496839A}"/>
              </a:ext>
            </a:extLst>
          </p:cNvPr>
          <p:cNvSpPr>
            <a:spLocks noGrp="1"/>
          </p:cNvSpPr>
          <p:nvPr>
            <p:ph type="title"/>
          </p:nvPr>
        </p:nvSpPr>
        <p:spPr/>
        <p:txBody>
          <a:bodyPr/>
          <a:lstStyle/>
          <a:p>
            <a:r>
              <a:rPr lang="en-IN" dirty="0"/>
              <a:t>Impact of RPD Act on establishments</a:t>
            </a:r>
          </a:p>
        </p:txBody>
      </p:sp>
      <p:sp>
        <p:nvSpPr>
          <p:cNvPr id="3" name="Content Placeholder 2">
            <a:extLst>
              <a:ext uri="{FF2B5EF4-FFF2-40B4-BE49-F238E27FC236}">
                <a16:creationId xmlns:a16="http://schemas.microsoft.com/office/drawing/2014/main" id="{32E97D59-EEB8-436D-B5DB-A1C9C82A495C}"/>
              </a:ext>
            </a:extLst>
          </p:cNvPr>
          <p:cNvSpPr>
            <a:spLocks noGrp="1"/>
          </p:cNvSpPr>
          <p:nvPr>
            <p:ph idx="1"/>
          </p:nvPr>
        </p:nvSpPr>
        <p:spPr/>
        <p:txBody>
          <a:bodyPr>
            <a:normAutofit/>
          </a:bodyPr>
          <a:lstStyle/>
          <a:p>
            <a:r>
              <a:rPr lang="en-IN" dirty="0"/>
              <a:t>The Act mandates every establishment to formulate an equal opportunity policy in the manner prescribed and register such policy with the Chief Commissioner or State Commissioner, as applicable.</a:t>
            </a:r>
          </a:p>
          <a:p>
            <a:r>
              <a:rPr lang="en-IN" dirty="0"/>
              <a:t>If a complaint is received from an aggrieved person regarding discrimination on the ground of disability, the head of such establishment is required to: </a:t>
            </a:r>
          </a:p>
          <a:p>
            <a:pPr lvl="1"/>
            <a:r>
              <a:rPr lang="en-IN" dirty="0"/>
              <a:t>(a) initiate action in accordance with the provisions of the RPD Act; or </a:t>
            </a:r>
          </a:p>
          <a:p>
            <a:pPr lvl="1"/>
            <a:r>
              <a:rPr lang="en-IN" dirty="0"/>
              <a:t>(b) inform the aggrieved person in writing as to how the impugned act or omission is a proportionate means of achieving a legitimate aim; </a:t>
            </a:r>
          </a:p>
          <a:p>
            <a:r>
              <a:rPr lang="en-IN" dirty="0"/>
              <a:t>Maintenance of records of persons with disabilities in relation to the matters of employment, facilities provided and other associated information as prescribed; </a:t>
            </a:r>
          </a:p>
        </p:txBody>
      </p:sp>
    </p:spTree>
    <p:extLst>
      <p:ext uri="{BB962C8B-B14F-4D97-AF65-F5344CB8AC3E}">
        <p14:creationId xmlns:p14="http://schemas.microsoft.com/office/powerpoint/2010/main" val="732762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C8D3A-4C81-489B-9720-E780B03BA58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AE39759-A771-4153-8FD5-216B1C505E9A}"/>
              </a:ext>
            </a:extLst>
          </p:cNvPr>
          <p:cNvSpPr>
            <a:spLocks noGrp="1"/>
          </p:cNvSpPr>
          <p:nvPr>
            <p:ph idx="1"/>
          </p:nvPr>
        </p:nvSpPr>
        <p:spPr/>
        <p:txBody>
          <a:bodyPr/>
          <a:lstStyle/>
          <a:p>
            <a:r>
              <a:rPr lang="en-IN" dirty="0"/>
              <a:t>The appropriate Government and local authorities shall provide incentives that are within the limits of their economic capacity, to establishments to ensure that at least 5% of the work force comprises of persons with benchmark disability</a:t>
            </a:r>
          </a:p>
          <a:p>
            <a:endParaRPr lang="en-IN" dirty="0"/>
          </a:p>
          <a:p>
            <a:r>
              <a:rPr lang="en-IN" dirty="0"/>
              <a:t>Existing public buildings are required to comply with the specifications on accessibility (in relation to standards relating to physical environment, transport, information and communication technology) prescribed under the RPD Rules to make the existing infrastructure accessible to persons with disabilities.</a:t>
            </a:r>
          </a:p>
        </p:txBody>
      </p:sp>
    </p:spTree>
    <p:extLst>
      <p:ext uri="{BB962C8B-B14F-4D97-AF65-F5344CB8AC3E}">
        <p14:creationId xmlns:p14="http://schemas.microsoft.com/office/powerpoint/2010/main" val="2174029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CA8CA-04AD-416C-963D-9E4A74E25D8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68AACE0-6FB9-4276-88F9-5118631F3D27}"/>
              </a:ext>
            </a:extLst>
          </p:cNvPr>
          <p:cNvSpPr>
            <a:spLocks noGrp="1"/>
          </p:cNvSpPr>
          <p:nvPr>
            <p:ph idx="1"/>
          </p:nvPr>
        </p:nvSpPr>
        <p:spPr/>
        <p:txBody>
          <a:bodyPr/>
          <a:lstStyle/>
          <a:p>
            <a:r>
              <a:rPr lang="en-IN" dirty="0"/>
              <a:t>Special provisions Education : Every Child with benchmark disability between the age group of 6 to 18 years is entitled for Right to free education. </a:t>
            </a:r>
          </a:p>
          <a:p>
            <a:r>
              <a:rPr lang="en-IN" dirty="0"/>
              <a:t>Reservation of not less than 5% seats for students with disabilities in Government higher education institutions and any other institution receiving aid from Government. </a:t>
            </a:r>
          </a:p>
          <a:p>
            <a:r>
              <a:rPr lang="en-IN" dirty="0"/>
              <a:t>Employment: Reservation of not less than 4 % in Government establishment against total number of vacancies in the cadre strength in each group of posts. </a:t>
            </a:r>
          </a:p>
          <a:p>
            <a:r>
              <a:rPr lang="en-IN" dirty="0"/>
              <a:t>Allotment of land: 5% of reservation in allotment of agricultural land and housing in all relevant schemes and development programmes.</a:t>
            </a:r>
          </a:p>
        </p:txBody>
      </p:sp>
    </p:spTree>
    <p:extLst>
      <p:ext uri="{BB962C8B-B14F-4D97-AF65-F5344CB8AC3E}">
        <p14:creationId xmlns:p14="http://schemas.microsoft.com/office/powerpoint/2010/main" val="2486655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98B6D-FCF0-44A4-B437-D4D16C3BFD7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4C98FCC-6964-42CA-8E6D-8E233A7C4F38}"/>
              </a:ext>
            </a:extLst>
          </p:cNvPr>
          <p:cNvSpPr>
            <a:spLocks noGrp="1"/>
          </p:cNvSpPr>
          <p:nvPr>
            <p:ph idx="1"/>
          </p:nvPr>
        </p:nvSpPr>
        <p:spPr/>
        <p:txBody>
          <a:bodyPr/>
          <a:lstStyle/>
          <a:p>
            <a:r>
              <a:rPr lang="en-IN" dirty="0"/>
              <a:t>Penalties for offences Any person who violates provisions of the RPD Act, or any rule or regulation, shall be punishable with imprisonment up to 6 months and/or a fine of Rs. 10,000 or both. </a:t>
            </a:r>
          </a:p>
          <a:p>
            <a:r>
              <a:rPr lang="en-IN" dirty="0"/>
              <a:t>Any subsequent violation, imprisonment of up to 2 years and/or a fine of Rs. 50,000 to Rs. 5,00,000. </a:t>
            </a:r>
          </a:p>
          <a:p>
            <a:r>
              <a:rPr lang="en-IN" dirty="0"/>
              <a:t>Whoever intentionally insults or intimidates a person disability or sexually exploits a woman or child with disability, shall be punishable with imprisonment between 6 months to 5 years and fine. Special Courts will be designated in each district to handle cases concerning violation of rights</a:t>
            </a:r>
          </a:p>
        </p:txBody>
      </p:sp>
    </p:spTree>
    <p:extLst>
      <p:ext uri="{BB962C8B-B14F-4D97-AF65-F5344CB8AC3E}">
        <p14:creationId xmlns:p14="http://schemas.microsoft.com/office/powerpoint/2010/main" val="18680247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967</TotalTime>
  <Words>577</Words>
  <Application>Microsoft Office PowerPoint</Application>
  <PresentationFormat>Widescreen</PresentationFormat>
  <Paragraphs>25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Tw Cen MT</vt:lpstr>
      <vt:lpstr>Tw Cen MT Condensed</vt:lpstr>
      <vt:lpstr>Wingdings 3</vt:lpstr>
      <vt:lpstr>Integral</vt:lpstr>
      <vt:lpstr>REVISED  Persons with Disabilities Act, 2016</vt:lpstr>
      <vt:lpstr>REVISED Persons with Disabilities Act, 2016 </vt:lpstr>
      <vt:lpstr>Impact of RPD Act on establishments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Welfare measures for the hearing impaired in india</dc:title>
  <dc:creator>rashmi acharekar</dc:creator>
  <cp:lastModifiedBy>Sanket Bhalerao</cp:lastModifiedBy>
  <cp:revision>15</cp:revision>
  <dcterms:created xsi:type="dcterms:W3CDTF">2019-04-25T14:23:00Z</dcterms:created>
  <dcterms:modified xsi:type="dcterms:W3CDTF">2024-08-12T06:53:32Z</dcterms:modified>
</cp:coreProperties>
</file>