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0"/>
  </p:notesMasterIdLst>
  <p:sldIdLst>
    <p:sldId id="256" r:id="rId2"/>
    <p:sldId id="262" r:id="rId3"/>
    <p:sldId id="258" r:id="rId4"/>
    <p:sldId id="259" r:id="rId5"/>
    <p:sldId id="290" r:id="rId6"/>
    <p:sldId id="291" r:id="rId7"/>
    <p:sldId id="261" r:id="rId8"/>
    <p:sldId id="292" r:id="rId9"/>
    <p:sldId id="293" r:id="rId10"/>
    <p:sldId id="294" r:id="rId11"/>
    <p:sldId id="295" r:id="rId12"/>
    <p:sldId id="263"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71" r:id="rId27"/>
    <p:sldId id="289"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88" y="4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71A1AE-87B5-47FC-9C6B-E2A82A22C98D}" type="datetimeFigureOut">
              <a:rPr lang="en-US" smtClean="0"/>
              <a:pPr/>
              <a:t>8/12/2024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F35DA-549E-4E03-ABDF-7D756021C0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r>
              <a:rPr lang="en-US"/>
              <a:t>". As this definition states communication encompasses more than just spoken words it includes gestures, eye gaze, touch, body postures/movements, sign language, photographs, printed words, objects, picto ideographs, and Braille. Aid Refers to "a physical object or device used to transmit or receive messages (e.g. communication book, board, chart, mechanical or electronic device, computer)" (ASHA, 1991, p. 10). </a:t>
            </a:r>
            <a:endParaRPr lang="en-US" sz="1400"/>
          </a:p>
          <a:p>
            <a:pPr eaLnBrk="1" hangingPunct="1"/>
            <a:endParaRPr lang="en-US"/>
          </a:p>
        </p:txBody>
      </p:sp>
      <p:sp>
        <p:nvSpPr>
          <p:cNvPr id="36868" name="Slide Number Placeholder 3"/>
          <p:cNvSpPr>
            <a:spLocks noGrp="1"/>
          </p:cNvSpPr>
          <p:nvPr>
            <p:ph type="sldNum" sz="quarter" idx="5"/>
          </p:nvPr>
        </p:nvSpPr>
        <p:spPr>
          <a:noFill/>
        </p:spPr>
        <p:txBody>
          <a:bodyPr/>
          <a:lstStyle/>
          <a:p>
            <a:fld id="{40E818BD-B7D5-421C-B7FE-8EC369513426}"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AF35DA-549E-4E03-ABDF-7D756021C0FA}"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6167578-F797-4EDA-9C06-0D721D24E649}" type="datetimeFigureOut">
              <a:rPr lang="en-US" smtClean="0"/>
              <a:pPr/>
              <a:t>8/12/2024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8F35750-4D92-4A66-BF12-36B1825AE6C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167578-F797-4EDA-9C06-0D721D24E64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35750-4D92-4A66-BF12-36B1825AE6C9}" type="slidenum">
              <a:rPr lang="en-US" smtClean="0"/>
              <a:pPr/>
              <a:t>‹#›</a:t>
            </a:fld>
            <a:endParaRPr lang="en-US"/>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167578-F797-4EDA-9C06-0D721D24E64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35750-4D92-4A66-BF12-36B1825AE6C9}" type="slidenum">
              <a:rPr lang="en-US" smtClean="0"/>
              <a:pPr/>
              <a:t>‹#›</a:t>
            </a:fld>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167578-F797-4EDA-9C06-0D721D24E64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35750-4D92-4A66-BF12-36B1825AE6C9}" type="slidenum">
              <a:rPr lang="en-US" smtClean="0"/>
              <a:pPr/>
              <a:t>‹#›</a:t>
            </a:fld>
            <a:endParaRPr lang="en-US"/>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6167578-F797-4EDA-9C06-0D721D24E64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35750-4D92-4A66-BF12-36B1825AE6C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6167578-F797-4EDA-9C06-0D721D24E64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35750-4D92-4A66-BF12-36B1825AE6C9}" type="slidenum">
              <a:rPr lang="en-US" smtClean="0"/>
              <a:pPr/>
              <a:t>‹#›</a:t>
            </a:fld>
            <a:endParaRPr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6167578-F797-4EDA-9C06-0D721D24E649}" type="datetimeFigureOut">
              <a:rPr lang="en-US" smtClean="0"/>
              <a:pPr/>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F35750-4D92-4A66-BF12-36B1825AE6C9}" type="slidenum">
              <a:rPr lang="en-US" smtClean="0"/>
              <a:pPr/>
              <a:t>‹#›</a:t>
            </a:fld>
            <a:endParaRPr lang="en-U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6167578-F797-4EDA-9C06-0D721D24E649}" type="datetimeFigureOut">
              <a:rPr lang="en-US" smtClean="0"/>
              <a:pPr/>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F35750-4D92-4A66-BF12-36B1825AE6C9}" type="slidenum">
              <a:rPr lang="en-US" smtClean="0"/>
              <a:pPr/>
              <a:t>‹#›</a:t>
            </a:fld>
            <a:endParaRPr lang="en-U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67578-F797-4EDA-9C06-0D721D24E649}" type="datetimeFigureOut">
              <a:rPr lang="en-US" smtClean="0"/>
              <a:pPr/>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F35750-4D92-4A66-BF12-36B1825AE6C9}" type="slidenum">
              <a:rPr lang="en-US" smtClean="0"/>
              <a:pPr/>
              <a:t>‹#›</a:t>
            </a:fld>
            <a:endParaRPr 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6167578-F797-4EDA-9C06-0D721D24E64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35750-4D92-4A66-BF12-36B1825AE6C9}" type="slidenum">
              <a:rPr lang="en-US" smtClean="0"/>
              <a:pPr/>
              <a:t>‹#›</a:t>
            </a:fld>
            <a:endParaRPr lang="en-US"/>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167578-F797-4EDA-9C06-0D721D24E64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8F35750-4D92-4A66-BF12-36B1825AE6C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167578-F797-4EDA-9C06-0D721D24E649}" type="datetimeFigureOut">
              <a:rPr lang="en-US" smtClean="0"/>
              <a:pPr/>
              <a:t>8/12/2024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8F35750-4D92-4A66-BF12-36B1825AE6C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p:wedg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atto.buffalo.edu/registered/ATBasics/Foundation/intro/introdefine.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52400" y="1752600"/>
            <a:ext cx="8991600" cy="2667000"/>
          </a:xfrm>
          <a:ln>
            <a:noFill/>
          </a:ln>
        </p:spPr>
        <p:txBody>
          <a:bodyPr>
            <a:noAutofit/>
          </a:bodyPr>
          <a:lstStyle/>
          <a:p>
            <a:pPr marL="0" indent="0" algn="ctr">
              <a:buNone/>
            </a:pPr>
            <a:endParaRPr lang="en-US" sz="3600" dirty="0">
              <a:solidFill>
                <a:schemeClr val="tx1"/>
              </a:solidFill>
            </a:endParaRPr>
          </a:p>
          <a:p>
            <a:pPr marL="0" indent="0" algn="ctr">
              <a:buNone/>
            </a:pPr>
            <a:r>
              <a:rPr lang="en-US" sz="3600" dirty="0">
                <a:solidFill>
                  <a:schemeClr val="tx1"/>
                </a:solidFill>
              </a:rPr>
              <a:t>Augmentative and Alternative Communication (AAC) Program</a:t>
            </a:r>
          </a:p>
        </p:txBody>
      </p:sp>
      <p:sp>
        <p:nvSpPr>
          <p:cNvPr id="2" name="TextBox 1">
            <a:extLst>
              <a:ext uri="{FF2B5EF4-FFF2-40B4-BE49-F238E27FC236}">
                <a16:creationId xmlns:a16="http://schemas.microsoft.com/office/drawing/2014/main" id="{6B593E8A-FAA7-8A4D-C1BA-32A467CA2555}"/>
              </a:ext>
            </a:extLst>
          </p:cNvPr>
          <p:cNvSpPr txBox="1"/>
          <p:nvPr/>
        </p:nvSpPr>
        <p:spPr>
          <a:xfrm>
            <a:off x="990600" y="4191000"/>
            <a:ext cx="7162800" cy="1938992"/>
          </a:xfrm>
          <a:prstGeom prst="rect">
            <a:avLst/>
          </a:prstGeom>
          <a:noFill/>
        </p:spPr>
        <p:txBody>
          <a:bodyPr wrap="square" rtlCol="0">
            <a:spAutoFit/>
          </a:bodyPr>
          <a:lstStyle/>
          <a:p>
            <a:pPr algn="ctr"/>
            <a:r>
              <a:rPr lang="en-US" sz="2400" dirty="0"/>
              <a:t>Faculty:</a:t>
            </a:r>
          </a:p>
          <a:p>
            <a:pPr algn="ctr"/>
            <a:r>
              <a:rPr lang="en-US" sz="2400" dirty="0"/>
              <a:t>Ms. Sheena</a:t>
            </a:r>
          </a:p>
          <a:p>
            <a:pPr algn="ctr"/>
            <a:r>
              <a:rPr lang="en-US" sz="2400" dirty="0"/>
              <a:t>Assistant Professor</a:t>
            </a:r>
          </a:p>
          <a:p>
            <a:pPr algn="ctr"/>
            <a:r>
              <a:rPr lang="en-US" sz="2400" dirty="0"/>
              <a:t>Dept. of Audiology and Speech Language Pathology,</a:t>
            </a:r>
          </a:p>
          <a:p>
            <a:pPr algn="ctr"/>
            <a:r>
              <a:rPr lang="en-US" sz="2400" dirty="0"/>
              <a:t>SVDU</a:t>
            </a:r>
            <a:endParaRPr lang="en-IN" sz="2400" dirty="0"/>
          </a:p>
        </p:txBody>
      </p:sp>
    </p:spTree>
    <p:extLst>
      <p:ext uri="{BB962C8B-B14F-4D97-AF65-F5344CB8AC3E}">
        <p14:creationId xmlns:p14="http://schemas.microsoft.com/office/powerpoint/2010/main" val="4046271270"/>
      </p:ext>
    </p:extLst>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704088"/>
            <a:ext cx="8229600" cy="896112"/>
          </a:xfrm>
        </p:spPr>
        <p:txBody>
          <a:bodyPr/>
          <a:lstStyle/>
          <a:p>
            <a:r>
              <a:rPr lang="en-US" sz="4000" dirty="0">
                <a:solidFill>
                  <a:srgbClr val="7B9899"/>
                </a:solidFill>
              </a:rPr>
              <a:t>AAC Terms</a:t>
            </a:r>
          </a:p>
        </p:txBody>
      </p:sp>
      <p:sp>
        <p:nvSpPr>
          <p:cNvPr id="30726" name="Rectangle 3"/>
          <p:cNvSpPr>
            <a:spLocks noGrp="1" noChangeArrowheads="1"/>
          </p:cNvSpPr>
          <p:nvPr>
            <p:ph idx="1"/>
          </p:nvPr>
        </p:nvSpPr>
        <p:spPr>
          <a:xfrm>
            <a:off x="301625" y="1527175"/>
            <a:ext cx="8504238" cy="4572000"/>
          </a:xfrm>
        </p:spPr>
        <p:txBody>
          <a:bodyPr/>
          <a:lstStyle/>
          <a:p>
            <a:pPr>
              <a:lnSpc>
                <a:spcPct val="90000"/>
              </a:lnSpc>
            </a:pPr>
            <a:endParaRPr lang="en-US" sz="2400" dirty="0"/>
          </a:p>
          <a:p>
            <a:pPr>
              <a:lnSpc>
                <a:spcPct val="90000"/>
              </a:lnSpc>
            </a:pPr>
            <a:endParaRPr lang="en-US" sz="2400" dirty="0"/>
          </a:p>
          <a:p>
            <a:pPr>
              <a:lnSpc>
                <a:spcPct val="90000"/>
              </a:lnSpc>
            </a:pPr>
            <a:r>
              <a:rPr lang="en-US" sz="2400" dirty="0" err="1"/>
              <a:t>Nonoral</a:t>
            </a:r>
            <a:r>
              <a:rPr lang="en-US" sz="2400" dirty="0"/>
              <a:t> (</a:t>
            </a:r>
            <a:r>
              <a:rPr lang="en-US" sz="2400" dirty="0" err="1"/>
              <a:t>nonvocal</a:t>
            </a:r>
            <a:r>
              <a:rPr lang="en-US" sz="2400" dirty="0"/>
              <a:t>) - Literally, without speech, voice, or oral production.</a:t>
            </a:r>
          </a:p>
          <a:p>
            <a:pPr>
              <a:lnSpc>
                <a:spcPct val="90000"/>
              </a:lnSpc>
            </a:pPr>
            <a:r>
              <a:rPr lang="en-US" sz="2400" dirty="0"/>
              <a:t>Nonverbal - Without language.</a:t>
            </a:r>
          </a:p>
          <a:p>
            <a:pPr>
              <a:lnSpc>
                <a:spcPct val="90000"/>
              </a:lnSpc>
            </a:pPr>
            <a:r>
              <a:rPr lang="en-US" sz="2400" dirty="0"/>
              <a:t>Speech Generating Device (SGD) is a term used by Medicare to identify a range of voice output AAC systems. </a:t>
            </a:r>
          </a:p>
          <a:p>
            <a:pPr>
              <a:lnSpc>
                <a:spcPct val="90000"/>
              </a:lnSpc>
            </a:pPr>
            <a:r>
              <a:rPr lang="en-US" sz="2400" dirty="0"/>
              <a:t>Spontaneous Novel Utterance Generation (SNUG) is based on access to individual words, collocations, and commonly used phrases of our language </a:t>
            </a:r>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r>
              <a:rPr lang="en-US" sz="4000" dirty="0">
                <a:solidFill>
                  <a:srgbClr val="7B9899"/>
                </a:solidFill>
              </a:rPr>
              <a:t>AAC Terms</a:t>
            </a:r>
          </a:p>
        </p:txBody>
      </p:sp>
      <p:sp>
        <p:nvSpPr>
          <p:cNvPr id="31750" name="Rectangle 3"/>
          <p:cNvSpPr>
            <a:spLocks noGrp="1" noChangeArrowheads="1"/>
          </p:cNvSpPr>
          <p:nvPr>
            <p:ph idx="1"/>
          </p:nvPr>
        </p:nvSpPr>
        <p:spPr>
          <a:xfrm>
            <a:off x="301625" y="1527175"/>
            <a:ext cx="8504238" cy="4572000"/>
          </a:xfrm>
        </p:spPr>
        <p:txBody>
          <a:bodyPr>
            <a:normAutofit/>
          </a:bodyPr>
          <a:lstStyle/>
          <a:p>
            <a:pPr>
              <a:lnSpc>
                <a:spcPct val="90000"/>
              </a:lnSpc>
              <a:buNone/>
            </a:pPr>
            <a:endParaRPr lang="en-US" sz="2400" dirty="0"/>
          </a:p>
          <a:p>
            <a:pPr>
              <a:lnSpc>
                <a:spcPct val="90000"/>
              </a:lnSpc>
            </a:pPr>
            <a:endParaRPr lang="en-US" dirty="0"/>
          </a:p>
          <a:p>
            <a:pPr>
              <a:lnSpc>
                <a:spcPct val="90000"/>
              </a:lnSpc>
            </a:pPr>
            <a:endParaRPr lang="en-US" dirty="0"/>
          </a:p>
          <a:p>
            <a:pPr>
              <a:lnSpc>
                <a:spcPct val="90000"/>
              </a:lnSpc>
            </a:pPr>
            <a:r>
              <a:rPr lang="en-US" dirty="0"/>
              <a:t>Unaided communication - communication using unaided symbols and only parts of the body without any aids or devices (e.g. , facial expression, gesture, manual sign, natural speech).</a:t>
            </a:r>
          </a:p>
          <a:p>
            <a:pPr>
              <a:lnSpc>
                <a:spcPct val="90000"/>
              </a:lnSpc>
            </a:pPr>
            <a:r>
              <a:rPr lang="en-US" dirty="0"/>
              <a:t>Voice Output Communication Aid (VOCA) - An assistive communication device that features electronically produced voice/speech.</a:t>
            </a:r>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a:t>Types of AAC: No-Tech</a:t>
            </a:r>
          </a:p>
        </p:txBody>
      </p:sp>
      <p:sp>
        <p:nvSpPr>
          <p:cNvPr id="3" name="Content Placeholder 2"/>
          <p:cNvSpPr>
            <a:spLocks noGrp="1"/>
          </p:cNvSpPr>
          <p:nvPr>
            <p:ph idx="1"/>
          </p:nvPr>
        </p:nvSpPr>
        <p:spPr>
          <a:xfrm>
            <a:off x="457200" y="1447800"/>
            <a:ext cx="8229600" cy="4391490"/>
          </a:xfrm>
        </p:spPr>
        <p:txBody>
          <a:bodyPr/>
          <a:lstStyle/>
          <a:p>
            <a:r>
              <a:rPr lang="en-US" dirty="0"/>
              <a:t>Any AAC system that does not require a power source</a:t>
            </a:r>
          </a:p>
          <a:p>
            <a:endParaRPr lang="en-US" dirty="0"/>
          </a:p>
        </p:txBody>
      </p:sp>
      <p:pic>
        <p:nvPicPr>
          <p:cNvPr id="4"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524781"/>
            <a:ext cx="2438400" cy="197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4382527"/>
            <a:ext cx="3347029" cy="237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6858" y="4267200"/>
            <a:ext cx="290714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1905000"/>
            <a:ext cx="2514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102196"/>
      </p:ext>
    </p:extLst>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AAC: Low-Tech</a:t>
            </a:r>
          </a:p>
        </p:txBody>
      </p:sp>
      <p:sp>
        <p:nvSpPr>
          <p:cNvPr id="3" name="Content Placeholder 2"/>
          <p:cNvSpPr>
            <a:spLocks noGrp="1"/>
          </p:cNvSpPr>
          <p:nvPr>
            <p:ph idx="1"/>
          </p:nvPr>
        </p:nvSpPr>
        <p:spPr/>
        <p:txBody>
          <a:bodyPr/>
          <a:lstStyle/>
          <a:p>
            <a:r>
              <a:rPr lang="en-US" dirty="0"/>
              <a:t>Requires a source of power; often used to encourage early communication skills</a:t>
            </a: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1856" y="2819400"/>
            <a:ext cx="1989744" cy="198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028" y="2819400"/>
            <a:ext cx="320675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9873" y="4785081"/>
            <a:ext cx="5408612" cy="186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695631"/>
      </p:ext>
    </p:extLst>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AAC: Mid-Tech</a:t>
            </a:r>
          </a:p>
        </p:txBody>
      </p:sp>
      <p:sp>
        <p:nvSpPr>
          <p:cNvPr id="3" name="Content Placeholder 2"/>
          <p:cNvSpPr>
            <a:spLocks noGrp="1"/>
          </p:cNvSpPr>
          <p:nvPr>
            <p:ph idx="1"/>
          </p:nvPr>
        </p:nvSpPr>
        <p:spPr/>
        <p:txBody>
          <a:bodyPr/>
          <a:lstStyle/>
          <a:p>
            <a:r>
              <a:rPr lang="en-US" dirty="0"/>
              <a:t>Requires a source of power; has more vocabulary than low-tech systems</a:t>
            </a: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8825" y="1981200"/>
            <a:ext cx="2035175"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895600"/>
            <a:ext cx="2819400" cy="367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4284328"/>
            <a:ext cx="4202113"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194302"/>
      </p:ext>
    </p:extLst>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dirty="0"/>
              <a:t>Types of AAC: High-Tech</a:t>
            </a:r>
          </a:p>
        </p:txBody>
      </p:sp>
      <p:sp>
        <p:nvSpPr>
          <p:cNvPr id="3" name="Content Placeholder 2"/>
          <p:cNvSpPr>
            <a:spLocks noGrp="1"/>
          </p:cNvSpPr>
          <p:nvPr>
            <p:ph idx="1"/>
          </p:nvPr>
        </p:nvSpPr>
        <p:spPr>
          <a:xfrm>
            <a:off x="381000" y="1295400"/>
            <a:ext cx="8610600" cy="5562600"/>
          </a:xfrm>
        </p:spPr>
        <p:txBody>
          <a:bodyPr/>
          <a:lstStyle/>
          <a:p>
            <a:r>
              <a:rPr lang="en-US" dirty="0"/>
              <a:t>Electronic devices that permit the storage and retrieval of messages.</a:t>
            </a:r>
          </a:p>
        </p:txBody>
      </p:sp>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2327276"/>
            <a:ext cx="2316966" cy="212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4646" y="4456112"/>
            <a:ext cx="2401888"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7720" y="4795712"/>
            <a:ext cx="1952380" cy="1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0153" y="3886701"/>
            <a:ext cx="1769745"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4838700"/>
            <a:ext cx="22669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814" y="2286000"/>
            <a:ext cx="238125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19630" y="18288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352844"/>
      </p:ext>
    </p:extLst>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dirty="0"/>
              <a:t>AAC: Access</a:t>
            </a:r>
          </a:p>
        </p:txBody>
      </p:sp>
      <p:sp>
        <p:nvSpPr>
          <p:cNvPr id="3" name="Content Placeholder 2"/>
          <p:cNvSpPr>
            <a:spLocks noGrp="1"/>
          </p:cNvSpPr>
          <p:nvPr>
            <p:ph idx="1"/>
          </p:nvPr>
        </p:nvSpPr>
        <p:spPr>
          <a:xfrm>
            <a:off x="457200" y="1524000"/>
            <a:ext cx="8229600" cy="5029200"/>
          </a:xfrm>
        </p:spPr>
        <p:txBody>
          <a:bodyPr>
            <a:normAutofit fontScale="92500" lnSpcReduction="10000"/>
          </a:bodyPr>
          <a:lstStyle/>
          <a:p>
            <a:r>
              <a:rPr lang="en-US" dirty="0"/>
              <a:t>Direct selection</a:t>
            </a:r>
          </a:p>
          <a:p>
            <a:pPr lvl="1"/>
            <a:r>
              <a:rPr lang="en-US" dirty="0"/>
              <a:t>Pointing with physical contact</a:t>
            </a:r>
          </a:p>
          <a:p>
            <a:pPr lvl="2"/>
            <a:r>
              <a:rPr lang="en-US" dirty="0"/>
              <a:t>Finger</a:t>
            </a:r>
          </a:p>
          <a:p>
            <a:pPr lvl="2"/>
            <a:r>
              <a:rPr lang="en-US" dirty="0"/>
              <a:t>Stylus</a:t>
            </a:r>
          </a:p>
          <a:p>
            <a:pPr lvl="2"/>
            <a:r>
              <a:rPr lang="en-US" dirty="0"/>
              <a:t>Mouth stick</a:t>
            </a:r>
          </a:p>
          <a:p>
            <a:pPr lvl="1"/>
            <a:r>
              <a:rPr lang="en-US" dirty="0"/>
              <a:t>Pointing without physical contact</a:t>
            </a:r>
          </a:p>
          <a:p>
            <a:pPr lvl="2"/>
            <a:r>
              <a:rPr lang="en-US" dirty="0"/>
              <a:t>Eye gaze</a:t>
            </a:r>
          </a:p>
          <a:p>
            <a:pPr lvl="2"/>
            <a:r>
              <a:rPr lang="en-US" dirty="0"/>
              <a:t>Light pointer</a:t>
            </a:r>
          </a:p>
          <a:p>
            <a:pPr lvl="2"/>
            <a:r>
              <a:rPr lang="en-US" dirty="0"/>
              <a:t>Head mouse</a:t>
            </a:r>
          </a:p>
          <a:p>
            <a:pPr lvl="1"/>
            <a:r>
              <a:rPr lang="en-US" dirty="0"/>
              <a:t>Symbol pickup and exchange</a:t>
            </a:r>
          </a:p>
          <a:p>
            <a:r>
              <a:rPr lang="en-US" dirty="0"/>
              <a:t>Indirect selection</a:t>
            </a:r>
          </a:p>
          <a:p>
            <a:pPr lvl="1"/>
            <a:r>
              <a:rPr lang="en-US" dirty="0"/>
              <a:t>Scanning with single or dual switches</a:t>
            </a:r>
          </a:p>
          <a:p>
            <a:pPr lvl="1"/>
            <a:r>
              <a:rPr lang="en-US" dirty="0"/>
              <a:t>Directed scanning</a:t>
            </a:r>
          </a:p>
          <a:p>
            <a:pPr lvl="2"/>
            <a:r>
              <a:rPr lang="en-US" dirty="0"/>
              <a:t>joystick</a:t>
            </a:r>
          </a:p>
        </p:txBody>
      </p:sp>
    </p:spTree>
    <p:extLst>
      <p:ext uri="{BB962C8B-B14F-4D97-AF65-F5344CB8AC3E}">
        <p14:creationId xmlns:p14="http://schemas.microsoft.com/office/powerpoint/2010/main" val="2153888026"/>
      </p:ext>
    </p:extLst>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pPr algn="ctr"/>
            <a:r>
              <a:rPr lang="en-US" dirty="0"/>
              <a:t>AAC: Access</a:t>
            </a:r>
          </a:p>
        </p:txBody>
      </p:sp>
      <p:sp>
        <p:nvSpPr>
          <p:cNvPr id="3" name="Content Placeholder 2"/>
          <p:cNvSpPr>
            <a:spLocks noGrp="1"/>
          </p:cNvSpPr>
          <p:nvPr>
            <p:ph idx="1"/>
          </p:nvPr>
        </p:nvSpPr>
        <p:spPr>
          <a:xfrm>
            <a:off x="457200" y="1371600"/>
            <a:ext cx="8229600" cy="5181600"/>
          </a:xfrm>
        </p:spPr>
        <p:txBody>
          <a:bodyPr>
            <a:normAutofit fontScale="92500" lnSpcReduction="10000"/>
          </a:bodyPr>
          <a:lstStyle/>
          <a:p>
            <a:r>
              <a:rPr lang="en-US" dirty="0"/>
              <a:t>Direct selection</a:t>
            </a:r>
          </a:p>
          <a:p>
            <a:pPr lvl="1"/>
            <a:r>
              <a:rPr lang="en-US" dirty="0"/>
              <a:t>Pointing with physical contact</a:t>
            </a:r>
          </a:p>
          <a:p>
            <a:pPr lvl="2"/>
            <a:r>
              <a:rPr lang="en-US" dirty="0"/>
              <a:t>Finger</a:t>
            </a:r>
          </a:p>
          <a:p>
            <a:pPr lvl="2"/>
            <a:r>
              <a:rPr lang="en-US" dirty="0">
                <a:solidFill>
                  <a:schemeClr val="bg1">
                    <a:lumMod val="75000"/>
                  </a:schemeClr>
                </a:solidFill>
              </a:rPr>
              <a:t>Stylus</a:t>
            </a:r>
          </a:p>
          <a:p>
            <a:pPr lvl="2"/>
            <a:r>
              <a:rPr lang="en-US" dirty="0" err="1">
                <a:solidFill>
                  <a:schemeClr val="bg1">
                    <a:lumMod val="75000"/>
                  </a:schemeClr>
                </a:solidFill>
              </a:rPr>
              <a:t>Mouthstick</a:t>
            </a:r>
            <a:endParaRPr lang="en-US" dirty="0">
              <a:solidFill>
                <a:schemeClr val="bg1">
                  <a:lumMod val="75000"/>
                </a:schemeClr>
              </a:solidFill>
            </a:endParaRPr>
          </a:p>
          <a:p>
            <a:pPr lvl="1"/>
            <a:r>
              <a:rPr lang="en-US" dirty="0">
                <a:solidFill>
                  <a:schemeClr val="bg1">
                    <a:lumMod val="75000"/>
                  </a:schemeClr>
                </a:solidFill>
              </a:rPr>
              <a:t>Pointing without physical contact</a:t>
            </a:r>
          </a:p>
          <a:p>
            <a:pPr lvl="2"/>
            <a:r>
              <a:rPr lang="en-US" dirty="0" err="1">
                <a:solidFill>
                  <a:schemeClr val="bg1">
                    <a:lumMod val="75000"/>
                  </a:schemeClr>
                </a:solidFill>
              </a:rPr>
              <a:t>Eyegaze</a:t>
            </a:r>
            <a:endParaRPr lang="en-US" dirty="0">
              <a:solidFill>
                <a:schemeClr val="bg1">
                  <a:lumMod val="75000"/>
                </a:schemeClr>
              </a:solidFill>
            </a:endParaRPr>
          </a:p>
          <a:p>
            <a:pPr lvl="2"/>
            <a:r>
              <a:rPr lang="en-US" dirty="0" err="1">
                <a:solidFill>
                  <a:schemeClr val="bg1">
                    <a:lumMod val="75000"/>
                  </a:schemeClr>
                </a:solidFill>
              </a:rPr>
              <a:t>Lightpointer</a:t>
            </a:r>
            <a:endParaRPr lang="en-US" dirty="0">
              <a:solidFill>
                <a:schemeClr val="bg1">
                  <a:lumMod val="75000"/>
                </a:schemeClr>
              </a:solidFill>
            </a:endParaRPr>
          </a:p>
          <a:p>
            <a:pPr lvl="2"/>
            <a:r>
              <a:rPr lang="en-US" dirty="0" err="1">
                <a:solidFill>
                  <a:schemeClr val="bg1">
                    <a:lumMod val="75000"/>
                  </a:schemeClr>
                </a:solidFill>
              </a:rPr>
              <a:t>Headmouse</a:t>
            </a:r>
            <a:endParaRPr lang="en-US" dirty="0">
              <a:solidFill>
                <a:schemeClr val="bg1">
                  <a:lumMod val="75000"/>
                </a:schemeClr>
              </a:solidFill>
            </a:endParaRPr>
          </a:p>
          <a:p>
            <a:pPr lvl="1"/>
            <a:r>
              <a:rPr lang="en-US" dirty="0">
                <a:solidFill>
                  <a:schemeClr val="bg1">
                    <a:lumMod val="75000"/>
                  </a:schemeClr>
                </a:solidFill>
              </a:rPr>
              <a:t>Symbol pickup and exchange</a:t>
            </a:r>
          </a:p>
          <a:p>
            <a:r>
              <a:rPr lang="en-US" dirty="0">
                <a:solidFill>
                  <a:schemeClr val="bg1">
                    <a:lumMod val="75000"/>
                  </a:schemeClr>
                </a:solidFill>
              </a:rPr>
              <a:t>Indirect selection</a:t>
            </a:r>
          </a:p>
          <a:p>
            <a:pPr lvl="1"/>
            <a:r>
              <a:rPr lang="en-US" dirty="0">
                <a:solidFill>
                  <a:schemeClr val="bg1">
                    <a:lumMod val="75000"/>
                  </a:schemeClr>
                </a:solidFill>
              </a:rPr>
              <a:t>Scanning with single or dual switches</a:t>
            </a:r>
          </a:p>
          <a:p>
            <a:pPr lvl="1"/>
            <a:r>
              <a:rPr lang="en-US" dirty="0">
                <a:solidFill>
                  <a:schemeClr val="bg1">
                    <a:lumMod val="75000"/>
                  </a:schemeClr>
                </a:solidFill>
              </a:rPr>
              <a:t>Directed scanning</a:t>
            </a:r>
          </a:p>
          <a:p>
            <a:pPr lvl="2"/>
            <a:r>
              <a:rPr lang="en-US" dirty="0">
                <a:solidFill>
                  <a:schemeClr val="bg1">
                    <a:lumMod val="75000"/>
                  </a:schemeClr>
                </a:solidFill>
              </a:rPr>
              <a:t>joystick</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905000"/>
            <a:ext cx="204787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445101"/>
      </p:ext>
    </p:extLst>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dirty="0"/>
              <a:t>AAC: Access</a:t>
            </a:r>
          </a:p>
        </p:txBody>
      </p:sp>
      <p:sp>
        <p:nvSpPr>
          <p:cNvPr id="3" name="Content Placeholder 2"/>
          <p:cNvSpPr>
            <a:spLocks noGrp="1"/>
          </p:cNvSpPr>
          <p:nvPr>
            <p:ph idx="1"/>
          </p:nvPr>
        </p:nvSpPr>
        <p:spPr>
          <a:xfrm>
            <a:off x="457200" y="1524000"/>
            <a:ext cx="8229600" cy="5029200"/>
          </a:xfrm>
        </p:spPr>
        <p:txBody>
          <a:bodyPr>
            <a:normAutofit fontScale="92500" lnSpcReduction="10000"/>
          </a:bodyPr>
          <a:lstStyle/>
          <a:p>
            <a:r>
              <a:rPr lang="en-US" dirty="0"/>
              <a:t>Direct selection</a:t>
            </a:r>
          </a:p>
          <a:p>
            <a:pPr lvl="1"/>
            <a:r>
              <a:rPr lang="en-US" dirty="0"/>
              <a:t>Pointing with physical contact</a:t>
            </a:r>
          </a:p>
          <a:p>
            <a:pPr lvl="2"/>
            <a:r>
              <a:rPr lang="en-US" dirty="0">
                <a:solidFill>
                  <a:schemeClr val="bg1">
                    <a:lumMod val="75000"/>
                  </a:schemeClr>
                </a:solidFill>
              </a:rPr>
              <a:t>Finger</a:t>
            </a:r>
          </a:p>
          <a:p>
            <a:pPr lvl="2"/>
            <a:r>
              <a:rPr lang="en-US" dirty="0"/>
              <a:t>Stylus</a:t>
            </a:r>
          </a:p>
          <a:p>
            <a:pPr lvl="2"/>
            <a:r>
              <a:rPr lang="en-US" dirty="0" err="1">
                <a:solidFill>
                  <a:schemeClr val="bg1">
                    <a:lumMod val="75000"/>
                  </a:schemeClr>
                </a:solidFill>
              </a:rPr>
              <a:t>Mouthstick</a:t>
            </a:r>
            <a:endParaRPr lang="en-US" dirty="0">
              <a:solidFill>
                <a:schemeClr val="bg1">
                  <a:lumMod val="75000"/>
                </a:schemeClr>
              </a:solidFill>
            </a:endParaRPr>
          </a:p>
          <a:p>
            <a:pPr lvl="1"/>
            <a:r>
              <a:rPr lang="en-US" dirty="0">
                <a:solidFill>
                  <a:schemeClr val="bg1">
                    <a:lumMod val="75000"/>
                  </a:schemeClr>
                </a:solidFill>
              </a:rPr>
              <a:t>Pointing without physical contact</a:t>
            </a:r>
          </a:p>
          <a:p>
            <a:pPr lvl="2"/>
            <a:r>
              <a:rPr lang="en-US" dirty="0" err="1">
                <a:solidFill>
                  <a:schemeClr val="bg1">
                    <a:lumMod val="75000"/>
                  </a:schemeClr>
                </a:solidFill>
              </a:rPr>
              <a:t>Eyegaze</a:t>
            </a:r>
            <a:endParaRPr lang="en-US" dirty="0">
              <a:solidFill>
                <a:schemeClr val="bg1">
                  <a:lumMod val="75000"/>
                </a:schemeClr>
              </a:solidFill>
            </a:endParaRPr>
          </a:p>
          <a:p>
            <a:pPr lvl="2"/>
            <a:r>
              <a:rPr lang="en-US" dirty="0" err="1">
                <a:solidFill>
                  <a:schemeClr val="bg1">
                    <a:lumMod val="75000"/>
                  </a:schemeClr>
                </a:solidFill>
              </a:rPr>
              <a:t>Lightpointer</a:t>
            </a:r>
            <a:endParaRPr lang="en-US" dirty="0">
              <a:solidFill>
                <a:schemeClr val="bg1">
                  <a:lumMod val="75000"/>
                </a:schemeClr>
              </a:solidFill>
            </a:endParaRPr>
          </a:p>
          <a:p>
            <a:pPr lvl="2"/>
            <a:r>
              <a:rPr lang="en-US" dirty="0" err="1">
                <a:solidFill>
                  <a:schemeClr val="bg1">
                    <a:lumMod val="75000"/>
                  </a:schemeClr>
                </a:solidFill>
              </a:rPr>
              <a:t>Headmouse</a:t>
            </a:r>
            <a:endParaRPr lang="en-US" dirty="0">
              <a:solidFill>
                <a:schemeClr val="bg1">
                  <a:lumMod val="75000"/>
                </a:schemeClr>
              </a:solidFill>
            </a:endParaRPr>
          </a:p>
          <a:p>
            <a:pPr lvl="1"/>
            <a:r>
              <a:rPr lang="en-US" dirty="0">
                <a:solidFill>
                  <a:schemeClr val="bg1">
                    <a:lumMod val="75000"/>
                  </a:schemeClr>
                </a:solidFill>
              </a:rPr>
              <a:t>Symbol pickup and exchange</a:t>
            </a:r>
          </a:p>
          <a:p>
            <a:r>
              <a:rPr lang="en-US" dirty="0">
                <a:solidFill>
                  <a:schemeClr val="bg1">
                    <a:lumMod val="75000"/>
                  </a:schemeClr>
                </a:solidFill>
              </a:rPr>
              <a:t>Indirect selection</a:t>
            </a:r>
          </a:p>
          <a:p>
            <a:pPr lvl="1"/>
            <a:r>
              <a:rPr lang="en-US" dirty="0">
                <a:solidFill>
                  <a:schemeClr val="bg1">
                    <a:lumMod val="75000"/>
                  </a:schemeClr>
                </a:solidFill>
              </a:rPr>
              <a:t>Scanning with single or dual switches</a:t>
            </a:r>
          </a:p>
          <a:p>
            <a:pPr lvl="1"/>
            <a:r>
              <a:rPr lang="en-US" dirty="0">
                <a:solidFill>
                  <a:schemeClr val="bg1">
                    <a:lumMod val="75000"/>
                  </a:schemeClr>
                </a:solidFill>
              </a:rPr>
              <a:t>Directed scanning</a:t>
            </a:r>
          </a:p>
          <a:p>
            <a:pPr lvl="2"/>
            <a:r>
              <a:rPr lang="en-US" dirty="0">
                <a:solidFill>
                  <a:schemeClr val="bg1">
                    <a:lumMod val="75000"/>
                  </a:schemeClr>
                </a:solidFill>
              </a:rPr>
              <a:t>joystick</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2098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758846"/>
      </p:ext>
    </p:extLst>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762000"/>
          </a:xfrm>
        </p:spPr>
        <p:txBody>
          <a:bodyPr>
            <a:normAutofit fontScale="90000"/>
          </a:bodyPr>
          <a:lstStyle/>
          <a:p>
            <a:pPr algn="ctr"/>
            <a:r>
              <a:rPr lang="en-US" dirty="0"/>
              <a:t>AAC: Access</a:t>
            </a:r>
          </a:p>
        </p:txBody>
      </p:sp>
      <p:sp>
        <p:nvSpPr>
          <p:cNvPr id="3" name="Content Placeholder 2"/>
          <p:cNvSpPr>
            <a:spLocks noGrp="1"/>
          </p:cNvSpPr>
          <p:nvPr>
            <p:ph idx="1"/>
          </p:nvPr>
        </p:nvSpPr>
        <p:spPr>
          <a:xfrm>
            <a:off x="457200" y="1524000"/>
            <a:ext cx="8229600" cy="5029200"/>
          </a:xfrm>
        </p:spPr>
        <p:txBody>
          <a:bodyPr>
            <a:normAutofit fontScale="92500" lnSpcReduction="10000"/>
          </a:bodyPr>
          <a:lstStyle/>
          <a:p>
            <a:r>
              <a:rPr lang="en-US" dirty="0"/>
              <a:t>Direct selection</a:t>
            </a:r>
          </a:p>
          <a:p>
            <a:pPr lvl="1"/>
            <a:r>
              <a:rPr lang="en-US" dirty="0"/>
              <a:t>Pointing with physical contact</a:t>
            </a:r>
          </a:p>
          <a:p>
            <a:pPr lvl="2"/>
            <a:r>
              <a:rPr lang="en-US" dirty="0">
                <a:solidFill>
                  <a:schemeClr val="bg1">
                    <a:lumMod val="75000"/>
                  </a:schemeClr>
                </a:solidFill>
              </a:rPr>
              <a:t>Finger</a:t>
            </a:r>
          </a:p>
          <a:p>
            <a:pPr lvl="2"/>
            <a:r>
              <a:rPr lang="en-US" dirty="0">
                <a:solidFill>
                  <a:schemeClr val="bg1">
                    <a:lumMod val="75000"/>
                  </a:schemeClr>
                </a:solidFill>
              </a:rPr>
              <a:t>Stylus</a:t>
            </a:r>
          </a:p>
          <a:p>
            <a:pPr lvl="2"/>
            <a:r>
              <a:rPr lang="en-US" dirty="0" err="1"/>
              <a:t>Mouthstick</a:t>
            </a:r>
            <a:endParaRPr lang="en-US" dirty="0"/>
          </a:p>
          <a:p>
            <a:pPr lvl="1"/>
            <a:r>
              <a:rPr lang="en-US" dirty="0">
                <a:solidFill>
                  <a:schemeClr val="bg1">
                    <a:lumMod val="75000"/>
                  </a:schemeClr>
                </a:solidFill>
              </a:rPr>
              <a:t>Pointing without physical contact</a:t>
            </a:r>
          </a:p>
          <a:p>
            <a:pPr lvl="2"/>
            <a:r>
              <a:rPr lang="en-US" dirty="0" err="1">
                <a:solidFill>
                  <a:schemeClr val="bg1">
                    <a:lumMod val="75000"/>
                  </a:schemeClr>
                </a:solidFill>
              </a:rPr>
              <a:t>Eyegaze</a:t>
            </a:r>
            <a:endParaRPr lang="en-US" dirty="0">
              <a:solidFill>
                <a:schemeClr val="bg1">
                  <a:lumMod val="75000"/>
                </a:schemeClr>
              </a:solidFill>
            </a:endParaRPr>
          </a:p>
          <a:p>
            <a:pPr lvl="2"/>
            <a:r>
              <a:rPr lang="en-US" dirty="0" err="1">
                <a:solidFill>
                  <a:schemeClr val="bg1">
                    <a:lumMod val="75000"/>
                  </a:schemeClr>
                </a:solidFill>
              </a:rPr>
              <a:t>Lightpointer</a:t>
            </a:r>
            <a:endParaRPr lang="en-US" dirty="0">
              <a:solidFill>
                <a:schemeClr val="bg1">
                  <a:lumMod val="75000"/>
                </a:schemeClr>
              </a:solidFill>
            </a:endParaRPr>
          </a:p>
          <a:p>
            <a:pPr lvl="2"/>
            <a:r>
              <a:rPr lang="en-US" dirty="0" err="1">
                <a:solidFill>
                  <a:schemeClr val="bg1">
                    <a:lumMod val="75000"/>
                  </a:schemeClr>
                </a:solidFill>
              </a:rPr>
              <a:t>Headmouse</a:t>
            </a:r>
            <a:endParaRPr lang="en-US" dirty="0">
              <a:solidFill>
                <a:schemeClr val="bg1">
                  <a:lumMod val="75000"/>
                </a:schemeClr>
              </a:solidFill>
            </a:endParaRPr>
          </a:p>
          <a:p>
            <a:pPr lvl="1"/>
            <a:r>
              <a:rPr lang="en-US" dirty="0">
                <a:solidFill>
                  <a:schemeClr val="bg1">
                    <a:lumMod val="75000"/>
                  </a:schemeClr>
                </a:solidFill>
              </a:rPr>
              <a:t>Symbol pickup and exchange</a:t>
            </a:r>
          </a:p>
          <a:p>
            <a:r>
              <a:rPr lang="en-US" dirty="0">
                <a:solidFill>
                  <a:schemeClr val="bg1">
                    <a:lumMod val="75000"/>
                  </a:schemeClr>
                </a:solidFill>
              </a:rPr>
              <a:t>Indirect selection</a:t>
            </a:r>
          </a:p>
          <a:p>
            <a:pPr lvl="1"/>
            <a:r>
              <a:rPr lang="en-US" dirty="0">
                <a:solidFill>
                  <a:schemeClr val="bg1">
                    <a:lumMod val="75000"/>
                  </a:schemeClr>
                </a:solidFill>
              </a:rPr>
              <a:t>Scanning with single or dual switches</a:t>
            </a:r>
          </a:p>
          <a:p>
            <a:pPr lvl="1"/>
            <a:r>
              <a:rPr lang="en-US" dirty="0">
                <a:solidFill>
                  <a:schemeClr val="bg1">
                    <a:lumMod val="75000"/>
                  </a:schemeClr>
                </a:solidFill>
              </a:rPr>
              <a:t>Directed scanning</a:t>
            </a:r>
          </a:p>
          <a:p>
            <a:pPr lvl="2"/>
            <a:r>
              <a:rPr lang="en-US" dirty="0">
                <a:solidFill>
                  <a:schemeClr val="bg1">
                    <a:lumMod val="75000"/>
                  </a:schemeClr>
                </a:solidFill>
              </a:rPr>
              <a:t>joystick</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2860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303328"/>
      </p:ext>
    </p:extLst>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of discussion</a:t>
            </a:r>
          </a:p>
        </p:txBody>
      </p:sp>
      <p:sp>
        <p:nvSpPr>
          <p:cNvPr id="3" name="Content Placeholder 2"/>
          <p:cNvSpPr>
            <a:spLocks noGrp="1"/>
          </p:cNvSpPr>
          <p:nvPr>
            <p:ph idx="1"/>
          </p:nvPr>
        </p:nvSpPr>
        <p:spPr/>
        <p:txBody>
          <a:bodyPr>
            <a:normAutofit/>
          </a:bodyPr>
          <a:lstStyle/>
          <a:p>
            <a:r>
              <a:rPr lang="en-US" dirty="0"/>
              <a:t>What is Augmentative and Alternative Communication (AAC)?</a:t>
            </a:r>
          </a:p>
          <a:p>
            <a:r>
              <a:rPr lang="en-US" dirty="0"/>
              <a:t>Who requires AAC to access the curriculum?</a:t>
            </a:r>
          </a:p>
          <a:p>
            <a:r>
              <a:rPr lang="en-US" dirty="0"/>
              <a:t>Types of AAC</a:t>
            </a:r>
          </a:p>
          <a:p>
            <a:r>
              <a:rPr lang="en-US" dirty="0"/>
              <a:t>How to access AAC</a:t>
            </a:r>
          </a:p>
          <a:p>
            <a:r>
              <a:rPr lang="en-US" dirty="0"/>
              <a:t>Communication functions for curriculum access</a:t>
            </a:r>
          </a:p>
          <a:p>
            <a:r>
              <a:rPr lang="en-US" dirty="0"/>
              <a:t>How to request an assessment</a:t>
            </a:r>
          </a:p>
          <a:p>
            <a:endParaRPr lang="en-US" dirty="0"/>
          </a:p>
        </p:txBody>
      </p:sp>
    </p:spTree>
    <p:extLst>
      <p:ext uri="{BB962C8B-B14F-4D97-AF65-F5344CB8AC3E}">
        <p14:creationId xmlns:p14="http://schemas.microsoft.com/office/powerpoint/2010/main" val="256135140"/>
      </p:ext>
    </p:extLst>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pPr algn="ctr"/>
            <a:r>
              <a:rPr lang="en-US" dirty="0"/>
              <a:t>AAC: Access</a:t>
            </a:r>
          </a:p>
        </p:txBody>
      </p:sp>
      <p:sp>
        <p:nvSpPr>
          <p:cNvPr id="3" name="Content Placeholder 2"/>
          <p:cNvSpPr>
            <a:spLocks noGrp="1"/>
          </p:cNvSpPr>
          <p:nvPr>
            <p:ph idx="1"/>
          </p:nvPr>
        </p:nvSpPr>
        <p:spPr>
          <a:xfrm>
            <a:off x="457200" y="1219200"/>
            <a:ext cx="8229600" cy="5029200"/>
          </a:xfrm>
        </p:spPr>
        <p:txBody>
          <a:bodyPr>
            <a:normAutofit fontScale="92500" lnSpcReduction="10000"/>
          </a:bodyPr>
          <a:lstStyle/>
          <a:p>
            <a:r>
              <a:rPr lang="en-US" dirty="0"/>
              <a:t>Direct selection</a:t>
            </a:r>
          </a:p>
          <a:p>
            <a:pPr lvl="1"/>
            <a:r>
              <a:rPr lang="en-US" dirty="0">
                <a:solidFill>
                  <a:schemeClr val="bg1">
                    <a:lumMod val="75000"/>
                  </a:schemeClr>
                </a:solidFill>
              </a:rPr>
              <a:t>Pointing with physical contact</a:t>
            </a:r>
          </a:p>
          <a:p>
            <a:pPr lvl="2"/>
            <a:r>
              <a:rPr lang="en-US" dirty="0">
                <a:solidFill>
                  <a:schemeClr val="bg1">
                    <a:lumMod val="75000"/>
                  </a:schemeClr>
                </a:solidFill>
              </a:rPr>
              <a:t>Finger</a:t>
            </a:r>
          </a:p>
          <a:p>
            <a:pPr lvl="2"/>
            <a:r>
              <a:rPr lang="en-US" dirty="0">
                <a:solidFill>
                  <a:schemeClr val="bg1">
                    <a:lumMod val="75000"/>
                  </a:schemeClr>
                </a:solidFill>
              </a:rPr>
              <a:t>Stylus</a:t>
            </a:r>
          </a:p>
          <a:p>
            <a:pPr lvl="2"/>
            <a:r>
              <a:rPr lang="en-US" dirty="0" err="1">
                <a:solidFill>
                  <a:schemeClr val="bg1">
                    <a:lumMod val="75000"/>
                  </a:schemeClr>
                </a:solidFill>
              </a:rPr>
              <a:t>Mouthstick</a:t>
            </a:r>
            <a:endParaRPr lang="en-US" dirty="0">
              <a:solidFill>
                <a:schemeClr val="bg1">
                  <a:lumMod val="75000"/>
                </a:schemeClr>
              </a:solidFill>
            </a:endParaRPr>
          </a:p>
          <a:p>
            <a:pPr lvl="1"/>
            <a:r>
              <a:rPr lang="en-US" dirty="0"/>
              <a:t>Pointing without physical contact</a:t>
            </a:r>
          </a:p>
          <a:p>
            <a:pPr lvl="2"/>
            <a:r>
              <a:rPr lang="en-US" dirty="0" err="1"/>
              <a:t>Eyegaze</a:t>
            </a:r>
            <a:endParaRPr lang="en-US" dirty="0"/>
          </a:p>
          <a:p>
            <a:pPr lvl="2"/>
            <a:r>
              <a:rPr lang="en-US" dirty="0" err="1">
                <a:solidFill>
                  <a:schemeClr val="bg1">
                    <a:lumMod val="75000"/>
                  </a:schemeClr>
                </a:solidFill>
              </a:rPr>
              <a:t>Lightpointer</a:t>
            </a:r>
            <a:endParaRPr lang="en-US" dirty="0">
              <a:solidFill>
                <a:schemeClr val="bg1">
                  <a:lumMod val="75000"/>
                </a:schemeClr>
              </a:solidFill>
            </a:endParaRPr>
          </a:p>
          <a:p>
            <a:pPr lvl="2"/>
            <a:r>
              <a:rPr lang="en-US" dirty="0" err="1">
                <a:solidFill>
                  <a:schemeClr val="bg1">
                    <a:lumMod val="75000"/>
                  </a:schemeClr>
                </a:solidFill>
              </a:rPr>
              <a:t>Headmouse</a:t>
            </a:r>
            <a:endParaRPr lang="en-US" dirty="0">
              <a:solidFill>
                <a:schemeClr val="bg1">
                  <a:lumMod val="75000"/>
                </a:schemeClr>
              </a:solidFill>
            </a:endParaRPr>
          </a:p>
          <a:p>
            <a:pPr lvl="1"/>
            <a:r>
              <a:rPr lang="en-US" dirty="0">
                <a:solidFill>
                  <a:schemeClr val="bg1">
                    <a:lumMod val="75000"/>
                  </a:schemeClr>
                </a:solidFill>
              </a:rPr>
              <a:t>Symbol pickup and exchange</a:t>
            </a:r>
          </a:p>
          <a:p>
            <a:r>
              <a:rPr lang="en-US" dirty="0">
                <a:solidFill>
                  <a:schemeClr val="bg1">
                    <a:lumMod val="75000"/>
                  </a:schemeClr>
                </a:solidFill>
              </a:rPr>
              <a:t>Indirect selection</a:t>
            </a:r>
          </a:p>
          <a:p>
            <a:pPr lvl="1"/>
            <a:r>
              <a:rPr lang="en-US" dirty="0">
                <a:solidFill>
                  <a:schemeClr val="bg1">
                    <a:lumMod val="75000"/>
                  </a:schemeClr>
                </a:solidFill>
              </a:rPr>
              <a:t>Scanning with single or dual switches</a:t>
            </a:r>
          </a:p>
          <a:p>
            <a:pPr lvl="1"/>
            <a:r>
              <a:rPr lang="en-US" dirty="0">
                <a:solidFill>
                  <a:schemeClr val="bg1">
                    <a:lumMod val="75000"/>
                  </a:schemeClr>
                </a:solidFill>
              </a:rPr>
              <a:t>Directed scanning</a:t>
            </a:r>
          </a:p>
          <a:p>
            <a:pPr lvl="2"/>
            <a:r>
              <a:rPr lang="en-US" dirty="0">
                <a:solidFill>
                  <a:schemeClr val="bg1">
                    <a:lumMod val="75000"/>
                  </a:schemeClr>
                </a:solidFill>
              </a:rPr>
              <a:t>joystick</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4419600"/>
            <a:ext cx="16764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600200"/>
            <a:ext cx="3314253" cy="2211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281545"/>
      </p:ext>
    </p:extLst>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dirty="0"/>
              <a:t>AAC: Access</a:t>
            </a:r>
          </a:p>
        </p:txBody>
      </p:sp>
      <p:sp>
        <p:nvSpPr>
          <p:cNvPr id="3" name="Content Placeholder 2"/>
          <p:cNvSpPr>
            <a:spLocks noGrp="1"/>
          </p:cNvSpPr>
          <p:nvPr>
            <p:ph idx="1"/>
          </p:nvPr>
        </p:nvSpPr>
        <p:spPr>
          <a:xfrm>
            <a:off x="457200" y="1371600"/>
            <a:ext cx="8229600" cy="5181600"/>
          </a:xfrm>
        </p:spPr>
        <p:txBody>
          <a:bodyPr>
            <a:normAutofit fontScale="92500" lnSpcReduction="10000"/>
          </a:bodyPr>
          <a:lstStyle/>
          <a:p>
            <a:r>
              <a:rPr lang="en-US" dirty="0"/>
              <a:t>Direct selection</a:t>
            </a:r>
          </a:p>
          <a:p>
            <a:pPr lvl="1"/>
            <a:r>
              <a:rPr lang="en-US" dirty="0">
                <a:solidFill>
                  <a:schemeClr val="bg1">
                    <a:lumMod val="85000"/>
                  </a:schemeClr>
                </a:solidFill>
              </a:rPr>
              <a:t>Pointing with physical contact</a:t>
            </a:r>
          </a:p>
          <a:p>
            <a:pPr lvl="2"/>
            <a:r>
              <a:rPr lang="en-US" dirty="0">
                <a:solidFill>
                  <a:schemeClr val="bg1">
                    <a:lumMod val="85000"/>
                  </a:schemeClr>
                </a:solidFill>
              </a:rPr>
              <a:t>Finger</a:t>
            </a:r>
          </a:p>
          <a:p>
            <a:pPr lvl="2"/>
            <a:r>
              <a:rPr lang="en-US" dirty="0">
                <a:solidFill>
                  <a:schemeClr val="bg1">
                    <a:lumMod val="85000"/>
                  </a:schemeClr>
                </a:solidFill>
              </a:rPr>
              <a:t>Stylus</a:t>
            </a:r>
          </a:p>
          <a:p>
            <a:pPr lvl="2"/>
            <a:r>
              <a:rPr lang="en-US" dirty="0" err="1">
                <a:solidFill>
                  <a:schemeClr val="bg1">
                    <a:lumMod val="85000"/>
                  </a:schemeClr>
                </a:solidFill>
              </a:rPr>
              <a:t>Mouthstick</a:t>
            </a:r>
            <a:endParaRPr lang="en-US" dirty="0">
              <a:solidFill>
                <a:schemeClr val="bg1">
                  <a:lumMod val="85000"/>
                </a:schemeClr>
              </a:solidFill>
            </a:endParaRPr>
          </a:p>
          <a:p>
            <a:pPr lvl="1"/>
            <a:r>
              <a:rPr lang="en-US" dirty="0"/>
              <a:t>Pointing without physical contact</a:t>
            </a:r>
          </a:p>
          <a:p>
            <a:pPr lvl="2"/>
            <a:r>
              <a:rPr lang="en-US" dirty="0" err="1">
                <a:solidFill>
                  <a:schemeClr val="bg1">
                    <a:lumMod val="85000"/>
                  </a:schemeClr>
                </a:solidFill>
              </a:rPr>
              <a:t>Eyegaze</a:t>
            </a:r>
            <a:endParaRPr lang="en-US" dirty="0">
              <a:solidFill>
                <a:schemeClr val="bg1">
                  <a:lumMod val="85000"/>
                </a:schemeClr>
              </a:solidFill>
            </a:endParaRPr>
          </a:p>
          <a:p>
            <a:pPr lvl="2"/>
            <a:r>
              <a:rPr lang="en-US" dirty="0" err="1">
                <a:solidFill>
                  <a:schemeClr val="accent2"/>
                </a:solidFill>
              </a:rPr>
              <a:t>Lightpointer</a:t>
            </a:r>
            <a:endParaRPr lang="en-US" dirty="0">
              <a:solidFill>
                <a:schemeClr val="accent2"/>
              </a:solidFill>
            </a:endParaRPr>
          </a:p>
          <a:p>
            <a:pPr lvl="2"/>
            <a:r>
              <a:rPr lang="en-US" dirty="0" err="1">
                <a:solidFill>
                  <a:schemeClr val="bg1">
                    <a:lumMod val="85000"/>
                  </a:schemeClr>
                </a:solidFill>
              </a:rPr>
              <a:t>Headmouse</a:t>
            </a:r>
            <a:endParaRPr lang="en-US" dirty="0">
              <a:solidFill>
                <a:schemeClr val="bg1">
                  <a:lumMod val="85000"/>
                </a:schemeClr>
              </a:solidFill>
            </a:endParaRPr>
          </a:p>
          <a:p>
            <a:pPr lvl="1"/>
            <a:r>
              <a:rPr lang="en-US" dirty="0">
                <a:solidFill>
                  <a:schemeClr val="bg1">
                    <a:lumMod val="85000"/>
                  </a:schemeClr>
                </a:solidFill>
              </a:rPr>
              <a:t>Symbol pickup and exchange</a:t>
            </a:r>
          </a:p>
          <a:p>
            <a:r>
              <a:rPr lang="en-US" dirty="0">
                <a:solidFill>
                  <a:schemeClr val="bg1">
                    <a:lumMod val="85000"/>
                  </a:schemeClr>
                </a:solidFill>
              </a:rPr>
              <a:t>Indirect selection</a:t>
            </a:r>
          </a:p>
          <a:p>
            <a:pPr lvl="1"/>
            <a:r>
              <a:rPr lang="en-US" dirty="0">
                <a:solidFill>
                  <a:schemeClr val="bg1">
                    <a:lumMod val="85000"/>
                  </a:schemeClr>
                </a:solidFill>
              </a:rPr>
              <a:t>Scanning with single or dual switches</a:t>
            </a:r>
          </a:p>
          <a:p>
            <a:pPr lvl="1"/>
            <a:r>
              <a:rPr lang="en-US" dirty="0">
                <a:solidFill>
                  <a:schemeClr val="bg1">
                    <a:lumMod val="85000"/>
                  </a:schemeClr>
                </a:solidFill>
              </a:rPr>
              <a:t>Directed scanning</a:t>
            </a:r>
          </a:p>
          <a:p>
            <a:pPr lvl="2"/>
            <a:r>
              <a:rPr lang="en-US" dirty="0">
                <a:solidFill>
                  <a:schemeClr val="bg1">
                    <a:lumMod val="85000"/>
                  </a:schemeClr>
                </a:solidFill>
              </a:rPr>
              <a:t>joystick</a:t>
            </a:r>
          </a:p>
        </p:txBody>
      </p:sp>
    </p:spTree>
    <p:extLst>
      <p:ext uri="{BB962C8B-B14F-4D97-AF65-F5344CB8AC3E}">
        <p14:creationId xmlns:p14="http://schemas.microsoft.com/office/powerpoint/2010/main" val="1794281545"/>
      </p:ext>
    </p:extLst>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pPr algn="ctr"/>
            <a:r>
              <a:rPr lang="en-US" dirty="0"/>
              <a:t>AAC: Access</a:t>
            </a:r>
          </a:p>
        </p:txBody>
      </p:sp>
      <p:sp>
        <p:nvSpPr>
          <p:cNvPr id="3" name="Content Placeholder 2"/>
          <p:cNvSpPr>
            <a:spLocks noGrp="1"/>
          </p:cNvSpPr>
          <p:nvPr>
            <p:ph idx="1"/>
          </p:nvPr>
        </p:nvSpPr>
        <p:spPr>
          <a:xfrm>
            <a:off x="457200" y="1295400"/>
            <a:ext cx="8229600" cy="5257800"/>
          </a:xfrm>
        </p:spPr>
        <p:txBody>
          <a:bodyPr>
            <a:normAutofit fontScale="92500" lnSpcReduction="10000"/>
          </a:bodyPr>
          <a:lstStyle/>
          <a:p>
            <a:r>
              <a:rPr lang="en-US" dirty="0"/>
              <a:t>Direct selection</a:t>
            </a:r>
          </a:p>
          <a:p>
            <a:pPr lvl="1"/>
            <a:r>
              <a:rPr lang="en-US" dirty="0">
                <a:solidFill>
                  <a:schemeClr val="bg1">
                    <a:lumMod val="85000"/>
                  </a:schemeClr>
                </a:solidFill>
              </a:rPr>
              <a:t>Pointing with physical contact</a:t>
            </a:r>
          </a:p>
          <a:p>
            <a:pPr lvl="2"/>
            <a:r>
              <a:rPr lang="en-US" dirty="0">
                <a:solidFill>
                  <a:schemeClr val="bg1">
                    <a:lumMod val="85000"/>
                  </a:schemeClr>
                </a:solidFill>
              </a:rPr>
              <a:t>Finger</a:t>
            </a:r>
          </a:p>
          <a:p>
            <a:pPr lvl="2"/>
            <a:r>
              <a:rPr lang="en-US" dirty="0">
                <a:solidFill>
                  <a:schemeClr val="bg1">
                    <a:lumMod val="85000"/>
                  </a:schemeClr>
                </a:solidFill>
              </a:rPr>
              <a:t>Stylus</a:t>
            </a:r>
          </a:p>
          <a:p>
            <a:pPr lvl="2"/>
            <a:r>
              <a:rPr lang="en-US" dirty="0" err="1">
                <a:solidFill>
                  <a:schemeClr val="bg1">
                    <a:lumMod val="85000"/>
                  </a:schemeClr>
                </a:solidFill>
              </a:rPr>
              <a:t>Mouthstick</a:t>
            </a:r>
            <a:endParaRPr lang="en-US" dirty="0">
              <a:solidFill>
                <a:schemeClr val="bg1">
                  <a:lumMod val="85000"/>
                </a:schemeClr>
              </a:solidFill>
            </a:endParaRPr>
          </a:p>
          <a:p>
            <a:pPr lvl="1"/>
            <a:r>
              <a:rPr lang="en-US" dirty="0"/>
              <a:t>Pointing without physical contact</a:t>
            </a:r>
          </a:p>
          <a:p>
            <a:pPr lvl="2"/>
            <a:r>
              <a:rPr lang="en-US" dirty="0" err="1">
                <a:solidFill>
                  <a:schemeClr val="bg1">
                    <a:lumMod val="85000"/>
                  </a:schemeClr>
                </a:solidFill>
              </a:rPr>
              <a:t>Eyegaze</a:t>
            </a:r>
            <a:endParaRPr lang="en-US" dirty="0">
              <a:solidFill>
                <a:schemeClr val="bg1">
                  <a:lumMod val="85000"/>
                </a:schemeClr>
              </a:solidFill>
            </a:endParaRPr>
          </a:p>
          <a:p>
            <a:pPr lvl="2"/>
            <a:r>
              <a:rPr lang="en-US" dirty="0" err="1">
                <a:solidFill>
                  <a:schemeClr val="bg1">
                    <a:lumMod val="85000"/>
                  </a:schemeClr>
                </a:solidFill>
              </a:rPr>
              <a:t>Lightpointer</a:t>
            </a:r>
            <a:endParaRPr lang="en-US" dirty="0">
              <a:solidFill>
                <a:schemeClr val="bg1">
                  <a:lumMod val="85000"/>
                </a:schemeClr>
              </a:solidFill>
            </a:endParaRPr>
          </a:p>
          <a:p>
            <a:pPr lvl="2"/>
            <a:r>
              <a:rPr lang="en-US" dirty="0" err="1"/>
              <a:t>Headmouse</a:t>
            </a:r>
            <a:endParaRPr lang="en-US" dirty="0"/>
          </a:p>
          <a:p>
            <a:pPr lvl="1"/>
            <a:r>
              <a:rPr lang="en-US" dirty="0">
                <a:solidFill>
                  <a:schemeClr val="bg1">
                    <a:lumMod val="85000"/>
                  </a:schemeClr>
                </a:solidFill>
              </a:rPr>
              <a:t>Symbol pickup and exchange</a:t>
            </a:r>
          </a:p>
          <a:p>
            <a:r>
              <a:rPr lang="en-US" dirty="0">
                <a:solidFill>
                  <a:schemeClr val="bg1">
                    <a:lumMod val="85000"/>
                  </a:schemeClr>
                </a:solidFill>
              </a:rPr>
              <a:t>Indirect selection</a:t>
            </a:r>
          </a:p>
          <a:p>
            <a:pPr lvl="1"/>
            <a:r>
              <a:rPr lang="en-US" dirty="0">
                <a:solidFill>
                  <a:schemeClr val="bg1">
                    <a:lumMod val="85000"/>
                  </a:schemeClr>
                </a:solidFill>
              </a:rPr>
              <a:t>Scanning with single or dual switches</a:t>
            </a:r>
          </a:p>
          <a:p>
            <a:pPr lvl="1"/>
            <a:r>
              <a:rPr lang="en-US" dirty="0">
                <a:solidFill>
                  <a:schemeClr val="bg1">
                    <a:lumMod val="85000"/>
                  </a:schemeClr>
                </a:solidFill>
              </a:rPr>
              <a:t>Directed scanning</a:t>
            </a:r>
          </a:p>
          <a:p>
            <a:pPr lvl="2"/>
            <a:r>
              <a:rPr lang="en-US" dirty="0">
                <a:solidFill>
                  <a:schemeClr val="bg1">
                    <a:lumMod val="85000"/>
                  </a:schemeClr>
                </a:solidFill>
              </a:rPr>
              <a:t>joystick</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1537" y="3810000"/>
            <a:ext cx="4048125"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281545"/>
      </p:ext>
    </p:extLst>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fontScale="90000"/>
          </a:bodyPr>
          <a:lstStyle/>
          <a:p>
            <a:pPr algn="ctr"/>
            <a:r>
              <a:rPr lang="en-US" dirty="0"/>
              <a:t>AAC: Access</a:t>
            </a:r>
          </a:p>
        </p:txBody>
      </p:sp>
      <p:sp>
        <p:nvSpPr>
          <p:cNvPr id="3" name="Content Placeholder 2"/>
          <p:cNvSpPr>
            <a:spLocks noGrp="1"/>
          </p:cNvSpPr>
          <p:nvPr>
            <p:ph idx="1"/>
          </p:nvPr>
        </p:nvSpPr>
        <p:spPr>
          <a:xfrm>
            <a:off x="457200" y="1371600"/>
            <a:ext cx="8229600" cy="5181600"/>
          </a:xfrm>
        </p:spPr>
        <p:txBody>
          <a:bodyPr>
            <a:normAutofit fontScale="92500" lnSpcReduction="10000"/>
          </a:bodyPr>
          <a:lstStyle/>
          <a:p>
            <a:r>
              <a:rPr lang="en-US" dirty="0"/>
              <a:t>Direct selection</a:t>
            </a:r>
          </a:p>
          <a:p>
            <a:pPr lvl="1"/>
            <a:r>
              <a:rPr lang="en-US" dirty="0">
                <a:solidFill>
                  <a:schemeClr val="bg1">
                    <a:lumMod val="85000"/>
                  </a:schemeClr>
                </a:solidFill>
              </a:rPr>
              <a:t>Pointing with physical contact</a:t>
            </a:r>
          </a:p>
          <a:p>
            <a:pPr lvl="2"/>
            <a:r>
              <a:rPr lang="en-US" dirty="0">
                <a:solidFill>
                  <a:schemeClr val="bg1">
                    <a:lumMod val="85000"/>
                  </a:schemeClr>
                </a:solidFill>
              </a:rPr>
              <a:t>Finger</a:t>
            </a:r>
          </a:p>
          <a:p>
            <a:pPr lvl="2"/>
            <a:r>
              <a:rPr lang="en-US" dirty="0">
                <a:solidFill>
                  <a:schemeClr val="bg1">
                    <a:lumMod val="85000"/>
                  </a:schemeClr>
                </a:solidFill>
              </a:rPr>
              <a:t>Stylus</a:t>
            </a:r>
          </a:p>
          <a:p>
            <a:pPr lvl="2"/>
            <a:r>
              <a:rPr lang="en-US" dirty="0" err="1">
                <a:solidFill>
                  <a:schemeClr val="bg1">
                    <a:lumMod val="85000"/>
                  </a:schemeClr>
                </a:solidFill>
              </a:rPr>
              <a:t>Mouthstick</a:t>
            </a:r>
            <a:endParaRPr lang="en-US" dirty="0">
              <a:solidFill>
                <a:schemeClr val="bg1">
                  <a:lumMod val="85000"/>
                </a:schemeClr>
              </a:solidFill>
            </a:endParaRPr>
          </a:p>
          <a:p>
            <a:pPr lvl="1"/>
            <a:r>
              <a:rPr lang="en-US" dirty="0">
                <a:solidFill>
                  <a:schemeClr val="bg1">
                    <a:lumMod val="85000"/>
                  </a:schemeClr>
                </a:solidFill>
              </a:rPr>
              <a:t>Pointing without physical contact</a:t>
            </a:r>
          </a:p>
          <a:p>
            <a:pPr lvl="2"/>
            <a:r>
              <a:rPr lang="en-US" dirty="0" err="1">
                <a:solidFill>
                  <a:schemeClr val="bg1">
                    <a:lumMod val="85000"/>
                  </a:schemeClr>
                </a:solidFill>
              </a:rPr>
              <a:t>Eyegaze</a:t>
            </a:r>
            <a:endParaRPr lang="en-US" dirty="0">
              <a:solidFill>
                <a:schemeClr val="bg1">
                  <a:lumMod val="85000"/>
                </a:schemeClr>
              </a:solidFill>
            </a:endParaRPr>
          </a:p>
          <a:p>
            <a:pPr lvl="2"/>
            <a:r>
              <a:rPr lang="en-US" dirty="0" err="1">
                <a:solidFill>
                  <a:schemeClr val="bg1">
                    <a:lumMod val="85000"/>
                  </a:schemeClr>
                </a:solidFill>
              </a:rPr>
              <a:t>Lightpointer</a:t>
            </a:r>
            <a:endParaRPr lang="en-US" dirty="0">
              <a:solidFill>
                <a:schemeClr val="bg1">
                  <a:lumMod val="85000"/>
                </a:schemeClr>
              </a:solidFill>
            </a:endParaRPr>
          </a:p>
          <a:p>
            <a:pPr lvl="2"/>
            <a:r>
              <a:rPr lang="en-US" dirty="0" err="1">
                <a:solidFill>
                  <a:schemeClr val="bg1">
                    <a:lumMod val="85000"/>
                  </a:schemeClr>
                </a:solidFill>
              </a:rPr>
              <a:t>Headmouse</a:t>
            </a:r>
            <a:endParaRPr lang="en-US" dirty="0">
              <a:solidFill>
                <a:schemeClr val="bg1">
                  <a:lumMod val="85000"/>
                </a:schemeClr>
              </a:solidFill>
            </a:endParaRPr>
          </a:p>
          <a:p>
            <a:pPr lvl="1"/>
            <a:r>
              <a:rPr lang="en-US" dirty="0"/>
              <a:t>Symbol pickup and exchange</a:t>
            </a:r>
          </a:p>
          <a:p>
            <a:r>
              <a:rPr lang="en-US" dirty="0">
                <a:solidFill>
                  <a:schemeClr val="bg1">
                    <a:lumMod val="85000"/>
                  </a:schemeClr>
                </a:solidFill>
              </a:rPr>
              <a:t>Indirect selection</a:t>
            </a:r>
          </a:p>
          <a:p>
            <a:pPr lvl="1"/>
            <a:r>
              <a:rPr lang="en-US" dirty="0">
                <a:solidFill>
                  <a:schemeClr val="bg1">
                    <a:lumMod val="85000"/>
                  </a:schemeClr>
                </a:solidFill>
              </a:rPr>
              <a:t>Scanning with single or dual switches</a:t>
            </a:r>
          </a:p>
          <a:p>
            <a:pPr lvl="1"/>
            <a:r>
              <a:rPr lang="en-US" dirty="0">
                <a:solidFill>
                  <a:schemeClr val="bg1">
                    <a:lumMod val="85000"/>
                  </a:schemeClr>
                </a:solidFill>
              </a:rPr>
              <a:t>Directed scanning</a:t>
            </a:r>
          </a:p>
          <a:p>
            <a:pPr lvl="2"/>
            <a:r>
              <a:rPr lang="en-US" dirty="0">
                <a:solidFill>
                  <a:schemeClr val="bg1">
                    <a:lumMod val="85000"/>
                  </a:schemeClr>
                </a:solidFill>
              </a:rPr>
              <a:t>joystick</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1463" y="2209800"/>
            <a:ext cx="316583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281545"/>
      </p:ext>
    </p:extLst>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pPr algn="ctr"/>
            <a:r>
              <a:rPr lang="en-US" dirty="0"/>
              <a:t>AAC: Access</a:t>
            </a:r>
          </a:p>
        </p:txBody>
      </p:sp>
      <p:sp>
        <p:nvSpPr>
          <p:cNvPr id="3" name="Content Placeholder 2"/>
          <p:cNvSpPr>
            <a:spLocks noGrp="1"/>
          </p:cNvSpPr>
          <p:nvPr>
            <p:ph idx="1"/>
          </p:nvPr>
        </p:nvSpPr>
        <p:spPr>
          <a:xfrm>
            <a:off x="457200" y="1295400"/>
            <a:ext cx="8229600" cy="5257800"/>
          </a:xfrm>
        </p:spPr>
        <p:txBody>
          <a:bodyPr>
            <a:normAutofit fontScale="92500" lnSpcReduction="10000"/>
          </a:bodyPr>
          <a:lstStyle/>
          <a:p>
            <a:r>
              <a:rPr lang="en-US" dirty="0"/>
              <a:t>Direct selection</a:t>
            </a:r>
          </a:p>
          <a:p>
            <a:pPr lvl="1"/>
            <a:r>
              <a:rPr lang="en-US" dirty="0">
                <a:solidFill>
                  <a:schemeClr val="bg1">
                    <a:lumMod val="85000"/>
                  </a:schemeClr>
                </a:solidFill>
              </a:rPr>
              <a:t>Pointing with physical contact</a:t>
            </a:r>
          </a:p>
          <a:p>
            <a:pPr lvl="2"/>
            <a:r>
              <a:rPr lang="en-US" dirty="0">
                <a:solidFill>
                  <a:schemeClr val="bg1">
                    <a:lumMod val="85000"/>
                  </a:schemeClr>
                </a:solidFill>
              </a:rPr>
              <a:t>Finger</a:t>
            </a:r>
          </a:p>
          <a:p>
            <a:pPr lvl="2"/>
            <a:r>
              <a:rPr lang="en-US" dirty="0">
                <a:solidFill>
                  <a:schemeClr val="bg1">
                    <a:lumMod val="85000"/>
                  </a:schemeClr>
                </a:solidFill>
              </a:rPr>
              <a:t>Stylus</a:t>
            </a:r>
          </a:p>
          <a:p>
            <a:pPr lvl="2"/>
            <a:r>
              <a:rPr lang="en-US" dirty="0" err="1">
                <a:solidFill>
                  <a:schemeClr val="bg1">
                    <a:lumMod val="85000"/>
                  </a:schemeClr>
                </a:solidFill>
              </a:rPr>
              <a:t>Mouthstick</a:t>
            </a:r>
            <a:endParaRPr lang="en-US" dirty="0">
              <a:solidFill>
                <a:schemeClr val="bg1">
                  <a:lumMod val="85000"/>
                </a:schemeClr>
              </a:solidFill>
            </a:endParaRPr>
          </a:p>
          <a:p>
            <a:pPr lvl="1"/>
            <a:r>
              <a:rPr lang="en-US" dirty="0">
                <a:solidFill>
                  <a:schemeClr val="bg1">
                    <a:lumMod val="85000"/>
                  </a:schemeClr>
                </a:solidFill>
              </a:rPr>
              <a:t>Pointing without physical contact</a:t>
            </a:r>
          </a:p>
          <a:p>
            <a:pPr lvl="2"/>
            <a:r>
              <a:rPr lang="en-US" dirty="0" err="1">
                <a:solidFill>
                  <a:schemeClr val="bg1">
                    <a:lumMod val="85000"/>
                  </a:schemeClr>
                </a:solidFill>
              </a:rPr>
              <a:t>Eyegaze</a:t>
            </a:r>
            <a:endParaRPr lang="en-US" dirty="0">
              <a:solidFill>
                <a:schemeClr val="bg1">
                  <a:lumMod val="85000"/>
                </a:schemeClr>
              </a:solidFill>
            </a:endParaRPr>
          </a:p>
          <a:p>
            <a:pPr lvl="2"/>
            <a:r>
              <a:rPr lang="en-US" dirty="0" err="1">
                <a:solidFill>
                  <a:schemeClr val="bg1">
                    <a:lumMod val="85000"/>
                  </a:schemeClr>
                </a:solidFill>
              </a:rPr>
              <a:t>Lightpointer</a:t>
            </a:r>
            <a:endParaRPr lang="en-US" dirty="0">
              <a:solidFill>
                <a:schemeClr val="bg1">
                  <a:lumMod val="85000"/>
                </a:schemeClr>
              </a:solidFill>
            </a:endParaRPr>
          </a:p>
          <a:p>
            <a:pPr lvl="2"/>
            <a:r>
              <a:rPr lang="en-US" dirty="0" err="1">
                <a:solidFill>
                  <a:schemeClr val="bg1">
                    <a:lumMod val="85000"/>
                  </a:schemeClr>
                </a:solidFill>
              </a:rPr>
              <a:t>Headmouse</a:t>
            </a:r>
            <a:endParaRPr lang="en-US" dirty="0">
              <a:solidFill>
                <a:schemeClr val="bg1">
                  <a:lumMod val="85000"/>
                </a:schemeClr>
              </a:solidFill>
            </a:endParaRPr>
          </a:p>
          <a:p>
            <a:pPr lvl="1"/>
            <a:r>
              <a:rPr lang="en-US" dirty="0">
                <a:solidFill>
                  <a:schemeClr val="bg1">
                    <a:lumMod val="85000"/>
                  </a:schemeClr>
                </a:solidFill>
              </a:rPr>
              <a:t>Symbol pickup and exchange</a:t>
            </a:r>
          </a:p>
          <a:p>
            <a:r>
              <a:rPr lang="en-US" dirty="0"/>
              <a:t>Indirect selection</a:t>
            </a:r>
          </a:p>
          <a:p>
            <a:pPr lvl="1"/>
            <a:r>
              <a:rPr lang="en-US" dirty="0"/>
              <a:t>Scanning with single or dual switches</a:t>
            </a:r>
          </a:p>
          <a:p>
            <a:pPr lvl="1"/>
            <a:r>
              <a:rPr lang="en-US" dirty="0">
                <a:solidFill>
                  <a:schemeClr val="bg1">
                    <a:lumMod val="85000"/>
                  </a:schemeClr>
                </a:solidFill>
              </a:rPr>
              <a:t>Directed scanning</a:t>
            </a:r>
          </a:p>
          <a:p>
            <a:pPr lvl="2"/>
            <a:r>
              <a:rPr lang="en-US" dirty="0">
                <a:solidFill>
                  <a:schemeClr val="bg1">
                    <a:lumMod val="85000"/>
                  </a:schemeClr>
                </a:solidFill>
              </a:rPr>
              <a:t>joystick</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2133600"/>
            <a:ext cx="296407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281545"/>
      </p:ext>
    </p:extLst>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dirty="0"/>
              <a:t>AAC: Access</a:t>
            </a:r>
          </a:p>
        </p:txBody>
      </p:sp>
      <p:sp>
        <p:nvSpPr>
          <p:cNvPr id="3" name="Content Placeholder 2"/>
          <p:cNvSpPr>
            <a:spLocks noGrp="1"/>
          </p:cNvSpPr>
          <p:nvPr>
            <p:ph idx="1"/>
          </p:nvPr>
        </p:nvSpPr>
        <p:spPr>
          <a:xfrm>
            <a:off x="457200" y="1371600"/>
            <a:ext cx="8229600" cy="5181600"/>
          </a:xfrm>
        </p:spPr>
        <p:txBody>
          <a:bodyPr>
            <a:normAutofit fontScale="92500" lnSpcReduction="10000"/>
          </a:bodyPr>
          <a:lstStyle/>
          <a:p>
            <a:r>
              <a:rPr lang="en-US" dirty="0">
                <a:solidFill>
                  <a:schemeClr val="bg1">
                    <a:lumMod val="85000"/>
                  </a:schemeClr>
                </a:solidFill>
              </a:rPr>
              <a:t>Direct selection</a:t>
            </a:r>
          </a:p>
          <a:p>
            <a:pPr lvl="1"/>
            <a:r>
              <a:rPr lang="en-US" dirty="0">
                <a:solidFill>
                  <a:schemeClr val="bg1">
                    <a:lumMod val="85000"/>
                  </a:schemeClr>
                </a:solidFill>
              </a:rPr>
              <a:t>Pointing with physical contact</a:t>
            </a:r>
          </a:p>
          <a:p>
            <a:pPr lvl="2"/>
            <a:r>
              <a:rPr lang="en-US" dirty="0">
                <a:solidFill>
                  <a:schemeClr val="bg1">
                    <a:lumMod val="85000"/>
                  </a:schemeClr>
                </a:solidFill>
              </a:rPr>
              <a:t>Finger</a:t>
            </a:r>
          </a:p>
          <a:p>
            <a:pPr lvl="2"/>
            <a:r>
              <a:rPr lang="en-US" dirty="0">
                <a:solidFill>
                  <a:schemeClr val="bg1">
                    <a:lumMod val="85000"/>
                  </a:schemeClr>
                </a:solidFill>
              </a:rPr>
              <a:t>Stylus</a:t>
            </a:r>
          </a:p>
          <a:p>
            <a:pPr lvl="2"/>
            <a:r>
              <a:rPr lang="en-US" dirty="0" err="1">
                <a:solidFill>
                  <a:schemeClr val="bg1">
                    <a:lumMod val="85000"/>
                  </a:schemeClr>
                </a:solidFill>
              </a:rPr>
              <a:t>Mouthstick</a:t>
            </a:r>
            <a:endParaRPr lang="en-US" dirty="0">
              <a:solidFill>
                <a:schemeClr val="bg1">
                  <a:lumMod val="85000"/>
                </a:schemeClr>
              </a:solidFill>
            </a:endParaRPr>
          </a:p>
          <a:p>
            <a:pPr lvl="1"/>
            <a:r>
              <a:rPr lang="en-US" dirty="0">
                <a:solidFill>
                  <a:schemeClr val="bg1">
                    <a:lumMod val="85000"/>
                  </a:schemeClr>
                </a:solidFill>
              </a:rPr>
              <a:t>Pointing without physical contact</a:t>
            </a:r>
          </a:p>
          <a:p>
            <a:pPr lvl="2"/>
            <a:r>
              <a:rPr lang="en-US" dirty="0" err="1">
                <a:solidFill>
                  <a:schemeClr val="bg1">
                    <a:lumMod val="85000"/>
                  </a:schemeClr>
                </a:solidFill>
              </a:rPr>
              <a:t>Eyegaze</a:t>
            </a:r>
            <a:endParaRPr lang="en-US" dirty="0">
              <a:solidFill>
                <a:schemeClr val="bg1">
                  <a:lumMod val="85000"/>
                </a:schemeClr>
              </a:solidFill>
            </a:endParaRPr>
          </a:p>
          <a:p>
            <a:pPr lvl="2"/>
            <a:r>
              <a:rPr lang="en-US" dirty="0" err="1">
                <a:solidFill>
                  <a:schemeClr val="bg1">
                    <a:lumMod val="85000"/>
                  </a:schemeClr>
                </a:solidFill>
              </a:rPr>
              <a:t>Lightpointer</a:t>
            </a:r>
            <a:endParaRPr lang="en-US" dirty="0">
              <a:solidFill>
                <a:schemeClr val="bg1">
                  <a:lumMod val="85000"/>
                </a:schemeClr>
              </a:solidFill>
            </a:endParaRPr>
          </a:p>
          <a:p>
            <a:pPr lvl="2"/>
            <a:r>
              <a:rPr lang="en-US" dirty="0" err="1">
                <a:solidFill>
                  <a:schemeClr val="bg1">
                    <a:lumMod val="85000"/>
                  </a:schemeClr>
                </a:solidFill>
              </a:rPr>
              <a:t>Headmouse</a:t>
            </a:r>
            <a:endParaRPr lang="en-US" dirty="0">
              <a:solidFill>
                <a:schemeClr val="bg1">
                  <a:lumMod val="85000"/>
                </a:schemeClr>
              </a:solidFill>
            </a:endParaRPr>
          </a:p>
          <a:p>
            <a:pPr lvl="1"/>
            <a:r>
              <a:rPr lang="en-US" dirty="0">
                <a:solidFill>
                  <a:schemeClr val="bg1">
                    <a:lumMod val="85000"/>
                  </a:schemeClr>
                </a:solidFill>
              </a:rPr>
              <a:t>Symbol pickup and exchange</a:t>
            </a:r>
          </a:p>
          <a:p>
            <a:r>
              <a:rPr lang="en-US" dirty="0"/>
              <a:t>Indirect selection</a:t>
            </a:r>
          </a:p>
          <a:p>
            <a:pPr lvl="1"/>
            <a:r>
              <a:rPr lang="en-US" dirty="0">
                <a:solidFill>
                  <a:schemeClr val="bg1">
                    <a:lumMod val="85000"/>
                  </a:schemeClr>
                </a:solidFill>
              </a:rPr>
              <a:t>Scanning with single or dual switches</a:t>
            </a:r>
          </a:p>
          <a:p>
            <a:pPr lvl="1"/>
            <a:r>
              <a:rPr lang="en-US" dirty="0"/>
              <a:t>Directed scanning</a:t>
            </a:r>
          </a:p>
          <a:p>
            <a:pPr lvl="2"/>
            <a:r>
              <a:rPr lang="en-US" dirty="0"/>
              <a:t>joystick</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124200"/>
            <a:ext cx="25050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281545"/>
      </p:ext>
    </p:extLst>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leads to successful AAC use?</a:t>
            </a:r>
          </a:p>
        </p:txBody>
      </p:sp>
      <p:sp>
        <p:nvSpPr>
          <p:cNvPr id="3" name="Content Placeholder 2"/>
          <p:cNvSpPr>
            <a:spLocks noGrp="1"/>
          </p:cNvSpPr>
          <p:nvPr>
            <p:ph idx="1"/>
          </p:nvPr>
        </p:nvSpPr>
        <p:spPr/>
        <p:txBody>
          <a:bodyPr>
            <a:normAutofit/>
          </a:bodyPr>
          <a:lstStyle/>
          <a:p>
            <a:r>
              <a:rPr lang="en-US" dirty="0"/>
              <a:t>Frequent, consistent use in a variety of settings (e.g., school, home, community) to discuss motivating  topics.</a:t>
            </a:r>
          </a:p>
          <a:p>
            <a:r>
              <a:rPr lang="en-US" dirty="0"/>
              <a:t>Aided language stimulation (</a:t>
            </a:r>
            <a:r>
              <a:rPr lang="en-US" dirty="0" err="1"/>
              <a:t>Goosens</a:t>
            </a:r>
            <a:r>
              <a:rPr lang="en-US" dirty="0"/>
              <a:t>&amp; Crain, 1986):</a:t>
            </a:r>
          </a:p>
          <a:p>
            <a:pPr lvl="1"/>
            <a:r>
              <a:rPr lang="en-US" dirty="0"/>
              <a:t>Provide user with a model of the system in use</a:t>
            </a:r>
          </a:p>
          <a:p>
            <a:pPr lvl="1"/>
            <a:r>
              <a:rPr lang="en-US" dirty="0"/>
              <a:t>Allow user to see AAC symbols in everyday situations</a:t>
            </a:r>
          </a:p>
          <a:p>
            <a:pPr lvl="1"/>
            <a:r>
              <a:rPr lang="en-US" dirty="0"/>
              <a:t>Suggest to the user that the system is an acceptable means of communication</a:t>
            </a:r>
          </a:p>
          <a:p>
            <a:endParaRPr lang="en-US" dirty="0"/>
          </a:p>
        </p:txBody>
      </p:sp>
    </p:spTree>
    <p:extLst>
      <p:ext uri="{BB962C8B-B14F-4D97-AF65-F5344CB8AC3E}">
        <p14:creationId xmlns:p14="http://schemas.microsoft.com/office/powerpoint/2010/main" val="1290776529"/>
      </p:ext>
    </p:extLst>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Autofit/>
          </a:bodyPr>
          <a:lstStyle/>
          <a:p>
            <a:r>
              <a:rPr lang="en-US" sz="3600" dirty="0"/>
              <a:t>How to support the needs of your AAC user</a:t>
            </a:r>
          </a:p>
        </p:txBody>
      </p:sp>
      <p:sp>
        <p:nvSpPr>
          <p:cNvPr id="3" name="Content Placeholder 2"/>
          <p:cNvSpPr>
            <a:spLocks noGrp="1"/>
          </p:cNvSpPr>
          <p:nvPr>
            <p:ph idx="1"/>
          </p:nvPr>
        </p:nvSpPr>
        <p:spPr/>
        <p:txBody>
          <a:bodyPr>
            <a:normAutofit/>
          </a:bodyPr>
          <a:lstStyle/>
          <a:p>
            <a:r>
              <a:rPr lang="en-US" dirty="0"/>
              <a:t>Augmented communicators describe a ‘good’ communication partner as patient, motivated, interested, and comfortable with all methods of communication</a:t>
            </a:r>
          </a:p>
          <a:p>
            <a:r>
              <a:rPr lang="en-US" dirty="0"/>
              <a:t>Sometimes communication partners underrate their abilities, shout at them as though they are deaf, over enunciate, and/or talk to others instead of addressing them directly</a:t>
            </a:r>
          </a:p>
        </p:txBody>
      </p:sp>
      <p:sp>
        <p:nvSpPr>
          <p:cNvPr id="4" name="TextBox 3"/>
          <p:cNvSpPr txBox="1"/>
          <p:nvPr/>
        </p:nvSpPr>
        <p:spPr>
          <a:xfrm>
            <a:off x="7444162" y="6488668"/>
            <a:ext cx="2696308" cy="369332"/>
          </a:xfrm>
          <a:prstGeom prst="rect">
            <a:avLst/>
          </a:prstGeom>
          <a:noFill/>
        </p:spPr>
        <p:txBody>
          <a:bodyPr wrap="square" rtlCol="0">
            <a:spAutoFit/>
          </a:bodyPr>
          <a:lstStyle/>
          <a:p>
            <a:r>
              <a:rPr lang="en-US" dirty="0"/>
              <a:t>Blackstone, 1999</a:t>
            </a:r>
          </a:p>
        </p:txBody>
      </p:sp>
    </p:spTree>
    <p:extLst>
      <p:ext uri="{BB962C8B-B14F-4D97-AF65-F5344CB8AC3E}">
        <p14:creationId xmlns:p14="http://schemas.microsoft.com/office/powerpoint/2010/main" val="3811812512"/>
      </p:ext>
    </p:extLst>
  </p:cSld>
  <p:clrMapOvr>
    <a:masterClrMapping/>
  </p:clrMapOvr>
  <p:transition>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request an AAC assessment</a:t>
            </a:r>
          </a:p>
        </p:txBody>
      </p:sp>
      <p:sp>
        <p:nvSpPr>
          <p:cNvPr id="3" name="Content Placeholder 2"/>
          <p:cNvSpPr>
            <a:spLocks noGrp="1"/>
          </p:cNvSpPr>
          <p:nvPr>
            <p:ph idx="1"/>
          </p:nvPr>
        </p:nvSpPr>
        <p:spPr/>
        <p:txBody>
          <a:bodyPr>
            <a:normAutofit/>
          </a:bodyPr>
          <a:lstStyle/>
          <a:p>
            <a:r>
              <a:rPr lang="en-US" dirty="0"/>
              <a:t>AAC support is the responsibility of the school site speech-language pathologist (SLP)</a:t>
            </a:r>
          </a:p>
          <a:p>
            <a:r>
              <a:rPr lang="en-US" dirty="0"/>
              <a:t>Request screening from SLP</a:t>
            </a:r>
          </a:p>
          <a:p>
            <a:r>
              <a:rPr lang="en-US" dirty="0"/>
              <a:t>If appropriate, assessment plan will be generated and sent home for signature</a:t>
            </a:r>
          </a:p>
          <a:p>
            <a:r>
              <a:rPr lang="en-US" dirty="0"/>
              <a:t>IEP will be held within 60 days to determine if student requires AAC to access his/her curriculum</a:t>
            </a:r>
          </a:p>
        </p:txBody>
      </p:sp>
    </p:spTree>
    <p:extLst>
      <p:ext uri="{BB962C8B-B14F-4D97-AF65-F5344CB8AC3E}">
        <p14:creationId xmlns:p14="http://schemas.microsoft.com/office/powerpoint/2010/main" val="3024742834"/>
      </p:ext>
    </p:extLst>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Speech and Language Program</a:t>
            </a:r>
          </a:p>
        </p:txBody>
      </p:sp>
      <p:sp>
        <p:nvSpPr>
          <p:cNvPr id="3" name="Content Placeholder 2"/>
          <p:cNvSpPr>
            <a:spLocks noGrp="1"/>
          </p:cNvSpPr>
          <p:nvPr>
            <p:ph idx="1"/>
          </p:nvPr>
        </p:nvSpPr>
        <p:spPr/>
        <p:txBody>
          <a:bodyPr/>
          <a:lstStyle/>
          <a:p>
            <a:endParaRPr lang="en-US" dirty="0"/>
          </a:p>
          <a:p>
            <a:endParaRPr lang="en-US" dirty="0"/>
          </a:p>
          <a:p>
            <a:r>
              <a:rPr lang="en-US" dirty="0"/>
              <a:t>School language and speech therapy supports the educational program of students who have a communication disorder that adversely affect their educational performance.</a:t>
            </a:r>
          </a:p>
          <a:p>
            <a:endParaRPr lang="en-US" dirty="0"/>
          </a:p>
        </p:txBody>
      </p:sp>
    </p:spTree>
    <p:extLst>
      <p:ext uri="{BB962C8B-B14F-4D97-AF65-F5344CB8AC3E}">
        <p14:creationId xmlns:p14="http://schemas.microsoft.com/office/powerpoint/2010/main" val="2329126458"/>
      </p:ext>
    </p:extLst>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Language and Speech includes</a:t>
            </a:r>
          </a:p>
        </p:txBody>
      </p:sp>
      <p:sp>
        <p:nvSpPr>
          <p:cNvPr id="3" name="Content Placeholder 2"/>
          <p:cNvSpPr>
            <a:spLocks noGrp="1"/>
          </p:cNvSpPr>
          <p:nvPr>
            <p:ph idx="1"/>
          </p:nvPr>
        </p:nvSpPr>
        <p:spPr/>
        <p:txBody>
          <a:bodyPr/>
          <a:lstStyle/>
          <a:p>
            <a:r>
              <a:rPr lang="en-US" dirty="0">
                <a:solidFill>
                  <a:schemeClr val="tx1"/>
                </a:solidFill>
              </a:rPr>
              <a:t>Articulation/Phonology</a:t>
            </a:r>
          </a:p>
          <a:p>
            <a:r>
              <a:rPr lang="en-US" dirty="0">
                <a:solidFill>
                  <a:schemeClr val="tx1"/>
                </a:solidFill>
              </a:rPr>
              <a:t>Language</a:t>
            </a:r>
          </a:p>
          <a:p>
            <a:r>
              <a:rPr lang="en-US" dirty="0">
                <a:solidFill>
                  <a:schemeClr val="tx1"/>
                </a:solidFill>
              </a:rPr>
              <a:t>Fluency (Stuttering)</a:t>
            </a:r>
          </a:p>
          <a:p>
            <a:r>
              <a:rPr lang="en-US" dirty="0">
                <a:solidFill>
                  <a:schemeClr val="tx1"/>
                </a:solidFill>
              </a:rPr>
              <a:t>Voice</a:t>
            </a:r>
          </a:p>
          <a:p>
            <a:endParaRPr lang="en-US" dirty="0"/>
          </a:p>
        </p:txBody>
      </p:sp>
    </p:spTree>
    <p:extLst>
      <p:ext uri="{BB962C8B-B14F-4D97-AF65-F5344CB8AC3E}">
        <p14:creationId xmlns:p14="http://schemas.microsoft.com/office/powerpoint/2010/main" val="709526855"/>
      </p:ext>
    </p:extLst>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fontAlgn="auto">
              <a:spcAft>
                <a:spcPts val="0"/>
              </a:spcAft>
              <a:defRPr/>
            </a:pPr>
            <a:r>
              <a:rPr lang="en-US" sz="2400" b="1" dirty="0"/>
              <a:t>Augmentative and Alternative Communication</a:t>
            </a:r>
            <a:r>
              <a:rPr lang="en-US" sz="2400" dirty="0"/>
              <a:t> </a:t>
            </a:r>
            <a:br>
              <a:rPr lang="en-US" sz="2400" dirty="0"/>
            </a:br>
            <a:r>
              <a:rPr lang="en-US" sz="2400" dirty="0"/>
              <a:t>(Lewis, 1993)</a:t>
            </a:r>
          </a:p>
        </p:txBody>
      </p:sp>
      <p:sp>
        <p:nvSpPr>
          <p:cNvPr id="297987" name="Rectangle 3"/>
          <p:cNvSpPr>
            <a:spLocks noGrp="1" noChangeArrowheads="1"/>
          </p:cNvSpPr>
          <p:nvPr>
            <p:ph idx="1"/>
          </p:nvPr>
        </p:nvSpPr>
        <p:spPr>
          <a:xfrm>
            <a:off x="301625" y="1527175"/>
            <a:ext cx="8504238" cy="4572000"/>
          </a:xfrm>
        </p:spPr>
        <p:txBody>
          <a:bodyPr>
            <a:normAutofit/>
          </a:bodyPr>
          <a:lstStyle/>
          <a:p>
            <a:pPr marL="274320" indent="-274320" fontAlgn="auto">
              <a:spcAft>
                <a:spcPts val="0"/>
              </a:spcAft>
              <a:buFont typeface="Wingdings 2"/>
              <a:buChar char=""/>
              <a:defRPr/>
            </a:pPr>
            <a:endParaRPr lang="en-US" sz="2400" dirty="0"/>
          </a:p>
          <a:p>
            <a:pPr marL="274320" indent="-274320" fontAlgn="auto">
              <a:spcAft>
                <a:spcPts val="0"/>
              </a:spcAft>
              <a:buFont typeface="Wingdings 2"/>
              <a:buChar char=""/>
              <a:defRPr/>
            </a:pPr>
            <a:endParaRPr lang="en-US" sz="2400" dirty="0"/>
          </a:p>
          <a:p>
            <a:pPr marL="274320" indent="-274320" fontAlgn="auto">
              <a:spcAft>
                <a:spcPts val="0"/>
              </a:spcAft>
              <a:buFont typeface="Wingdings 2"/>
              <a:buChar char=""/>
              <a:defRPr/>
            </a:pPr>
            <a:r>
              <a:rPr lang="en-US" sz="2400" dirty="0"/>
              <a:t>AAC: A set of approaches that is used to improve the communication skills of a person who does not speak or whose speech is not intelligible. </a:t>
            </a:r>
          </a:p>
          <a:p>
            <a:pPr marL="274320" indent="-274320" fontAlgn="auto">
              <a:spcAft>
                <a:spcPts val="0"/>
              </a:spcAft>
              <a:buFont typeface="Wingdings 2"/>
              <a:buChar char=""/>
              <a:defRPr/>
            </a:pPr>
            <a:r>
              <a:rPr lang="en-US" sz="2400" dirty="0"/>
              <a:t>Augmentative Communication Approaches are used to supplement, enhance or support the communication processes for persons who have </a:t>
            </a:r>
            <a:r>
              <a:rPr lang="en-US" sz="2400" i="1" dirty="0"/>
              <a:t>some</a:t>
            </a:r>
            <a:r>
              <a:rPr lang="en-US" sz="2400" dirty="0"/>
              <a:t> speaking skills.</a:t>
            </a:r>
          </a:p>
          <a:p>
            <a:pPr marL="274320" indent="-274320" fontAlgn="auto">
              <a:spcAft>
                <a:spcPts val="0"/>
              </a:spcAft>
              <a:buFont typeface="Wingdings 2"/>
              <a:buChar char=""/>
              <a:defRPr/>
            </a:pPr>
            <a:r>
              <a:rPr lang="en-US" sz="2400" dirty="0"/>
              <a:t>Alternative Approaches </a:t>
            </a:r>
            <a:r>
              <a:rPr lang="en-US" sz="2400" i="1" dirty="0"/>
              <a:t>replace</a:t>
            </a:r>
            <a:r>
              <a:rPr lang="en-US" sz="2400" dirty="0"/>
              <a:t> speech as a means of communication.</a:t>
            </a:r>
          </a:p>
          <a:p>
            <a:pPr marL="274320" indent="-274320" fontAlgn="auto">
              <a:spcAft>
                <a:spcPts val="0"/>
              </a:spcAft>
              <a:buNone/>
              <a:defRPr/>
            </a:pPr>
            <a:endParaRPr lang="en-US" sz="2400" dirty="0"/>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AAC?</a:t>
            </a:r>
          </a:p>
        </p:txBody>
      </p:sp>
      <p:sp>
        <p:nvSpPr>
          <p:cNvPr id="3" name="Content Placeholder 2"/>
          <p:cNvSpPr>
            <a:spLocks noGrp="1"/>
          </p:cNvSpPr>
          <p:nvPr>
            <p:ph idx="1"/>
          </p:nvPr>
        </p:nvSpPr>
        <p:spPr/>
        <p:txBody>
          <a:bodyPr/>
          <a:lstStyle/>
          <a:p>
            <a:endParaRPr lang="en-US" dirty="0"/>
          </a:p>
          <a:p>
            <a:endParaRPr lang="en-US" dirty="0"/>
          </a:p>
          <a:p>
            <a:r>
              <a:rPr lang="en-US" dirty="0"/>
              <a:t>“The supplementation or replacement of natural speech and/or writing with a variety of symbols, strategies, and techniques” (Lloyd, Fuller &amp; </a:t>
            </a:r>
            <a:r>
              <a:rPr lang="en-US" dirty="0" err="1"/>
              <a:t>Arvidson</a:t>
            </a:r>
            <a:r>
              <a:rPr lang="en-US" dirty="0"/>
              <a:t>, 1997).</a:t>
            </a:r>
          </a:p>
          <a:p>
            <a:endParaRPr lang="en-US" dirty="0"/>
          </a:p>
        </p:txBody>
      </p:sp>
    </p:spTree>
    <p:extLst>
      <p:ext uri="{BB962C8B-B14F-4D97-AF65-F5344CB8AC3E}">
        <p14:creationId xmlns:p14="http://schemas.microsoft.com/office/powerpoint/2010/main" val="389067827"/>
      </p:ext>
    </p:extLst>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eaLnBrk="1" hangingPunct="1"/>
            <a:r>
              <a:rPr lang="en-US" dirty="0"/>
              <a:t>Who is AAC for?</a:t>
            </a:r>
          </a:p>
        </p:txBody>
      </p:sp>
      <p:sp>
        <p:nvSpPr>
          <p:cNvPr id="3" name="Content Placeholder 2"/>
          <p:cNvSpPr>
            <a:spLocks noGrp="1"/>
          </p:cNvSpPr>
          <p:nvPr>
            <p:ph idx="1"/>
          </p:nvPr>
        </p:nvSpPr>
        <p:spPr/>
        <p:txBody>
          <a:bodyPr>
            <a:normAutofit fontScale="77500" lnSpcReduction="20000"/>
          </a:bodyPr>
          <a:lstStyle/>
          <a:p>
            <a:pPr eaLnBrk="1" hangingPunct="1"/>
            <a:r>
              <a:rPr lang="en-US" sz="3000" dirty="0"/>
              <a:t>Students with complex communication needs who are/have:</a:t>
            </a:r>
          </a:p>
          <a:p>
            <a:pPr lvl="1" eaLnBrk="1" hangingPunct="1"/>
            <a:r>
              <a:rPr lang="en-US" sz="2600" dirty="0">
                <a:ea typeface="ＭＳ Ｐゴシック" pitchFamily="1" charset="-128"/>
              </a:rPr>
              <a:t>Physically involved but cognitively able</a:t>
            </a:r>
          </a:p>
          <a:p>
            <a:pPr lvl="1" eaLnBrk="1" hangingPunct="1"/>
            <a:r>
              <a:rPr lang="en-US" sz="2600" dirty="0">
                <a:ea typeface="ＭＳ Ｐゴシック" pitchFamily="1" charset="-128"/>
              </a:rPr>
              <a:t>Multiply involved with unknown cognitive abilities</a:t>
            </a:r>
          </a:p>
          <a:p>
            <a:pPr lvl="1" eaLnBrk="1" hangingPunct="1"/>
            <a:r>
              <a:rPr lang="en-US" sz="2600" dirty="0">
                <a:ea typeface="ＭＳ Ｐゴシック" pitchFamily="1" charset="-128"/>
              </a:rPr>
              <a:t>Physically able but motor speech or language delayed</a:t>
            </a:r>
          </a:p>
          <a:p>
            <a:pPr lvl="1" eaLnBrk="1" hangingPunct="1"/>
            <a:r>
              <a:rPr lang="en-US" sz="2600" dirty="0">
                <a:ea typeface="ＭＳ Ｐゴシック" pitchFamily="1" charset="-128"/>
              </a:rPr>
              <a:t>Pre-verbal or emergent-verbal</a:t>
            </a:r>
          </a:p>
          <a:p>
            <a:pPr lvl="1" eaLnBrk="1" hangingPunct="1"/>
            <a:r>
              <a:rPr lang="en-US" sz="2600" dirty="0">
                <a:ea typeface="ＭＳ Ｐゴシック" pitchFamily="1" charset="-128"/>
              </a:rPr>
              <a:t>On the autism spectrum</a:t>
            </a:r>
          </a:p>
          <a:p>
            <a:pPr lvl="1" eaLnBrk="1" hangingPunct="1"/>
            <a:r>
              <a:rPr lang="en-US" sz="2600" dirty="0">
                <a:ea typeface="ＭＳ Ｐゴシック" pitchFamily="1" charset="-128"/>
              </a:rPr>
              <a:t>Developmentally delayed</a:t>
            </a:r>
          </a:p>
          <a:p>
            <a:pPr lvl="1" eaLnBrk="1" hangingPunct="1"/>
            <a:r>
              <a:rPr lang="en-US" sz="2600" dirty="0">
                <a:ea typeface="ＭＳ Ｐゴシック" pitchFamily="1" charset="-128"/>
              </a:rPr>
              <a:t>Exhibiting behavior disorders related to inability to communicate effectively</a:t>
            </a:r>
          </a:p>
          <a:p>
            <a:pPr lvl="1" eaLnBrk="1" hangingPunct="1"/>
            <a:r>
              <a:rPr lang="en-US" sz="2600" dirty="0">
                <a:ea typeface="ＭＳ Ｐゴシック" pitchFamily="1" charset="-128"/>
              </a:rPr>
              <a:t>Severe speech sound production difficulties</a:t>
            </a:r>
          </a:p>
          <a:p>
            <a:r>
              <a:rPr lang="en-US" sz="3000" dirty="0">
                <a:ea typeface="ＭＳ Ｐゴシック" pitchFamily="1" charset="-128"/>
              </a:rPr>
              <a:t>AND who have difficulty accessing their curriculum in the absence of AAC support</a:t>
            </a:r>
          </a:p>
        </p:txBody>
      </p:sp>
    </p:spTree>
    <p:extLst>
      <p:ext uri="{BB962C8B-B14F-4D97-AF65-F5344CB8AC3E}">
        <p14:creationId xmlns:p14="http://schemas.microsoft.com/office/powerpoint/2010/main" val="180025055"/>
      </p:ext>
    </p:extLst>
  </p:cSld>
  <p:clrMapOvr>
    <a:masterClrMapping/>
  </p:clrMapOvr>
  <p:transition spd="med" advClick="0" advTm="13166">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704088"/>
            <a:ext cx="8229600" cy="667512"/>
          </a:xfrm>
        </p:spPr>
        <p:txBody>
          <a:bodyPr/>
          <a:lstStyle/>
          <a:p>
            <a:pPr algn="ctr"/>
            <a:r>
              <a:rPr lang="en-US" sz="4000" dirty="0">
                <a:solidFill>
                  <a:srgbClr val="7B9899"/>
                </a:solidFill>
              </a:rPr>
              <a:t>AAC Terms</a:t>
            </a:r>
          </a:p>
        </p:txBody>
      </p:sp>
      <p:sp>
        <p:nvSpPr>
          <p:cNvPr id="28678" name="Rectangle 3"/>
          <p:cNvSpPr>
            <a:spLocks noGrp="1" noChangeArrowheads="1"/>
          </p:cNvSpPr>
          <p:nvPr>
            <p:ph idx="1"/>
          </p:nvPr>
        </p:nvSpPr>
        <p:spPr>
          <a:xfrm>
            <a:off x="301625" y="1676401"/>
            <a:ext cx="8504238" cy="4422774"/>
          </a:xfrm>
        </p:spPr>
        <p:txBody>
          <a:bodyPr>
            <a:normAutofit/>
          </a:bodyPr>
          <a:lstStyle/>
          <a:p>
            <a:pPr>
              <a:buNone/>
            </a:pPr>
            <a:endParaRPr lang="en-US" sz="2400" b="1" dirty="0"/>
          </a:p>
          <a:p>
            <a:r>
              <a:rPr lang="en-US" sz="2400" b="1" dirty="0"/>
              <a:t>Aided </a:t>
            </a:r>
            <a:r>
              <a:rPr lang="en-US" sz="2400" dirty="0"/>
              <a:t>- A term used to refer to communication symbols, strategies, or techniques that use something external to the body to represent, select, or transmit messages.</a:t>
            </a:r>
          </a:p>
          <a:p>
            <a:r>
              <a:rPr lang="en-US" sz="2400" b="1" dirty="0"/>
              <a:t>Aided Communication</a:t>
            </a:r>
            <a:r>
              <a:rPr lang="en-US" sz="2400" dirty="0"/>
              <a:t> - Communication that uses aided symbols and some type of external aid or assistive communication device.</a:t>
            </a:r>
          </a:p>
          <a:p>
            <a:r>
              <a:rPr lang="en-US" sz="2400" b="1" dirty="0"/>
              <a:t>Alternative Input Devices</a:t>
            </a:r>
            <a:r>
              <a:rPr lang="en-US" sz="2400" dirty="0"/>
              <a:t> - Devices that enable access to technology through alternatives to direct selection ( single or multiple switches, expanded keyboards).</a:t>
            </a:r>
          </a:p>
          <a:p>
            <a:endParaRPr lang="en-US" sz="3600" dirty="0"/>
          </a:p>
        </p:txBody>
      </p:sp>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a:r>
              <a:rPr lang="en-US" sz="4000" dirty="0">
                <a:solidFill>
                  <a:srgbClr val="7B9899"/>
                </a:solidFill>
              </a:rPr>
              <a:t>AAC Terms</a:t>
            </a:r>
          </a:p>
        </p:txBody>
      </p:sp>
      <p:sp>
        <p:nvSpPr>
          <p:cNvPr id="29702" name="Rectangle 3"/>
          <p:cNvSpPr>
            <a:spLocks noGrp="1" noChangeArrowheads="1"/>
          </p:cNvSpPr>
          <p:nvPr>
            <p:ph idx="1"/>
          </p:nvPr>
        </p:nvSpPr>
        <p:spPr>
          <a:xfrm>
            <a:off x="301625" y="1527175"/>
            <a:ext cx="8504238" cy="4572000"/>
          </a:xfrm>
        </p:spPr>
        <p:txBody>
          <a:bodyPr/>
          <a:lstStyle/>
          <a:p>
            <a:pPr>
              <a:lnSpc>
                <a:spcPct val="90000"/>
              </a:lnSpc>
            </a:pPr>
            <a:endParaRPr lang="en-US" sz="2000" b="1" dirty="0">
              <a:hlinkClick r:id="rId2"/>
            </a:endParaRPr>
          </a:p>
          <a:p>
            <a:pPr>
              <a:lnSpc>
                <a:spcPct val="90000"/>
              </a:lnSpc>
            </a:pPr>
            <a:r>
              <a:rPr lang="en-US" sz="2400" b="1" dirty="0">
                <a:solidFill>
                  <a:srgbClr val="00B0F0"/>
                </a:solidFill>
                <a:hlinkClick r:id="rId2"/>
              </a:rPr>
              <a:t>Assistive Technology (ATTO) </a:t>
            </a:r>
            <a:r>
              <a:rPr lang="en-US" sz="2400" dirty="0"/>
              <a:t>- Any specialized device or service used by individuals with disabilities to increase their ability to participate in tasks of learning and daily living to function as independently as possible.</a:t>
            </a:r>
          </a:p>
          <a:p>
            <a:pPr>
              <a:lnSpc>
                <a:spcPct val="90000"/>
              </a:lnSpc>
            </a:pPr>
            <a:r>
              <a:rPr lang="en-US" sz="2400" b="1" dirty="0"/>
              <a:t>Dedicated Communication Device</a:t>
            </a:r>
            <a:r>
              <a:rPr lang="en-US" sz="2400" dirty="0"/>
              <a:t> - A device specifically designed to be used for communication but that may also interface to a computer, printer, and an environmental control unit.</a:t>
            </a:r>
            <a:endParaRPr lang="en-US" sz="2000" dirty="0"/>
          </a:p>
          <a:p>
            <a:pPr>
              <a:lnSpc>
                <a:spcPct val="90000"/>
              </a:lnSpc>
            </a:pPr>
            <a:r>
              <a:rPr lang="en-US" sz="2400" b="1" dirty="0"/>
              <a:t>Non-dedicated AAC Systems</a:t>
            </a:r>
            <a:r>
              <a:rPr lang="en-US" sz="2400" dirty="0"/>
              <a:t> - Devices not specifically designed for communication that can be adapted to function as AAC devices (computers).</a:t>
            </a:r>
          </a:p>
          <a:p>
            <a:pPr lvl="2">
              <a:lnSpc>
                <a:spcPct val="90000"/>
              </a:lnSpc>
            </a:pPr>
            <a:endParaRPr lang="en-US" sz="1800" dirty="0"/>
          </a:p>
        </p:txBody>
      </p:sp>
    </p:spTree>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233</TotalTime>
  <Words>1262</Words>
  <Application>Microsoft Office PowerPoint</Application>
  <PresentationFormat>On-screen Show (4:3)</PresentationFormat>
  <Paragraphs>243</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ＭＳ Ｐゴシック</vt:lpstr>
      <vt:lpstr>Calibri</vt:lpstr>
      <vt:lpstr>Constantia</vt:lpstr>
      <vt:lpstr>Wingdings 2</vt:lpstr>
      <vt:lpstr>Flow</vt:lpstr>
      <vt:lpstr>PowerPoint Presentation</vt:lpstr>
      <vt:lpstr>Topics of discussion</vt:lpstr>
      <vt:lpstr>Speech and Language Program</vt:lpstr>
      <vt:lpstr>Language and Speech includes</vt:lpstr>
      <vt:lpstr>Augmentative and Alternative Communication  (Lewis, 1993)</vt:lpstr>
      <vt:lpstr>What is AAC?</vt:lpstr>
      <vt:lpstr>Who is AAC for?</vt:lpstr>
      <vt:lpstr>AAC Terms</vt:lpstr>
      <vt:lpstr>AAC Terms</vt:lpstr>
      <vt:lpstr>AAC Terms</vt:lpstr>
      <vt:lpstr>AAC Terms</vt:lpstr>
      <vt:lpstr>Types of AAC: No-Tech</vt:lpstr>
      <vt:lpstr>Types of AAC: Low-Tech</vt:lpstr>
      <vt:lpstr>Types of AAC: Mid-Tech</vt:lpstr>
      <vt:lpstr>Types of AAC: High-Tech</vt:lpstr>
      <vt:lpstr>AAC: Access</vt:lpstr>
      <vt:lpstr>AAC: Access</vt:lpstr>
      <vt:lpstr>AAC: Access</vt:lpstr>
      <vt:lpstr>AAC: Access</vt:lpstr>
      <vt:lpstr>AAC: Access</vt:lpstr>
      <vt:lpstr>AAC: Access</vt:lpstr>
      <vt:lpstr>AAC: Access</vt:lpstr>
      <vt:lpstr>AAC: Access</vt:lpstr>
      <vt:lpstr>AAC: Access</vt:lpstr>
      <vt:lpstr>AAC: Access</vt:lpstr>
      <vt:lpstr>What leads to successful AAC use?</vt:lpstr>
      <vt:lpstr>How to support the needs of your AAC user</vt:lpstr>
      <vt:lpstr>How to request an AAC assessment</vt:lpstr>
    </vt:vector>
  </TitlesOfParts>
  <Company>LAUSD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Meghan O'Brien</dc:creator>
  <cp:lastModifiedBy>Sanket Bhalerao</cp:lastModifiedBy>
  <cp:revision>30</cp:revision>
  <dcterms:created xsi:type="dcterms:W3CDTF">2013-03-04T22:35:36Z</dcterms:created>
  <dcterms:modified xsi:type="dcterms:W3CDTF">2024-08-12T10:31:21Z</dcterms:modified>
</cp:coreProperties>
</file>