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61" r:id="rId17"/>
    <p:sldId id="262" r:id="rId18"/>
    <p:sldId id="263" r:id="rId19"/>
    <p:sldId id="264" r:id="rId20"/>
    <p:sldId id="265" r:id="rId21"/>
    <p:sldId id="26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34577753-88EA-4351-AEEE-CC37BC40200D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504C0DA8-43FD-455A-A177-5846336B25C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3861048"/>
            <a:ext cx="5544616" cy="1319644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Faculty:</a:t>
            </a:r>
          </a:p>
          <a:p>
            <a:r>
              <a:rPr lang="en-US" sz="2000" dirty="0">
                <a:solidFill>
                  <a:schemeClr val="tx1"/>
                </a:solidFill>
              </a:rPr>
              <a:t>Ms. Sheena</a:t>
            </a:r>
          </a:p>
          <a:p>
            <a:r>
              <a:rPr lang="en-US" sz="2000" dirty="0">
                <a:solidFill>
                  <a:schemeClr val="tx1"/>
                </a:solidFill>
              </a:rPr>
              <a:t>Assistant Professor</a:t>
            </a:r>
          </a:p>
          <a:p>
            <a:r>
              <a:rPr lang="en-US" sz="2000" dirty="0">
                <a:solidFill>
                  <a:schemeClr val="tx1"/>
                </a:solidFill>
              </a:rPr>
              <a:t>Dept. of Audiology &amp; Speech Language Pathology,</a:t>
            </a:r>
          </a:p>
          <a:p>
            <a:r>
              <a:rPr lang="en-US" sz="2000" dirty="0">
                <a:solidFill>
                  <a:schemeClr val="tx1"/>
                </a:solidFill>
              </a:rPr>
              <a:t>SVDU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636912"/>
            <a:ext cx="4991501" cy="648072"/>
          </a:xfrm>
        </p:spPr>
        <p:txBody>
          <a:bodyPr>
            <a:noAutofit/>
          </a:bodyPr>
          <a:lstStyle/>
          <a:p>
            <a:r>
              <a:rPr lang="en-US" sz="2400" dirty="0"/>
              <a:t>Language therapy for children</a:t>
            </a:r>
          </a:p>
        </p:txBody>
      </p:sp>
    </p:spTree>
    <p:extLst>
      <p:ext uri="{BB962C8B-B14F-4D97-AF65-F5344CB8AC3E}">
        <p14:creationId xmlns:p14="http://schemas.microsoft.com/office/powerpoint/2010/main" val="3001179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Establish baselines on behaviors that will be trained immediately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Baselines help: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800" dirty="0"/>
              <a:t>Establish the need for treatment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800" dirty="0"/>
              <a:t>Document improvement in the child’s language under treatment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800" dirty="0"/>
              <a:t>Modify treatment procedures if there is no improvement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800" dirty="0"/>
              <a:t>Establish clinician accountability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Establishing baselines</a:t>
            </a:r>
          </a:p>
        </p:txBody>
      </p:sp>
    </p:spTree>
    <p:extLst>
      <p:ext uri="{BB962C8B-B14F-4D97-AF65-F5344CB8AC3E}">
        <p14:creationId xmlns:p14="http://schemas.microsoft.com/office/powerpoint/2010/main" val="2495031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q"/>
            </a:pPr>
            <a:endParaRPr lang="en-US" sz="3200" dirty="0"/>
          </a:p>
          <a:p>
            <a:pPr marL="457200" indent="-457200" algn="l">
              <a:buFont typeface="Wingdings" pitchFamily="2" charset="2"/>
              <a:buChar char="q"/>
            </a:pPr>
            <a:endParaRPr lang="en-US" sz="3200" dirty="0"/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dirty="0"/>
              <a:t>Write a detailed plan before you start the treatment 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dirty="0"/>
              <a:t>You may modify and finalize it after a few sessions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Writing treatment and maintenance plan</a:t>
            </a:r>
          </a:p>
        </p:txBody>
      </p:sp>
    </p:spTree>
    <p:extLst>
      <p:ext uri="{BB962C8B-B14F-4D97-AF65-F5344CB8AC3E}">
        <p14:creationId xmlns:p14="http://schemas.microsoft.com/office/powerpoint/2010/main" val="1008667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For children with language problems, initial sessions are more structured than later ones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Those with limited attention skills need more structured sessions 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As the child masters initial skills clinician needs to decide when to stop </a:t>
            </a:r>
            <a:r>
              <a:rPr lang="en-US" sz="2800" dirty="0" err="1"/>
              <a:t>modelling</a:t>
            </a:r>
            <a:r>
              <a:rPr lang="en-US" sz="2800" dirty="0"/>
              <a:t>, when to probe, when to move to another target behavior etc.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Probe is a procedure designed to assess the initial generalization of a target response to selected untrained stimuli.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Probe helps to assess the production of newly taught behavior in new contexts.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Implementing the treatment plan</a:t>
            </a:r>
          </a:p>
        </p:txBody>
      </p:sp>
    </p:spTree>
    <p:extLst>
      <p:ext uri="{BB962C8B-B14F-4D97-AF65-F5344CB8AC3E}">
        <p14:creationId xmlns:p14="http://schemas.microsoft.com/office/powerpoint/2010/main" val="2658341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Maintenance strategy is necessary to diminish the differences between the clinical and natural settings and to train significant others to sustain and support the new skills.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McCauley &amp; Fey (2006) suggested 3 aspects of the intervention plan: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800" dirty="0"/>
              <a:t>The intended products, or objectives of intervention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800" dirty="0"/>
              <a:t>The process used to achieve these objectives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800" dirty="0"/>
              <a:t>The contexts or environment, in which the intervention takes place.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7.Implimenting the maintenance plan</a:t>
            </a:r>
          </a:p>
        </p:txBody>
      </p:sp>
    </p:spTree>
    <p:extLst>
      <p:ext uri="{BB962C8B-B14F-4D97-AF65-F5344CB8AC3E}">
        <p14:creationId xmlns:p14="http://schemas.microsoft.com/office/powerpoint/2010/main" val="293012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/>
              <a:t>Intervention goals at three levels: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Basic goals: these are general goals and usually correspond to long-term objectives. (</a:t>
            </a:r>
            <a:r>
              <a:rPr lang="en-US" sz="2800" dirty="0" err="1"/>
              <a:t>e.g</a:t>
            </a:r>
            <a:r>
              <a:rPr lang="en-US" sz="2800" dirty="0"/>
              <a:t>,; new grammatical forms)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Intermediate goals: provide greater specification within a basic goal (e.g.; articles, pronouns), form , content and use of language.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dirty="0"/>
              <a:t>Specific goals: (e.g.; are, is, a the, he, she ) </a:t>
            </a:r>
          </a:p>
          <a:p>
            <a:pPr marL="514350" indent="-514350" algn="l">
              <a:buFont typeface="+mj-lt"/>
              <a:buAutoNum type="arabicPeriod"/>
            </a:pPr>
            <a:endParaRPr lang="en-US" sz="2800" dirty="0"/>
          </a:p>
          <a:p>
            <a:pPr algn="l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Acc</a:t>
            </a:r>
            <a:r>
              <a:rPr lang="en-US" cap="none" dirty="0"/>
              <a:t>’ to McCauley</a:t>
            </a:r>
            <a:r>
              <a:rPr lang="en-US" dirty="0"/>
              <a:t> &amp; F</a:t>
            </a:r>
            <a:r>
              <a:rPr lang="en-US" cap="none" dirty="0"/>
              <a:t>ey</a:t>
            </a:r>
            <a:r>
              <a:rPr lang="en-US" dirty="0"/>
              <a:t> (2006)</a:t>
            </a:r>
          </a:p>
        </p:txBody>
      </p:sp>
    </p:spTree>
    <p:extLst>
      <p:ext uri="{BB962C8B-B14F-4D97-AF65-F5344CB8AC3E}">
        <p14:creationId xmlns:p14="http://schemas.microsoft.com/office/powerpoint/2010/main" val="2677462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800" b="1" dirty="0"/>
              <a:t>Highest priority</a:t>
            </a:r>
            <a:r>
              <a:rPr lang="en-US" sz="2800" dirty="0"/>
              <a:t>: forms and functions client uses in 10-15% of required contexts.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800" b="1" dirty="0"/>
              <a:t>High priority:</a:t>
            </a:r>
            <a:r>
              <a:rPr lang="en-US" sz="2800" dirty="0"/>
              <a:t> forms and functions client uses in 1-10% of required contexts bur understood in receptive task formats</a:t>
            </a:r>
            <a:endParaRPr lang="en-US" sz="2800" b="1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800" b="1" dirty="0"/>
              <a:t>Lowest priority:</a:t>
            </a:r>
            <a:r>
              <a:rPr lang="en-US" sz="2800" dirty="0"/>
              <a:t> forms and functions client uses in 50-90% of required contexts. Forms the client does not use at all and no understanding of it.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 for setting priorities among goals</a:t>
            </a:r>
          </a:p>
        </p:txBody>
      </p:sp>
    </p:spTree>
    <p:extLst>
      <p:ext uri="{BB962C8B-B14F-4D97-AF65-F5344CB8AC3E}">
        <p14:creationId xmlns:p14="http://schemas.microsoft.com/office/powerpoint/2010/main" val="1650160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l">
              <a:buFont typeface="Wingdings" pitchFamily="2" charset="2"/>
              <a:buChar char="q"/>
            </a:pPr>
            <a:endParaRPr lang="en-US" sz="3200" dirty="0"/>
          </a:p>
          <a:p>
            <a:pPr marL="342900" indent="-342900" algn="l">
              <a:buFont typeface="Wingdings" pitchFamily="2" charset="2"/>
              <a:buChar char="q"/>
            </a:pPr>
            <a:endParaRPr lang="en-US" sz="3200" dirty="0"/>
          </a:p>
          <a:p>
            <a:pPr marL="342900" indent="-342900" algn="l">
              <a:buFont typeface="Wingdings" pitchFamily="2" charset="2"/>
              <a:buChar char="q"/>
            </a:pPr>
            <a:r>
              <a:rPr lang="en-US" sz="3200" dirty="0"/>
              <a:t>Procedures used in almost all treatment programs are  </a:t>
            </a:r>
            <a:r>
              <a:rPr lang="en-US" sz="3200" i="1" dirty="0"/>
              <a:t>shaping, </a:t>
            </a:r>
            <a:r>
              <a:rPr lang="en-US" sz="3200" i="1" dirty="0" err="1"/>
              <a:t>modelling</a:t>
            </a:r>
            <a:r>
              <a:rPr lang="en-US" sz="3200" i="1" dirty="0"/>
              <a:t> and prompting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sz="2800" dirty="0"/>
              <a:t>Specifies training programs to teach advanced </a:t>
            </a:r>
            <a:r>
              <a:rPr lang="en-US" sz="2800" dirty="0" err="1"/>
              <a:t>languge</a:t>
            </a:r>
            <a:r>
              <a:rPr lang="en-US" sz="2800" dirty="0"/>
              <a:t> skills are </a:t>
            </a:r>
            <a:r>
              <a:rPr lang="en-US" sz="2800" i="1" dirty="0"/>
              <a:t>incidental teaching, script therapy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treatment procedures</a:t>
            </a:r>
          </a:p>
        </p:txBody>
      </p:sp>
    </p:spTree>
    <p:extLst>
      <p:ext uri="{BB962C8B-B14F-4D97-AF65-F5344CB8AC3E}">
        <p14:creationId xmlns:p14="http://schemas.microsoft.com/office/powerpoint/2010/main" val="1138862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l">
              <a:buFont typeface="Wingdings" pitchFamily="2" charset="2"/>
              <a:buChar char="§"/>
            </a:pPr>
            <a:r>
              <a:rPr lang="en-US" sz="2800" dirty="0"/>
              <a:t>Also known as successive approximation</a:t>
            </a:r>
          </a:p>
          <a:p>
            <a:pPr marL="457200" indent="-457200" algn="l">
              <a:buFont typeface="Wingdings" pitchFamily="2" charset="2"/>
              <a:buChar char="§"/>
            </a:pPr>
            <a:r>
              <a:rPr lang="en-US" sz="2800" dirty="0"/>
              <a:t>In shaping a response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800" b="1" dirty="0"/>
              <a:t>Break a complex or difficult response  into smaller, more easily learned components.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800" b="1" dirty="0"/>
              <a:t>Identify an initial response the child can imitate or produce with manual guidance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800" b="1" dirty="0"/>
              <a:t>Identify intermediate responses that are linked (humming or other kinds of vocalization)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800" b="1" dirty="0"/>
              <a:t>Identify the terminal response (final response)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800" b="1" dirty="0"/>
              <a:t>Begin training with the initial response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800" b="1" dirty="0"/>
              <a:t>Use instructions, </a:t>
            </a:r>
            <a:r>
              <a:rPr lang="en-US" sz="2800" b="1" dirty="0" err="1"/>
              <a:t>modelling</a:t>
            </a:r>
            <a:r>
              <a:rPr lang="en-US" sz="2800" b="1" dirty="0"/>
              <a:t>, manual guidance and </a:t>
            </a:r>
            <a:r>
              <a:rPr lang="en-US" sz="2800" b="1" dirty="0" err="1"/>
              <a:t>promting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Shaping</a:t>
            </a:r>
          </a:p>
        </p:txBody>
      </p:sp>
    </p:spTree>
    <p:extLst>
      <p:ext uri="{BB962C8B-B14F-4D97-AF65-F5344CB8AC3E}">
        <p14:creationId xmlns:p14="http://schemas.microsoft.com/office/powerpoint/2010/main" val="2563123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/>
              <a:t>Reinforce the limited or spontaneously produced responses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/>
              <a:t>As the initial response is reliably produced, move to the next response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/>
              <a:t>Each time one of the intermediate responses is reliably produced shift training to include additional components of the terminal response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/>
              <a:t>End training with the terminal response; provide more training on this.</a:t>
            </a:r>
          </a:p>
          <a:p>
            <a:pPr algn="l"/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65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sz="2800" dirty="0" err="1"/>
              <a:t>Modelling</a:t>
            </a:r>
            <a:r>
              <a:rPr lang="en-US" sz="2800" dirty="0"/>
              <a:t> displays the target behavior for the client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dirty="0"/>
              <a:t>When combined with instructions and manual guidance  its very effective.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dirty="0"/>
              <a:t>Most frequently used in </a:t>
            </a:r>
            <a:r>
              <a:rPr lang="en-US" sz="2800" dirty="0" err="1"/>
              <a:t>treatin</a:t>
            </a:r>
            <a:r>
              <a:rPr lang="en-US" sz="2800" dirty="0"/>
              <a:t> communicative disorders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dirty="0"/>
              <a:t>Provides a live or mechanically delivered mode (audio or video taped)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dirty="0"/>
              <a:t>Use the clients own correct response as a model (presented mechanically)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2960" y="1628800"/>
            <a:ext cx="7520940" cy="460851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dirty="0"/>
              <a:t>Language intervention occurs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200" dirty="0"/>
              <a:t>Intervention agent ( clinician, parent, teacher, sibling)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200" dirty="0"/>
              <a:t>Stimulates the child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3200" dirty="0"/>
              <a:t>Facilitate development of communication ability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sz="3200" dirty="0"/>
              <a:t>The agent must be doing something consciously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sz="3200" dirty="0"/>
              <a:t>Reason is child is at risk for language impairment</a:t>
            </a:r>
          </a:p>
          <a:p>
            <a:pPr algn="l"/>
            <a:r>
              <a:rPr lang="en-US" sz="3200" dirty="0"/>
              <a:t>(Fey, 1983)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16632"/>
            <a:ext cx="4114800" cy="93610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7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Model frequently in the beginning stages of treatment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Ask the client to imitate as closely as possible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Reinforce the client for correct imitations or approximations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Withdraw or fade </a:t>
            </a:r>
            <a:r>
              <a:rPr lang="en-US" sz="2800" dirty="0" err="1"/>
              <a:t>modelling</a:t>
            </a:r>
            <a:r>
              <a:rPr lang="en-US" sz="2800" dirty="0"/>
              <a:t> in gradual steps as the client’s imitative responses stabilize</a:t>
            </a:r>
          </a:p>
          <a:p>
            <a:pPr marL="342900" indent="-342900" algn="l"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0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Courier New" pitchFamily="49" charset="0"/>
              <a:buChar char="o"/>
            </a:pPr>
            <a:r>
              <a:rPr lang="en-US" sz="2800" dirty="0"/>
              <a:t>Prompting is provided soon after </a:t>
            </a:r>
            <a:r>
              <a:rPr lang="en-US" sz="2800" dirty="0" err="1"/>
              <a:t>modelling</a:t>
            </a:r>
            <a:r>
              <a:rPr lang="en-US" sz="2800" dirty="0"/>
              <a:t> is withdrawn </a:t>
            </a:r>
          </a:p>
          <a:p>
            <a:pPr marL="457200" indent="-457200" algn="l">
              <a:buFont typeface="Courier New" pitchFamily="49" charset="0"/>
              <a:buChar char="o"/>
            </a:pPr>
            <a:r>
              <a:rPr lang="en-US" sz="2800" dirty="0"/>
              <a:t>Prompts are special stimuli that increase the probability of a response</a:t>
            </a:r>
          </a:p>
          <a:p>
            <a:pPr marL="457200" indent="-457200" algn="l">
              <a:buFont typeface="Courier New" pitchFamily="49" charset="0"/>
              <a:buChar char="o"/>
            </a:pPr>
            <a:r>
              <a:rPr lang="en-US" sz="2800" dirty="0"/>
              <a:t>Verbal or nonverbal</a:t>
            </a:r>
          </a:p>
          <a:p>
            <a:pPr marL="457200" indent="-457200" algn="l">
              <a:buFont typeface="Courier New" pitchFamily="49" charset="0"/>
              <a:buChar char="o"/>
            </a:pPr>
            <a:r>
              <a:rPr lang="en-US" sz="2800" dirty="0"/>
              <a:t>Gestures also work as prompts ( the gesture of drinking from a cup)</a:t>
            </a:r>
          </a:p>
          <a:p>
            <a:pPr algn="l"/>
            <a:endParaRPr lang="en-US" sz="2800" dirty="0"/>
          </a:p>
          <a:p>
            <a:pPr marL="457200" indent="-457200" algn="l">
              <a:buFont typeface="Courier New" pitchFamily="49" charset="0"/>
              <a:buChar char="o"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prompting</a:t>
            </a:r>
          </a:p>
        </p:txBody>
      </p:sp>
    </p:spTree>
    <p:extLst>
      <p:ext uri="{BB962C8B-B14F-4D97-AF65-F5344CB8AC3E}">
        <p14:creationId xmlns:p14="http://schemas.microsoft.com/office/powerpoint/2010/main" val="757820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Prompt, as child hesitates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Prompt more frequently in the beginning to reduce errors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Prefer a subtle or short prompt to ones that are loud or long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Prefer a gesture to a verbal prompt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Instead of completely withdrawing </a:t>
            </a:r>
            <a:r>
              <a:rPr lang="en-US" sz="2800" dirty="0" err="1"/>
              <a:t>modelling</a:t>
            </a:r>
            <a:r>
              <a:rPr lang="en-US" sz="2800" dirty="0"/>
              <a:t>, withdraw it partially, partial </a:t>
            </a:r>
            <a:r>
              <a:rPr lang="en-US" sz="2800" dirty="0" err="1"/>
              <a:t>modelling</a:t>
            </a:r>
            <a:r>
              <a:rPr lang="en-US" sz="2800" dirty="0"/>
              <a:t> works as prompts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Fade prompts as the responses become more consistent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22139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849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It is a naturalistic method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Uses typical, everyday verbal interactions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To teach functional communication skills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Emphasis is on communication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Its an excellent method for parents to learn and use at home.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Incidental teaching method</a:t>
            </a:r>
          </a:p>
        </p:txBody>
      </p:sp>
    </p:spTree>
    <p:extLst>
      <p:ext uri="{BB962C8B-B14F-4D97-AF65-F5344CB8AC3E}">
        <p14:creationId xmlns:p14="http://schemas.microsoft.com/office/powerpoint/2010/main" val="221599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sz="3200" dirty="0"/>
              <a:t>Diagnosis gives us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3200" dirty="0"/>
              <a:t>Description of child’s disordered language behavior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3200" dirty="0"/>
              <a:t>Interacting causal factors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3200" dirty="0"/>
              <a:t>Estimated progress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3200" dirty="0"/>
              <a:t>Diagnosis tells us what is wrong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3200" dirty="0"/>
              <a:t>Helps to prepare management plan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3200" dirty="0"/>
              <a:t>The need of professionals in dealing with the problem</a:t>
            </a:r>
            <a:r>
              <a:rPr lang="en-US" dirty="0"/>
              <a:t>.</a:t>
            </a:r>
          </a:p>
          <a:p>
            <a:pPr algn="l"/>
            <a:endParaRPr lang="en-US" dirty="0"/>
          </a:p>
          <a:p>
            <a:pPr marL="342900" indent="-342900" algn="l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85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Selection of target behavior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Planning a sequence of treatment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Selection of stimulus materials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Establishing baselines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Writing a treatment and maintenance plan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Implementing the treatment plan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Implementing the maintenance plan</a:t>
            </a:r>
          </a:p>
          <a:p>
            <a:pPr marL="342900" indent="-342900" algn="l"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developing a language treatment plan</a:t>
            </a:r>
          </a:p>
        </p:txBody>
      </p:sp>
    </p:spTree>
    <p:extLst>
      <p:ext uri="{BB962C8B-B14F-4D97-AF65-F5344CB8AC3E}">
        <p14:creationId xmlns:p14="http://schemas.microsoft.com/office/powerpoint/2010/main" val="1606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Select behaviors that are appropriate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Teachable target behaviors are called </a:t>
            </a:r>
            <a:r>
              <a:rPr lang="en-US" sz="2800" b="1" dirty="0"/>
              <a:t>functional response classes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800" dirty="0"/>
              <a:t>Functional response classes – word phrase, sentence forms, morphologic features, syntactic structures, pragmatic features or cognitive skills</a:t>
            </a:r>
          </a:p>
          <a:p>
            <a:pPr algn="l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764704"/>
            <a:ext cx="4114800" cy="911696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2700" dirty="0"/>
              <a:t>1. Selection of target behavior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08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Should be client specific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Should be useful to the child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Should enhance the child’s communicative skills in natural settings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Should help build more complex skills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dirty="0"/>
              <a:t>Should help the child meet his/her social and educational demands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response classes selected </a:t>
            </a:r>
          </a:p>
        </p:txBody>
      </p:sp>
    </p:spTree>
    <p:extLst>
      <p:ext uri="{BB962C8B-B14F-4D97-AF65-F5344CB8AC3E}">
        <p14:creationId xmlns:p14="http://schemas.microsoft.com/office/powerpoint/2010/main" val="79374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342900" indent="-342900" algn="l">
              <a:buFont typeface="Wingdings" pitchFamily="2" charset="2"/>
              <a:buChar char="§"/>
            </a:pPr>
            <a:r>
              <a:rPr lang="en-US" sz="2800" dirty="0"/>
              <a:t>Many clinicians use the normative approach i.e., teach the behavior according to their normal sequence of acquisition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en-US" sz="2800" dirty="0"/>
              <a:t>Some clinicians experiment and find out what is best for the child.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en-US" sz="2800" dirty="0"/>
              <a:t>Generally clinicians move from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800" dirty="0"/>
              <a:t>More basic structures to progressively more advanced structures (words, phrases and sentences)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800" dirty="0"/>
              <a:t>Simpler to more complex skills</a:t>
            </a:r>
          </a:p>
          <a:p>
            <a:pPr marL="342900" indent="-342900" algn="l"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Planning a sequence of treatment</a:t>
            </a:r>
          </a:p>
        </p:txBody>
      </p:sp>
    </p:spTree>
    <p:extLst>
      <p:ext uri="{BB962C8B-B14F-4D97-AF65-F5344CB8AC3E}">
        <p14:creationId xmlns:p14="http://schemas.microsoft.com/office/powerpoint/2010/main" val="126445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Structured evoked responses to more spontaneous naturally occurring responses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Controlled utterances to conversational speech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Language produced in the clinic to that produced in natural settings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800" dirty="0"/>
              <a:t>Clinician evoked language to language evoked by significant people in child’s life.</a:t>
            </a:r>
          </a:p>
          <a:p>
            <a:pPr marL="342900" indent="-342900" algn="l">
              <a:buFont typeface="Wingdings" pitchFamily="2" charset="2"/>
              <a:buChar char="v"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03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r>
              <a:rPr lang="en-US" sz="2800" dirty="0"/>
              <a:t>Stimuli may be books, pictures, objects (toys) and events you act out.</a:t>
            </a:r>
          </a:p>
          <a:p>
            <a:pPr marL="342900" indent="-342900" algn="l">
              <a:buFont typeface="Courier New" pitchFamily="49" charset="0"/>
              <a:buChar char="o"/>
            </a:pPr>
            <a:r>
              <a:rPr lang="en-US" sz="2800" dirty="0"/>
              <a:t>The selected material should be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800" dirty="0"/>
              <a:t>Colorful and attractive tot the child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800" dirty="0"/>
              <a:t>Realistic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800" dirty="0"/>
              <a:t>Unambiguous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800" dirty="0"/>
              <a:t>Culturally and ethnically appropriate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800" dirty="0"/>
              <a:t>From child’s environment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Selection of stimulus materials</a:t>
            </a:r>
          </a:p>
        </p:txBody>
      </p:sp>
    </p:spTree>
    <p:extLst>
      <p:ext uri="{BB962C8B-B14F-4D97-AF65-F5344CB8AC3E}">
        <p14:creationId xmlns:p14="http://schemas.microsoft.com/office/powerpoint/2010/main" val="3955013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160</TotalTime>
  <Words>1125</Words>
  <Application>Microsoft Office PowerPoint</Application>
  <PresentationFormat>On-screen Show (4:3)</PresentationFormat>
  <Paragraphs>134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Garamond</vt:lpstr>
      <vt:lpstr>Wingdings</vt:lpstr>
      <vt:lpstr>BlackTie</vt:lpstr>
      <vt:lpstr>Language therapy for children</vt:lpstr>
      <vt:lpstr>PowerPoint Presentation</vt:lpstr>
      <vt:lpstr>PowerPoint Presentation</vt:lpstr>
      <vt:lpstr>Steps in developing a language treatment plan</vt:lpstr>
      <vt:lpstr> 1. Selection of target behavior </vt:lpstr>
      <vt:lpstr>Target response classes selected </vt:lpstr>
      <vt:lpstr>2. Planning a sequence of treatment</vt:lpstr>
      <vt:lpstr>PowerPoint Presentation</vt:lpstr>
      <vt:lpstr>3. Selection of stimulus materials</vt:lpstr>
      <vt:lpstr>4. Establishing baselines</vt:lpstr>
      <vt:lpstr>5. Writing treatment and maintenance plan</vt:lpstr>
      <vt:lpstr>6. Implementing the treatment plan</vt:lpstr>
      <vt:lpstr>7.Implimenting the maintenance plan</vt:lpstr>
      <vt:lpstr>Acc’ to McCauley &amp; Fey (2006)</vt:lpstr>
      <vt:lpstr>Suggestion for setting priorities among goals</vt:lpstr>
      <vt:lpstr>Language treatment procedures</vt:lpstr>
      <vt:lpstr>Shaping</vt:lpstr>
      <vt:lpstr>PowerPoint Presentation</vt:lpstr>
      <vt:lpstr>Modelling</vt:lpstr>
      <vt:lpstr>PowerPoint Presentation</vt:lpstr>
      <vt:lpstr>prompting</vt:lpstr>
      <vt:lpstr>PowerPoint Presentation</vt:lpstr>
      <vt:lpstr>Incidental teaching method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therapy for children</dc:title>
  <dc:creator>Owner</dc:creator>
  <cp:lastModifiedBy>Sanket Bhalerao</cp:lastModifiedBy>
  <cp:revision>19</cp:revision>
  <dcterms:created xsi:type="dcterms:W3CDTF">2015-08-11T16:22:01Z</dcterms:created>
  <dcterms:modified xsi:type="dcterms:W3CDTF">2024-08-12T07:14:48Z</dcterms:modified>
</cp:coreProperties>
</file>