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58" r:id="rId3"/>
    <p:sldId id="259" r:id="rId4"/>
    <p:sldId id="25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260" r:id="rId25"/>
    <p:sldId id="286" r:id="rId26"/>
    <p:sldId id="291" r:id="rId27"/>
    <p:sldId id="289" r:id="rId28"/>
    <p:sldId id="288" r:id="rId29"/>
    <p:sldId id="297" r:id="rId30"/>
    <p:sldId id="296" r:id="rId31"/>
    <p:sldId id="292" r:id="rId32"/>
    <p:sldId id="293" r:id="rId33"/>
    <p:sldId id="294" r:id="rId34"/>
    <p:sldId id="295" r:id="rId35"/>
    <p:sldId id="319" r:id="rId36"/>
    <p:sldId id="327" r:id="rId37"/>
    <p:sldId id="325" r:id="rId38"/>
    <p:sldId id="326" r:id="rId39"/>
    <p:sldId id="320" r:id="rId40"/>
    <p:sldId id="321" r:id="rId41"/>
    <p:sldId id="322" r:id="rId42"/>
    <p:sldId id="323" r:id="rId43"/>
    <p:sldId id="324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98" r:id="rId57"/>
    <p:sldId id="299" r:id="rId58"/>
    <p:sldId id="300" r:id="rId59"/>
    <p:sldId id="316" r:id="rId60"/>
    <p:sldId id="301" r:id="rId61"/>
    <p:sldId id="287" r:id="rId62"/>
    <p:sldId id="318" r:id="rId63"/>
    <p:sldId id="304" r:id="rId64"/>
    <p:sldId id="277" r:id="rId65"/>
    <p:sldId id="278" r:id="rId66"/>
    <p:sldId id="283" r:id="rId67"/>
    <p:sldId id="284" r:id="rId68"/>
    <p:sldId id="285" r:id="rId69"/>
    <p:sldId id="279" r:id="rId70"/>
    <p:sldId id="290" r:id="rId71"/>
    <p:sldId id="280" r:id="rId72"/>
    <p:sldId id="302" r:id="rId73"/>
    <p:sldId id="303" r:id="rId74"/>
    <p:sldId id="281" r:id="rId75"/>
    <p:sldId id="315" r:id="rId76"/>
    <p:sldId id="305" r:id="rId77"/>
    <p:sldId id="306" r:id="rId78"/>
    <p:sldId id="307" r:id="rId79"/>
    <p:sldId id="308" r:id="rId80"/>
    <p:sldId id="309" r:id="rId81"/>
    <p:sldId id="310" r:id="rId82"/>
    <p:sldId id="311" r:id="rId83"/>
    <p:sldId id="312" r:id="rId84"/>
    <p:sldId id="313" r:id="rId85"/>
    <p:sldId id="314" r:id="rId86"/>
    <p:sldId id="317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5" d="100"/>
          <a:sy n="75" d="100"/>
        </p:scale>
        <p:origin x="2640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9290D-6D66-413A-B60B-53EFD2D90154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F6C1E-413E-405C-826A-8E48F4C57A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A5B7-6117-4334-874A-D0F8D13E1901}" type="datetimeFigureOut">
              <a:rPr lang="en-US" smtClean="0"/>
              <a:pPr/>
              <a:t>11/30/2024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2095-887B-4B01-AA12-9B7C729904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45433"/>
          </a:xfrm>
        </p:spPr>
        <p:txBody>
          <a:bodyPr>
            <a:normAutofit fontScale="62500" lnSpcReduction="20000"/>
          </a:bodyPr>
          <a:lstStyle/>
          <a:p>
            <a:pPr marR="0" algn="ctr" eaLnBrk="1" hangingPunct="1"/>
            <a:r>
              <a:rPr lang="en-US" altLang="en-US" b="1" dirty="0">
                <a:solidFill>
                  <a:schemeClr val="tx1"/>
                </a:solidFill>
              </a:rPr>
              <a:t>Dr </a:t>
            </a:r>
            <a:r>
              <a:rPr lang="en-US" altLang="en-US" b="1" dirty="0" err="1">
                <a:solidFill>
                  <a:schemeClr val="tx1"/>
                </a:solidFill>
              </a:rPr>
              <a:t>Dharmik</a:t>
            </a:r>
            <a:r>
              <a:rPr lang="en-US" altLang="en-US" b="1" dirty="0">
                <a:solidFill>
                  <a:schemeClr val="tx1"/>
                </a:solidFill>
              </a:rPr>
              <a:t> Patel</a:t>
            </a:r>
          </a:p>
          <a:p>
            <a:pPr marR="0" algn="ctr" eaLnBrk="1" hangingPunct="1"/>
            <a:r>
              <a:rPr lang="en-US" altLang="en-US" b="1" dirty="0">
                <a:solidFill>
                  <a:schemeClr val="tx1"/>
                </a:solidFill>
              </a:rPr>
              <a:t>Assistant Professor</a:t>
            </a:r>
          </a:p>
          <a:p>
            <a:pPr marR="0" algn="ctr" eaLnBrk="1" hangingPunct="1"/>
            <a:r>
              <a:rPr lang="en-US" altLang="en-US" b="1" dirty="0">
                <a:solidFill>
                  <a:schemeClr val="tx1"/>
                </a:solidFill>
              </a:rPr>
              <a:t>Department of </a:t>
            </a:r>
            <a:r>
              <a:rPr lang="en-US" altLang="en-US" b="1" dirty="0" err="1">
                <a:solidFill>
                  <a:schemeClr val="tx1"/>
                </a:solidFill>
              </a:rPr>
              <a:t>Orthopaedics</a:t>
            </a:r>
            <a:endParaRPr lang="en-US" altLang="en-US" b="1" dirty="0">
              <a:solidFill>
                <a:schemeClr val="tx1"/>
              </a:solidFill>
            </a:endParaRPr>
          </a:p>
          <a:p>
            <a:pPr marR="0" algn="ctr" eaLnBrk="1" hangingPunct="1"/>
            <a:r>
              <a:rPr lang="en-US" altLang="en-US" b="1" dirty="0">
                <a:solidFill>
                  <a:schemeClr val="tx1"/>
                </a:solidFill>
              </a:rPr>
              <a:t>DHIRAJ HOSPITAL</a:t>
            </a:r>
          </a:p>
          <a:p>
            <a:pPr marR="0" algn="ctr" eaLnBrk="1" hangingPunct="1"/>
            <a:r>
              <a:rPr lang="en-US" altLang="en-US" b="1" dirty="0">
                <a:solidFill>
                  <a:schemeClr val="tx1"/>
                </a:solidFill>
              </a:rPr>
              <a:t>SBKS MIRC</a:t>
            </a:r>
          </a:p>
          <a:p>
            <a:pPr marR="0" algn="ctr" eaLnBrk="1" hangingPunct="1"/>
            <a:r>
              <a:rPr lang="en-US" altLang="en-US" b="1" dirty="0">
                <a:solidFill>
                  <a:schemeClr val="tx1"/>
                </a:solidFill>
              </a:rPr>
              <a:t>SUMANDEEP VIDYAPEETH</a:t>
            </a:r>
          </a:p>
          <a:p>
            <a:endParaRPr lang="en-GB" dirty="0"/>
          </a:p>
        </p:txBody>
      </p:sp>
      <p:sp>
        <p:nvSpPr>
          <p:cNvPr id="10242" name="AutoShape 2" descr="Image result for osteoporosis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4" name="Picture 4" descr="Image result for osteoporosis dra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36060" cy="25700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000636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Freestyle Script" pitchFamily="66" charset="0"/>
              </a:rPr>
              <a:t> </a:t>
            </a:r>
          </a:p>
          <a:p>
            <a:r>
              <a:rPr lang="en-GB" sz="2400" b="1" dirty="0">
                <a:latin typeface="Freestyle Script" pitchFamily="66" charset="0"/>
              </a:rPr>
              <a:t>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Bone turnover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How does normal bone grow……..</a:t>
            </a:r>
          </a:p>
          <a:p>
            <a:pPr lvl="1"/>
            <a:r>
              <a:rPr lang="en-GB" altLang="en-US"/>
              <a:t>In length?</a:t>
            </a:r>
          </a:p>
          <a:p>
            <a:pPr lvl="1"/>
            <a:r>
              <a:rPr lang="en-GB" altLang="en-US"/>
              <a:t>In width?</a:t>
            </a:r>
          </a:p>
          <a:p>
            <a:endParaRPr lang="en-GB" altLang="en-US"/>
          </a:p>
          <a:p>
            <a:r>
              <a:rPr lang="en-GB" altLang="en-US"/>
              <a:t>How does normal bone remodel?</a:t>
            </a:r>
          </a:p>
          <a:p>
            <a:endParaRPr lang="en-GB" altLang="en-US"/>
          </a:p>
          <a:p>
            <a:r>
              <a:rPr lang="en-GB" altLang="en-US"/>
              <a:t>How does bone heal?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72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Bone turnover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  <a:p>
            <a:r>
              <a:rPr lang="en-GB" altLang="en-US"/>
              <a:t>What happens to bone……….</a:t>
            </a:r>
          </a:p>
          <a:p>
            <a:pPr lvl="1"/>
            <a:r>
              <a:rPr lang="en-GB" altLang="en-US"/>
              <a:t>in youth?</a:t>
            </a:r>
          </a:p>
          <a:p>
            <a:pPr lvl="1"/>
            <a:r>
              <a:rPr lang="en-GB" altLang="en-US"/>
              <a:t>aged 20-40’s?</a:t>
            </a:r>
          </a:p>
          <a:p>
            <a:pPr lvl="1"/>
            <a:r>
              <a:rPr lang="en-GB" altLang="en-US"/>
              <a:t>aged 40+?</a:t>
            </a:r>
          </a:p>
          <a:p>
            <a:pPr lvl="1"/>
            <a:r>
              <a:rPr lang="en-GB" altLang="en-US"/>
              <a:t>aged over 70?</a:t>
            </a:r>
          </a:p>
        </p:txBody>
      </p:sp>
    </p:spTree>
    <p:extLst>
      <p:ext uri="{BB962C8B-B14F-4D97-AF65-F5344CB8AC3E}">
        <p14:creationId xmlns:p14="http://schemas.microsoft.com/office/powerpoint/2010/main" val="292305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Calcium metabolism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/>
              <a:t>What is the recommended daily intake?</a:t>
            </a:r>
          </a:p>
          <a:p>
            <a:r>
              <a:rPr lang="en-GB" altLang="en-US">
                <a:solidFill>
                  <a:schemeClr val="tx2"/>
                </a:solidFill>
              </a:rPr>
              <a:t>1000mg</a:t>
            </a:r>
            <a:endParaRPr lang="en-GB" altLang="en-US"/>
          </a:p>
          <a:p>
            <a:r>
              <a:rPr lang="en-GB" altLang="en-US"/>
              <a:t>What is the plasma concentration?</a:t>
            </a:r>
          </a:p>
          <a:p>
            <a:r>
              <a:rPr lang="en-GB" altLang="en-US">
                <a:solidFill>
                  <a:schemeClr val="tx2"/>
                </a:solidFill>
              </a:rPr>
              <a:t>2.2-2.6mmol/L</a:t>
            </a:r>
            <a:endParaRPr lang="en-GB" altLang="en-US"/>
          </a:p>
          <a:p>
            <a:r>
              <a:rPr lang="en-GB" altLang="en-US"/>
              <a:t>How is calcium excreted?</a:t>
            </a:r>
          </a:p>
          <a:p>
            <a:r>
              <a:rPr lang="en-GB" altLang="en-US">
                <a:solidFill>
                  <a:schemeClr val="tx2"/>
                </a:solidFill>
              </a:rPr>
              <a:t>Kidneys - 2.5-10mmol/24 hrs</a:t>
            </a:r>
            <a:endParaRPr lang="en-GB" altLang="en-US"/>
          </a:p>
          <a:p>
            <a:r>
              <a:rPr lang="en-GB" altLang="en-US"/>
              <a:t>How are calcium levels regulated?</a:t>
            </a:r>
          </a:p>
          <a:p>
            <a:r>
              <a:rPr lang="en-GB" altLang="en-US">
                <a:solidFill>
                  <a:schemeClr val="tx2"/>
                </a:solidFill>
              </a:rPr>
              <a:t>PTH and vitamin D (+others)</a:t>
            </a:r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774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Phosphate metabolism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Normal plasma concentration?</a:t>
            </a:r>
          </a:p>
          <a:p>
            <a:r>
              <a:rPr lang="en-GB" altLang="en-US">
                <a:solidFill>
                  <a:schemeClr val="tx2"/>
                </a:solidFill>
              </a:rPr>
              <a:t>0.9-1.3 mmol/L</a:t>
            </a:r>
            <a:endParaRPr lang="en-GB" altLang="en-US"/>
          </a:p>
          <a:p>
            <a:r>
              <a:rPr lang="en-GB" altLang="en-US"/>
              <a:t>Absorption and excretion?</a:t>
            </a:r>
          </a:p>
          <a:p>
            <a:r>
              <a:rPr lang="en-GB" altLang="en-US">
                <a:solidFill>
                  <a:schemeClr val="tx2"/>
                </a:solidFill>
              </a:rPr>
              <a:t>Gut and kidneys</a:t>
            </a:r>
            <a:endParaRPr lang="en-GB" altLang="en-US"/>
          </a:p>
          <a:p>
            <a:r>
              <a:rPr lang="en-GB" altLang="en-US"/>
              <a:t>Regulation</a:t>
            </a:r>
          </a:p>
          <a:p>
            <a:r>
              <a:rPr lang="en-GB" altLang="en-US">
                <a:solidFill>
                  <a:schemeClr val="tx2"/>
                </a:solidFill>
              </a:rPr>
              <a:t>Not as closely regulated as calcium but PTH most important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894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GB" altLang="en-US"/>
              <a:t>PTH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GB" altLang="en-US"/>
              <a:t>Physiological role</a:t>
            </a:r>
          </a:p>
          <a:p>
            <a:r>
              <a:rPr lang="en-GB" altLang="en-US">
                <a:solidFill>
                  <a:schemeClr val="tx2"/>
                </a:solidFill>
              </a:rPr>
              <a:t>Production related to plasma calcium levels</a:t>
            </a:r>
          </a:p>
          <a:p>
            <a:r>
              <a:rPr lang="en-GB" altLang="en-US">
                <a:solidFill>
                  <a:schemeClr val="tx2"/>
                </a:solidFill>
              </a:rPr>
              <a:t>Control of calcium levels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target organs</a:t>
            </a:r>
          </a:p>
          <a:p>
            <a:pPr lvl="2"/>
            <a:r>
              <a:rPr lang="en-GB" altLang="en-US">
                <a:solidFill>
                  <a:schemeClr val="tx2"/>
                </a:solidFill>
              </a:rPr>
              <a:t>bone - increased Ca/PO4 release</a:t>
            </a:r>
          </a:p>
          <a:p>
            <a:pPr lvl="2"/>
            <a:r>
              <a:rPr lang="en-GB" altLang="en-US">
                <a:solidFill>
                  <a:schemeClr val="tx2"/>
                </a:solidFill>
              </a:rPr>
              <a:t>kidneys</a:t>
            </a:r>
          </a:p>
          <a:p>
            <a:pPr lvl="3"/>
            <a:r>
              <a:rPr lang="en-GB" altLang="en-US">
                <a:solidFill>
                  <a:schemeClr val="tx2"/>
                </a:solidFill>
              </a:rPr>
              <a:t>increased reabsorption of Ca</a:t>
            </a:r>
          </a:p>
          <a:p>
            <a:pPr lvl="3"/>
            <a:r>
              <a:rPr lang="en-GB" altLang="en-US">
                <a:solidFill>
                  <a:schemeClr val="tx2"/>
                </a:solidFill>
              </a:rPr>
              <a:t>increased excretion of PO4</a:t>
            </a:r>
          </a:p>
          <a:p>
            <a:pPr lvl="2"/>
            <a:r>
              <a:rPr lang="en-GB" altLang="en-US">
                <a:solidFill>
                  <a:schemeClr val="tx2"/>
                </a:solidFill>
              </a:rPr>
              <a:t>gut - indirect increase in calcium reabs by stimulting activation of vitamin D metabolism</a:t>
            </a:r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16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Calcitonin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Physiological role</a:t>
            </a:r>
          </a:p>
          <a:p>
            <a:endParaRPr lang="en-GB" altLang="en-US"/>
          </a:p>
          <a:p>
            <a:r>
              <a:rPr lang="en-GB" altLang="en-US">
                <a:solidFill>
                  <a:schemeClr val="tx2"/>
                </a:solidFill>
              </a:rPr>
              <a:t>Levels increased when serum Ca &gt;2.25mmol/L</a:t>
            </a:r>
          </a:p>
          <a:p>
            <a:r>
              <a:rPr lang="en-GB" altLang="en-US">
                <a:solidFill>
                  <a:schemeClr val="tx2"/>
                </a:solidFill>
              </a:rPr>
              <a:t>Target organs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Bone - suppresses resorption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Kidney - increases excretion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22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Vitamin D (cholecalciferol)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/>
              <a:t>Sources of vit D</a:t>
            </a:r>
          </a:p>
          <a:p>
            <a:r>
              <a:rPr lang="en-GB" altLang="en-US">
                <a:solidFill>
                  <a:schemeClr val="tx2"/>
                </a:solidFill>
              </a:rPr>
              <a:t>Diet</a:t>
            </a:r>
          </a:p>
          <a:p>
            <a:r>
              <a:rPr lang="en-GB" altLang="en-US">
                <a:solidFill>
                  <a:schemeClr val="tx2"/>
                </a:solidFill>
              </a:rPr>
              <a:t>u.v. light on precursors in skin</a:t>
            </a:r>
          </a:p>
          <a:p>
            <a:r>
              <a:rPr lang="en-GB" altLang="en-US"/>
              <a:t>Normal daily requirement</a:t>
            </a:r>
          </a:p>
          <a:p>
            <a:r>
              <a:rPr lang="en-GB" altLang="en-US">
                <a:solidFill>
                  <a:schemeClr val="tx2"/>
                </a:solidFill>
              </a:rPr>
              <a:t>400IU/day</a:t>
            </a:r>
            <a:endParaRPr lang="en-GB" altLang="en-US"/>
          </a:p>
          <a:p>
            <a:r>
              <a:rPr lang="en-GB" altLang="en-US"/>
              <a:t>Target organs 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bone - increased Ca release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gut - increased Ca absorption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3526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943600"/>
          </a:xfrm>
        </p:spPr>
        <p:txBody>
          <a:bodyPr/>
          <a:lstStyle/>
          <a:p>
            <a:r>
              <a:rPr lang="en-GB" altLang="en-US"/>
              <a:t>Normal metabolism</a:t>
            </a:r>
          </a:p>
          <a:p>
            <a:pPr algn="ctr">
              <a:buFontTx/>
              <a:buNone/>
            </a:pPr>
            <a:endParaRPr lang="en-GB" altLang="en-US"/>
          </a:p>
          <a:p>
            <a:pPr algn="ctr">
              <a:buFontTx/>
              <a:buNone/>
            </a:pPr>
            <a:r>
              <a:rPr lang="en-GB" altLang="en-US">
                <a:solidFill>
                  <a:schemeClr val="tx2"/>
                </a:solidFill>
              </a:rPr>
              <a:t>Vit D</a:t>
            </a:r>
          </a:p>
          <a:p>
            <a:pPr algn="ctr">
              <a:buFontTx/>
              <a:buNone/>
            </a:pPr>
            <a:endParaRPr lang="en-GB" altLang="en-US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endParaRPr lang="en-GB" altLang="en-US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en-GB" altLang="en-US">
                <a:solidFill>
                  <a:schemeClr val="tx2"/>
                </a:solidFill>
              </a:rPr>
              <a:t>25-HCC (Liver)</a:t>
            </a:r>
          </a:p>
          <a:p>
            <a:pPr algn="ctr">
              <a:buFontTx/>
              <a:buNone/>
            </a:pPr>
            <a:endParaRPr lang="en-GB" altLang="en-US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en-GB" altLang="en-US">
                <a:solidFill>
                  <a:schemeClr val="tx2"/>
                </a:solidFill>
              </a:rPr>
              <a:t>Ca/PTH</a:t>
            </a:r>
          </a:p>
          <a:p>
            <a:pPr>
              <a:buFontTx/>
              <a:buNone/>
            </a:pPr>
            <a:r>
              <a:rPr lang="en-GB" altLang="en-US">
                <a:solidFill>
                  <a:schemeClr val="tx2"/>
                </a:solidFill>
              </a:rPr>
              <a:t>       1,25-DHCC               24,25-DHCC</a:t>
            </a:r>
            <a:endParaRPr lang="en-GB" altLang="en-US"/>
          </a:p>
          <a:p>
            <a:pPr>
              <a:buFontTx/>
              <a:buNone/>
            </a:pPr>
            <a:r>
              <a:rPr lang="en-GB" altLang="en-US"/>
              <a:t>         </a:t>
            </a:r>
            <a:r>
              <a:rPr lang="en-GB" altLang="en-US">
                <a:solidFill>
                  <a:schemeClr val="tx2"/>
                </a:solidFill>
              </a:rPr>
              <a:t>(Kidney)                     (Kidney)</a:t>
            </a:r>
            <a:endParaRPr lang="en-GB" altLang="en-US"/>
          </a:p>
          <a:p>
            <a:pPr algn="ctr">
              <a:buFontTx/>
              <a:buNone/>
            </a:pPr>
            <a:endParaRPr lang="en-GB" altLang="en-US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4572000" y="2514600"/>
            <a:ext cx="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 flipH="1">
            <a:off x="2895600" y="4114800"/>
            <a:ext cx="1447800" cy="1066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4876800" y="4114800"/>
            <a:ext cx="1600200" cy="990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62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GB" altLang="en-US" sz="4000"/>
              <a:t>Factors affecting bone turnover</a:t>
            </a:r>
            <a:r>
              <a:rPr lang="en-GB" alt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GB" altLang="en-US"/>
              <a:t>Other hormones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Oestrogen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gut - increased absorption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bone - decreased re-absorption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Glucocorticoids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gut - decrease absorption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bone - increased re-absorption/decreased formation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Thyroxine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stimulates formation/resorption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net resorption</a:t>
            </a:r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8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GB" altLang="en-US" sz="4000"/>
              <a:t>Factors affecting bone turnover</a:t>
            </a:r>
            <a:endParaRPr lang="en-GB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GB" altLang="en-US"/>
              <a:t>Local factors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I-LGF 1 (somatomedin C)</a:t>
            </a:r>
            <a:endParaRPr lang="en-GB" altLang="en-US" sz="2400"/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increased osteoblast prolifn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TGF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increased osteoblast activity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IL-1/OAF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increased osteoclast activity (myeloma)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PG’s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increased bone turnover (#’s/inflammn) 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BMP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bone formation</a:t>
            </a:r>
            <a:endParaRPr lang="en-GB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4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u="sng" dirty="0" err="1">
                <a:latin typeface="Algerian" pitchFamily="82" charset="0"/>
              </a:rPr>
              <a:t>DEFINiTION</a:t>
            </a:r>
            <a:endParaRPr lang="en-GB" b="1" i="1" u="sng" dirty="0">
              <a:latin typeface="Algerian" pitchFamily="82" charset="0"/>
            </a:endParaRPr>
          </a:p>
        </p:txBody>
      </p:sp>
      <p:pic>
        <p:nvPicPr>
          <p:cNvPr id="1027" name="Picture 3" descr="C:\Users\welcome\Desktop\illustration-of-bone-of-hip-normal-bone-and-bone-with-osteoporosis-FW727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5929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GB" altLang="en-US" sz="4000"/>
              <a:t>Factors affecting bone turnover</a:t>
            </a:r>
            <a:r>
              <a:rPr lang="en-GB" altLang="en-US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endParaRPr lang="en-GB" altLang="en-US"/>
          </a:p>
          <a:p>
            <a:r>
              <a:rPr lang="en-GB" altLang="en-US"/>
              <a:t>Other factors</a:t>
            </a:r>
            <a:endParaRPr lang="en-GB" altLang="en-US">
              <a:solidFill>
                <a:schemeClr val="tx2"/>
              </a:solidFill>
            </a:endParaRPr>
          </a:p>
          <a:p>
            <a:r>
              <a:rPr lang="en-GB" altLang="en-US">
                <a:solidFill>
                  <a:schemeClr val="tx2"/>
                </a:solidFill>
              </a:rPr>
              <a:t>Local stresses</a:t>
            </a:r>
          </a:p>
          <a:p>
            <a:r>
              <a:rPr lang="en-GB" altLang="en-US">
                <a:solidFill>
                  <a:schemeClr val="tx2"/>
                </a:solidFill>
              </a:rPr>
              <a:t>Electrical stimuln</a:t>
            </a:r>
          </a:p>
          <a:p>
            <a:r>
              <a:rPr lang="en-GB" altLang="en-US">
                <a:solidFill>
                  <a:schemeClr val="tx2"/>
                </a:solidFill>
              </a:rPr>
              <a:t>Environmental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temp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oxygen levels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acid/base balance</a:t>
            </a:r>
          </a:p>
        </p:txBody>
      </p:sp>
    </p:spTree>
    <p:extLst>
      <p:ext uri="{BB962C8B-B14F-4D97-AF65-F5344CB8AC3E}">
        <p14:creationId xmlns:p14="http://schemas.microsoft.com/office/powerpoint/2010/main" val="78882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Bone metabolic disorders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GB" altLang="en-US"/>
              <a:t>Presentation?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Skeletal abnormality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osteopenia - osteomalacia/osteoporosis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osteitis fibrosa cystica - replacement of bone with fibrous tissue usually due to PTH excess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Hypercalcaemia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Underlying hormonal disorder</a:t>
            </a:r>
            <a:endParaRPr lang="en-GB" altLang="en-US" sz="2400"/>
          </a:p>
          <a:p>
            <a:r>
              <a:rPr lang="en-GB" altLang="en-US" sz="2400"/>
              <a:t>When to investigate?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Under 50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repeated fractures or deformity</a:t>
            </a:r>
          </a:p>
          <a:p>
            <a:pPr lvl="1"/>
            <a:r>
              <a:rPr lang="en-GB" altLang="en-US" sz="2400">
                <a:solidFill>
                  <a:schemeClr val="tx2"/>
                </a:solidFill>
              </a:rPr>
              <a:t>systemic features or signs of hormonal disorder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180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GB" altLang="en-US"/>
              <a:t>Bone metabolic disorders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r>
              <a:rPr lang="en-GB" altLang="en-US"/>
              <a:t>Assessment</a:t>
            </a:r>
          </a:p>
          <a:p>
            <a:r>
              <a:rPr lang="en-GB" altLang="en-US">
                <a:solidFill>
                  <a:schemeClr val="tx2"/>
                </a:solidFill>
              </a:rPr>
              <a:t>History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duration of sx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drug rx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causal associations</a:t>
            </a:r>
          </a:p>
          <a:p>
            <a:r>
              <a:rPr lang="en-GB" altLang="en-US">
                <a:solidFill>
                  <a:schemeClr val="tx2"/>
                </a:solidFill>
              </a:rPr>
              <a:t>Examn</a:t>
            </a:r>
          </a:p>
          <a:p>
            <a:r>
              <a:rPr lang="en-GB" altLang="en-US">
                <a:solidFill>
                  <a:schemeClr val="tx2"/>
                </a:solidFill>
              </a:rPr>
              <a:t>X-rays - plain and specialist (cort index/Singh index/DEXA)</a:t>
            </a:r>
          </a:p>
          <a:p>
            <a:r>
              <a:rPr lang="en-GB" altLang="en-US">
                <a:solidFill>
                  <a:schemeClr val="tx2"/>
                </a:solidFill>
              </a:rPr>
              <a:t>Biochemical tests</a:t>
            </a:r>
          </a:p>
          <a:p>
            <a:r>
              <a:rPr lang="en-GB" altLang="en-US">
                <a:solidFill>
                  <a:schemeClr val="tx2"/>
                </a:solidFill>
              </a:rPr>
              <a:t>Bone biopsy</a:t>
            </a:r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2034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Biochemical tests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GB" altLang="en-US"/>
              <a:t>Which investigations?</a:t>
            </a:r>
          </a:p>
          <a:p>
            <a:r>
              <a:rPr lang="en-GB" altLang="en-US"/>
              <a:t>Ca/PO4 - plasma/excretion</a:t>
            </a:r>
          </a:p>
          <a:p>
            <a:r>
              <a:rPr lang="en-GB" altLang="en-US"/>
              <a:t>Alkaline phosphatase/osteocalcin (o’blast activity)</a:t>
            </a:r>
          </a:p>
          <a:p>
            <a:r>
              <a:rPr lang="en-GB" altLang="en-US"/>
              <a:t>PTH</a:t>
            </a:r>
          </a:p>
          <a:p>
            <a:r>
              <a:rPr lang="en-GB" altLang="en-US"/>
              <a:t>vit D uptake </a:t>
            </a:r>
          </a:p>
          <a:p>
            <a:r>
              <a:rPr lang="en-GB" altLang="en-US"/>
              <a:t>hydroxyproline excretion</a:t>
            </a:r>
          </a:p>
        </p:txBody>
      </p:sp>
    </p:spTree>
    <p:extLst>
      <p:ext uri="{BB962C8B-B14F-4D97-AF65-F5344CB8AC3E}">
        <p14:creationId xmlns:p14="http://schemas.microsoft.com/office/powerpoint/2010/main" val="381695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i="1" dirty="0"/>
              <a:t>EPIDEMIOLOGY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1357322" cy="23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00306"/>
            <a:ext cx="1257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00306"/>
            <a:ext cx="1257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5058" name="Picture 2" descr="Image result for male 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1214446" cy="3126666"/>
          </a:xfrm>
          <a:prstGeom prst="rect">
            <a:avLst/>
          </a:prstGeom>
          <a:noFill/>
        </p:spPr>
      </p:pic>
      <p:pic>
        <p:nvPicPr>
          <p:cNvPr id="45064" name="Picture 8" descr="Image result for male 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571744"/>
            <a:ext cx="2286016" cy="3233261"/>
          </a:xfrm>
          <a:prstGeom prst="rect">
            <a:avLst/>
          </a:prstGeom>
          <a:noFill/>
        </p:spPr>
      </p:pic>
      <p:pic>
        <p:nvPicPr>
          <p:cNvPr id="8" name="Picture 8" descr="Image result for male 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71744"/>
            <a:ext cx="2286016" cy="3233261"/>
          </a:xfrm>
          <a:prstGeom prst="rect">
            <a:avLst/>
          </a:prstGeom>
          <a:noFill/>
        </p:spPr>
      </p:pic>
      <p:pic>
        <p:nvPicPr>
          <p:cNvPr id="9" name="Picture 8" descr="Image result for male 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2286016" cy="3233261"/>
          </a:xfrm>
          <a:prstGeom prst="rect">
            <a:avLst/>
          </a:prstGeom>
          <a:noFill/>
        </p:spPr>
      </p:pic>
      <p:pic>
        <p:nvPicPr>
          <p:cNvPr id="10" name="Picture 8" descr="Image result for male 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500306"/>
            <a:ext cx="2286016" cy="3233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9154" name="AutoShape 2" descr="Image result for femur diagram unlabe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156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642918"/>
            <a:ext cx="2143125" cy="2143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328612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ETIOPATHOGENESIS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550070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BONE 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2" y="550070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BONE RESORPTION</a:t>
            </a:r>
          </a:p>
        </p:txBody>
      </p:sp>
      <p:pic>
        <p:nvPicPr>
          <p:cNvPr id="9" name="Picture 26" descr="Image result for arrow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262">
            <a:off x="2962760" y="3976479"/>
            <a:ext cx="804875" cy="1235149"/>
          </a:xfrm>
          <a:prstGeom prst="rect">
            <a:avLst/>
          </a:prstGeom>
          <a:noFill/>
        </p:spPr>
      </p:pic>
      <p:pic>
        <p:nvPicPr>
          <p:cNvPr id="10" name="Picture 26" descr="Image result for arrow 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76861">
            <a:off x="4990620" y="3975530"/>
            <a:ext cx="809628" cy="1271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/>
              <a:t>STRUCTURE OF 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7106" name="AutoShape 2" descr="Image result for normal bone matr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08" name="AutoShape 4" descr="Image result for normal bone matr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10" name="AutoShape 6" descr="Image result for normal bone matr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12" name="AutoShape 8" descr="Image result for normal bone matr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113" name="Picture 9" descr="C:\Users\welcome\Desktop\capture_122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214686"/>
            <a:ext cx="2406617" cy="1143008"/>
          </a:xfrm>
          <a:prstGeom prst="rect">
            <a:avLst/>
          </a:prstGeom>
          <a:noFill/>
        </p:spPr>
      </p:pic>
      <p:sp>
        <p:nvSpPr>
          <p:cNvPr id="47119" name="AutoShape 15" descr="Image result for calc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121" name="Picture 17" descr="Image result for calc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1428760" cy="1075708"/>
          </a:xfrm>
          <a:prstGeom prst="rect">
            <a:avLst/>
          </a:prstGeom>
          <a:noFill/>
        </p:spPr>
      </p:pic>
      <p:pic>
        <p:nvPicPr>
          <p:cNvPr id="47123" name="Picture 19" descr="Image result for prote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949344"/>
            <a:ext cx="2214578" cy="1547599"/>
          </a:xfrm>
          <a:prstGeom prst="rect">
            <a:avLst/>
          </a:prstGeom>
          <a:noFill/>
        </p:spPr>
      </p:pic>
      <p:pic>
        <p:nvPicPr>
          <p:cNvPr id="4712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143512"/>
            <a:ext cx="89378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26" name="AutoShape 22" descr="Image result for arrow d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28" name="AutoShape 24" descr="Image result for arrow d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130" name="Picture 26" descr="Image result for arrow d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571744"/>
            <a:ext cx="523876" cy="523876"/>
          </a:xfrm>
          <a:prstGeom prst="rect">
            <a:avLst/>
          </a:prstGeom>
          <a:noFill/>
        </p:spPr>
      </p:pic>
      <p:pic>
        <p:nvPicPr>
          <p:cNvPr id="18" name="Picture 26" descr="Image result for arrow dow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500570"/>
            <a:ext cx="570452" cy="570452"/>
          </a:xfrm>
          <a:prstGeom prst="rect">
            <a:avLst/>
          </a:prstGeom>
          <a:noFill/>
        </p:spPr>
      </p:pic>
      <p:sp>
        <p:nvSpPr>
          <p:cNvPr id="47132" name="AutoShape 28" descr="Image result for addition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34" name="AutoShape 30" descr="Image result for addition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136" name="Picture 32" descr="Related 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3071810"/>
            <a:ext cx="1285884" cy="128588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857356" y="44291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MATRIX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16" y="371475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CALCIUM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6082" name="AutoShape 2" descr="Image result for NORMAL B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84" name="AutoShape 4" descr="Image result for NORMAL B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6086" name="Picture 6" descr="Image result for NORMAL B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500570"/>
            <a:ext cx="1905000" cy="2038350"/>
          </a:xfrm>
          <a:prstGeom prst="rect">
            <a:avLst/>
          </a:prstGeom>
          <a:noFill/>
        </p:spPr>
      </p:pic>
      <p:pic>
        <p:nvPicPr>
          <p:cNvPr id="46088" name="Picture 8" descr="Image result for EATING MAN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14356"/>
            <a:ext cx="1928826" cy="2286016"/>
          </a:xfrm>
          <a:prstGeom prst="rect">
            <a:avLst/>
          </a:prstGeom>
          <a:noFill/>
        </p:spPr>
      </p:pic>
      <p:sp>
        <p:nvSpPr>
          <p:cNvPr id="46090" name="AutoShape 10" descr="Image result for arrow DOWN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92" name="AutoShape 12" descr="Image result for arrow DOWN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94" name="AutoShape 14" descr="Image result for arrow DOWN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6096" name="Picture 16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071810"/>
            <a:ext cx="1297316" cy="1187855"/>
          </a:xfrm>
          <a:prstGeom prst="rect">
            <a:avLst/>
          </a:prstGeom>
          <a:noFill/>
        </p:spPr>
      </p:pic>
      <p:pic>
        <p:nvPicPr>
          <p:cNvPr id="46098" name="Picture 18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857232"/>
            <a:ext cx="1657350" cy="202882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85918" y="2571744"/>
            <a:ext cx="1500198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8860" y="64291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HYPERPLASIA OF ADRENAL CORTEX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142873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INCREASE CONVERSION OF PROTEIN INTO GLYCOGEN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36" y="221455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DECREASE PROTEIN CONTENT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1736" y="300037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DECREASE MATRIX 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385762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OSTEOPOROSIS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893339" y="125014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893339" y="196452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857620" y="278605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21901" y="360759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2" name="AutoShape 2" descr="Image result for cushing diseas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324" name="AutoShape 4" descr="Image result for cushing diseas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6326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43314"/>
            <a:ext cx="2819598" cy="275749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572132" y="628652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CUSHING’S SYNDROME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i="1" u="sng" dirty="0"/>
              <a:t>WHO DEFINITION OF OSTEOPOROSIS</a:t>
            </a:r>
          </a:p>
        </p:txBody>
      </p:sp>
      <p:pic>
        <p:nvPicPr>
          <p:cNvPr id="2050" name="Picture 2" descr="C:\Users\welcome\Desktop\calcium.figur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0950" y="2307431"/>
            <a:ext cx="4102100" cy="311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4274" name="Picture 2" descr="Image result for CHRONIC DISCHARGING SI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466975" cy="1857376"/>
          </a:xfrm>
          <a:prstGeom prst="rect">
            <a:avLst/>
          </a:prstGeom>
          <a:noFill/>
        </p:spPr>
      </p:pic>
      <p:pic>
        <p:nvPicPr>
          <p:cNvPr id="54276" name="Picture 4" descr="Image result for 3rd degree bur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2676525" cy="1704976"/>
          </a:xfrm>
          <a:prstGeom prst="rect">
            <a:avLst/>
          </a:prstGeom>
          <a:noFill/>
        </p:spPr>
      </p:pic>
      <p:pic>
        <p:nvPicPr>
          <p:cNvPr id="54278" name="Picture 6" descr="Image result for nephro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85728"/>
            <a:ext cx="2571736" cy="1752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214311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82" y="20716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BURNS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3702" y="20716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NEPHROSIS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14480" y="2571744"/>
            <a:ext cx="228601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679025" y="310752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643438" y="2428868"/>
            <a:ext cx="250033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0430" y="385762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PROTEIN LOSS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964777" y="467916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488" y="521495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REDUCE BONE FORMATION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036215" y="603648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8992" y="64886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OSTEOPOROSIS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0178" name="Picture 2" descr="Image result for aging WITH WALKING SUP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2857500" cy="428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100010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372" y="178592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REDUCED PHYSICAL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496" y="2786058"/>
            <a:ext cx="421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LOSS OF MECHANICAL STIMULATION OF OSTEOCYTES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9058" y="421481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DECREASE BONE 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6314" y="557214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OSTEOPOROSIS</a:t>
            </a:r>
          </a:p>
        </p:txBody>
      </p:sp>
      <p:pic>
        <p:nvPicPr>
          <p:cNvPr id="14" name="Picture 26" descr="Image result for arrow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4"/>
            <a:ext cx="570452" cy="570452"/>
          </a:xfrm>
          <a:prstGeom prst="rect">
            <a:avLst/>
          </a:prstGeom>
          <a:noFill/>
        </p:spPr>
      </p:pic>
      <p:pic>
        <p:nvPicPr>
          <p:cNvPr id="15" name="Picture 26" descr="Image result for arrow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570452" cy="570452"/>
          </a:xfrm>
          <a:prstGeom prst="rect">
            <a:avLst/>
          </a:prstGeom>
          <a:noFill/>
        </p:spPr>
      </p:pic>
      <p:pic>
        <p:nvPicPr>
          <p:cNvPr id="16" name="Picture 26" descr="Image result for arrow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857760"/>
            <a:ext cx="570452" cy="570452"/>
          </a:xfrm>
          <a:prstGeom prst="rect">
            <a:avLst/>
          </a:prstGeom>
          <a:noFill/>
        </p:spPr>
      </p:pic>
      <p:sp>
        <p:nvSpPr>
          <p:cNvPr id="50180" name="AutoShape 4" descr="Image result for vitamin 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286512" y="107154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IMMOBILISATION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43372" y="1357298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6" idx="0"/>
          </p:cNvCxnSpPr>
          <p:nvPr/>
        </p:nvCxnSpPr>
        <p:spPr>
          <a:xfrm rot="10800000" flipV="1">
            <a:off x="6107918" y="1428736"/>
            <a:ext cx="1107289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1202" name="AutoShape 2" descr="Image result for vitamin 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04" name="AutoShape 4" descr="Image result for vitamin 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06" name="AutoShape 6" descr="Image result for vitamin 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08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1714512" cy="1140930"/>
          </a:xfrm>
          <a:prstGeom prst="rect">
            <a:avLst/>
          </a:prstGeom>
          <a:noFill/>
        </p:spPr>
      </p:pic>
      <p:sp>
        <p:nvSpPr>
          <p:cNvPr id="51210" name="AutoShape 10" descr="Image result for intestin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12" name="AutoShape 12" descr="Image result for intestin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14" name="Picture 1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9" y="785794"/>
            <a:ext cx="1643074" cy="1478767"/>
          </a:xfrm>
          <a:prstGeom prst="rect">
            <a:avLst/>
          </a:prstGeom>
          <a:noFill/>
        </p:spPr>
      </p:pic>
      <p:pic>
        <p:nvPicPr>
          <p:cNvPr id="51216" name="Picture 1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00108"/>
            <a:ext cx="1571636" cy="1292798"/>
          </a:xfrm>
          <a:prstGeom prst="rect">
            <a:avLst/>
          </a:prstGeom>
          <a:noFill/>
        </p:spPr>
      </p:pic>
      <p:pic>
        <p:nvPicPr>
          <p:cNvPr id="51218" name="Picture 18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500306"/>
            <a:ext cx="1785950" cy="18653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71934" y="292893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Ca2+</a:t>
            </a:r>
            <a:r>
              <a:rPr lang="en-GB" dirty="0"/>
              <a:t>  </a:t>
            </a:r>
          </a:p>
        </p:txBody>
      </p:sp>
      <p:pic>
        <p:nvPicPr>
          <p:cNvPr id="15" name="Picture 26" descr="Image result for arrow d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000372"/>
            <a:ext cx="141824" cy="141824"/>
          </a:xfrm>
          <a:prstGeom prst="rect">
            <a:avLst/>
          </a:prstGeom>
          <a:noFill/>
        </p:spPr>
      </p:pic>
      <p:pic>
        <p:nvPicPr>
          <p:cNvPr id="5121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4929198"/>
            <a:ext cx="1152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1" name="Picture 21" descr="Image result for blood vessel carto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786322"/>
            <a:ext cx="1367938" cy="1428736"/>
          </a:xfrm>
          <a:prstGeom prst="rect">
            <a:avLst/>
          </a:prstGeom>
          <a:noFill/>
        </p:spPr>
      </p:pic>
      <p:pic>
        <p:nvPicPr>
          <p:cNvPr id="18" name="Picture 26" descr="Image result for arrow dow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2285992"/>
            <a:ext cx="500066" cy="500066"/>
          </a:xfrm>
          <a:prstGeom prst="rect">
            <a:avLst/>
          </a:prstGeom>
          <a:noFill/>
        </p:spPr>
      </p:pic>
      <p:pic>
        <p:nvPicPr>
          <p:cNvPr id="19" name="Picture 26" descr="Image result for arrow dow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4429132"/>
            <a:ext cx="570452" cy="57045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14612" y="57150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PTH</a:t>
            </a:r>
          </a:p>
        </p:txBody>
      </p:sp>
      <p:pic>
        <p:nvPicPr>
          <p:cNvPr id="24" name="Picture 26" descr="Image result for arrow down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2822797" y="5106765"/>
            <a:ext cx="569449" cy="928694"/>
          </a:xfrm>
          <a:prstGeom prst="rect">
            <a:avLst/>
          </a:prstGeom>
          <a:noFill/>
        </p:spPr>
      </p:pic>
      <p:sp>
        <p:nvSpPr>
          <p:cNvPr id="51223" name="AutoShape 23" descr="Image result for BON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25" name="AutoShape 25" descr="Image result for BON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7" name="Picture 27" descr="Related ima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4786322"/>
            <a:ext cx="1000132" cy="1000133"/>
          </a:xfrm>
          <a:prstGeom prst="rect">
            <a:avLst/>
          </a:prstGeom>
          <a:noFill/>
        </p:spPr>
      </p:pic>
      <p:pic>
        <p:nvPicPr>
          <p:cNvPr id="28" name="Picture 26" descr="Image result for arrow dow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965937" y="5106766"/>
            <a:ext cx="569449" cy="92869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857752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PTH</a:t>
            </a:r>
          </a:p>
        </p:txBody>
      </p:sp>
      <p:pic>
        <p:nvPicPr>
          <p:cNvPr id="51229" name="Picture 29" descr="Image result for curved arro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335329">
            <a:off x="6057244" y="4004776"/>
            <a:ext cx="899629" cy="899629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 rot="18560907">
            <a:off x="5714019" y="4165323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Ca2+</a:t>
            </a:r>
          </a:p>
        </p:txBody>
      </p:sp>
      <p:pic>
        <p:nvPicPr>
          <p:cNvPr id="51230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629530"/>
            <a:ext cx="1143008" cy="172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2226" name="AutoShape 2" descr="Image result for menopause cartoon SOLO WO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28" name="AutoShape 4" descr="Image result for menopause cartoon SOLO WO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30" name="AutoShape 6" descr="Image result for menopause cartoon SOLO WO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231" name="Picture 7" descr="C:\Users\welcome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8638"/>
            <a:ext cx="3000396" cy="22186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278605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DECLINE IN LEVELS OF ESTROGEN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74" y="357187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INCREASE OSTEOCLASTIC ACTIVITY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12" y="442913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INCREASE BONE RESORPTION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8992" y="521495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OSTEOPOROSIS</a:t>
            </a:r>
          </a:p>
        </p:txBody>
      </p:sp>
      <p:pic>
        <p:nvPicPr>
          <p:cNvPr id="12" name="Picture 26" descr="Image result for arrow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26" descr="Image result for arrow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71810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26" descr="Image result for arrow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929066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26" descr="Image result for arrow 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714884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DRUGS</a:t>
            </a:r>
          </a:p>
          <a:p>
            <a:r>
              <a:rPr lang="en-GB" dirty="0"/>
              <a:t>ALCOHOL AND CIGARETTE SMOKING</a:t>
            </a:r>
          </a:p>
          <a:p>
            <a:r>
              <a:rPr lang="en-GB" dirty="0"/>
              <a:t>REFLEX SUDECK’S DYSTROPHY</a:t>
            </a:r>
          </a:p>
          <a:p>
            <a:endParaRPr lang="en-GB" dirty="0"/>
          </a:p>
        </p:txBody>
      </p:sp>
      <p:sp>
        <p:nvSpPr>
          <p:cNvPr id="1026" name="AutoShape 2" descr="data:image/jpeg;base64,/9j/4AAQSkZJRgABAQAAAQABAAD/2wCEAAkGBxMTEhUTExMWFhUXGBsYGBYXFiEXHRkaFx4ZGxYeGBgZHiggGBolGxgZIjEiJSktLi4uGB8zODMtOCgtLisBCgoKDg0OFw8PGisdFR03LS0tLSstLS0tKy0tLS0tLS0rKy0tLSstLSsrLS0rLS0rLS0rLS0tLTctLS0tKysrK//AABEIAMYA/wMBIgACEQEDEQH/xAAbAAACAwEBAQAAAAAAAAAAAAAAAwIEBQEGB//EAEYQAAECBAQBCAYHBgYCAwEAAAECEQADITEEEkFRYQUTFCIyUnGRQoGSobHRBhUjU2Jy0iQzgrLB8DRDk6Lh8URUY3PiZP/EABgBAQEBAQEAAAAAAAAAAAAAAAABAwIE/8QAIREBAAEFAAEFAQAAAAAAAAAAAAECERITMYEDISIyUWH/2gAMAwEAAhEDEQA/APuMEZM7GrzKALAEiw0MQ6bM73uHyjWPSqmLucobMEY3TZne9w+UHTZne9w+UNNRnDZgjG6bM73uHyiBx8zMBmuCbDRvnDTUZw3IIxumzO97h8oOmzO97h8oaajOGzBGN02Z3vcPlB02Z3vcPlDTUZw2Y86n6WIBUlcqYCFrSMrKDIy1UsslParVk+kRDl4+Y4Ga52GxMT6bM73uHyhpqM4QV9JpYLc1OopaScqWBQHLkqoDxtcsKwiT9L5ZSFGTPByJUoBIOXMJbDtVLzAKDQm1YtdNmd73D5RFeKWbkGoNUg1FQbXBrDTUZwnjfpFLlLUhSJhKS3VANk57ZnAalQH0pWK6vpbJBUObnFtQgMeqVhjmaw/rYEw/pszve4fKIjHzHIzaA2Gr/KGmozh2b9IUvKCJUxRmJlLFAkBM5YQ6quCkFzTQB6iK036VhJWFSZhIz5cjF8gWSlZLZFshymrBaC9YtdNmd73D5QdNmd73D5Q01GcK836XSUgky5rBrpSmpXzY7Sh6WpoKAsSBDD9KJdfsZ7AkE5BcMwYqdy9Es7hmzFIM1YxZufcNKjSO9Nmd73D5Q01GcI4P6SS5kxEsS5o5xwCU0BSVghVafuyxD3Fo24xJePmEdrUiw0JH9Il02Z3vcPlDTUZw2YIxumzO97h8oOmzO97h8oaajOGzBGN02Z3vcPlB02Z3vcPlDTUZw2YIw5ePmF+tqRYaFon02Z3vcPlDTUZw2YIxumzO97h8oOmzO97h8oaajOGzBGN02Z3vcPlDsHi1lYBLgvpwiT6VUReSKoUsZMCStSiwBUSeAJePOYzlGWteeXjObGQBgkqCS5OYg9WoIFRZtxHo8T2lggnrK0J1PCK5w8v7sf6e1tOJ849NP1hnPXnEcoMlJ6f2tTJFMwJq/ZZ0luKdCHuc8UTAVY05H7CpQHaSSkFTOCHCm8LOBGuJCPux/p+J23J8zAcPLN5Ys37vQUAtZifOL5GbyfyrLSCF4oTVFQY5crA5QAwGpLud+Eaqu2Pyq+KYgMPL+7H+n4cOA8hElK64oeyr0TunhFujPn8mziTlxJSCokjKSWJdIcq6oTbqgOLuYx5WOmFX+PAQAq8kAnKsA0I7IBbM7tXjHrM3A+yflCRh5f3Y/wBPi+24B9USbK84caozQBjgEkBTc05USrq5QU1GUMSDc2rF3DYSfMAmJxpUkg5fskgetmc01jXElDvkD75NqDTaJoAAYJIAsAkgeTQ9v0RILocudTZ+qYrcsT5yJbyJQmrdspVlFixJ2zZX4PFmYqqaG59E7HhDM3A+yflFvCMk8o4nMGwpy9Z3mB6Fk2011P8AUHKOIf8AwhZyP3iXoWB2qNONxGtm4H2T8oM3A+yflDyqrgcRMWVCZKMvKQxzBQVuQwBDcRqPAWB2j4J+Kolm4H2T8oWFdY0Nk+id1cIXhCOUp01IQZUsTCVAKBVlZJBqHuxy02eKZ5QxNSMK3WADzA+U3LAaV123ca+bgfZPygzcD7J+UPIypnKOIDthCdjzid2tsBW+nrjUQSwehao46x3NwPsn5QZuB9k/KF4/RSxHKMuSBzisoJVXTtgF9qqHvijyvyrJXJUEYnmldUpWlKiRlIVQemC2UjV21jVlgEVS9VXST6R4cB5QGQin2Ypb7O3hSF1eaE9aRlTj8ywEhOaXpQB+0VqOUlyCVFY0IhxxK8hX08kAhLiQk9brE6MXG1gkE6vvTMLLUCDLBBcdjd301c+cdEhDNzYalMm1tNInkZWB5UR6eJC6qIASRQACrDQhZatxU5XNvD8uYdeXLMHWIADEVVYGlDwOx2MWxIR92NR2N76awJkoFkAVB7GosbXEW/8ARBeJTLQpayyQoub6naPPY3FJM1U1GPUhJGUICMyUKKUhy5b0XAIvnarx6OWxBBBIzKoUk6nhBzCPux/p+HDgPIQn3GEZi1qLY49QpdIksyiVEBTMo0IdNmDmEnGqCQfrB2DKaQmpoHtTjsVcQI9ImQgBhLDFqZNraaRzmEW5sU/+P/iJ5GPgOVEhWdeLC0LDJQZWStGLgO7XB7wtr6Pkmclapa0l0qDgjUEUirzCPux7Hjw4nzi3yaAJiAAwDsGYWNqRzX9ZWOrydfzK/mMRmzkpbMQHLB9zYRJOv5lfzGIYjDImBloSoAuAoOx3D68Ywjjos8oSfvZftp+cdVjpQvMRT8Q48eB8o59Xyvu003D6ufW5d4QnkWQC4lJpUDQHcJsDx4DYRRfSoGoL+ELV20/lV8UR2RJCEpQkMlIAA2AoI4rtp/Kr4ogE8oYtUsDLLK3exswfbW0Vk8smr4eeGb0HurLSrm4JbiztGpGX9WTCGOIXr792IOrX0dwbAK5YIUxkTTVQBSkmiSR1ioAJJYHXtCsOwfKOdWUypqCxLqSyaZXAO/WpuxhZ5MX/AOxMGzbtepY1qzNwi7hpZSlKSoqIDFRueMATO0jxPwMRxc5SQMqCskszs1CXJNBZvWIlM7SPE/Aw2AyxywX/AMPP9gX2u3viauVg7c1OJZNkaqCSzvQgKq+xiE7kpSn+3mB31LVL2BH4RRjSjEmOfVUzrftEyr+okM996sGiC1gcdzmYZFoyljnDOeDEv/yN4entn8qfiqJgRBPbP5U/FUUV8fNUQ0taUrSQSCMxKUsogJFahg4BYKcVYRmnGTqDpGHBYKqbhQOUkMMoN/UOL7C8Kg5nSDmBCuIIAIfZgPKM7HyFCYCjDpmBkuomoYjcuWCQaAk02iBSMRPIfn8O1HOzkjhR6DiNY2JU5KqpUlTXykH4RRwnJ0so60lKHYFIpQHMAW0zEvob6xcwuFRLTllpCU7AMIolIt/Er+YwtWNlhWQrSFDQlrDMfcXhki38Sv5jCp2AlqJKpaSTckVs1/CkBxHKUks01FfxDW0TOMluRziHTcZxTxrSEHkiQbykmoNQ9RZhppbYbROdybKX2paTUmo1Nz41MBIY+VT7VFfxjxs+0WEqBDguDUEaxVPJcliOaSxoQ2gdh4VPmd4sy5YSAlIYAAACwAoAPVAJTOCRU3WoChLlyaAVsCfAGOJ5QlEAibLY/jHDjuR5x1MlKkkKDjMo+8/0JHgTHPq+V92ny/v+33gO9Nl066au1e7VXgQIFY6UADziGJZ8wuzt5EHwiJ5OlMEmWkgFwCHANDQHiB5QDk2VlCebTlFg1Bb5DyEBPpkv7xHtjhx4jzEMkrCiggggksQXBodRFMci4cf5KPZ8PkIt4WQlBlpQkJSHYCwoYk8WCp5lpClrYDMQSeKmHvIiqnlDCkPzkvzZ72BvYxbmZS6VJzDMqhQVC54NYwnosj7oUoPsjav4eJ84RwCsRhwAorlgGxKgAWZ6vxHnHE4vDG0yUfBY+fGJdHk0+yFHb7I0e7dWkcGGk/dC7/ujf2eJ8zFRBOMwx/zJe3bGz0rWnwhwlIKkkAEFKiCKgglDERGZhpKgxlAit5RN6H0dYkJiQpIAIASoABCgAAUMAGtAU5uKyrKTh1ECgI1ckBnYHehLA1sWWvlIAgdGmkmwCakOASApqB9dxxCdbnhsr2FfKMudyeSpShPxCcyieqFeoBxYf3rEEpmLbL+zTDmBJo+ViQxZ60B8D6oTN5TCS3RZrkOA1+rmIFWcWOx3iR5OVX9pxNX0Oub8Ojjy8G1UTQAB1jS5QqvjSAXMkJdHV1PwMIxszIpIElSwQokpBLEMw2cvqRaLEycMyaKufQVseEM54bK9hXyijKXj2f8AZJxbUJvQnWtwB4napZMxLKKejqNWSR6VM2rNTxsYOgjMTzs8AknKM4FSSWYUFYgvk8kFsRiRt2qe6v8AetYgdhJ2dWUyFoDE5lAizMPGp8qPD5iEJKiRRk6E3KgGAqSSQGh/PD8XsK+UJUtKlKBSSClNChR1VwihYxOHcjMhxcEsQToQbGzg1Dh470jDso55bJuygW8o4nB4cO0lIcuWkmpN36vAeUTEiS2Xmxl25ot5ZeEAlOOwpciZLYXOamhvYioqLQ2XPkK7K5ZegZQPwMc6JIZuZSzM3Mm3sx0SJLgiWxDENLItUWG9YBkjDpbsjtK/mMM6OnuiFyJwayu0r0Fd48IZzw2V7CvlAIVNkAsVIB61CWLIJCixqwINeEKGOwv3krQ9sPUAijvYg+uGLw8kkkygSXd5RNy59HescGGkC0of6R8O7tAOlIlqDpyqFQ4LhwWNRsQR6on0dPdELkZEJCUIKUh2CZZAqXNAncvDOeGyvYV8oBAQhKSSKZiKAk1UwYCpqYWMXh+/LG4KgCGJFQaioIhqFJUkhSSRmNChR9JxpvHOYkuDzQcMR9kdLejARViMOE5iuWEuzlQAfZ3jnSsP30Gj0Oago9OIIiXR5LZeaGXbmi3ll4QJkSQSRKAJDE80ajY9W0BDpeGqeclsGc5g1XartofIxawwQVIUhiDUEFwQUkgg6iKycHIFpKbN+5NvZ/t4tYdScyEpBAFhlKQAEmziJPFhNGv5lfzGKP1zJo62dmBBBOZiKM9iD4ReRr+ZX8xhJwEr7pFLdQa30hHEITyxINpqNr3qBQ61Ijs7leQhwqYkEEgjVxemsP6FL+7R7A3fbesSVhUGpQk61SD46RQqTyhKUQErBJJAGpId6eAJhqu2n8qviiOIwksHMJaAdwkA66txPmY6rtp/Kr4ogF4jHy0KCVqAJsDq+b9J928QTynJNpiTb32bd6tux2MWJkhKu0kK8QDZ2v4nziKsJLN5aDpVI8dtwICueV5Dtzif6WBvaxeGI5QlFQSFgklgNzUt4sImnBSwzS00DdkWAa/gAI6jCSwzS0BrMkBvClIDsztI8T8DEcVi0Sw61BI/v5jzG8dnAulruW9kxlTZGKU2eXIXlGZJObtVoQ7NavrgFzVrBUlOKSl1FnTmLmhAJGmgFraF4DFLt01OZyT9mAGqbtQgVN2AcjU2JeEmkKfD4dKqZerTtMXZ7JS+juns1Z0zBL62WXJIzEpCkDssmnVZusCX/wC4ireGxiFnKlWZQd6ahgoHYuRS4eGp7Z/Kn4qjLk4fEpIIRh0UY5UEOBYEvaNDC56ZwAvInME1APWduEVCDyzIo8wB3ZwdLngOJiauUpQTmzhnZ66/8gjgx2hnQZTvzSH3yDx23gGBl1+zTU5i4erM9bU/rAJ+tpDPziWZ6bb+HyOxhuGx0uYWQsKLOw23iQwUv7tGnoDS2nAeUTl4dKapQkUaiQKbU0gOSLfxK/mMNhcgU/iV/MYZAUzynJDPMAcAh7sQCHGlCDWI/W0mv2gDULuOG27jxB2MOTgZYDCWljplDbU29US6HLp9migYdUUGwpQQBh8ShblCgpqFtHAPwIhsRlyUpfKkB6lgzni0TaAr5yEKKQ5BUw3qYqHHzh/46lcQWfbqkODR2NnFbtekCh/Mr4mF43Bc43XWgh6oLGtC7gwCOnTMpPMKzAtle97Fmag865RWFJ5SmuHwym1LnYFwMrkVNKGlrgdVyK4UkzppSpSVAZqpyvRy7hz/ALU7RA8giv7Ria//AC8CKU/F8HiCR5Smso9GWWZgDXV3caM1H0Z3EaiO0jxPwMJweF5tOXMtdSXWrMa1vtDk9pPifgYTxYImoQAtakpoVknKCWBP9BFL6ywrkOgFL5hk7LO5VSgpcxfK+0MpIzK2a53MRo780XNyya++EcFNWPwwvlF682WcM4Jy0NbcDsY5M5SwoBJKaOP3Zdw4IAy1IIIbel4uJSkWlN4BOltY4ZaWA5mgsGTTwrSKisjHYYqCQUOWAGTvFk6an+7RZVhkZ09RPZV6I3RHQhI/yfcnx33gVNOdPUV2Vd3dH4oCp9YYar5QxYuhrAEm3ZANTYQHlDDO3Vev+WdGp2bvRtwRoYtKlpJBMpyKgkJoeFaH5COJlIDgSWBuMqK0A32AHqgKv1jhd061yFuqz1y7keY3D8TynhDYofbI29ai1D4tFwSk1+x7V6Jr41rBzSfuf9qPnARTLlq5tSUoKVVByioKSQbRDFT5EtQStKRQeiNczBrknIqgB7PhDVLYoAQoAEsOr3T+KJqYkEyySLEhJbwrAUZGPw6iwSLkVRSiSp3FGypJgTyjhSHBQRSuQ60Ho7g+yrYtep92fJPhvtCpchCSSJLE3YJ4DfgPKAThsZhlqCE5So2GTZ3qzEhjFkYdGc9RPZT6I3VAlIBcSmO4CQa3q8AmnOeorsp7u6vxQFHFLmJUrLhUzA/VbKnQlyS714U40clLmF3wiU0U1QagEpBDa0F96xpc6e4r/b+qMo8kBmCp3rUlTVDsHFWoDpcViAViZmmCchtUi7VBKQ4r4uDRqxawDrB5zDiWzM5Sp3FbCjGn9sI4HBCUXSJpo3WUFPap62jU8TvF3nT3Ff7f1RRTUuUhgpAqZhokFglVX11FA5rEPrDC/h9csi3imLCAFDrSiaruEm6i9zHeaQ78zWtcqNWfXVh5RAlWKkZsgSCpklsgBZQJ1ZmAci4cbiIIxuHIcpCWAJzIFAcjVDivOI84uECn2RpaiaMzNWlh5CAtbmy2zJ4ceA8hFFM8oYV26ru1EE6P3f7JAjox+FcJdDkgAFBFTQCqb8OB2i0lCQ32RpaiaNQNWAJTT7KzNRNGs1dIBE0ypctS1ISwUbJGqmF+JhSOUcKSzoB1SUMRUixHAxbkzCx6iu0ru7n8UdKE/c+5OltYCmrlHCgt1X25suPEZaf8jcRLp2GYHqsVZR1LqYFgwrcCmtIsqQk1MlzxCfnHco+61eyb73vxgKKOVMKWZqlqyyG8XTSNHCBBMtaAllVBAZwUkiIZU/de5Pzhkg9ZAylIDtZrGgYxJ4sK+MmzUuZaAsArKg7GigwSNSRm8h4Gt0zFOf2ZLAFjzoqQSBRrFhV9bRoZVOWIbMr0X1PGO5V95Psn9UI4M8YrFOP2dDE3M0UHqBzV8I70vE/+sH/+1PHXyi/lX3k+yf1QZV95Psn9UVGeMViqPh0k6tMAHiKnjT/qLchSyU50hKsqqAuLo1huVfeT7J/VC1JXnT1k9lXondH4oCpPxGJCjlkpUlyxzhNKMS58dI7JxGJY5pKXALELYKVlcBqsM1PWDFnETigOpYA/IToSXY0AAJJsIQnlKWaDESdDcWLEHt1FRWAgvF4lnThx4GYAaFjdtBfi9YJ2KxQfLh0KazzQl/cWHyhh5Sli+Ik+Y4fj4jzEMkYkLLImy1EB2TWhsaKtxgHTw5SOJ/lMZ/1VNFE4mY3EORQ2YjUi/wAmuzErzI6ybn0eB/FFeXynLIB5+UH73VOospQOh8oBM2XzCCqbiFlwzkG7bJ1pp6orYFHPDqYtaik1IBAJFwHLs9zeoZQq9/6wlkPz8lr6a/xcffEuloCiOekhTORR2AzORndmL+BeIEK5NnZqYlYS2zl3rwb57Ui7hZRT1ScxCU1L1qrck+ZMI+spdukSv7D96zaw2SoqOZK0kFKSCEuCDmYghVRFEMfglLOZMxSCwYCzjPfxzD2RGVNxCZaObVilpUFKzLKVHrFgQC+9g5bNaxGpNxyUqKVTUJIuCkjbUqb0h5xH6wlGnPyd6tx3Veh8GiDP5MkpmZuaxUwtlKgQaKUHd1bjQUEbWDkqQgJUsrId1EMS5J08vVFb6wlj/Pk12b+iofIm5w6JiFAFiUh6i4oq8UMkW/iV/MYpYifiQpYTKSpPoEqCdNa2fgIsyErbtJ7SvRPeP4oZlX3k+yf1QFFGKxLKeQlwRkAmDrAuS+iWOUXNydGiKcTisoJkozFRdIWGCWDV1LvVtLVjQyr7yfZP6oMq+8n2T+qAzU4zF0fCp0/zh+F9L9ryEaOEWsoSZiQhZHWSFZgD+Zg8dyr7yfZP6oMq+8n2T+qAMPY/mV8TGeMViXI5hJ2VmCQxJA1NaPFyQlbHrJ7SvRO5/FCpuNSkqCpqElIc5klIAPEqb3wC0YrEZXMgA5iAnOD1aMSXZ704Nq8CcRia/YpHZYZxV82dzw6ula+rv1nLt0iS4LM4d9mzvDOmJ++lszvoztfM16QC8Ni5yinNJygs5zWcKJLCwDAVaquEaCe0nxPwMVpWICiyZstRABIFSxsWCrHeHSgrOlyDU2DaHiYk8WCcVhOcDFSkspZdJa+dOn5n9QimOSZlziZvgCQCWAL17wJo1D64uzhLSCpYSBmIJIGqmDnxIit0/CsDnlAFmdhe19eEI4IHkhZviJulibBnF3q2tfEuT1PJKgGE+aAwbrGhD5i7uQaUemkTVjMMKEy3cBstnLB6UrHBjsLTrS6hwWo3izaF9mL2MEQHI6nP7RND3Ytow8PV83vIl5VJDkslVTU3Rc6xT+sMKz55TM7sGZnd22i0rDozjqJ7KvRG6IobPkhQ6yQpqhw9fX4++MJWCmCgwkgkpqzBrOHvqfGto154lIbMkVLBkPxLsKBtYSjF4YqygyyXZgAa3oWY0r4VgM4cnzQCno0ghgQSApi1AcynUxA6xLl38NTk3ChKQoyUS5hcEIAsVPcbsCeMJRj8MXqgMSmqGqL3Ff8AkbiHYedImEhHNqIqwANLP4PEFiZ2keJ+BhQ5Nk/dIrfqDT1R2Zh0Zk9RNz6I2MLxk6TKYrCQ7t1HtewMUUZuEmh8kiSzuKB3BOQ3AcCunbuGJMJmFnHM+GkGjAkCwAZLvuG0YRcTjsKbKlFrs2gc+5z4A7GBOOwxsUWBbLUA6qDdUUN7RFOHJUm/My3ZqoBLbORWHSkAKYBgEpAAsAMzNFfC4iRMLIyKLO2XSl3FLiGjDoznqJ7KfRG6oqEcqYQEZhIlzFOM2ZIdgDXiaAeuKP1et26LIy1NEg8U6ir+qtw1dXES0pSSmUFEVyhIcjVuLOw3jPGJW5ScI5Go7Jq1CU+uIFLwk7/1ZB2D2YHLel9m/qNqTJSkMlISLsA1fVGeiYohJ6OEupiCl6dWtB1bqNadVtYv9HR3E+yIo7IFP4lfzGDESQtCkGygR5wqRh0N2E9pXojvGGdHR3E+yIDPncjqJdM+agdYhINAVPbYB6DSOjklb1xM4h7Ozh1a3FCB6vBhHKWENlyrA2HpBxpElY7DDWX5beriPaTuHgbg8CpCyozVrBDZVFw9Kvuwb1xdaKmFXJmB0BChR2SKOHGmxh3R0dxPsiKCQKH8yviYz8fh1mY4kS1pp1jckgpUCNmIvRvdckYdDHqJ7SvRG5iOIMpDZkgZiw6j1AJqwpQGAzJGCmj/AMbDuQXUEgcGKX2pf4V4vDzyCDhZLDsBxo5u9A5tw49W8jG4Y2VL10FklibWG9mraJqn4cJKiZYAuSAGa+m9PGkQQ5Nw5StRMiXL6oAKWcl+sKaUBHq8BoJ7SfE/AxWw/MrBKMigCQSADUXEOlSkhaWSBU2DaGE8WESsVBBPWPok2USNN4QMNJd+aD8ZZOpOopUmLadfzK/mMZ03HTkqI5jMK5SlVxnyh6UJSUqa16hoRwO6PJ+6FyaynqXJNRcufOOpkSRaUkeErg3d2pFUcoz2zHDEABynO6qbABieGrGJTsdiA4GGfjnBF/Aaf2NaiwrDySGMpJGxlU8ssTVOGdNFdlXondHCF4PFTVFlySgVqVgnyAtxfUUiwrtj8qviiAhNKFNmSSxcOgliLEUoeMKRh5IZpQozfZbM1W0YeQiujlCfQHDKNO0CEh3sxJNN/XE5WMnkgGQzv1s9AHo4Z3bT/lgeZMou8oVv9lfx6tY7KRLSXTLymtRLY1qagbxVVj57JIwxql1DOHBJZtqCvlaF/Wk//wBNdvvE/i+DD2qPAX5k4Zk0Vc+idjwialpN0k0Iqg2Nxa0cr1MzO5t4Kb3NDJqSUkA5SQQFM7E2LatAV+ZlW5oXf91qLHs3iKcPJFpKRa0ra3o6RkrxOWhximSGI5pycpy9pi6tKXKVNqBDpKnJ6fYkn7DQMqn4W286RBuSUS0ElMvKTcpls/iwiQnDOaK7KfRO6uEdwUtSUJC5nOK1XlCXcuKCgpT1RNPbP5U/FUUIxqBMQpBMxIVcpBB821t64z0ckJD/AG2Jc3UVKJO1cumm0S5VnpKlJOJVKZIBASaa5s2lFgOGYlNbCKsueSlRGOKgkFymUDS4a5LB68DsYguy8BlytOxBYh8xUp2Id6ainvvWNHnhsr2T8o8+MZUnp4bbmhQW86GvHiI2eS8QFocTBMIJClDe7WFgQLRRORODWV2leie8eEM54bK9k/KET5i0y1GWnMrMWB165f3PFY8oznphlEb5xqW24E+scWC3zcu/NjQfutraaRBOHkh2lCt/sr+6IS8XOJIMhmSSDncEh2D5daXGusJPKM926KrSvOBtX02A9ZEBdkhCHyoyvfLLIfxYQznhsr2T8ooHlCdphjv29AQO7c5nAuwU7ENDMLjJqlhKpCkJr1ioFmtbf+3vAPkTgxortK9E7nhEpikqDKSSNigm4Y3GxI9cSkWP5lfExQnY+cg/uCpJVldJYh1MKVcMxzUAdizEwD+jSb8yn/R4v3d6x3mJLNzQZ3bmqOzO2W7UhKcdOKQejkFx1SsOxCnNrggU/EIgeUpzJPRVV0zgtUBiw8fdxYL0ooSGSkpF2CCPgIZKmArTe5uCNDuIoYTGzlKSFYcoDkKUVg2BqABYltdY0U9pPifgYk8WFebOymq0JdS2zDYqJrmFgCYj0oW52V/f8fA+UTmYVCy6kglKlZSRbrPTawhJ5HkMxlJIsxGhDEeDUa0I4hnSQz87LZ29bO3au1fCOHFJ+9la+6p9PQRlzMKvrIGDQUFZclYZSQ4SSCpwSMvvpDMNgsyskzCIQjI2YLB2ISwqQ6lHxAO0BoqxIAczZYFanhf09IihZUoFK0EMsOEvUFII7Whjh5Kk0+zTQkjgVNmPuENlSUoUlKQwyqp60RRNl95Psn9UDL7yfZP6obBAKZfeT7J/VAy+8n2T+qGwQFaYFZk9ZNz6J2P4oYy+8n2T+qCZ2keJ+BhhgEKw73Es+Mv/APXE+cR6IO7LrQ/Z6ecVJfJK0gBOJmtq/WJo1z2auab8AYPq2c79JUNGyvYliKsCxD0/pAaGVW6fZP6ogArOesnsp9E7q/FDZSCEgEkkAAk6tqYi3WV+UfFUBBWHcuRLJ3MutiL5tiR6zHOjXDS2LP8AZ3ZmfraMPIRSTyXOCQkYlQYM+T31Vc8fcaw2XgJoCgcQoksxygZaqJ8XCm4ZQYBxwQ7sr/S8ePE+ZhkuUU9nIPBDfBUUUcmTQG6Svh1dGarkvv4vvFmRg1BSVGapWVJSQbKcu5/EGSAdge9AMkBTdpPaV6J7x/FE2X3k+yf1R2Rb+JX8xhkApl95Psn9UDL7yfZP6obBAKZfeT7J/VAy+8n2T+qGwQFaQFMesntK9E7n8UNZfeT7J/VHMPY/mV8TGcrkmZUDErAPAkipIY5qX8gIDRZfeT7J/VAy+8n2T+qKEjk6cC5xKjRQbKGq+Q1Nw78YE8mznSTiV0Z2SBmbdyWN7e81gL7L7yfZP6olKCs6XINTYNoeJihIwE0KSo4hSgC5TlYEMzO5LPXU+MaKe0nxPwMSeLDuISAFESySCNe07OQxJo50ehimcT//ADTTuHq9LOWIqdfR2IJ08TITMSUKqDfSKP1HJ/HZv3ij8T/bmMnSE2cQP8PMJcggHQAFxWt29RiKMU5A6NODtUswci7K46bQ+ZyNKUEg5jlDds1DNUAtrttAnkWUAzKuT21XUz1e1BC4iZlxzC6KWBWhyhwXegUaDjCekih6NOr7ga163Af20WFcjSiADmYKzAZzQsLVtR23rAORZOyvbNGs1aX+AsAAChPLn9mmUS97lwGFbsX9UKVjWAfCzq0pWtONqs52OlYsSuQpKSCAoMc37xVTQua17IvEk8jSg/aqFBs6m69VUe763hcJmYhi3RppDAuOLEgudH9xjsjEZsz4ealkkh/SIDsOtfxYRYHJMoKCmLhi4UQ+UZQ7GobS0LTyJKAbrNT0zUDcu5/4AtC4XLmkqSDhpgc3J7IL1LG7M440do4nEuP8PNfY/wDbf9jizJ3IUlTPnpZlqDeR/t46eRJTg9fqggAKIFSVE0qSSo3hcImYogUws08H89WNGI8dI6rE2/ZptQT4MohjWlAFXsYeeRZTntVZxnLULilr6WOrxz6jk7K9a1H1u9+MLiMqa4cyFihJc2Iel3LtSmohQxBf/Cza7kPR71oPXrF/BYBEp8j1u6ifjb+sWoXGRNxDKYYaaRqXtfjWw8/VEue6xHR5jAqGZ6HKCQRXVgA7XPr1YIXGMMX1ino02lzpZ7ksS23CJzJpFsOs9l+s3aZ23Zy/h5a0ELjHXiGthphcP4FyCFV4ZqPR9WCpTcQzNh5qnD03dmu1nN/iH1oIXGTNnM/7PMLKKaF3FWIrUGng8HPlgejTPAGoq1XPr+DxrQQuMRGLJB/ZZr+Pnr4+WlHcJ3Vfo8zSjh2IJPpaMzcY1YIXGNKxB1wswa30LVNbuS4D0BPCGyJuZ3w8xLAmpuRoK3O9qjVwNSCFxjoxT/8AjTQRf3gsXrUaaVgViSAD0WbVqOKal+tpGxBC4yBOJRmGHW4LFJUxZncM76DS/CLmCS4cyyhQJDEv6wdiItwQBBBBAEEEEAQQQQBBBBAEEEEAQQRx4DscJgJgzDeA8tgfpaZkwjmwJfeKqjYkM1dtK1pHoOlt2g1H3oaRRw30dw6JnOJBBPo5urvb+kaPR0bD+/8AoeUd1zTf4s/TiuI+fUF4wCjF9mjqMWCzJUoEs4sLVLm1Yl0ZGwhktKRQNHDROCOPBmEB2CE4jFIQHWtKRZ1KCa+vwhqVAgEFwagiA7BBBAEEEEAQQQQBBBBAEEEEAQQQQBBBBAEEEEAQQQQBBBBAVeU8AmfLVKW+VTO1+qQoX4iMkfQ/DuSDMckk9d7jKbg1y0zdqgq4BBBANl/ReQCD1ywAAUpwyZgmpDENRQYG+WjwpX0Qw5lypZMxpKVJQcwdlO79Via3aCCAFfRGQSSVTDm5wKDpAImhImCiaAhOlamsA+iMjrdaYSpKkqJUCTn7RcpobVDM3FT9ggHTfo3KUSc0yslcgjMD1JhJU+YElTm52DvFdf0Pw5CwStpnaqkehkYMmgolTWCkIYABoIICc76KylJyqXMKa0dNHCAWIQ9ebSfURYkGA+h2GE3nU50qdKmCnDpCUuygakJSCdco2gggLnJH0fkYcNLS4yhAzdYhKStSQCQ7DOQBsANI1AIIIDsEEEAQQQQBBBBAEEEEAQQQ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ata:image/jpeg;base64,/9j/4AAQSkZJRgABAQAAAQABAAD/2wCEAAkGBxMTEhUTExMWFhUXGBsYGBYXFiEXHRkaFx4ZGxYeGBgZHiggGBolGxgZIjEiJSktLi4uGB8zODMtOCgtLisBCgoKDg0OFw8PGisdFR03LS0tLSstLS0tKy0tLS0tLS0rKy0tLSstLSsrLS0rLS0rLS0rLS0tLTctLS0tKysrK//AABEIAMYA/wMBIgACEQEDEQH/xAAbAAACAwEBAQAAAAAAAAAAAAAAAwIEBQEGB//EAEYQAAECBAQBCAYHBgYCAwEAAAECEQADITEEEkFRYQUTFCIyUnGRQoGSobHRBhUjU2Jy0iQzgrLB8DRDk6Lh8URUY3PiZP/EABgBAQEBAQEAAAAAAAAAAAAAAAABAwIE/8QAIREBAAEFAAEFAQAAAAAAAAAAAAECERITMYEDISIyUWH/2gAMAwEAAhEDEQA/APuMEZM7GrzKALAEiw0MQ6bM73uHyjWPSqmLucobMEY3TZne9w+UHTZne9w+UNNRnDZgjG6bM73uHyiBx8zMBmuCbDRvnDTUZw3IIxumzO97h8oOmzO97h8oaajOGzBGN02Z3vcPlB02Z3vcPlDTUZw2Y86n6WIBUlcqYCFrSMrKDIy1UsslParVk+kRDl4+Y4Ga52GxMT6bM73uHyhpqM4QV9JpYLc1OopaScqWBQHLkqoDxtcsKwiT9L5ZSFGTPByJUoBIOXMJbDtVLzAKDQm1YtdNmd73D5RFeKWbkGoNUg1FQbXBrDTUZwnjfpFLlLUhSJhKS3VANk57ZnAalQH0pWK6vpbJBUObnFtQgMeqVhjmaw/rYEw/pszve4fKIjHzHIzaA2Gr/KGmozh2b9IUvKCJUxRmJlLFAkBM5YQ6quCkFzTQB6iK036VhJWFSZhIz5cjF8gWSlZLZFshymrBaC9YtdNmd73D5QdNmd73D5Q01GcK836XSUgky5rBrpSmpXzY7Sh6WpoKAsSBDD9KJdfsZ7AkE5BcMwYqdy9Es7hmzFIM1YxZufcNKjSO9Nmd73D5Q01GcI4P6SS5kxEsS5o5xwCU0BSVghVafuyxD3Fo24xJePmEdrUiw0JH9Il02Z3vcPlDTUZw2YIxumzO97h8oOmzO97h8oaajOGzBGN02Z3vcPlB02Z3vcPlDTUZw2YIw5ePmF+tqRYaFon02Z3vcPlDTUZw2YIxumzO97h8oOmzO97h8oaajOGzBGN02Z3vcPlDsHi1lYBLgvpwiT6VUReSKoUsZMCStSiwBUSeAJePOYzlGWteeXjObGQBgkqCS5OYg9WoIFRZtxHo8T2lggnrK0J1PCK5w8v7sf6e1tOJ849NP1hnPXnEcoMlJ6f2tTJFMwJq/ZZ0luKdCHuc8UTAVY05H7CpQHaSSkFTOCHCm8LOBGuJCPux/p+J23J8zAcPLN5Ys37vQUAtZifOL5GbyfyrLSCF4oTVFQY5crA5QAwGpLud+Eaqu2Pyq+KYgMPL+7H+n4cOA8hElK64oeyr0TunhFujPn8mziTlxJSCokjKSWJdIcq6oTbqgOLuYx5WOmFX+PAQAq8kAnKsA0I7IBbM7tXjHrM3A+yflCRh5f3Y/wBPi+24B9USbK84caozQBjgEkBTc05USrq5QU1GUMSDc2rF3DYSfMAmJxpUkg5fskgetmc01jXElDvkD75NqDTaJoAAYJIAsAkgeTQ9v0RILocudTZ+qYrcsT5yJbyJQmrdspVlFixJ2zZX4PFmYqqaG59E7HhDM3A+yflFvCMk8o4nMGwpy9Z3mB6Fk2011P8AUHKOIf8AwhZyP3iXoWB2qNONxGtm4H2T8oM3A+yflDyqrgcRMWVCZKMvKQxzBQVuQwBDcRqPAWB2j4J+Kolm4H2T8oWFdY0Nk+id1cIXhCOUp01IQZUsTCVAKBVlZJBqHuxy02eKZ5QxNSMK3WADzA+U3LAaV123ca+bgfZPygzcD7J+UPIypnKOIDthCdjzid2tsBW+nrjUQSwehao46x3NwPsn5QZuB9k/KF4/RSxHKMuSBzisoJVXTtgF9qqHvijyvyrJXJUEYnmldUpWlKiRlIVQemC2UjV21jVlgEVS9VXST6R4cB5QGQin2Ypb7O3hSF1eaE9aRlTj8ywEhOaXpQB+0VqOUlyCVFY0IhxxK8hX08kAhLiQk9brE6MXG1gkE6vvTMLLUCDLBBcdjd301c+cdEhDNzYalMm1tNInkZWB5UR6eJC6qIASRQACrDQhZatxU5XNvD8uYdeXLMHWIADEVVYGlDwOx2MWxIR92NR2N76awJkoFkAVB7GosbXEW/8ARBeJTLQpayyQoub6naPPY3FJM1U1GPUhJGUICMyUKKUhy5b0XAIvnarx6OWxBBBIzKoUk6nhBzCPux/p+HDgPIQn3GEZi1qLY49QpdIksyiVEBTMo0IdNmDmEnGqCQfrB2DKaQmpoHtTjsVcQI9ImQgBhLDFqZNraaRzmEW5sU/+P/iJ5GPgOVEhWdeLC0LDJQZWStGLgO7XB7wtr6Pkmclapa0l0qDgjUEUirzCPux7Hjw4nzi3yaAJiAAwDsGYWNqRzX9ZWOrydfzK/mMRmzkpbMQHLB9zYRJOv5lfzGIYjDImBloSoAuAoOx3D68Ywjjos8oSfvZftp+cdVjpQvMRT8Q48eB8o59Xyvu003D6ufW5d4QnkWQC4lJpUDQHcJsDx4DYRRfSoGoL+ELV20/lV8UR2RJCEpQkMlIAA2AoI4rtp/Kr4ogE8oYtUsDLLK3exswfbW0Vk8smr4eeGb0HurLSrm4JbiztGpGX9WTCGOIXr792IOrX0dwbAK5YIUxkTTVQBSkmiSR1ioAJJYHXtCsOwfKOdWUypqCxLqSyaZXAO/WpuxhZ5MX/AOxMGzbtepY1qzNwi7hpZSlKSoqIDFRueMATO0jxPwMRxc5SQMqCskszs1CXJNBZvWIlM7SPE/Aw2AyxywX/AMPP9gX2u3viauVg7c1OJZNkaqCSzvQgKq+xiE7kpSn+3mB31LVL2BH4RRjSjEmOfVUzrftEyr+okM996sGiC1gcdzmYZFoyljnDOeDEv/yN4entn8qfiqJgRBPbP5U/FUUV8fNUQ0taUrSQSCMxKUsogJFahg4BYKcVYRmnGTqDpGHBYKqbhQOUkMMoN/UOL7C8Kg5nSDmBCuIIAIfZgPKM7HyFCYCjDpmBkuomoYjcuWCQaAk02iBSMRPIfn8O1HOzkjhR6DiNY2JU5KqpUlTXykH4RRwnJ0so60lKHYFIpQHMAW0zEvob6xcwuFRLTllpCU7AMIolIt/Er+YwtWNlhWQrSFDQlrDMfcXhki38Sv5jCp2AlqJKpaSTckVs1/CkBxHKUks01FfxDW0TOMluRziHTcZxTxrSEHkiQbykmoNQ9RZhppbYbROdybKX2paTUmo1Nz41MBIY+VT7VFfxjxs+0WEqBDguDUEaxVPJcliOaSxoQ2gdh4VPmd4sy5YSAlIYAAACwAoAPVAJTOCRU3WoChLlyaAVsCfAGOJ5QlEAibLY/jHDjuR5x1MlKkkKDjMo+8/0JHgTHPq+V92ny/v+33gO9Nl066au1e7VXgQIFY6UADziGJZ8wuzt5EHwiJ5OlMEmWkgFwCHANDQHiB5QDk2VlCebTlFg1Bb5DyEBPpkv7xHtjhx4jzEMkrCiggggksQXBodRFMci4cf5KPZ8PkIt4WQlBlpQkJSHYCwoYk8WCp5lpClrYDMQSeKmHvIiqnlDCkPzkvzZ72BvYxbmZS6VJzDMqhQVC54NYwnosj7oUoPsjav4eJ84RwCsRhwAorlgGxKgAWZ6vxHnHE4vDG0yUfBY+fGJdHk0+yFHb7I0e7dWkcGGk/dC7/ujf2eJ8zFRBOMwx/zJe3bGz0rWnwhwlIKkkAEFKiCKgglDERGZhpKgxlAit5RN6H0dYkJiQpIAIASoABCgAAUMAGtAU5uKyrKTh1ECgI1ckBnYHehLA1sWWvlIAgdGmkmwCakOASApqB9dxxCdbnhsr2FfKMudyeSpShPxCcyieqFeoBxYf3rEEpmLbL+zTDmBJo+ViQxZ60B8D6oTN5TCS3RZrkOA1+rmIFWcWOx3iR5OVX9pxNX0Oub8Ojjy8G1UTQAB1jS5QqvjSAXMkJdHV1PwMIxszIpIElSwQokpBLEMw2cvqRaLEycMyaKufQVseEM54bK9hXyijKXj2f8AZJxbUJvQnWtwB4napZMxLKKejqNWSR6VM2rNTxsYOgjMTzs8AknKM4FSSWYUFYgvk8kFsRiRt2qe6v8AetYgdhJ2dWUyFoDE5lAizMPGp8qPD5iEJKiRRk6E3KgGAqSSQGh/PD8XsK+UJUtKlKBSSClNChR1VwihYxOHcjMhxcEsQToQbGzg1Dh470jDso55bJuygW8o4nB4cO0lIcuWkmpN36vAeUTEiS2Xmxl25ot5ZeEAlOOwpciZLYXOamhvYioqLQ2XPkK7K5ZegZQPwMc6JIZuZSzM3Mm3sx0SJLgiWxDENLItUWG9YBkjDpbsjtK/mMM6OnuiFyJwayu0r0Fd48IZzw2V7CvlAIVNkAsVIB61CWLIJCixqwINeEKGOwv3krQ9sPUAijvYg+uGLw8kkkygSXd5RNy59HescGGkC0of6R8O7tAOlIlqDpyqFQ4LhwWNRsQR6on0dPdELkZEJCUIKUh2CZZAqXNAncvDOeGyvYV8oBAQhKSSKZiKAk1UwYCpqYWMXh+/LG4KgCGJFQaioIhqFJUkhSSRmNChR9JxpvHOYkuDzQcMR9kdLejARViMOE5iuWEuzlQAfZ3jnSsP30Gj0Oago9OIIiXR5LZeaGXbmi3ll4QJkSQSRKAJDE80ajY9W0BDpeGqeclsGc5g1XartofIxawwQVIUhiDUEFwQUkgg6iKycHIFpKbN+5NvZ/t4tYdScyEpBAFhlKQAEmziJPFhNGv5lfzGKP1zJo62dmBBBOZiKM9iD4ReRr+ZX8xhJwEr7pFLdQa30hHEITyxINpqNr3qBQ61Ijs7leQhwqYkEEgjVxemsP6FL+7R7A3fbesSVhUGpQk61SD46RQqTyhKUQErBJJAGpId6eAJhqu2n8qviiOIwksHMJaAdwkA66txPmY6rtp/Kr4ogF4jHy0KCVqAJsDq+b9J928QTynJNpiTb32bd6tux2MWJkhKu0kK8QDZ2v4nziKsJLN5aDpVI8dtwICueV5Dtzif6WBvaxeGI5QlFQSFgklgNzUt4sImnBSwzS00DdkWAa/gAI6jCSwzS0BrMkBvClIDsztI8T8DEcVi0Sw61BI/v5jzG8dnAulruW9kxlTZGKU2eXIXlGZJObtVoQ7NavrgFzVrBUlOKSl1FnTmLmhAJGmgFraF4DFLt01OZyT9mAGqbtQgVN2AcjU2JeEmkKfD4dKqZerTtMXZ7JS+juns1Z0zBL62WXJIzEpCkDssmnVZusCX/wC4ireGxiFnKlWZQd6ahgoHYuRS4eGp7Z/Kn4qjLk4fEpIIRh0UY5UEOBYEvaNDC56ZwAvInME1APWduEVCDyzIo8wB3ZwdLngOJiauUpQTmzhnZ66/8gjgx2hnQZTvzSH3yDx23gGBl1+zTU5i4erM9bU/rAJ+tpDPziWZ6bb+HyOxhuGx0uYWQsKLOw23iQwUv7tGnoDS2nAeUTl4dKapQkUaiQKbU0gOSLfxK/mMNhcgU/iV/MYZAUzynJDPMAcAh7sQCHGlCDWI/W0mv2gDULuOG27jxB2MOTgZYDCWljplDbU29US6HLp9migYdUUGwpQQBh8ShblCgpqFtHAPwIhsRlyUpfKkB6lgzni0TaAr5yEKKQ5BUw3qYqHHzh/46lcQWfbqkODR2NnFbtekCh/Mr4mF43Bc43XWgh6oLGtC7gwCOnTMpPMKzAtle97Fmag865RWFJ5SmuHwym1LnYFwMrkVNKGlrgdVyK4UkzppSpSVAZqpyvRy7hz/ALU7RA8giv7Ria//AC8CKU/F8HiCR5Smso9GWWZgDXV3caM1H0Z3EaiO0jxPwMJweF5tOXMtdSXWrMa1vtDk9pPifgYTxYImoQAtakpoVknKCWBP9BFL6ywrkOgFL5hk7LO5VSgpcxfK+0MpIzK2a53MRo780XNyya++EcFNWPwwvlF682WcM4Jy0NbcDsY5M5SwoBJKaOP3Zdw4IAy1IIIbel4uJSkWlN4BOltY4ZaWA5mgsGTTwrSKisjHYYqCQUOWAGTvFk6an+7RZVhkZ09RPZV6I3RHQhI/yfcnx33gVNOdPUV2Vd3dH4oCp9YYar5QxYuhrAEm3ZANTYQHlDDO3Vev+WdGp2bvRtwRoYtKlpJBMpyKgkJoeFaH5COJlIDgSWBuMqK0A32AHqgKv1jhd061yFuqz1y7keY3D8TynhDYofbI29ai1D4tFwSk1+x7V6Jr41rBzSfuf9qPnARTLlq5tSUoKVVByioKSQbRDFT5EtQStKRQeiNczBrknIqgB7PhDVLYoAQoAEsOr3T+KJqYkEyySLEhJbwrAUZGPw6iwSLkVRSiSp3FGypJgTyjhSHBQRSuQ60Ho7g+yrYtep92fJPhvtCpchCSSJLE3YJ4DfgPKAThsZhlqCE5So2GTZ3qzEhjFkYdGc9RPZT6I3VAlIBcSmO4CQa3q8AmnOeorsp7u6vxQFHFLmJUrLhUzA/VbKnQlyS714U40clLmF3wiU0U1QagEpBDa0F96xpc6e4r/b+qMo8kBmCp3rUlTVDsHFWoDpcViAViZmmCchtUi7VBKQ4r4uDRqxawDrB5zDiWzM5Sp3FbCjGn9sI4HBCUXSJpo3WUFPap62jU8TvF3nT3Ff7f1RRTUuUhgpAqZhokFglVX11FA5rEPrDC/h9csi3imLCAFDrSiaruEm6i9zHeaQ78zWtcqNWfXVh5RAlWKkZsgSCpklsgBZQJ1ZmAci4cbiIIxuHIcpCWAJzIFAcjVDivOI84uECn2RpaiaMzNWlh5CAtbmy2zJ4ceA8hFFM8oYV26ru1EE6P3f7JAjox+FcJdDkgAFBFTQCqb8OB2i0lCQ32RpaiaNQNWAJTT7KzNRNGs1dIBE0ypctS1ISwUbJGqmF+JhSOUcKSzoB1SUMRUixHAxbkzCx6iu0ru7n8UdKE/c+5OltYCmrlHCgt1X25suPEZaf8jcRLp2GYHqsVZR1LqYFgwrcCmtIsqQk1MlzxCfnHco+61eyb73vxgKKOVMKWZqlqyyG8XTSNHCBBMtaAllVBAZwUkiIZU/de5Pzhkg9ZAylIDtZrGgYxJ4sK+MmzUuZaAsArKg7GigwSNSRm8h4Gt0zFOf2ZLAFjzoqQSBRrFhV9bRoZVOWIbMr0X1PGO5V95Psn9UI4M8YrFOP2dDE3M0UHqBzV8I70vE/+sH/+1PHXyi/lX3k+yf1QZV95Psn9UVGeMViqPh0k6tMAHiKnjT/qLchSyU50hKsqqAuLo1huVfeT7J/VC1JXnT1k9lXondH4oCpPxGJCjlkpUlyxzhNKMS58dI7JxGJY5pKXALELYKVlcBqsM1PWDFnETigOpYA/IToSXY0AAJJsIQnlKWaDESdDcWLEHt1FRWAgvF4lnThx4GYAaFjdtBfi9YJ2KxQfLh0KazzQl/cWHyhh5Sli+Ik+Y4fj4jzEMkYkLLImy1EB2TWhsaKtxgHTw5SOJ/lMZ/1VNFE4mY3EORQ2YjUi/wAmuzErzI6ybn0eB/FFeXynLIB5+UH73VOospQOh8oBM2XzCCqbiFlwzkG7bJ1pp6orYFHPDqYtaik1IBAJFwHLs9zeoZQq9/6wlkPz8lr6a/xcffEuloCiOekhTORR2AzORndmL+BeIEK5NnZqYlYS2zl3rwb57Ui7hZRT1ScxCU1L1qrck+ZMI+spdukSv7D96zaw2SoqOZK0kFKSCEuCDmYghVRFEMfglLOZMxSCwYCzjPfxzD2RGVNxCZaObVilpUFKzLKVHrFgQC+9g5bNaxGpNxyUqKVTUJIuCkjbUqb0h5xH6wlGnPyd6tx3Veh8GiDP5MkpmZuaxUwtlKgQaKUHd1bjQUEbWDkqQgJUsrId1EMS5J08vVFb6wlj/Pk12b+iofIm5w6JiFAFiUh6i4oq8UMkW/iV/MYpYifiQpYTKSpPoEqCdNa2fgIsyErbtJ7SvRPeP4oZlX3k+yf1QFFGKxLKeQlwRkAmDrAuS+iWOUXNydGiKcTisoJkozFRdIWGCWDV1LvVtLVjQyr7yfZP6oMq+8n2T+qAzU4zF0fCp0/zh+F9L9ryEaOEWsoSZiQhZHWSFZgD+Zg8dyr7yfZP6oMq+8n2T+qAMPY/mV8TGeMViXI5hJ2VmCQxJA1NaPFyQlbHrJ7SvRO5/FCpuNSkqCpqElIc5klIAPEqb3wC0YrEZXMgA5iAnOD1aMSXZ704Nq8CcRia/YpHZYZxV82dzw6ula+rv1nLt0iS4LM4d9mzvDOmJ++lszvoztfM16QC8Ni5yinNJygs5zWcKJLCwDAVaquEaCe0nxPwMVpWICiyZstRABIFSxsWCrHeHSgrOlyDU2DaHiYk8WCcVhOcDFSkspZdJa+dOn5n9QimOSZlziZvgCQCWAL17wJo1D64uzhLSCpYSBmIJIGqmDnxIit0/CsDnlAFmdhe19eEI4IHkhZviJulibBnF3q2tfEuT1PJKgGE+aAwbrGhD5i7uQaUemkTVjMMKEy3cBstnLB6UrHBjsLTrS6hwWo3izaF9mL2MEQHI6nP7RND3Ytow8PV83vIl5VJDkslVTU3Rc6xT+sMKz55TM7sGZnd22i0rDozjqJ7KvRG6IobPkhQ6yQpqhw9fX4++MJWCmCgwkgkpqzBrOHvqfGto154lIbMkVLBkPxLsKBtYSjF4YqygyyXZgAa3oWY0r4VgM4cnzQCno0ghgQSApi1AcynUxA6xLl38NTk3ChKQoyUS5hcEIAsVPcbsCeMJRj8MXqgMSmqGqL3Ff8AkbiHYedImEhHNqIqwANLP4PEFiZ2keJ+BhQ5Nk/dIrfqDT1R2Zh0Zk9RNz6I2MLxk6TKYrCQ7t1HtewMUUZuEmh8kiSzuKB3BOQ3AcCunbuGJMJmFnHM+GkGjAkCwAZLvuG0YRcTjsKbKlFrs2gc+5z4A7GBOOwxsUWBbLUA6qDdUUN7RFOHJUm/My3ZqoBLbORWHSkAKYBgEpAAsAMzNFfC4iRMLIyKLO2XSl3FLiGjDoznqJ7KfRG6oqEcqYQEZhIlzFOM2ZIdgDXiaAeuKP1et26LIy1NEg8U6ir+qtw1dXES0pSSmUFEVyhIcjVuLOw3jPGJW5ScI5Go7Jq1CU+uIFLwk7/1ZB2D2YHLel9m/qNqTJSkMlISLsA1fVGeiYohJ6OEupiCl6dWtB1bqNadVtYv9HR3E+yIo7IFP4lfzGDESQtCkGygR5wqRh0N2E9pXojvGGdHR3E+yIDPncjqJdM+agdYhINAVPbYB6DSOjklb1xM4h7Ozh1a3FCB6vBhHKWENlyrA2HpBxpElY7DDWX5beriPaTuHgbg8CpCyozVrBDZVFw9Kvuwb1xdaKmFXJmB0BChR2SKOHGmxh3R0dxPsiKCQKH8yviYz8fh1mY4kS1pp1jckgpUCNmIvRvdckYdDHqJ7SvRG5iOIMpDZkgZiw6j1AJqwpQGAzJGCmj/AMbDuQXUEgcGKX2pf4V4vDzyCDhZLDsBxo5u9A5tw49W8jG4Y2VL10FklibWG9mraJqn4cJKiZYAuSAGa+m9PGkQQ5Nw5StRMiXL6oAKWcl+sKaUBHq8BoJ7SfE/AxWw/MrBKMigCQSADUXEOlSkhaWSBU2DaGE8WESsVBBPWPok2USNN4QMNJd+aD8ZZOpOopUmLadfzK/mMZ03HTkqI5jMK5SlVxnyh6UJSUqa16hoRwO6PJ+6FyaynqXJNRcufOOpkSRaUkeErg3d2pFUcoz2zHDEABynO6qbABieGrGJTsdiA4GGfjnBF/Aaf2NaiwrDySGMpJGxlU8ssTVOGdNFdlXondHCF4PFTVFlySgVqVgnyAtxfUUiwrtj8qviiAhNKFNmSSxcOgliLEUoeMKRh5IZpQozfZbM1W0YeQiujlCfQHDKNO0CEh3sxJNN/XE5WMnkgGQzv1s9AHo4Z3bT/lgeZMou8oVv9lfx6tY7KRLSXTLymtRLY1qagbxVVj57JIwxql1DOHBJZtqCvlaF/Wk//wBNdvvE/i+DD2qPAX5k4Zk0Vc+idjwialpN0k0Iqg2Nxa0cr1MzO5t4Kb3NDJqSUkA5SQQFM7E2LatAV+ZlW5oXf91qLHs3iKcPJFpKRa0ra3o6RkrxOWhximSGI5pycpy9pi6tKXKVNqBDpKnJ6fYkn7DQMqn4W286RBuSUS0ElMvKTcpls/iwiQnDOaK7KfRO6uEdwUtSUJC5nOK1XlCXcuKCgpT1RNPbP5U/FUUIxqBMQpBMxIVcpBB821t64z0ckJD/AG2Jc3UVKJO1cumm0S5VnpKlJOJVKZIBASaa5s2lFgOGYlNbCKsueSlRGOKgkFymUDS4a5LB68DsYguy8BlytOxBYh8xUp2Id6ainvvWNHnhsr2T8o8+MZUnp4bbmhQW86GvHiI2eS8QFocTBMIJClDe7WFgQLRRORODWV2leie8eEM54bK9k/KET5i0y1GWnMrMWB165f3PFY8oznphlEb5xqW24E+scWC3zcu/NjQfutraaRBOHkh2lCt/sr+6IS8XOJIMhmSSDncEh2D5daXGusJPKM926KrSvOBtX02A9ZEBdkhCHyoyvfLLIfxYQznhsr2T8ooHlCdphjv29AQO7c5nAuwU7ENDMLjJqlhKpCkJr1ioFmtbf+3vAPkTgxortK9E7nhEpikqDKSSNigm4Y3GxI9cSkWP5lfExQnY+cg/uCpJVldJYh1MKVcMxzUAdizEwD+jSb8yn/R4v3d6x3mJLNzQZ3bmqOzO2W7UhKcdOKQejkFx1SsOxCnNrggU/EIgeUpzJPRVV0zgtUBiw8fdxYL0ooSGSkpF2CCPgIZKmArTe5uCNDuIoYTGzlKSFYcoDkKUVg2BqABYltdY0U9pPifgYk8WFebOymq0JdS2zDYqJrmFgCYj0oW52V/f8fA+UTmYVCy6kglKlZSRbrPTawhJ5HkMxlJIsxGhDEeDUa0I4hnSQz87LZ29bO3au1fCOHFJ+9la+6p9PQRlzMKvrIGDQUFZclYZSQ4SSCpwSMvvpDMNgsyskzCIQjI2YLB2ISwqQ6lHxAO0BoqxIAczZYFanhf09IihZUoFK0EMsOEvUFII7Whjh5Kk0+zTQkjgVNmPuENlSUoUlKQwyqp60RRNl95Psn9UDL7yfZP6obBAKZfeT7J/VAy+8n2T+qGwQFaYFZk9ZNz6J2P4oYy+8n2T+qCZ2keJ+BhhgEKw73Es+Mv/APXE+cR6IO7LrQ/Z6ecVJfJK0gBOJmtq/WJo1z2auab8AYPq2c79JUNGyvYliKsCxD0/pAaGVW6fZP6ogArOesnsp9E7q/FDZSCEgEkkAAk6tqYi3WV+UfFUBBWHcuRLJ3MutiL5tiR6zHOjXDS2LP8AZ3ZmfraMPIRSTyXOCQkYlQYM+T31Vc8fcaw2XgJoCgcQoksxygZaqJ8XCm4ZQYBxwQ7sr/S8ePE+ZhkuUU9nIPBDfBUUUcmTQG6Svh1dGarkvv4vvFmRg1BSVGapWVJSQbKcu5/EGSAdge9AMkBTdpPaV6J7x/FE2X3k+yf1R2Rb+JX8xhkApl95Psn9UDL7yfZP6obBAKZfeT7J/VAy+8n2T+qGwQFaQFMesntK9E7n8UNZfeT7J/VHMPY/mV8TGcrkmZUDErAPAkipIY5qX8gIDRZfeT7J/VAy+8n2T+qKEjk6cC5xKjRQbKGq+Q1Nw78YE8mznSTiV0Z2SBmbdyWN7e81gL7L7yfZP6olKCs6XINTYNoeJihIwE0KSo4hSgC5TlYEMzO5LPXU+MaKe0nxPwMSeLDuISAFESySCNe07OQxJo50ehimcT//ADTTuHq9LOWIqdfR2IJ08TITMSUKqDfSKP1HJ/HZv3ij8T/bmMnSE2cQP8PMJcggHQAFxWt29RiKMU5A6NODtUswci7K46bQ+ZyNKUEg5jlDds1DNUAtrttAnkWUAzKuT21XUz1e1BC4iZlxzC6KWBWhyhwXegUaDjCekih6NOr7ga163Af20WFcjSiADmYKzAZzQsLVtR23rAORZOyvbNGs1aX+AsAAChPLn9mmUS97lwGFbsX9UKVjWAfCzq0pWtONqs52OlYsSuQpKSCAoMc37xVTQua17IvEk8jSg/aqFBs6m69VUe763hcJmYhi3RppDAuOLEgudH9xjsjEZsz4ealkkh/SIDsOtfxYRYHJMoKCmLhi4UQ+UZQ7GobS0LTyJKAbrNT0zUDcu5/4AtC4XLmkqSDhpgc3J7IL1LG7M440do4nEuP8PNfY/wDbf9jizJ3IUlTPnpZlqDeR/t46eRJTg9fqggAKIFSVE0qSSo3hcImYogUws08H89WNGI8dI6rE2/ZptQT4MohjWlAFXsYeeRZTntVZxnLULilr6WOrxz6jk7K9a1H1u9+MLiMqa4cyFihJc2Iel3LtSmohQxBf/Cza7kPR71oPXrF/BYBEp8j1u6ifjb+sWoXGRNxDKYYaaRqXtfjWw8/VEue6xHR5jAqGZ6HKCQRXVgA7XPr1YIXGMMX1ino02lzpZ7ksS23CJzJpFsOs9l+s3aZ23Zy/h5a0ELjHXiGthphcP4FyCFV4ZqPR9WCpTcQzNh5qnD03dmu1nN/iH1oIXGTNnM/7PMLKKaF3FWIrUGng8HPlgejTPAGoq1XPr+DxrQQuMRGLJB/ZZr+Pnr4+WlHcJ3Vfo8zSjh2IJPpaMzcY1YIXGNKxB1wswa30LVNbuS4D0BPCGyJuZ3w8xLAmpuRoK3O9qjVwNSCFxjoxT/8AjTQRf3gsXrUaaVgViSAD0WbVqOKal+tpGxBC4yBOJRmGHW4LFJUxZncM76DS/CLmCS4cyyhQJDEv6wdiItwQBBBBAEEEEAQQQQBBBBAEEEEAQQRx4DscJgJgzDeA8tgfpaZkwjmwJfeKqjYkM1dtK1pHoOlt2g1H3oaRRw30dw6JnOJBBPo5urvb+kaPR0bD+/8AoeUd1zTf4s/TiuI+fUF4wCjF9mjqMWCzJUoEs4sLVLm1Yl0ZGwhktKRQNHDROCOPBmEB2CE4jFIQHWtKRZ1KCa+vwhqVAgEFwagiA7BBBAEEEEAQQQQBBBBAEEEEAQQQQBBBBAEEEEAQQQQBBBBAVeU8AmfLVKW+VTO1+qQoX4iMkfQ/DuSDMckk9d7jKbg1y0zdqgq4BBBANl/ReQCD1ywAAUpwyZgmpDENRQYG+WjwpX0Qw5lypZMxpKVJQcwdlO79Via3aCCAFfRGQSSVTDm5wKDpAImhImCiaAhOlamsA+iMjrdaYSpKkqJUCTn7RcpobVDM3FT9ggHTfo3KUSc0yslcgjMD1JhJU+YElTm52DvFdf0Pw5CwStpnaqkehkYMmgolTWCkIYABoIICc76KylJyqXMKa0dNHCAWIQ9ebSfURYkGA+h2GE3nU50qdKmCnDpCUuygakJSCdco2gggLnJH0fkYcNLS4yhAzdYhKStSQCQ7DOQBsANI1AIIIDsEEEAQQQQBBBBAEEEEAQQQ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data:image/jpeg;base64,/9j/4AAQSkZJRgABAQAAAQABAAD/2wCEAAkGBxMTEhUTExMWFhUXGBsYGBYXFiEXHRkaFx4ZGxYeGBgZHiggGBolGxgZIjEiJSktLi4uGB8zODMtOCgtLisBCgoKDg0OFw8PGisdFR03LS0tLSstLS0tKy0tLS0tLS0rKy0tLSstLSsrLS0rLS0rLS0rLS0tLTctLS0tKysrK//AABEIAMYA/wMBIgACEQEDEQH/xAAbAAACAwEBAQAAAAAAAAAAAAAAAwIEBQEGB//EAEYQAAECBAQBCAYHBgYCAwEAAAECEQADITEEEkFRYQUTFCIyUnGRQoGSobHRBhUjU2Jy0iQzgrLB8DRDk6Lh8URUY3PiZP/EABgBAQEBAQEAAAAAAAAAAAAAAAABAwIE/8QAIREBAAEFAAEFAQAAAAAAAAAAAAECERITMYEDISIyUWH/2gAMAwEAAhEDEQA/APuMEZM7GrzKALAEiw0MQ6bM73uHyjWPSqmLucobMEY3TZne9w+UHTZne9w+UNNRnDZgjG6bM73uHyiBx8zMBmuCbDRvnDTUZw3IIxumzO97h8oOmzO97h8oaajOGzBGN02Z3vcPlB02Z3vcPlDTUZw2Y86n6WIBUlcqYCFrSMrKDIy1UsslParVk+kRDl4+Y4Ga52GxMT6bM73uHyhpqM4QV9JpYLc1OopaScqWBQHLkqoDxtcsKwiT9L5ZSFGTPByJUoBIOXMJbDtVLzAKDQm1YtdNmd73D5RFeKWbkGoNUg1FQbXBrDTUZwnjfpFLlLUhSJhKS3VANk57ZnAalQH0pWK6vpbJBUObnFtQgMeqVhjmaw/rYEw/pszve4fKIjHzHIzaA2Gr/KGmozh2b9IUvKCJUxRmJlLFAkBM5YQ6quCkFzTQB6iK036VhJWFSZhIz5cjF8gWSlZLZFshymrBaC9YtdNmd73D5QdNmd73D5Q01GcK836XSUgky5rBrpSmpXzY7Sh6WpoKAsSBDD9KJdfsZ7AkE5BcMwYqdy9Es7hmzFIM1YxZufcNKjSO9Nmd73D5Q01GcI4P6SS5kxEsS5o5xwCU0BSVghVafuyxD3Fo24xJePmEdrUiw0JH9Il02Z3vcPlDTUZw2YIxumzO97h8oOmzO97h8oaajOGzBGN02Z3vcPlB02Z3vcPlDTUZw2YIw5ePmF+tqRYaFon02Z3vcPlDTUZw2YIxumzO97h8oOmzO97h8oaajOGzBGN02Z3vcPlDsHi1lYBLgvpwiT6VUReSKoUsZMCStSiwBUSeAJePOYzlGWteeXjObGQBgkqCS5OYg9WoIFRZtxHo8T2lggnrK0J1PCK5w8v7sf6e1tOJ849NP1hnPXnEcoMlJ6f2tTJFMwJq/ZZ0luKdCHuc8UTAVY05H7CpQHaSSkFTOCHCm8LOBGuJCPux/p+J23J8zAcPLN5Ys37vQUAtZifOL5GbyfyrLSCF4oTVFQY5crA5QAwGpLud+Eaqu2Pyq+KYgMPL+7H+n4cOA8hElK64oeyr0TunhFujPn8mziTlxJSCokjKSWJdIcq6oTbqgOLuYx5WOmFX+PAQAq8kAnKsA0I7IBbM7tXjHrM3A+yflCRh5f3Y/wBPi+24B9USbK84caozQBjgEkBTc05USrq5QU1GUMSDc2rF3DYSfMAmJxpUkg5fskgetmc01jXElDvkD75NqDTaJoAAYJIAsAkgeTQ9v0RILocudTZ+qYrcsT5yJbyJQmrdspVlFixJ2zZX4PFmYqqaG59E7HhDM3A+yflFvCMk8o4nMGwpy9Z3mB6Fk2011P8AUHKOIf8AwhZyP3iXoWB2qNONxGtm4H2T8oM3A+yflDyqrgcRMWVCZKMvKQxzBQVuQwBDcRqPAWB2j4J+Kolm4H2T8oWFdY0Nk+id1cIXhCOUp01IQZUsTCVAKBVlZJBqHuxy02eKZ5QxNSMK3WADzA+U3LAaV123ca+bgfZPygzcD7J+UPIypnKOIDthCdjzid2tsBW+nrjUQSwehao46x3NwPsn5QZuB9k/KF4/RSxHKMuSBzisoJVXTtgF9qqHvijyvyrJXJUEYnmldUpWlKiRlIVQemC2UjV21jVlgEVS9VXST6R4cB5QGQin2Ypb7O3hSF1eaE9aRlTj8ywEhOaXpQB+0VqOUlyCVFY0IhxxK8hX08kAhLiQk9brE6MXG1gkE6vvTMLLUCDLBBcdjd301c+cdEhDNzYalMm1tNInkZWB5UR6eJC6qIASRQACrDQhZatxU5XNvD8uYdeXLMHWIADEVVYGlDwOx2MWxIR92NR2N76awJkoFkAVB7GosbXEW/8ARBeJTLQpayyQoub6naPPY3FJM1U1GPUhJGUICMyUKKUhy5b0XAIvnarx6OWxBBBIzKoUk6nhBzCPux/p+HDgPIQn3GEZi1qLY49QpdIksyiVEBTMo0IdNmDmEnGqCQfrB2DKaQmpoHtTjsVcQI9ImQgBhLDFqZNraaRzmEW5sU/+P/iJ5GPgOVEhWdeLC0LDJQZWStGLgO7XB7wtr6Pkmclapa0l0qDgjUEUirzCPux7Hjw4nzi3yaAJiAAwDsGYWNqRzX9ZWOrydfzK/mMRmzkpbMQHLB9zYRJOv5lfzGIYjDImBloSoAuAoOx3D68Ywjjos8oSfvZftp+cdVjpQvMRT8Q48eB8o59Xyvu003D6ufW5d4QnkWQC4lJpUDQHcJsDx4DYRRfSoGoL+ELV20/lV8UR2RJCEpQkMlIAA2AoI4rtp/Kr4ogE8oYtUsDLLK3exswfbW0Vk8smr4eeGb0HurLSrm4JbiztGpGX9WTCGOIXr792IOrX0dwbAK5YIUxkTTVQBSkmiSR1ioAJJYHXtCsOwfKOdWUypqCxLqSyaZXAO/WpuxhZ5MX/AOxMGzbtepY1qzNwi7hpZSlKSoqIDFRueMATO0jxPwMRxc5SQMqCskszs1CXJNBZvWIlM7SPE/Aw2AyxywX/AMPP9gX2u3viauVg7c1OJZNkaqCSzvQgKq+xiE7kpSn+3mB31LVL2BH4RRjSjEmOfVUzrftEyr+okM996sGiC1gcdzmYZFoyljnDOeDEv/yN4entn8qfiqJgRBPbP5U/FUUV8fNUQ0taUrSQSCMxKUsogJFahg4BYKcVYRmnGTqDpGHBYKqbhQOUkMMoN/UOL7C8Kg5nSDmBCuIIAIfZgPKM7HyFCYCjDpmBkuomoYjcuWCQaAk02iBSMRPIfn8O1HOzkjhR6DiNY2JU5KqpUlTXykH4RRwnJ0so60lKHYFIpQHMAW0zEvob6xcwuFRLTllpCU7AMIolIt/Er+YwtWNlhWQrSFDQlrDMfcXhki38Sv5jCp2AlqJKpaSTckVs1/CkBxHKUks01FfxDW0TOMluRziHTcZxTxrSEHkiQbykmoNQ9RZhppbYbROdybKX2paTUmo1Nz41MBIY+VT7VFfxjxs+0WEqBDguDUEaxVPJcliOaSxoQ2gdh4VPmd4sy5YSAlIYAAACwAoAPVAJTOCRU3WoChLlyaAVsCfAGOJ5QlEAibLY/jHDjuR5x1MlKkkKDjMo+8/0JHgTHPq+V92ny/v+33gO9Nl066au1e7VXgQIFY6UADziGJZ8wuzt5EHwiJ5OlMEmWkgFwCHANDQHiB5QDk2VlCebTlFg1Bb5DyEBPpkv7xHtjhx4jzEMkrCiggggksQXBodRFMci4cf5KPZ8PkIt4WQlBlpQkJSHYCwoYk8WCp5lpClrYDMQSeKmHvIiqnlDCkPzkvzZ72BvYxbmZS6VJzDMqhQVC54NYwnosj7oUoPsjav4eJ84RwCsRhwAorlgGxKgAWZ6vxHnHE4vDG0yUfBY+fGJdHk0+yFHb7I0e7dWkcGGk/dC7/ujf2eJ8zFRBOMwx/zJe3bGz0rWnwhwlIKkkAEFKiCKgglDERGZhpKgxlAit5RN6H0dYkJiQpIAIASoABCgAAUMAGtAU5uKyrKTh1ECgI1ckBnYHehLA1sWWvlIAgdGmkmwCakOASApqB9dxxCdbnhsr2FfKMudyeSpShPxCcyieqFeoBxYf3rEEpmLbL+zTDmBJo+ViQxZ60B8D6oTN5TCS3RZrkOA1+rmIFWcWOx3iR5OVX9pxNX0Oub8Ojjy8G1UTQAB1jS5QqvjSAXMkJdHV1PwMIxszIpIElSwQokpBLEMw2cvqRaLEycMyaKufQVseEM54bK9hXyijKXj2f8AZJxbUJvQnWtwB4napZMxLKKejqNWSR6VM2rNTxsYOgjMTzs8AknKM4FSSWYUFYgvk8kFsRiRt2qe6v8AetYgdhJ2dWUyFoDE5lAizMPGp8qPD5iEJKiRRk6E3KgGAqSSQGh/PD8XsK+UJUtKlKBSSClNChR1VwihYxOHcjMhxcEsQToQbGzg1Dh470jDso55bJuygW8o4nB4cO0lIcuWkmpN36vAeUTEiS2Xmxl25ot5ZeEAlOOwpciZLYXOamhvYioqLQ2XPkK7K5ZegZQPwMc6JIZuZSzM3Mm3sx0SJLgiWxDENLItUWG9YBkjDpbsjtK/mMM6OnuiFyJwayu0r0Fd48IZzw2V7CvlAIVNkAsVIB61CWLIJCixqwINeEKGOwv3krQ9sPUAijvYg+uGLw8kkkygSXd5RNy59HescGGkC0of6R8O7tAOlIlqDpyqFQ4LhwWNRsQR6on0dPdELkZEJCUIKUh2CZZAqXNAncvDOeGyvYV8oBAQhKSSKZiKAk1UwYCpqYWMXh+/LG4KgCGJFQaioIhqFJUkhSSRmNChR9JxpvHOYkuDzQcMR9kdLejARViMOE5iuWEuzlQAfZ3jnSsP30Gj0Oago9OIIiXR5LZeaGXbmi3ll4QJkSQSRKAJDE80ajY9W0BDpeGqeclsGc5g1XartofIxawwQVIUhiDUEFwQUkgg6iKycHIFpKbN+5NvZ/t4tYdScyEpBAFhlKQAEmziJPFhNGv5lfzGKP1zJo62dmBBBOZiKM9iD4ReRr+ZX8xhJwEr7pFLdQa30hHEITyxINpqNr3qBQ61Ijs7leQhwqYkEEgjVxemsP6FL+7R7A3fbesSVhUGpQk61SD46RQqTyhKUQErBJJAGpId6eAJhqu2n8qviiOIwksHMJaAdwkA66txPmY6rtp/Kr4ogF4jHy0KCVqAJsDq+b9J928QTynJNpiTb32bd6tux2MWJkhKu0kK8QDZ2v4nziKsJLN5aDpVI8dtwICueV5Dtzif6WBvaxeGI5QlFQSFgklgNzUt4sImnBSwzS00DdkWAa/gAI6jCSwzS0BrMkBvClIDsztI8T8DEcVi0Sw61BI/v5jzG8dnAulruW9kxlTZGKU2eXIXlGZJObtVoQ7NavrgFzVrBUlOKSl1FnTmLmhAJGmgFraF4DFLt01OZyT9mAGqbtQgVN2AcjU2JeEmkKfD4dKqZerTtMXZ7JS+juns1Z0zBL62WXJIzEpCkDssmnVZusCX/wC4ireGxiFnKlWZQd6ahgoHYuRS4eGp7Z/Kn4qjLk4fEpIIRh0UY5UEOBYEvaNDC56ZwAvInME1APWduEVCDyzIo8wB3ZwdLngOJiauUpQTmzhnZ66/8gjgx2hnQZTvzSH3yDx23gGBl1+zTU5i4erM9bU/rAJ+tpDPziWZ6bb+HyOxhuGx0uYWQsKLOw23iQwUv7tGnoDS2nAeUTl4dKapQkUaiQKbU0gOSLfxK/mMNhcgU/iV/MYZAUzynJDPMAcAh7sQCHGlCDWI/W0mv2gDULuOG27jxB2MOTgZYDCWljplDbU29US6HLp9migYdUUGwpQQBh8ShblCgpqFtHAPwIhsRlyUpfKkB6lgzni0TaAr5yEKKQ5BUw3qYqHHzh/46lcQWfbqkODR2NnFbtekCh/Mr4mF43Bc43XWgh6oLGtC7gwCOnTMpPMKzAtle97Fmag865RWFJ5SmuHwym1LnYFwMrkVNKGlrgdVyK4UkzppSpSVAZqpyvRy7hz/ALU7RA8giv7Ria//AC8CKU/F8HiCR5Smso9GWWZgDXV3caM1H0Z3EaiO0jxPwMJweF5tOXMtdSXWrMa1vtDk9pPifgYTxYImoQAtakpoVknKCWBP9BFL6ywrkOgFL5hk7LO5VSgpcxfK+0MpIzK2a53MRo780XNyya++EcFNWPwwvlF682WcM4Jy0NbcDsY5M5SwoBJKaOP3Zdw4IAy1IIIbel4uJSkWlN4BOltY4ZaWA5mgsGTTwrSKisjHYYqCQUOWAGTvFk6an+7RZVhkZ09RPZV6I3RHQhI/yfcnx33gVNOdPUV2Vd3dH4oCp9YYar5QxYuhrAEm3ZANTYQHlDDO3Vev+WdGp2bvRtwRoYtKlpJBMpyKgkJoeFaH5COJlIDgSWBuMqK0A32AHqgKv1jhd061yFuqz1y7keY3D8TynhDYofbI29ai1D4tFwSk1+x7V6Jr41rBzSfuf9qPnARTLlq5tSUoKVVByioKSQbRDFT5EtQStKRQeiNczBrknIqgB7PhDVLYoAQoAEsOr3T+KJqYkEyySLEhJbwrAUZGPw6iwSLkVRSiSp3FGypJgTyjhSHBQRSuQ60Ho7g+yrYtep92fJPhvtCpchCSSJLE3YJ4DfgPKAThsZhlqCE5So2GTZ3qzEhjFkYdGc9RPZT6I3VAlIBcSmO4CQa3q8AmnOeorsp7u6vxQFHFLmJUrLhUzA/VbKnQlyS714U40clLmF3wiU0U1QagEpBDa0F96xpc6e4r/b+qMo8kBmCp3rUlTVDsHFWoDpcViAViZmmCchtUi7VBKQ4r4uDRqxawDrB5zDiWzM5Sp3FbCjGn9sI4HBCUXSJpo3WUFPap62jU8TvF3nT3Ff7f1RRTUuUhgpAqZhokFglVX11FA5rEPrDC/h9csi3imLCAFDrSiaruEm6i9zHeaQ78zWtcqNWfXVh5RAlWKkZsgSCpklsgBZQJ1ZmAci4cbiIIxuHIcpCWAJzIFAcjVDivOI84uECn2RpaiaMzNWlh5CAtbmy2zJ4ceA8hFFM8oYV26ru1EE6P3f7JAjox+FcJdDkgAFBFTQCqb8OB2i0lCQ32RpaiaNQNWAJTT7KzNRNGs1dIBE0ypctS1ISwUbJGqmF+JhSOUcKSzoB1SUMRUixHAxbkzCx6iu0ru7n8UdKE/c+5OltYCmrlHCgt1X25suPEZaf8jcRLp2GYHqsVZR1LqYFgwrcCmtIsqQk1MlzxCfnHco+61eyb73vxgKKOVMKWZqlqyyG8XTSNHCBBMtaAllVBAZwUkiIZU/de5Pzhkg9ZAylIDtZrGgYxJ4sK+MmzUuZaAsArKg7GigwSNSRm8h4Gt0zFOf2ZLAFjzoqQSBRrFhV9bRoZVOWIbMr0X1PGO5V95Psn9UI4M8YrFOP2dDE3M0UHqBzV8I70vE/+sH/+1PHXyi/lX3k+yf1QZV95Psn9UVGeMViqPh0k6tMAHiKnjT/qLchSyU50hKsqqAuLo1huVfeT7J/VC1JXnT1k9lXondH4oCpPxGJCjlkpUlyxzhNKMS58dI7JxGJY5pKXALELYKVlcBqsM1PWDFnETigOpYA/IToSXY0AAJJsIQnlKWaDESdDcWLEHt1FRWAgvF4lnThx4GYAaFjdtBfi9YJ2KxQfLh0KazzQl/cWHyhh5Sli+Ik+Y4fj4jzEMkYkLLImy1EB2TWhsaKtxgHTw5SOJ/lMZ/1VNFE4mY3EORQ2YjUi/wAmuzErzI6ybn0eB/FFeXynLIB5+UH73VOospQOh8oBM2XzCCqbiFlwzkG7bJ1pp6orYFHPDqYtaik1IBAJFwHLs9zeoZQq9/6wlkPz8lr6a/xcffEuloCiOekhTORR2AzORndmL+BeIEK5NnZqYlYS2zl3rwb57Ui7hZRT1ScxCU1L1qrck+ZMI+spdukSv7D96zaw2SoqOZK0kFKSCEuCDmYghVRFEMfglLOZMxSCwYCzjPfxzD2RGVNxCZaObVilpUFKzLKVHrFgQC+9g5bNaxGpNxyUqKVTUJIuCkjbUqb0h5xH6wlGnPyd6tx3Veh8GiDP5MkpmZuaxUwtlKgQaKUHd1bjQUEbWDkqQgJUsrId1EMS5J08vVFb6wlj/Pk12b+iofIm5w6JiFAFiUh6i4oq8UMkW/iV/MYpYifiQpYTKSpPoEqCdNa2fgIsyErbtJ7SvRPeP4oZlX3k+yf1QFFGKxLKeQlwRkAmDrAuS+iWOUXNydGiKcTisoJkozFRdIWGCWDV1LvVtLVjQyr7yfZP6oMq+8n2T+qAzU4zF0fCp0/zh+F9L9ryEaOEWsoSZiQhZHWSFZgD+Zg8dyr7yfZP6oMq+8n2T+qAMPY/mV8TGeMViXI5hJ2VmCQxJA1NaPFyQlbHrJ7SvRO5/FCpuNSkqCpqElIc5klIAPEqb3wC0YrEZXMgA5iAnOD1aMSXZ704Nq8CcRia/YpHZYZxV82dzw6ula+rv1nLt0iS4LM4d9mzvDOmJ++lszvoztfM16QC8Ni5yinNJygs5zWcKJLCwDAVaquEaCe0nxPwMVpWICiyZstRABIFSxsWCrHeHSgrOlyDU2DaHiYk8WCcVhOcDFSkspZdJa+dOn5n9QimOSZlziZvgCQCWAL17wJo1D64uzhLSCpYSBmIJIGqmDnxIit0/CsDnlAFmdhe19eEI4IHkhZviJulibBnF3q2tfEuT1PJKgGE+aAwbrGhD5i7uQaUemkTVjMMKEy3cBstnLB6UrHBjsLTrS6hwWo3izaF9mL2MEQHI6nP7RND3Ytow8PV83vIl5VJDkslVTU3Rc6xT+sMKz55TM7sGZnd22i0rDozjqJ7KvRG6IobPkhQ6yQpqhw9fX4++MJWCmCgwkgkpqzBrOHvqfGto154lIbMkVLBkPxLsKBtYSjF4YqygyyXZgAa3oWY0r4VgM4cnzQCno0ghgQSApi1AcynUxA6xLl38NTk3ChKQoyUS5hcEIAsVPcbsCeMJRj8MXqgMSmqGqL3Ff8AkbiHYedImEhHNqIqwANLP4PEFiZ2keJ+BhQ5Nk/dIrfqDT1R2Zh0Zk9RNz6I2MLxk6TKYrCQ7t1HtewMUUZuEmh8kiSzuKB3BOQ3AcCunbuGJMJmFnHM+GkGjAkCwAZLvuG0YRcTjsKbKlFrs2gc+5z4A7GBOOwxsUWBbLUA6qDdUUN7RFOHJUm/My3ZqoBLbORWHSkAKYBgEpAAsAMzNFfC4iRMLIyKLO2XSl3FLiGjDoznqJ7KfRG6oqEcqYQEZhIlzFOM2ZIdgDXiaAeuKP1et26LIy1NEg8U6ir+qtw1dXES0pSSmUFEVyhIcjVuLOw3jPGJW5ScI5Go7Jq1CU+uIFLwk7/1ZB2D2YHLel9m/qNqTJSkMlISLsA1fVGeiYohJ6OEupiCl6dWtB1bqNadVtYv9HR3E+yIo7IFP4lfzGDESQtCkGygR5wqRh0N2E9pXojvGGdHR3E+yIDPncjqJdM+agdYhINAVPbYB6DSOjklb1xM4h7Ozh1a3FCB6vBhHKWENlyrA2HpBxpElY7DDWX5beriPaTuHgbg8CpCyozVrBDZVFw9Kvuwb1xdaKmFXJmB0BChR2SKOHGmxh3R0dxPsiKCQKH8yviYz8fh1mY4kS1pp1jckgpUCNmIvRvdckYdDHqJ7SvRG5iOIMpDZkgZiw6j1AJqwpQGAzJGCmj/AMbDuQXUEgcGKX2pf4V4vDzyCDhZLDsBxo5u9A5tw49W8jG4Y2VL10FklibWG9mraJqn4cJKiZYAuSAGa+m9PGkQQ5Nw5StRMiXL6oAKWcl+sKaUBHq8BoJ7SfE/AxWw/MrBKMigCQSADUXEOlSkhaWSBU2DaGE8WESsVBBPWPok2USNN4QMNJd+aD8ZZOpOopUmLadfzK/mMZ03HTkqI5jMK5SlVxnyh6UJSUqa16hoRwO6PJ+6FyaynqXJNRcufOOpkSRaUkeErg3d2pFUcoz2zHDEABynO6qbABieGrGJTsdiA4GGfjnBF/Aaf2NaiwrDySGMpJGxlU8ssTVOGdNFdlXondHCF4PFTVFlySgVqVgnyAtxfUUiwrtj8qviiAhNKFNmSSxcOgliLEUoeMKRh5IZpQozfZbM1W0YeQiujlCfQHDKNO0CEh3sxJNN/XE5WMnkgGQzv1s9AHo4Z3bT/lgeZMou8oVv9lfx6tY7KRLSXTLymtRLY1qagbxVVj57JIwxql1DOHBJZtqCvlaF/Wk//wBNdvvE/i+DD2qPAX5k4Zk0Vc+idjwialpN0k0Iqg2Nxa0cr1MzO5t4Kb3NDJqSUkA5SQQFM7E2LatAV+ZlW5oXf91qLHs3iKcPJFpKRa0ra3o6RkrxOWhximSGI5pycpy9pi6tKXKVNqBDpKnJ6fYkn7DQMqn4W286RBuSUS0ElMvKTcpls/iwiQnDOaK7KfRO6uEdwUtSUJC5nOK1XlCXcuKCgpT1RNPbP5U/FUUIxqBMQpBMxIVcpBB821t64z0ckJD/AG2Jc3UVKJO1cumm0S5VnpKlJOJVKZIBASaa5s2lFgOGYlNbCKsueSlRGOKgkFymUDS4a5LB68DsYguy8BlytOxBYh8xUp2Id6ainvvWNHnhsr2T8o8+MZUnp4bbmhQW86GvHiI2eS8QFocTBMIJClDe7WFgQLRRORODWV2leie8eEM54bK9k/KET5i0y1GWnMrMWB165f3PFY8oznphlEb5xqW24E+scWC3zcu/NjQfutraaRBOHkh2lCt/sr+6IS8XOJIMhmSSDncEh2D5daXGusJPKM926KrSvOBtX02A9ZEBdkhCHyoyvfLLIfxYQznhsr2T8ooHlCdphjv29AQO7c5nAuwU7ENDMLjJqlhKpCkJr1ioFmtbf+3vAPkTgxortK9E7nhEpikqDKSSNigm4Y3GxI9cSkWP5lfExQnY+cg/uCpJVldJYh1MKVcMxzUAdizEwD+jSb8yn/R4v3d6x3mJLNzQZ3bmqOzO2W7UhKcdOKQejkFx1SsOxCnNrggU/EIgeUpzJPRVV0zgtUBiw8fdxYL0ooSGSkpF2CCPgIZKmArTe5uCNDuIoYTGzlKSFYcoDkKUVg2BqABYltdY0U9pPifgYk8WFebOymq0JdS2zDYqJrmFgCYj0oW52V/f8fA+UTmYVCy6kglKlZSRbrPTawhJ5HkMxlJIsxGhDEeDUa0I4hnSQz87LZ29bO3au1fCOHFJ+9la+6p9PQRlzMKvrIGDQUFZclYZSQ4SSCpwSMvvpDMNgsyskzCIQjI2YLB2ISwqQ6lHxAO0BoqxIAczZYFanhf09IihZUoFK0EMsOEvUFII7Whjh5Kk0+zTQkjgVNmPuENlSUoUlKQwyqp60RRNl95Psn9UDL7yfZP6obBAKZfeT7J/VAy+8n2T+qGwQFaYFZk9ZNz6J2P4oYy+8n2T+qCZ2keJ+BhhgEKw73Es+Mv/APXE+cR6IO7LrQ/Z6ecVJfJK0gBOJmtq/WJo1z2auab8AYPq2c79JUNGyvYliKsCxD0/pAaGVW6fZP6ogArOesnsp9E7q/FDZSCEgEkkAAk6tqYi3WV+UfFUBBWHcuRLJ3MutiL5tiR6zHOjXDS2LP8AZ3ZmfraMPIRSTyXOCQkYlQYM+T31Vc8fcaw2XgJoCgcQoksxygZaqJ8XCm4ZQYBxwQ7sr/S8ePE+ZhkuUU9nIPBDfBUUUcmTQG6Svh1dGarkvv4vvFmRg1BSVGapWVJSQbKcu5/EGSAdge9AMkBTdpPaV6J7x/FE2X3k+yf1R2Rb+JX8xhkApl95Psn9UDL7yfZP6obBAKZfeT7J/VAy+8n2T+qGwQFaQFMesntK9E7n8UNZfeT7J/VHMPY/mV8TGcrkmZUDErAPAkipIY5qX8gIDRZfeT7J/VAy+8n2T+qKEjk6cC5xKjRQbKGq+Q1Nw78YE8mznSTiV0Z2SBmbdyWN7e81gL7L7yfZP6olKCs6XINTYNoeJihIwE0KSo4hSgC5TlYEMzO5LPXU+MaKe0nxPwMSeLDuISAFESySCNe07OQxJo50ehimcT//ADTTuHq9LOWIqdfR2IJ08TITMSUKqDfSKP1HJ/HZv3ij8T/bmMnSE2cQP8PMJcggHQAFxWt29RiKMU5A6NODtUswci7K46bQ+ZyNKUEg5jlDds1DNUAtrttAnkWUAzKuT21XUz1e1BC4iZlxzC6KWBWhyhwXegUaDjCekih6NOr7ga163Af20WFcjSiADmYKzAZzQsLVtR23rAORZOyvbNGs1aX+AsAAChPLn9mmUS97lwGFbsX9UKVjWAfCzq0pWtONqs52OlYsSuQpKSCAoMc37xVTQua17IvEk8jSg/aqFBs6m69VUe763hcJmYhi3RppDAuOLEgudH9xjsjEZsz4ealkkh/SIDsOtfxYRYHJMoKCmLhi4UQ+UZQ7GobS0LTyJKAbrNT0zUDcu5/4AtC4XLmkqSDhpgc3J7IL1LG7M440do4nEuP8PNfY/wDbf9jizJ3IUlTPnpZlqDeR/t46eRJTg9fqggAKIFSVE0qSSo3hcImYogUws08H89WNGI8dI6rE2/ZptQT4MohjWlAFXsYeeRZTntVZxnLULilr6WOrxz6jk7K9a1H1u9+MLiMqa4cyFihJc2Iel3LtSmohQxBf/Cza7kPR71oPXrF/BYBEp8j1u6ifjb+sWoXGRNxDKYYaaRqXtfjWw8/VEue6xHR5jAqGZ6HKCQRXVgA7XPr1YIXGMMX1ino02lzpZ7ksS23CJzJpFsOs9l+s3aZ23Zy/h5a0ELjHXiGthphcP4FyCFV4ZqPR9WCpTcQzNh5qnD03dmu1nN/iH1oIXGTNnM/7PMLKKaF3FWIrUGng8HPlgejTPAGoq1XPr+DxrQQuMRGLJB/ZZr+Pnr4+WlHcJ3Vfo8zSjh2IJPpaMzcY1YIXGNKxB1wswa30LVNbuS4D0BPCGyJuZ3w8xLAmpuRoK3O9qjVwNSCFxjoxT/8AjTQRf3gsXrUaaVgViSAD0WbVqOKal+tpGxBC4yBOJRmGHW4LFJUxZncM76DS/CLmCS4cyyhQJDEv6wdiItwQBBBBAEEEEAQQQQBBBBAEEEEAQQRx4DscJgJgzDeA8tgfpaZkwjmwJfeKqjYkM1dtK1pHoOlt2g1H3oaRRw30dw6JnOJBBPo5urvb+kaPR0bD+/8AoeUd1zTf4s/TiuI+fUF4wCjF9mjqMWCzJUoEs4sLVLm1Yl0ZGwhktKRQNHDROCOPBmEB2CE4jFIQHWtKRZ1KCa+vwhqVAgEFwagiA7BBBAEEEEAQQQQBBBBAEEEEAQQQQBBBBAEEEEAQQQQBBBBAVeU8AmfLVKW+VTO1+qQoX4iMkfQ/DuSDMckk9d7jKbg1y0zdqgq4BBBANl/ReQCD1ywAAUpwyZgmpDENRQYG+WjwpX0Qw5lypZMxpKVJQcwdlO79Via3aCCAFfRGQSSVTDm5wKDpAImhImCiaAhOlamsA+iMjrdaYSpKkqJUCTn7RcpobVDM3FT9ggHTfo3KUSc0yslcgjMD1JhJU+YElTm52DvFdf0Pw5CwStpnaqkehkYMmgolTWCkIYABoIICc76KylJyqXMKa0dNHCAWIQ9ebSfURYkGA+h2GE3nU50qdKmCnDpCUuygakJSCdco2gggLnJH0fkYcNLS4yhAzdYhKStSQCQ7DOQBsANI1AIIIDsEEEAQQQQBBBBAEEEEAQQQ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data:image/jpeg;base64,/9j/4AAQSkZJRgABAQAAAQABAAD/2wCEAAkGBxMTEhUTExMWFhUXGBsYGBYXFiEXHRkaFx4ZGxYeGBgZHiggGBolGxgZIjEiJSktLi4uGB8zODMtOCgtLisBCgoKDg0OFw8PGisdFR03LS0tLSstLS0tKy0tLS0tLS0rKy0tLSstLSsrLS0rLS0rLS0rLS0tLTctLS0tKysrK//AABEIAMYA/wMBIgACEQEDEQH/xAAbAAACAwEBAQAAAAAAAAAAAAAAAwIEBQEGB//EAEYQAAECBAQBCAYHBgYCAwEAAAECEQADITEEEkFRYQUTFCIyUnGRQoGSobHRBhUjU2Jy0iQzgrLB8DRDk6Lh8URUY3PiZP/EABgBAQEBAQEAAAAAAAAAAAAAAAABAwIE/8QAIREBAAEFAAEFAQAAAAAAAAAAAAECERITMYEDISIyUWH/2gAMAwEAAhEDEQA/APuMEZM7GrzKALAEiw0MQ6bM73uHyjWPSqmLucobMEY3TZne9w+UHTZne9w+UNNRnDZgjG6bM73uHyiBx8zMBmuCbDRvnDTUZw3IIxumzO97h8oOmzO97h8oaajOGzBGN02Z3vcPlB02Z3vcPlDTUZw2Y86n6WIBUlcqYCFrSMrKDIy1UsslParVk+kRDl4+Y4Ga52GxMT6bM73uHyhpqM4QV9JpYLc1OopaScqWBQHLkqoDxtcsKwiT9L5ZSFGTPByJUoBIOXMJbDtVLzAKDQm1YtdNmd73D5RFeKWbkGoNUg1FQbXBrDTUZwnjfpFLlLUhSJhKS3VANk57ZnAalQH0pWK6vpbJBUObnFtQgMeqVhjmaw/rYEw/pszve4fKIjHzHIzaA2Gr/KGmozh2b9IUvKCJUxRmJlLFAkBM5YQ6quCkFzTQB6iK036VhJWFSZhIz5cjF8gWSlZLZFshymrBaC9YtdNmd73D5QdNmd73D5Q01GcK836XSUgky5rBrpSmpXzY7Sh6WpoKAsSBDD9KJdfsZ7AkE5BcMwYqdy9Es7hmzFIM1YxZufcNKjSO9Nmd73D5Q01GcI4P6SS5kxEsS5o5xwCU0BSVghVafuyxD3Fo24xJePmEdrUiw0JH9Il02Z3vcPlDTUZw2YIxumzO97h8oOmzO97h8oaajOGzBGN02Z3vcPlB02Z3vcPlDTUZw2YIw5ePmF+tqRYaFon02Z3vcPlDTUZw2YIxumzO97h8oOmzO97h8oaajOGzBGN02Z3vcPlDsHi1lYBLgvpwiT6VUReSKoUsZMCStSiwBUSeAJePOYzlGWteeXjObGQBgkqCS5OYg9WoIFRZtxHo8T2lggnrK0J1PCK5w8v7sf6e1tOJ849NP1hnPXnEcoMlJ6f2tTJFMwJq/ZZ0luKdCHuc8UTAVY05H7CpQHaSSkFTOCHCm8LOBGuJCPux/p+J23J8zAcPLN5Ys37vQUAtZifOL5GbyfyrLSCF4oTVFQY5crA5QAwGpLud+Eaqu2Pyq+KYgMPL+7H+n4cOA8hElK64oeyr0TunhFujPn8mziTlxJSCokjKSWJdIcq6oTbqgOLuYx5WOmFX+PAQAq8kAnKsA0I7IBbM7tXjHrM3A+yflCRh5f3Y/wBPi+24B9USbK84caozQBjgEkBTc05USrq5QU1GUMSDc2rF3DYSfMAmJxpUkg5fskgetmc01jXElDvkD75NqDTaJoAAYJIAsAkgeTQ9v0RILocudTZ+qYrcsT5yJbyJQmrdspVlFixJ2zZX4PFmYqqaG59E7HhDM3A+yflFvCMk8o4nMGwpy9Z3mB6Fk2011P8AUHKOIf8AwhZyP3iXoWB2qNONxGtm4H2T8oM3A+yflDyqrgcRMWVCZKMvKQxzBQVuQwBDcRqPAWB2j4J+Kolm4H2T8oWFdY0Nk+id1cIXhCOUp01IQZUsTCVAKBVlZJBqHuxy02eKZ5QxNSMK3WADzA+U3LAaV123ca+bgfZPygzcD7J+UPIypnKOIDthCdjzid2tsBW+nrjUQSwehao46x3NwPsn5QZuB9k/KF4/RSxHKMuSBzisoJVXTtgF9qqHvijyvyrJXJUEYnmldUpWlKiRlIVQemC2UjV21jVlgEVS9VXST6R4cB5QGQin2Ypb7O3hSF1eaE9aRlTj8ywEhOaXpQB+0VqOUlyCVFY0IhxxK8hX08kAhLiQk9brE6MXG1gkE6vvTMLLUCDLBBcdjd301c+cdEhDNzYalMm1tNInkZWB5UR6eJC6qIASRQACrDQhZatxU5XNvD8uYdeXLMHWIADEVVYGlDwOx2MWxIR92NR2N76awJkoFkAVB7GosbXEW/8ARBeJTLQpayyQoub6naPPY3FJM1U1GPUhJGUICMyUKKUhy5b0XAIvnarx6OWxBBBIzKoUk6nhBzCPux/p+HDgPIQn3GEZi1qLY49QpdIksyiVEBTMo0IdNmDmEnGqCQfrB2DKaQmpoHtTjsVcQI9ImQgBhLDFqZNraaRzmEW5sU/+P/iJ5GPgOVEhWdeLC0LDJQZWStGLgO7XB7wtr6Pkmclapa0l0qDgjUEUirzCPux7Hjw4nzi3yaAJiAAwDsGYWNqRzX9ZWOrydfzK/mMRmzkpbMQHLB9zYRJOv5lfzGIYjDImBloSoAuAoOx3D68Ywjjos8oSfvZftp+cdVjpQvMRT8Q48eB8o59Xyvu003D6ufW5d4QnkWQC4lJpUDQHcJsDx4DYRRfSoGoL+ELV20/lV8UR2RJCEpQkMlIAA2AoI4rtp/Kr4ogE8oYtUsDLLK3exswfbW0Vk8smr4eeGb0HurLSrm4JbiztGpGX9WTCGOIXr792IOrX0dwbAK5YIUxkTTVQBSkmiSR1ioAJJYHXtCsOwfKOdWUypqCxLqSyaZXAO/WpuxhZ5MX/AOxMGzbtepY1qzNwi7hpZSlKSoqIDFRueMATO0jxPwMRxc5SQMqCskszs1CXJNBZvWIlM7SPE/Aw2AyxywX/AMPP9gX2u3viauVg7c1OJZNkaqCSzvQgKq+xiE7kpSn+3mB31LVL2BH4RRjSjEmOfVUzrftEyr+okM996sGiC1gcdzmYZFoyljnDOeDEv/yN4entn8qfiqJgRBPbP5U/FUUV8fNUQ0taUrSQSCMxKUsogJFahg4BYKcVYRmnGTqDpGHBYKqbhQOUkMMoN/UOL7C8Kg5nSDmBCuIIAIfZgPKM7HyFCYCjDpmBkuomoYjcuWCQaAk02iBSMRPIfn8O1HOzkjhR6DiNY2JU5KqpUlTXykH4RRwnJ0so60lKHYFIpQHMAW0zEvob6xcwuFRLTllpCU7AMIolIt/Er+YwtWNlhWQrSFDQlrDMfcXhki38Sv5jCp2AlqJKpaSTckVs1/CkBxHKUks01FfxDW0TOMluRziHTcZxTxrSEHkiQbykmoNQ9RZhppbYbROdybKX2paTUmo1Nz41MBIY+VT7VFfxjxs+0WEqBDguDUEaxVPJcliOaSxoQ2gdh4VPmd4sy5YSAlIYAAACwAoAPVAJTOCRU3WoChLlyaAVsCfAGOJ5QlEAibLY/jHDjuR5x1MlKkkKDjMo+8/0JHgTHPq+V92ny/v+33gO9Nl066au1e7VXgQIFY6UADziGJZ8wuzt5EHwiJ5OlMEmWkgFwCHANDQHiB5QDk2VlCebTlFg1Bb5DyEBPpkv7xHtjhx4jzEMkrCiggggksQXBodRFMci4cf5KPZ8PkIt4WQlBlpQkJSHYCwoYk8WCp5lpClrYDMQSeKmHvIiqnlDCkPzkvzZ72BvYxbmZS6VJzDMqhQVC54NYwnosj7oUoPsjav4eJ84RwCsRhwAorlgGxKgAWZ6vxHnHE4vDG0yUfBY+fGJdHk0+yFHb7I0e7dWkcGGk/dC7/ujf2eJ8zFRBOMwx/zJe3bGz0rWnwhwlIKkkAEFKiCKgglDERGZhpKgxlAit5RN6H0dYkJiQpIAIASoABCgAAUMAGtAU5uKyrKTh1ECgI1ckBnYHehLA1sWWvlIAgdGmkmwCakOASApqB9dxxCdbnhsr2FfKMudyeSpShPxCcyieqFeoBxYf3rEEpmLbL+zTDmBJo+ViQxZ60B8D6oTN5TCS3RZrkOA1+rmIFWcWOx3iR5OVX9pxNX0Oub8Ojjy8G1UTQAB1jS5QqvjSAXMkJdHV1PwMIxszIpIElSwQokpBLEMw2cvqRaLEycMyaKufQVseEM54bK9hXyijKXj2f8AZJxbUJvQnWtwB4napZMxLKKejqNWSR6VM2rNTxsYOgjMTzs8AknKM4FSSWYUFYgvk8kFsRiRt2qe6v8AetYgdhJ2dWUyFoDE5lAizMPGp8qPD5iEJKiRRk6E3KgGAqSSQGh/PD8XsK+UJUtKlKBSSClNChR1VwihYxOHcjMhxcEsQToQbGzg1Dh470jDso55bJuygW8o4nB4cO0lIcuWkmpN36vAeUTEiS2Xmxl25ot5ZeEAlOOwpciZLYXOamhvYioqLQ2XPkK7K5ZegZQPwMc6JIZuZSzM3Mm3sx0SJLgiWxDENLItUWG9YBkjDpbsjtK/mMM6OnuiFyJwayu0r0Fd48IZzw2V7CvlAIVNkAsVIB61CWLIJCixqwINeEKGOwv3krQ9sPUAijvYg+uGLw8kkkygSXd5RNy59HescGGkC0of6R8O7tAOlIlqDpyqFQ4LhwWNRsQR6on0dPdELkZEJCUIKUh2CZZAqXNAncvDOeGyvYV8oBAQhKSSKZiKAk1UwYCpqYWMXh+/LG4KgCGJFQaioIhqFJUkhSSRmNChR9JxpvHOYkuDzQcMR9kdLejARViMOE5iuWEuzlQAfZ3jnSsP30Gj0Oago9OIIiXR5LZeaGXbmi3ll4QJkSQSRKAJDE80ajY9W0BDpeGqeclsGc5g1XartofIxawwQVIUhiDUEFwQUkgg6iKycHIFpKbN+5NvZ/t4tYdScyEpBAFhlKQAEmziJPFhNGv5lfzGKP1zJo62dmBBBOZiKM9iD4ReRr+ZX8xhJwEr7pFLdQa30hHEITyxINpqNr3qBQ61Ijs7leQhwqYkEEgjVxemsP6FL+7R7A3fbesSVhUGpQk61SD46RQqTyhKUQErBJJAGpId6eAJhqu2n8qviiOIwksHMJaAdwkA66txPmY6rtp/Kr4ogF4jHy0KCVqAJsDq+b9J928QTynJNpiTb32bd6tux2MWJkhKu0kK8QDZ2v4nziKsJLN5aDpVI8dtwICueV5Dtzif6WBvaxeGI5QlFQSFgklgNzUt4sImnBSwzS00DdkWAa/gAI6jCSwzS0BrMkBvClIDsztI8T8DEcVi0Sw61BI/v5jzG8dnAulruW9kxlTZGKU2eXIXlGZJObtVoQ7NavrgFzVrBUlOKSl1FnTmLmhAJGmgFraF4DFLt01OZyT9mAGqbtQgVN2AcjU2JeEmkKfD4dKqZerTtMXZ7JS+juns1Z0zBL62WXJIzEpCkDssmnVZusCX/wC4ireGxiFnKlWZQd6ahgoHYuRS4eGp7Z/Kn4qjLk4fEpIIRh0UY5UEOBYEvaNDC56ZwAvInME1APWduEVCDyzIo8wB3ZwdLngOJiauUpQTmzhnZ66/8gjgx2hnQZTvzSH3yDx23gGBl1+zTU5i4erM9bU/rAJ+tpDPziWZ6bb+HyOxhuGx0uYWQsKLOw23iQwUv7tGnoDS2nAeUTl4dKapQkUaiQKbU0gOSLfxK/mMNhcgU/iV/MYZAUzynJDPMAcAh7sQCHGlCDWI/W0mv2gDULuOG27jxB2MOTgZYDCWljplDbU29US6HLp9migYdUUGwpQQBh8ShblCgpqFtHAPwIhsRlyUpfKkB6lgzni0TaAr5yEKKQ5BUw3qYqHHzh/46lcQWfbqkODR2NnFbtekCh/Mr4mF43Bc43XWgh6oLGtC7gwCOnTMpPMKzAtle97Fmag865RWFJ5SmuHwym1LnYFwMrkVNKGlrgdVyK4UkzppSpSVAZqpyvRy7hz/ALU7RA8giv7Ria//AC8CKU/F8HiCR5Smso9GWWZgDXV3caM1H0Z3EaiO0jxPwMJweF5tOXMtdSXWrMa1vtDk9pPifgYTxYImoQAtakpoVknKCWBP9BFL6ywrkOgFL5hk7LO5VSgpcxfK+0MpIzK2a53MRo780XNyya++EcFNWPwwvlF682WcM4Jy0NbcDsY5M5SwoBJKaOP3Zdw4IAy1IIIbel4uJSkWlN4BOltY4ZaWA5mgsGTTwrSKisjHYYqCQUOWAGTvFk6an+7RZVhkZ09RPZV6I3RHQhI/yfcnx33gVNOdPUV2Vd3dH4oCp9YYar5QxYuhrAEm3ZANTYQHlDDO3Vev+WdGp2bvRtwRoYtKlpJBMpyKgkJoeFaH5COJlIDgSWBuMqK0A32AHqgKv1jhd061yFuqz1y7keY3D8TynhDYofbI29ai1D4tFwSk1+x7V6Jr41rBzSfuf9qPnARTLlq5tSUoKVVByioKSQbRDFT5EtQStKRQeiNczBrknIqgB7PhDVLYoAQoAEsOr3T+KJqYkEyySLEhJbwrAUZGPw6iwSLkVRSiSp3FGypJgTyjhSHBQRSuQ60Ho7g+yrYtep92fJPhvtCpchCSSJLE3YJ4DfgPKAThsZhlqCE5So2GTZ3qzEhjFkYdGc9RPZT6I3VAlIBcSmO4CQa3q8AmnOeorsp7u6vxQFHFLmJUrLhUzA/VbKnQlyS714U40clLmF3wiU0U1QagEpBDa0F96xpc6e4r/b+qMo8kBmCp3rUlTVDsHFWoDpcViAViZmmCchtUi7VBKQ4r4uDRqxawDrB5zDiWzM5Sp3FbCjGn9sI4HBCUXSJpo3WUFPap62jU8TvF3nT3Ff7f1RRTUuUhgpAqZhokFglVX11FA5rEPrDC/h9csi3imLCAFDrSiaruEm6i9zHeaQ78zWtcqNWfXVh5RAlWKkZsgSCpklsgBZQJ1ZmAci4cbiIIxuHIcpCWAJzIFAcjVDivOI84uECn2RpaiaMzNWlh5CAtbmy2zJ4ceA8hFFM8oYV26ru1EE6P3f7JAjox+FcJdDkgAFBFTQCqb8OB2i0lCQ32RpaiaNQNWAJTT7KzNRNGs1dIBE0ypctS1ISwUbJGqmF+JhSOUcKSzoB1SUMRUixHAxbkzCx6iu0ru7n8UdKE/c+5OltYCmrlHCgt1X25suPEZaf8jcRLp2GYHqsVZR1LqYFgwrcCmtIsqQk1MlzxCfnHco+61eyb73vxgKKOVMKWZqlqyyG8XTSNHCBBMtaAllVBAZwUkiIZU/de5Pzhkg9ZAylIDtZrGgYxJ4sK+MmzUuZaAsArKg7GigwSNSRm8h4Gt0zFOf2ZLAFjzoqQSBRrFhV9bRoZVOWIbMr0X1PGO5V95Psn9UI4M8YrFOP2dDE3M0UHqBzV8I70vE/+sH/+1PHXyi/lX3k+yf1QZV95Psn9UVGeMViqPh0k6tMAHiKnjT/qLchSyU50hKsqqAuLo1huVfeT7J/VC1JXnT1k9lXondH4oCpPxGJCjlkpUlyxzhNKMS58dI7JxGJY5pKXALELYKVlcBqsM1PWDFnETigOpYA/IToSXY0AAJJsIQnlKWaDESdDcWLEHt1FRWAgvF4lnThx4GYAaFjdtBfi9YJ2KxQfLh0KazzQl/cWHyhh5Sli+Ik+Y4fj4jzEMkYkLLImy1EB2TWhsaKtxgHTw5SOJ/lMZ/1VNFE4mY3EORQ2YjUi/wAmuzErzI6ybn0eB/FFeXynLIB5+UH73VOospQOh8oBM2XzCCqbiFlwzkG7bJ1pp6orYFHPDqYtaik1IBAJFwHLs9zeoZQq9/6wlkPz8lr6a/xcffEuloCiOekhTORR2AzORndmL+BeIEK5NnZqYlYS2zl3rwb57Ui7hZRT1ScxCU1L1qrck+ZMI+spdukSv7D96zaw2SoqOZK0kFKSCEuCDmYghVRFEMfglLOZMxSCwYCzjPfxzD2RGVNxCZaObVilpUFKzLKVHrFgQC+9g5bNaxGpNxyUqKVTUJIuCkjbUqb0h5xH6wlGnPyd6tx3Veh8GiDP5MkpmZuaxUwtlKgQaKUHd1bjQUEbWDkqQgJUsrId1EMS5J08vVFb6wlj/Pk12b+iofIm5w6JiFAFiUh6i4oq8UMkW/iV/MYpYifiQpYTKSpPoEqCdNa2fgIsyErbtJ7SvRPeP4oZlX3k+yf1QFFGKxLKeQlwRkAmDrAuS+iWOUXNydGiKcTisoJkozFRdIWGCWDV1LvVtLVjQyr7yfZP6oMq+8n2T+qAzU4zF0fCp0/zh+F9L9ryEaOEWsoSZiQhZHWSFZgD+Zg8dyr7yfZP6oMq+8n2T+qAMPY/mV8TGeMViXI5hJ2VmCQxJA1NaPFyQlbHrJ7SvRO5/FCpuNSkqCpqElIc5klIAPEqb3wC0YrEZXMgA5iAnOD1aMSXZ704Nq8CcRia/YpHZYZxV82dzw6ula+rv1nLt0iS4LM4d9mzvDOmJ++lszvoztfM16QC8Ni5yinNJygs5zWcKJLCwDAVaquEaCe0nxPwMVpWICiyZstRABIFSxsWCrHeHSgrOlyDU2DaHiYk8WCcVhOcDFSkspZdJa+dOn5n9QimOSZlziZvgCQCWAL17wJo1D64uzhLSCpYSBmIJIGqmDnxIit0/CsDnlAFmdhe19eEI4IHkhZviJulibBnF3q2tfEuT1PJKgGE+aAwbrGhD5i7uQaUemkTVjMMKEy3cBstnLB6UrHBjsLTrS6hwWo3izaF9mL2MEQHI6nP7RND3Ytow8PV83vIl5VJDkslVTU3Rc6xT+sMKz55TM7sGZnd22i0rDozjqJ7KvRG6IobPkhQ6yQpqhw9fX4++MJWCmCgwkgkpqzBrOHvqfGto154lIbMkVLBkPxLsKBtYSjF4YqygyyXZgAa3oWY0r4VgM4cnzQCno0ghgQSApi1AcynUxA6xLl38NTk3ChKQoyUS5hcEIAsVPcbsCeMJRj8MXqgMSmqGqL3Ff8AkbiHYedImEhHNqIqwANLP4PEFiZ2keJ+BhQ5Nk/dIrfqDT1R2Zh0Zk9RNz6I2MLxk6TKYrCQ7t1HtewMUUZuEmh8kiSzuKB3BOQ3AcCunbuGJMJmFnHM+GkGjAkCwAZLvuG0YRcTjsKbKlFrs2gc+5z4A7GBOOwxsUWBbLUA6qDdUUN7RFOHJUm/My3ZqoBLbORWHSkAKYBgEpAAsAMzNFfC4iRMLIyKLO2XSl3FLiGjDoznqJ7KfRG6oqEcqYQEZhIlzFOM2ZIdgDXiaAeuKP1et26LIy1NEg8U6ir+qtw1dXES0pSSmUFEVyhIcjVuLOw3jPGJW5ScI5Go7Jq1CU+uIFLwk7/1ZB2D2YHLel9m/qNqTJSkMlISLsA1fVGeiYohJ6OEupiCl6dWtB1bqNadVtYv9HR3E+yIo7IFP4lfzGDESQtCkGygR5wqRh0N2E9pXojvGGdHR3E+yIDPncjqJdM+agdYhINAVPbYB6DSOjklb1xM4h7Ozh1a3FCB6vBhHKWENlyrA2HpBxpElY7DDWX5beriPaTuHgbg8CpCyozVrBDZVFw9Kvuwb1xdaKmFXJmB0BChR2SKOHGmxh3R0dxPsiKCQKH8yviYz8fh1mY4kS1pp1jckgpUCNmIvRvdckYdDHqJ7SvRG5iOIMpDZkgZiw6j1AJqwpQGAzJGCmj/AMbDuQXUEgcGKX2pf4V4vDzyCDhZLDsBxo5u9A5tw49W8jG4Y2VL10FklibWG9mraJqn4cJKiZYAuSAGa+m9PGkQQ5Nw5StRMiXL6oAKWcl+sKaUBHq8BoJ7SfE/AxWw/MrBKMigCQSADUXEOlSkhaWSBU2DaGE8WESsVBBPWPok2USNN4QMNJd+aD8ZZOpOopUmLadfzK/mMZ03HTkqI5jMK5SlVxnyh6UJSUqa16hoRwO6PJ+6FyaynqXJNRcufOOpkSRaUkeErg3d2pFUcoz2zHDEABynO6qbABieGrGJTsdiA4GGfjnBF/Aaf2NaiwrDySGMpJGxlU8ssTVOGdNFdlXondHCF4PFTVFlySgVqVgnyAtxfUUiwrtj8qviiAhNKFNmSSxcOgliLEUoeMKRh5IZpQozfZbM1W0YeQiujlCfQHDKNO0CEh3sxJNN/XE5WMnkgGQzv1s9AHo4Z3bT/lgeZMou8oVv9lfx6tY7KRLSXTLymtRLY1qagbxVVj57JIwxql1DOHBJZtqCvlaF/Wk//wBNdvvE/i+DD2qPAX5k4Zk0Vc+idjwialpN0k0Iqg2Nxa0cr1MzO5t4Kb3NDJqSUkA5SQQFM7E2LatAV+ZlW5oXf91qLHs3iKcPJFpKRa0ra3o6RkrxOWhximSGI5pycpy9pi6tKXKVNqBDpKnJ6fYkn7DQMqn4W286RBuSUS0ElMvKTcpls/iwiQnDOaK7KfRO6uEdwUtSUJC5nOK1XlCXcuKCgpT1RNPbP5U/FUUIxqBMQpBMxIVcpBB821t64z0ckJD/AG2Jc3UVKJO1cumm0S5VnpKlJOJVKZIBASaa5s2lFgOGYlNbCKsueSlRGOKgkFymUDS4a5LB68DsYguy8BlytOxBYh8xUp2Id6ainvvWNHnhsr2T8o8+MZUnp4bbmhQW86GvHiI2eS8QFocTBMIJClDe7WFgQLRRORODWV2leie8eEM54bK9k/KET5i0y1GWnMrMWB165f3PFY8oznphlEb5xqW24E+scWC3zcu/NjQfutraaRBOHkh2lCt/sr+6IS8XOJIMhmSSDncEh2D5daXGusJPKM926KrSvOBtX02A9ZEBdkhCHyoyvfLLIfxYQznhsr2T8ooHlCdphjv29AQO7c5nAuwU7ENDMLjJqlhKpCkJr1ioFmtbf+3vAPkTgxortK9E7nhEpikqDKSSNigm4Y3GxI9cSkWP5lfExQnY+cg/uCpJVldJYh1MKVcMxzUAdizEwD+jSb8yn/R4v3d6x3mJLNzQZ3bmqOzO2W7UhKcdOKQejkFx1SsOxCnNrggU/EIgeUpzJPRVV0zgtUBiw8fdxYL0ooSGSkpF2CCPgIZKmArTe5uCNDuIoYTGzlKSFYcoDkKUVg2BqABYltdY0U9pPifgYk8WFebOymq0JdS2zDYqJrmFgCYj0oW52V/f8fA+UTmYVCy6kglKlZSRbrPTawhJ5HkMxlJIsxGhDEeDUa0I4hnSQz87LZ29bO3au1fCOHFJ+9la+6p9PQRlzMKvrIGDQUFZclYZSQ4SSCpwSMvvpDMNgsyskzCIQjI2YLB2ISwqQ6lHxAO0BoqxIAczZYFanhf09IihZUoFK0EMsOEvUFII7Whjh5Kk0+zTQkjgVNmPuENlSUoUlKQwyqp60RRNl95Psn9UDL7yfZP6obBAKZfeT7J/VAy+8n2T+qGwQFaYFZk9ZNz6J2P4oYy+8n2T+qCZ2keJ+BhhgEKw73Es+Mv/APXE+cR6IO7LrQ/Z6ecVJfJK0gBOJmtq/WJo1z2auab8AYPq2c79JUNGyvYliKsCxD0/pAaGVW6fZP6ogArOesnsp9E7q/FDZSCEgEkkAAk6tqYi3WV+UfFUBBWHcuRLJ3MutiL5tiR6zHOjXDS2LP8AZ3ZmfraMPIRSTyXOCQkYlQYM+T31Vc8fcaw2XgJoCgcQoksxygZaqJ8XCm4ZQYBxwQ7sr/S8ePE+ZhkuUU9nIPBDfBUUUcmTQG6Svh1dGarkvv4vvFmRg1BSVGapWVJSQbKcu5/EGSAdge9AMkBTdpPaV6J7x/FE2X3k+yf1R2Rb+JX8xhkApl95Psn9UDL7yfZP6obBAKZfeT7J/VAy+8n2T+qGwQFaQFMesntK9E7n8UNZfeT7J/VHMPY/mV8TGcrkmZUDErAPAkipIY5qX8gIDRZfeT7J/VAy+8n2T+qKEjk6cC5xKjRQbKGq+Q1Nw78YE8mznSTiV0Z2SBmbdyWN7e81gL7L7yfZP6olKCs6XINTYNoeJihIwE0KSo4hSgC5TlYEMzO5LPXU+MaKe0nxPwMSeLDuISAFESySCNe07OQxJo50ehimcT//ADTTuHq9LOWIqdfR2IJ08TITMSUKqDfSKP1HJ/HZv3ij8T/bmMnSE2cQP8PMJcggHQAFxWt29RiKMU5A6NODtUswci7K46bQ+ZyNKUEg5jlDds1DNUAtrttAnkWUAzKuT21XUz1e1BC4iZlxzC6KWBWhyhwXegUaDjCekih6NOr7ga163Af20WFcjSiADmYKzAZzQsLVtR23rAORZOyvbNGs1aX+AsAAChPLn9mmUS97lwGFbsX9UKVjWAfCzq0pWtONqs52OlYsSuQpKSCAoMc37xVTQua17IvEk8jSg/aqFBs6m69VUe763hcJmYhi3RppDAuOLEgudH9xjsjEZsz4ealkkh/SIDsOtfxYRYHJMoKCmLhi4UQ+UZQ7GobS0LTyJKAbrNT0zUDcu5/4AtC4XLmkqSDhpgc3J7IL1LG7M440do4nEuP8PNfY/wDbf9jizJ3IUlTPnpZlqDeR/t46eRJTg9fqggAKIFSVE0qSSo3hcImYogUws08H89WNGI8dI6rE2/ZptQT4MohjWlAFXsYeeRZTntVZxnLULilr6WOrxz6jk7K9a1H1u9+MLiMqa4cyFihJc2Iel3LtSmohQxBf/Cza7kPR71oPXrF/BYBEp8j1u6ifjb+sWoXGRNxDKYYaaRqXtfjWw8/VEue6xHR5jAqGZ6HKCQRXVgA7XPr1YIXGMMX1ino02lzpZ7ksS23CJzJpFsOs9l+s3aZ23Zy/h5a0ELjHXiGthphcP4FyCFV4ZqPR9WCpTcQzNh5qnD03dmu1nN/iH1oIXGTNnM/7PMLKKaF3FWIrUGng8HPlgejTPAGoq1XPr+DxrQQuMRGLJB/ZZr+Pnr4+WlHcJ3Vfo8zSjh2IJPpaMzcY1YIXGNKxB1wswa30LVNbuS4D0BPCGyJuZ3w8xLAmpuRoK3O9qjVwNSCFxjoxT/8AjTQRf3gsXrUaaVgViSAD0WbVqOKal+tpGxBC4yBOJRmGHW4LFJUxZncM76DS/CLmCS4cyyhQJDEv6wdiItwQBBBBAEEEEAQQQQBBBBAEEEEAQQRx4DscJgJgzDeA8tgfpaZkwjmwJfeKqjYkM1dtK1pHoOlt2g1H3oaRRw30dw6JnOJBBPo5urvb+kaPR0bD+/8AoeUd1zTf4s/TiuI+fUF4wCjF9mjqMWCzJUoEs4sLVLm1Yl0ZGwhktKRQNHDROCOPBmEB2CE4jFIQHWtKRZ1KCa+vwhqVAgEFwagiA7BBBAEEEEAQQQQBBBBAEEEEAQQQQBBBBAEEEEAQQQQBBBBAVeU8AmfLVKW+VTO1+qQoX4iMkfQ/DuSDMckk9d7jKbg1y0zdqgq4BBBANl/ReQCD1ywAAUpwyZgmpDENRQYG+WjwpX0Qw5lypZMxpKVJQcwdlO79Via3aCCAFfRGQSSVTDm5wKDpAImhImCiaAhOlamsA+iMjrdaYSpKkqJUCTn7RcpobVDM3FT9ggHTfo3KUSc0yslcgjMD1JhJU+YElTm52DvFdf0Pw5CwStpnaqkehkYMmgolTWCkIYABoIICc76KylJyqXMKa0dNHCAWIQ9ebSfURYkGA+h2GE3nU50qdKmCnDpCUuygakJSCdco2gggLnJH0fkYcNLS4yhAzdYhKStSQCQ7DOQBsANI1AIIIDsEEEAQQQQBBBBAEEEEAQQQ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Image result for secondary osteop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Image result for secondary osteop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298" name="AutoShape 2" descr="Image result for drug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Image result for drug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5302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3571876"/>
            <a:ext cx="2692161" cy="2071702"/>
          </a:xfrm>
          <a:prstGeom prst="rect">
            <a:avLst/>
          </a:prstGeom>
          <a:noFill/>
        </p:spPr>
      </p:pic>
      <p:pic>
        <p:nvPicPr>
          <p:cNvPr id="55304" name="Picture 8" descr="Image result for ALCOHOL AND CIGARETTE SMOKING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249195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Osteoporosis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Definition?</a:t>
            </a:r>
          </a:p>
          <a:p>
            <a:r>
              <a:rPr lang="en-GB" altLang="en-US">
                <a:solidFill>
                  <a:schemeClr val="tx2"/>
                </a:solidFill>
              </a:rPr>
              <a:t>Decrease in bone mass per unit volume</a:t>
            </a:r>
          </a:p>
          <a:p>
            <a:endParaRPr lang="en-GB" altLang="en-US">
              <a:solidFill>
                <a:schemeClr val="tx2"/>
              </a:solidFill>
            </a:endParaRPr>
          </a:p>
          <a:p>
            <a:r>
              <a:rPr lang="en-GB" altLang="en-US">
                <a:solidFill>
                  <a:schemeClr val="tx2"/>
                </a:solidFill>
              </a:rPr>
              <a:t>Fragility (perfn of trabecular plates)</a:t>
            </a:r>
          </a:p>
          <a:p>
            <a:endParaRPr lang="en-GB" altLang="en-US">
              <a:solidFill>
                <a:schemeClr val="tx2"/>
              </a:solidFill>
            </a:endParaRPr>
          </a:p>
          <a:p>
            <a:r>
              <a:rPr lang="en-GB" altLang="en-US">
                <a:solidFill>
                  <a:schemeClr val="tx2"/>
                </a:solidFill>
              </a:rPr>
              <a:t>Primary (post-menopausal/senile) Secondary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2364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welcome\Desktop\classif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4248171" cy="2791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50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i="1" dirty="0"/>
              <a:t>NORDIN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525963"/>
          </a:xfrm>
        </p:spPr>
        <p:txBody>
          <a:bodyPr/>
          <a:lstStyle/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6" descr="Image result for arrow 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50111">
            <a:off x="2539732" y="2283583"/>
            <a:ext cx="928694" cy="1360121"/>
          </a:xfrm>
          <a:prstGeom prst="rect">
            <a:avLst/>
          </a:prstGeom>
          <a:noFill/>
        </p:spPr>
      </p:pic>
      <p:pic>
        <p:nvPicPr>
          <p:cNvPr id="5" name="Picture 26" descr="Image result for arrow 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40481">
            <a:off x="5259170" y="2221915"/>
            <a:ext cx="978304" cy="1440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385762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GENERALISED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0694" y="385762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LOCALISED</a:t>
            </a:r>
          </a:p>
        </p:txBody>
      </p:sp>
    </p:spTree>
    <p:extLst>
      <p:ext uri="{BB962C8B-B14F-4D97-AF65-F5344CB8AC3E}">
        <p14:creationId xmlns:p14="http://schemas.microsoft.com/office/powerpoint/2010/main" val="2500920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1" dirty="0"/>
              <a:t>RIGGS AND MELTON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r>
              <a:rPr lang="en-GB" i="1" dirty="0"/>
              <a:t>PRIMARY OSTEOPOROSIS</a:t>
            </a:r>
          </a:p>
          <a:p>
            <a:pPr lvl="1"/>
            <a:r>
              <a:rPr lang="en-GB" sz="2400" dirty="0"/>
              <a:t>TYPE 1- POST MENOPAUSAL OSTEOPOROSIS</a:t>
            </a:r>
          </a:p>
          <a:p>
            <a:pPr lvl="1"/>
            <a:r>
              <a:rPr lang="en-GB" sz="2400" dirty="0"/>
              <a:t>TYPE 2-SENILE/AGE RELATED OSTEOPOROSIS</a:t>
            </a:r>
          </a:p>
          <a:p>
            <a:pPr lvl="1"/>
            <a:endParaRPr lang="en-GB" dirty="0"/>
          </a:p>
          <a:p>
            <a:r>
              <a:rPr lang="en-GB" i="1" dirty="0"/>
              <a:t>SECONDARY OSTEOPOROSIS</a:t>
            </a:r>
          </a:p>
          <a:p>
            <a:pPr lvl="1"/>
            <a:r>
              <a:rPr lang="en-GB" sz="2400" dirty="0"/>
              <a:t>SECONDARY TO VARIOUS CAUSES</a:t>
            </a:r>
          </a:p>
        </p:txBody>
      </p:sp>
    </p:spTree>
    <p:extLst>
      <p:ext uri="{BB962C8B-B14F-4D97-AF65-F5344CB8AC3E}">
        <p14:creationId xmlns:p14="http://schemas.microsoft.com/office/powerpoint/2010/main" val="3423633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Primary osteoporosis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sz="2800"/>
              <a:t>Post-menopausal</a:t>
            </a:r>
          </a:p>
          <a:p>
            <a:r>
              <a:rPr lang="en-GB" altLang="en-US" sz="2800"/>
              <a:t>Aetiology?</a:t>
            </a:r>
          </a:p>
          <a:p>
            <a:r>
              <a:rPr lang="en-GB" altLang="en-US" sz="2800">
                <a:solidFill>
                  <a:schemeClr val="tx2"/>
                </a:solidFill>
              </a:rPr>
              <a:t>Menopausal loss 3% vs 0.3% previously</a:t>
            </a:r>
          </a:p>
          <a:p>
            <a:r>
              <a:rPr lang="en-GB" altLang="en-US" sz="2800">
                <a:solidFill>
                  <a:schemeClr val="tx2"/>
                </a:solidFill>
              </a:rPr>
              <a:t>Loss of oestrogen - incr osteoclastic activity</a:t>
            </a:r>
            <a:endParaRPr lang="en-GB" altLang="en-US" sz="2800"/>
          </a:p>
          <a:p>
            <a:r>
              <a:rPr lang="en-GB" altLang="en-US" sz="2800"/>
              <a:t>Risk factors?</a:t>
            </a:r>
            <a:endParaRPr lang="en-GB" altLang="en-US"/>
          </a:p>
          <a:p>
            <a:r>
              <a:rPr lang="en-GB" altLang="en-US" sz="2000">
                <a:solidFill>
                  <a:schemeClr val="tx2"/>
                </a:solidFill>
              </a:rPr>
              <a:t>Race</a:t>
            </a:r>
          </a:p>
          <a:p>
            <a:r>
              <a:rPr lang="en-GB" altLang="en-US" sz="2000">
                <a:solidFill>
                  <a:schemeClr val="tx2"/>
                </a:solidFill>
              </a:rPr>
              <a:t>Heredity</a:t>
            </a:r>
          </a:p>
          <a:p>
            <a:r>
              <a:rPr lang="en-GB" altLang="en-US" sz="2000">
                <a:solidFill>
                  <a:schemeClr val="tx2"/>
                </a:solidFill>
              </a:rPr>
              <a:t>Build</a:t>
            </a:r>
          </a:p>
          <a:p>
            <a:r>
              <a:rPr lang="en-GB" altLang="en-US" sz="2000">
                <a:solidFill>
                  <a:schemeClr val="tx2"/>
                </a:solidFill>
              </a:rPr>
              <a:t>Early menopause/hysterectomy</a:t>
            </a:r>
          </a:p>
          <a:p>
            <a:r>
              <a:rPr lang="en-GB" altLang="en-US" sz="2000">
                <a:solidFill>
                  <a:schemeClr val="tx2"/>
                </a:solidFill>
              </a:rPr>
              <a:t>Smoking/alcohol/drug abuse</a:t>
            </a:r>
          </a:p>
          <a:p>
            <a:r>
              <a:rPr lang="en-GB" altLang="en-US" sz="2000">
                <a:solidFill>
                  <a:schemeClr val="tx2"/>
                </a:solidFill>
              </a:rPr>
              <a:t>?Calcium intake</a:t>
            </a:r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737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stages-of-osteopor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04"/>
            <a:ext cx="657229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Primary osteoporosis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/>
              <a:t>Post-menopausal</a:t>
            </a:r>
          </a:p>
          <a:p>
            <a:r>
              <a:rPr lang="en-GB" altLang="en-US"/>
              <a:t>Clinical features?</a:t>
            </a:r>
          </a:p>
          <a:p>
            <a:endParaRPr lang="en-GB" altLang="en-US"/>
          </a:p>
          <a:p>
            <a:r>
              <a:rPr lang="en-GB" altLang="en-US"/>
              <a:t>Prevention and treatment?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General health measures/diet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HRT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Bisphosphonates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Calcium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Vitamin D</a:t>
            </a:r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909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Primary osteoporosis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GB" altLang="en-US" sz="2800"/>
              <a:t>Senile</a:t>
            </a:r>
          </a:p>
          <a:p>
            <a:r>
              <a:rPr lang="en-GB" altLang="en-US" sz="2800"/>
              <a:t>Aetiology?</a:t>
            </a:r>
          </a:p>
          <a:p>
            <a:r>
              <a:rPr lang="en-GB" altLang="en-US" sz="2800">
                <a:solidFill>
                  <a:schemeClr val="tx2"/>
                </a:solidFill>
              </a:rPr>
              <a:t>7-8th decade steady loss of 0.5%</a:t>
            </a:r>
          </a:p>
          <a:p>
            <a:r>
              <a:rPr lang="en-GB" altLang="en-US" sz="2800">
                <a:solidFill>
                  <a:schemeClr val="tx2"/>
                </a:solidFill>
              </a:rPr>
              <a:t>physiological manifestation of aging</a:t>
            </a:r>
          </a:p>
          <a:p>
            <a:r>
              <a:rPr lang="en-GB" altLang="en-US" sz="2800"/>
              <a:t>Risk factors?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Prolonged uncorrected post-menopausal loss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chronic illness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urinary insuff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muscle atrophy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diet def/lack of exposure to sun/mild osteomalacia</a:t>
            </a:r>
            <a:endParaRPr lang="en-GB" altLang="en-US" sz="2800"/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5096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Primary osteoporosis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GB" altLang="en-US" sz="2800"/>
              <a:t>Senile</a:t>
            </a:r>
          </a:p>
          <a:p>
            <a:r>
              <a:rPr lang="en-GB" altLang="en-US" sz="2800"/>
              <a:t>Clinical features?</a:t>
            </a:r>
          </a:p>
          <a:p>
            <a:r>
              <a:rPr lang="en-GB" altLang="en-US" sz="2800">
                <a:solidFill>
                  <a:schemeClr val="tx2"/>
                </a:solidFill>
              </a:rPr>
              <a:t>as for post-menopausal</a:t>
            </a:r>
            <a:endParaRPr lang="en-GB" altLang="en-US" sz="2800"/>
          </a:p>
          <a:p>
            <a:r>
              <a:rPr lang="en-GB" altLang="en-US" sz="2800"/>
              <a:t>Treatment?</a:t>
            </a:r>
          </a:p>
          <a:p>
            <a:r>
              <a:rPr lang="en-GB" altLang="en-US" sz="2800">
                <a:solidFill>
                  <a:schemeClr val="tx2"/>
                </a:solidFill>
              </a:rPr>
              <a:t>general health measures</a:t>
            </a:r>
          </a:p>
          <a:p>
            <a:r>
              <a:rPr lang="en-GB" altLang="en-US" sz="2800">
                <a:solidFill>
                  <a:schemeClr val="tx2"/>
                </a:solidFill>
              </a:rPr>
              <a:t>treat fractures</a:t>
            </a:r>
          </a:p>
          <a:p>
            <a:r>
              <a:rPr lang="en-GB" altLang="en-US" sz="2800">
                <a:solidFill>
                  <a:schemeClr val="tx2"/>
                </a:solidFill>
              </a:rPr>
              <a:t>as for post-menopausal (HRT not acceptable)</a:t>
            </a:r>
            <a:endParaRPr lang="en-GB" altLang="en-US" sz="2800"/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675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Secondary Osteoporosis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GB" altLang="en-US"/>
              <a:t>Aetiology?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Nutrition - scurvy, malnutr,malabs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Endocrine - Hyper PTH, Cush, Gonad, Thyroid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Drug induced - steroid, alcohol, smoking, phenytoin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Malignancy - ca’tosis, myeloma (o’clasts), leukaemia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Chronic disease - RA, AS, TB, CRF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Idiopathic - juvenile, post-climacteric</a:t>
            </a:r>
          </a:p>
          <a:p>
            <a:r>
              <a:rPr lang="en-GB" altLang="en-US" sz="2400">
                <a:solidFill>
                  <a:schemeClr val="tx2"/>
                </a:solidFill>
              </a:rPr>
              <a:t>Genetic -OI</a:t>
            </a:r>
          </a:p>
          <a:p>
            <a:r>
              <a:rPr lang="en-GB" altLang="en-US" sz="2400"/>
              <a:t>Clin features?</a:t>
            </a:r>
          </a:p>
          <a:p>
            <a:r>
              <a:rPr lang="en-GB" altLang="en-US" sz="2400"/>
              <a:t>Investigation?</a:t>
            </a:r>
          </a:p>
          <a:p>
            <a:r>
              <a:rPr lang="en-GB" altLang="en-US" sz="2400"/>
              <a:t>Treatment?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1416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welcome\Desktop\diagn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4019570" cy="3010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LOWER BACK PAIN </a:t>
            </a:r>
          </a:p>
          <a:p>
            <a:endParaRPr lang="en-GB" dirty="0"/>
          </a:p>
        </p:txBody>
      </p:sp>
      <p:pic>
        <p:nvPicPr>
          <p:cNvPr id="4099" name="Picture 3" descr="C:\Users\welcome\Desktop\lumbar-sp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6" y="2571744"/>
            <a:ext cx="4953008" cy="3714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LOSS OF HEIGHT</a:t>
            </a:r>
          </a:p>
        </p:txBody>
      </p:sp>
      <p:pic>
        <p:nvPicPr>
          <p:cNvPr id="5122" name="Picture 2" descr="Image result for loss of height in osteopor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3357586" cy="3318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THORACIC KYPHOSIS		</a:t>
            </a:r>
          </a:p>
        </p:txBody>
      </p:sp>
      <p:pic>
        <p:nvPicPr>
          <p:cNvPr id="23554" name="Picture 2" descr="Image result for THORACIC KYPHOSIS in osteopor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3814279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FRACTURES  { VERTEBRAE&gt;HIP&gt;WRIST }</a:t>
            </a:r>
          </a:p>
        </p:txBody>
      </p:sp>
      <p:sp>
        <p:nvSpPr>
          <p:cNvPr id="24578" name="AutoShape 2" descr="Image result for common sites of fracture in patients with osteop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0" name="AutoShape 4" descr="Image result for common sites of fracture in patients with osteop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Image result for common sites of fracture in patients with osteop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Image result for common sites of fracture in patients with osteop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6" name="AutoShape 10" descr="Image result for common sites of fracture in patients with osteop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8" name="Picture 12" descr="osteoporosis in 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530354" cy="365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1" dirty="0"/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en-GB" dirty="0"/>
              <a:t>MEASUREMENT OF HEIGHT.</a:t>
            </a:r>
          </a:p>
          <a:p>
            <a:r>
              <a:rPr lang="en-GB" dirty="0"/>
              <a:t>DETECTION OF KYPHOSIS.</a:t>
            </a:r>
          </a:p>
          <a:p>
            <a:r>
              <a:rPr lang="en-GB" dirty="0"/>
              <a:t>BLUE SCLERA , THIN SKIN.</a:t>
            </a:r>
          </a:p>
          <a:p>
            <a:r>
              <a:rPr lang="en-GB" dirty="0"/>
              <a:t>HEPATO-SPLENOMEGALY.(SYSTEMIC DISEASE)</a:t>
            </a:r>
          </a:p>
          <a:p>
            <a:r>
              <a:rPr lang="en-GB" dirty="0"/>
              <a:t>SKIN PIGMENTATION. (CUSHING SYNDROME)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286000"/>
          </a:xfrm>
        </p:spPr>
        <p:txBody>
          <a:bodyPr/>
          <a:lstStyle/>
          <a:p>
            <a:r>
              <a:rPr lang="en-GB" altLang="en-US"/>
              <a:t>Bone Metabolism</a:t>
            </a:r>
          </a:p>
        </p:txBody>
      </p:sp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42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ARM SPAN-HEIGHT DIFFERENCE.</a:t>
            </a:r>
          </a:p>
        </p:txBody>
      </p:sp>
      <p:pic>
        <p:nvPicPr>
          <p:cNvPr id="25602" name="Picture 2" descr="Image result for ARM SPAN-HEIGHT DIFFER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86058"/>
            <a:ext cx="4857784" cy="433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n-GB" b="1" i="1" dirty="0"/>
              <a:t>WALL-OCCIPUT DISTANCE.</a:t>
            </a:r>
          </a:p>
          <a:p>
            <a:pPr lvl="1"/>
            <a:r>
              <a:rPr lang="en-GB" dirty="0"/>
              <a:t>USUALLY  0cm , &gt;0cms IS SIGNIFICANT </a:t>
            </a:r>
          </a:p>
        </p:txBody>
      </p:sp>
      <p:sp>
        <p:nvSpPr>
          <p:cNvPr id="27650" name="AutoShape 2" descr="Image result for WALL-OCCIPUT DIS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Image result for WALL-OCCIPUT DIS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4" name="Picture 6" descr="Image result for WALL-OCCIPUT DIS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3152775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RIB PELVIS DISTANCE </a:t>
            </a:r>
          </a:p>
          <a:p>
            <a:pPr lvl="1"/>
            <a:r>
              <a:rPr lang="en-GB" dirty="0"/>
              <a:t> &lt; or = 2 finger breadths is significant and suggestive of vertebral fracture. </a:t>
            </a:r>
          </a:p>
        </p:txBody>
      </p:sp>
      <p:pic>
        <p:nvPicPr>
          <p:cNvPr id="28674" name="Picture 2" descr="Image result for WALL-OCCIPUT DIS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4000528" cy="2289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1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HYPERPARATHYROIDISM.</a:t>
            </a:r>
          </a:p>
          <a:p>
            <a:r>
              <a:rPr lang="en-GB" sz="2400" dirty="0"/>
              <a:t>PAGET’S DISEASE.</a:t>
            </a:r>
          </a:p>
          <a:p>
            <a:r>
              <a:rPr lang="en-GB" sz="2400" dirty="0"/>
              <a:t>OSTEOMALACIA.</a:t>
            </a:r>
          </a:p>
          <a:p>
            <a:r>
              <a:rPr lang="en-GB" sz="2400" dirty="0"/>
              <a:t>OSTEOGENESIS IMPERFECTA.</a:t>
            </a:r>
          </a:p>
          <a:p>
            <a:r>
              <a:rPr lang="en-GB" sz="2400" dirty="0"/>
              <a:t>MULTIPLE MYELOMA.</a:t>
            </a:r>
          </a:p>
          <a:p>
            <a:r>
              <a:rPr lang="en-GB" sz="2400" dirty="0"/>
              <a:t>SECONDARY TUMORS.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1" dirty="0"/>
              <a:t>BLOOD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ROUTINE BLOOD INVESTIGATIONS</a:t>
            </a:r>
          </a:p>
          <a:p>
            <a:pPr lvl="1"/>
            <a:r>
              <a:rPr lang="en-GB" dirty="0"/>
              <a:t>CBC</a:t>
            </a:r>
          </a:p>
          <a:p>
            <a:pPr lvl="1"/>
            <a:r>
              <a:rPr lang="en-GB" dirty="0"/>
              <a:t>RBS</a:t>
            </a:r>
          </a:p>
          <a:p>
            <a:pPr lvl="1"/>
            <a:r>
              <a:rPr lang="en-GB" dirty="0"/>
              <a:t>S.CREAT</a:t>
            </a:r>
          </a:p>
          <a:p>
            <a:pPr lvl="1"/>
            <a:r>
              <a:rPr lang="en-GB" dirty="0"/>
              <a:t>BLOOD UREA</a:t>
            </a:r>
          </a:p>
          <a:p>
            <a:endParaRPr lang="en-GB" dirty="0"/>
          </a:p>
          <a:p>
            <a:r>
              <a:rPr lang="en-GB" dirty="0"/>
              <a:t>24hr URINE CALCIUM.</a:t>
            </a:r>
          </a:p>
          <a:p>
            <a:r>
              <a:rPr lang="en-GB" dirty="0"/>
              <a:t>SERUM CALCIUM.</a:t>
            </a:r>
          </a:p>
          <a:p>
            <a:r>
              <a:rPr lang="en-GB" dirty="0"/>
              <a:t>RFT</a:t>
            </a:r>
          </a:p>
          <a:p>
            <a:r>
              <a:rPr lang="en-GB" dirty="0"/>
              <a:t>LFT</a:t>
            </a:r>
          </a:p>
          <a:p>
            <a:r>
              <a:rPr lang="en-GB" dirty="0"/>
              <a:t>SERUM PTH LEVEL</a:t>
            </a:r>
          </a:p>
          <a:p>
            <a:r>
              <a:rPr lang="en-GB" dirty="0"/>
              <a:t>VIT D3 LEVELS</a:t>
            </a:r>
          </a:p>
          <a:p>
            <a:r>
              <a:rPr lang="en-GB" dirty="0"/>
              <a:t>TSH LEVELS</a:t>
            </a:r>
          </a:p>
          <a:p>
            <a:r>
              <a:rPr lang="en-GB" dirty="0"/>
              <a:t>FREE CORTISOL/ FASTING SERUM CORTISOL.</a:t>
            </a:r>
          </a:p>
          <a:p>
            <a:r>
              <a:rPr lang="en-GB" dirty="0"/>
              <a:t>SERUM ALBUMIN, CHOLESTEROL.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b="1" i="1" dirty="0"/>
              <a:t>RADIOLOGICAL INVESTIGATIONS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233823">
            <a:off x="471985" y="2262356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CONVENTIONAL RADIOGRAPHY.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SPINE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8370" name="Picture 2" descr="Image result for cod fish vertebrae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858048" cy="514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42" name="Picture 2" descr="Image result for X-RAY PELVIS OSTEOPOR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69544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SINGH’S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osteoporosis,rickets and osteomala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2786058"/>
            <a:ext cx="5000660" cy="2580470"/>
          </a:xfrm>
          <a:prstGeom prst="rect">
            <a:avLst/>
          </a:prstGeom>
          <a:noFill/>
        </p:spPr>
      </p:pic>
      <p:sp>
        <p:nvSpPr>
          <p:cNvPr id="1030" name="AutoShape 6" descr="Image result for singh index osteop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Image result for singh index osteop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 descr="C:\Users\welcome\Desktop\download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70574"/>
            <a:ext cx="2788654" cy="2587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/>
              <a:t>Normal bone structure</a:t>
            </a:r>
          </a:p>
          <a:p>
            <a:endParaRPr lang="en-GB" altLang="en-US"/>
          </a:p>
          <a:p>
            <a:r>
              <a:rPr lang="en-GB" altLang="en-US"/>
              <a:t>Normal calcium/phosphate metabolism</a:t>
            </a:r>
          </a:p>
          <a:p>
            <a:endParaRPr lang="en-GB" altLang="en-US"/>
          </a:p>
          <a:p>
            <a:r>
              <a:rPr lang="en-GB" altLang="en-US"/>
              <a:t>Presentation and investigation of bone metabolism disorders</a:t>
            </a:r>
          </a:p>
          <a:p>
            <a:endParaRPr lang="en-GB" altLang="en-US"/>
          </a:p>
          <a:p>
            <a:r>
              <a:rPr lang="en-GB" altLang="en-US"/>
              <a:t>Common disorders of bone metabolism</a:t>
            </a:r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575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GRADES OF SINGH’S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0418" name="Picture 2" descr="Image result for singhs 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310182" cy="477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QUANTITATIVE BONE DENSITOMETRY.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BONE MINERAL DENSITY</a:t>
            </a:r>
          </a:p>
          <a:p>
            <a:pPr lvl="1"/>
            <a:r>
              <a:rPr lang="en-GB" dirty="0"/>
              <a:t>T-SCORE</a:t>
            </a:r>
          </a:p>
          <a:p>
            <a:pPr lvl="1"/>
            <a:r>
              <a:rPr lang="en-GB" dirty="0"/>
              <a:t>Z-SCORE</a:t>
            </a:r>
          </a:p>
          <a:p>
            <a:pPr lvl="1"/>
            <a:r>
              <a:rPr lang="en-GB" dirty="0"/>
              <a:t>RADIOGRAMETRY</a:t>
            </a:r>
          </a:p>
          <a:p>
            <a:pPr lvl="1"/>
            <a:r>
              <a:rPr lang="en-GB" dirty="0"/>
              <a:t>RADIOGRAPHIC PHOTO DENSITOMETRY </a:t>
            </a:r>
          </a:p>
          <a:p>
            <a:pPr lvl="1"/>
            <a:r>
              <a:rPr lang="en-GB" dirty="0"/>
              <a:t>NEUTRON ACTIVATION ANALAYSIS</a:t>
            </a:r>
          </a:p>
          <a:p>
            <a:pPr lvl="1"/>
            <a:r>
              <a:rPr lang="en-GB" dirty="0"/>
              <a:t>SINGLE/DUAL PHOTO ABSORBIOMETRY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nnovative_ch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19216"/>
            <a:ext cx="5232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QUANTITATIVE BONE DENSITOMETRY.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GB" dirty="0"/>
              <a:t>NEWER TECHNIQUES</a:t>
            </a:r>
          </a:p>
          <a:p>
            <a:pPr lvl="1">
              <a:buNone/>
            </a:pPr>
            <a:endParaRPr lang="en-GB" dirty="0"/>
          </a:p>
          <a:p>
            <a:pPr lvl="1"/>
            <a:r>
              <a:rPr lang="en-GB" dirty="0"/>
              <a:t>DEXA</a:t>
            </a:r>
          </a:p>
          <a:p>
            <a:pPr lvl="1"/>
            <a:r>
              <a:rPr lang="en-GB" dirty="0"/>
              <a:t>USG</a:t>
            </a:r>
          </a:p>
          <a:p>
            <a:pPr lvl="1"/>
            <a:r>
              <a:rPr lang="en-GB" dirty="0"/>
              <a:t>CT-SCAN</a:t>
            </a:r>
          </a:p>
          <a:p>
            <a:pPr lvl="1"/>
            <a:r>
              <a:rPr lang="en-GB" dirty="0"/>
              <a:t>MRI</a:t>
            </a:r>
          </a:p>
          <a:p>
            <a:endParaRPr lang="en-GB" dirty="0"/>
          </a:p>
        </p:txBody>
      </p:sp>
      <p:pic>
        <p:nvPicPr>
          <p:cNvPr id="4" name="Picture 2" descr="https://encrypted-tbn0.gstatic.com/images?q=tbn:ANd9GcSwSupqTYNw6Bnk7MA62mKty_3KPwjhuvUdaSJjD_QRqQ8LLB_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14620"/>
            <a:ext cx="434053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Image result for management w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5534025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en-GB" b="1" i="1" dirty="0"/>
              <a:t>NON PHARMACOLOGICAL PREVENTION OF OSTEOPOROTIC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525963"/>
          </a:xfrm>
        </p:spPr>
        <p:txBody>
          <a:bodyPr/>
          <a:lstStyle/>
          <a:p>
            <a:r>
              <a:rPr lang="en-GB" dirty="0"/>
              <a:t>NUTRITION.</a:t>
            </a:r>
          </a:p>
          <a:p>
            <a:endParaRPr lang="en-GB" dirty="0"/>
          </a:p>
        </p:txBody>
      </p:sp>
      <p:sp>
        <p:nvSpPr>
          <p:cNvPr id="5122" name="AutoShape 2" descr="data:image/jpeg;base64,/9j/4AAQSkZJRgABAQAAAQABAAD/2wCEAAkGBxQTEhUSExMWFhUWGBcaGBgXGBseIBceHhodGB0bHR8gHSogGRsnGxcaIjEhJSkrLi4uHx8zODMtNygtLisBCgoKDg0OGxAQGzAmICUtLS81NS8tLTUvLTUvNy0tKy8wNy8tLS01MCsvLS8tKy8tLS0tLS0tLTItLS0tLS0tLf/AABEIAOEA4QMBIgACEQEDEQH/xAAbAAACAgMBAAAAAAAAAAAAAAAABQQGAgMHAf/EADwQAAIBAgQEBQIEBAYCAwEBAAECEQADBBIhMQVBUWEGEyJxgTKRUqGx8ELB0eEHFCNicvEVMySCkqJD/8QAGwEAAgMBAQEAAAAAAAAAAAAAAAQCAwUBBgf/xAAwEQACAgEDAgMHBAIDAAAAAAAAAQIDEQQSITFBIlFhBRNxgZGx8KHB0fEUMiNC4f/aAAwDAQACEQMRAD8A7jRRRQAUUUUAFFFFABRRRQAUUVrvYhVjMwWdpMTRkDZRSXF8eCsAi5huSdJ9v71sx/FgBCGSRv0qmV9cU3noWe6nxwMrl5RuQK9FwbyKp9y+WOpJphgsUSwB203paGt3Sxgtlp8LOSw+YJiRPSdayrl3jF2w2PFzNm8wqwA3txCiZ0ySP1qKPEuLu+WEuEL6jObKxddDOuq9tR1pp2YeMFkdG5RUlJYaOt0VQfDnjK6xZ8SAEkqQFgoRvHVZ5mferdwzjVm+AbbiTPpOh030qammL2Uzh1GFFRv/ACFqcvmLI71Jrqkn0KgoooroBRRRQAUUUUAFFFFABRRRQAUUUUAFFFFABRRXjMACSYA3NAHtYC6s5cwnpOv2qncQ8Ruz5kJW2h078pb+lQ1vFyWuaFiecb7d9opWWpS6DMdM2sssXE+Om3cKqFIWA0zvvoQfblVYucc/zDvmOqMyZPw7ffSDPeo1kw7JnzCQdSSQDyJJ1126bcqwHCEN57ssPMC5lGgkdY32FKW3yec9BuFUYGX+bYtFuGjQn+HnzOs9hTPDKQIJ9zXtmwF7e1bJpOUnLqSbCpGBBzpz9Q0+aT8Q4utoqoUuW3I0VRIBJb52G9WThvEbYe2qZIuEgEzLQMxG0Axyq2iG6ayyuzKjnBT/AB3jA9437EOLQKXAwgEqTop5keoQYHeqzZxVq8jXwVXQeYVzDJEgAQYmH1IE9jT7xhhxbxl1Xt+XbuQUeYUsRJbpnnN8VS7HDQz3FsvKWvVCnKboUTvtJYfkdtK0Zct5Ga4/8S8scfwMEN1rrWkkqRKiPpWZDmZhjyB6zAEVuweLNiwrvfi4mpEy2gky3XKSIgb0sxTsCrpiP/YssYBIzR5eWNOfTaTrXlzCOzM+Iw6L6WXMSsZSCVcwSc8Zu+g051BrJF7V37F7scUtOVu+Z6csZBsZ1qwYfxeqW7NuC1xoHYblfc5Ib2qi+GPCltgG8xjsRbJEdgeZ+9HEMa+HxDZhmk5lIGw2I7RH2rMhfKtvY89uF+v56mR3Os8P4pnIVgASJEc6Z1yjgfiZmxCHynICltsojYGTsszr2NXvg/iNbzZCpU6wZzKY3EwNa09Jqd62z6+vUu/xrHHelwPKKKKeFwooooAKKKKACiiigAooooAKKK8dgASdhQAExqaqHjrjOREVGBVj68pnuB2H9q18Q4y114GiHNl7Ede/9KX46z/mLTKdDt7Hr96UtuTW1DtOnaalIh4LH22MdYMdfad4nlWzF4tQQvNttNRA1JHbrVasYa2wW2sqwnPJJykH1EEmdDMH2q74CwBAiMw0adSecnfaDSuzI1nHIjxFpkZGRGcGQ0Eb7gyT/wAvuNNaY4BHiXUKegM/yppjgrWizQpt6sdNI1n2ikqcRNwr5QlWkljIgdQCNZ5cqXuTjx2OpuQxu3ABJ+1V/E8Z81bqKpBAOUMcvm/wiCYJl5UDmdKstqwqrJ199z71WeKLlBvIi5s25jQREwd9RtzqlNLiRONeehXcDj7mR/MFw3MwCCIAIhRp0j2AJqwcG80vnuACXtBbqGMjaECIjKSQv6ivBaJtkhAucqGloA00JnUkuAADtpTPwzdVsTbsswhbjOUbfMoJQQNJzMzT2FX0tSmuMZJXvFbSfT8Ym/xY4it655TZkOHMNoSGzKCDGmmmjSY10qucD4iotPZm3bKBmS7lBMxoIJ5aVcPHs/8AkIFxYZACggnQT6h/DvMkbRVFt+GrmcyyrbMkenMwJkAx/OeVac2m2mUwsqhXHPTH59SSXxVoEqwZSoUSR6tNdAuUdhpoKhYFbV7M63LhCBsuYqJLKBHLaTv/AHpje8LuLZVLuaFgK+oJ5+2nvSXDYcJfXDGxld/QfVzIBzDlAGYyOnvUXjGSVd0ZRaT7fB/0XnwTgsz+cMy5QFbXRj2+DVxu4y0hhkQzvIGv9a84dglsWFtjZVA13Pcnmag4vhyMC90SOSzp89fbavPzniXh/oXhXFG+3iMLluNbUaxMAztAB/QUnwWOtWr9q3bzALcBI1LTrofzGtIuLvdF5buHUL5QgwPSw/AwG+ms7jSrBwS4rWbt57OR1fMTM5SFiSdNABG2m1MV2eFTUufIaqsUMxks54OgrxZYzMMokCSdp0E1M89YnMsTEyN9o95rieM42AzFr4fOQcoAgCZ/Frt0FOuHcRm8vmMzoGBVUiSQPqGognTX55VrUaicl4jLurUZ4R1aio2BxYuKGAIB9j+zUmnU8lLWAooooOBRRRQAUUUUAFVzxTxgWx5Q/iGpnbfTvMUz4zjTbUQJJ/SqLxLD+bs28wZ2NZ+r1iqexdRrT0bvE+how+I1yzoxzDsf3+9aa4G8jS4H1cuWn8pBqq27F3QRqZIPTuY9ql4K6bChCxO/qMDfX2qiKco7l0HptZ29ydjyBiVJVACGGgE7czuazwuJ9BtMZZSMpHtoRz/vSHxDcICXUlmXmdO3x9qg8N8QvcuC3asM1zmZ0WeZbp8fFWRmtvIOPJd+K3M1l00zOuU9pEH8tftWXDeHizbiNdz/AH717gMGwGe6ZIEnp8fvpS3xR4hFlCAJdzCqNyY/kBPxSlktz3fRfuSiseFfMjcc44M4sKwDHfUaDr8nQVDwt43FVXtTbBIkmM2VWIj8RPUHvzqBw3CkEu7MxYaqcsA8ztJ5aSQKfD1ATvpuJBHft33H6w91nnuXc4McV5im15fqXKA6sTmY6CSCATHUHSZis+CYXzuIocoARg2YggsEBMDr67gJPYVHXA5Wt3JAtoTKwSUJnQmfV6jOb2nSmnCuJIMShNzKc2g19QbQmdvwCrNNmNiWCnULwcMrv+I3DkwWO/zRusTiA7Qw0SCswRqdSPb9I/C7+ZQWAWRpB6biI71bf8Vrlu4qWGRWI9ZZo9EyFg8iSCT2UjnVS8HcDtvgpt31LG4zME1ynQZWESGyj89J56l9eFuRmTjmCkxqt0AaT0P7/fSvMDYU4i0+RZBIJjUCCYB3An9aWWsoZ7Ny9l31BBg766aAfs1Fw3GCBKasBpOxJ21/ZpOTc4OPfBCpNTR01mzNA2G/vUbiSF4trufy6n99qz4Uht2VDmXgFj1J3/OptizALHc7/wBKxGt3HzZoZ2ibF4RbVowNhCjqToPckms8Ggt2GVtoJaeems+9ZuPOuZv/APNCY/3NtPsP19qU+I8cP/Qp1YHN2GoA9ydPv0oozKzg6+mDmwtOWS1JKjOFtp1I0Bn0kkn3CgbCBVj8P+ZcvkBlVmt2yMsiA0b8lOWZJMyR3qRgMDYZQcpJY2wUJ3IBzAEwNiJOnL3rbawqW7QdGZSihSQc2omV6D6QNNAdINbk7MppC8KW55ydN8O3Za4oMhQk/wDIgzTuqJ4axVy3bAD76mQNSeulXLh+K8xM2x2PvXdBr6rl7tZzz17/AA/9DW0OubfYk0UUVpiQUUUUAFY3HABJ2GtZUs4/ictoiJnft786hZLbFy8iUVuaRXOL8RzOSZIGw001Eex1pYuIUkfV6jJ/ijkRppyrA44l4VWO/MR8/A61liHETd8pQeWXMSeWUETm+9eblXO1uTZsxioLA64LYWCTqe+unvHzWPFOHWWBMgdQf17VCw+KJCoinXbMNT3gbVIvcPkHzGJJ2iNNOQMj9O9a9MttWEun0E5w8eWymYjhrPcyJcIX+LScq9ZP8gZ+atvCuHLYUKqwPz92P4jvPxW+xg1RFUe7E7k9z+xHvUHjXGltLr1gDqaSsmNRTfCMvEXHFs2jMk/whdSx6Ac6o3ETdzEXFIYzMtqNOUfSBJ6/nW3BYg3ri4i4BKMrAanKgeDHQ6a+9WviXDMxNxRrpzGojmfkfarK6svMupyUtqwipYDGn6H1PIjSaa2cQRIO/Ij25fzFKOL4Q6AaN8+mCPYg6fetmAZ9A2rcj+WY6f2qdi28osrsysMeYXicZrQXOzfUBACjYSe8nT+tOvCPCv8AVLBTFtiASSQAYJyz7RI9qrPhbCraxLF2BuFDAPKG1ge2U/8A66Grtwu4fPQIYJJkDmsHftMfMVGpLeiq6TcJHMf8QuJ5r+OuzOVlsoOQj0n9G/8A1WGDQjCpYst5aKs3LuxusdXIP8NuZE7sdBoJK3xNw12xd5N5xV9m6D1nLPwQfaseJYp7zrhbWg0zHnOxZumg0HIVtrlEI17tr7Iy4NwzC4i+1tARkWHcsSbmaRp+EQPfXerbxLA28LhLiWwpygESNiplddzqBVW4f4XxdlvNsWc6RrrDN/uA/rUrifGrt2ytqADmHoH1GDJDdDvpXnta5XXeF5XHR/nrybGmrWxYSXn98l58K8WbEuzXAEFsLp1Jn1a65QB9z2qfj+NLduf5a24AiXcHYfhXuevIfFU3gJw+Mfy8jB0UZ50gfh2n1Ea+1WjFYO2uUgAZDppqOsGJE8+tLypWGlx+evJi6qca54XJOxOKFtRbtgExoByHU9qpGJYeZcDQx3cmPo0lhzlTsBXQ24XbVQ6r6igDMvPSRPXfeuf8cwvkXA5ZijsxUwAM42BM6qSNQQNvs1RTCmOH/s/t6fuUxt3ywZJcjQky6sVEjNeXzFChojy8qINo3Gx2x4hiAEm40EZ7YyjVSxIKruCoUgzzKjrFabOJJLAT5lw57y5vTlBLZV2gz3/EdKY8FwYxd62hlralmKsBNsA6JMkmTGv+2NaYjDLGM7VkkcF4iCuW28lY0uDK3xIg/FdE4HiLYtqgcFue4k9prmPjLyRikw8BRAdz7mAo6bEn4qyWMeuRUUbRFZttteht3Vw5+ePgvJsYlVPUVpt9fzk6BRWnCZsi5vqyifeK3V6VPKyYjWGFFFFdOHhqoeJsT6oiCOfUcj+tW5zAJqgcex2hYkGem+hkcu/KkdfaoV4fca0kczyLrF67dLJaMAbuyxHYAb/lWleH3kaWAeTAadyfxMdco/CKwwGOiPUOczz/AHpViQm4gDCE6c2/tVGIKtORoc5PMDhvLnXO06sQNBsFHbtU62o1Ymf3tWCqFGug2pJxfjYT0W5M6KBuaona2/siEK89PqbOL8XCDqTsBuT0FUbjGa40FtWDQBprlLBZPMx7/eneOsm2GuM+a7uqrB25AH/dGsVHbAB7SXXzhGVM7DVrFxZOcjkMzNPYg7AVCqt7/EXSaSwjFcN6luJ9Dy1scnVhLpPIgwRTbhfGPKGUjzbQkCI8y3/tZTuBG/670rDXMOpW4i3LTEtEwpJ1z23AIQkmcpIEnQ14baXCD6pJUDOVYjMYGq6lddy1NOW1FW3cT+NYhLyFktEEGcxKiSNYnUSQAOw96Y8NwYVVMCSIOm/M++vX/rWmAXy2tyCwWSDzmVkjcAkH7V7hbF1Aqm8rLGmnq06GYiCNYpX3u58kkkuEY43C27zAhQWWVLR9GkQNdx+X5U38OZcKRlJYOyqxf1Nr6RqdQASNNt6iXsQlsqCwWescvemnh3CJecOzGFaUXkSB9R667D5q+lvekmV3Y2NvoVnxhihaS7dFuRcc5I09TACJ3n0kmNd9q5zhS1o+Wi571xg90j+FJBYTsBG5PtXZfHvB7uJJC5bdu2s+ZcPpGks2hnQSK5ViMIpy2LbEi6wHqENekx5l7mlsTpb5DeSdNNSUYtMVhqfdw46nR8D4gteSH81coAOhmQPmqXb4ujC7eREL3rjEEoCUAVRAJHUEn3rTjPC64cASHe5cCGRE6kfTsokjrykmKa2LLW2RGWBBAAOg0kcgBO0DpWDVWlJ7WyF+qdnThEvhV5ntgXAvpIPoBVlEwdRAnXbpvS3CeMbplLozKOsExOk9DHOd6l4fiK2yLf1OYhdy+munWZ12iDWq5hlt2/SqobpJ5kqdTBmJIgaTpEVdJcCrOhWLs2Fug6ZZ15aTlI6jkapnEbIvYPFXmaAqOwBnUhYgDkJBM7zWzgHiF1Qm4PROVhMqdYlT3px4jS3lFm0v1yGkAgAb6Hedte9W2bFFTl0QxVTKyajE5tgOBXHtW3QMxX1EekH7kacjH5VbvDd9kwpZhke/eZHdTBCgFRB3BkRO8zzIrzH8SXC29NWMgDmT0H9aOAYG6cFmuqHuXS7Bf+RJVfmd+/auabUSsbwuDW1GmVVay8skcf8AD6Yi2A31CMtz+KO7bmO/So2JzcNu22LC4kgqDqd+Q3bfbfoafeH/AAncS3mxV8lYlkUkL1iT6itKOH3Bicc91wAts5La/hVfpj9at1Vnua97XdCkJbm0mdIwPEC4RiMoYAxrOtMKR4Fs7gDZdT+/enlMaK2VsHJ+YlbFReEFFFFOFRrvzlMCTBgda5rxMFWYNAg6iQSAK6ViLeZSskSNxXMeJqhvlTBCGDG07afbXvWZ7Srckn5D2ifiaMOE8GBYXrsEj6V0+5/Een3qyLfCrnOw296UnGKBqY6n986rHHvEJuBksnWCBGuvbqaRg3J4RoOHmNuI8Ua4/lWoLHvt3JpTxPw9dtut1LvmOdDOgH/HoKW8Na5YJBV2J1zZT6ufwatOEa66G465FVTAO7Hr7ATTlVOx+b8yudqxxwhXhgwbNdYF9pjRROoHP556U5wFtwTDspP0ssEROmYEEH2IpThlAaemh+/9DTZsR5YnXbSP3B9qVy87mWN5W1ES7ZIY6qNdTbFy3JPVVuZZntU5eHsbZBIkxBfn7/xfpUTA4yczwAJIHuNz7Tp8GvMVxdhG59jt/aotuXVht7IbjCMV0ceZBCtJ20IDaaiRvRi+H5kGdfUs5WQ6rPyDG4jtSrh+OYtkLgsfpUcu57U9uY7TKOmtChHqQkmnwQMHgFDEH1OCCrNlJOswJJIIj7EVZ/D7guCRBI/USPmKQ+UGKgwYMr2joecgCnHBG9QIQkKNZ5c53713Tt+8j8Sm7mLEX+JvGmdhgrRmAGugH6idVQ9F/iPxVBugK62UbNduEebcjUAamOgA2FSuJ4xy9xwC1+9cckASRqQFEb6afFNPD3AGw6f5i8n+q7bblEB1E/iJB25fNO3Tc8y7IycZY1tcGXKr3nL+m2EkajKZ1J1knQ8zrrrRjr+ZWU91IAgzrJDdefzUXiOP8wBRymDJgLMz39JB61CbjSs30F4029U8zBU777ilFjHB0W27XkkMi+kt6yTLHkANNNeY/OadniMr6lV4II2k+23KTpv3pdjeIrJXKozaMo1gc55A+3UVngrSsxAEAR9UDNv30OvtXVkiY8X4ddZLZsXQtu7cOZQZA0JJ1Gh07VNsX8pWwjG5dI1ZiTA6k9KjcdxflsqZgBBK5TvpG0R2mtPhXGRiRbyAZkb/AFCoBbaQeR/vSmrb2P0R6H2ZGcaJT29O/wCeQ+bwqtyS18BmH1BZieknQe1beOeLP8hcw9trDMhn1LsREEjown6aE4TiVxBgIUBGQgxC6SsdInTb2iov+I9w3cLkt28zoymOawdfmCRHQ0potRbG+MIvcn2S6f11YtffO2Lc+35+pC4z48fGTbs2stmdVY+p+mYqfQs6wCSdPavOBEs7J6GZm1cf7QASPxAyBy1n2qkcHwd7EXAMr20/icqQBrEARLMSYq/cD4YmGKkXWZ9tYA7wI05GOlamvsU4OD5Zm0WOM8s6Hw635aaMfnn705w75lBqp8JxLXtCcoG5Bn7Rzq22gAoC7RpTPsvO3C6LjGSdzT58zOiiitYoPGFcV8RYW5hL1xWmHJKHqOXyJ1rs+Iu5VZjyBNczx2I/zcC88q2oTSB7c/ml9Rt24Y1pd27KKpawr3//AGXIXoD+tbOChGaVtgKmkqN4O5jrFTMXwJFuhFuuVGrJIMiNgdCPmnCPbtooVQqxoAIilFiKwh9tyeWeviFYIqRqw/UVYMVazIQV0IgR8/bSKrHCBb8xrxDa9hlXqQP3+tSuOcZm4LFs6buw5jkv23/7qcHhZKbE5SSF6MqSG5f/ANdPypdjXuOrFAY9zAp09lDB0EkfHc05xuBBtELGo/py96g61Yd3usrJw/oCJplEc/v95PzWmxg2tzLLvuJLfbStmLtXvpCGToYEyBWvDcGvvoFc9oP6nSlnXLOMDEbI45Z42NgBU0mZ68ue/Xbt8NOFIzwInTXn2j3rdg/DSWh5uKurbSYhTLEzsYkj4p9Z41h7K/8AxbRIJAzsCqDTTU6sf9o1q2OklL/bghO/KxBZ9e31N6YK3YRbmIYImnp105D4G8VYMBYQIMhzK2oMzIO0HmIrmuN4lbuXg2JbzmBAyjRF7ETH3+RVp43xy1hkw4Ja2DlcRsQdMrbmJPL4pqKrpjuS6fUUtqslhLlv6DPB8Gwth2ZERbjkkk7yeQJ+kdhUbiuCMepSQo3HT2qJi8WbWLuBvofK3t6Qs/dTTvC4mIB1X9P7VF2wlJ1SWCp1OKUlzlHK+O2igIsgqGkksInnlAOw3NI7TOTBdQOgKAn7aiu2cb4Qt9MsxrOgGvb71VE8JC1fF54OVWC6ddJ+0j5qiWklF9eCMYwkst8+RzrBYS8GDKbQUnVnFwjSNQCecdvtUnEcTuoWz+S6yIZJ16SJ9B07jTnV14rwm0ROo9th7iq9juBKUK5Q6MNRJg8x9MEawdKpcXF4ZU4lcxHGfOfzTZYyotpJMNBJkGO5qU2NOZRctiw1sFgZMmdtOe8RSo4C5ZZBrlQj6ZI0IP0k6TGtTnw7Y26z2ydSS2aPQImAPqaNR0gCuyrU+OzPWabWVwUIZXulHl55z8M/sXXB+IHKrmddQCckswUiZK8vvSfB8Za4oulDDE6kj+mszGkagVh4Sx9u1bNj0i9czDMwnXmR3/QVJxFhLhXMA1sDMGVhlBEQun1ameWm+9JumunitY8+v0MPWWRTcY9+Se7qDm8oHMh5wx/lG53GxImKXWmuESQkydIgxEfVrLZTHtvUi3jrfoClIIJGZhyWPTO+m3atly4TmJACwGBEyW21000I5fpNVGaa8DxK4mYqZNsw0bgZQwGu59USD966Z4bxZu4dHYQTP6/sVzzhfDGdgLYBkTqRJC6xoYHbnv8AHT+H2cltVIAIAkDrzrV9mwe5y7YO9iRRRRWucMbiBgQdiIrlnFvDuIwjsyWzesiSpGpUdCNzHaa6rVX8YcTZStlWyZlLE9QCJE8qquUduZF1EpKWInLMDxWbrFtCdDPLtUrjONCj0g5mOVZ2E8/ypjxTw3ads5JnU5pJb7k1C4xwNWRPIYlw6hlLH1cvkiZ09qSzFs0U2kMeGjLaA3aBOup7xSLDXQLrlpBzNHsdR8RFXPg/h3EXMqXLQtKPqYkSeywT+cVZ8b4bwUK922noAEt0GwPX2qcKZNNvgqnfGLSXJWfDPBjei/HpBOUkbnt2H72p/ihZs6XrgHMKPqI9hrHc/ekPH/GxB8jCKEA0zkD2hV2Udz9hSnC4B3BLMddSdSWPXeT71dGMUsLk465yeZ8eg5x3iu1b0tYXP3ZwP0DT96k4XxTcZGH+Ta3IgMrgxPMAqNaj8P4NaX1Ms6/xfyp9ayENCiAAInbny561Zz5nHGpf9clHxLLh7g/y65HPqa5dgkA9CZAGsE6kyNa3cVN1bSvfdluOpIuE/QIkIFAGViOn30NPMb4dDm891w9twuRGEeVBkka6f1pJxKyGQWrwN2yiKAwco9s/SCZJDkjKBOumok1Q5beGN8TW5c/cVeFuDPi7wRFPkrBuOw0g8lGksRoDrFPvFZF3E2r1rKbKqLRfQKkMWJLjWI7bTBE62zw7hbdnDzbGRMumfSdN2O9ULEcMuIi3bmYrfuAvZFtsqs7MY9KSLcGNdeWs1VqZNQST6/qiquSnNt9Fx1xjOcv4r6F58TYTzba3rUMVEiD9anUgdToCO4jmaXcB4gGAQmfwnqOlO8O6/wCWti2ISAFGXLAGmg5DTTtVbxeAhzctbkyy9/xDoTzHPfeZq1nLU11wUadqUXHt2LNh75HpnatpuSIYSKU8N80/6lxQpghVBk8tW5DbYT70wDUV3zUVkjOpZFPE+Ct9dlvg/p7VWcXcCki6jWm/Gn0n/kNvkj5roNk6jWvOJYK04hwCfbX+1WumNkd0Xj7C8k08HOrmEZhmyi6v47evyV3+01t4f6PoysOmx/7+RTPH+FblljcwzFTvHI+42Pvoe9K3xaF//kIbVzbzF+lv+fL/APX3NK2VTi+URFnHuGWixupns3zvAkN1MH9VP3qHgXXIEGiZTmP4Tl1+Zkkn/phx66UhWIKnaZyn2P8ACYqu4e56sw012keme/Mab1RNuSxkizfeCEqP4VJUqVX0RpO22g07TTFbSuSttmgjMsAqBCgQRMHWNhyrAYdrhQsddcuecpneSNNaf+G+EkObd6EzfRBJ6aAxB3237V2FTlJJHEhz4NwLLcGshRJPTSI96vFROG4FbKZVk8yTzNS626Kvdw2nWFFFFXHApL4m8Opi0ALFHX6XXlO4PUaCnVFcaTWGdTaeUc7t+AMQTD4sFR0UzH3p7wrw9hsEpuEl3QElm1I0nQDYx81Yr19VGpA0qp4y0blwTPqljB76d9tKplGMOUhmtzt4k+DPj3iC9ZC3BlW20RmjQxOVtd96Vtxe/i7PpNtZkSA2mm+jU0xyiyFEF7Tel0eGA6HUV5/4WwRntoEG/oOUH3A0P2qHibzkbjKpQXh58yu4Lw0qHMzZzz0EU6sgLoBShLTf+21dSJIIeYBmPVGwPIx2rc2JuZTmZEg5fR65PaT+oH86jG1dCVke+ck43bjSFyjvvH8qxwrLa8w3bykvpCESPgCZpVjLSi0DefLqJ807yconIRpJBit9nBIlqAhK6sj2mzC42U6+XoR9P9+dc3eL+Tk5Yjjp8jzH8TYtkRoQbkGSZ5TMDTpz56UYK6hUxHP8jr8yP3NLPDwVsLZaILIpI7nVgf8A7SDTvh+DbEYkA7fVcP8AtHL52qibc54Q7BQrp3S8sjjjBYWsKp+ndgebBZWfY6/HaltzEEZoYyCNYjU7x1APX76U9494fTE3Ldx3dRbkAKRBBgmZBA23H9I1rwIIwdHbSJVjM+x5Uamu5PNXonnHT87GHZLdFfP5Zf39SdgMMUwyLduNcYDV2ABMnQQPgVHTDiZjTuanJg8lpUDEhdi0T2G0QBpSNMQ4uEQSjbHnPUD8P793J1xwk0cU3lvIxy66EEH7j3rIdBWASCJ+qP2PetpFZ90VGTRfF5RlbAJ6VqxlkqdDJ3j9+1ZqajNjQSd9zB01jTrXJTr9y1Pz8+Q2y3cE0Yw5ip0Ayxp1EmtF7A2cSv06669e46ioOLxWZwGMAganrMQY2nTXbluaY4EsGX6YmDqZ2PKO1Xw1DlZtfKZXKtKOe5T+MeFXtowtjPbIMpy+Pw/H2qm4XhuUtlbY7EHOvxzHsPiu33MWklZmN+g9ztPbeq/xvgFm+c1shbvJhofnqKsv0if+vDFupTOCYxgcn+nDHVXMK2+w5HaeR6SakY215923YtM1oE+ubkqBoYAnXt/Ks7Hgy6xzOp9LGQGH+oO8jQz3p1wnwzfulGxgRVt7W7cZXMkliAABuo66UtXpZ9/z+A56FzwlsKiquoAAGs6AQNedba8Ar2tcAooooAKKKKAEXHsISxYMRnRrf5GD96r2GxbK4zD1CAe8CKt3HbRa0SurLDAdYMxVH4pLHzE2Mk9iIg9v7VTYuRzTy4wyw5hdUgnTYjpWWH4ebakLc0PI/wAqT4DFF18xBLD61/EO3em+Fx6sBsQeRH71qCx3JyyuhWbeAu2z/mMOLmS5rdtGA9s76KwAYSTMkEd+WjDyLhLBHxDb5FACqDoDHIbZjvGnSrTxLH3bJ8xEFy1HqUmDbI5g81ImQeneqXj+NW0fJZQIbrtLwcubmAf4iOnIdBFVOEVyX1yb5wMuK8Rs2FYugv3SPpIkLPp/+okjXv8AFMPCXh4Phrb3XbNEgAKCk6mWjMWM669RVXw2Gz4i1btn1kt5j3VB2Aj0jcahoPQRVoxfDb2CRWGJL2i4Djy/Uuc7pl0IzHbKTrodIqyHPOCm19kxfgeAuzsLXmIEd1cKEKEhoLL5hzCQJIGbUnnvcuEi1bsnypP4idydjOmhEERyqscI45csf6VyxeBZ7htyhGcFmcanQMAdQTsJ9n2LxaYeznca3nB02EkSZPIDWppxj4mUWOTW3PBPwd0soJOsn9a3VC4c2jDof7fyqYppGTxMMcG+36lKn2qteL8Tfw9rzLIDuGUQVLGCYMR8VZLS8602Wklq1YSUWpNZFpxck0ngqPhrEYy7cJvq4t5SRKZRmkRuJOkirKTWzHXnUBliJ1rO4mYggb70p7Qfv5boRw12R3RwdMNspOXqzSgrTfwGkqOc/wBTW17oWSdegHOtF+/dKyIQdt6pr0sdm2zuXytecxIxw0XBOoKtMgxuuh0566e9bbls2LVx1Y7HIDusj7kdJ1H6MLGJm2pP1Rv+U0v4rhmuoQjQ3Kato0cKXlEZ2uaJ+Gw4RFXoNzz6n3NesAd/+q18NvO9tfMQpcGjKeZHNTsynf8AWpHlRvVkk8kFjBIwbSuu40rfWrDrA9621euhAKKKK6AUUUUAFFFFAAaT8Q4BbeSBlY9OdOKKGsnU2uhzG4zWLh5QYNGI4mFi4seo6r36irjx3wymIZWLFSCJy84/cVVvFnhpbQVkQm36i5GsbQOwOs+wpecGuUO1Wxk0mQMdxd71tvMK27H8UHVx0np7b7V6yoQgJBtka2gCIgdZ78o/or4zhiVUNuSAqDZRtJ6kD4H5nLiLlE9P1ZYHu5j+Qqp5HUopYQ78O4FsWXZbwtpbuxbIUFzk9OVjMFRLDaTmOoqVxHH3rVzy3zXWtXEbLatucyFfrIGYiCToTuukyK1f+MxWHS5iUayEgO1pQ3+mFUAlTPqOVZIgTGnfbwvxIlq7d825IZlK3Dor+hRCt9Jhgwygn9at4SwItttsa2+IpjcttQfS6ljBGUrqRqJmJBHQmq5/ilxYMRh0fKqKwvOELhSR6E0PpckdRuIMirfwtram9jGJRWgmdNlALRvJAUfAqlcS4qMRiL/lhcpVMwgCTJWGjVtFBk7T9qtTZtgk1nPPPpzn5dvxnaYJyba4S+/Hkxp4K49nsJ5xHmhcrAMGJKnLJI0zGCSBtNWMcRBIAU+7af1mqImItZbpQkkwUEzEHWO3LMKsfBLy5BcjVh06gfv70q7Yyllrk4oeQ/GMYuANjoRWeDP1DoajcJIZ5O8aCsMfjxhxduFSwXKYHchaf0ylYl6vgWvlGtNvhJZY1e1mUg8612ZVYPL/AKqmXPG7n6LSj/kxP6RU3w5x25iLrJciMhIAEagj+RrQl7OuhF2SWMeplQ9r6ayxVQbbfp/I7wpl2U7japV2zKkVC88ZmuDUqsZRuSdv0rRirrumpKyQMsRuY16j8qT2pmnk1Yq7lQMpkDcDp1j96VJwPEFCeZuCARHOdq1XrmHtnIYBB1lTJ7zFaThS6f6Y9OsSIiD06TrVlkJKLa69iuM4t4TGC8TW56GXQ/NNbVgCKS4DhbEguIHvM1YKQ0D1Ox/5HXPHT9iyWOwUUUU+RCiiigAooooAKKKKACiiigArTi8MtxCjCQRBrdRQBSfEvCEw9iVBOZ1zM2sAGQOwkCq1h+CXsTcZfSqlQUZifQfpDZYknQkDQazOldaZQdxVT41wrELe8+wQREFTpPMa67a8uftVcodxmF7w159xHxnE4mwlyzeZI8vMCpnzVnKyqCBlPKJO4iZ0bvxqxibDWFIJdCoC7rpEx/CRv2NL7HEymLR8UBm8shNP/WZBYSeZ0155dKd4ZExGJS/bIyojByAPXqCuvPKQfue9RSOyfHJXv8TMf5OFtYRSZf1P3Cmdfd9fiubcM4gLLl2JhvS0CdD2kSfmmfj3HviMVeHmMFW4Qo0MZfTpI0BgmBVT8m4TGYHKRuInY8vio2JS4Jw4jho6RdxrKV+kECFYfRcJAhc5gIWBkBozcpkTcMHdVLdtGUq2RSQAdCQCR1GpOlct4DxUJ/pXiVWCouKQck6lWDCLlknUqwgbiJM9M4fxVbkgL6kOWRsDyVuaGIMEQd1ldapsr8PhB8PLGNm7rKgrGxO//VZcbtl7biNXst9wJH51FXGDzFJWUJ2G/wA8oH5084gAcjDY/oRXdDZzuT6NC+oSnHHmmcoW+g2Qn3b+gpz4Yxv/AMq16VUSV05yDE69ar9+3kdk/CxH2MUw4ThrvmI62nOVlMhTyM7xFe4ujF1vL6p9z57TKcbotLo10Xk/QvfBrJzXRMHzLmYjeM5CgdPSP0+J2NwQZYUkEaiSTr8zHxUTCObV66SDkcgyP4TG57Gd+UVLu4sN6bZzseQ5e/Qd68ekfQCsYnAcQeCl2UOqn0qRI5wN4MaVbOAYG5atAXrhuOdSTy7DmR3NTsNZyIq7wAJ61tpyeolOCg0vkkJ16WNc3NNv4ttBRRRVAyFFFFABRRRQAUUUUAFFFFABRRRQAUUUUAFFFFAEbFYFLghlB9xXuFwaW1yooUdvtUiigDm3Ef8ACzMWa1iDJJMXFnczuCP0quYn/DnG2gSqpc1J9DfyaOVdsoqLgi1XSRwbC+Acc9pn8qGViMjEBm0BzDkdTG/Krhwngb4bDpavavlBP5wk/wAQQHKJmOWkR0msXtg7gH3FKazSO+pwjJxb7/mCSvefEsnMOMYls2WSq+WihNMpgfUNJk+/Krnwa413B22KwQIA5EKYB+QBTLGcLs3SDctqxG0j8vbtUpEAAAAAGwHKq9Lo502SlKecrywX36mudMa4ww0J5trqLcMdTlSJJ3kxvNZC652tn5NNsg6V6BWg1nqIrC6EbCWIEsBJ6VJCxXtFdAKKKKACiiigAooooAKKKKACiiigAooooAKKKKACiiigAooooAKKKKACiiigAooooAKKKKACiiigAooooAKKKKACiiigAooooAKKKKAC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data:image/jpeg;base64,/9j/4AAQSkZJRgABAQAAAQABAAD/2wCEAAkGBxQTEhUSExMWFhUWGBcaGBgXGBseIBceHhodGB0bHR8gHSogGRsnGxcaIjEhJSkrLi4uHx8zODMtNygtLisBCgoKDg0OGxAQGzAmICUtLS81NS8tLTUvLTUvNy0tKy8wNy8tLS01MCsvLS8tKy8tLS0tLS0tLTItLS0tLS0tLf/AABEIAOEA4QMBIgACEQEDEQH/xAAbAAACAgMBAAAAAAAAAAAAAAAABQQGAgMHAf/EADwQAAIBAgQEBQIEBAYCAwEBAAECEQADBBIhMQVBUWEGEyJxgTKRUqGx8ELB0eEHFCNicvEVMySCkqJD/8QAGwEAAgMBAQEAAAAAAAAAAAAAAAQCAwUBBgf/xAAwEQACAgEDAgMHBAIDAAAAAAAAAQIDEQQSITFBIlFhBRNxgZGx8KHB0fEUMiNC4f/aAAwDAQACEQMRAD8A7jRRRQAUUUUAFFFFABRRRQAUUVrvYhVjMwWdpMTRkDZRSXF8eCsAi5huSdJ9v71sx/FgBCGSRv0qmV9cU3noWe6nxwMrl5RuQK9FwbyKp9y+WOpJphgsUSwB203paGt3Sxgtlp8LOSw+YJiRPSdayrl3jF2w2PFzNm8wqwA3txCiZ0ySP1qKPEuLu+WEuEL6jObKxddDOuq9tR1pp2YeMFkdG5RUlJYaOt0VQfDnjK6xZ8SAEkqQFgoRvHVZ5mferdwzjVm+AbbiTPpOh030qammL2Uzh1GFFRv/ACFqcvmLI71Jrqkn0KgoooroBRRRQAUUUUAFFFFABRRRQAUUUUAFFFFABRRXjMACSYA3NAHtYC6s5cwnpOv2qncQ8Ruz5kJW2h078pb+lQ1vFyWuaFiecb7d9opWWpS6DMdM2sssXE+Om3cKqFIWA0zvvoQfblVYucc/zDvmOqMyZPw7ffSDPeo1kw7JnzCQdSSQDyJJ1126bcqwHCEN57ssPMC5lGgkdY32FKW3yec9BuFUYGX+bYtFuGjQn+HnzOs9hTPDKQIJ9zXtmwF7e1bJpOUnLqSbCpGBBzpz9Q0+aT8Q4utoqoUuW3I0VRIBJb52G9WThvEbYe2qZIuEgEzLQMxG0Axyq2iG6ayyuzKjnBT/AB3jA9437EOLQKXAwgEqTop5keoQYHeqzZxVq8jXwVXQeYVzDJEgAQYmH1IE9jT7xhhxbxl1Xt+XbuQUeYUsRJbpnnN8VS7HDQz3FsvKWvVCnKboUTvtJYfkdtK0Zct5Ga4/8S8scfwMEN1rrWkkqRKiPpWZDmZhjyB6zAEVuweLNiwrvfi4mpEy2gky3XKSIgb0sxTsCrpiP/YssYBIzR5eWNOfTaTrXlzCOzM+Iw6L6WXMSsZSCVcwSc8Zu+g051BrJF7V37F7scUtOVu+Z6csZBsZ1qwYfxeqW7NuC1xoHYblfc5Ib2qi+GPCltgG8xjsRbJEdgeZ+9HEMa+HxDZhmk5lIGw2I7RH2rMhfKtvY89uF+v56mR3Os8P4pnIVgASJEc6Z1yjgfiZmxCHynICltsojYGTsszr2NXvg/iNbzZCpU6wZzKY3EwNa09Jqd62z6+vUu/xrHHelwPKKKKeFwooooAKKKKACiiigAooooAKKK8dgASdhQAExqaqHjrjOREVGBVj68pnuB2H9q18Q4y114GiHNl7Ede/9KX46z/mLTKdDt7Hr96UtuTW1DtOnaalIh4LH22MdYMdfad4nlWzF4tQQvNttNRA1JHbrVasYa2wW2sqwnPJJykH1EEmdDMH2q74CwBAiMw0adSecnfaDSuzI1nHIjxFpkZGRGcGQ0Eb7gyT/wAvuNNaY4BHiXUKegM/yppjgrWizQpt6sdNI1n2ikqcRNwr5QlWkljIgdQCNZ5cqXuTjx2OpuQxu3ABJ+1V/E8Z81bqKpBAOUMcvm/wiCYJl5UDmdKstqwqrJ199z71WeKLlBvIi5s25jQREwd9RtzqlNLiRONeehXcDj7mR/MFw3MwCCIAIhRp0j2AJqwcG80vnuACXtBbqGMjaECIjKSQv6ivBaJtkhAucqGloA00JnUkuAADtpTPwzdVsTbsswhbjOUbfMoJQQNJzMzT2FX0tSmuMZJXvFbSfT8Ym/xY4it655TZkOHMNoSGzKCDGmmmjSY10qucD4iotPZm3bKBmS7lBMxoIJ5aVcPHs/8AkIFxYZACggnQT6h/DvMkbRVFt+GrmcyyrbMkenMwJkAx/OeVac2m2mUwsqhXHPTH59SSXxVoEqwZSoUSR6tNdAuUdhpoKhYFbV7M63LhCBsuYqJLKBHLaTv/AHpje8LuLZVLuaFgK+oJ5+2nvSXDYcJfXDGxld/QfVzIBzDlAGYyOnvUXjGSVd0ZRaT7fB/0XnwTgsz+cMy5QFbXRj2+DVxu4y0hhkQzvIGv9a84dglsWFtjZVA13Pcnmag4vhyMC90SOSzp89fbavPzniXh/oXhXFG+3iMLluNbUaxMAztAB/QUnwWOtWr9q3bzALcBI1LTrofzGtIuLvdF5buHUL5QgwPSw/AwG+ms7jSrBwS4rWbt57OR1fMTM5SFiSdNABG2m1MV2eFTUufIaqsUMxks54OgrxZYzMMokCSdp0E1M89YnMsTEyN9o95rieM42AzFr4fOQcoAgCZ/Frt0FOuHcRm8vmMzoGBVUiSQPqGognTX55VrUaicl4jLurUZ4R1aio2BxYuKGAIB9j+zUmnU8lLWAooooOBRRRQAUUUUAFVzxTxgWx5Q/iGpnbfTvMUz4zjTbUQJJ/SqLxLD+bs28wZ2NZ+r1iqexdRrT0bvE+how+I1yzoxzDsf3+9aa4G8jS4H1cuWn8pBqq27F3QRqZIPTuY9ql4K6bChCxO/qMDfX2qiKco7l0HptZ29ydjyBiVJVACGGgE7czuazwuJ9BtMZZSMpHtoRz/vSHxDcICXUlmXmdO3x9qg8N8QvcuC3asM1zmZ0WeZbp8fFWRmtvIOPJd+K3M1l00zOuU9pEH8tftWXDeHizbiNdz/AH717gMGwGe6ZIEnp8fvpS3xR4hFlCAJdzCqNyY/kBPxSlktz3fRfuSiseFfMjcc44M4sKwDHfUaDr8nQVDwt43FVXtTbBIkmM2VWIj8RPUHvzqBw3CkEu7MxYaqcsA8ztJ5aSQKfD1ATvpuJBHft33H6w91nnuXc4McV5im15fqXKA6sTmY6CSCATHUHSZis+CYXzuIocoARg2YggsEBMDr67gJPYVHXA5Wt3JAtoTKwSUJnQmfV6jOb2nSmnCuJIMShNzKc2g19QbQmdvwCrNNmNiWCnULwcMrv+I3DkwWO/zRusTiA7Qw0SCswRqdSPb9I/C7+ZQWAWRpB6biI71bf8Vrlu4qWGRWI9ZZo9EyFg8iSCT2UjnVS8HcDtvgpt31LG4zME1ynQZWESGyj89J56l9eFuRmTjmCkxqt0AaT0P7/fSvMDYU4i0+RZBIJjUCCYB3An9aWWsoZ7Ny9l31BBg766aAfs1Fw3GCBKasBpOxJ21/ZpOTc4OPfBCpNTR01mzNA2G/vUbiSF4trufy6n99qz4Uht2VDmXgFj1J3/OptizALHc7/wBKxGt3HzZoZ2ibF4RbVowNhCjqToPckms8Ggt2GVtoJaeems+9ZuPOuZv/APNCY/3NtPsP19qU+I8cP/Qp1YHN2GoA9ydPv0oozKzg6+mDmwtOWS1JKjOFtp1I0Bn0kkn3CgbCBVj8P+ZcvkBlVmt2yMsiA0b8lOWZJMyR3qRgMDYZQcpJY2wUJ3IBzAEwNiJOnL3rbawqW7QdGZSihSQc2omV6D6QNNAdINbk7MppC8KW55ydN8O3Za4oMhQk/wDIgzTuqJ4axVy3bAD76mQNSeulXLh+K8xM2x2PvXdBr6rl7tZzz17/AA/9DW0OubfYk0UUVpiQUUUUAFY3HABJ2GtZUs4/ictoiJnft786hZLbFy8iUVuaRXOL8RzOSZIGw001Eex1pYuIUkfV6jJ/ijkRppyrA44l4VWO/MR8/A61liHETd8pQeWXMSeWUETm+9eblXO1uTZsxioLA64LYWCTqe+unvHzWPFOHWWBMgdQf17VCw+KJCoinXbMNT3gbVIvcPkHzGJJ2iNNOQMj9O9a9MttWEun0E5w8eWymYjhrPcyJcIX+LScq9ZP8gZ+atvCuHLYUKqwPz92P4jvPxW+xg1RFUe7E7k9z+xHvUHjXGltLr1gDqaSsmNRTfCMvEXHFs2jMk/whdSx6Ac6o3ETdzEXFIYzMtqNOUfSBJ6/nW3BYg3ri4i4BKMrAanKgeDHQ6a+9WviXDMxNxRrpzGojmfkfarK6svMupyUtqwipYDGn6H1PIjSaa2cQRIO/Ij25fzFKOL4Q6AaN8+mCPYg6fetmAZ9A2rcj+WY6f2qdi28osrsysMeYXicZrQXOzfUBACjYSe8nT+tOvCPCv8AVLBTFtiASSQAYJyz7RI9qrPhbCraxLF2BuFDAPKG1ge2U/8A66Grtwu4fPQIYJJkDmsHftMfMVGpLeiq6TcJHMf8QuJ5r+OuzOVlsoOQj0n9G/8A1WGDQjCpYst5aKs3LuxusdXIP8NuZE7sdBoJK3xNw12xd5N5xV9m6D1nLPwQfaseJYp7zrhbWg0zHnOxZumg0HIVtrlEI17tr7Iy4NwzC4i+1tARkWHcsSbmaRp+EQPfXerbxLA28LhLiWwpygESNiplddzqBVW4f4XxdlvNsWc6RrrDN/uA/rUrifGrt2ytqADmHoH1GDJDdDvpXnta5XXeF5XHR/nrybGmrWxYSXn98l58K8WbEuzXAEFsLp1Jn1a65QB9z2qfj+NLduf5a24AiXcHYfhXuevIfFU3gJw+Mfy8jB0UZ50gfh2n1Ea+1WjFYO2uUgAZDppqOsGJE8+tLypWGlx+evJi6qca54XJOxOKFtRbtgExoByHU9qpGJYeZcDQx3cmPo0lhzlTsBXQ24XbVQ6r6igDMvPSRPXfeuf8cwvkXA5ZijsxUwAM42BM6qSNQQNvs1RTCmOH/s/t6fuUxt3ywZJcjQky6sVEjNeXzFChojy8qINo3Gx2x4hiAEm40EZ7YyjVSxIKruCoUgzzKjrFabOJJLAT5lw57y5vTlBLZV2gz3/EdKY8FwYxd62hlralmKsBNsA6JMkmTGv+2NaYjDLGM7VkkcF4iCuW28lY0uDK3xIg/FdE4HiLYtqgcFue4k9prmPjLyRikw8BRAdz7mAo6bEn4qyWMeuRUUbRFZttteht3Vw5+ePgvJsYlVPUVpt9fzk6BRWnCZsi5vqyifeK3V6VPKyYjWGFFFFdOHhqoeJsT6oiCOfUcj+tW5zAJqgcex2hYkGem+hkcu/KkdfaoV4fca0kczyLrF67dLJaMAbuyxHYAb/lWleH3kaWAeTAadyfxMdco/CKwwGOiPUOczz/AHpViQm4gDCE6c2/tVGIKtORoc5PMDhvLnXO06sQNBsFHbtU62o1Ymf3tWCqFGug2pJxfjYT0W5M6KBuaona2/siEK89PqbOL8XCDqTsBuT0FUbjGa40FtWDQBprlLBZPMx7/eneOsm2GuM+a7uqrB25AH/dGsVHbAB7SXXzhGVM7DVrFxZOcjkMzNPYg7AVCqt7/EXSaSwjFcN6luJ9Dy1scnVhLpPIgwRTbhfGPKGUjzbQkCI8y3/tZTuBG/670rDXMOpW4i3LTEtEwpJ1z23AIQkmcpIEnQ14baXCD6pJUDOVYjMYGq6lddy1NOW1FW3cT+NYhLyFktEEGcxKiSNYnUSQAOw96Y8NwYVVMCSIOm/M++vX/rWmAXy2tyCwWSDzmVkjcAkH7V7hbF1Aqm8rLGmnq06GYiCNYpX3u58kkkuEY43C27zAhQWWVLR9GkQNdx+X5U38OZcKRlJYOyqxf1Nr6RqdQASNNt6iXsQlsqCwWescvemnh3CJecOzGFaUXkSB9R667D5q+lvekmV3Y2NvoVnxhihaS7dFuRcc5I09TACJ3n0kmNd9q5zhS1o+Wi571xg90j+FJBYTsBG5PtXZfHvB7uJJC5bdu2s+ZcPpGks2hnQSK5ViMIpy2LbEi6wHqENekx5l7mlsTpb5DeSdNNSUYtMVhqfdw46nR8D4gteSH81coAOhmQPmqXb4ujC7eREL3rjEEoCUAVRAJHUEn3rTjPC64cASHe5cCGRE6kfTsokjrykmKa2LLW2RGWBBAAOg0kcgBO0DpWDVWlJ7WyF+qdnThEvhV5ntgXAvpIPoBVlEwdRAnXbpvS3CeMbplLozKOsExOk9DHOd6l4fiK2yLf1OYhdy+munWZ12iDWq5hlt2/SqobpJ5kqdTBmJIgaTpEVdJcCrOhWLs2Fug6ZZ15aTlI6jkapnEbIvYPFXmaAqOwBnUhYgDkJBM7zWzgHiF1Qm4PROVhMqdYlT3px4jS3lFm0v1yGkAgAb6Hedte9W2bFFTl0QxVTKyajE5tgOBXHtW3QMxX1EekH7kacjH5VbvDd9kwpZhke/eZHdTBCgFRB3BkRO8zzIrzH8SXC29NWMgDmT0H9aOAYG6cFmuqHuXS7Bf+RJVfmd+/auabUSsbwuDW1GmVVay8skcf8AD6Yi2A31CMtz+KO7bmO/So2JzcNu22LC4kgqDqd+Q3bfbfoafeH/AAncS3mxV8lYlkUkL1iT6itKOH3Bicc91wAts5La/hVfpj9at1Vnua97XdCkJbm0mdIwPEC4RiMoYAxrOtMKR4Fs7gDZdT+/enlMaK2VsHJ+YlbFReEFFFFOFRrvzlMCTBgda5rxMFWYNAg6iQSAK6ViLeZSskSNxXMeJqhvlTBCGDG07afbXvWZ7Srckn5D2ifiaMOE8GBYXrsEj6V0+5/Een3qyLfCrnOw296UnGKBqY6n986rHHvEJuBksnWCBGuvbqaRg3J4RoOHmNuI8Ua4/lWoLHvt3JpTxPw9dtut1LvmOdDOgH/HoKW8Na5YJBV2J1zZT6ufwatOEa66G465FVTAO7Hr7ATTlVOx+b8yudqxxwhXhgwbNdYF9pjRROoHP556U5wFtwTDspP0ssEROmYEEH2IpThlAaemh+/9DTZsR5YnXbSP3B9qVy87mWN5W1ES7ZIY6qNdTbFy3JPVVuZZntU5eHsbZBIkxBfn7/xfpUTA4yczwAJIHuNz7Tp8GvMVxdhG59jt/aotuXVht7IbjCMV0ceZBCtJ20IDaaiRvRi+H5kGdfUs5WQ6rPyDG4jtSrh+OYtkLgsfpUcu57U9uY7TKOmtChHqQkmnwQMHgFDEH1OCCrNlJOswJJIIj7EVZ/D7guCRBI/USPmKQ+UGKgwYMr2joecgCnHBG9QIQkKNZ5c53713Tt+8j8Sm7mLEX+JvGmdhgrRmAGugH6idVQ9F/iPxVBugK62UbNduEebcjUAamOgA2FSuJ4xy9xwC1+9cckASRqQFEb6afFNPD3AGw6f5i8n+q7bblEB1E/iJB25fNO3Tc8y7IycZY1tcGXKr3nL+m2EkajKZ1J1knQ8zrrrRjr+ZWU91IAgzrJDdefzUXiOP8wBRymDJgLMz39JB61CbjSs30F4029U8zBU777ilFjHB0W27XkkMi+kt6yTLHkANNNeY/OadniMr6lV4II2k+23KTpv3pdjeIrJXKozaMo1gc55A+3UVngrSsxAEAR9UDNv30OvtXVkiY8X4ddZLZsXQtu7cOZQZA0JJ1Gh07VNsX8pWwjG5dI1ZiTA6k9KjcdxflsqZgBBK5TvpG0R2mtPhXGRiRbyAZkb/AFCoBbaQeR/vSmrb2P0R6H2ZGcaJT29O/wCeQ+bwqtyS18BmH1BZieknQe1beOeLP8hcw9trDMhn1LsREEjown6aE4TiVxBgIUBGQgxC6SsdInTb2iov+I9w3cLkt28zoymOawdfmCRHQ0potRbG+MIvcn2S6f11YtffO2Lc+35+pC4z48fGTbs2stmdVY+p+mYqfQs6wCSdPavOBEs7J6GZm1cf7QASPxAyBy1n2qkcHwd7EXAMr20/icqQBrEARLMSYq/cD4YmGKkXWZ9tYA7wI05GOlamvsU4OD5Zm0WOM8s6Hw635aaMfnn705w75lBqp8JxLXtCcoG5Bn7Rzq22gAoC7RpTPsvO3C6LjGSdzT58zOiiitYoPGFcV8RYW5hL1xWmHJKHqOXyJ1rs+Iu5VZjyBNczx2I/zcC88q2oTSB7c/ml9Rt24Y1pd27KKpawr3//AGXIXoD+tbOChGaVtgKmkqN4O5jrFTMXwJFuhFuuVGrJIMiNgdCPmnCPbtooVQqxoAIilFiKwh9tyeWeviFYIqRqw/UVYMVazIQV0IgR8/bSKrHCBb8xrxDa9hlXqQP3+tSuOcZm4LFs6buw5jkv23/7qcHhZKbE5SSF6MqSG5f/ANdPypdjXuOrFAY9zAp09lDB0EkfHc05xuBBtELGo/py96g61Yd3usrJw/oCJplEc/v95PzWmxg2tzLLvuJLfbStmLtXvpCGToYEyBWvDcGvvoFc9oP6nSlnXLOMDEbI45Z42NgBU0mZ68ue/Xbt8NOFIzwInTXn2j3rdg/DSWh5uKurbSYhTLEzsYkj4p9Z41h7K/8AxbRIJAzsCqDTTU6sf9o1q2OklL/bghO/KxBZ9e31N6YK3YRbmIYImnp105D4G8VYMBYQIMhzK2oMzIO0HmIrmuN4lbuXg2JbzmBAyjRF7ETH3+RVp43xy1hkw4Ja2DlcRsQdMrbmJPL4pqKrpjuS6fUUtqslhLlv6DPB8Gwth2ZERbjkkk7yeQJ+kdhUbiuCMepSQo3HT2qJi8WbWLuBvofK3t6Qs/dTTvC4mIB1X9P7VF2wlJ1SWCp1OKUlzlHK+O2igIsgqGkksInnlAOw3NI7TOTBdQOgKAn7aiu2cb4Qt9MsxrOgGvb71VE8JC1fF54OVWC6ddJ+0j5qiWklF9eCMYwkst8+RzrBYS8GDKbQUnVnFwjSNQCecdvtUnEcTuoWz+S6yIZJ16SJ9B07jTnV14rwm0ROo9th7iq9juBKUK5Q6MNRJg8x9MEawdKpcXF4ZU4lcxHGfOfzTZYyotpJMNBJkGO5qU2NOZRctiw1sFgZMmdtOe8RSo4C5ZZBrlQj6ZI0IP0k6TGtTnw7Y26z2ydSS2aPQImAPqaNR0gCuyrU+OzPWabWVwUIZXulHl55z8M/sXXB+IHKrmddQCckswUiZK8vvSfB8Za4oulDDE6kj+mszGkagVh4Sx9u1bNj0i9czDMwnXmR3/QVJxFhLhXMA1sDMGVhlBEQun1ameWm+9JumunitY8+v0MPWWRTcY9+Se7qDm8oHMh5wx/lG53GxImKXWmuESQkydIgxEfVrLZTHtvUi3jrfoClIIJGZhyWPTO+m3atly4TmJACwGBEyW21000I5fpNVGaa8DxK4mYqZNsw0bgZQwGu59USD966Z4bxZu4dHYQTP6/sVzzhfDGdgLYBkTqRJC6xoYHbnv8AHT+H2cltVIAIAkDrzrV9mwe5y7YO9iRRRRWucMbiBgQdiIrlnFvDuIwjsyWzesiSpGpUdCNzHaa6rVX8YcTZStlWyZlLE9QCJE8qquUduZF1EpKWInLMDxWbrFtCdDPLtUrjONCj0g5mOVZ2E8/ypjxTw3ads5JnU5pJb7k1C4xwNWRPIYlw6hlLH1cvkiZ09qSzFs0U2kMeGjLaA3aBOup7xSLDXQLrlpBzNHsdR8RFXPg/h3EXMqXLQtKPqYkSeywT+cVZ8b4bwUK922noAEt0GwPX2qcKZNNvgqnfGLSXJWfDPBjei/HpBOUkbnt2H72p/ihZs6XrgHMKPqI9hrHc/ekPH/GxB8jCKEA0zkD2hV2Udz9hSnC4B3BLMddSdSWPXeT71dGMUsLk465yeZ8eg5x3iu1b0tYXP3ZwP0DT96k4XxTcZGH+Ta3IgMrgxPMAqNaj8P4NaX1Ms6/xfyp9ayENCiAAInbny561Zz5nHGpf9clHxLLh7g/y65HPqa5dgkA9CZAGsE6kyNa3cVN1bSvfdluOpIuE/QIkIFAGViOn30NPMb4dDm891w9twuRGEeVBkka6f1pJxKyGQWrwN2yiKAwco9s/SCZJDkjKBOumok1Q5beGN8TW5c/cVeFuDPi7wRFPkrBuOw0g8lGksRoDrFPvFZF3E2r1rKbKqLRfQKkMWJLjWI7bTBE62zw7hbdnDzbGRMumfSdN2O9ULEcMuIi3bmYrfuAvZFtsqs7MY9KSLcGNdeWs1VqZNQST6/qiquSnNt9Fx1xjOcv4r6F58TYTzba3rUMVEiD9anUgdToCO4jmaXcB4gGAQmfwnqOlO8O6/wCWti2ISAFGXLAGmg5DTTtVbxeAhzctbkyy9/xDoTzHPfeZq1nLU11wUadqUXHt2LNh75HpnatpuSIYSKU8N80/6lxQpghVBk8tW5DbYT70wDUV3zUVkjOpZFPE+Ct9dlvg/p7VWcXcCki6jWm/Gn0n/kNvkj5roNk6jWvOJYK04hwCfbX+1WumNkd0Xj7C8k08HOrmEZhmyi6v47evyV3+01t4f6PoysOmx/7+RTPH+FblljcwzFTvHI+42Pvoe9K3xaF//kIbVzbzF+lv+fL/APX3NK2VTi+URFnHuGWixupns3zvAkN1MH9VP3qHgXXIEGiZTmP4Tl1+Zkkn/phx66UhWIKnaZyn2P8ACYqu4e56sw012keme/Mab1RNuSxkizfeCEqP4VJUqVX0RpO22g07TTFbSuSttmgjMsAqBCgQRMHWNhyrAYdrhQsddcuecpneSNNaf+G+EkObd6EzfRBJ6aAxB3237V2FTlJJHEhz4NwLLcGshRJPTSI96vFROG4FbKZVk8yTzNS626Kvdw2nWFFFFXHApL4m8Opi0ALFHX6XXlO4PUaCnVFcaTWGdTaeUc7t+AMQTD4sFR0UzH3p7wrw9hsEpuEl3QElm1I0nQDYx81Yr19VGpA0qp4y0blwTPqljB76d9tKplGMOUhmtzt4k+DPj3iC9ZC3BlW20RmjQxOVtd96Vtxe/i7PpNtZkSA2mm+jU0xyiyFEF7Tel0eGA6HUV5/4WwRntoEG/oOUH3A0P2qHibzkbjKpQXh58yu4Lw0qHMzZzz0EU6sgLoBShLTf+21dSJIIeYBmPVGwPIx2rc2JuZTmZEg5fR65PaT+oH86jG1dCVke+ck43bjSFyjvvH8qxwrLa8w3bykvpCESPgCZpVjLSi0DefLqJ807yconIRpJBit9nBIlqAhK6sj2mzC42U6+XoR9P9+dc3eL+Tk5Yjjp8jzH8TYtkRoQbkGSZ5TMDTpz56UYK6hUxHP8jr8yP3NLPDwVsLZaILIpI7nVgf8A7SDTvh+DbEYkA7fVcP8AtHL52qibc54Q7BQrp3S8sjjjBYWsKp+ndgebBZWfY6/HaltzEEZoYyCNYjU7x1APX76U9494fTE3Ldx3dRbkAKRBBgmZBA23H9I1rwIIwdHbSJVjM+x5Uamu5PNXonnHT87GHZLdFfP5Zf39SdgMMUwyLduNcYDV2ABMnQQPgVHTDiZjTuanJg8lpUDEhdi0T2G0QBpSNMQ4uEQSjbHnPUD8P793J1xwk0cU3lvIxy66EEH7j3rIdBWASCJ+qP2PetpFZ90VGTRfF5RlbAJ6VqxlkqdDJ3j9+1ZqajNjQSd9zB01jTrXJTr9y1Pz8+Q2y3cE0Yw5ip0Ayxp1EmtF7A2cSv06669e46ioOLxWZwGMAganrMQY2nTXbluaY4EsGX6YmDqZ2PKO1Xw1DlZtfKZXKtKOe5T+MeFXtowtjPbIMpy+Pw/H2qm4XhuUtlbY7EHOvxzHsPiu33MWklZmN+g9ztPbeq/xvgFm+c1shbvJhofnqKsv0if+vDFupTOCYxgcn+nDHVXMK2+w5HaeR6SakY215923YtM1oE+ubkqBoYAnXt/Ks7Hgy6xzOp9LGQGH+oO8jQz3p1wnwzfulGxgRVt7W7cZXMkliAABuo66UtXpZ9/z+A56FzwlsKiquoAAGs6AQNedba8Ar2tcAooooAKKKKAEXHsISxYMRnRrf5GD96r2GxbK4zD1CAe8CKt3HbRa0SurLDAdYMxVH4pLHzE2Mk9iIg9v7VTYuRzTy4wyw5hdUgnTYjpWWH4ebakLc0PI/wAqT4DFF18xBLD61/EO3em+Fx6sBsQeRH71qCx3JyyuhWbeAu2z/mMOLmS5rdtGA9s76KwAYSTMkEd+WjDyLhLBHxDb5FACqDoDHIbZjvGnSrTxLH3bJ8xEFy1HqUmDbI5g81ImQeneqXj+NW0fJZQIbrtLwcubmAf4iOnIdBFVOEVyX1yb5wMuK8Rs2FYugv3SPpIkLPp/+okjXv8AFMPCXh4Phrb3XbNEgAKCk6mWjMWM669RVXw2Gz4i1btn1kt5j3VB2Aj0jcahoPQRVoxfDb2CRWGJL2i4Djy/Uuc7pl0IzHbKTrodIqyHPOCm19kxfgeAuzsLXmIEd1cKEKEhoLL5hzCQJIGbUnnvcuEi1bsnypP4idydjOmhEERyqscI45csf6VyxeBZ7htyhGcFmcanQMAdQTsJ9n2LxaYeznca3nB02EkSZPIDWppxj4mUWOTW3PBPwd0soJOsn9a3VC4c2jDof7fyqYppGTxMMcG+36lKn2qteL8Tfw9rzLIDuGUQVLGCYMR8VZLS8602Wklq1YSUWpNZFpxck0ngqPhrEYy7cJvq4t5SRKZRmkRuJOkirKTWzHXnUBliJ1rO4mYggb70p7Qfv5boRw12R3RwdMNspOXqzSgrTfwGkqOc/wBTW17oWSdegHOtF+/dKyIQdt6pr0sdm2zuXytecxIxw0XBOoKtMgxuuh0566e9bbls2LVx1Y7HIDusj7kdJ1H6MLGJm2pP1Rv+U0v4rhmuoQjQ3Kato0cKXlEZ2uaJ+Gw4RFXoNzz6n3NesAd/+q18NvO9tfMQpcGjKeZHNTsynf8AWpHlRvVkk8kFjBIwbSuu40rfWrDrA9621euhAKKKK6AUUUUAFFFFAAaT8Q4BbeSBlY9OdOKKGsnU2uhzG4zWLh5QYNGI4mFi4seo6r36irjx3wymIZWLFSCJy84/cVVvFnhpbQVkQm36i5GsbQOwOs+wpecGuUO1Wxk0mQMdxd71tvMK27H8UHVx0np7b7V6yoQgJBtka2gCIgdZ78o/or4zhiVUNuSAqDZRtJ6kD4H5nLiLlE9P1ZYHu5j+Qqp5HUopYQ78O4FsWXZbwtpbuxbIUFzk9OVjMFRLDaTmOoqVxHH3rVzy3zXWtXEbLatucyFfrIGYiCToTuukyK1f+MxWHS5iUayEgO1pQ3+mFUAlTPqOVZIgTGnfbwvxIlq7d825IZlK3Dor+hRCt9Jhgwygn9at4SwItttsa2+IpjcttQfS6ljBGUrqRqJmJBHQmq5/ilxYMRh0fKqKwvOELhSR6E0PpckdRuIMirfwtram9jGJRWgmdNlALRvJAUfAqlcS4qMRiL/lhcpVMwgCTJWGjVtFBk7T9qtTZtgk1nPPPpzn5dvxnaYJyba4S+/Hkxp4K49nsJ5xHmhcrAMGJKnLJI0zGCSBtNWMcRBIAU+7af1mqImItZbpQkkwUEzEHWO3LMKsfBLy5BcjVh06gfv70q7Yyllrk4oeQ/GMYuANjoRWeDP1DoajcJIZ5O8aCsMfjxhxduFSwXKYHchaf0ylYl6vgWvlGtNvhJZY1e1mUg8612ZVYPL/AKqmXPG7n6LSj/kxP6RU3w5x25iLrJciMhIAEagj+RrQl7OuhF2SWMeplQ9r6ayxVQbbfp/I7wpl2U7japV2zKkVC88ZmuDUqsZRuSdv0rRirrumpKyQMsRuY16j8qT2pmnk1Yq7lQMpkDcDp1j96VJwPEFCeZuCARHOdq1XrmHtnIYBB1lTJ7zFaThS6f6Y9OsSIiD06TrVlkJKLa69iuM4t4TGC8TW56GXQ/NNbVgCKS4DhbEguIHvM1YKQ0D1Ox/5HXPHT9iyWOwUUUU+RCiiigAooooAKKKKACiiigArTi8MtxCjCQRBrdRQBSfEvCEw9iVBOZ1zM2sAGQOwkCq1h+CXsTcZfSqlQUZifQfpDZYknQkDQazOldaZQdxVT41wrELe8+wQREFTpPMa67a8uftVcodxmF7w159xHxnE4mwlyzeZI8vMCpnzVnKyqCBlPKJO4iZ0bvxqxibDWFIJdCoC7rpEx/CRv2NL7HEymLR8UBm8shNP/WZBYSeZ0155dKd4ZExGJS/bIyojByAPXqCuvPKQfue9RSOyfHJXv8TMf5OFtYRSZf1P3Cmdfd9fiubcM4gLLl2JhvS0CdD2kSfmmfj3HviMVeHmMFW4Qo0MZfTpI0BgmBVT8m4TGYHKRuInY8vio2JS4Jw4jho6RdxrKV+kECFYfRcJAhc5gIWBkBozcpkTcMHdVLdtGUq2RSQAdCQCR1GpOlct4DxUJ/pXiVWCouKQck6lWDCLlknUqwgbiJM9M4fxVbkgL6kOWRsDyVuaGIMEQd1ldapsr8PhB8PLGNm7rKgrGxO//VZcbtl7biNXst9wJH51FXGDzFJWUJ2G/wA8oH5084gAcjDY/oRXdDZzuT6NC+oSnHHmmcoW+g2Qn3b+gpz4Yxv/AMq16VUSV05yDE69ar9+3kdk/CxH2MUw4ThrvmI62nOVlMhTyM7xFe4ujF1vL6p9z57TKcbotLo10Xk/QvfBrJzXRMHzLmYjeM5CgdPSP0+J2NwQZYUkEaiSTr8zHxUTCObV66SDkcgyP4TG57Gd+UVLu4sN6bZzseQ5e/Qd68ekfQCsYnAcQeCl2UOqn0qRI5wN4MaVbOAYG5atAXrhuOdSTy7DmR3NTsNZyIq7wAJ61tpyeolOCg0vkkJ16WNc3NNv4ttBRRRVAyFFFFABRRRQAUUUUAFFFFABRRRQAUUUUAFFFFAEbFYFLghlB9xXuFwaW1yooUdvtUiigDm3Ef8ACzMWa1iDJJMXFnczuCP0quYn/DnG2gSqpc1J9DfyaOVdsoqLgi1XSRwbC+Acc9pn8qGViMjEBm0BzDkdTG/Krhwngb4bDpavavlBP5wk/wAQQHKJmOWkR0msXtg7gH3FKazSO+pwjJxb7/mCSvefEsnMOMYls2WSq+WihNMpgfUNJk+/Krnwa413B22KwQIA5EKYB+QBTLGcLs3SDctqxG0j8vbtUpEAAAAAGwHKq9Lo502SlKecrywX36mudMa4ww0J5trqLcMdTlSJJ3kxvNZC652tn5NNsg6V6BWg1nqIrC6EbCWIEsBJ6VJCxXtFdAKKKKACiiigAooooAKKKKACiiigAooooAKKKKACiiigAooooAKKKKACiiigAooooAKKKKACiiigAooooAKKKKACiiigAooooAKKKKAC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6" name="AutoShape 6" descr="data:image/jpeg;base64,/9j/4AAQSkZJRgABAQAAAQABAAD/2wCEAAkGBxQTEhUSExMWFhUWGBcaGBgXGBseIBceHhodGB0bHR8gHSogGRsnGxcaIjEhJSkrLi4uHx8zODMtNygtLisBCgoKDg0OGxAQGzAmICUtLS81NS8tLTUvLTUvNy0tKy8wNy8tLS01MCsvLS8tKy8tLS0tLS0tLTItLS0tLS0tLf/AABEIAOEA4QMBIgACEQEDEQH/xAAbAAACAgMBAAAAAAAAAAAAAAAABQQGAgMHAf/EADwQAAIBAgQEBQIEBAYCAwEBAAECEQADBBIhMQVBUWEGEyJxgTKRUqGx8ELB0eEHFCNicvEVMySCkqJD/8QAGwEAAgMBAQEAAAAAAAAAAAAAAAQCAwUBBgf/xAAwEQACAgEDAgMHBAIDAAAAAAAAAQIDEQQSITFBIlFhBRNxgZGx8KHB0fEUMiNC4f/aAAwDAQACEQMRAD8A7jRRRQAUUUUAFFFFABRRRQAUUVrvYhVjMwWdpMTRkDZRSXF8eCsAi5huSdJ9v71sx/FgBCGSRv0qmV9cU3noWe6nxwMrl5RuQK9FwbyKp9y+WOpJphgsUSwB203paGt3Sxgtlp8LOSw+YJiRPSdayrl3jF2w2PFzNm8wqwA3txCiZ0ySP1qKPEuLu+WEuEL6jObKxddDOuq9tR1pp2YeMFkdG5RUlJYaOt0VQfDnjK6xZ8SAEkqQFgoRvHVZ5mferdwzjVm+AbbiTPpOh030qammL2Uzh1GFFRv/ACFqcvmLI71Jrqkn0KgoooroBRRRQAUUUUAFFFFABRRRQAUUUUAFFFFABRRXjMACSYA3NAHtYC6s5cwnpOv2qncQ8Ruz5kJW2h078pb+lQ1vFyWuaFiecb7d9opWWpS6DMdM2sssXE+Om3cKqFIWA0zvvoQfblVYucc/zDvmOqMyZPw7ffSDPeo1kw7JnzCQdSSQDyJJ1126bcqwHCEN57ssPMC5lGgkdY32FKW3yec9BuFUYGX+bYtFuGjQn+HnzOs9hTPDKQIJ9zXtmwF7e1bJpOUnLqSbCpGBBzpz9Q0+aT8Q4utoqoUuW3I0VRIBJb52G9WThvEbYe2qZIuEgEzLQMxG0Axyq2iG6ayyuzKjnBT/AB3jA9437EOLQKXAwgEqTop5keoQYHeqzZxVq8jXwVXQeYVzDJEgAQYmH1IE9jT7xhhxbxl1Xt+XbuQUeYUsRJbpnnN8VS7HDQz3FsvKWvVCnKboUTvtJYfkdtK0Zct5Ga4/8S8scfwMEN1rrWkkqRKiPpWZDmZhjyB6zAEVuweLNiwrvfi4mpEy2gky3XKSIgb0sxTsCrpiP/YssYBIzR5eWNOfTaTrXlzCOzM+Iw6L6WXMSsZSCVcwSc8Zu+g051BrJF7V37F7scUtOVu+Z6csZBsZ1qwYfxeqW7NuC1xoHYblfc5Ib2qi+GPCltgG8xjsRbJEdgeZ+9HEMa+HxDZhmk5lIGw2I7RH2rMhfKtvY89uF+v56mR3Os8P4pnIVgASJEc6Z1yjgfiZmxCHynICltsojYGTsszr2NXvg/iNbzZCpU6wZzKY3EwNa09Jqd62z6+vUu/xrHHelwPKKKKeFwooooAKKKKACiiigAooooAKKK8dgASdhQAExqaqHjrjOREVGBVj68pnuB2H9q18Q4y114GiHNl7Ede/9KX46z/mLTKdDt7Hr96UtuTW1DtOnaalIh4LH22MdYMdfad4nlWzF4tQQvNttNRA1JHbrVasYa2wW2sqwnPJJykH1EEmdDMH2q74CwBAiMw0adSecnfaDSuzI1nHIjxFpkZGRGcGQ0Eb7gyT/wAvuNNaY4BHiXUKegM/yppjgrWizQpt6sdNI1n2ikqcRNwr5QlWkljIgdQCNZ5cqXuTjx2OpuQxu3ABJ+1V/E8Z81bqKpBAOUMcvm/wiCYJl5UDmdKstqwqrJ199z71WeKLlBvIi5s25jQREwd9RtzqlNLiRONeehXcDj7mR/MFw3MwCCIAIhRp0j2AJqwcG80vnuACXtBbqGMjaECIjKSQv6ivBaJtkhAucqGloA00JnUkuAADtpTPwzdVsTbsswhbjOUbfMoJQQNJzMzT2FX0tSmuMZJXvFbSfT8Ym/xY4it655TZkOHMNoSGzKCDGmmmjSY10qucD4iotPZm3bKBmS7lBMxoIJ5aVcPHs/8AkIFxYZACggnQT6h/DvMkbRVFt+GrmcyyrbMkenMwJkAx/OeVac2m2mUwsqhXHPTH59SSXxVoEqwZSoUSR6tNdAuUdhpoKhYFbV7M63LhCBsuYqJLKBHLaTv/AHpje8LuLZVLuaFgK+oJ5+2nvSXDYcJfXDGxld/QfVzIBzDlAGYyOnvUXjGSVd0ZRaT7fB/0XnwTgsz+cMy5QFbXRj2+DVxu4y0hhkQzvIGv9a84dglsWFtjZVA13Pcnmag4vhyMC90SOSzp89fbavPzniXh/oXhXFG+3iMLluNbUaxMAztAB/QUnwWOtWr9q3bzALcBI1LTrofzGtIuLvdF5buHUL5QgwPSw/AwG+ms7jSrBwS4rWbt57OR1fMTM5SFiSdNABG2m1MV2eFTUufIaqsUMxks54OgrxZYzMMokCSdp0E1M89YnMsTEyN9o95rieM42AzFr4fOQcoAgCZ/Frt0FOuHcRm8vmMzoGBVUiSQPqGognTX55VrUaicl4jLurUZ4R1aio2BxYuKGAIB9j+zUmnU8lLWAooooOBRRRQAUUUUAFVzxTxgWx5Q/iGpnbfTvMUz4zjTbUQJJ/SqLxLD+bs28wZ2NZ+r1iqexdRrT0bvE+how+I1yzoxzDsf3+9aa4G8jS4H1cuWn8pBqq27F3QRqZIPTuY9ql4K6bChCxO/qMDfX2qiKco7l0HptZ29ydjyBiVJVACGGgE7czuazwuJ9BtMZZSMpHtoRz/vSHxDcICXUlmXmdO3x9qg8N8QvcuC3asM1zmZ0WeZbp8fFWRmtvIOPJd+K3M1l00zOuU9pEH8tftWXDeHizbiNdz/AH717gMGwGe6ZIEnp8fvpS3xR4hFlCAJdzCqNyY/kBPxSlktz3fRfuSiseFfMjcc44M4sKwDHfUaDr8nQVDwt43FVXtTbBIkmM2VWIj8RPUHvzqBw3CkEu7MxYaqcsA8ztJ5aSQKfD1ATvpuJBHft33H6w91nnuXc4McV5im15fqXKA6sTmY6CSCATHUHSZis+CYXzuIocoARg2YggsEBMDr67gJPYVHXA5Wt3JAtoTKwSUJnQmfV6jOb2nSmnCuJIMShNzKc2g19QbQmdvwCrNNmNiWCnULwcMrv+I3DkwWO/zRusTiA7Qw0SCswRqdSPb9I/C7+ZQWAWRpB6biI71bf8Vrlu4qWGRWI9ZZo9EyFg8iSCT2UjnVS8HcDtvgpt31LG4zME1ynQZWESGyj89J56l9eFuRmTjmCkxqt0AaT0P7/fSvMDYU4i0+RZBIJjUCCYB3An9aWWsoZ7Ny9l31BBg766aAfs1Fw3GCBKasBpOxJ21/ZpOTc4OPfBCpNTR01mzNA2G/vUbiSF4trufy6n99qz4Uht2VDmXgFj1J3/OptizALHc7/wBKxGt3HzZoZ2ibF4RbVowNhCjqToPckms8Ggt2GVtoJaeems+9ZuPOuZv/APNCY/3NtPsP19qU+I8cP/Qp1YHN2GoA9ydPv0oozKzg6+mDmwtOWS1JKjOFtp1I0Bn0kkn3CgbCBVj8P+ZcvkBlVmt2yMsiA0b8lOWZJMyR3qRgMDYZQcpJY2wUJ3IBzAEwNiJOnL3rbawqW7QdGZSihSQc2omV6D6QNNAdINbk7MppC8KW55ydN8O3Za4oMhQk/wDIgzTuqJ4axVy3bAD76mQNSeulXLh+K8xM2x2PvXdBr6rl7tZzz17/AA/9DW0OubfYk0UUVpiQUUUUAFY3HABJ2GtZUs4/ictoiJnft786hZLbFy8iUVuaRXOL8RzOSZIGw001Eex1pYuIUkfV6jJ/ijkRppyrA44l4VWO/MR8/A61liHETd8pQeWXMSeWUETm+9eblXO1uTZsxioLA64LYWCTqe+unvHzWPFOHWWBMgdQf17VCw+KJCoinXbMNT3gbVIvcPkHzGJJ2iNNOQMj9O9a9MttWEun0E5w8eWymYjhrPcyJcIX+LScq9ZP8gZ+atvCuHLYUKqwPz92P4jvPxW+xg1RFUe7E7k9z+xHvUHjXGltLr1gDqaSsmNRTfCMvEXHFs2jMk/whdSx6Ac6o3ETdzEXFIYzMtqNOUfSBJ6/nW3BYg3ri4i4BKMrAanKgeDHQ6a+9WviXDMxNxRrpzGojmfkfarK6svMupyUtqwipYDGn6H1PIjSaa2cQRIO/Ij25fzFKOL4Q6AaN8+mCPYg6fetmAZ9A2rcj+WY6f2qdi28osrsysMeYXicZrQXOzfUBACjYSe8nT+tOvCPCv8AVLBTFtiASSQAYJyz7RI9qrPhbCraxLF2BuFDAPKG1ge2U/8A66Grtwu4fPQIYJJkDmsHftMfMVGpLeiq6TcJHMf8QuJ5r+OuzOVlsoOQj0n9G/8A1WGDQjCpYst5aKs3LuxusdXIP8NuZE7sdBoJK3xNw12xd5N5xV9m6D1nLPwQfaseJYp7zrhbWg0zHnOxZumg0HIVtrlEI17tr7Iy4NwzC4i+1tARkWHcsSbmaRp+EQPfXerbxLA28LhLiWwpygESNiplddzqBVW4f4XxdlvNsWc6RrrDN/uA/rUrifGrt2ytqADmHoH1GDJDdDvpXnta5XXeF5XHR/nrybGmrWxYSXn98l58K8WbEuzXAEFsLp1Jn1a65QB9z2qfj+NLduf5a24AiXcHYfhXuevIfFU3gJw+Mfy8jB0UZ50gfh2n1Ea+1WjFYO2uUgAZDppqOsGJE8+tLypWGlx+evJi6qca54XJOxOKFtRbtgExoByHU9qpGJYeZcDQx3cmPo0lhzlTsBXQ24XbVQ6r6igDMvPSRPXfeuf8cwvkXA5ZijsxUwAM42BM6qSNQQNvs1RTCmOH/s/t6fuUxt3ywZJcjQky6sVEjNeXzFChojy8qINo3Gx2x4hiAEm40EZ7YyjVSxIKruCoUgzzKjrFabOJJLAT5lw57y5vTlBLZV2gz3/EdKY8FwYxd62hlralmKsBNsA6JMkmTGv+2NaYjDLGM7VkkcF4iCuW28lY0uDK3xIg/FdE4HiLYtqgcFue4k9prmPjLyRikw8BRAdz7mAo6bEn4qyWMeuRUUbRFZttteht3Vw5+ePgvJsYlVPUVpt9fzk6BRWnCZsi5vqyifeK3V6VPKyYjWGFFFFdOHhqoeJsT6oiCOfUcj+tW5zAJqgcex2hYkGem+hkcu/KkdfaoV4fca0kczyLrF67dLJaMAbuyxHYAb/lWleH3kaWAeTAadyfxMdco/CKwwGOiPUOczz/AHpViQm4gDCE6c2/tVGIKtORoc5PMDhvLnXO06sQNBsFHbtU62o1Ymf3tWCqFGug2pJxfjYT0W5M6KBuaona2/siEK89PqbOL8XCDqTsBuT0FUbjGa40FtWDQBprlLBZPMx7/eneOsm2GuM+a7uqrB25AH/dGsVHbAB7SXXzhGVM7DVrFxZOcjkMzNPYg7AVCqt7/EXSaSwjFcN6luJ9Dy1scnVhLpPIgwRTbhfGPKGUjzbQkCI8y3/tZTuBG/670rDXMOpW4i3LTEtEwpJ1z23AIQkmcpIEnQ14baXCD6pJUDOVYjMYGq6lddy1NOW1FW3cT+NYhLyFktEEGcxKiSNYnUSQAOw96Y8NwYVVMCSIOm/M++vX/rWmAXy2tyCwWSDzmVkjcAkH7V7hbF1Aqm8rLGmnq06GYiCNYpX3u58kkkuEY43C27zAhQWWVLR9GkQNdx+X5U38OZcKRlJYOyqxf1Nr6RqdQASNNt6iXsQlsqCwWescvemnh3CJecOzGFaUXkSB9R667D5q+lvekmV3Y2NvoVnxhihaS7dFuRcc5I09TACJ3n0kmNd9q5zhS1o+Wi571xg90j+FJBYTsBG5PtXZfHvB7uJJC5bdu2s+ZcPpGks2hnQSK5ViMIpy2LbEi6wHqENekx5l7mlsTpb5DeSdNNSUYtMVhqfdw46nR8D4gteSH81coAOhmQPmqXb4ujC7eREL3rjEEoCUAVRAJHUEn3rTjPC64cASHe5cCGRE6kfTsokjrykmKa2LLW2RGWBBAAOg0kcgBO0DpWDVWlJ7WyF+qdnThEvhV5ntgXAvpIPoBVlEwdRAnXbpvS3CeMbplLozKOsExOk9DHOd6l4fiK2yLf1OYhdy+munWZ12iDWq5hlt2/SqobpJ5kqdTBmJIgaTpEVdJcCrOhWLs2Fug6ZZ15aTlI6jkapnEbIvYPFXmaAqOwBnUhYgDkJBM7zWzgHiF1Qm4PROVhMqdYlT3px4jS3lFm0v1yGkAgAb6Hedte9W2bFFTl0QxVTKyajE5tgOBXHtW3QMxX1EekH7kacjH5VbvDd9kwpZhke/eZHdTBCgFRB3BkRO8zzIrzH8SXC29NWMgDmT0H9aOAYG6cFmuqHuXS7Bf+RJVfmd+/auabUSsbwuDW1GmVVay8skcf8AD6Yi2A31CMtz+KO7bmO/So2JzcNu22LC4kgqDqd+Q3bfbfoafeH/AAncS3mxV8lYlkUkL1iT6itKOH3Bicc91wAts5La/hVfpj9at1Vnua97XdCkJbm0mdIwPEC4RiMoYAxrOtMKR4Fs7gDZdT+/enlMaK2VsHJ+YlbFReEFFFFOFRrvzlMCTBgda5rxMFWYNAg6iQSAK6ViLeZSskSNxXMeJqhvlTBCGDG07afbXvWZ7Srckn5D2ifiaMOE8GBYXrsEj6V0+5/Een3qyLfCrnOw296UnGKBqY6n986rHHvEJuBksnWCBGuvbqaRg3J4RoOHmNuI8Ua4/lWoLHvt3JpTxPw9dtut1LvmOdDOgH/HoKW8Na5YJBV2J1zZT6ufwatOEa66G465FVTAO7Hr7ATTlVOx+b8yudqxxwhXhgwbNdYF9pjRROoHP556U5wFtwTDspP0ssEROmYEEH2IpThlAaemh+/9DTZsR5YnXbSP3B9qVy87mWN5W1ES7ZIY6qNdTbFy3JPVVuZZntU5eHsbZBIkxBfn7/xfpUTA4yczwAJIHuNz7Tp8GvMVxdhG59jt/aotuXVht7IbjCMV0ceZBCtJ20IDaaiRvRi+H5kGdfUs5WQ6rPyDG4jtSrh+OYtkLgsfpUcu57U9uY7TKOmtChHqQkmnwQMHgFDEH1OCCrNlJOswJJIIj7EVZ/D7guCRBI/USPmKQ+UGKgwYMr2joecgCnHBG9QIQkKNZ5c53713Tt+8j8Sm7mLEX+JvGmdhgrRmAGugH6idVQ9F/iPxVBugK62UbNduEebcjUAamOgA2FSuJ4xy9xwC1+9cckASRqQFEb6afFNPD3AGw6f5i8n+q7bblEB1E/iJB25fNO3Tc8y7IycZY1tcGXKr3nL+m2EkajKZ1J1knQ8zrrrRjr+ZWU91IAgzrJDdefzUXiOP8wBRymDJgLMz39JB61CbjSs30F4029U8zBU777ilFjHB0W27XkkMi+kt6yTLHkANNNeY/OadniMr6lV4II2k+23KTpv3pdjeIrJXKozaMo1gc55A+3UVngrSsxAEAR9UDNv30OvtXVkiY8X4ddZLZsXQtu7cOZQZA0JJ1Gh07VNsX8pWwjG5dI1ZiTA6k9KjcdxflsqZgBBK5TvpG0R2mtPhXGRiRbyAZkb/AFCoBbaQeR/vSmrb2P0R6H2ZGcaJT29O/wCeQ+bwqtyS18BmH1BZieknQe1beOeLP8hcw9trDMhn1LsREEjown6aE4TiVxBgIUBGQgxC6SsdInTb2iov+I9w3cLkt28zoymOawdfmCRHQ0potRbG+MIvcn2S6f11YtffO2Lc+35+pC4z48fGTbs2stmdVY+p+mYqfQs6wCSdPavOBEs7J6GZm1cf7QASPxAyBy1n2qkcHwd7EXAMr20/icqQBrEARLMSYq/cD4YmGKkXWZ9tYA7wI05GOlamvsU4OD5Zm0WOM8s6Hw635aaMfnn705w75lBqp8JxLXtCcoG5Bn7Rzq22gAoC7RpTPsvO3C6LjGSdzT58zOiiitYoPGFcV8RYW5hL1xWmHJKHqOXyJ1rs+Iu5VZjyBNczx2I/zcC88q2oTSB7c/ml9Rt24Y1pd27KKpawr3//AGXIXoD+tbOChGaVtgKmkqN4O5jrFTMXwJFuhFuuVGrJIMiNgdCPmnCPbtooVQqxoAIilFiKwh9tyeWeviFYIqRqw/UVYMVazIQV0IgR8/bSKrHCBb8xrxDa9hlXqQP3+tSuOcZm4LFs6buw5jkv23/7qcHhZKbE5SSF6MqSG5f/ANdPypdjXuOrFAY9zAp09lDB0EkfHc05xuBBtELGo/py96g61Yd3usrJw/oCJplEc/v95PzWmxg2tzLLvuJLfbStmLtXvpCGToYEyBWvDcGvvoFc9oP6nSlnXLOMDEbI45Z42NgBU0mZ68ue/Xbt8NOFIzwInTXn2j3rdg/DSWh5uKurbSYhTLEzsYkj4p9Z41h7K/8AxbRIJAzsCqDTTU6sf9o1q2OklL/bghO/KxBZ9e31N6YK3YRbmIYImnp105D4G8VYMBYQIMhzK2oMzIO0HmIrmuN4lbuXg2JbzmBAyjRF7ETH3+RVp43xy1hkw4Ja2DlcRsQdMrbmJPL4pqKrpjuS6fUUtqslhLlv6DPB8Gwth2ZERbjkkk7yeQJ+kdhUbiuCMepSQo3HT2qJi8WbWLuBvofK3t6Qs/dTTvC4mIB1X9P7VF2wlJ1SWCp1OKUlzlHK+O2igIsgqGkksInnlAOw3NI7TOTBdQOgKAn7aiu2cb4Qt9MsxrOgGvb71VE8JC1fF54OVWC6ddJ+0j5qiWklF9eCMYwkst8+RzrBYS8GDKbQUnVnFwjSNQCecdvtUnEcTuoWz+S6yIZJ16SJ9B07jTnV14rwm0ROo9th7iq9juBKUK5Q6MNRJg8x9MEawdKpcXF4ZU4lcxHGfOfzTZYyotpJMNBJkGO5qU2NOZRctiw1sFgZMmdtOe8RSo4C5ZZBrlQj6ZI0IP0k6TGtTnw7Y26z2ydSS2aPQImAPqaNR0gCuyrU+OzPWabWVwUIZXulHl55z8M/sXXB+IHKrmddQCckswUiZK8vvSfB8Za4oulDDE6kj+mszGkagVh4Sx9u1bNj0i9czDMwnXmR3/QVJxFhLhXMA1sDMGVhlBEQun1ameWm+9JumunitY8+v0MPWWRTcY9+Se7qDm8oHMh5wx/lG53GxImKXWmuESQkydIgxEfVrLZTHtvUi3jrfoClIIJGZhyWPTO+m3atly4TmJACwGBEyW21000I5fpNVGaa8DxK4mYqZNsw0bgZQwGu59USD966Z4bxZu4dHYQTP6/sVzzhfDGdgLYBkTqRJC6xoYHbnv8AHT+H2cltVIAIAkDrzrV9mwe5y7YO9iRRRRWucMbiBgQdiIrlnFvDuIwjsyWzesiSpGpUdCNzHaa6rVX8YcTZStlWyZlLE9QCJE8qquUduZF1EpKWInLMDxWbrFtCdDPLtUrjONCj0g5mOVZ2E8/ypjxTw3ads5JnU5pJb7k1C4xwNWRPIYlw6hlLH1cvkiZ09qSzFs0U2kMeGjLaA3aBOup7xSLDXQLrlpBzNHsdR8RFXPg/h3EXMqXLQtKPqYkSeywT+cVZ8b4bwUK922noAEt0GwPX2qcKZNNvgqnfGLSXJWfDPBjei/HpBOUkbnt2H72p/ihZs6XrgHMKPqI9hrHc/ekPH/GxB8jCKEA0zkD2hV2Udz9hSnC4B3BLMddSdSWPXeT71dGMUsLk465yeZ8eg5x3iu1b0tYXP3ZwP0DT96k4XxTcZGH+Ta3IgMrgxPMAqNaj8P4NaX1Ms6/xfyp9ayENCiAAInbny561Zz5nHGpf9clHxLLh7g/y65HPqa5dgkA9CZAGsE6kyNa3cVN1bSvfdluOpIuE/QIkIFAGViOn30NPMb4dDm891w9twuRGEeVBkka6f1pJxKyGQWrwN2yiKAwco9s/SCZJDkjKBOumok1Q5beGN8TW5c/cVeFuDPi7wRFPkrBuOw0g8lGksRoDrFPvFZF3E2r1rKbKqLRfQKkMWJLjWI7bTBE62zw7hbdnDzbGRMumfSdN2O9ULEcMuIi3bmYrfuAvZFtsqs7MY9KSLcGNdeWs1VqZNQST6/qiquSnNt9Fx1xjOcv4r6F58TYTzba3rUMVEiD9anUgdToCO4jmaXcB4gGAQmfwnqOlO8O6/wCWti2ISAFGXLAGmg5DTTtVbxeAhzctbkyy9/xDoTzHPfeZq1nLU11wUadqUXHt2LNh75HpnatpuSIYSKU8N80/6lxQpghVBk8tW5DbYT70wDUV3zUVkjOpZFPE+Ct9dlvg/p7VWcXcCki6jWm/Gn0n/kNvkj5roNk6jWvOJYK04hwCfbX+1WumNkd0Xj7C8k08HOrmEZhmyi6v47evyV3+01t4f6PoysOmx/7+RTPH+FblljcwzFTvHI+42Pvoe9K3xaF//kIbVzbzF+lv+fL/APX3NK2VTi+URFnHuGWixupns3zvAkN1MH9VP3qHgXXIEGiZTmP4Tl1+Zkkn/phx66UhWIKnaZyn2P8ACYqu4e56sw012keme/Mab1RNuSxkizfeCEqP4VJUqVX0RpO22g07TTFbSuSttmgjMsAqBCgQRMHWNhyrAYdrhQsddcuecpneSNNaf+G+EkObd6EzfRBJ6aAxB3237V2FTlJJHEhz4NwLLcGshRJPTSI96vFROG4FbKZVk8yTzNS626Kvdw2nWFFFFXHApL4m8Opi0ALFHX6XXlO4PUaCnVFcaTWGdTaeUc7t+AMQTD4sFR0UzH3p7wrw9hsEpuEl3QElm1I0nQDYx81Yr19VGpA0qp4y0blwTPqljB76d9tKplGMOUhmtzt4k+DPj3iC9ZC3BlW20RmjQxOVtd96Vtxe/i7PpNtZkSA2mm+jU0xyiyFEF7Tel0eGA6HUV5/4WwRntoEG/oOUH3A0P2qHibzkbjKpQXh58yu4Lw0qHMzZzz0EU6sgLoBShLTf+21dSJIIeYBmPVGwPIx2rc2JuZTmZEg5fR65PaT+oH86jG1dCVke+ck43bjSFyjvvH8qxwrLa8w3bykvpCESPgCZpVjLSi0DefLqJ807yconIRpJBit9nBIlqAhK6sj2mzC42U6+XoR9P9+dc3eL+Tk5Yjjp8jzH8TYtkRoQbkGSZ5TMDTpz56UYK6hUxHP8jr8yP3NLPDwVsLZaILIpI7nVgf8A7SDTvh+DbEYkA7fVcP8AtHL52qibc54Q7BQrp3S8sjjjBYWsKp+ndgebBZWfY6/HaltzEEZoYyCNYjU7x1APX76U9494fTE3Ldx3dRbkAKRBBgmZBA23H9I1rwIIwdHbSJVjM+x5Uamu5PNXonnHT87GHZLdFfP5Zf39SdgMMUwyLduNcYDV2ABMnQQPgVHTDiZjTuanJg8lpUDEhdi0T2G0QBpSNMQ4uEQSjbHnPUD8P793J1xwk0cU3lvIxy66EEH7j3rIdBWASCJ+qP2PetpFZ90VGTRfF5RlbAJ6VqxlkqdDJ3j9+1ZqajNjQSd9zB01jTrXJTr9y1Pz8+Q2y3cE0Yw5ip0Ayxp1EmtF7A2cSv06669e46ioOLxWZwGMAganrMQY2nTXbluaY4EsGX6YmDqZ2PKO1Xw1DlZtfKZXKtKOe5T+MeFXtowtjPbIMpy+Pw/H2qm4XhuUtlbY7EHOvxzHsPiu33MWklZmN+g9ztPbeq/xvgFm+c1shbvJhofnqKsv0if+vDFupTOCYxgcn+nDHVXMK2+w5HaeR6SakY215923YtM1oE+ubkqBoYAnXt/Ks7Hgy6xzOp9LGQGH+oO8jQz3p1wnwzfulGxgRVt7W7cZXMkliAABuo66UtXpZ9/z+A56FzwlsKiquoAAGs6AQNedba8Ar2tcAooooAKKKKAEXHsISxYMRnRrf5GD96r2GxbK4zD1CAe8CKt3HbRa0SurLDAdYMxVH4pLHzE2Mk9iIg9v7VTYuRzTy4wyw5hdUgnTYjpWWH4ebakLc0PI/wAqT4DFF18xBLD61/EO3em+Fx6sBsQeRH71qCx3JyyuhWbeAu2z/mMOLmS5rdtGA9s76KwAYSTMkEd+WjDyLhLBHxDb5FACqDoDHIbZjvGnSrTxLH3bJ8xEFy1HqUmDbI5g81ImQeneqXj+NW0fJZQIbrtLwcubmAf4iOnIdBFVOEVyX1yb5wMuK8Rs2FYugv3SPpIkLPp/+okjXv8AFMPCXh4Phrb3XbNEgAKCk6mWjMWM669RVXw2Gz4i1btn1kt5j3VB2Aj0jcahoPQRVoxfDb2CRWGJL2i4Djy/Uuc7pl0IzHbKTrodIqyHPOCm19kxfgeAuzsLXmIEd1cKEKEhoLL5hzCQJIGbUnnvcuEi1bsnypP4idydjOmhEERyqscI45csf6VyxeBZ7htyhGcFmcanQMAdQTsJ9n2LxaYeznca3nB02EkSZPIDWppxj4mUWOTW3PBPwd0soJOsn9a3VC4c2jDof7fyqYppGTxMMcG+36lKn2qteL8Tfw9rzLIDuGUQVLGCYMR8VZLS8602Wklq1YSUWpNZFpxck0ngqPhrEYy7cJvq4t5SRKZRmkRuJOkirKTWzHXnUBliJ1rO4mYggb70p7Qfv5boRw12R3RwdMNspOXqzSgrTfwGkqOc/wBTW17oWSdegHOtF+/dKyIQdt6pr0sdm2zuXytecxIxw0XBOoKtMgxuuh0566e9bbls2LVx1Y7HIDusj7kdJ1H6MLGJm2pP1Rv+U0v4rhmuoQjQ3Kato0cKXlEZ2uaJ+Gw4RFXoNzz6n3NesAd/+q18NvO9tfMQpcGjKeZHNTsynf8AWpHlRvVkk8kFjBIwbSuu40rfWrDrA9621euhAKKKK6AUUUUAFFFFAAaT8Q4BbeSBlY9OdOKKGsnU2uhzG4zWLh5QYNGI4mFi4seo6r36irjx3wymIZWLFSCJy84/cVVvFnhpbQVkQm36i5GsbQOwOs+wpecGuUO1Wxk0mQMdxd71tvMK27H8UHVx0np7b7V6yoQgJBtka2gCIgdZ78o/or4zhiVUNuSAqDZRtJ6kD4H5nLiLlE9P1ZYHu5j+Qqp5HUopYQ78O4FsWXZbwtpbuxbIUFzk9OVjMFRLDaTmOoqVxHH3rVzy3zXWtXEbLatucyFfrIGYiCToTuukyK1f+MxWHS5iUayEgO1pQ3+mFUAlTPqOVZIgTGnfbwvxIlq7d825IZlK3Dor+hRCt9Jhgwygn9at4SwItttsa2+IpjcttQfS6ljBGUrqRqJmJBHQmq5/ilxYMRh0fKqKwvOELhSR6E0PpckdRuIMirfwtram9jGJRWgmdNlALRvJAUfAqlcS4qMRiL/lhcpVMwgCTJWGjVtFBk7T9qtTZtgk1nPPPpzn5dvxnaYJyba4S+/Hkxp4K49nsJ5xHmhcrAMGJKnLJI0zGCSBtNWMcRBIAU+7af1mqImItZbpQkkwUEzEHWO3LMKsfBLy5BcjVh06gfv70q7Yyllrk4oeQ/GMYuANjoRWeDP1DoajcJIZ5O8aCsMfjxhxduFSwXKYHchaf0ylYl6vgWvlGtNvhJZY1e1mUg8612ZVYPL/AKqmXPG7n6LSj/kxP6RU3w5x25iLrJciMhIAEagj+RrQl7OuhF2SWMeplQ9r6ayxVQbbfp/I7wpl2U7japV2zKkVC88ZmuDUqsZRuSdv0rRirrumpKyQMsRuY16j8qT2pmnk1Yq7lQMpkDcDp1j96VJwPEFCeZuCARHOdq1XrmHtnIYBB1lTJ7zFaThS6f6Y9OsSIiD06TrVlkJKLa69iuM4t4TGC8TW56GXQ/NNbVgCKS4DhbEguIHvM1YKQ0D1Ox/5HXPHT9iyWOwUUUU+RCiiigAooooAKKKKACiiigArTi8MtxCjCQRBrdRQBSfEvCEw9iVBOZ1zM2sAGQOwkCq1h+CXsTcZfSqlQUZifQfpDZYknQkDQazOldaZQdxVT41wrELe8+wQREFTpPMa67a8uftVcodxmF7w159xHxnE4mwlyzeZI8vMCpnzVnKyqCBlPKJO4iZ0bvxqxibDWFIJdCoC7rpEx/CRv2NL7HEymLR8UBm8shNP/WZBYSeZ0155dKd4ZExGJS/bIyojByAPXqCuvPKQfue9RSOyfHJXv8TMf5OFtYRSZf1P3Cmdfd9fiubcM4gLLl2JhvS0CdD2kSfmmfj3HviMVeHmMFW4Qo0MZfTpI0BgmBVT8m4TGYHKRuInY8vio2JS4Jw4jho6RdxrKV+kECFYfRcJAhc5gIWBkBozcpkTcMHdVLdtGUq2RSQAdCQCR1GpOlct4DxUJ/pXiVWCouKQck6lWDCLlknUqwgbiJM9M4fxVbkgL6kOWRsDyVuaGIMEQd1ldapsr8PhB8PLGNm7rKgrGxO//VZcbtl7biNXst9wJH51FXGDzFJWUJ2G/wA8oH5084gAcjDY/oRXdDZzuT6NC+oSnHHmmcoW+g2Qn3b+gpz4Yxv/AMq16VUSV05yDE69ar9+3kdk/CxH2MUw4ThrvmI62nOVlMhTyM7xFe4ujF1vL6p9z57TKcbotLo10Xk/QvfBrJzXRMHzLmYjeM5CgdPSP0+J2NwQZYUkEaiSTr8zHxUTCObV66SDkcgyP4TG57Gd+UVLu4sN6bZzseQ5e/Qd68ekfQCsYnAcQeCl2UOqn0qRI5wN4MaVbOAYG5atAXrhuOdSTy7DmR3NTsNZyIq7wAJ61tpyeolOCg0vkkJ16WNc3NNv4ttBRRRVAyFFFFABRRRQAUUUUAFFFFABRRRQAUUUUAFFFFAEbFYFLghlB9xXuFwaW1yooUdvtUiigDm3Ef8ACzMWa1iDJJMXFnczuCP0quYn/DnG2gSqpc1J9DfyaOVdsoqLgi1XSRwbC+Acc9pn8qGViMjEBm0BzDkdTG/Krhwngb4bDpavavlBP5wk/wAQQHKJmOWkR0msXtg7gH3FKazSO+pwjJxb7/mCSvefEsnMOMYls2WSq+WihNMpgfUNJk+/Krnwa413B22KwQIA5EKYB+QBTLGcLs3SDctqxG0j8vbtUpEAAAAAGwHKq9Lo502SlKecrywX36mudMa4ww0J5trqLcMdTlSJJ3kxvNZC652tn5NNsg6V6BWg1nqIrC6EbCWIEsBJ6VJCxXtFdAKKKKACiiigAooooAKKKKACiiigAooooAKKKKACiiigAooooAKKKKACiiigAooooAKKKKACiiigAooooAKKKKACiiigAooooAKKKKAC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8" name="AutoShape 8" descr="data:image/jpeg;base64,/9j/4AAQSkZJRgABAQAAAQABAAD/2wCEAAkGBxQTEhUSExMWFhUWGBcaGBgXGBseIBceHhodGB0bHR8gHSogGRsnGxcaIjEhJSkrLi4uHx8zODMtNygtLisBCgoKDg0OGxAQGzAmICUtLS81NS8tLTUvLTUvNy0tKy8wNy8tLS01MCsvLS8tKy8tLS0tLS0tLTItLS0tLS0tLf/AABEIAOEA4QMBIgACEQEDEQH/xAAbAAACAgMBAAAAAAAAAAAAAAAABQQGAgMHAf/EADwQAAIBAgQEBQIEBAYCAwEBAAECEQADBBIhMQVBUWEGEyJxgTKRUqGx8ELB0eEHFCNicvEVMySCkqJD/8QAGwEAAgMBAQEAAAAAAAAAAAAAAAQCAwUBBgf/xAAwEQACAgEDAgMHBAIDAAAAAAAAAQIDEQQSITFBIlFhBRNxgZGx8KHB0fEUMiNC4f/aAAwDAQACEQMRAD8A7jRRRQAUUUUAFFFFABRRRQAUUVrvYhVjMwWdpMTRkDZRSXF8eCsAi5huSdJ9v71sx/FgBCGSRv0qmV9cU3noWe6nxwMrl5RuQK9FwbyKp9y+WOpJphgsUSwB203paGt3Sxgtlp8LOSw+YJiRPSdayrl3jF2w2PFzNm8wqwA3txCiZ0ySP1qKPEuLu+WEuEL6jObKxddDOuq9tR1pp2YeMFkdG5RUlJYaOt0VQfDnjK6xZ8SAEkqQFgoRvHVZ5mferdwzjVm+AbbiTPpOh030qammL2Uzh1GFFRv/ACFqcvmLI71Jrqkn0KgoooroBRRRQAUUUUAFFFFABRRRQAUUUUAFFFFABRRXjMACSYA3NAHtYC6s5cwnpOv2qncQ8Ruz5kJW2h078pb+lQ1vFyWuaFiecb7d9opWWpS6DMdM2sssXE+Om3cKqFIWA0zvvoQfblVYucc/zDvmOqMyZPw7ffSDPeo1kw7JnzCQdSSQDyJJ1126bcqwHCEN57ssPMC5lGgkdY32FKW3yec9BuFUYGX+bYtFuGjQn+HnzOs9hTPDKQIJ9zXtmwF7e1bJpOUnLqSbCpGBBzpz9Q0+aT8Q4utoqoUuW3I0VRIBJb52G9WThvEbYe2qZIuEgEzLQMxG0Axyq2iG6ayyuzKjnBT/AB3jA9437EOLQKXAwgEqTop5keoQYHeqzZxVq8jXwVXQeYVzDJEgAQYmH1IE9jT7xhhxbxl1Xt+XbuQUeYUsRJbpnnN8VS7HDQz3FsvKWvVCnKboUTvtJYfkdtK0Zct5Ga4/8S8scfwMEN1rrWkkqRKiPpWZDmZhjyB6zAEVuweLNiwrvfi4mpEy2gky3XKSIgb0sxTsCrpiP/YssYBIzR5eWNOfTaTrXlzCOzM+Iw6L6WXMSsZSCVcwSc8Zu+g051BrJF7V37F7scUtOVu+Z6csZBsZ1qwYfxeqW7NuC1xoHYblfc5Ib2qi+GPCltgG8xjsRbJEdgeZ+9HEMa+HxDZhmk5lIGw2I7RH2rMhfKtvY89uF+v56mR3Os8P4pnIVgASJEc6Z1yjgfiZmxCHynICltsojYGTsszr2NXvg/iNbzZCpU6wZzKY3EwNa09Jqd62z6+vUu/xrHHelwPKKKKeFwooooAKKKKACiiigAooooAKKK8dgASdhQAExqaqHjrjOREVGBVj68pnuB2H9q18Q4y114GiHNl7Ede/9KX46z/mLTKdDt7Hr96UtuTW1DtOnaalIh4LH22MdYMdfad4nlWzF4tQQvNttNRA1JHbrVasYa2wW2sqwnPJJykH1EEmdDMH2q74CwBAiMw0adSecnfaDSuzI1nHIjxFpkZGRGcGQ0Eb7gyT/wAvuNNaY4BHiXUKegM/yppjgrWizQpt6sdNI1n2ikqcRNwr5QlWkljIgdQCNZ5cqXuTjx2OpuQxu3ABJ+1V/E8Z81bqKpBAOUMcvm/wiCYJl5UDmdKstqwqrJ199z71WeKLlBvIi5s25jQREwd9RtzqlNLiRONeehXcDj7mR/MFw3MwCCIAIhRp0j2AJqwcG80vnuACXtBbqGMjaECIjKSQv6ivBaJtkhAucqGloA00JnUkuAADtpTPwzdVsTbsswhbjOUbfMoJQQNJzMzT2FX0tSmuMZJXvFbSfT8Ym/xY4it655TZkOHMNoSGzKCDGmmmjSY10qucD4iotPZm3bKBmS7lBMxoIJ5aVcPHs/8AkIFxYZACggnQT6h/DvMkbRVFt+GrmcyyrbMkenMwJkAx/OeVac2m2mUwsqhXHPTH59SSXxVoEqwZSoUSR6tNdAuUdhpoKhYFbV7M63LhCBsuYqJLKBHLaTv/AHpje8LuLZVLuaFgK+oJ5+2nvSXDYcJfXDGxld/QfVzIBzDlAGYyOnvUXjGSVd0ZRaT7fB/0XnwTgsz+cMy5QFbXRj2+DVxu4y0hhkQzvIGv9a84dglsWFtjZVA13Pcnmag4vhyMC90SOSzp89fbavPzniXh/oXhXFG+3iMLluNbUaxMAztAB/QUnwWOtWr9q3bzALcBI1LTrofzGtIuLvdF5buHUL5QgwPSw/AwG+ms7jSrBwS4rWbt57OR1fMTM5SFiSdNABG2m1MV2eFTUufIaqsUMxks54OgrxZYzMMokCSdp0E1M89YnMsTEyN9o95rieM42AzFr4fOQcoAgCZ/Frt0FOuHcRm8vmMzoGBVUiSQPqGognTX55VrUaicl4jLurUZ4R1aio2BxYuKGAIB9j+zUmnU8lLWAooooOBRRRQAUUUUAFVzxTxgWx5Q/iGpnbfTvMUz4zjTbUQJJ/SqLxLD+bs28wZ2NZ+r1iqexdRrT0bvE+how+I1yzoxzDsf3+9aa4G8jS4H1cuWn8pBqq27F3QRqZIPTuY9ql4K6bChCxO/qMDfX2qiKco7l0HptZ29ydjyBiVJVACGGgE7czuazwuJ9BtMZZSMpHtoRz/vSHxDcICXUlmXmdO3x9qg8N8QvcuC3asM1zmZ0WeZbp8fFWRmtvIOPJd+K3M1l00zOuU9pEH8tftWXDeHizbiNdz/AH717gMGwGe6ZIEnp8fvpS3xR4hFlCAJdzCqNyY/kBPxSlktz3fRfuSiseFfMjcc44M4sKwDHfUaDr8nQVDwt43FVXtTbBIkmM2VWIj8RPUHvzqBw3CkEu7MxYaqcsA8ztJ5aSQKfD1ATvpuJBHft33H6w91nnuXc4McV5im15fqXKA6sTmY6CSCATHUHSZis+CYXzuIocoARg2YggsEBMDr67gJPYVHXA5Wt3JAtoTKwSUJnQmfV6jOb2nSmnCuJIMShNzKc2g19QbQmdvwCrNNmNiWCnULwcMrv+I3DkwWO/zRusTiA7Qw0SCswRqdSPb9I/C7+ZQWAWRpB6biI71bf8Vrlu4qWGRWI9ZZo9EyFg8iSCT2UjnVS8HcDtvgpt31LG4zME1ynQZWESGyj89J56l9eFuRmTjmCkxqt0AaT0P7/fSvMDYU4i0+RZBIJjUCCYB3An9aWWsoZ7Ny9l31BBg766aAfs1Fw3GCBKasBpOxJ21/ZpOTc4OPfBCpNTR01mzNA2G/vUbiSF4trufy6n99qz4Uht2VDmXgFj1J3/OptizALHc7/wBKxGt3HzZoZ2ibF4RbVowNhCjqToPckms8Ggt2GVtoJaeems+9ZuPOuZv/APNCY/3NtPsP19qU+I8cP/Qp1YHN2GoA9ydPv0oozKzg6+mDmwtOWS1JKjOFtp1I0Bn0kkn3CgbCBVj8P+ZcvkBlVmt2yMsiA0b8lOWZJMyR3qRgMDYZQcpJY2wUJ3IBzAEwNiJOnL3rbawqW7QdGZSihSQc2omV6D6QNNAdINbk7MppC8KW55ydN8O3Za4oMhQk/wDIgzTuqJ4axVy3bAD76mQNSeulXLh+K8xM2x2PvXdBr6rl7tZzz17/AA/9DW0OubfYk0UUVpiQUUUUAFY3HABJ2GtZUs4/ictoiJnft786hZLbFy8iUVuaRXOL8RzOSZIGw001Eex1pYuIUkfV6jJ/ijkRppyrA44l4VWO/MR8/A61liHETd8pQeWXMSeWUETm+9eblXO1uTZsxioLA64LYWCTqe+unvHzWPFOHWWBMgdQf17VCw+KJCoinXbMNT3gbVIvcPkHzGJJ2iNNOQMj9O9a9MttWEun0E5w8eWymYjhrPcyJcIX+LScq9ZP8gZ+atvCuHLYUKqwPz92P4jvPxW+xg1RFUe7E7k9z+xHvUHjXGltLr1gDqaSsmNRTfCMvEXHFs2jMk/whdSx6Ac6o3ETdzEXFIYzMtqNOUfSBJ6/nW3BYg3ri4i4BKMrAanKgeDHQ6a+9WviXDMxNxRrpzGojmfkfarK6svMupyUtqwipYDGn6H1PIjSaa2cQRIO/Ij25fzFKOL4Q6AaN8+mCPYg6fetmAZ9A2rcj+WY6f2qdi28osrsysMeYXicZrQXOzfUBACjYSe8nT+tOvCPCv8AVLBTFtiASSQAYJyz7RI9qrPhbCraxLF2BuFDAPKG1ge2U/8A66Grtwu4fPQIYJJkDmsHftMfMVGpLeiq6TcJHMf8QuJ5r+OuzOVlsoOQj0n9G/8A1WGDQjCpYst5aKs3LuxusdXIP8NuZE7sdBoJK3xNw12xd5N5xV9m6D1nLPwQfaseJYp7zrhbWg0zHnOxZumg0HIVtrlEI17tr7Iy4NwzC4i+1tARkWHcsSbmaRp+EQPfXerbxLA28LhLiWwpygESNiplddzqBVW4f4XxdlvNsWc6RrrDN/uA/rUrifGrt2ytqADmHoH1GDJDdDvpXnta5XXeF5XHR/nrybGmrWxYSXn98l58K8WbEuzXAEFsLp1Jn1a65QB9z2qfj+NLduf5a24AiXcHYfhXuevIfFU3gJw+Mfy8jB0UZ50gfh2n1Ea+1WjFYO2uUgAZDppqOsGJE8+tLypWGlx+evJi6qca54XJOxOKFtRbtgExoByHU9qpGJYeZcDQx3cmPo0lhzlTsBXQ24XbVQ6r6igDMvPSRPXfeuf8cwvkXA5ZijsxUwAM42BM6qSNQQNvs1RTCmOH/s/t6fuUxt3ywZJcjQky6sVEjNeXzFChojy8qINo3Gx2x4hiAEm40EZ7YyjVSxIKruCoUgzzKjrFabOJJLAT5lw57y5vTlBLZV2gz3/EdKY8FwYxd62hlralmKsBNsA6JMkmTGv+2NaYjDLGM7VkkcF4iCuW28lY0uDK3xIg/FdE4HiLYtqgcFue4k9prmPjLyRikw8BRAdz7mAo6bEn4qyWMeuRUUbRFZttteht3Vw5+ePgvJsYlVPUVpt9fzk6BRWnCZsi5vqyifeK3V6VPKyYjWGFFFFdOHhqoeJsT6oiCOfUcj+tW5zAJqgcex2hYkGem+hkcu/KkdfaoV4fca0kczyLrF67dLJaMAbuyxHYAb/lWleH3kaWAeTAadyfxMdco/CKwwGOiPUOczz/AHpViQm4gDCE6c2/tVGIKtORoc5PMDhvLnXO06sQNBsFHbtU62o1Ymf3tWCqFGug2pJxfjYT0W5M6KBuaona2/siEK89PqbOL8XCDqTsBuT0FUbjGa40FtWDQBprlLBZPMx7/eneOsm2GuM+a7uqrB25AH/dGsVHbAB7SXXzhGVM7DVrFxZOcjkMzNPYg7AVCqt7/EXSaSwjFcN6luJ9Dy1scnVhLpPIgwRTbhfGPKGUjzbQkCI8y3/tZTuBG/670rDXMOpW4i3LTEtEwpJ1z23AIQkmcpIEnQ14baXCD6pJUDOVYjMYGq6lddy1NOW1FW3cT+NYhLyFktEEGcxKiSNYnUSQAOw96Y8NwYVVMCSIOm/M++vX/rWmAXy2tyCwWSDzmVkjcAkH7V7hbF1Aqm8rLGmnq06GYiCNYpX3u58kkkuEY43C27zAhQWWVLR9GkQNdx+X5U38OZcKRlJYOyqxf1Nr6RqdQASNNt6iXsQlsqCwWescvemnh3CJecOzGFaUXkSB9R667D5q+lvekmV3Y2NvoVnxhihaS7dFuRcc5I09TACJ3n0kmNd9q5zhS1o+Wi571xg90j+FJBYTsBG5PtXZfHvB7uJJC5bdu2s+ZcPpGks2hnQSK5ViMIpy2LbEi6wHqENekx5l7mlsTpb5DeSdNNSUYtMVhqfdw46nR8D4gteSH81coAOhmQPmqXb4ujC7eREL3rjEEoCUAVRAJHUEn3rTjPC64cASHe5cCGRE6kfTsokjrykmKa2LLW2RGWBBAAOg0kcgBO0DpWDVWlJ7WyF+qdnThEvhV5ntgXAvpIPoBVlEwdRAnXbpvS3CeMbplLozKOsExOk9DHOd6l4fiK2yLf1OYhdy+munWZ12iDWq5hlt2/SqobpJ5kqdTBmJIgaTpEVdJcCrOhWLs2Fug6ZZ15aTlI6jkapnEbIvYPFXmaAqOwBnUhYgDkJBM7zWzgHiF1Qm4PROVhMqdYlT3px4jS3lFm0v1yGkAgAb6Hedte9W2bFFTl0QxVTKyajE5tgOBXHtW3QMxX1EekH7kacjH5VbvDd9kwpZhke/eZHdTBCgFRB3BkRO8zzIrzH8SXC29NWMgDmT0H9aOAYG6cFmuqHuXS7Bf+RJVfmd+/auabUSsbwuDW1GmVVay8skcf8AD6Yi2A31CMtz+KO7bmO/So2JzcNu22LC4kgqDqd+Q3bfbfoafeH/AAncS3mxV8lYlkUkL1iT6itKOH3Bicc91wAts5La/hVfpj9at1Vnua97XdCkJbm0mdIwPEC4RiMoYAxrOtMKR4Fs7gDZdT+/enlMaK2VsHJ+YlbFReEFFFFOFRrvzlMCTBgda5rxMFWYNAg6iQSAK6ViLeZSskSNxXMeJqhvlTBCGDG07afbXvWZ7Srckn5D2ifiaMOE8GBYXrsEj6V0+5/Een3qyLfCrnOw296UnGKBqY6n986rHHvEJuBksnWCBGuvbqaRg3J4RoOHmNuI8Ua4/lWoLHvt3JpTxPw9dtut1LvmOdDOgH/HoKW8Na5YJBV2J1zZT6ufwatOEa66G465FVTAO7Hr7ATTlVOx+b8yudqxxwhXhgwbNdYF9pjRROoHP556U5wFtwTDspP0ssEROmYEEH2IpThlAaemh+/9DTZsR5YnXbSP3B9qVy87mWN5W1ES7ZIY6qNdTbFy3JPVVuZZntU5eHsbZBIkxBfn7/xfpUTA4yczwAJIHuNz7Tp8GvMVxdhG59jt/aotuXVht7IbjCMV0ceZBCtJ20IDaaiRvRi+H5kGdfUs5WQ6rPyDG4jtSrh+OYtkLgsfpUcu57U9uY7TKOmtChHqQkmnwQMHgFDEH1OCCrNlJOswJJIIj7EVZ/D7guCRBI/USPmKQ+UGKgwYMr2joecgCnHBG9QIQkKNZ5c53713Tt+8j8Sm7mLEX+JvGmdhgrRmAGugH6idVQ9F/iPxVBugK62UbNduEebcjUAamOgA2FSuJ4xy9xwC1+9cckASRqQFEb6afFNPD3AGw6f5i8n+q7bblEB1E/iJB25fNO3Tc8y7IycZY1tcGXKr3nL+m2EkajKZ1J1knQ8zrrrRjr+ZWU91IAgzrJDdefzUXiOP8wBRymDJgLMz39JB61CbjSs30F4029U8zBU777ilFjHB0W27XkkMi+kt6yTLHkANNNeY/OadniMr6lV4II2k+23KTpv3pdjeIrJXKozaMo1gc55A+3UVngrSsxAEAR9UDNv30OvtXVkiY8X4ddZLZsXQtu7cOZQZA0JJ1Gh07VNsX8pWwjG5dI1ZiTA6k9KjcdxflsqZgBBK5TvpG0R2mtPhXGRiRbyAZkb/AFCoBbaQeR/vSmrb2P0R6H2ZGcaJT29O/wCeQ+bwqtyS18BmH1BZieknQe1beOeLP8hcw9trDMhn1LsREEjown6aE4TiVxBgIUBGQgxC6SsdInTb2iov+I9w3cLkt28zoymOawdfmCRHQ0potRbG+MIvcn2S6f11YtffO2Lc+35+pC4z48fGTbs2stmdVY+p+mYqfQs6wCSdPavOBEs7J6GZm1cf7QASPxAyBy1n2qkcHwd7EXAMr20/icqQBrEARLMSYq/cD4YmGKkXWZ9tYA7wI05GOlamvsU4OD5Zm0WOM8s6Hw635aaMfnn705w75lBqp8JxLXtCcoG5Bn7Rzq22gAoC7RpTPsvO3C6LjGSdzT58zOiiitYoPGFcV8RYW5hL1xWmHJKHqOXyJ1rs+Iu5VZjyBNczx2I/zcC88q2oTSB7c/ml9Rt24Y1pd27KKpawr3//AGXIXoD+tbOChGaVtgKmkqN4O5jrFTMXwJFuhFuuVGrJIMiNgdCPmnCPbtooVQqxoAIilFiKwh9tyeWeviFYIqRqw/UVYMVazIQV0IgR8/bSKrHCBb8xrxDa9hlXqQP3+tSuOcZm4LFs6buw5jkv23/7qcHhZKbE5SSF6MqSG5f/ANdPypdjXuOrFAY9zAp09lDB0EkfHc05xuBBtELGo/py96g61Yd3usrJw/oCJplEc/v95PzWmxg2tzLLvuJLfbStmLtXvpCGToYEyBWvDcGvvoFc9oP6nSlnXLOMDEbI45Z42NgBU0mZ68ue/Xbt8NOFIzwInTXn2j3rdg/DSWh5uKurbSYhTLEzsYkj4p9Z41h7K/8AxbRIJAzsCqDTTU6sf9o1q2OklL/bghO/KxBZ9e31N6YK3YRbmIYImnp105D4G8VYMBYQIMhzK2oMzIO0HmIrmuN4lbuXg2JbzmBAyjRF7ETH3+RVp43xy1hkw4Ja2DlcRsQdMrbmJPL4pqKrpjuS6fUUtqslhLlv6DPB8Gwth2ZERbjkkk7yeQJ+kdhUbiuCMepSQo3HT2qJi8WbWLuBvofK3t6Qs/dTTvC4mIB1X9P7VF2wlJ1SWCp1OKUlzlHK+O2igIsgqGkksInnlAOw3NI7TOTBdQOgKAn7aiu2cb4Qt9MsxrOgGvb71VE8JC1fF54OVWC6ddJ+0j5qiWklF9eCMYwkst8+RzrBYS8GDKbQUnVnFwjSNQCecdvtUnEcTuoWz+S6yIZJ16SJ9B07jTnV14rwm0ROo9th7iq9juBKUK5Q6MNRJg8x9MEawdKpcXF4ZU4lcxHGfOfzTZYyotpJMNBJkGO5qU2NOZRctiw1sFgZMmdtOe8RSo4C5ZZBrlQj6ZI0IP0k6TGtTnw7Y26z2ydSS2aPQImAPqaNR0gCuyrU+OzPWabWVwUIZXulHl55z8M/sXXB+IHKrmddQCckswUiZK8vvSfB8Za4oulDDE6kj+mszGkagVh4Sx9u1bNj0i9czDMwnXmR3/QVJxFhLhXMA1sDMGVhlBEQun1ameWm+9JumunitY8+v0MPWWRTcY9+Se7qDm8oHMh5wx/lG53GxImKXWmuESQkydIgxEfVrLZTHtvUi3jrfoClIIJGZhyWPTO+m3atly4TmJACwGBEyW21000I5fpNVGaa8DxK4mYqZNsw0bgZQwGu59USD966Z4bxZu4dHYQTP6/sVzzhfDGdgLYBkTqRJC6xoYHbnv8AHT+H2cltVIAIAkDrzrV9mwe5y7YO9iRRRRWucMbiBgQdiIrlnFvDuIwjsyWzesiSpGpUdCNzHaa6rVX8YcTZStlWyZlLE9QCJE8qquUduZF1EpKWInLMDxWbrFtCdDPLtUrjONCj0g5mOVZ2E8/ypjxTw3ads5JnU5pJb7k1C4xwNWRPIYlw6hlLH1cvkiZ09qSzFs0U2kMeGjLaA3aBOup7xSLDXQLrlpBzNHsdR8RFXPg/h3EXMqXLQtKPqYkSeywT+cVZ8b4bwUK922noAEt0GwPX2qcKZNNvgqnfGLSXJWfDPBjei/HpBOUkbnt2H72p/ihZs6XrgHMKPqI9hrHc/ekPH/GxB8jCKEA0zkD2hV2Udz9hSnC4B3BLMddSdSWPXeT71dGMUsLk465yeZ8eg5x3iu1b0tYXP3ZwP0DT96k4XxTcZGH+Ta3IgMrgxPMAqNaj8P4NaX1Ms6/xfyp9ayENCiAAInbny561Zz5nHGpf9clHxLLh7g/y65HPqa5dgkA9CZAGsE6kyNa3cVN1bSvfdluOpIuE/QIkIFAGViOn30NPMb4dDm891w9twuRGEeVBkka6f1pJxKyGQWrwN2yiKAwco9s/SCZJDkjKBOumok1Q5beGN8TW5c/cVeFuDPi7wRFPkrBuOw0g8lGksRoDrFPvFZF3E2r1rKbKqLRfQKkMWJLjWI7bTBE62zw7hbdnDzbGRMumfSdN2O9ULEcMuIi3bmYrfuAvZFtsqs7MY9KSLcGNdeWs1VqZNQST6/qiquSnNt9Fx1xjOcv4r6F58TYTzba3rUMVEiD9anUgdToCO4jmaXcB4gGAQmfwnqOlO8O6/wCWti2ISAFGXLAGmg5DTTtVbxeAhzctbkyy9/xDoTzHPfeZq1nLU11wUadqUXHt2LNh75HpnatpuSIYSKU8N80/6lxQpghVBk8tW5DbYT70wDUV3zUVkjOpZFPE+Ct9dlvg/p7VWcXcCki6jWm/Gn0n/kNvkj5roNk6jWvOJYK04hwCfbX+1WumNkd0Xj7C8k08HOrmEZhmyi6v47evyV3+01t4f6PoysOmx/7+RTPH+FblljcwzFTvHI+42Pvoe9K3xaF//kIbVzbzF+lv+fL/APX3NK2VTi+URFnHuGWixupns3zvAkN1MH9VP3qHgXXIEGiZTmP4Tl1+Zkkn/phx66UhWIKnaZyn2P8ACYqu4e56sw012keme/Mab1RNuSxkizfeCEqP4VJUqVX0RpO22g07TTFbSuSttmgjMsAqBCgQRMHWNhyrAYdrhQsddcuecpneSNNaf+G+EkObd6EzfRBJ6aAxB3237V2FTlJJHEhz4NwLLcGshRJPTSI96vFROG4FbKZVk8yTzNS626Kvdw2nWFFFFXHApL4m8Opi0ALFHX6XXlO4PUaCnVFcaTWGdTaeUc7t+AMQTD4sFR0UzH3p7wrw9hsEpuEl3QElm1I0nQDYx81Yr19VGpA0qp4y0blwTPqljB76d9tKplGMOUhmtzt4k+DPj3iC9ZC3BlW20RmjQxOVtd96Vtxe/i7PpNtZkSA2mm+jU0xyiyFEF7Tel0eGA6HUV5/4WwRntoEG/oOUH3A0P2qHibzkbjKpQXh58yu4Lw0qHMzZzz0EU6sgLoBShLTf+21dSJIIeYBmPVGwPIx2rc2JuZTmZEg5fR65PaT+oH86jG1dCVke+ck43bjSFyjvvH8qxwrLa8w3bykvpCESPgCZpVjLSi0DefLqJ807yconIRpJBit9nBIlqAhK6sj2mzC42U6+XoR9P9+dc3eL+Tk5Yjjp8jzH8TYtkRoQbkGSZ5TMDTpz56UYK6hUxHP8jr8yP3NLPDwVsLZaILIpI7nVgf8A7SDTvh+DbEYkA7fVcP8AtHL52qibc54Q7BQrp3S8sjjjBYWsKp+ndgebBZWfY6/HaltzEEZoYyCNYjU7x1APX76U9494fTE3Ldx3dRbkAKRBBgmZBA23H9I1rwIIwdHbSJVjM+x5Uamu5PNXonnHT87GHZLdFfP5Zf39SdgMMUwyLduNcYDV2ABMnQQPgVHTDiZjTuanJg8lpUDEhdi0T2G0QBpSNMQ4uEQSjbHnPUD8P793J1xwk0cU3lvIxy66EEH7j3rIdBWASCJ+qP2PetpFZ90VGTRfF5RlbAJ6VqxlkqdDJ3j9+1ZqajNjQSd9zB01jTrXJTr9y1Pz8+Q2y3cE0Yw5ip0Ayxp1EmtF7A2cSv06669e46ioOLxWZwGMAganrMQY2nTXbluaY4EsGX6YmDqZ2PKO1Xw1DlZtfKZXKtKOe5T+MeFXtowtjPbIMpy+Pw/H2qm4XhuUtlbY7EHOvxzHsPiu33MWklZmN+g9ztPbeq/xvgFm+c1shbvJhofnqKsv0if+vDFupTOCYxgcn+nDHVXMK2+w5HaeR6SakY215923YtM1oE+ubkqBoYAnXt/Ks7Hgy6xzOp9LGQGH+oO8jQz3p1wnwzfulGxgRVt7W7cZXMkliAABuo66UtXpZ9/z+A56FzwlsKiquoAAGs6AQNedba8Ar2tcAooooAKKKKAEXHsISxYMRnRrf5GD96r2GxbK4zD1CAe8CKt3HbRa0SurLDAdYMxVH4pLHzE2Mk9iIg9v7VTYuRzTy4wyw5hdUgnTYjpWWH4ebakLc0PI/wAqT4DFF18xBLD61/EO3em+Fx6sBsQeRH71qCx3JyyuhWbeAu2z/mMOLmS5rdtGA9s76KwAYSTMkEd+WjDyLhLBHxDb5FACqDoDHIbZjvGnSrTxLH3bJ8xEFy1HqUmDbI5g81ImQeneqXj+NW0fJZQIbrtLwcubmAf4iOnIdBFVOEVyX1yb5wMuK8Rs2FYugv3SPpIkLPp/+okjXv8AFMPCXh4Phrb3XbNEgAKCk6mWjMWM669RVXw2Gz4i1btn1kt5j3VB2Aj0jcahoPQRVoxfDb2CRWGJL2i4Djy/Uuc7pl0IzHbKTrodIqyHPOCm19kxfgeAuzsLXmIEd1cKEKEhoLL5hzCQJIGbUnnvcuEi1bsnypP4idydjOmhEERyqscI45csf6VyxeBZ7htyhGcFmcanQMAdQTsJ9n2LxaYeznca3nB02EkSZPIDWppxj4mUWOTW3PBPwd0soJOsn9a3VC4c2jDof7fyqYppGTxMMcG+36lKn2qteL8Tfw9rzLIDuGUQVLGCYMR8VZLS8602Wklq1YSUWpNZFpxck0ngqPhrEYy7cJvq4t5SRKZRmkRuJOkirKTWzHXnUBliJ1rO4mYggb70p7Qfv5boRw12R3RwdMNspOXqzSgrTfwGkqOc/wBTW17oWSdegHOtF+/dKyIQdt6pr0sdm2zuXytecxIxw0XBOoKtMgxuuh0566e9bbls2LVx1Y7HIDusj7kdJ1H6MLGJm2pP1Rv+U0v4rhmuoQjQ3Kato0cKXlEZ2uaJ+Gw4RFXoNzz6n3NesAd/+q18NvO9tfMQpcGjKeZHNTsynf8AWpHlRvVkk8kFjBIwbSuu40rfWrDrA9621euhAKKKK6AUUUUAFFFFAAaT8Q4BbeSBlY9OdOKKGsnU2uhzG4zWLh5QYNGI4mFi4seo6r36irjx3wymIZWLFSCJy84/cVVvFnhpbQVkQm36i5GsbQOwOs+wpecGuUO1Wxk0mQMdxd71tvMK27H8UHVx0np7b7V6yoQgJBtka2gCIgdZ78o/or4zhiVUNuSAqDZRtJ6kD4H5nLiLlE9P1ZYHu5j+Qqp5HUopYQ78O4FsWXZbwtpbuxbIUFzk9OVjMFRLDaTmOoqVxHH3rVzy3zXWtXEbLatucyFfrIGYiCToTuukyK1f+MxWHS5iUayEgO1pQ3+mFUAlTPqOVZIgTGnfbwvxIlq7d825IZlK3Dor+hRCt9Jhgwygn9at4SwItttsa2+IpjcttQfS6ljBGUrqRqJmJBHQmq5/ilxYMRh0fKqKwvOELhSR6E0PpckdRuIMirfwtram9jGJRWgmdNlALRvJAUfAqlcS4qMRiL/lhcpVMwgCTJWGjVtFBk7T9qtTZtgk1nPPPpzn5dvxnaYJyba4S+/Hkxp4K49nsJ5xHmhcrAMGJKnLJI0zGCSBtNWMcRBIAU+7af1mqImItZbpQkkwUEzEHWO3LMKsfBLy5BcjVh06gfv70q7Yyllrk4oeQ/GMYuANjoRWeDP1DoajcJIZ5O8aCsMfjxhxduFSwXKYHchaf0ylYl6vgWvlGtNvhJZY1e1mUg8612ZVYPL/AKqmXPG7n6LSj/kxP6RU3w5x25iLrJciMhIAEagj+RrQl7OuhF2SWMeplQ9r6ayxVQbbfp/I7wpl2U7japV2zKkVC88ZmuDUqsZRuSdv0rRirrumpKyQMsRuY16j8qT2pmnk1Yq7lQMpkDcDp1j96VJwPEFCeZuCARHOdq1XrmHtnIYBB1lTJ7zFaThS6f6Y9OsSIiD06TrVlkJKLa69iuM4t4TGC8TW56GXQ/NNbVgCKS4DhbEguIHvM1YKQ0D1Ox/5HXPHT9iyWOwUUUU+RCiiigAooooAKKKKACiiigArTi8MtxCjCQRBrdRQBSfEvCEw9iVBOZ1zM2sAGQOwkCq1h+CXsTcZfSqlQUZifQfpDZYknQkDQazOldaZQdxVT41wrELe8+wQREFTpPMa67a8uftVcodxmF7w159xHxnE4mwlyzeZI8vMCpnzVnKyqCBlPKJO4iZ0bvxqxibDWFIJdCoC7rpEx/CRv2NL7HEymLR8UBm8shNP/WZBYSeZ0155dKd4ZExGJS/bIyojByAPXqCuvPKQfue9RSOyfHJXv8TMf5OFtYRSZf1P3Cmdfd9fiubcM4gLLl2JhvS0CdD2kSfmmfj3HviMVeHmMFW4Qo0MZfTpI0BgmBVT8m4TGYHKRuInY8vio2JS4Jw4jho6RdxrKV+kECFYfRcJAhc5gIWBkBozcpkTcMHdVLdtGUq2RSQAdCQCR1GpOlct4DxUJ/pXiVWCouKQck6lWDCLlknUqwgbiJM9M4fxVbkgL6kOWRsDyVuaGIMEQd1ldapsr8PhB8PLGNm7rKgrGxO//VZcbtl7biNXst9wJH51FXGDzFJWUJ2G/wA8oH5084gAcjDY/oRXdDZzuT6NC+oSnHHmmcoW+g2Qn3b+gpz4Yxv/AMq16VUSV05yDE69ar9+3kdk/CxH2MUw4ThrvmI62nOVlMhTyM7xFe4ujF1vL6p9z57TKcbotLo10Xk/QvfBrJzXRMHzLmYjeM5CgdPSP0+J2NwQZYUkEaiSTr8zHxUTCObV66SDkcgyP4TG57Gd+UVLu4sN6bZzseQ5e/Qd68ekfQCsYnAcQeCl2UOqn0qRI5wN4MaVbOAYG5atAXrhuOdSTy7DmR3NTsNZyIq7wAJ61tpyeolOCg0vkkJ16WNc3NNv4ttBRRRVAyFFFFABRRRQAUUUUAFFFFABRRRQAUUUUAFFFFAEbFYFLghlB9xXuFwaW1yooUdvtUiigDm3Ef8ACzMWa1iDJJMXFnczuCP0quYn/DnG2gSqpc1J9DfyaOVdsoqLgi1XSRwbC+Acc9pn8qGViMjEBm0BzDkdTG/Krhwngb4bDpavavlBP5wk/wAQQHKJmOWkR0msXtg7gH3FKazSO+pwjJxb7/mCSvefEsnMOMYls2WSq+WihNMpgfUNJk+/Krnwa413B22KwQIA5EKYB+QBTLGcLs3SDctqxG0j8vbtUpEAAAAAGwHKq9Lo502SlKecrywX36mudMa4ww0J5trqLcMdTlSJJ3kxvNZC652tn5NNsg6V6BWg1nqIrC6EbCWIEsBJ6VJCxXtFdAKKKKACiiigAooooAKKKKACiiigAooooAKKKKACiiigAooooAKKKKACiiigAooooAKKKKACiiigAooooAKKKKACiiigAooooAKKKKAC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9" name="Picture 9" descr="C:\Users\welcome\Desktop\nutr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28986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PHYSICAL ACTIVITY.</a:t>
            </a:r>
          </a:p>
          <a:p>
            <a:endParaRPr lang="en-GB" dirty="0"/>
          </a:p>
        </p:txBody>
      </p:sp>
      <p:pic>
        <p:nvPicPr>
          <p:cNvPr id="43010" name="Picture 2" descr="https://encrypted-tbn0.gstatic.com/images?q=tbn:ANd9GcQx6TClJXJn2nER6NFLf8Nz8lt1PUd4pF6VnGOg1Gi2wnd0_KE3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PREVENTION OF FALL.</a:t>
            </a:r>
          </a:p>
        </p:txBody>
      </p:sp>
      <p:sp>
        <p:nvSpPr>
          <p:cNvPr id="41986" name="AutoShape 2" descr="data:image/png;base64,iVBORw0KGgoAAAANSUhEUgAAANYAAADsCAMAAAA/3KjXAAABd1BMVEX/////vAAjHyDsHCQAAAD/uQD/uAD/wQD/vQD/wwD/vwAAACH/wgD/tgAdGyDx8fFJOR3rACUNEiGfdxXo6OgyLy/X19caHyD0HCRmHiEfGhsCDiA5NjcIAAAOEyEAHyDqrQmwr7BjTBvXnwwXEhOnpqYAByGKZxhycXHMy8tdW1sYGCCVcBZQPh3/z2n/36J9XhqPjo//+e7EkRC8u7v/9N//6cD/3p//463/8df/wCP/+Or/68ZZRB3xsgf/2Y3/1H7/zF//x0qnfBTdHCT/xDk5Lh7/03koIx/2gBW3iBL5lhBGRESBgIDQmg7/yVJyVhr0bRr6nQ7wSR/4jRI1Kx/yYRv1ehdJHyG0l2DwzYeeECPUOyDUdhdvWxnXpS/DACVnTABgaHJpNx6SHiK0MSAoGQBvY1DHnD0+QUqyiSqcl4+sl3Do4dPozp9fCiJJNATnul3vQCChlH3by67AQx59HiE+JgAoLDc1HyDVuH9bHiH8qAsVx/fwAAAVw0lEQVR4nN1dCVsbSXpWC7W6qg+BEMYsMrKMQNhIYA6DQWbEoeU0YDAYJzt7JTu7m00ySda5Jol/fOrqu6urD9Etz/s8MwZJqOvtr+r9jjq6UBgBvHt72JOk3uH+bt4tGSI2PhiyRCCXpf28WzMsbJukGLPXeTdoKNgxJDfKxxt5tyk9dr2ssMW28m5VavhJYV7v8m5WSuzLgbxA3u1Kh3cBXZCYazXvlqXCh2BjSZLxLQ+vPY6xvnFz9XiskLnybltyvC7zaZW/3TiKN7BIL9zJu3VJcfCzpMUTd9YJt/NuX0Ichhnrm1X4oGDQibzblxDHoaTkt3m3Lxm2Q8Qd08q7fQkBRtJY77Z2d7dSpHtvQ/Uil5G1fdozjDKCIR8lLaqEs8reae2uGmVHm2QDJOkvoZ44e2NtfTB8DZLLsatFG+HiXs7YWPvBzZFBzK64Gm6sbHPjjWNua4xYBtsSGCvTuGkr7BaXD2N801EoK6n3aBQCsCXwnx8ifxM/J87eWBsC7YqRpofkxJkbS9AWBCOi0gvCJmPvcYm4cCoylhQ5lwgPm6TjR2bihCiLiNGi1+E3KFNjhWcRJiK5UYHZszSWQLssRPCjnOq0ZawsC04CR2ObS6jNG+F6IR1lQYchvJjihNB5CWLcTI0lGOXOZgm+SXSDovv0IeBDVFbCXiiIcTM1VkEwHhyQw0NeQYwrxwksUyP60BL1IoHZs60N7kW3VrjEC5x6xpM/25EVQ1AIEzh1I9sZ450YtMoh3yNw6lnP1A2LliAJyNhYw+qEO4I89DQ7RgRDkgzBXxpZr50ZjsCLjHWQHSGGobhjwV+Ws1/oNIzgSVB0F4Qnj4JhhLoCi4cp6GNhCImJIHvMw1hDSCMFRfecZumiJv3cmQ5B9pjXLF3KEo3IWHnNf6csqIWvVch84sdGmvLnjiT44xwXRSYuVu/1RN48P2MlnlrYOhJ330znEnwNTDARtLEaYUzmvLop/rTdvn+iOQBZlqeDsNGLNcn6Vo4Uc2U6lxAM3pS45K/vbYvkz0SW5WkekAJEWsAglj/LWKOxwM633ETy6/rWh8ixcbYVz1AIFgdFkj/LWKO17eLdLkJgQhtN/kxjZV2XSYjX0eTPRA6pfgJsg1ikcsoeYyK6/FnIu8liRIn+PMgzxo2GWPJnIu+wSYhY8mci27nH+IgY/Xkw4nuZhMkvh9VI60UC+SMwRtlWu/Hlj5qqN8LjauMwIamoa/TywMZBEvlDMA5HOGR6W05GqtzLPx3mIqH8jfZJBNsJ5Q/p3+j2v93jhKTKI6x/MTJ6D+TR7X/vkoS0prFGoxrjR2JNH2lr7XM1HQhWgVNaoxgvbXDidFWBEJGCUFeDuAEC9kveHPzgdD9V3VyamNQ0rX2ydgFU//t9AsrLqp6NByDs9cfCXrClALzotBuVIkal065fQO8HmhoB5SWzuZGpkh8v8RsLAW88Iqu3wfIH1Hmt6ITW9fDSlxr49cmaQmjtm7SKXixc4TeezHpfny0+HqsDjqjD+bqnFdqmqx8CMEkt+YnSPR4lWpx5Ekm9YLaqdDod1oyK6v4E4621SC80RoiW73wpyxQN1uaJtbX5BrWLdu3kBSfouCt21nT8Ozvbw6Q1a2POScvx+qPR4q5dUDfb1EAtqOsQDgivyYGDFmhZQ69NRJ4tK2G0njyz8WTdQcvx+rPLR6LFISVJyhrpee0WkQPQ11BX7Gg1By19zeybxfoFef3QQWvuje9ahNbCy0di4gR/nwH8jvSwM6oGoH+zhnDj0Awg2TpZ+Y5+zEnrRX60QlY70YFTOWGaDnQCh7HUgUMotSbuhdQh508rZJUJs5bW9McW7AMn5AO0I1LXRTfr504rbHsmG1uViYCYiZiPCkabKkuFdFa6Ijd3WmHLWU0l7JxtwqAoF95g2pUVZjSthdn3RoFW6II5AJjOVdqfLlTFSwxJIzUWpEOMui4jAq3lqWkLj0IrfN2wFWUUK/VOtw/dxBTqyBoq41dsI2mUynsWrYX1VzYctIrOgPdReAmWpcG1tqV0k9paX3e+qZ/hvtfoKqw3UtdFHDJzxwu+ON0XPD0KLeHiSHjjiOAbWtfRE9XrtqnrbBCiUSbRRcr+mHAuS1qiM0gQr4HWsRtRP+lbogjn8Rsd4oVV+hniuspxae0dHMtGuXc6vHVsEcoxSn9Na1itqNSbzF6WYKgo5Ydd8hHcIUn5SUBrds5C6T96LCuXy8Oq8AjOFGDth82ldr1i8jpjdQuFMqnQnP+ahRs6dcjhY2v28sWiiX9vOi5VHs5c82EEVpiYLl2caIxYnebBksL6Js35Gas2ylrwuhmmhFdvLLxw0HL4rV23P5SHsU5UuMrbJqbC6xPW9AYZXaardqNzA8l646ju2FdriHHWCBdxNtlJKqwx73SNbzCLF73QkOsyNqLSOvQPAiO9cIiW9KsKhi19rBqD80jQ1IJYEdeFHHIkWluBC41Sd0PB1meUdnQJTF6g2bbkjhWcOg0bVFGQ65L3I9HiFLtSL4EV7OGR9Pk2au3kmVlCY7RwAgIAjQLnuxZqZ7QXIgdwFIHWxhFHhVNvygsnhWjRkMiipdAqE+5nrOCk9XXFhMN1lcW09swiN/AV91PuHRLu81RoR9OaOr4yUPoVyx40b+7MO2qh5mir6FJ5V0Rr3+jb8PBKeWqc4KwEh4Zf9CGE6maF0KpMQCt/dNfWVirsRXknnFZxYVKzMeGtf6cTDWGEASTmqepa4+TE9Li4rEsLTpUzV0DPOiZyXfKqgJYTZmnHRirREDotgBIqy+VWTC+FQ1tWcJocQOwCVBYomGUoDTFMRUtKsxZbtG1Q3jmS9O8mPY3onKHms4JT/f3559vbz+fvDUjKUXbWJf+YilaKxdjCTZ4GsicA85ormGhP4AEOP+EXn/5ipsow9vBeV4B6rZmD7194tD75YpOOn1aKBb6iozlxwFpG0fsmGlSNTgWhM9nuDLAoqtf15xi/H7OAmH2WFL1Sx9Ba4K80avfS2laKdS/aK7r/4olpiaaC8cJNvAFPhc2LpfmVk5OVm9o1CaQAvJ8hGHOhWj2HDICzmHXVkKAfflbJNV6Y7fesDwFV0cnlaXSoGl+qY4GofjEU86YEXHIvxmqjpBov2glJ79ex7r+5HzmkCLH3aJwo2Mn5F9OckhpqNGsl1njRjSNb1adOJvz4V0fnY4LheOEcKmv4UyeuYfXy8nLi305Q5A8CvvEmiFcyjRdl+3RnyFSp4sffzFic7m7P7+/Pb+8czBCvmwb+WMk5gb+8MFup4LRabfu+L0AJpaQaLzpxga70DpgqLT5ltKpf7iWIXLGqKhDc28Ot+vG3xHstLNtX2yUpJ478Ve9UdKDfkhJqvDDbp0rGp1Ude++oygMVnlu8Zv5AXVPJmrPbB6T0FotWIo0XnSPBBJZLq/qguCfGDXt4zfziKfng7AK91lZP1pPQSqDxop3T7GwLvGjECrRZrfDpf83gAeRye0Ae89NiU/t4EYGPVkcLi+Ap4mu8KNu3EtSpqR+bDH2aJRafEllwfRwoX4Jo4YLtFtka66XVWeo3HQiODOJv5BBl+85Nmh9oFqv2aTD//I8z1QfP7YV3bGBV3bRmf2LlCi+tRlcHDnBaEVvjw0m59/EwVwC/I/r29P/QyFLcn4a3JqvbLy5axUm2kshPS/FeMujmxtR4UbbvHq3kJYVNdD3/JVJw94yrJYLVO/i16qLFZskT0oqr8aJs362tuMeCPh3qz7+fGfvi7oLKe1Pav6gA3rlpVU705LTianxUwaDAiRmd8yHiXr13S/tXy2GVUX6JODppFes1PQWtWBovyva9u7qPJXXT6oJjVck5xIHlsKpfMV3FomVOPOBu6KfliHRDMqRYGi8qUXu34KPbQNv4/AekF3fOPgiAHTMRI+p3jFanS2l18ARlmDvWvPU05w2OofGibN9/uIW6RlzW0//B8cWts/9AMxas3tMwXP1cpbQaA2bh9oWSmFacffMip+UfqP9L6zQkya+eO4YWfLCkndlQvTdp1dh4LLb7ICmtOGfkCbL9AFn9iVSLcNQ05lIM+NlkZTlopBkmLZ2taujMQwEtvr+JrvEip+V3gutzVKxZb7No6fcmqy+6ea/UjxYtRWdVRm0T+mjZ6RaitcvvQJE1XpTt+87sYGF8/T9n3LRUO/u3xdHRCRVrZWjHZ61PKxb++69hMWrk7diic+l8gnFJumDnt9Q2lmTYDqtqONZqfHbQMicbGks3PIFXVNJufkYRcY5cWKL2/sEiNdYkYNEEE3g7F6EOi0F/GLNpSbDL8pBPxWKgOy4fUU3gFy0jarygRO0bo+OUlXahG5RWlZAAqpmLVN87FV8fc9KSVGcR10/LMNdh8J1OtF0romzfJxjLC0zNJGjSIHUxKxf57HLPH6tuWvYKZT8tuWdfjB8iRNJ4UYnau3zgBdOLU9y/7F5o5yLu3As+uK0lwbUGj5brhCX+2Ih0AqAg2/cKBuuCpUWkVSobXNWvwJmLOP8c2IkJowWkTjAtzwlLYb1IzEpYovZ8/iXpgrOXuJcAxUxAoDMXcRnrbsxDy4qSPbQk7wk1/ApfhJPKREc+egTjFTPWFOklKgsqqg/OXMTJihjRTcvMaTy0fLXokHOYxRovSkk8w3OBzbGVaAWqQaZ/cHYSIO0oKfnoqGVYtEC/7aM1+5dlB8huhhB/Kjz+SlSi9gTM0wFlQpp0OXMREzqLOjy0JOWi7aVVnF2wMUeX1PBTduGRSofhrMqerhFOy8xFmFEsGfHSkuBKx0vLCbZSKCRWFTy1Iu6xo6G0XA4LQMN0ZGMzf/DQMmMosvqGSytkgAg0XlCi9v11uLUevkJdVQHAcwtfbRWpnpOpBQctSa/VKS1V7vFphchZ+MmhoicGeP35tHsLY5ugbo+tsYfz91+/vr9/GLNnglBCOa+hj2nOKoxyQl6qSQcF3p5J5Hz4vdA7OlyI/SyO8WkXftfC+I1rItw7b4dYgSb5nLMEDfr0JdS6aT+m2OVC8tuwEw4F2X7oLcF4S8rWjikfP0h1PqAEjX8XFiY47UO9HMghGh9KKsLRt1RxVPiV1dpdhOjM/0cI8ESeSluDgccevWvCYIGcqAp0unRFYmtzVKU1uGi1Dvwb3BgE2X6Q3EzTxc/s5ykS4NQ2FfUW9btf/uDojei373/4/o+SDpq1wWBwjSSvj38Y1PrNGl7vVT4qvFgsvCJfh1r4gnzn+OJ0wVphjd5E1tJbaxPzFyreMFCT8RKQ2iYcgObfyX/PoyV6eE9AAvDGsdR7uXSFAhwga2sK0I2H6u9x4dqm9bzztKG1m8qm1mho2g0ELTp51QRaEeLEary0XlgnX/esUHhGFqJMo/+X5hbm8H+z6M1fSfpAO1ua1yYAUJa0NZwqoK8aSM1u9295tATGCkrX3pRemT9OlRZKBUJrScFdRf5N/XsmFlg0fl0fQHitzcNN7RqCea2FMi26NVRf0lo4sVosjaOWM3m4XMAz5lN0lQ27ynrpR6mlfafr8EJb0pWlBt4yC9triBaSm3/ksBJk+4HJtYPWemmx9GZVZrRIgjj4eH77cHf3cHv+EXlcRAIWzxCtTRVF7Rc6el/BwgGa9T/jL8BT5DatIpZ1i9YbeoXx4zVS24YTGl4LXDlTAaKFhhoWHE7yn+S5m2/sfS2lq0Jpea9s0UKdbKCrCt4rqahARbTQP9oKpgXhErUWXnaCAvC/4F78Ct+hdXNVw+XLK/S7j9brPxVx6KLUtBb6DmQ0iGnxe5OwRB28u+NN6eXV1dU0I/iyNC65aDl2tDaRr23eaBeI1tJgCXVG0GrX0dBCHz7+Z9zs5Vnc8jk8tpDFLpcLpQU/rY0S3Ydzge7NkoaM1rJocZJ/QbYfHE2+KV0uL1/ijnh5iW/44oHEpdVGJGpQ3Wx3tPYNWfZ6gzUR9Sm5vYwEY5G0HGveOKH1pnTlo1Vw02pqJzat4FkhwYO9g2N/qxNOl55cXl7O/bQrc2ktXbckBSfD1+pZuw/w+5D6HnhT+tU/ke5nd8JlLK0vfLToKm7UCa8xLdjVLioWrYOABgqyfU41zpKMq9I6wnJpWuXSGkAcWCBam0gtiMCb76vX2uBPf6YtNyVjGddJZue8tF6SbVRwBUuGhlz7p07HohU0uAQlas78mEWrRJZYTJWuDsp4HGMtaKGBZM26USWUKC0VzluSAclcXqWBRH7XYy0k+T5a06V5qCCBX0MCr0Est+G0kj2v3KS1yO7yZWnPYGtEWszdaqT+jmxTs2khkhOQvY9fVroa6lzG4QZ1x+jLnpDjCZ75OiH630n3RjuRAKElwTXNohUweSLI9nkPhJlep3RorINEY32qV6Po9+m/XdoJ+91rarZWtwVQnt8138cvg2YXB1Cy9A80ThovLBI+U+vTjqu8WsemvJ4/WakBHDzhrS1A6ponCATFlOEL0uKcv7wj2SGsGdViOmZljf5gv0/Jso8BRRjvrqoQsq9w/mXgrRdk+7FONhc/aCIM5WPBVAGvXwUJoSDbj7UhMdrzTvgQnYjHaWrQ0dfhdzjmScXiPb3hkMuhFZdgzTYC2ijK9mOxKhT4D72PSkwKGWKBaWGguocHTvG3gfGfMxEVxhF/OAc1MXAf6GH4JeIv9k1tL3RVrvr6n5DHOaA3PB5M8tyK05S6gSBzt4QfuW+aHDSuMEK/PtkTYfZ6aY4xZFfmHejq7Awy/yzb8G9PwgoTWy2XE53P7YDxIXgAHFi7/I1V/iAMizHSPDRgd/t10vNcLWIHgd+88fqwB8DRQWhPCqt7pn3y5k5KYnLyDZ5hfiv9s1N2QtYsRUHyM2s/pF3N8bjEkp5wvcG77LAedJOSmBz0uKgI4B0oJg/tIOa0xMLiqZCrBvIa6hMeUhITpiyB2A3wMcN+3FdKYskO8V71xAXl3vBPYk5HTJCycLDleK6WXJYe5xzmHSkVMZBoiG0fHJcNwygfHzze+frpiBnHSfvQox9Dn5LY6ciek5+KWLIhlg3SEQOj+wyKpI+gIAirCuSNdMRG+Jl4aYiN9INDUhH7OT7mBWOUh1g6Ygd5tz4EKYjxC2+jgDTERtiLFQqvkxMb6SGWitgIe7E0xORImzJyQ8wH1TqJJcvFskJyYslzsUyQgtgIP7OskPShoVLyimJWSE5MGmUvloLYiBssMbHyKD7ly4mExEaeV0JivOnkEUIiYmlnG7NAAmIj+RA9H/hPCvyWzVWITyzlmcLZISaxb6IXEsQiNpzHF2SDOMTybmssRCeWd0tjYj/aaqphPGsiW0Sy2JCWXmSJCI/xHe3SBg8bBwKLxVoNPkIQWOxb0nc3wogNe0lJpuAS+zYiXT42ToOIDeVJQvkigNjPgFWBPIreRcz4Bl1WIN6dlk29l43eSNesY2L7gOwwPtq3luf9P4LdypwSLc7Q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87" name="Picture 3" descr="C:\Users\welcome\Desktop\f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40304"/>
            <a:ext cx="2714644" cy="299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HIP PROTECTOR.</a:t>
            </a:r>
          </a:p>
          <a:p>
            <a:endParaRPr lang="en-GB" dirty="0"/>
          </a:p>
        </p:txBody>
      </p:sp>
      <p:pic>
        <p:nvPicPr>
          <p:cNvPr id="40962" name="Picture 2" descr="C:\Users\welcome\Desktop\ip prot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14752"/>
            <a:ext cx="6485206" cy="340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1" dirty="0"/>
              <a:t>BASIC THERAPEUTIC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68905"/>
          </a:xfrm>
        </p:spPr>
        <p:txBody>
          <a:bodyPr/>
          <a:lstStyle/>
          <a:p>
            <a:r>
              <a:rPr lang="en-GB" sz="3600" b="1" dirty="0"/>
              <a:t>VIT. D AND CALCIUM SUPPLEMENTS.	</a:t>
            </a:r>
          </a:p>
          <a:p>
            <a:endParaRPr lang="en-GB" sz="3600" b="1" dirty="0"/>
          </a:p>
          <a:p>
            <a:pPr lvl="1"/>
            <a:r>
              <a:rPr lang="en-GB" dirty="0"/>
              <a:t>SUPPLEMENTATION OF 1200mg OF CALCIUM AND 800 IU OF VIT. D.</a:t>
            </a:r>
          </a:p>
          <a:p>
            <a:pPr lvl="1"/>
            <a:r>
              <a:rPr lang="en-GB" dirty="0"/>
              <a:t>DECREASE FRACTURE RISK.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098" name="Picture 2" descr="Image result for VIT. D AND CALCIUM SUPPLEMENTS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7844" y="3429000"/>
            <a:ext cx="2586056" cy="2155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Normal Bone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r>
              <a:rPr lang="en-GB" altLang="en-US"/>
              <a:t>What are the normal types of bone in the mature skeleton?</a:t>
            </a:r>
          </a:p>
          <a:p>
            <a:r>
              <a:rPr lang="en-GB" altLang="en-US">
                <a:solidFill>
                  <a:schemeClr val="tx2"/>
                </a:solidFill>
              </a:rPr>
              <a:t>Lamellar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Cortical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Cancellous</a:t>
            </a:r>
          </a:p>
          <a:p>
            <a:r>
              <a:rPr lang="en-GB" altLang="en-US">
                <a:solidFill>
                  <a:schemeClr val="tx2"/>
                </a:solidFill>
              </a:rPr>
              <a:t>Woven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Immature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Healing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Pathological</a:t>
            </a:r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88000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ESTROGEN AND HRT.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 lvl="1"/>
            <a:r>
              <a:rPr lang="en-GB" dirty="0"/>
              <a:t>MECHANISM OF ACTION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/>
              <a:t>DECREASE OSTEOCLASTIC ACTIVITY.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/>
              <a:t>PREVENT BONE LOSS.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ADVERSE EFFECTS.	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/>
              <a:t>INCREASE RISK OF CORONARY HEART DISEASE, STROKE, THROMBOEMBOLIC EVENTS, BREAST CANCER.</a:t>
            </a:r>
          </a:p>
          <a:p>
            <a:endParaRPr lang="en-GB" dirty="0"/>
          </a:p>
        </p:txBody>
      </p:sp>
      <p:pic>
        <p:nvPicPr>
          <p:cNvPr id="4813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428736"/>
            <a:ext cx="1285884" cy="252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i="1" dirty="0"/>
              <a:t>ANTI RESORPTIVE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3600" b="1" dirty="0"/>
              <a:t>CALCITONIN.</a:t>
            </a:r>
          </a:p>
          <a:p>
            <a:pPr lvl="1"/>
            <a:r>
              <a:rPr lang="en-GB" dirty="0"/>
              <a:t>INHIBIT OSTEOCLASTIC ACTIVITY AND BONE RESORPTION.</a:t>
            </a:r>
          </a:p>
          <a:p>
            <a:pPr lvl="1"/>
            <a:r>
              <a:rPr lang="en-GB" dirty="0"/>
              <a:t>NASAL SPRAY OF CALCITONIN 200IU/DAY IS ADVICED.</a:t>
            </a:r>
          </a:p>
          <a:p>
            <a:pPr lvl="1"/>
            <a:r>
              <a:rPr lang="en-GB" dirty="0"/>
              <a:t>GIVEN IN ALTERNATE NOSTRILS.</a:t>
            </a:r>
          </a:p>
          <a:p>
            <a:pPr lvl="1"/>
            <a:r>
              <a:rPr lang="en-GB" dirty="0"/>
              <a:t>OTHERWISE IT CAUSE RIHINITS, EPISTAXIS, NASAL ULCERATION.</a:t>
            </a:r>
          </a:p>
          <a:p>
            <a:pPr lvl="1"/>
            <a:r>
              <a:rPr lang="en-GB" dirty="0"/>
              <a:t>VASODILATATION LEADS TO DIZZINESS AND VERTIGO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BISPHOSPHONATES.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THEY HAVE LOW BIOAVAILABILITY</a:t>
            </a:r>
          </a:p>
          <a:p>
            <a:r>
              <a:rPr lang="en-GB" sz="2000" dirty="0"/>
              <a:t>MECHANISM OF ACTION</a:t>
            </a:r>
          </a:p>
          <a:p>
            <a:pPr lvl="1"/>
            <a:r>
              <a:rPr lang="en-GB" sz="2000" dirty="0"/>
              <a:t>ACCELARATES THE APOPTOSIS OF OSTEOCLAST</a:t>
            </a:r>
          </a:p>
          <a:p>
            <a:pPr lvl="1"/>
            <a:r>
              <a:rPr lang="en-GB" sz="2000" dirty="0"/>
              <a:t>1</a:t>
            </a:r>
            <a:r>
              <a:rPr lang="en-GB" sz="2000" baseline="30000" dirty="0"/>
              <a:t>ST</a:t>
            </a:r>
            <a:r>
              <a:rPr lang="en-GB" sz="2000" dirty="0"/>
              <a:t> GENERATION-ETIDRONATE,TILUDRONATE</a:t>
            </a:r>
          </a:p>
          <a:p>
            <a:pPr lvl="1"/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GENERATION-PAMIDRONATE(1000),ALENDRONATE(100-500),IBANDRONATE(500-1000)</a:t>
            </a:r>
          </a:p>
          <a:p>
            <a:pPr lvl="1"/>
            <a:r>
              <a:rPr lang="en-GB" sz="2000" dirty="0"/>
              <a:t>3</a:t>
            </a:r>
            <a:r>
              <a:rPr lang="en-GB" sz="2000" baseline="30000" dirty="0"/>
              <a:t>RD</a:t>
            </a:r>
            <a:r>
              <a:rPr lang="en-GB" sz="2000" dirty="0"/>
              <a:t> GENERATION-RISEDRONATE(1000),ZOLEDRONATE(500)</a:t>
            </a:r>
          </a:p>
          <a:p>
            <a:r>
              <a:rPr lang="en-GB" sz="2000" dirty="0"/>
              <a:t>ALENDRONATE 10mg OD.</a:t>
            </a:r>
          </a:p>
          <a:p>
            <a:r>
              <a:rPr lang="en-GB" sz="2000" dirty="0"/>
              <a:t>RISEDRONATE 35mg PER WEEK.</a:t>
            </a:r>
          </a:p>
          <a:p>
            <a:r>
              <a:rPr lang="en-GB" sz="2000" dirty="0"/>
              <a:t>TO BE TAKEN EMPTY STOMACH WITH PLAIN WATER AND NO ORAL INTAKE OF FOOD FOR ATLEAST NEXT 30 MINS.</a:t>
            </a:r>
          </a:p>
          <a:p>
            <a:r>
              <a:rPr lang="en-GB" sz="2000" dirty="0"/>
              <a:t>ONE SHOULD REMAIN IN SITTING OR STANDING UPRIGHT POSITION AFTER TAKING DRUG AS THEY CAUSES OESOPHAGEAL IRRITATION.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SERM(SELECTIVE ESTROGEN RESPONSE MODULATOR)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RALOXIFENE 60mg PER DAY.</a:t>
            </a:r>
          </a:p>
          <a:p>
            <a:r>
              <a:rPr lang="en-GB" dirty="0"/>
              <a:t>ESTROENIC AGENT.</a:t>
            </a:r>
          </a:p>
          <a:p>
            <a:r>
              <a:rPr lang="en-GB" dirty="0"/>
              <a:t>NOT ASSOCIATED WITH INCREASED RISK OF UTERINE CANCER.</a:t>
            </a:r>
          </a:p>
          <a:p>
            <a:r>
              <a:rPr lang="en-GB" dirty="0"/>
              <a:t>INCREASE THE OCCURANCE OF HOT FLUSHES,VAGINAL BLEEDS,DVT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i="1" dirty="0"/>
              <a:t>DRUGS THAT STIMULATE BONE FORMATIONS.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3500" b="1" dirty="0"/>
              <a:t>PTH</a:t>
            </a:r>
          </a:p>
          <a:p>
            <a:pPr lvl="1"/>
            <a:r>
              <a:rPr lang="en-GB" dirty="0"/>
              <a:t>TERIPARATIDE, A RECOMBINATION OF HUMAN PTH.</a:t>
            </a:r>
          </a:p>
          <a:p>
            <a:pPr lvl="1"/>
            <a:r>
              <a:rPr lang="en-GB" dirty="0"/>
              <a:t>INJ. S.C ONCE DAILY 20-40 mcg.</a:t>
            </a:r>
          </a:p>
          <a:p>
            <a:pPr lvl="1"/>
            <a:r>
              <a:rPr lang="en-GB" dirty="0"/>
              <a:t>HIGH COST.</a:t>
            </a:r>
          </a:p>
          <a:p>
            <a:pPr lvl="1"/>
            <a:r>
              <a:rPr lang="en-GB" dirty="0"/>
              <a:t>MECHANISM OF ACTION</a:t>
            </a:r>
          </a:p>
          <a:p>
            <a:pPr lvl="2"/>
            <a:r>
              <a:rPr lang="en-GB" dirty="0"/>
              <a:t>IN LOW DOSE AND PULSATILE MANNER IT IS ANABOLIC AGENT</a:t>
            </a:r>
          </a:p>
          <a:p>
            <a:pPr lvl="2"/>
            <a:r>
              <a:rPr lang="en-GB" dirty="0"/>
              <a:t>PRIMARILY TARGETS OSTEOBLASTS.</a:t>
            </a:r>
          </a:p>
          <a:p>
            <a:pPr lvl="1"/>
            <a:r>
              <a:rPr lang="en-GB" dirty="0"/>
              <a:t>SIDE EFFECTS</a:t>
            </a:r>
          </a:p>
          <a:p>
            <a:pPr lvl="2"/>
            <a:r>
              <a:rPr lang="en-GB" dirty="0"/>
              <a:t>LEG CRAMPS</a:t>
            </a:r>
          </a:p>
          <a:p>
            <a:pPr lvl="2"/>
            <a:r>
              <a:rPr lang="en-GB" dirty="0"/>
              <a:t>DIZZINESS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STRONTIUM RONELATE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DRUG HAVE DUAL ACTION ON BONE FORMATION AND BONE RESORPTION.</a:t>
            </a:r>
          </a:p>
          <a:p>
            <a:endParaRPr lang="en-GB" dirty="0"/>
          </a:p>
          <a:p>
            <a:r>
              <a:rPr lang="en-GB" dirty="0"/>
              <a:t>IT STIMULATES CALCIUM SENSING RECEPTORS AND LEADS TO DIFF.OF </a:t>
            </a:r>
            <a:r>
              <a:rPr lang="en-GB" u="sng" dirty="0"/>
              <a:t>PREOSTEOBLASTS</a:t>
            </a:r>
            <a:r>
              <a:rPr lang="en-GB" dirty="0"/>
              <a:t> INTO </a:t>
            </a:r>
            <a:r>
              <a:rPr lang="en-GB" u="sng" dirty="0"/>
              <a:t>OSTEOBLASTS</a:t>
            </a:r>
            <a:r>
              <a:rPr lang="en-GB" dirty="0"/>
              <a:t> WHICH INCREASES THE BONE FORMATION </a:t>
            </a:r>
          </a:p>
          <a:p>
            <a:r>
              <a:rPr lang="en-GB" dirty="0"/>
              <a:t>AND ALSO STIMULATES OSTEOBLAST TO SECRETE </a:t>
            </a:r>
            <a:r>
              <a:rPr lang="en-GB" u="sng" dirty="0"/>
              <a:t>OSTEOPROTEGERIN </a:t>
            </a:r>
            <a:r>
              <a:rPr lang="en-GB" dirty="0"/>
              <a:t>IN INHIBITING OSTEOCLASTS FORMED FROM PREOSTEOCLASTS .H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ORTHOPAEDIC MANAGEMENT IN OSTEOPOROSIS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REDUCED BONE MASS, INCREASED BONE BRITTLENESS AND MEDULLARY EXPANSION TO BE TAKEN IN ACCOUNT WHILE DECIDING TYPE OF SURGERY.</a:t>
            </a:r>
          </a:p>
          <a:p>
            <a:endParaRPr lang="en-GB" dirty="0"/>
          </a:p>
          <a:p>
            <a:r>
              <a:rPr lang="en-GB" dirty="0"/>
              <a:t>THE MAJOR PROBLEM IN OSTEOPOROSIS TREATMENT IS FIXATION OF DEVICE TO BONE BECAUSE BONE FAILURE IS MORE COMMON THAN IMPLANT BREAKAGE.</a:t>
            </a:r>
          </a:p>
          <a:p>
            <a:endParaRPr lang="en-GB" dirty="0"/>
          </a:p>
          <a:p>
            <a:r>
              <a:rPr lang="en-GB" dirty="0"/>
              <a:t>IT IS IMPORTANT TO ACHIVE BONE CONTACT BETWEEN TWO FRAGMENTS EVEN IF IT RESULTS IN LIMB LENGTH SHORTNING DUE TO BONE LOSS.</a:t>
            </a:r>
          </a:p>
          <a:p>
            <a:endParaRPr lang="en-GB" dirty="0"/>
          </a:p>
          <a:p>
            <a:r>
              <a:rPr lang="en-GB" dirty="0"/>
              <a:t>BONE CEMENT TO BE USED WHEN NECESSARY.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CONSERVATIVE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welcome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2786082" cy="3072502"/>
          </a:xfrm>
          <a:prstGeom prst="rect">
            <a:avLst/>
          </a:prstGeom>
          <a:noFill/>
        </p:spPr>
      </p:pic>
      <p:pic>
        <p:nvPicPr>
          <p:cNvPr id="1027" name="Picture 3" descr="C:\Users\welcome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188" y="2285992"/>
            <a:ext cx="297998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CALCIUM AND VIT. D TO BE STARTED BASICALLY.</a:t>
            </a:r>
          </a:p>
          <a:p>
            <a:endParaRPr lang="en-GB" dirty="0"/>
          </a:p>
          <a:p>
            <a:r>
              <a:rPr lang="en-GB" dirty="0"/>
              <a:t>IN DIAGNOSED CASES CALCITONIN, BISPHOSPHONATES TO BE STARTED.</a:t>
            </a:r>
          </a:p>
          <a:p>
            <a:endParaRPr lang="en-GB" dirty="0"/>
          </a:p>
          <a:p>
            <a:r>
              <a:rPr lang="en-GB" dirty="0"/>
              <a:t>CONTINOUS MOBILISATION OF THE PATIENT.</a:t>
            </a:r>
          </a:p>
          <a:p>
            <a:endParaRPr lang="en-GB" dirty="0"/>
          </a:p>
          <a:p>
            <a:r>
              <a:rPr lang="en-GB" dirty="0"/>
              <a:t>ORTHOSES CAN BE USED.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r>
              <a:rPr lang="en-GB" altLang="en-US"/>
              <a:t>What is the composition of bone?</a:t>
            </a:r>
          </a:p>
          <a:p>
            <a:r>
              <a:rPr lang="en-GB" altLang="en-US">
                <a:solidFill>
                  <a:schemeClr val="tx2"/>
                </a:solidFill>
              </a:rPr>
              <a:t>The matrix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40% organic </a:t>
            </a:r>
          </a:p>
          <a:p>
            <a:pPr lvl="2"/>
            <a:r>
              <a:rPr lang="en-GB" altLang="en-US">
                <a:solidFill>
                  <a:schemeClr val="tx2"/>
                </a:solidFill>
              </a:rPr>
              <a:t>Type 1 collagen (tensile strength)</a:t>
            </a:r>
          </a:p>
          <a:p>
            <a:pPr lvl="2"/>
            <a:r>
              <a:rPr lang="en-GB" altLang="en-US">
                <a:solidFill>
                  <a:schemeClr val="tx2"/>
                </a:solidFill>
              </a:rPr>
              <a:t>Proteoglycans (compressive strength)</a:t>
            </a:r>
          </a:p>
          <a:p>
            <a:pPr lvl="2"/>
            <a:r>
              <a:rPr lang="en-GB" altLang="en-US">
                <a:solidFill>
                  <a:schemeClr val="tx2"/>
                </a:solidFill>
              </a:rPr>
              <a:t>Osteocalcin/Osteonectin</a:t>
            </a:r>
          </a:p>
          <a:p>
            <a:pPr lvl="2"/>
            <a:r>
              <a:rPr lang="en-GB" altLang="en-US">
                <a:solidFill>
                  <a:schemeClr val="tx2"/>
                </a:solidFill>
              </a:rPr>
              <a:t>Growth factors/Cytokines/Osteoid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60% inorganic</a:t>
            </a:r>
          </a:p>
          <a:p>
            <a:pPr lvl="2"/>
            <a:r>
              <a:rPr lang="en-GB" altLang="en-US">
                <a:solidFill>
                  <a:schemeClr val="tx2"/>
                </a:solidFill>
              </a:rPr>
              <a:t>Calcium hydroxyapatite</a:t>
            </a:r>
            <a:r>
              <a:rPr lang="en-GB" altLang="en-US"/>
              <a:t> </a:t>
            </a:r>
          </a:p>
          <a:p>
            <a:r>
              <a:rPr lang="en-GB" altLang="en-US">
                <a:solidFill>
                  <a:schemeClr val="tx2"/>
                </a:solidFill>
              </a:rPr>
              <a:t>The cells </a:t>
            </a:r>
          </a:p>
          <a:p>
            <a:pPr lvl="1"/>
            <a:r>
              <a:rPr lang="en-GB" altLang="en-US">
                <a:solidFill>
                  <a:schemeClr val="tx2"/>
                </a:solidFill>
              </a:rPr>
              <a:t>osteo-clast/blast/cyte/progenitor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17014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ORTHOPAEDIC SURGERY IN OSTEOPOROSIS.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ORTHOPAEDIC SURGERY SHOULD PROVIDE STABLE FIXATION TO ENABLE NORMAL FUNCTION IN CASE OF LOWER EXTRIMITIES.</a:t>
            </a:r>
          </a:p>
          <a:p>
            <a:endParaRPr lang="en-GB" dirty="0"/>
          </a:p>
          <a:p>
            <a:r>
              <a:rPr lang="en-GB" dirty="0"/>
              <a:t>INTERNAL FIXATION SHOULD BE SELECTED WITH A VIEW TO AVOID STRESS ON THE BONE AND FOR THIS REASON </a:t>
            </a:r>
            <a:r>
              <a:rPr lang="en-GB" b="1" i="1" dirty="0"/>
              <a:t>INTRAMEDULLARY NAIL</a:t>
            </a:r>
            <a:r>
              <a:rPr lang="en-GB" dirty="0"/>
              <a:t> ARE BEST SUITED FOR THIS CASES.</a:t>
            </a:r>
          </a:p>
          <a:p>
            <a:endParaRPr lang="en-GB" dirty="0"/>
          </a:p>
          <a:p>
            <a:r>
              <a:rPr lang="en-GB"/>
              <a:t>WHILE OPERATING OSTEOPOROTIC FRACTURES ONE SHOULD TAKE CARE THAT ANOTHER FRACTURE DOESNT OCCURS</a:t>
            </a:r>
            <a:endParaRPr lang="en-GB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DISTAL END RADIUS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MOSTLY TREATED CONSERVATIVELY WITH PLASTER.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COMPLICATIONS OF EXTERNAL FIXATOR/ ORIF WITH PLATE AND SCREWS</a:t>
            </a:r>
          </a:p>
          <a:p>
            <a:pPr lvl="1"/>
            <a:r>
              <a:rPr lang="en-GB" dirty="0"/>
              <a:t>FINGER STIFFNESS.</a:t>
            </a:r>
          </a:p>
          <a:p>
            <a:pPr lvl="1"/>
            <a:r>
              <a:rPr lang="en-GB" dirty="0"/>
              <a:t>PIN LOOSENING.</a:t>
            </a:r>
          </a:p>
          <a:p>
            <a:pPr lvl="1"/>
            <a:r>
              <a:rPr lang="en-GB" dirty="0"/>
              <a:t>PIN TRACT INFECTION. </a:t>
            </a:r>
          </a:p>
        </p:txBody>
      </p:sp>
      <p:pic>
        <p:nvPicPr>
          <p:cNvPr id="2050" name="Picture 2" descr="C:\Users\welcom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44"/>
            <a:ext cx="2981325" cy="153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HIP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IN GARDEN TYPE 1 &amp; TYPE 2 SCREW FIXATION.</a:t>
            </a:r>
          </a:p>
          <a:p>
            <a:endParaRPr lang="en-GB" dirty="0"/>
          </a:p>
          <a:p>
            <a:r>
              <a:rPr lang="en-GB" dirty="0"/>
              <a:t>IN GARDEN TYPE 3 &amp; TYPE 4 HEMIARTHROPLASTY.</a:t>
            </a:r>
          </a:p>
          <a:p>
            <a:endParaRPr lang="en-GB" dirty="0"/>
          </a:p>
          <a:p>
            <a:r>
              <a:rPr lang="en-GB" dirty="0"/>
              <a:t>MOST COMMON PROBLEMS :</a:t>
            </a:r>
          </a:p>
          <a:p>
            <a:pPr lvl="8"/>
            <a:r>
              <a:rPr lang="en-GB" sz="2800" dirty="0"/>
              <a:t>PSEUDOARTHROSIS</a:t>
            </a:r>
          </a:p>
          <a:p>
            <a:pPr lvl="8"/>
            <a:r>
              <a:rPr lang="en-GB" sz="2800" dirty="0"/>
              <a:t>AVN OF FEMORAL HEAD</a:t>
            </a:r>
            <a:endParaRPr lang="en-GB" dirty="0"/>
          </a:p>
          <a:p>
            <a:r>
              <a:rPr lang="en-GB" dirty="0"/>
              <a:t>IT FRACTURES- DHS, SREWS WITH LARGE HEADS ARE AVAILABLE.</a:t>
            </a:r>
          </a:p>
          <a:p>
            <a:r>
              <a:rPr lang="en-GB" dirty="0"/>
              <a:t>WASHERS WITH SCREWS AND SUPPORTING FIXATION WITH CIRCLAE WIRES CAN BE USED.</a:t>
            </a:r>
          </a:p>
          <a:p>
            <a:endParaRPr lang="en-GB" dirty="0"/>
          </a:p>
          <a:p>
            <a:pPr lvl="8"/>
            <a:endParaRPr lang="en-GB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VERTEBRAL BODY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MOST COMMON SITE FOR COMPRESSION IN OSTEOPOROSIS ARE THORACIC AND THORACOLUMBER JUNCTION.</a:t>
            </a:r>
          </a:p>
          <a:p>
            <a:endParaRPr lang="en-GB" dirty="0"/>
          </a:p>
          <a:p>
            <a:r>
              <a:rPr lang="en-GB" dirty="0"/>
              <a:t>CONSERVATIVE TREATMENT</a:t>
            </a:r>
          </a:p>
          <a:p>
            <a:pPr lvl="1"/>
            <a:r>
              <a:rPr lang="en-GB" dirty="0"/>
              <a:t>BED REST</a:t>
            </a:r>
          </a:p>
          <a:p>
            <a:pPr lvl="1"/>
            <a:r>
              <a:rPr lang="en-GB" dirty="0"/>
              <a:t>LAXATIVES</a:t>
            </a:r>
          </a:p>
          <a:p>
            <a:pPr lvl="1"/>
            <a:r>
              <a:rPr lang="en-GB" dirty="0"/>
              <a:t>ANALGESICS</a:t>
            </a:r>
          </a:p>
          <a:p>
            <a:pPr lvl="1"/>
            <a:r>
              <a:rPr lang="en-GB" dirty="0"/>
              <a:t>STABILISE WITH BACK CORSET/BRACE.</a:t>
            </a:r>
          </a:p>
          <a:p>
            <a:pPr lvl="1"/>
            <a:endParaRPr lang="en-GB" dirty="0"/>
          </a:p>
          <a:p>
            <a:r>
              <a:rPr lang="en-GB" dirty="0"/>
              <a:t>CHRONIC BRACING IS ADVICED IN</a:t>
            </a:r>
          </a:p>
          <a:p>
            <a:pPr lvl="1"/>
            <a:r>
              <a:rPr lang="en-GB" dirty="0"/>
              <a:t>FLEXIBLE KYPHOTIC/SCOLIOTIC CURVES</a:t>
            </a:r>
          </a:p>
          <a:p>
            <a:pPr lvl="1"/>
            <a:r>
              <a:rPr lang="en-GB" dirty="0"/>
              <a:t>CHRONIC LUMBAR PAIN</a:t>
            </a:r>
          </a:p>
          <a:p>
            <a:pPr lvl="1"/>
            <a:r>
              <a:rPr lang="en-GB" dirty="0"/>
              <a:t>SPASM DUE TO IVDP</a:t>
            </a:r>
          </a:p>
        </p:txBody>
      </p:sp>
      <p:pic>
        <p:nvPicPr>
          <p:cNvPr id="1026" name="Picture 2" descr="Image result for back corset in osteopor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928934"/>
            <a:ext cx="238125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3 WEEKS OF BED REST, PHYSICAL THERAPHY FOCUSSING ON THORACIC EXTENSION AND LUMBAR FLEXION EXERCISE. </a:t>
            </a:r>
          </a:p>
          <a:p>
            <a:endParaRPr lang="en-GB" dirty="0"/>
          </a:p>
        </p:txBody>
      </p:sp>
      <p:sp>
        <p:nvSpPr>
          <p:cNvPr id="70658" name="AutoShape 2" descr="Image result for THORACIC EXTENSION EXERC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660" name="AutoShape 4" descr="Image result for THORACIC EXTENSION EXERC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662" name="AutoShape 6" descr="Image result for THORACIC EXTENSION EXERC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63" name="Picture 7" descr="C:\Users\welcome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1714500" cy="2667000"/>
          </a:xfrm>
          <a:prstGeom prst="rect">
            <a:avLst/>
          </a:prstGeom>
          <a:noFill/>
        </p:spPr>
      </p:pic>
      <p:sp>
        <p:nvSpPr>
          <p:cNvPr id="70665" name="AutoShape 9" descr="Image result for LUMBAR FLEXION EXERC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66" name="Picture 10" descr="C:\Users\welcome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1475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INDICATIONS OF SURICAL DECOMPRESSION OF SPINAL CORD AND RECONSTRUCTION OF VERTEBRAL BODIES ARE NEUROLOGIC COMPLICATION:</a:t>
            </a:r>
          </a:p>
          <a:p>
            <a:pPr lvl="1"/>
            <a:r>
              <a:rPr lang="en-GB" dirty="0"/>
              <a:t>PARAPLEGIA</a:t>
            </a:r>
          </a:p>
          <a:p>
            <a:pPr lvl="1"/>
            <a:r>
              <a:rPr lang="en-GB" dirty="0"/>
              <a:t>PERSISTENT DESPITE TREATMENT.</a:t>
            </a:r>
          </a:p>
          <a:p>
            <a:pPr lvl="1"/>
            <a:endParaRPr lang="en-GB" dirty="0"/>
          </a:p>
          <a:p>
            <a:r>
              <a:rPr lang="en-GB" dirty="0"/>
              <a:t>MOST COMMON SITE FOR CORD COMPRESSION IS LOWER THORACIC REGION.</a:t>
            </a:r>
          </a:p>
          <a:p>
            <a:endParaRPr lang="en-GB" dirty="0"/>
          </a:p>
          <a:p>
            <a:r>
              <a:rPr lang="en-GB" dirty="0"/>
              <a:t>SURICAL PROCEDURES DONE ARE:</a:t>
            </a:r>
          </a:p>
          <a:p>
            <a:pPr lvl="1"/>
            <a:r>
              <a:rPr lang="en-GB" dirty="0"/>
              <a:t>VERTEBROPLASTY</a:t>
            </a:r>
          </a:p>
          <a:p>
            <a:pPr lvl="1"/>
            <a:r>
              <a:rPr lang="en-GB" dirty="0"/>
              <a:t>KYPHOPLASTY</a:t>
            </a:r>
          </a:p>
          <a:p>
            <a:pPr lvl="1"/>
            <a:endParaRPr lang="en-GB" dirty="0"/>
          </a:p>
          <a:p>
            <a:r>
              <a:rPr lang="en-GB" dirty="0"/>
              <a:t>PMMA CEMENT IS INJECTED TO FRACTURED VERTEBRAL BODY.</a:t>
            </a:r>
          </a:p>
          <a:p>
            <a:pPr lvl="1"/>
            <a:endParaRPr lang="en-GB" dirty="0"/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4757" name="Picture 5" descr="C:\Users\welcome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095610" cy="2409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Bone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  <a:p>
            <a:r>
              <a:rPr lang="en-GB" altLang="en-US"/>
              <a:t>Structure of lamellar bone?</a:t>
            </a:r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Structure of woven bone?</a:t>
            </a:r>
          </a:p>
        </p:txBody>
      </p:sp>
    </p:spTree>
    <p:extLst>
      <p:ext uri="{BB962C8B-B14F-4D97-AF65-F5344CB8AC3E}">
        <p14:creationId xmlns:p14="http://schemas.microsoft.com/office/powerpoint/2010/main" val="111297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1781</Words>
  <Application>Microsoft Office PowerPoint</Application>
  <PresentationFormat>On-screen Show (4:3)</PresentationFormat>
  <Paragraphs>465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Algerian</vt:lpstr>
      <vt:lpstr>Arial</vt:lpstr>
      <vt:lpstr>Calibri</vt:lpstr>
      <vt:lpstr>Courier New</vt:lpstr>
      <vt:lpstr>Freestyle Script</vt:lpstr>
      <vt:lpstr>Office Theme</vt:lpstr>
      <vt:lpstr>PowerPoint Presentation</vt:lpstr>
      <vt:lpstr>DEFINiTION</vt:lpstr>
      <vt:lpstr>WHO DEFINITION OF OSTEOPOROSIS</vt:lpstr>
      <vt:lpstr>PowerPoint Presentation</vt:lpstr>
      <vt:lpstr>Bone Metabolism</vt:lpstr>
      <vt:lpstr>Outline</vt:lpstr>
      <vt:lpstr>Normal Bone Structure</vt:lpstr>
      <vt:lpstr>PowerPoint Presentation</vt:lpstr>
      <vt:lpstr>Bone structure</vt:lpstr>
      <vt:lpstr>Bone turnover</vt:lpstr>
      <vt:lpstr>Bone turnover</vt:lpstr>
      <vt:lpstr>Calcium metabolism</vt:lpstr>
      <vt:lpstr>Phosphate metabolism</vt:lpstr>
      <vt:lpstr>PTH</vt:lpstr>
      <vt:lpstr>Calcitonin</vt:lpstr>
      <vt:lpstr>Vitamin D (cholecalciferol)</vt:lpstr>
      <vt:lpstr>PowerPoint Presentation</vt:lpstr>
      <vt:lpstr>Factors affecting bone turnover </vt:lpstr>
      <vt:lpstr>Factors affecting bone turnover</vt:lpstr>
      <vt:lpstr>Factors affecting bone turnover </vt:lpstr>
      <vt:lpstr>Bone metabolic disorders</vt:lpstr>
      <vt:lpstr>Bone metabolic disorders</vt:lpstr>
      <vt:lpstr>Biochemical tests</vt:lpstr>
      <vt:lpstr>EPIDEMIOLOGY</vt:lpstr>
      <vt:lpstr>PowerPoint Presentation</vt:lpstr>
      <vt:lpstr>PowerPoint Presentation</vt:lpstr>
      <vt:lpstr>STRUCTURE OF BONE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CAUSES</vt:lpstr>
      <vt:lpstr>Osteoporosis</vt:lpstr>
      <vt:lpstr>PowerPoint Presentation</vt:lpstr>
      <vt:lpstr>NORDIN CLASSIFICATION</vt:lpstr>
      <vt:lpstr>RIGGS AND MELTON</vt:lpstr>
      <vt:lpstr>Primary osteoporosis</vt:lpstr>
      <vt:lpstr>Primary osteoporosis</vt:lpstr>
      <vt:lpstr>Primary osteoporosis</vt:lpstr>
      <vt:lpstr>Primary osteoporosis</vt:lpstr>
      <vt:lpstr>Secondary Osteoporosis</vt:lpstr>
      <vt:lpstr>PowerPoint Presentation</vt:lpstr>
      <vt:lpstr>CLINICAL FEATURES</vt:lpstr>
      <vt:lpstr>PowerPoint Presentation</vt:lpstr>
      <vt:lpstr>PowerPoint Presentation</vt:lpstr>
      <vt:lpstr>PowerPoint Presentation</vt:lpstr>
      <vt:lpstr>PHYSICAL EXAMINATION</vt:lpstr>
      <vt:lpstr>PowerPoint Presentation</vt:lpstr>
      <vt:lpstr>PowerPoint Presentation</vt:lpstr>
      <vt:lpstr> </vt:lpstr>
      <vt:lpstr>DIFFERENTIAL DIAGNOSIS</vt:lpstr>
      <vt:lpstr>BLOOD INVESTIGATIONS</vt:lpstr>
      <vt:lpstr>RADIOLOGICAL INVESTIGATIONS</vt:lpstr>
      <vt:lpstr>CONVENTIONAL RADIOGRAPHY.</vt:lpstr>
      <vt:lpstr>X-RAY SPINE</vt:lpstr>
      <vt:lpstr>X-RAY PELVIS</vt:lpstr>
      <vt:lpstr>SINGH’S INDEX</vt:lpstr>
      <vt:lpstr>GRADES OF SINGH’S INDEX</vt:lpstr>
      <vt:lpstr>QUANTITATIVE BONE DENSITOMETRY.</vt:lpstr>
      <vt:lpstr>PowerPoint Presentation</vt:lpstr>
      <vt:lpstr>QUANTITATIVE BONE DENSITOMETRY.</vt:lpstr>
      <vt:lpstr>PowerPoint Presentation</vt:lpstr>
      <vt:lpstr>NON PHARMACOLOGICAL PREVENTION OF OSTEOPOROTIC FRACTURES</vt:lpstr>
      <vt:lpstr>PowerPoint Presentation</vt:lpstr>
      <vt:lpstr>PowerPoint Presentation</vt:lpstr>
      <vt:lpstr>PowerPoint Presentation</vt:lpstr>
      <vt:lpstr>BASIC THERAPEUTIC MEASURES</vt:lpstr>
      <vt:lpstr>ESTROGEN AND HRT.</vt:lpstr>
      <vt:lpstr>ANTI RESORPTIVE DRUGS</vt:lpstr>
      <vt:lpstr>BISPHOSPHONATES.</vt:lpstr>
      <vt:lpstr>SERM(SELECTIVE ESTROGEN RESPONSE MODULATOR)</vt:lpstr>
      <vt:lpstr>DRUGS THAT STIMULATE BONE FORMATIONS.</vt:lpstr>
      <vt:lpstr>STRONTIUM RONELATE</vt:lpstr>
      <vt:lpstr>ORTHOPAEDIC MANAGEMENT IN OSTEOPOROSIS</vt:lpstr>
      <vt:lpstr>PRINCIPLES</vt:lpstr>
      <vt:lpstr>CONSERVATIVE MANAGEMENT</vt:lpstr>
      <vt:lpstr>PowerPoint Presentation</vt:lpstr>
      <vt:lpstr>ORTHOPAEDIC SURGERY IN OSTEOPOROSIS.</vt:lpstr>
      <vt:lpstr>DISTAL END RADIUS</vt:lpstr>
      <vt:lpstr>HIP FRACTURES</vt:lpstr>
      <vt:lpstr>VERTEBRAL BODY FRACTURE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Orthopaedic department</cp:lastModifiedBy>
  <cp:revision>87</cp:revision>
  <dcterms:created xsi:type="dcterms:W3CDTF">2018-02-18T16:43:18Z</dcterms:created>
  <dcterms:modified xsi:type="dcterms:W3CDTF">2024-11-30T06:13:11Z</dcterms:modified>
</cp:coreProperties>
</file>