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r>
              <a:rPr lang="en-GB" dirty="0"/>
              <a:t>Proximal humerus fracture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Dr </a:t>
            </a:r>
            <a:r>
              <a:rPr lang="en-GB" dirty="0" err="1">
                <a:solidFill>
                  <a:schemeClr val="tx1"/>
                </a:solidFill>
              </a:rPr>
              <a:t>Vraj</a:t>
            </a:r>
            <a:r>
              <a:rPr lang="en-GB" dirty="0">
                <a:solidFill>
                  <a:schemeClr val="tx1"/>
                </a:solidFill>
              </a:rPr>
              <a:t> Patel</a:t>
            </a:r>
          </a:p>
          <a:p>
            <a:r>
              <a:rPr lang="en-GB" dirty="0">
                <a:solidFill>
                  <a:schemeClr val="tx1"/>
                </a:solidFill>
              </a:rPr>
              <a:t>Assistant Professor</a:t>
            </a:r>
          </a:p>
          <a:p>
            <a:r>
              <a:rPr lang="en-GB" dirty="0" err="1">
                <a:solidFill>
                  <a:schemeClr val="tx1"/>
                </a:solidFill>
              </a:rPr>
              <a:t>Dept</a:t>
            </a:r>
            <a:r>
              <a:rPr lang="en-GB" dirty="0">
                <a:solidFill>
                  <a:schemeClr val="tx1"/>
                </a:solidFill>
              </a:rPr>
              <a:t> of Orthopaedics, </a:t>
            </a:r>
            <a:r>
              <a:rPr lang="en-GB" dirty="0" err="1">
                <a:solidFill>
                  <a:schemeClr val="tx1"/>
                </a:solidFill>
              </a:rPr>
              <a:t>Dhiraj</a:t>
            </a:r>
            <a:r>
              <a:rPr lang="en-GB" dirty="0">
                <a:solidFill>
                  <a:schemeClr val="tx1"/>
                </a:solidFill>
              </a:rPr>
              <a:t> Hospital</a:t>
            </a:r>
          </a:p>
          <a:p>
            <a:r>
              <a:rPr lang="en-GB" dirty="0">
                <a:solidFill>
                  <a:schemeClr val="tx1"/>
                </a:solidFill>
              </a:rPr>
              <a:t>SBKS MIRC, </a:t>
            </a:r>
            <a:r>
              <a:rPr lang="en-GB" dirty="0" err="1">
                <a:solidFill>
                  <a:schemeClr val="tx1"/>
                </a:solidFill>
              </a:rPr>
              <a:t>Sumandeep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Vidyapeeth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Vadodara </a:t>
            </a:r>
          </a:p>
        </p:txBody>
      </p:sp>
    </p:spTree>
    <p:extLst>
      <p:ext uri="{BB962C8B-B14F-4D97-AF65-F5344CB8AC3E}">
        <p14:creationId xmlns:p14="http://schemas.microsoft.com/office/powerpoint/2010/main" val="122705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a2e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42925" y="573088"/>
            <a:ext cx="2327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• Neer 4-part </a:t>
            </a:r>
          </a:p>
        </p:txBody>
      </p:sp>
    </p:spTree>
    <p:extLst>
      <p:ext uri="{BB962C8B-B14F-4D97-AF65-F5344CB8AC3E}">
        <p14:creationId xmlns:p14="http://schemas.microsoft.com/office/powerpoint/2010/main" val="417717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a2e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23888" y="19050"/>
            <a:ext cx="31035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Fracture dislocation </a:t>
            </a:r>
          </a:p>
        </p:txBody>
      </p:sp>
    </p:spTree>
    <p:extLst>
      <p:ext uri="{BB962C8B-B14F-4D97-AF65-F5344CB8AC3E}">
        <p14:creationId xmlns:p14="http://schemas.microsoft.com/office/powerpoint/2010/main" val="360422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a2e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06450" y="6350"/>
            <a:ext cx="63468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A.O. (Jacob et al. 1984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96900" y="962025"/>
            <a:ext cx="26654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 humerus 11-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88963" y="1327150"/>
            <a:ext cx="306863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extraarticular unifocal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82613" y="1693863"/>
            <a:ext cx="293846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extraarticular bifocal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24475" y="1774825"/>
            <a:ext cx="3238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84200" y="2060575"/>
            <a:ext cx="25082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articular fracture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67338" y="3602038"/>
            <a:ext cx="3365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0850" y="4017963"/>
            <a:ext cx="5175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 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816100" y="4149725"/>
            <a:ext cx="5365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31- 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87375" y="4860925"/>
            <a:ext cx="23431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 femur 31- 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92138" y="5226050"/>
            <a:ext cx="25511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trochanteric area 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316538" y="5457825"/>
            <a:ext cx="352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20713" y="5592763"/>
            <a:ext cx="210026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244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neck fracture C = head fracture </a:t>
            </a:r>
          </a:p>
        </p:txBody>
      </p:sp>
    </p:spTree>
    <p:extLst>
      <p:ext uri="{BB962C8B-B14F-4D97-AF65-F5344CB8AC3E}">
        <p14:creationId xmlns:p14="http://schemas.microsoft.com/office/powerpoint/2010/main" val="158564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05163" y="808038"/>
            <a:ext cx="28606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Incidence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6583362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~ 100 per 100 000 person years •  70% of the proximal femur rate • Increased incidence with age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38188" y="4346575"/>
            <a:ext cx="33924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Not uncommon! </a:t>
            </a:r>
          </a:p>
        </p:txBody>
      </p:sp>
    </p:spTree>
    <p:extLst>
      <p:ext uri="{BB962C8B-B14F-4D97-AF65-F5344CB8AC3E}">
        <p14:creationId xmlns:p14="http://schemas.microsoft.com/office/powerpoint/2010/main" val="223161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352800" y="808038"/>
            <a:ext cx="25654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Anatomy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813593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37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Complex anatomy of shoulder • Almost global range of motion • Glenoid is shallow (1/4 size of head) • Capsule is loose (2 x size of head) • Anatomical neck # rare (poor prognosis) • Surgical neck # common (vasc. good) </a:t>
            </a:r>
          </a:p>
        </p:txBody>
      </p:sp>
    </p:spTree>
    <p:extLst>
      <p:ext uri="{BB962C8B-B14F-4D97-AF65-F5344CB8AC3E}">
        <p14:creationId xmlns:p14="http://schemas.microsoft.com/office/powerpoint/2010/main" val="13711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352800" y="808038"/>
            <a:ext cx="25654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Anatomy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33425" y="1577975"/>
            <a:ext cx="39227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Lesser tuberosity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33463" y="2066925"/>
            <a:ext cx="64293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(subscapularis,anterior-inferior)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38188" y="3238500"/>
            <a:ext cx="34591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Bicipital groove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39813" y="3727450"/>
            <a:ext cx="46069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(between tuberosities)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33425" y="4899025"/>
            <a:ext cx="41767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Greater tuberosity 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111250" y="5386388"/>
            <a:ext cx="66230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(supraspinatus,infraspinatus,teres minor, postero-superior) </a:t>
            </a:r>
          </a:p>
        </p:txBody>
      </p:sp>
    </p:spTree>
    <p:extLst>
      <p:ext uri="{BB962C8B-B14F-4D97-AF65-F5344CB8AC3E}">
        <p14:creationId xmlns:p14="http://schemas.microsoft.com/office/powerpoint/2010/main" val="373075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352800" y="808038"/>
            <a:ext cx="25654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Anatomy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3236912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33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Acromion </a:t>
            </a:r>
          </a:p>
          <a:p>
            <a:pPr eaLnBrk="1" hangingPunct="1">
              <a:lnSpc>
                <a:spcPts val="433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Rotator cuff </a:t>
            </a:r>
          </a:p>
          <a:p>
            <a:pPr eaLnBrk="1" hangingPunct="1">
              <a:lnSpc>
                <a:spcPts val="433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Other muscles • Blood supply </a:t>
            </a:r>
          </a:p>
          <a:p>
            <a:pPr eaLnBrk="1" hangingPunct="1">
              <a:lnSpc>
                <a:spcPts val="433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Nerve supply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96913" y="5518150"/>
            <a:ext cx="46640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Must all be considered! </a:t>
            </a:r>
          </a:p>
        </p:txBody>
      </p:sp>
    </p:spTree>
    <p:extLst>
      <p:ext uri="{BB962C8B-B14F-4D97-AF65-F5344CB8AC3E}">
        <p14:creationId xmlns:p14="http://schemas.microsoft.com/office/powerpoint/2010/main" val="335853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3" descr="a2e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429125"/>
            <a:ext cx="26733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" name="Picture 4" descr="a2e3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429125"/>
            <a:ext cx="2671763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" name="Picture 5" descr="a2e3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430713"/>
            <a:ext cx="2670175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60725" y="808038"/>
            <a:ext cx="275113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Radiology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6763" y="2003425"/>
            <a:ext cx="29781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Radiographs • Special views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66763" y="3175000"/>
            <a:ext cx="48196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s-E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C.T. Scan ( + 3D recon) • M.R.I. </a:t>
            </a:r>
            <a:endParaRPr lang="en-US" altLang="en-US" sz="3209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8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72230" y="808038"/>
            <a:ext cx="5529719" cy="65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 dirty="0">
                <a:latin typeface="Comic Sans MS" panose="030F0702030302020204" pitchFamily="66" charset="0"/>
                <a:cs typeface="Arial" panose="020B0604020202020204" pitchFamily="34" charset="0"/>
              </a:rPr>
              <a:t>Trauma series x ray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64849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</a:t>
            </a:r>
            <a:r>
              <a:rPr lang="en-US" altLang="en-US" sz="3209" dirty="0" err="1">
                <a:latin typeface="Comic Sans MS" panose="030F0702030302020204" pitchFamily="66" charset="0"/>
                <a:cs typeface="Arial" panose="020B0604020202020204" pitchFamily="34" charset="0"/>
              </a:rPr>
              <a:t>Anteroposterior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 and lateral </a:t>
            </a:r>
          </a:p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Axillary view (if possible) </a:t>
            </a:r>
          </a:p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</a:t>
            </a:r>
            <a:r>
              <a:rPr lang="en-US" altLang="en-US" sz="3209" dirty="0" err="1">
                <a:latin typeface="Comic Sans MS" panose="030F0702030302020204" pitchFamily="66" charset="0"/>
                <a:cs typeface="Arial" panose="020B0604020202020204" pitchFamily="34" charset="0"/>
              </a:rPr>
              <a:t>Velpeau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 (modified) axillary view </a:t>
            </a:r>
          </a:p>
        </p:txBody>
      </p:sp>
    </p:spTree>
    <p:extLst>
      <p:ext uri="{BB962C8B-B14F-4D97-AF65-F5344CB8AC3E}">
        <p14:creationId xmlns:p14="http://schemas.microsoft.com/office/powerpoint/2010/main" val="197977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60563" y="808038"/>
            <a:ext cx="5348287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Associated injuries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41363" y="2003425"/>
            <a:ext cx="28829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Neurological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44538" y="2589213"/>
            <a:ext cx="21256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Vascular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66763" y="3175000"/>
            <a:ext cx="39116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Musculotendonous • Chest </a:t>
            </a:r>
          </a:p>
        </p:txBody>
      </p:sp>
    </p:spTree>
    <p:extLst>
      <p:ext uri="{BB962C8B-B14F-4D97-AF65-F5344CB8AC3E}">
        <p14:creationId xmlns:p14="http://schemas.microsoft.com/office/powerpoint/2010/main" val="415217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71800" y="209119"/>
            <a:ext cx="290671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 dirty="0">
                <a:latin typeface="Comic Sans MS" panose="030F0702030302020204" pitchFamily="66" charset="0"/>
                <a:cs typeface="Arial" panose="020B0604020202020204" pitchFamily="34" charset="0"/>
              </a:rPr>
              <a:t>Definition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94472" y="1447800"/>
            <a:ext cx="7053262" cy="482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Fractures of the </a:t>
            </a:r>
            <a:r>
              <a:rPr lang="en-US" altLang="en-US" sz="3209" dirty="0" err="1">
                <a:latin typeface="Comic Sans MS" panose="030F0702030302020204" pitchFamily="66" charset="0"/>
                <a:cs typeface="Arial" panose="020B0604020202020204" pitchFamily="34" charset="0"/>
              </a:rPr>
              <a:t>metaphyses</a:t>
            </a:r>
            <a:endParaRPr lang="en-US" altLang="en-US" sz="3209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endParaRPr lang="en-US" altLang="en-US" sz="3209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May involve the articular surface   </a:t>
            </a: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endParaRPr lang="en-US" altLang="en-US" sz="3209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Include the humeral head, greater and lesser </a:t>
            </a:r>
            <a:r>
              <a:rPr lang="en-US" altLang="en-US" sz="3209" dirty="0" err="1">
                <a:latin typeface="Comic Sans MS" panose="030F0702030302020204" pitchFamily="66" charset="0"/>
                <a:cs typeface="Arial" panose="020B0604020202020204" pitchFamily="34" charset="0"/>
              </a:rPr>
              <a:t>tuberosities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, bicipital groove and proximal humeral shaft </a:t>
            </a: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endParaRPr lang="en-US" altLang="en-US" sz="3209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Anatomical vs surgical neck </a:t>
            </a:r>
          </a:p>
        </p:txBody>
      </p:sp>
    </p:spTree>
    <p:extLst>
      <p:ext uri="{BB962C8B-B14F-4D97-AF65-F5344CB8AC3E}">
        <p14:creationId xmlns:p14="http://schemas.microsoft.com/office/powerpoint/2010/main" val="388045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851150" y="808038"/>
            <a:ext cx="35687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Management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503872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Classification / severity • Articular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66763" y="3175000"/>
            <a:ext cx="33829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Extra-articular • Age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66763" y="4346575"/>
            <a:ext cx="397033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Functional demand • Co-morbidities </a:t>
            </a:r>
          </a:p>
        </p:txBody>
      </p:sp>
    </p:spTree>
    <p:extLst>
      <p:ext uri="{BB962C8B-B14F-4D97-AF65-F5344CB8AC3E}">
        <p14:creationId xmlns:p14="http://schemas.microsoft.com/office/powerpoint/2010/main" val="395518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3" descr="a2e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562225"/>
            <a:ext cx="2816225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56816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</p:spTree>
    <p:extLst>
      <p:ext uri="{BB962C8B-B14F-4D97-AF65-F5344CB8AC3E}">
        <p14:creationId xmlns:p14="http://schemas.microsoft.com/office/powerpoint/2010/main" val="2720578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3" descr="a2e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6688"/>
            <a:ext cx="2740025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" name="Picture 4" descr="a2e3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30725"/>
            <a:ext cx="274002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6763" y="2003425"/>
            <a:ext cx="56816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38188" y="3175000"/>
            <a:ext cx="2841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</a:t>
            </a:r>
          </a:p>
        </p:txBody>
      </p:sp>
    </p:spTree>
    <p:extLst>
      <p:ext uri="{BB962C8B-B14F-4D97-AF65-F5344CB8AC3E}">
        <p14:creationId xmlns:p14="http://schemas.microsoft.com/office/powerpoint/2010/main" val="3984896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" descr="a2e3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6688"/>
            <a:ext cx="2740025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9" name="Picture 4" descr="a2e3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30725"/>
            <a:ext cx="274002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0" name="Picture 5" descr="a2e39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6688"/>
            <a:ext cx="2927350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6763" y="2003425"/>
            <a:ext cx="56816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66763" y="3175000"/>
            <a:ext cx="293528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• Clover plates </a:t>
            </a:r>
          </a:p>
        </p:txBody>
      </p:sp>
    </p:spTree>
    <p:extLst>
      <p:ext uri="{BB962C8B-B14F-4D97-AF65-F5344CB8AC3E}">
        <p14:creationId xmlns:p14="http://schemas.microsoft.com/office/powerpoint/2010/main" val="3495692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3" descr="a2e3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3976687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56816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66763" y="3175000"/>
            <a:ext cx="29352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pt-BR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• Clover plates • AO plates </a:t>
            </a:r>
            <a:endParaRPr lang="en-US" altLang="en-US" sz="3209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76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3" descr="a2e3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2751137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7" name="Picture 4" descr="a2e3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2767012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66763" y="2003425"/>
            <a:ext cx="56816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66763" y="3175000"/>
            <a:ext cx="2935287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26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pt-BR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• Clover plates • AO plates • Nails </a:t>
            </a:r>
            <a:endParaRPr lang="en-US" altLang="en-US" sz="3209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2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3" descr="a2e3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2751137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1" name="Picture 4" descr="a2e3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2738437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8163" y="1620838"/>
            <a:ext cx="568166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8163" y="2792413"/>
            <a:ext cx="29352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26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pt-BR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• Clover plates • AO plates • Nails </a:t>
            </a:r>
            <a:endParaRPr lang="en-US" altLang="en-US" sz="3209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15938" y="5135563"/>
            <a:ext cx="1905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Screws </a:t>
            </a:r>
          </a:p>
        </p:txBody>
      </p:sp>
    </p:spTree>
    <p:extLst>
      <p:ext uri="{BB962C8B-B14F-4D97-AF65-F5344CB8AC3E}">
        <p14:creationId xmlns:p14="http://schemas.microsoft.com/office/powerpoint/2010/main" val="186426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3" descr="a2e3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2751137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5" name="Picture 4" descr="a2e3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2851150"/>
            <a:ext cx="3011487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8163" y="1620838"/>
            <a:ext cx="568166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38163" y="2792413"/>
            <a:ext cx="29352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26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pt-BR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• Clover plates • AO plates • Nails </a:t>
            </a:r>
            <a:endParaRPr lang="en-US" altLang="en-US" sz="3209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38163" y="5135563"/>
            <a:ext cx="198596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Screws • Sutures </a:t>
            </a:r>
          </a:p>
        </p:txBody>
      </p:sp>
    </p:spTree>
    <p:extLst>
      <p:ext uri="{BB962C8B-B14F-4D97-AF65-F5344CB8AC3E}">
        <p14:creationId xmlns:p14="http://schemas.microsoft.com/office/powerpoint/2010/main" val="3122746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19113" y="422275"/>
            <a:ext cx="6711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</a:t>
            </a: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Internal fixation complications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81138" y="998538"/>
            <a:ext cx="19732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Nonunion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81138" y="1512888"/>
            <a:ext cx="19097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Malunion 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538288" y="2028825"/>
            <a:ext cx="43148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4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Hardware complications • AVN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38288" y="3055938"/>
            <a:ext cx="4556125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36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Neurovascular injury • Subacromial impingement • Frozen shoulder 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482725" y="4598988"/>
            <a:ext cx="20510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Infection 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538288" y="5113338"/>
            <a:ext cx="441166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423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Heterotopic ossification • Subluxation </a:t>
            </a:r>
          </a:p>
        </p:txBody>
      </p:sp>
    </p:spTree>
    <p:extLst>
      <p:ext uri="{BB962C8B-B14F-4D97-AF65-F5344CB8AC3E}">
        <p14:creationId xmlns:p14="http://schemas.microsoft.com/office/powerpoint/2010/main" val="3122195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03238" y="1620838"/>
            <a:ext cx="42243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Complications &gt;50%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12763" y="2792413"/>
            <a:ext cx="24114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Non-union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8163" y="3378200"/>
            <a:ext cx="34798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Plate pull-out • Loss of fixation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8163" y="5135563"/>
            <a:ext cx="71643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Mayo Clinic experience ASES 2006 (n=82, 57% complications) </a:t>
            </a:r>
          </a:p>
        </p:txBody>
      </p:sp>
    </p:spTree>
    <p:extLst>
      <p:ext uri="{BB962C8B-B14F-4D97-AF65-F5344CB8AC3E}">
        <p14:creationId xmlns:p14="http://schemas.microsoft.com/office/powerpoint/2010/main" val="177419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54375" y="808038"/>
            <a:ext cx="276225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Aetiology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727392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Fall onto outstretched hand (foosh) • Often low energy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6763" y="3175000"/>
            <a:ext cx="69167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May be part of polytrauma • Excessive rotation with abduction • Direct blow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6763" y="4932363"/>
            <a:ext cx="36972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Convulsion/shock • Metastatic </a:t>
            </a:r>
          </a:p>
        </p:txBody>
      </p:sp>
    </p:spTree>
    <p:extLst>
      <p:ext uri="{BB962C8B-B14F-4D97-AF65-F5344CB8AC3E}">
        <p14:creationId xmlns:p14="http://schemas.microsoft.com/office/powerpoint/2010/main" val="1594722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3" descr="a2e3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18088"/>
            <a:ext cx="21653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7" name="Picture 4" descr="a2e3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067050"/>
            <a:ext cx="2163763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43088" y="808038"/>
            <a:ext cx="55864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Treatment Methods 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09588" y="1620838"/>
            <a:ext cx="30019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Arthroplasty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455738" y="2627313"/>
            <a:ext cx="578961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4964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latin typeface="Comic Sans MS" panose="030F0702030302020204" pitchFamily="66" charset="0"/>
                <a:cs typeface="Arial" panose="020B0604020202020204" pitchFamily="34" charset="0"/>
              </a:rPr>
              <a:t>• Only 50 % good or excellent outcomes • Tuberosity malposition 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416050" y="4533900"/>
            <a:ext cx="32956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latin typeface="Comic Sans MS" panose="030F0702030302020204" pitchFamily="66" charset="0"/>
                <a:cs typeface="Arial" panose="020B0604020202020204" pitchFamily="34" charset="0"/>
              </a:rPr>
              <a:t>• Tuberosity nonunion </a:t>
            </a:r>
          </a:p>
        </p:txBody>
      </p:sp>
    </p:spTree>
    <p:extLst>
      <p:ext uri="{BB962C8B-B14F-4D97-AF65-F5344CB8AC3E}">
        <p14:creationId xmlns:p14="http://schemas.microsoft.com/office/powerpoint/2010/main" val="4093749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93713" y="1620838"/>
            <a:ext cx="6037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Indications for Arthroplasty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389063" y="2638425"/>
            <a:ext cx="387826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Preexisting GHJ OA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455738" y="3665538"/>
            <a:ext cx="63277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084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Fractures where internal fixation is technically impossible </a:t>
            </a:r>
          </a:p>
        </p:txBody>
      </p:sp>
    </p:spTree>
    <p:extLst>
      <p:ext uri="{BB962C8B-B14F-4D97-AF65-F5344CB8AC3E}">
        <p14:creationId xmlns:p14="http://schemas.microsoft.com/office/powerpoint/2010/main" val="2418428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3" descr="a2e3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0213"/>
            <a:ext cx="3502025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5" name="Picture 4" descr="a2e3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06525"/>
            <a:ext cx="3465512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6" name="Picture 5" descr="a2e3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62063"/>
            <a:ext cx="3208337" cy="55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76263" y="350838"/>
            <a:ext cx="6037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Indications for Arthroplasty </a:t>
            </a:r>
          </a:p>
        </p:txBody>
      </p:sp>
    </p:spTree>
    <p:extLst>
      <p:ext uri="{BB962C8B-B14F-4D97-AF65-F5344CB8AC3E}">
        <p14:creationId xmlns:p14="http://schemas.microsoft.com/office/powerpoint/2010/main" val="176414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617788" y="808038"/>
            <a:ext cx="40354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Non-operative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7694612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Small avulsion fractures and impacted surgical neck fractures.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66763" y="3076575"/>
            <a:ext cx="47720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Low functional demand • Poor surgical risk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766763" y="4833938"/>
            <a:ext cx="71215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Shoulder immobiliser and pendulum therapy at 3/52 </a:t>
            </a:r>
          </a:p>
        </p:txBody>
      </p:sp>
    </p:spTree>
    <p:extLst>
      <p:ext uri="{BB962C8B-B14F-4D97-AF65-F5344CB8AC3E}">
        <p14:creationId xmlns:p14="http://schemas.microsoft.com/office/powerpoint/2010/main" val="3606185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312988" y="808038"/>
            <a:ext cx="46450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2 part fractures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31775" y="2003425"/>
            <a:ext cx="87566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8/10 proximal humeral fractures •  1cm / 45 degree figure arbitrary, not fixed • Only allow motion once “sticky”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90500" y="3760788"/>
            <a:ext cx="62277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Transitory subluxation occurs </a:t>
            </a:r>
          </a:p>
        </p:txBody>
      </p:sp>
    </p:spTree>
    <p:extLst>
      <p:ext uri="{BB962C8B-B14F-4D97-AF65-F5344CB8AC3E}">
        <p14:creationId xmlns:p14="http://schemas.microsoft.com/office/powerpoint/2010/main" val="2191807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19200" y="808038"/>
            <a:ext cx="683418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2 part articular fracture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38188" y="2003425"/>
            <a:ext cx="32877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Anatomic neck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47713" y="2589213"/>
            <a:ext cx="13938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Rare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38188" y="3175000"/>
            <a:ext cx="30257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AVN common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66763" y="3760788"/>
            <a:ext cx="6110287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Manage conservatively • Late prosthetic replacement? </a:t>
            </a:r>
          </a:p>
        </p:txBody>
      </p:sp>
    </p:spTree>
    <p:extLst>
      <p:ext uri="{BB962C8B-B14F-4D97-AF65-F5344CB8AC3E}">
        <p14:creationId xmlns:p14="http://schemas.microsoft.com/office/powerpoint/2010/main" val="1109899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68388" y="503238"/>
            <a:ext cx="71342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2 part shaft displacement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33463" y="1185863"/>
            <a:ext cx="733901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Surgical neck. All ages. Pec major deforms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11188" y="2128838"/>
            <a:ext cx="83185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</a:t>
            </a:r>
            <a:r>
              <a:rPr lang="en-US" altLang="en-US" sz="2808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 Impacted</a:t>
            </a: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  <a:r>
              <a:rPr lang="en-US" altLang="en-US" sz="2808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(11-A2)</a:t>
            </a: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 disimpact if &gt; 45 degrees 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66763" y="3070225"/>
            <a:ext cx="74755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95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</a:t>
            </a:r>
            <a:r>
              <a:rPr lang="en-US" altLang="en-US" sz="2808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 Unimpacted</a:t>
            </a: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  <a:r>
              <a:rPr lang="en-US" altLang="en-US" sz="2808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(11-A3)</a:t>
            </a: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 pec major displaces shaft &amp; may risk axillary artery / brachial plexus. 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087438" y="4313238"/>
            <a:ext cx="7643812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23813" indent="-23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92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- closed reduction - ?stable.   May need pin or ORIF to address interposition!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66763" y="5640388"/>
            <a:ext cx="74676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92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</a:t>
            </a:r>
            <a:r>
              <a:rPr lang="en-US" altLang="en-US" sz="2808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 Comminuted</a:t>
            </a: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: Spica in flexion possible, but ORIF or percutaneous pins preferable </a:t>
            </a:r>
          </a:p>
        </p:txBody>
      </p:sp>
    </p:spTree>
    <p:extLst>
      <p:ext uri="{BB962C8B-B14F-4D97-AF65-F5344CB8AC3E}">
        <p14:creationId xmlns:p14="http://schemas.microsoft.com/office/powerpoint/2010/main" val="1503363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16025" y="473075"/>
            <a:ext cx="6837363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2443163" indent="-2443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43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43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43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3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0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7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4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1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485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2 part greater tuberosity (11-A1)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03238" y="2384425"/>
            <a:ext cx="4343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Anterior dislocation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8163" y="2970213"/>
            <a:ext cx="60848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Tuberosity often fragmented • C.T. helpful to assess 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8163" y="4141788"/>
            <a:ext cx="8502650" cy="22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074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ORIF &amp; cuff repair if articular component • Impingement may result (if &gt;5mm proud) • Percutaneous cannulated screw or tension band technique </a:t>
            </a:r>
          </a:p>
        </p:txBody>
      </p:sp>
    </p:spTree>
    <p:extLst>
      <p:ext uri="{BB962C8B-B14F-4D97-AF65-F5344CB8AC3E}">
        <p14:creationId xmlns:p14="http://schemas.microsoft.com/office/powerpoint/2010/main" val="3429656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320800" y="808038"/>
            <a:ext cx="66294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2 part lesser tuberosity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49338" y="2003425"/>
            <a:ext cx="21891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Seizures 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030288" y="2589213"/>
            <a:ext cx="51339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Axillary view &amp; C.T. help 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73150" y="3175000"/>
            <a:ext cx="768508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Block to internal rotation (? articular) may mandate ORIF &amp; repair 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350963" y="4151313"/>
            <a:ext cx="42052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subscapularis tendon </a:t>
            </a:r>
          </a:p>
        </p:txBody>
      </p:sp>
    </p:spTree>
    <p:extLst>
      <p:ext uri="{BB962C8B-B14F-4D97-AF65-F5344CB8AC3E}">
        <p14:creationId xmlns:p14="http://schemas.microsoft.com/office/powerpoint/2010/main" val="3593065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036763" y="579438"/>
            <a:ext cx="519906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3 part (11 - B1,2,3)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6763" y="1430338"/>
            <a:ext cx="63404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334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1 tuberosity always attached &amp; surgical neck always displaced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6763" y="2941638"/>
            <a:ext cx="71278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388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Gr tuberosity # = internal rotation • Lesser tuberosity # = ext rotation • Modified axillary view &amp; C.T. help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36600" y="5087938"/>
            <a:ext cx="34051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ORIF favoured 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6763" y="5624513"/>
            <a:ext cx="61198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334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Prosthesis if poor soft tissue attachment or elderly patient </a:t>
            </a:r>
          </a:p>
        </p:txBody>
      </p:sp>
    </p:spTree>
    <p:extLst>
      <p:ext uri="{BB962C8B-B14F-4D97-AF65-F5344CB8AC3E}">
        <p14:creationId xmlns:p14="http://schemas.microsoft.com/office/powerpoint/2010/main" val="241679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728913" y="808038"/>
            <a:ext cx="38131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Classification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4375" y="2003425"/>
            <a:ext cx="77041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Neer: 2 part, 3 part, 4 part, articular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6763" y="3175000"/>
            <a:ext cx="6894512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Muller AO: modified Neer system with emphasis on vascularity </a:t>
            </a:r>
          </a:p>
        </p:txBody>
      </p:sp>
    </p:spTree>
    <p:extLst>
      <p:ext uri="{BB962C8B-B14F-4D97-AF65-F5344CB8AC3E}">
        <p14:creationId xmlns:p14="http://schemas.microsoft.com/office/powerpoint/2010/main" val="2193424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71763" y="808038"/>
            <a:ext cx="392906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4 part (11-C3)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9375" y="2003425"/>
            <a:ext cx="76469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722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Valgus impacted vs. true 4-part # • Non operative for minor displacement • Prosthesis for true 4 part fractures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9375" y="5518150"/>
            <a:ext cx="83089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Explore intermediate lesions and ORIF if soft tissue allows </a:t>
            </a:r>
          </a:p>
        </p:txBody>
      </p:sp>
    </p:spTree>
    <p:extLst>
      <p:ext uri="{BB962C8B-B14F-4D97-AF65-F5344CB8AC3E}">
        <p14:creationId xmlns:p14="http://schemas.microsoft.com/office/powerpoint/2010/main" val="471384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493838" y="808038"/>
            <a:ext cx="62849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Fracture - dislocations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752792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2 part - closed or open reduction and stabilise fracture on its merits 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66763" y="3662363"/>
            <a:ext cx="6202362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621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3 part - ORIF (or prosthesis ) •  4 part - prosthesis </a:t>
            </a:r>
          </a:p>
        </p:txBody>
      </p:sp>
    </p:spTree>
    <p:extLst>
      <p:ext uri="{BB962C8B-B14F-4D97-AF65-F5344CB8AC3E}">
        <p14:creationId xmlns:p14="http://schemas.microsoft.com/office/powerpoint/2010/main" val="329639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74738" y="808038"/>
            <a:ext cx="71215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Articular surface defects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1113" y="2003425"/>
            <a:ext cx="45513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Impression fractures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9375" y="3175000"/>
            <a:ext cx="69850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Common with posterior dislocation • Axillary view and C.T. helpful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1750" y="4932363"/>
            <a:ext cx="60467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Management depends on size </a:t>
            </a:r>
          </a:p>
        </p:txBody>
      </p:sp>
    </p:spTree>
    <p:extLst>
      <p:ext uri="{BB962C8B-B14F-4D97-AF65-F5344CB8AC3E}">
        <p14:creationId xmlns:p14="http://schemas.microsoft.com/office/powerpoint/2010/main" val="3393649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74738" y="808038"/>
            <a:ext cx="71215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Articular surface defects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350" y="2003425"/>
            <a:ext cx="51927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Head splitting fractures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0325" y="3175000"/>
            <a:ext cx="35496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 Central impact 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3338" y="4346575"/>
            <a:ext cx="8407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 Prosthetic replacement usually required </a:t>
            </a:r>
          </a:p>
        </p:txBody>
      </p:sp>
    </p:spTree>
    <p:extLst>
      <p:ext uri="{BB962C8B-B14F-4D97-AF65-F5344CB8AC3E}">
        <p14:creationId xmlns:p14="http://schemas.microsoft.com/office/powerpoint/2010/main" val="4161548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3" descr="a2e3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79388"/>
            <a:ext cx="3355975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3" name="Picture 4" descr="a2e3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019175"/>
            <a:ext cx="3355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4" name="Picture 5" descr="a2e3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857375"/>
            <a:ext cx="3355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5" name="Picture 6" descr="a2e3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50825"/>
            <a:ext cx="32194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7" descr="a2e3C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55688"/>
            <a:ext cx="321945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8" descr="a2e3C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858963"/>
            <a:ext cx="3217863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9375" y="2805113"/>
            <a:ext cx="71739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2-part fracture in healthy young man How will you treat? 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1750" y="4270375"/>
            <a:ext cx="5429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1. Non operatively in a sling 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79375" y="4759325"/>
            <a:ext cx="7507288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36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2. Manipulation plus k-wire if unstable 3. Open reduction and internal fixation 4. Prosthetic replacement </a:t>
            </a:r>
          </a:p>
        </p:txBody>
      </p:sp>
    </p:spTree>
    <p:extLst>
      <p:ext uri="{BB962C8B-B14F-4D97-AF65-F5344CB8AC3E}">
        <p14:creationId xmlns:p14="http://schemas.microsoft.com/office/powerpoint/2010/main" val="2243289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924050" y="808038"/>
            <a:ext cx="542131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Pre - operative plan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39775" y="2003425"/>
            <a:ext cx="34210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Imaging is vital 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41363" y="2589213"/>
            <a:ext cx="23828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Expertise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33425" y="3175000"/>
            <a:ext cx="41814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Implant availability 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19138" y="3760788"/>
            <a:ext cx="68659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Resources for perioperative care </a:t>
            </a:r>
          </a:p>
        </p:txBody>
      </p:sp>
    </p:spTree>
    <p:extLst>
      <p:ext uri="{BB962C8B-B14F-4D97-AF65-F5344CB8AC3E}">
        <p14:creationId xmlns:p14="http://schemas.microsoft.com/office/powerpoint/2010/main" val="2625800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 descr="a2e3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3935413"/>
            <a:ext cx="198596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1" name="Picture 4" descr="a2e3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935413"/>
            <a:ext cx="10302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2" name="Picture 5" descr="a2e3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935413"/>
            <a:ext cx="19494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3" name="Picture 6" descr="a2e3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3935413"/>
            <a:ext cx="10287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205038" y="808038"/>
            <a:ext cx="48625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Management Tips 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739775" y="2003425"/>
            <a:ext cx="27813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Pre-surgery 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643063" y="2568575"/>
            <a:ext cx="34432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latin typeface="Comic Sans MS" panose="030F0702030302020204" pitchFamily="66" charset="0"/>
                <a:cs typeface="Arial" panose="020B0604020202020204" pitchFamily="34" charset="0"/>
              </a:rPr>
              <a:t>• Sling + body-bandage 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687513" y="3448050"/>
            <a:ext cx="40989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latin typeface="Comic Sans MS" panose="030F0702030302020204" pitchFamily="66" charset="0"/>
                <a:cs typeface="Arial" panose="020B0604020202020204" pitchFamily="34" charset="0"/>
              </a:rPr>
              <a:t>• Imaging:   X-rays  +/-  CT 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625600" y="5645150"/>
            <a:ext cx="53578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latin typeface="Comic Sans MS" panose="030F0702030302020204" pitchFamily="66" charset="0"/>
                <a:cs typeface="Arial" panose="020B0604020202020204" pitchFamily="34" charset="0"/>
              </a:rPr>
              <a:t>• Anaesthetic workup + optimisation </a:t>
            </a:r>
          </a:p>
        </p:txBody>
      </p:sp>
    </p:spTree>
    <p:extLst>
      <p:ext uri="{BB962C8B-B14F-4D97-AF65-F5344CB8AC3E}">
        <p14:creationId xmlns:p14="http://schemas.microsoft.com/office/powerpoint/2010/main" val="3591750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549525" y="808038"/>
            <a:ext cx="417353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Implant choice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42950" y="1577975"/>
            <a:ext cx="1946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K-wires 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30250" y="2163763"/>
            <a:ext cx="40354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Cannulated screws 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65175" y="2749550"/>
            <a:ext cx="70088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Tension band wire / suture • I.M.nail (retrograde or antegrade) • PHN 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65175" y="4506913"/>
            <a:ext cx="62103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Proximal humeral locking plate • Hemiarthroplasty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60400" y="6264275"/>
            <a:ext cx="6045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Combination may be required </a:t>
            </a:r>
          </a:p>
        </p:txBody>
      </p:sp>
    </p:spTree>
    <p:extLst>
      <p:ext uri="{BB962C8B-B14F-4D97-AF65-F5344CB8AC3E}">
        <p14:creationId xmlns:p14="http://schemas.microsoft.com/office/powerpoint/2010/main" val="2255206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3" descr="a2e3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911350"/>
            <a:ext cx="2981325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699" name="Picture 4" descr="a2e3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489200"/>
            <a:ext cx="3897312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930400" y="833438"/>
            <a:ext cx="541178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MS Reference Sans Serif" panose="020B0604030504040204" pitchFamily="34" charset="0"/>
                <a:cs typeface="Arial" panose="020B0604020202020204" pitchFamily="34" charset="0"/>
              </a:rPr>
              <a:t>Surgical approach 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620838" y="2146300"/>
            <a:ext cx="31623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latin typeface="Comic Sans MS" panose="030F0702030302020204" pitchFamily="66" charset="0"/>
                <a:cs typeface="Arial" panose="020B0604020202020204" pitchFamily="34" charset="0"/>
              </a:rPr>
              <a:t>- Deltopectoral approach 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625600" y="5807075"/>
            <a:ext cx="18399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latin typeface="Comic Sans MS" panose="030F0702030302020204" pitchFamily="66" charset="0"/>
                <a:cs typeface="Arial" panose="020B0604020202020204" pitchFamily="34" charset="0"/>
              </a:rPr>
              <a:t>- Deltoid split </a:t>
            </a:r>
          </a:p>
        </p:txBody>
      </p:sp>
    </p:spTree>
    <p:extLst>
      <p:ext uri="{BB962C8B-B14F-4D97-AF65-F5344CB8AC3E}">
        <p14:creationId xmlns:p14="http://schemas.microsoft.com/office/powerpoint/2010/main" val="2110473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3" descr="a2e3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339975"/>
            <a:ext cx="26114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433763" y="808038"/>
            <a:ext cx="24034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Surgery 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55613" y="1620838"/>
            <a:ext cx="69453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Reduce fracture &amp; provisionally fix </a:t>
            </a:r>
          </a:p>
        </p:txBody>
      </p:sp>
    </p:spTree>
    <p:extLst>
      <p:ext uri="{BB962C8B-B14F-4D97-AF65-F5344CB8AC3E}">
        <p14:creationId xmlns:p14="http://schemas.microsoft.com/office/powerpoint/2010/main" val="355441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09875" y="808038"/>
            <a:ext cx="365125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Neer: (1970)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733107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26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Anatomy and biomechanics • Accurate I.D. of 4 major fragments •  &gt; 1cm or &gt;45 degrees = displacement • Impression or head-split fractures </a:t>
            </a:r>
          </a:p>
        </p:txBody>
      </p:sp>
    </p:spTree>
    <p:extLst>
      <p:ext uri="{BB962C8B-B14F-4D97-AF65-F5344CB8AC3E}">
        <p14:creationId xmlns:p14="http://schemas.microsoft.com/office/powerpoint/2010/main" val="31503013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3" descr="a2e3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339975"/>
            <a:ext cx="26114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7" name="Picture 4" descr="a2e3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339975"/>
            <a:ext cx="245586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433763" y="808038"/>
            <a:ext cx="24034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Surgery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84188" y="1620838"/>
            <a:ext cx="7727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Locking screws into proximal segment </a:t>
            </a:r>
          </a:p>
        </p:txBody>
      </p:sp>
    </p:spTree>
    <p:extLst>
      <p:ext uri="{BB962C8B-B14F-4D97-AF65-F5344CB8AC3E}">
        <p14:creationId xmlns:p14="http://schemas.microsoft.com/office/powerpoint/2010/main" val="1095388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3" descr="a2e3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339975"/>
            <a:ext cx="26114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1" name="Picture 4" descr="a2e3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339975"/>
            <a:ext cx="245586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2" name="Picture 5" descr="a2e3D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4505325"/>
            <a:ext cx="2608262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433763" y="808038"/>
            <a:ext cx="24034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Surgery 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03238" y="1620838"/>
            <a:ext cx="3911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Complete fixation </a:t>
            </a:r>
          </a:p>
        </p:txBody>
      </p:sp>
    </p:spTree>
    <p:extLst>
      <p:ext uri="{BB962C8B-B14F-4D97-AF65-F5344CB8AC3E}">
        <p14:creationId xmlns:p14="http://schemas.microsoft.com/office/powerpoint/2010/main" val="1553472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3" descr="a2e3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339975"/>
            <a:ext cx="26114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5" name="Picture 4" descr="a2e3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339975"/>
            <a:ext cx="245586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6" name="Picture 5" descr="a2e3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4505325"/>
            <a:ext cx="2608262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7" name="Picture 6" descr="a2e3D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511675"/>
            <a:ext cx="245427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433763" y="808038"/>
            <a:ext cx="24034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Surgery 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93713" y="1620838"/>
            <a:ext cx="58864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Ensure screw placement o.k. </a:t>
            </a:r>
          </a:p>
        </p:txBody>
      </p:sp>
    </p:spTree>
    <p:extLst>
      <p:ext uri="{BB962C8B-B14F-4D97-AF65-F5344CB8AC3E}">
        <p14:creationId xmlns:p14="http://schemas.microsoft.com/office/powerpoint/2010/main" val="1458354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939925" y="808038"/>
            <a:ext cx="539273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Post operative care 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58763" y="2589213"/>
            <a:ext cx="7742237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26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Consider </a:t>
            </a: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ability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 &amp; patient </a:t>
            </a: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expectation 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Consider </a:t>
            </a: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stability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 &amp; </a:t>
            </a: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quality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 of repair • Passive - protected active - active • Supervision! </a:t>
            </a:r>
          </a:p>
        </p:txBody>
      </p:sp>
    </p:spTree>
    <p:extLst>
      <p:ext uri="{BB962C8B-B14F-4D97-AF65-F5344CB8AC3E}">
        <p14:creationId xmlns:p14="http://schemas.microsoft.com/office/powerpoint/2010/main" val="199240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714625" y="808038"/>
            <a:ext cx="384175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Complications 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35607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Implant position • Malunion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42950" y="3175000"/>
            <a:ext cx="24098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Non-union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33425" y="3760788"/>
            <a:ext cx="407193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Avascular necrosis 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66763" y="4346575"/>
            <a:ext cx="67706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Nerve - axillary / brachial plexus • Infection </a:t>
            </a:r>
          </a:p>
        </p:txBody>
      </p:sp>
    </p:spTree>
    <p:extLst>
      <p:ext uri="{BB962C8B-B14F-4D97-AF65-F5344CB8AC3E}">
        <p14:creationId xmlns:p14="http://schemas.microsoft.com/office/powerpoint/2010/main" val="2030165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289300" y="808038"/>
            <a:ext cx="26924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7007225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Identify and classify # • Neurovascular assessment • Patient protoplasm and demand • Surgical experience and resources • Plan management accordingly • Choose implant carefully • Supervise rehabilitation </a:t>
            </a:r>
          </a:p>
        </p:txBody>
      </p:sp>
    </p:spTree>
    <p:extLst>
      <p:ext uri="{BB962C8B-B14F-4D97-AF65-F5344CB8AC3E}">
        <p14:creationId xmlns:p14="http://schemas.microsoft.com/office/powerpoint/2010/main" val="2461259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605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a2e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22375" y="19050"/>
            <a:ext cx="225742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Neer 4-part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70000" y="449263"/>
            <a:ext cx="204152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264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Classification (1970)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5625" y="2422525"/>
            <a:ext cx="14747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Codman </a:t>
            </a:r>
          </a:p>
        </p:txBody>
      </p:sp>
    </p:spTree>
    <p:extLst>
      <p:ext uri="{BB962C8B-B14F-4D97-AF65-F5344CB8AC3E}">
        <p14:creationId xmlns:p14="http://schemas.microsoft.com/office/powerpoint/2010/main" val="195565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a2e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59100" y="819150"/>
            <a:ext cx="33528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Classification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77875" y="2009775"/>
            <a:ext cx="1243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• Neer </a:t>
            </a:r>
          </a:p>
        </p:txBody>
      </p:sp>
    </p:spTree>
    <p:extLst>
      <p:ext uri="{BB962C8B-B14F-4D97-AF65-F5344CB8AC3E}">
        <p14:creationId xmlns:p14="http://schemas.microsoft.com/office/powerpoint/2010/main" val="239773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a2e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1963" y="90488"/>
            <a:ext cx="481806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Neer 2 part: greater tuberosity </a:t>
            </a:r>
          </a:p>
        </p:txBody>
      </p:sp>
    </p:spTree>
    <p:extLst>
      <p:ext uri="{BB962C8B-B14F-4D97-AF65-F5344CB8AC3E}">
        <p14:creationId xmlns:p14="http://schemas.microsoft.com/office/powerpoint/2010/main" val="253295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a2e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2550" y="22225"/>
            <a:ext cx="2603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• Neer 3 part # </a:t>
            </a:r>
          </a:p>
        </p:txBody>
      </p:sp>
    </p:spTree>
    <p:extLst>
      <p:ext uri="{BB962C8B-B14F-4D97-AF65-F5344CB8AC3E}">
        <p14:creationId xmlns:p14="http://schemas.microsoft.com/office/powerpoint/2010/main" val="20173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1228</Words>
  <Application>Microsoft Office PowerPoint</Application>
  <PresentationFormat>On-screen Show (4:3)</PresentationFormat>
  <Paragraphs>198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Comic Sans MS</vt:lpstr>
      <vt:lpstr>Comic Sans MS Bold</vt:lpstr>
      <vt:lpstr>MS Reference Sans Serif</vt:lpstr>
      <vt:lpstr>Times New Roman</vt:lpstr>
      <vt:lpstr>Office Theme</vt:lpstr>
      <vt:lpstr>Proximal humerus fracture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</dc:creator>
  <cp:lastModifiedBy>Orthopaedic department</cp:lastModifiedBy>
  <cp:revision>4</cp:revision>
  <dcterms:created xsi:type="dcterms:W3CDTF">2006-08-16T00:00:00Z</dcterms:created>
  <dcterms:modified xsi:type="dcterms:W3CDTF">2024-11-30T06:16:35Z</dcterms:modified>
</cp:coreProperties>
</file>