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019CEE4-8A1C-4115-AA8B-916782BA6188}" type="datetimeFigureOut">
              <a:rPr lang="en-US" smtClean="0"/>
              <a:pPr/>
              <a:t>11/26/2024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9CEE4-8A1C-4115-AA8B-916782BA6188}" type="datetimeFigureOut">
              <a:rPr lang="en-US" smtClean="0"/>
              <a:pPr/>
              <a:t>11/26/2024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019CEE4-8A1C-4115-AA8B-916782BA6188}" type="datetimeFigureOut">
              <a:rPr lang="en-US" smtClean="0"/>
              <a:pPr/>
              <a:t>11/26/2024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9CEE4-8A1C-4115-AA8B-916782BA6188}" type="datetimeFigureOut">
              <a:rPr lang="en-US" smtClean="0"/>
              <a:pPr/>
              <a:t>11/26/2024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19CEE4-8A1C-4115-AA8B-916782BA6188}" type="datetimeFigureOut">
              <a:rPr lang="en-US" smtClean="0"/>
              <a:pPr/>
              <a:t>11/26/2024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9CEE4-8A1C-4115-AA8B-916782BA6188}" type="datetimeFigureOut">
              <a:rPr lang="en-US" smtClean="0"/>
              <a:pPr/>
              <a:t>11/26/2024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9CEE4-8A1C-4115-AA8B-916782BA6188}" type="datetimeFigureOut">
              <a:rPr lang="en-US" smtClean="0"/>
              <a:pPr/>
              <a:t>11/26/2024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9CEE4-8A1C-4115-AA8B-916782BA6188}" type="datetimeFigureOut">
              <a:rPr lang="en-US" smtClean="0"/>
              <a:pPr/>
              <a:t>11/26/2024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19CEE4-8A1C-4115-AA8B-916782BA6188}" type="datetimeFigureOut">
              <a:rPr lang="en-US" smtClean="0"/>
              <a:pPr/>
              <a:t>11/26/2024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9CEE4-8A1C-4115-AA8B-916782BA6188}" type="datetimeFigureOut">
              <a:rPr lang="en-US" smtClean="0"/>
              <a:pPr/>
              <a:t>11/26/2024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9CEE4-8A1C-4115-AA8B-916782BA6188}" type="datetimeFigureOut">
              <a:rPr lang="en-US" smtClean="0"/>
              <a:pPr/>
              <a:t>11/26/2024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019CEE4-8A1C-4115-AA8B-916782BA6188}" type="datetimeFigureOut">
              <a:rPr lang="en-US" smtClean="0"/>
              <a:pPr/>
              <a:t>11/26/2024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A85E5FC-F12E-42C7-AF04-8C21D7098587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1143000"/>
            <a:ext cx="5105400" cy="1725168"/>
          </a:xfrm>
        </p:spPr>
        <p:txBody>
          <a:bodyPr/>
          <a:lstStyle/>
          <a:p>
            <a:r>
              <a:rPr lang="en-AU" dirty="0"/>
              <a:t>Right Cardiac Torsion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4800600"/>
            <a:ext cx="5040220" cy="1135912"/>
          </a:xfrm>
        </p:spPr>
        <p:txBody>
          <a:bodyPr>
            <a:noAutofit/>
          </a:bodyPr>
          <a:lstStyle/>
          <a:p>
            <a:r>
              <a:rPr lang="en-AU" dirty="0" smtClean="0"/>
              <a:t>Dr. </a:t>
            </a:r>
            <a:r>
              <a:rPr lang="en-AU" dirty="0" err="1" smtClean="0"/>
              <a:t>Parthiv</a:t>
            </a:r>
            <a:r>
              <a:rPr lang="en-AU" dirty="0" smtClean="0"/>
              <a:t> </a:t>
            </a:r>
            <a:r>
              <a:rPr lang="en-AU" dirty="0" err="1" smtClean="0"/>
              <a:t>Brahmbhatt</a:t>
            </a:r>
            <a:endParaRPr lang="en-AU" dirty="0" smtClean="0"/>
          </a:p>
          <a:p>
            <a:r>
              <a:rPr lang="en-AU" dirty="0" smtClean="0"/>
              <a:t>Professor</a:t>
            </a:r>
          </a:p>
          <a:p>
            <a:r>
              <a:rPr lang="en-AU" dirty="0" smtClean="0"/>
              <a:t>Radiology Department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Clinical History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Right </a:t>
            </a:r>
            <a:r>
              <a:rPr lang="en-AU" dirty="0" err="1"/>
              <a:t>mesothelioma</a:t>
            </a:r>
            <a:r>
              <a:rPr lang="en-AU" dirty="0"/>
              <a:t> treated by pleuro-</a:t>
            </a:r>
            <a:r>
              <a:rPr lang="en-AU" dirty="0" err="1"/>
              <a:t>pneumectomy</a:t>
            </a:r>
            <a:r>
              <a:rPr lang="en-AU" dirty="0"/>
              <a:t> and </a:t>
            </a:r>
            <a:r>
              <a:rPr lang="en-AU" dirty="0" err="1"/>
              <a:t>pericardiectomy</a:t>
            </a:r>
            <a:r>
              <a:rPr lang="en-AU" dirty="0"/>
              <a:t>. 12 hours after </a:t>
            </a:r>
            <a:r>
              <a:rPr lang="en-AU" dirty="0" smtClean="0"/>
              <a:t>surgery, the </a:t>
            </a:r>
            <a:r>
              <a:rPr lang="en-AU" dirty="0"/>
              <a:t>patient presented an ill defined dizziness with global insufficiency cardiac signs.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>Imaging </a:t>
            </a:r>
            <a:r>
              <a:rPr lang="en-AU" b="1" dirty="0" smtClean="0"/>
              <a:t>Findings</a:t>
            </a:r>
            <a:r>
              <a:rPr lang="en-AU" sz="2200" b="1" dirty="0" smtClean="0"/>
              <a:t/>
            </a:r>
            <a:br>
              <a:rPr lang="en-AU" sz="2200" b="1" dirty="0" smtClean="0"/>
            </a:br>
            <a:r>
              <a:rPr lang="en-AU" sz="2200" dirty="0"/>
              <a:t>First control after pleuro-</a:t>
            </a:r>
            <a:r>
              <a:rPr lang="en-AU" sz="2200" dirty="0" err="1"/>
              <a:t>pneumectomy</a:t>
            </a:r>
            <a:r>
              <a:rPr lang="en-AU" sz="2200" dirty="0"/>
              <a:t> for right </a:t>
            </a:r>
            <a:r>
              <a:rPr lang="en-AU" sz="2200" dirty="0" err="1"/>
              <a:t>mesothelioma</a:t>
            </a:r>
            <a:r>
              <a:rPr lang="en-AU" sz="2200" dirty="0"/>
              <a:t>. The </a:t>
            </a:r>
            <a:r>
              <a:rPr lang="en-AU" sz="2200" dirty="0" smtClean="0"/>
              <a:t>right upper opacity corresponds </a:t>
            </a:r>
            <a:r>
              <a:rPr lang="en-AU" sz="2200" dirty="0"/>
              <a:t>to the </a:t>
            </a:r>
            <a:r>
              <a:rPr lang="en-AU" sz="2200" dirty="0" err="1"/>
              <a:t>thoracoplasty</a:t>
            </a:r>
            <a:r>
              <a:rPr lang="en-AU" sz="2200" dirty="0"/>
              <a:t>. Normal cardiac contour.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71700" y="1866106"/>
            <a:ext cx="381000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2000" dirty="0"/>
              <a:t>Chest radiograph obtained after sudden ill defined dizziness without perturbation of </a:t>
            </a:r>
            <a:r>
              <a:rPr lang="en-AU" sz="2000" dirty="0" smtClean="0"/>
              <a:t>vital signs</a:t>
            </a:r>
            <a:r>
              <a:rPr lang="en-AU" sz="2000" dirty="0"/>
              <a:t>. Displacement and rotation of the heart in the right thoracic cavity.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71700" y="1870869"/>
            <a:ext cx="38100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Control after surgical reduction of the cardiac torsion through a postoperative </a:t>
            </a:r>
            <a:r>
              <a:rPr lang="en-AU" sz="2000" dirty="0" smtClean="0"/>
              <a:t>pericardial defect</a:t>
            </a:r>
            <a:r>
              <a:rPr lang="en-AU" sz="2000" dirty="0"/>
              <a:t>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71700" y="1870869"/>
            <a:ext cx="38100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Discussion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 smtClean="0"/>
              <a:t>Cardiac </a:t>
            </a:r>
            <a:r>
              <a:rPr lang="en-AU" sz="2400" dirty="0" err="1"/>
              <a:t>herniation</a:t>
            </a:r>
            <a:r>
              <a:rPr lang="en-AU" sz="2400" dirty="0"/>
              <a:t> with subsequent torsion is a rare life threatening complication </a:t>
            </a:r>
            <a:r>
              <a:rPr lang="en-AU" sz="2400" dirty="0" smtClean="0"/>
              <a:t>after </a:t>
            </a:r>
            <a:r>
              <a:rPr lang="en-AU" sz="2400" dirty="0" err="1" smtClean="0"/>
              <a:t>pneumectomy</a:t>
            </a:r>
            <a:r>
              <a:rPr lang="en-AU" sz="2400" dirty="0" smtClean="0"/>
              <a:t> </a:t>
            </a:r>
            <a:r>
              <a:rPr lang="en-AU" sz="2400" dirty="0"/>
              <a:t>that requires an urgent surgical reduction. This clinical situation must be </a:t>
            </a:r>
            <a:r>
              <a:rPr lang="en-AU" sz="2400" dirty="0" smtClean="0"/>
              <a:t>rapidly recognized</a:t>
            </a:r>
            <a:r>
              <a:rPr lang="en-AU" sz="2400" dirty="0"/>
              <a:t>, to allow prompt adequate </a:t>
            </a:r>
            <a:r>
              <a:rPr lang="en-AU" sz="2400" dirty="0" err="1"/>
              <a:t>treatmentdue</a:t>
            </a:r>
            <a:r>
              <a:rPr lang="en-AU" sz="2400" dirty="0"/>
              <a:t> to its high mortality rate. </a:t>
            </a:r>
            <a:r>
              <a:rPr lang="en-AU" sz="2400" dirty="0" err="1"/>
              <a:t>Etiology</a:t>
            </a:r>
            <a:r>
              <a:rPr lang="en-AU" sz="2400" dirty="0"/>
              <a:t>: </a:t>
            </a:r>
            <a:r>
              <a:rPr lang="en-AU" sz="2400" dirty="0" smtClean="0"/>
              <a:t>Cardiac torsion </a:t>
            </a:r>
            <a:r>
              <a:rPr lang="en-AU" sz="2400" dirty="0"/>
              <a:t>can be seen in three conditions. After radical </a:t>
            </a:r>
            <a:r>
              <a:rPr lang="en-AU" sz="2400" dirty="0" err="1"/>
              <a:t>pneumectomy</a:t>
            </a:r>
            <a:r>
              <a:rPr lang="en-AU" sz="2400" dirty="0"/>
              <a:t>, in congenital </a:t>
            </a:r>
            <a:r>
              <a:rPr lang="en-AU" sz="2400" dirty="0" smtClean="0"/>
              <a:t>pericardial anomaly </a:t>
            </a:r>
            <a:r>
              <a:rPr lang="en-AU" sz="2400" dirty="0"/>
              <a:t>and in post-traumatic conditions after rupture of the pericardium. The most common </a:t>
            </a:r>
            <a:r>
              <a:rPr lang="en-AU" sz="2400" dirty="0" smtClean="0"/>
              <a:t>cause of </a:t>
            </a:r>
            <a:r>
              <a:rPr lang="en-AU" sz="2400" dirty="0"/>
              <a:t>cardiac torsion is due to </a:t>
            </a:r>
            <a:r>
              <a:rPr lang="en-AU" sz="2400" dirty="0" err="1"/>
              <a:t>pericardialectomy</a:t>
            </a:r>
            <a:r>
              <a:rPr lang="en-AU" sz="2400" dirty="0"/>
              <a:t> during </a:t>
            </a:r>
            <a:r>
              <a:rPr lang="en-AU" sz="2400" dirty="0" err="1"/>
              <a:t>pneumectomy</a:t>
            </a:r>
            <a:r>
              <a:rPr lang="en-AU" sz="2400" dirty="0"/>
              <a:t> without closure of the defect.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838200"/>
          <a:ext cx="8892480" cy="6586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3120"/>
                <a:gridCol w="2196480"/>
                <a:gridCol w="2249760"/>
                <a:gridCol w="222312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 design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IN" dirty="0"/>
                    </a:p>
                  </a:txBody>
                  <a:tcPr/>
                </a:tc>
              </a:tr>
              <a:tr h="6220883">
                <a:tc>
                  <a:txBody>
                    <a:bodyPr/>
                    <a:lstStyle/>
                    <a:p>
                      <a:r>
                        <a:rPr lang="en-US" dirty="0" smtClean="0"/>
                        <a:t>David </a:t>
                      </a:r>
                      <a:r>
                        <a:rPr lang="en-US" dirty="0" err="1" smtClean="0"/>
                        <a:t>sutton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7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edition , </a:t>
                      </a:r>
                      <a:r>
                        <a:rPr lang="en-US" baseline="0" smtClean="0"/>
                        <a:t>volume 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metaanalytical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Computed tomography is probably more accurate than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ultrasonography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right cardiac torsion</a:t>
                      </a:r>
                      <a:r>
                        <a:rPr lang="en-US" b="1" u="sng" dirty="0" smtClean="0"/>
                        <a:t/>
                      </a:r>
                      <a:br>
                        <a:rPr lang="en-US" b="1" u="sng" dirty="0" smtClean="0"/>
                      </a:b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adults and adolescents. Prospective studies that apply gold standard diagnostic testing to all study participants would more reliably estimate the true diagnostic accuracy of these tests.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357430"/>
            <a:ext cx="8229600" cy="1143000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AU" dirty="0" smtClean="0"/>
              <a:t>THANK YOU</a:t>
            </a:r>
            <a:endParaRPr lang="en-A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</TotalTime>
  <Words>198</Words>
  <Application>Microsoft Macintosh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Right Cardiac Torsion</vt:lpstr>
      <vt:lpstr>Clinical History</vt:lpstr>
      <vt:lpstr>Imaging Findings First control after pleuro-pneumectomy for right mesothelioma. The right upper opacity corresponds to the thoracoplasty. Normal cardiac contour.</vt:lpstr>
      <vt:lpstr>Chest radiograph obtained after sudden ill defined dizziness without perturbation of vital signs. Displacement and rotation of the heart in the right thoracic cavity.</vt:lpstr>
      <vt:lpstr>Control after surgical reduction of the cardiac torsion through a postoperative pericardial defect.</vt:lpstr>
      <vt:lpstr>Discussion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Right Cardiac Torsion</dc:title>
  <dc:creator>HARSHIL</dc:creator>
  <cp:lastModifiedBy>user</cp:lastModifiedBy>
  <cp:revision>8</cp:revision>
  <dcterms:created xsi:type="dcterms:W3CDTF">2014-04-18T14:02:09Z</dcterms:created>
  <dcterms:modified xsi:type="dcterms:W3CDTF">2024-11-26T08:57:53Z</dcterms:modified>
</cp:coreProperties>
</file>