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7" r:id="rId9"/>
    <p:sldId id="268" r:id="rId10"/>
    <p:sldId id="269" r:id="rId11"/>
    <p:sldId id="271"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219" autoAdjust="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70EFE-7373-4D58-9789-1321778C9BB3}"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694D3-E8CD-475C-93D2-26C0BBE97D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70EFE-7373-4D58-9789-1321778C9BB3}" type="datetimeFigureOut">
              <a:rPr lang="en-US" smtClean="0"/>
              <a:pPr/>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694D3-E8CD-475C-93D2-26C0BBE97D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15975"/>
            <a:ext cx="6324600" cy="1470025"/>
          </a:xfrm>
        </p:spPr>
        <p:txBody>
          <a:bodyPr>
            <a:noAutofit/>
          </a:bodyPr>
          <a:lstStyle/>
          <a:p>
            <a:pPr algn="l"/>
            <a:r>
              <a:rPr lang="en-US" sz="3600" b="1" u="sng" dirty="0" smtClean="0"/>
              <a:t>CERVICAL SPINE TUBERCULOSIS</a:t>
            </a:r>
            <a:endParaRPr lang="en-US" sz="3600" b="1" u="sng"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09600"/>
            <a:ext cx="19050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2"/>
          <p:cNvSpPr>
            <a:spLocks noGrp="1"/>
          </p:cNvSpPr>
          <p:nvPr>
            <p:ph type="subTitle" idx="1"/>
          </p:nvPr>
        </p:nvSpPr>
        <p:spPr>
          <a:xfrm>
            <a:off x="381000" y="4648200"/>
            <a:ext cx="8077200" cy="1600200"/>
          </a:xfrm>
        </p:spPr>
        <p:txBody>
          <a:bodyPr>
            <a:normAutofit fontScale="92500" lnSpcReduction="10000"/>
          </a:bodyPr>
          <a:lstStyle/>
          <a:p>
            <a:pPr algn="r"/>
            <a:r>
              <a:rPr lang="en-US" i="1" dirty="0" smtClean="0">
                <a:solidFill>
                  <a:srgbClr val="FF0000"/>
                </a:solidFill>
              </a:rPr>
              <a:t>Dr. </a:t>
            </a:r>
            <a:r>
              <a:rPr lang="en-US" i="1" dirty="0" err="1" smtClean="0">
                <a:solidFill>
                  <a:srgbClr val="FF0000"/>
                </a:solidFill>
              </a:rPr>
              <a:t>Kunal</a:t>
            </a:r>
            <a:r>
              <a:rPr lang="en-US" i="1" dirty="0" smtClean="0">
                <a:solidFill>
                  <a:srgbClr val="FF0000"/>
                </a:solidFill>
              </a:rPr>
              <a:t> G </a:t>
            </a:r>
            <a:r>
              <a:rPr lang="en-US" i="1" dirty="0" err="1" smtClean="0">
                <a:solidFill>
                  <a:srgbClr val="FF0000"/>
                </a:solidFill>
              </a:rPr>
              <a:t>Solanki</a:t>
            </a:r>
            <a:endParaRPr lang="en-US" i="1" dirty="0" smtClean="0">
              <a:solidFill>
                <a:srgbClr val="FF0000"/>
              </a:solidFill>
            </a:endParaRPr>
          </a:p>
          <a:p>
            <a:pPr algn="r"/>
            <a:r>
              <a:rPr lang="en-US" i="1" dirty="0" smtClean="0">
                <a:solidFill>
                  <a:srgbClr val="FF0000"/>
                </a:solidFill>
              </a:rPr>
              <a:t>PROFESSOR</a:t>
            </a:r>
          </a:p>
          <a:p>
            <a:pPr algn="r"/>
            <a:r>
              <a:rPr lang="en-US" i="1" dirty="0" smtClean="0">
                <a:solidFill>
                  <a:srgbClr val="FF0000"/>
                </a:solidFill>
              </a:rPr>
              <a:t>RADIOLOGY DEPARTMENT</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IN" dirty="0" smtClean="0"/>
              <a:t>Other </a:t>
            </a:r>
            <a:r>
              <a:rPr lang="en-IN" dirty="0"/>
              <a:t>conditions, which should be differentiated from TB of the spine include pyogenic and fungal osteomyelitis, multiple myeloma and eosinophilic granuloma</a:t>
            </a:r>
            <a:r>
              <a:rPr lang="en-IN" dirty="0" smtClean="0"/>
              <a:t>.</a:t>
            </a:r>
          </a:p>
          <a:p>
            <a:r>
              <a:rPr lang="en-IN" dirty="0"/>
              <a:t>The best diagnostic modality for spinal TB is MRI. MRI is more sensitive than radiography and more specific than CT in the diagnosis of spinal TB. MRI can also provide the diagnosis of TB of the spine 4-6 months earlier than conventional methods, offering the benefits of earlier detection and treatment.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838200"/>
          <a:ext cx="8892480" cy="6586643"/>
        </p:xfrm>
        <a:graphic>
          <a:graphicData uri="http://schemas.openxmlformats.org/drawingml/2006/table">
            <a:tbl>
              <a:tblPr firstRow="1" bandRow="1">
                <a:tableStyleId>{5C22544A-7EE6-4342-B048-85BDC9FD1C3A}</a:tableStyleId>
              </a:tblPr>
              <a:tblGrid>
                <a:gridCol w="2223120"/>
                <a:gridCol w="2196480"/>
                <a:gridCol w="2249760"/>
                <a:gridCol w="2223120"/>
              </a:tblGrid>
              <a:tr h="0">
                <a:tc>
                  <a:txBody>
                    <a:bodyPr/>
                    <a:lstStyle/>
                    <a:p>
                      <a:r>
                        <a:rPr lang="en-US" dirty="0" smtClean="0"/>
                        <a:t>author</a:t>
                      </a:r>
                      <a:endParaRPr lang="en-IN" dirty="0"/>
                    </a:p>
                  </a:txBody>
                  <a:tcPr/>
                </a:tc>
                <a:tc>
                  <a:txBody>
                    <a:bodyPr/>
                    <a:lstStyle/>
                    <a:p>
                      <a:r>
                        <a:rPr lang="en-US" dirty="0" smtClean="0"/>
                        <a:t>Study design </a:t>
                      </a:r>
                      <a:endParaRPr lang="en-IN" dirty="0"/>
                    </a:p>
                  </a:txBody>
                  <a:tcPr/>
                </a:tc>
                <a:tc>
                  <a:txBody>
                    <a:bodyPr/>
                    <a:lstStyle/>
                    <a:p>
                      <a:r>
                        <a:rPr lang="en-US" dirty="0" smtClean="0"/>
                        <a:t>Level</a:t>
                      </a:r>
                      <a:endParaRPr lang="en-IN" dirty="0"/>
                    </a:p>
                  </a:txBody>
                  <a:tcPr/>
                </a:tc>
                <a:tc>
                  <a:txBody>
                    <a:bodyPr/>
                    <a:lstStyle/>
                    <a:p>
                      <a:r>
                        <a:rPr lang="en-US" dirty="0" smtClean="0"/>
                        <a:t>conclusion</a:t>
                      </a:r>
                      <a:endParaRPr lang="en-IN" dirty="0"/>
                    </a:p>
                  </a:txBody>
                  <a:tcPr/>
                </a:tc>
              </a:tr>
              <a:tr h="6220883">
                <a:tc>
                  <a:txBody>
                    <a:bodyPr/>
                    <a:lstStyle/>
                    <a:p>
                      <a:r>
                        <a:rPr lang="en-US" dirty="0" smtClean="0"/>
                        <a:t>David </a:t>
                      </a:r>
                      <a:r>
                        <a:rPr lang="en-US" dirty="0" err="1" smtClean="0"/>
                        <a:t>sutton</a:t>
                      </a:r>
                      <a:r>
                        <a:rPr lang="en-US" dirty="0" smtClean="0"/>
                        <a:t>,</a:t>
                      </a:r>
                      <a:r>
                        <a:rPr lang="en-US" baseline="0" dirty="0" smtClean="0"/>
                        <a:t> 7</a:t>
                      </a:r>
                      <a:r>
                        <a:rPr lang="en-US" baseline="30000" dirty="0" smtClean="0"/>
                        <a:t>th</a:t>
                      </a:r>
                      <a:r>
                        <a:rPr lang="en-US" baseline="0" dirty="0" smtClean="0"/>
                        <a:t> edition , </a:t>
                      </a:r>
                      <a:r>
                        <a:rPr lang="en-US" baseline="0" smtClean="0"/>
                        <a:t>volume 1</a:t>
                      </a:r>
                      <a:endParaRPr lang="en-IN" dirty="0"/>
                    </a:p>
                  </a:txBody>
                  <a:tcPr/>
                </a:tc>
                <a:tc>
                  <a:txBody>
                    <a:bodyPr/>
                    <a:lstStyle/>
                    <a:p>
                      <a:r>
                        <a:rPr lang="en-US" dirty="0" err="1" smtClean="0"/>
                        <a:t>metaanalytical</a:t>
                      </a:r>
                      <a:endParaRPr lang="en-IN" dirty="0"/>
                    </a:p>
                  </a:txBody>
                  <a:tcPr/>
                </a:tc>
                <a:tc>
                  <a:txBody>
                    <a:bodyPr/>
                    <a:lstStyle/>
                    <a:p>
                      <a:r>
                        <a:rPr lang="en-US" dirty="0" smtClean="0"/>
                        <a:t>1a</a:t>
                      </a:r>
                      <a:endParaRPr lang="en-IN" dirty="0"/>
                    </a:p>
                  </a:txBody>
                  <a:tcPr/>
                </a:tc>
                <a:tc>
                  <a:txBody>
                    <a:bodyPr/>
                    <a:lstStyle/>
                    <a:p>
                      <a:r>
                        <a:rPr lang="en-IN" sz="1800" b="0" i="0" u="none" strike="noStrike" kern="1200" baseline="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Computed tomography is probably more accurate than </a:t>
                      </a:r>
                      <a:r>
                        <a:rPr kumimoji="0" lang="en-US" sz="1800" kern="1200" dirty="0" err="1" smtClean="0">
                          <a:solidFill>
                            <a:schemeClr val="dk1"/>
                          </a:solidFill>
                          <a:latin typeface="+mn-lt"/>
                          <a:ea typeface="+mn-ea"/>
                          <a:cs typeface="+mn-cs"/>
                        </a:rPr>
                        <a:t>ultrasonography</a:t>
                      </a:r>
                      <a:r>
                        <a:rPr kumimoji="0" lang="en-US" sz="1800" kern="1200" dirty="0" smtClean="0">
                          <a:solidFill>
                            <a:schemeClr val="dk1"/>
                          </a:solidFill>
                          <a:latin typeface="+mn-lt"/>
                          <a:ea typeface="+mn-ea"/>
                          <a:cs typeface="+mn-cs"/>
                        </a:rPr>
                        <a:t> for diagnosing </a:t>
                      </a:r>
                      <a:r>
                        <a:rPr lang="en-US" b="0" u="none" dirty="0" err="1" smtClean="0"/>
                        <a:t>cervial</a:t>
                      </a:r>
                      <a:r>
                        <a:rPr lang="en-US" b="0" u="none" dirty="0" smtClean="0"/>
                        <a:t> spine</a:t>
                      </a:r>
                      <a:r>
                        <a:rPr lang="en-US" b="0" u="none" baseline="0" dirty="0" smtClean="0"/>
                        <a:t> </a:t>
                      </a:r>
                      <a:r>
                        <a:rPr lang="en-US" b="0" u="none" baseline="0" dirty="0" err="1" smtClean="0"/>
                        <a:t>tb</a:t>
                      </a:r>
                      <a:r>
                        <a:rPr lang="en-US" b="1" u="sng" dirty="0" smtClean="0"/>
                        <a:t/>
                      </a:r>
                      <a:br>
                        <a:rPr lang="en-US" b="1" u="sng" dirty="0" smtClean="0"/>
                      </a:br>
                      <a:r>
                        <a:rPr kumimoji="0" lang="en-US" sz="1800" kern="1200" dirty="0" smtClean="0">
                          <a:solidFill>
                            <a:schemeClr val="dk1"/>
                          </a:solidFill>
                          <a:latin typeface="+mn-lt"/>
                          <a:ea typeface="+mn-ea"/>
                          <a:cs typeface="+mn-cs"/>
                        </a:rPr>
                        <a:t> in adults and adolescents. Prospective studies that apply gold standard diagnostic testing to all study participants would more reliably estimate the true diagnostic accuracy of these tests.</a:t>
                      </a:r>
                      <a:endParaRPr lang="en-IN"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Autofit/>
          </a:bodyPr>
          <a:lstStyle/>
          <a:p>
            <a:r>
              <a:rPr lang="en-US" sz="6600" b="1" u="sng" dirty="0" smtClean="0"/>
              <a:t>THANK YOU</a:t>
            </a:r>
            <a:endParaRPr lang="en-US" sz="6600" b="1"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CASE REPORT</a:t>
            </a:r>
            <a:endParaRPr lang="en-US" b="1" u="sng" dirty="0"/>
          </a:p>
        </p:txBody>
      </p:sp>
      <p:sp>
        <p:nvSpPr>
          <p:cNvPr id="3" name="Content Placeholder 2"/>
          <p:cNvSpPr>
            <a:spLocks noGrp="1"/>
          </p:cNvSpPr>
          <p:nvPr>
            <p:ph idx="1"/>
          </p:nvPr>
        </p:nvSpPr>
        <p:spPr/>
        <p:txBody>
          <a:bodyPr>
            <a:normAutofit fontScale="92500" lnSpcReduction="10000"/>
          </a:bodyPr>
          <a:lstStyle/>
          <a:p>
            <a:r>
              <a:rPr lang="en-IN" dirty="0"/>
              <a:t>A 15yr old boy presented with complaints of dysphagia, neck pain and upper limb tingling and numbness since 2 months. </a:t>
            </a:r>
            <a:endParaRPr lang="en-IN" dirty="0" smtClean="0"/>
          </a:p>
          <a:p>
            <a:r>
              <a:rPr lang="en-IN" dirty="0" smtClean="0"/>
              <a:t>On </a:t>
            </a:r>
            <a:r>
              <a:rPr lang="en-IN" dirty="0"/>
              <a:t>physical examination the patient was sub-febrile , neck pain with restriction of neck movements.  </a:t>
            </a:r>
            <a:endParaRPr lang="en-IN" dirty="0" smtClean="0"/>
          </a:p>
          <a:p>
            <a:r>
              <a:rPr lang="en-IN" dirty="0" smtClean="0"/>
              <a:t>Neurological </a:t>
            </a:r>
            <a:r>
              <a:rPr lang="en-IN" dirty="0"/>
              <a:t>motor weakness was noted in </a:t>
            </a:r>
            <a:r>
              <a:rPr lang="en-IN" dirty="0" smtClean="0"/>
              <a:t>the right </a:t>
            </a:r>
            <a:r>
              <a:rPr lang="en-IN" dirty="0"/>
              <a:t>upper limb. </a:t>
            </a:r>
            <a:endParaRPr lang="en-IN" dirty="0" smtClean="0"/>
          </a:p>
          <a:p>
            <a:r>
              <a:rPr lang="en-IN" dirty="0" smtClean="0"/>
              <a:t>Routine </a:t>
            </a:r>
            <a:r>
              <a:rPr lang="en-IN" dirty="0"/>
              <a:t>Laboratory investigations were unremarkable apart from raised ESR.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pPr algn="l"/>
            <a:r>
              <a:rPr lang="en-US" b="1" u="sng" dirty="0" smtClean="0"/>
              <a:t>RADIOLOGICAL INVESTIGATIONS</a:t>
            </a:r>
            <a:endParaRPr lang="en-US" b="1" u="sng" dirty="0"/>
          </a:p>
        </p:txBody>
      </p:sp>
      <p:sp>
        <p:nvSpPr>
          <p:cNvPr id="3" name="Content Placeholder 2"/>
          <p:cNvSpPr>
            <a:spLocks noGrp="1"/>
          </p:cNvSpPr>
          <p:nvPr>
            <p:ph idx="1"/>
          </p:nvPr>
        </p:nvSpPr>
        <p:spPr>
          <a:xfrm>
            <a:off x="5486400" y="1143000"/>
            <a:ext cx="3657600" cy="5715000"/>
          </a:xfrm>
        </p:spPr>
        <p:txBody>
          <a:bodyPr>
            <a:normAutofit/>
          </a:bodyPr>
          <a:lstStyle/>
          <a:p>
            <a:r>
              <a:rPr lang="en-IN" b="1" u="sng" dirty="0" smtClean="0"/>
              <a:t>CHEST XRAY</a:t>
            </a:r>
          </a:p>
          <a:p>
            <a:pPr>
              <a:buNone/>
            </a:pPr>
            <a:r>
              <a:rPr lang="en-IN" b="1" dirty="0" smtClean="0"/>
              <a:t>    </a:t>
            </a:r>
            <a:r>
              <a:rPr lang="en-IN" dirty="0" smtClean="0"/>
              <a:t>Fibrocavitatory lesion seen </a:t>
            </a:r>
            <a:r>
              <a:rPr lang="en-IN" dirty="0"/>
              <a:t>in the right upper lobe with erosion of the C6 and C7 vertebral body with a para-spinal soft tissue shadow on the right side.</a:t>
            </a:r>
            <a:endParaRPr lang="en-US" dirty="0"/>
          </a:p>
          <a:p>
            <a:endParaRPr lang="en-US" dirty="0"/>
          </a:p>
        </p:txBody>
      </p:sp>
      <p:pic>
        <p:nvPicPr>
          <p:cNvPr id="1026" name="Picture 2" descr="C:\Users\mohit\Downloads\1.jpg"/>
          <p:cNvPicPr>
            <a:picLocks noChangeAspect="1" noChangeArrowheads="1"/>
          </p:cNvPicPr>
          <p:nvPr/>
        </p:nvPicPr>
        <p:blipFill>
          <a:blip r:embed="rId2" cstate="print"/>
          <a:srcRect l="13074" t="2703" r="9783" b="34945"/>
          <a:stretch>
            <a:fillRect/>
          </a:stretch>
        </p:blipFill>
        <p:spPr bwMode="auto">
          <a:xfrm>
            <a:off x="228600" y="1295400"/>
            <a:ext cx="5257800" cy="5105400"/>
          </a:xfrm>
          <a:prstGeom prst="rect">
            <a:avLst/>
          </a:prstGeom>
          <a:noFill/>
        </p:spPr>
      </p:pic>
      <p:sp>
        <p:nvSpPr>
          <p:cNvPr id="6" name="Right Arrow 5"/>
          <p:cNvSpPr/>
          <p:nvPr/>
        </p:nvSpPr>
        <p:spPr>
          <a:xfrm>
            <a:off x="1143000" y="2971800"/>
            <a:ext cx="5974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7" name="Right Arrow 6"/>
          <p:cNvSpPr/>
          <p:nvPr/>
        </p:nvSpPr>
        <p:spPr>
          <a:xfrm>
            <a:off x="1600200" y="2133600"/>
            <a:ext cx="5974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pPr algn="l"/>
            <a:r>
              <a:rPr lang="en-US" sz="3600" b="1" u="sng" dirty="0" smtClean="0"/>
              <a:t>MRI CERVICAL SPINE – T1 WEIGHTED IMAGES</a:t>
            </a:r>
            <a:endParaRPr lang="en-US" sz="3600" b="1" u="sng" dirty="0"/>
          </a:p>
        </p:txBody>
      </p:sp>
      <p:pic>
        <p:nvPicPr>
          <p:cNvPr id="1026" name="Picture 2" descr="C:\Users\mohit\Desktop\review\New folder\IMG-0003-00001.jpg"/>
          <p:cNvPicPr>
            <a:picLocks noGrp="1" noChangeAspect="1" noChangeArrowheads="1"/>
          </p:cNvPicPr>
          <p:nvPr>
            <p:ph idx="1"/>
          </p:nvPr>
        </p:nvPicPr>
        <p:blipFill>
          <a:blip r:embed="rId2" cstate="print"/>
          <a:srcRect/>
          <a:stretch>
            <a:fillRect/>
          </a:stretch>
        </p:blipFill>
        <p:spPr bwMode="auto">
          <a:xfrm>
            <a:off x="152400" y="838200"/>
            <a:ext cx="4285861" cy="4572000"/>
          </a:xfrm>
          <a:prstGeom prst="rect">
            <a:avLst/>
          </a:prstGeom>
          <a:noFill/>
        </p:spPr>
      </p:pic>
      <p:pic>
        <p:nvPicPr>
          <p:cNvPr id="1027" name="Picture 3" descr="C:\Users\mohit\Desktop\review\New folder\IMG-0004-00001.jpg"/>
          <p:cNvPicPr>
            <a:picLocks noChangeAspect="1" noChangeArrowheads="1"/>
          </p:cNvPicPr>
          <p:nvPr/>
        </p:nvPicPr>
        <p:blipFill>
          <a:blip r:embed="rId3" cstate="print"/>
          <a:srcRect/>
          <a:stretch>
            <a:fillRect/>
          </a:stretch>
        </p:blipFill>
        <p:spPr bwMode="auto">
          <a:xfrm>
            <a:off x="4572000" y="838200"/>
            <a:ext cx="4515664" cy="4572000"/>
          </a:xfrm>
          <a:prstGeom prst="rect">
            <a:avLst/>
          </a:prstGeom>
          <a:noFill/>
        </p:spPr>
      </p:pic>
      <p:sp>
        <p:nvSpPr>
          <p:cNvPr id="6" name="Rectangle 5"/>
          <p:cNvSpPr/>
          <p:nvPr/>
        </p:nvSpPr>
        <p:spPr>
          <a:xfrm>
            <a:off x="4419600" y="5410200"/>
            <a:ext cx="4724400" cy="1938992"/>
          </a:xfrm>
          <a:prstGeom prst="rect">
            <a:avLst/>
          </a:prstGeom>
        </p:spPr>
        <p:txBody>
          <a:bodyPr wrap="square">
            <a:spAutoFit/>
          </a:bodyPr>
          <a:lstStyle/>
          <a:p>
            <a:pPr>
              <a:buFont typeface="Arial" pitchFamily="34" charset="0"/>
              <a:buChar char="•"/>
            </a:pPr>
            <a:r>
              <a:rPr lang="en-IN" sz="2000" b="1" dirty="0" smtClean="0"/>
              <a:t>Anterior wedge collapse of C7 vertebral body with pre and para vertebral collection extending posteriorly in the epidural space - Hypointense.</a:t>
            </a:r>
          </a:p>
          <a:p>
            <a:pPr>
              <a:buFont typeface="Arial" pitchFamily="34" charset="0"/>
              <a:buChar char="•"/>
            </a:pPr>
            <a:endParaRPr lang="en-IN" sz="2000" b="1" dirty="0" smtClean="0"/>
          </a:p>
          <a:p>
            <a:pPr>
              <a:buFont typeface="Arial" pitchFamily="34" charset="0"/>
              <a:buChar char="•"/>
            </a:pPr>
            <a:endParaRPr lang="en-IN" sz="2000" b="1" dirty="0" smtClean="0"/>
          </a:p>
        </p:txBody>
      </p:sp>
      <p:sp>
        <p:nvSpPr>
          <p:cNvPr id="7" name="Rectangle 6"/>
          <p:cNvSpPr/>
          <p:nvPr/>
        </p:nvSpPr>
        <p:spPr>
          <a:xfrm>
            <a:off x="228600" y="5410200"/>
            <a:ext cx="3505200" cy="707886"/>
          </a:xfrm>
          <a:prstGeom prst="rect">
            <a:avLst/>
          </a:prstGeom>
        </p:spPr>
        <p:txBody>
          <a:bodyPr wrap="square">
            <a:spAutoFit/>
          </a:bodyPr>
          <a:lstStyle/>
          <a:p>
            <a:pPr>
              <a:buFont typeface="Arial" pitchFamily="34" charset="0"/>
              <a:buChar char="•"/>
            </a:pPr>
            <a:r>
              <a:rPr lang="en-IN" sz="2000" b="1" dirty="0" smtClean="0"/>
              <a:t>Soft tissue mass lesion seen in the right upper lobe.</a:t>
            </a:r>
            <a:endParaRPr lang="en-US" sz="2000" b="1" dirty="0" smtClean="0"/>
          </a:p>
        </p:txBody>
      </p:sp>
      <p:sp>
        <p:nvSpPr>
          <p:cNvPr id="11" name="Right Arrow 10"/>
          <p:cNvSpPr/>
          <p:nvPr/>
        </p:nvSpPr>
        <p:spPr>
          <a:xfrm>
            <a:off x="6248400" y="4191000"/>
            <a:ext cx="5974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2" name="Right Arrow 11"/>
          <p:cNvSpPr/>
          <p:nvPr/>
        </p:nvSpPr>
        <p:spPr>
          <a:xfrm>
            <a:off x="228600" y="2819400"/>
            <a:ext cx="5974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ohit\Desktop\review\New folder\IMG-0010-00001.jpg"/>
          <p:cNvPicPr>
            <a:picLocks noGrp="1" noChangeAspect="1" noChangeArrowheads="1"/>
          </p:cNvPicPr>
          <p:nvPr>
            <p:ph idx="1"/>
          </p:nvPr>
        </p:nvPicPr>
        <p:blipFill>
          <a:blip r:embed="rId2" cstate="print"/>
          <a:srcRect/>
          <a:stretch>
            <a:fillRect/>
          </a:stretch>
        </p:blipFill>
        <p:spPr bwMode="auto">
          <a:xfrm>
            <a:off x="152400" y="914400"/>
            <a:ext cx="4419600" cy="4724400"/>
          </a:xfrm>
          <a:prstGeom prst="rect">
            <a:avLst/>
          </a:prstGeom>
          <a:noFill/>
        </p:spPr>
      </p:pic>
      <p:pic>
        <p:nvPicPr>
          <p:cNvPr id="2051" name="Picture 3" descr="C:\Users\mohit\Desktop\review\New folder\IMG-0011-00001.jpg"/>
          <p:cNvPicPr>
            <a:picLocks noChangeAspect="1" noChangeArrowheads="1"/>
          </p:cNvPicPr>
          <p:nvPr/>
        </p:nvPicPr>
        <p:blipFill>
          <a:blip r:embed="rId3" cstate="print"/>
          <a:srcRect/>
          <a:stretch>
            <a:fillRect/>
          </a:stretch>
        </p:blipFill>
        <p:spPr bwMode="auto">
          <a:xfrm>
            <a:off x="4648200" y="914400"/>
            <a:ext cx="4343400" cy="4724400"/>
          </a:xfrm>
          <a:prstGeom prst="rect">
            <a:avLst/>
          </a:prstGeom>
          <a:noFill/>
        </p:spPr>
      </p:pic>
      <p:sp>
        <p:nvSpPr>
          <p:cNvPr id="6" name="Rectangle 5"/>
          <p:cNvSpPr/>
          <p:nvPr/>
        </p:nvSpPr>
        <p:spPr>
          <a:xfrm>
            <a:off x="228600" y="5638800"/>
            <a:ext cx="8686800" cy="1200329"/>
          </a:xfrm>
          <a:prstGeom prst="rect">
            <a:avLst/>
          </a:prstGeom>
        </p:spPr>
        <p:txBody>
          <a:bodyPr wrap="square">
            <a:spAutoFit/>
          </a:bodyPr>
          <a:lstStyle/>
          <a:p>
            <a:pPr>
              <a:buFont typeface="Arial" pitchFamily="34" charset="0"/>
              <a:buChar char="•"/>
            </a:pPr>
            <a:r>
              <a:rPr lang="en-IN" sz="2400" b="1" dirty="0" smtClean="0"/>
              <a:t>Anterior wedge collapse of C7 vertebral body with pre and para vertebral collection extending posteriorly in the epidural space - Hypointense.</a:t>
            </a:r>
          </a:p>
        </p:txBody>
      </p:sp>
      <p:sp>
        <p:nvSpPr>
          <p:cNvPr id="5" name="Rectangle 4"/>
          <p:cNvSpPr/>
          <p:nvPr/>
        </p:nvSpPr>
        <p:spPr>
          <a:xfrm>
            <a:off x="381000" y="0"/>
            <a:ext cx="7924800" cy="646331"/>
          </a:xfrm>
          <a:prstGeom prst="rect">
            <a:avLst/>
          </a:prstGeom>
        </p:spPr>
        <p:txBody>
          <a:bodyPr wrap="square">
            <a:spAutoFit/>
          </a:bodyPr>
          <a:lstStyle/>
          <a:p>
            <a:r>
              <a:rPr lang="en-US" sz="3600" b="1" u="sng" dirty="0" smtClean="0"/>
              <a:t>T2 WEIGHTED IMAGES</a:t>
            </a:r>
            <a:endParaRPr lang="en-US" sz="3600" dirty="0"/>
          </a:p>
        </p:txBody>
      </p:sp>
      <p:sp>
        <p:nvSpPr>
          <p:cNvPr id="7" name="Right Arrow 6"/>
          <p:cNvSpPr/>
          <p:nvPr/>
        </p:nvSpPr>
        <p:spPr>
          <a:xfrm>
            <a:off x="6096000" y="4191000"/>
            <a:ext cx="5974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Right Arrow 7"/>
          <p:cNvSpPr/>
          <p:nvPr/>
        </p:nvSpPr>
        <p:spPr>
          <a:xfrm>
            <a:off x="228600" y="2971800"/>
            <a:ext cx="5974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hit\Desktop\review\New folder\IMG-0001-00001.jpg"/>
          <p:cNvPicPr>
            <a:picLocks noGrp="1" noChangeAspect="1" noChangeArrowheads="1"/>
          </p:cNvPicPr>
          <p:nvPr>
            <p:ph idx="1"/>
          </p:nvPr>
        </p:nvPicPr>
        <p:blipFill>
          <a:blip r:embed="rId2" cstate="print"/>
          <a:srcRect/>
          <a:stretch>
            <a:fillRect/>
          </a:stretch>
        </p:blipFill>
        <p:spPr bwMode="auto">
          <a:xfrm>
            <a:off x="243114" y="1142999"/>
            <a:ext cx="5548086" cy="5240925"/>
          </a:xfrm>
          <a:prstGeom prst="rect">
            <a:avLst/>
          </a:prstGeom>
          <a:noFill/>
        </p:spPr>
      </p:pic>
      <p:sp>
        <p:nvSpPr>
          <p:cNvPr id="3" name="Rectangle 2"/>
          <p:cNvSpPr/>
          <p:nvPr/>
        </p:nvSpPr>
        <p:spPr>
          <a:xfrm>
            <a:off x="228600" y="0"/>
            <a:ext cx="8686800" cy="1200329"/>
          </a:xfrm>
          <a:prstGeom prst="rect">
            <a:avLst/>
          </a:prstGeom>
        </p:spPr>
        <p:txBody>
          <a:bodyPr wrap="square">
            <a:spAutoFit/>
          </a:bodyPr>
          <a:lstStyle/>
          <a:p>
            <a:r>
              <a:rPr lang="en-US" sz="3600" b="1" u="sng" dirty="0" smtClean="0"/>
              <a:t>SHORT TIME INVERSION RECOVERY SEQUENCE</a:t>
            </a:r>
            <a:endParaRPr lang="en-US" sz="3600" dirty="0"/>
          </a:p>
        </p:txBody>
      </p:sp>
      <p:sp>
        <p:nvSpPr>
          <p:cNvPr id="4" name="Rectangle 3"/>
          <p:cNvSpPr/>
          <p:nvPr/>
        </p:nvSpPr>
        <p:spPr>
          <a:xfrm>
            <a:off x="5867400" y="2362200"/>
            <a:ext cx="3276600" cy="1219200"/>
          </a:xfrm>
          <a:prstGeom prst="rect">
            <a:avLst/>
          </a:prstGeom>
        </p:spPr>
        <p:txBody>
          <a:bodyPr wrap="square">
            <a:spAutoFit/>
          </a:bodyPr>
          <a:lstStyle/>
          <a:p>
            <a:r>
              <a:rPr lang="en-US" sz="2400" b="1" u="sng" dirty="0" smtClean="0"/>
              <a:t>The collection does not show any suppression on STIR images.</a:t>
            </a:r>
            <a:endParaRPr lang="en-US" sz="2400" b="1" dirty="0"/>
          </a:p>
        </p:txBody>
      </p:sp>
      <p:sp>
        <p:nvSpPr>
          <p:cNvPr id="5" name="Right Arrow 4"/>
          <p:cNvSpPr/>
          <p:nvPr/>
        </p:nvSpPr>
        <p:spPr>
          <a:xfrm>
            <a:off x="1752600" y="3733800"/>
            <a:ext cx="5974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ohit\Desktop\review\New folder\IMG-0007-00001.jpg"/>
          <p:cNvPicPr>
            <a:picLocks noGrp="1" noChangeAspect="1" noChangeArrowheads="1"/>
          </p:cNvPicPr>
          <p:nvPr>
            <p:ph idx="1"/>
          </p:nvPr>
        </p:nvPicPr>
        <p:blipFill>
          <a:blip r:embed="rId2" cstate="print"/>
          <a:srcRect/>
          <a:stretch>
            <a:fillRect/>
          </a:stretch>
        </p:blipFill>
        <p:spPr bwMode="auto">
          <a:xfrm>
            <a:off x="152400" y="1066800"/>
            <a:ext cx="4267200" cy="4114800"/>
          </a:xfrm>
          <a:prstGeom prst="rect">
            <a:avLst/>
          </a:prstGeom>
          <a:noFill/>
        </p:spPr>
      </p:pic>
      <p:pic>
        <p:nvPicPr>
          <p:cNvPr id="4099" name="Picture 3" descr="C:\Users\mohit\Desktop\review\New folder\IMG-0008-00001.jpg"/>
          <p:cNvPicPr>
            <a:picLocks noChangeAspect="1" noChangeArrowheads="1"/>
          </p:cNvPicPr>
          <p:nvPr/>
        </p:nvPicPr>
        <p:blipFill>
          <a:blip r:embed="rId3" cstate="print"/>
          <a:srcRect/>
          <a:stretch>
            <a:fillRect/>
          </a:stretch>
        </p:blipFill>
        <p:spPr bwMode="auto">
          <a:xfrm>
            <a:off x="4572000" y="1066800"/>
            <a:ext cx="4419600" cy="4114800"/>
          </a:xfrm>
          <a:prstGeom prst="rect">
            <a:avLst/>
          </a:prstGeom>
          <a:noFill/>
        </p:spPr>
      </p:pic>
      <p:sp>
        <p:nvSpPr>
          <p:cNvPr id="6" name="Rectangle 5"/>
          <p:cNvSpPr/>
          <p:nvPr/>
        </p:nvSpPr>
        <p:spPr>
          <a:xfrm>
            <a:off x="228600" y="5257801"/>
            <a:ext cx="8534400" cy="1877437"/>
          </a:xfrm>
          <a:prstGeom prst="rect">
            <a:avLst/>
          </a:prstGeom>
        </p:spPr>
        <p:txBody>
          <a:bodyPr wrap="square">
            <a:spAutoFit/>
          </a:bodyPr>
          <a:lstStyle/>
          <a:p>
            <a:pPr>
              <a:buFont typeface="Arial" pitchFamily="34" charset="0"/>
              <a:buChar char="•"/>
            </a:pPr>
            <a:r>
              <a:rPr lang="en-IN" sz="2400" b="1" dirty="0" smtClean="0"/>
              <a:t>The associated collection shows </a:t>
            </a:r>
            <a:r>
              <a:rPr lang="en-IN" sz="2400" b="1" dirty="0"/>
              <a:t>peripheral enhancing wall on post contrast </a:t>
            </a:r>
            <a:r>
              <a:rPr lang="en-IN" sz="2400" b="1" dirty="0" smtClean="0"/>
              <a:t>study.</a:t>
            </a:r>
          </a:p>
          <a:p>
            <a:pPr>
              <a:buFont typeface="Arial" pitchFamily="34" charset="0"/>
              <a:buChar char="•"/>
            </a:pPr>
            <a:r>
              <a:rPr lang="en-IN" sz="2400" b="1" dirty="0" smtClean="0"/>
              <a:t>Soft tissue lesion in the lung appears </a:t>
            </a:r>
            <a:r>
              <a:rPr lang="en-IN" sz="2400" b="1" dirty="0"/>
              <a:t>heterogeneously </a:t>
            </a:r>
            <a:r>
              <a:rPr lang="en-IN" sz="2400" b="1" dirty="0" smtClean="0"/>
              <a:t>enhancing </a:t>
            </a:r>
            <a:r>
              <a:rPr lang="en-IN" sz="2400" b="1" dirty="0"/>
              <a:t>with multiple central hypo-intense lesions suggestive of </a:t>
            </a:r>
            <a:r>
              <a:rPr lang="en-IN" sz="2400" b="1" dirty="0" smtClean="0"/>
              <a:t>necrosis</a:t>
            </a:r>
            <a:r>
              <a:rPr lang="en-IN" sz="2400" b="1" dirty="0"/>
              <a:t>.</a:t>
            </a:r>
            <a:endParaRPr lang="en-US" sz="2400" b="1" dirty="0"/>
          </a:p>
          <a:p>
            <a:endParaRPr lang="en-US" sz="2000" dirty="0"/>
          </a:p>
        </p:txBody>
      </p:sp>
      <p:sp>
        <p:nvSpPr>
          <p:cNvPr id="5" name="Rectangle 4"/>
          <p:cNvSpPr/>
          <p:nvPr/>
        </p:nvSpPr>
        <p:spPr>
          <a:xfrm>
            <a:off x="304800" y="228600"/>
            <a:ext cx="8305800" cy="646331"/>
          </a:xfrm>
          <a:prstGeom prst="rect">
            <a:avLst/>
          </a:prstGeom>
        </p:spPr>
        <p:txBody>
          <a:bodyPr wrap="square">
            <a:spAutoFit/>
          </a:bodyPr>
          <a:lstStyle/>
          <a:p>
            <a:r>
              <a:rPr lang="en-US" sz="3600" b="1" u="sng" dirty="0" smtClean="0"/>
              <a:t>POST CONTRAST  T1 WEIGHTED IMAGES</a:t>
            </a:r>
            <a:endParaRPr lang="en-US" sz="3600" dirty="0"/>
          </a:p>
        </p:txBody>
      </p:sp>
      <p:sp>
        <p:nvSpPr>
          <p:cNvPr id="7" name="Right Arrow 6"/>
          <p:cNvSpPr/>
          <p:nvPr/>
        </p:nvSpPr>
        <p:spPr>
          <a:xfrm>
            <a:off x="381000" y="2895600"/>
            <a:ext cx="5974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Right Arrow 7"/>
          <p:cNvSpPr/>
          <p:nvPr/>
        </p:nvSpPr>
        <p:spPr>
          <a:xfrm>
            <a:off x="5791200" y="3352800"/>
            <a:ext cx="5974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9" name="Right Arrow 8"/>
          <p:cNvSpPr/>
          <p:nvPr/>
        </p:nvSpPr>
        <p:spPr>
          <a:xfrm rot="10800000">
            <a:off x="6629400" y="4038600"/>
            <a:ext cx="521208"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FINAL DIAGNOSIS</a:t>
            </a:r>
            <a:endParaRPr lang="en-US" b="1" u="sng" dirty="0"/>
          </a:p>
        </p:txBody>
      </p:sp>
      <p:sp>
        <p:nvSpPr>
          <p:cNvPr id="3" name="Content Placeholder 2"/>
          <p:cNvSpPr>
            <a:spLocks noGrp="1"/>
          </p:cNvSpPr>
          <p:nvPr>
            <p:ph idx="1"/>
          </p:nvPr>
        </p:nvSpPr>
        <p:spPr>
          <a:xfrm>
            <a:off x="0" y="1371600"/>
            <a:ext cx="9144000" cy="5257800"/>
          </a:xfrm>
        </p:spPr>
        <p:txBody>
          <a:bodyPr>
            <a:normAutofit fontScale="92500" lnSpcReduction="20000"/>
          </a:bodyPr>
          <a:lstStyle/>
          <a:p>
            <a:r>
              <a:rPr lang="en-IN" dirty="0"/>
              <a:t>MR findings reveal anterior wedge collapse with decreased height of C7 vertebra along with </a:t>
            </a:r>
            <a:r>
              <a:rPr lang="en-IN" dirty="0" smtClean="0"/>
              <a:t>pre &amp; para </a:t>
            </a:r>
            <a:r>
              <a:rPr lang="en-IN" dirty="0"/>
              <a:t>vertebral and epidural peripherally enhancing abscess causing anterior thecal sac indentation, spinal cord compression and spinal cord narrowing with rest of findings as mentioned in text.</a:t>
            </a:r>
            <a:endParaRPr lang="en-US" dirty="0"/>
          </a:p>
          <a:p>
            <a:r>
              <a:rPr lang="en-IN" dirty="0" smtClean="0"/>
              <a:t>Large </a:t>
            </a:r>
            <a:r>
              <a:rPr lang="en-IN" dirty="0"/>
              <a:t>heterogeneously enhancing soft tissue lesions in right upper lobe with central areas of necrosis.</a:t>
            </a:r>
            <a:endParaRPr lang="en-US" dirty="0"/>
          </a:p>
          <a:p>
            <a:r>
              <a:rPr lang="en-IN" dirty="0" smtClean="0"/>
              <a:t>Significantly </a:t>
            </a:r>
            <a:r>
              <a:rPr lang="en-IN" dirty="0"/>
              <a:t>enlarged </a:t>
            </a:r>
            <a:r>
              <a:rPr lang="en-IN" dirty="0" smtClean="0"/>
              <a:t>conglomerated </a:t>
            </a:r>
            <a:r>
              <a:rPr lang="en-IN" dirty="0"/>
              <a:t>peripherally enhancing cervical necrotic lymph nodes.</a:t>
            </a:r>
            <a:r>
              <a:rPr lang="en-IN" b="1" u="sng" dirty="0"/>
              <a:t> </a:t>
            </a:r>
            <a:endParaRPr lang="en-US" dirty="0"/>
          </a:p>
          <a:p>
            <a:r>
              <a:rPr lang="en-IN" b="1" dirty="0"/>
              <a:t>Above findings are likely suggestive of infective </a:t>
            </a:r>
            <a:r>
              <a:rPr lang="en-IN" b="1" dirty="0" smtClean="0"/>
              <a:t>aetiology </a:t>
            </a:r>
            <a:r>
              <a:rPr lang="en-IN" b="1" dirty="0"/>
              <a:t>likely Koch's .</a:t>
            </a:r>
            <a:endParaRPr lang="en-US" b="1"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DISCUSSION</a:t>
            </a:r>
            <a:endParaRPr lang="en-US" b="1" u="sng" dirty="0"/>
          </a:p>
        </p:txBody>
      </p:sp>
      <p:sp>
        <p:nvSpPr>
          <p:cNvPr id="3" name="Content Placeholder 2"/>
          <p:cNvSpPr>
            <a:spLocks noGrp="1"/>
          </p:cNvSpPr>
          <p:nvPr>
            <p:ph idx="1"/>
          </p:nvPr>
        </p:nvSpPr>
        <p:spPr/>
        <p:txBody>
          <a:bodyPr>
            <a:normAutofit fontScale="92500" lnSpcReduction="10000"/>
          </a:bodyPr>
          <a:lstStyle/>
          <a:p>
            <a:r>
              <a:rPr lang="en-IN" dirty="0"/>
              <a:t>Tuberculosis is a major global health problem. Every year eight million new cases are detected and about three million people die from this disease worldwide. </a:t>
            </a:r>
            <a:endParaRPr lang="en-IN" dirty="0" smtClean="0"/>
          </a:p>
          <a:p>
            <a:r>
              <a:rPr lang="en-IN" dirty="0"/>
              <a:t>Spinal tuberculosis is a rare variant of TB, comprising less than 3% of cases. </a:t>
            </a:r>
            <a:r>
              <a:rPr lang="en-IN" dirty="0" smtClean="0"/>
              <a:t>Lumbar </a:t>
            </a:r>
            <a:r>
              <a:rPr lang="en-IN" dirty="0"/>
              <a:t>and thoracic regions are often in­volved, whereas TB occurrence in the cervical spine is uncommon</a:t>
            </a:r>
            <a:r>
              <a:rPr lang="en-IN" dirty="0" smtClean="0"/>
              <a:t>.</a:t>
            </a:r>
          </a:p>
          <a:p>
            <a:r>
              <a:rPr lang="en-IN" dirty="0"/>
              <a:t>In spinal TB, onset of symptoms is usually insidious and disease progression slow.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464</Words>
  <Application>Microsoft Macintosh PowerPoint</Application>
  <PresentationFormat>On-screen Show (4:3)</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CERVICAL SPINE TUBERCULOSIS</vt:lpstr>
      <vt:lpstr>CASE REPORT</vt:lpstr>
      <vt:lpstr>RADIOLOGICAL INVESTIGATIONS</vt:lpstr>
      <vt:lpstr>MRI CERVICAL SPINE – T1 WEIGHTED IMAGES</vt:lpstr>
      <vt:lpstr>Slide 5</vt:lpstr>
      <vt:lpstr>Slide 6</vt:lpstr>
      <vt:lpstr>Slide 7</vt:lpstr>
      <vt:lpstr>FINAL DIAGNOSIS</vt:lpstr>
      <vt:lpstr>DISCUSSION</vt:lpstr>
      <vt:lpstr>Slide 10</vt:lpstr>
      <vt:lpstr>Slide 11</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OF CERVICAL SPINE</dc:title>
  <dc:creator>mohit</dc:creator>
  <cp:lastModifiedBy>user</cp:lastModifiedBy>
  <cp:revision>33</cp:revision>
  <dcterms:created xsi:type="dcterms:W3CDTF">2013-12-30T14:38:44Z</dcterms:created>
  <dcterms:modified xsi:type="dcterms:W3CDTF">2024-11-26T09:13:20Z</dcterms:modified>
</cp:coreProperties>
</file>