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0" r:id="rId1"/>
  </p:sldMasterIdLst>
  <p:sldIdLst>
    <p:sldId id="256" r:id="rId2"/>
    <p:sldId id="257" r:id="rId3"/>
    <p:sldId id="272" r:id="rId4"/>
    <p:sldId id="273" r:id="rId5"/>
    <p:sldId id="258" r:id="rId6"/>
    <p:sldId id="259" r:id="rId7"/>
    <p:sldId id="260" r:id="rId8"/>
    <p:sldId id="274" r:id="rId9"/>
    <p:sldId id="261" r:id="rId10"/>
    <p:sldId id="263" r:id="rId11"/>
    <p:sldId id="264" r:id="rId12"/>
    <p:sldId id="275" r:id="rId13"/>
    <p:sldId id="265" r:id="rId14"/>
    <p:sldId id="276" r:id="rId15"/>
    <p:sldId id="266" r:id="rId16"/>
    <p:sldId id="267" r:id="rId17"/>
    <p:sldId id="268" r:id="rId18"/>
    <p:sldId id="277" r:id="rId19"/>
    <p:sldId id="269" r:id="rId20"/>
    <p:sldId id="270" r:id="rId21"/>
    <p:sldId id="271" r:id="rId22"/>
    <p:sldId id="278" r:id="rId23"/>
    <p:sldId id="279" r:id="rId24"/>
    <p:sldId id="280" r:id="rId25"/>
    <p:sldId id="281" r:id="rId26"/>
    <p:sldId id="282" r:id="rId27"/>
    <p:sldId id="283" r:id="rId28"/>
    <p:sldId id="284" r:id="rId29"/>
    <p:sldId id="285" r:id="rId30"/>
    <p:sldId id="286" r:id="rId31"/>
    <p:sldId id="28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07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94221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15308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4693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5126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16541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42376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3314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58780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253981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0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11/26/2024</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8377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11/26/2024</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5518429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CFC93-0BF8-FC33-1971-0DCABAEE8D81}"/>
              </a:ext>
            </a:extLst>
          </p:cNvPr>
          <p:cNvSpPr>
            <a:spLocks noGrp="1"/>
          </p:cNvSpPr>
          <p:nvPr>
            <p:ph type="title"/>
          </p:nvPr>
        </p:nvSpPr>
        <p:spPr/>
        <p:txBody>
          <a:bodyPr/>
          <a:lstStyle/>
          <a:p>
            <a:r>
              <a:rPr lang="en-IN" dirty="0">
                <a:latin typeface="Calibri" panose="020F0502020204030204" pitchFamily="34" charset="0"/>
                <a:ea typeface="Calibri" panose="020F0502020204030204" pitchFamily="34" charset="0"/>
                <a:cs typeface="Calibri" panose="020F0502020204030204" pitchFamily="34" charset="0"/>
              </a:rPr>
              <a:t>                    </a:t>
            </a:r>
            <a:r>
              <a:rPr lang="en-IN" b="1"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AIRWAY ASSESSMENT </a:t>
            </a:r>
          </a:p>
        </p:txBody>
      </p:sp>
      <p:sp>
        <p:nvSpPr>
          <p:cNvPr id="3" name="Subtitle 2">
            <a:extLst>
              <a:ext uri="{FF2B5EF4-FFF2-40B4-BE49-F238E27FC236}">
                <a16:creationId xmlns:a16="http://schemas.microsoft.com/office/drawing/2014/main" id="{830696A2-2C74-BAA5-197B-0ABAAEF4DF50}"/>
              </a:ext>
            </a:extLst>
          </p:cNvPr>
          <p:cNvSpPr>
            <a:spLocks noGrp="1"/>
          </p:cNvSpPr>
          <p:nvPr>
            <p:ph sz="half" idx="1"/>
          </p:nvPr>
        </p:nvSpPr>
        <p:spPr>
          <a:xfrm>
            <a:off x="913615" y="3246591"/>
            <a:ext cx="4937760" cy="2220955"/>
          </a:xfrm>
        </p:spPr>
        <p:txBody>
          <a:bodyPr>
            <a:normAutofit/>
          </a:bodyPr>
          <a:lstStyle/>
          <a:p>
            <a:pPr marL="0" indent="0" algn="ctr">
              <a:buNone/>
            </a:pPr>
            <a:r>
              <a:rPr lang="en-IN" altLang="en-US" b="1" dirty="0" err="1">
                <a:latin typeface="Times New Roman" panose="02020603050405020304" pitchFamily="18" charset="0"/>
                <a:cs typeface="Times New Roman" panose="02020603050405020304" pitchFamily="18" charset="0"/>
              </a:rPr>
              <a:t>Dr.</a:t>
            </a:r>
            <a:r>
              <a:rPr lang="en-IN" altLang="en-US" b="1" dirty="0">
                <a:latin typeface="Times New Roman" panose="02020603050405020304" pitchFamily="18" charset="0"/>
                <a:cs typeface="Times New Roman" panose="02020603050405020304" pitchFamily="18" charset="0"/>
              </a:rPr>
              <a:t> </a:t>
            </a:r>
            <a:r>
              <a:rPr lang="en-IN" altLang="en-US" b="1" dirty="0" err="1" smtClean="0">
                <a:latin typeface="Times New Roman" panose="02020603050405020304" pitchFamily="18" charset="0"/>
                <a:cs typeface="Times New Roman" panose="02020603050405020304" pitchFamily="18" charset="0"/>
              </a:rPr>
              <a:t>Jatin</a:t>
            </a:r>
            <a:r>
              <a:rPr lang="en-IN" altLang="en-US" b="1" dirty="0" smtClean="0">
                <a:latin typeface="Times New Roman" panose="02020603050405020304" pitchFamily="18" charset="0"/>
                <a:cs typeface="Times New Roman" panose="02020603050405020304" pitchFamily="18" charset="0"/>
              </a:rPr>
              <a:t> Patel</a:t>
            </a:r>
            <a:endParaRPr lang="en-IN" altLang="en-US" b="1" dirty="0">
              <a:latin typeface="Times New Roman" panose="02020603050405020304" pitchFamily="18" charset="0"/>
              <a:cs typeface="Times New Roman" panose="02020603050405020304" pitchFamily="18" charset="0"/>
            </a:endParaRPr>
          </a:p>
          <a:p>
            <a:pPr marL="0" indent="0" algn="ctr">
              <a:buNone/>
            </a:pPr>
            <a:r>
              <a:rPr lang="en-IN" altLang="en-US" dirty="0">
                <a:latin typeface="Times New Roman" panose="02020603050405020304" pitchFamily="18" charset="0"/>
                <a:cs typeface="Times New Roman" panose="02020603050405020304" pitchFamily="18" charset="0"/>
              </a:rPr>
              <a:t>Professor</a:t>
            </a:r>
          </a:p>
          <a:p>
            <a:pPr marL="0" indent="0" algn="ctr">
              <a:buNone/>
            </a:pPr>
            <a:r>
              <a:rPr lang="en-IN" altLang="en-US" dirty="0">
                <a:latin typeface="Times New Roman" panose="02020603050405020304" pitchFamily="18" charset="0"/>
                <a:cs typeface="Times New Roman" panose="02020603050405020304" pitchFamily="18" charset="0"/>
              </a:rPr>
              <a:t>Dept. of Anaesthesia</a:t>
            </a:r>
          </a:p>
          <a:p>
            <a:pPr marL="0" indent="0" algn="ctr">
              <a:buNone/>
            </a:pPr>
            <a:r>
              <a:rPr lang="en-IN" altLang="en-US" dirty="0">
                <a:latin typeface="Times New Roman" panose="02020603050405020304" pitchFamily="18" charset="0"/>
                <a:cs typeface="Times New Roman" panose="02020603050405020304" pitchFamily="18" charset="0"/>
              </a:rPr>
              <a:t>SBKSMIRC</a:t>
            </a:r>
          </a:p>
          <a:p>
            <a:pPr marL="0" indent="0">
              <a:buNone/>
            </a:pP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4AE4EA9A-4B41-BE31-DF3D-8BEFAF26895B}"/>
              </a:ext>
            </a:extLst>
          </p:cNvPr>
          <p:cNvPicPr>
            <a:picLocks noGrp="1" noChangeAspect="1"/>
          </p:cNvPicPr>
          <p:nvPr>
            <p:ph sz="half" idx="2"/>
          </p:nvPr>
        </p:nvPicPr>
        <p:blipFill>
          <a:blip r:embed="rId2"/>
          <a:stretch>
            <a:fillRect/>
          </a:stretch>
        </p:blipFill>
        <p:spPr>
          <a:xfrm>
            <a:off x="6514443" y="2254469"/>
            <a:ext cx="4937125" cy="3760076"/>
          </a:xfrm>
          <a:prstGeom prst="rect">
            <a:avLst/>
          </a:prstGeom>
        </p:spPr>
      </p:pic>
      <p:pic>
        <p:nvPicPr>
          <p:cNvPr id="7" name="Picture 6">
            <a:extLst>
              <a:ext uri="{FF2B5EF4-FFF2-40B4-BE49-F238E27FC236}">
                <a16:creationId xmlns:a16="http://schemas.microsoft.com/office/drawing/2014/main" id="{9D3D9887-5F04-8678-58CE-5288EDE3FA1F}"/>
              </a:ext>
            </a:extLst>
          </p:cNvPr>
          <p:cNvPicPr>
            <a:picLocks noChangeAspect="1"/>
          </p:cNvPicPr>
          <p:nvPr/>
        </p:nvPicPr>
        <p:blipFill rotWithShape="1">
          <a:blip r:embed="rId3">
            <a:extLst>
              <a:ext uri="{28A0092B-C50C-407E-A947-70E740481C1C}">
                <a14:useLocalDpi xmlns:a14="http://schemas.microsoft.com/office/drawing/2010/main" val="0"/>
              </a:ext>
            </a:extLst>
          </a:blip>
          <a:srcRect l="53500" t="32069" r="1127" b="13103"/>
          <a:stretch/>
        </p:blipFill>
        <p:spPr>
          <a:xfrm>
            <a:off x="6729457" y="2254469"/>
            <a:ext cx="4507096" cy="3760077"/>
          </a:xfrm>
          <a:prstGeom prst="rect">
            <a:avLst/>
          </a:prstGeom>
        </p:spPr>
      </p:pic>
    </p:spTree>
    <p:extLst>
      <p:ext uri="{BB962C8B-B14F-4D97-AF65-F5344CB8AC3E}">
        <p14:creationId xmlns:p14="http://schemas.microsoft.com/office/powerpoint/2010/main" val="231931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753D67-9359-6612-4E84-65D7E0AD2C4F}"/>
              </a:ext>
            </a:extLst>
          </p:cNvPr>
          <p:cNvSpPr>
            <a:spLocks noGrp="1"/>
          </p:cNvSpPr>
          <p:nvPr>
            <p:ph idx="1"/>
          </p:nvPr>
        </p:nvSpPr>
        <p:spPr>
          <a:xfrm>
            <a:off x="369277" y="422031"/>
            <a:ext cx="11500338" cy="6207369"/>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SUBLUXATION OF THE MANDIBLE</a:t>
            </a:r>
          </a:p>
          <a:p>
            <a:r>
              <a:rPr lang="en-US" dirty="0">
                <a:latin typeface="Calibri" panose="020F0502020204030204" pitchFamily="34" charset="0"/>
                <a:ea typeface="Calibri" panose="020F0502020204030204" pitchFamily="34" charset="0"/>
                <a:cs typeface="Calibri" panose="020F0502020204030204" pitchFamily="34" charset="0"/>
              </a:rPr>
              <a:t>Index finger is placed in front of the tragus &amp; the thumb is placed in front of the </a:t>
            </a:r>
            <a:r>
              <a:rPr lang="en-US" dirty="0" err="1">
                <a:latin typeface="Calibri" panose="020F0502020204030204" pitchFamily="34" charset="0"/>
                <a:ea typeface="Calibri" panose="020F0502020204030204" pitchFamily="34" charset="0"/>
                <a:cs typeface="Calibri" panose="020F0502020204030204" pitchFamily="34" charset="0"/>
              </a:rPr>
              <a:t>the</a:t>
            </a:r>
            <a:r>
              <a:rPr lang="en-US" dirty="0">
                <a:latin typeface="Calibri" panose="020F0502020204030204" pitchFamily="34" charset="0"/>
                <a:ea typeface="Calibri" panose="020F0502020204030204" pitchFamily="34" charset="0"/>
                <a:cs typeface="Calibri" panose="020F0502020204030204" pitchFamily="34" charset="0"/>
              </a:rPr>
              <a:t> lower part of the mastoid process. patient is asked to open his mouth as wide as possible. Index finger in front of the tragus can be </a:t>
            </a:r>
            <a:r>
              <a:rPr lang="en-US" dirty="0" err="1">
                <a:latin typeface="Calibri" panose="020F0502020204030204" pitchFamily="34" charset="0"/>
                <a:ea typeface="Calibri" panose="020F0502020204030204" pitchFamily="34" charset="0"/>
                <a:cs typeface="Calibri" panose="020F0502020204030204" pitchFamily="34" charset="0"/>
              </a:rPr>
              <a:t>intented</a:t>
            </a:r>
            <a:r>
              <a:rPr lang="en-US" dirty="0">
                <a:latin typeface="Calibri" panose="020F0502020204030204" pitchFamily="34" charset="0"/>
                <a:ea typeface="Calibri" panose="020F0502020204030204" pitchFamily="34" charset="0"/>
                <a:cs typeface="Calibri" panose="020F0502020204030204" pitchFamily="34" charset="0"/>
              </a:rPr>
              <a:t> in its space and the thumb can feel the sliding movement of the condyle as the condyle of the mandible slides forward</a:t>
            </a:r>
            <a:endParaRPr lang="en-IN" dirty="0">
              <a:latin typeface="Calibri" panose="020F0502020204030204" pitchFamily="34" charset="0"/>
              <a:ea typeface="Calibri" panose="020F0502020204030204" pitchFamily="34" charset="0"/>
              <a:cs typeface="Calibri" panose="020F0502020204030204" pitchFamily="34" charset="0"/>
            </a:endParaRPr>
          </a:p>
          <a:p>
            <a:endParaRPr lang="en-IN" dirty="0"/>
          </a:p>
        </p:txBody>
      </p:sp>
      <p:pic>
        <p:nvPicPr>
          <p:cNvPr id="5" name="Picture 4">
            <a:extLst>
              <a:ext uri="{FF2B5EF4-FFF2-40B4-BE49-F238E27FC236}">
                <a16:creationId xmlns:a16="http://schemas.microsoft.com/office/drawing/2014/main" id="{A6C9EBF8-6756-302D-70EE-F0ADF1B77A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8415" y="3235569"/>
            <a:ext cx="6945923" cy="3622431"/>
          </a:xfrm>
          <a:prstGeom prst="rect">
            <a:avLst/>
          </a:prstGeom>
        </p:spPr>
      </p:pic>
    </p:spTree>
    <p:extLst>
      <p:ext uri="{BB962C8B-B14F-4D97-AF65-F5344CB8AC3E}">
        <p14:creationId xmlns:p14="http://schemas.microsoft.com/office/powerpoint/2010/main" val="2776348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39C3C2-920E-C4FA-40EF-1CBAEB32A3AD}"/>
              </a:ext>
            </a:extLst>
          </p:cNvPr>
          <p:cNvSpPr>
            <a:spLocks noGrp="1"/>
          </p:cNvSpPr>
          <p:nvPr>
            <p:ph sz="half" idx="1"/>
          </p:nvPr>
        </p:nvSpPr>
        <p:spPr>
          <a:xfrm>
            <a:off x="838200" y="429208"/>
            <a:ext cx="7111482" cy="6130212"/>
          </a:xfrm>
        </p:spPr>
        <p:txBody>
          <a:bodyPr>
            <a:normAutofit fontScale="92500" lnSpcReduction="20000"/>
          </a:bodyPr>
          <a:lstStyle/>
          <a:p>
            <a:r>
              <a:rPr lang="en-IN" b="1" dirty="0"/>
              <a:t>CALDER TEST </a:t>
            </a:r>
            <a:r>
              <a:rPr lang="en-IN" dirty="0"/>
              <a:t>: </a:t>
            </a:r>
            <a:r>
              <a:rPr lang="en-IN" dirty="0">
                <a:latin typeface="Calibri" panose="020F0502020204030204" pitchFamily="34" charset="0"/>
                <a:ea typeface="Calibri" panose="020F0502020204030204" pitchFamily="34" charset="0"/>
                <a:cs typeface="Calibri" panose="020F0502020204030204" pitchFamily="34" charset="0"/>
              </a:rPr>
              <a:t>Patient is asked to protrude mandible as far as possible . The lower incisors will lie either anterior to , aligned with or posterior to upper incisors. The later two suggest reduced view at laryngoscope</a:t>
            </a:r>
            <a:r>
              <a:rPr lang="en-IN" dirty="0"/>
              <a:t>. </a:t>
            </a:r>
          </a:p>
          <a:p>
            <a:endParaRPr lang="en-IN" dirty="0"/>
          </a:p>
          <a:p>
            <a:r>
              <a:rPr lang="en-IN" b="1" dirty="0">
                <a:latin typeface="Calibri" panose="020F0502020204030204" pitchFamily="34" charset="0"/>
                <a:ea typeface="Calibri" panose="020F0502020204030204" pitchFamily="34" charset="0"/>
                <a:cs typeface="Calibri" panose="020F0502020204030204" pitchFamily="34" charset="0"/>
              </a:rPr>
              <a:t>ASSESSMENT OF MANDIBULAR SPACE </a:t>
            </a:r>
          </a:p>
          <a:p>
            <a:r>
              <a:rPr lang="en-IN" b="1" dirty="0"/>
              <a:t>1. Thyromental distance / PATIL’S TEST: </a:t>
            </a:r>
            <a:r>
              <a:rPr lang="en-IN" dirty="0">
                <a:latin typeface="Calibri" panose="020F0502020204030204" pitchFamily="34" charset="0"/>
                <a:ea typeface="Calibri" panose="020F0502020204030204" pitchFamily="34" charset="0"/>
                <a:cs typeface="Calibri" panose="020F0502020204030204" pitchFamily="34" charset="0"/>
              </a:rPr>
              <a:t>Distance b/w thyroid notch and mental symphysis when neck is fully extended.</a:t>
            </a:r>
          </a:p>
          <a:p>
            <a:r>
              <a:rPr lang="en-IN" dirty="0">
                <a:latin typeface="Calibri" panose="020F0502020204030204" pitchFamily="34" charset="0"/>
                <a:ea typeface="Calibri" panose="020F0502020204030204" pitchFamily="34" charset="0"/>
                <a:cs typeface="Calibri" panose="020F0502020204030204" pitchFamily="34" charset="0"/>
              </a:rPr>
              <a:t>&gt;6.5 cm : no problem with laryngoscopy and intubation </a:t>
            </a:r>
          </a:p>
          <a:p>
            <a:r>
              <a:rPr lang="en-IN" dirty="0">
                <a:latin typeface="Calibri" panose="020F0502020204030204" pitchFamily="34" charset="0"/>
                <a:ea typeface="Calibri" panose="020F0502020204030204" pitchFamily="34" charset="0"/>
                <a:cs typeface="Calibri" panose="020F0502020204030204" pitchFamily="34" charset="0"/>
              </a:rPr>
              <a:t>6-6.5 cm : without other concomitant anatomical problems , laryngoscopy and intubation are difficult but possible</a:t>
            </a:r>
            <a:r>
              <a:rPr lang="en-IN" b="1" dirty="0"/>
              <a:t>.</a:t>
            </a:r>
          </a:p>
          <a:p>
            <a:r>
              <a:rPr lang="en-IN" dirty="0">
                <a:latin typeface="Calibri" panose="020F0502020204030204" pitchFamily="34" charset="0"/>
                <a:ea typeface="Calibri" panose="020F0502020204030204" pitchFamily="34" charset="0"/>
                <a:cs typeface="Calibri" panose="020F0502020204030204" pitchFamily="34" charset="0"/>
              </a:rPr>
              <a:t>&lt;6 cm : </a:t>
            </a:r>
            <a:r>
              <a:rPr lang="en-IN" dirty="0" err="1">
                <a:latin typeface="Calibri" panose="020F0502020204030204" pitchFamily="34" charset="0"/>
                <a:ea typeface="Calibri" panose="020F0502020204030204" pitchFamily="34" charset="0"/>
                <a:cs typeface="Calibri" panose="020F0502020204030204" pitchFamily="34" charset="0"/>
              </a:rPr>
              <a:t>laryngcopy</a:t>
            </a:r>
            <a:r>
              <a:rPr lang="en-IN" dirty="0">
                <a:latin typeface="Calibri" panose="020F0502020204030204" pitchFamily="34" charset="0"/>
                <a:ea typeface="Calibri" panose="020F0502020204030204" pitchFamily="34" charset="0"/>
                <a:cs typeface="Calibri" panose="020F0502020204030204" pitchFamily="34" charset="0"/>
              </a:rPr>
              <a:t> may be impossible</a:t>
            </a:r>
            <a:r>
              <a:rPr lang="en-IN" b="1" dirty="0"/>
              <a:t> .</a:t>
            </a:r>
          </a:p>
        </p:txBody>
      </p:sp>
      <p:sp>
        <p:nvSpPr>
          <p:cNvPr id="7" name="Content Placeholder 6">
            <a:extLst>
              <a:ext uri="{FF2B5EF4-FFF2-40B4-BE49-F238E27FC236}">
                <a16:creationId xmlns:a16="http://schemas.microsoft.com/office/drawing/2014/main" id="{E091E20A-5227-B7C1-F0F6-9BE8C508F5CD}"/>
              </a:ext>
            </a:extLst>
          </p:cNvPr>
          <p:cNvSpPr>
            <a:spLocks noGrp="1"/>
          </p:cNvSpPr>
          <p:nvPr>
            <p:ph sz="half" idx="2"/>
          </p:nvPr>
        </p:nvSpPr>
        <p:spPr>
          <a:xfrm>
            <a:off x="8528180" y="3825550"/>
            <a:ext cx="2828668" cy="2346649"/>
          </a:xfrm>
        </p:spPr>
        <p:txBody>
          <a:bodyPr>
            <a:normAutofit fontScale="92500" lnSpcReduction="20000"/>
          </a:bodyPr>
          <a:lstStyle/>
          <a:p>
            <a:endParaRPr lang="en-IN" dirty="0"/>
          </a:p>
        </p:txBody>
      </p:sp>
      <p:pic>
        <p:nvPicPr>
          <p:cNvPr id="5" name="Picture 4">
            <a:extLst>
              <a:ext uri="{FF2B5EF4-FFF2-40B4-BE49-F238E27FC236}">
                <a16:creationId xmlns:a16="http://schemas.microsoft.com/office/drawing/2014/main" id="{0C708DE9-32F5-6CD6-B380-DA6419F628B1}"/>
              </a:ext>
            </a:extLst>
          </p:cNvPr>
          <p:cNvPicPr>
            <a:picLocks noChangeAspect="1"/>
          </p:cNvPicPr>
          <p:nvPr/>
        </p:nvPicPr>
        <p:blipFill rotWithShape="1">
          <a:blip r:embed="rId2">
            <a:extLst>
              <a:ext uri="{28A0092B-C50C-407E-A947-70E740481C1C}">
                <a14:useLocalDpi xmlns:a14="http://schemas.microsoft.com/office/drawing/2010/main" val="0"/>
              </a:ext>
            </a:extLst>
          </a:blip>
          <a:srcRect l="64660" t="52653" r="1666" b="3589"/>
          <a:stretch/>
        </p:blipFill>
        <p:spPr>
          <a:xfrm>
            <a:off x="8201608" y="3171331"/>
            <a:ext cx="3079102" cy="3000868"/>
          </a:xfrm>
          <a:prstGeom prst="rect">
            <a:avLst/>
          </a:prstGeom>
        </p:spPr>
      </p:pic>
    </p:spTree>
    <p:extLst>
      <p:ext uri="{BB962C8B-B14F-4D97-AF65-F5344CB8AC3E}">
        <p14:creationId xmlns:p14="http://schemas.microsoft.com/office/powerpoint/2010/main" val="428690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A33EA-3A68-8C36-33C4-EE90EFB9E802}"/>
              </a:ext>
            </a:extLst>
          </p:cNvPr>
          <p:cNvSpPr>
            <a:spLocks noGrp="1"/>
          </p:cNvSpPr>
          <p:nvPr>
            <p:ph type="title"/>
          </p:nvPr>
        </p:nvSpPr>
        <p:spPr>
          <a:xfrm>
            <a:off x="1012168" y="-268014"/>
            <a:ext cx="10344807" cy="1340070"/>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UPPER LIP BITE /CATCH TEST</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ADA452B6-8D65-5CC1-B176-B5ABC968C038}"/>
              </a:ext>
            </a:extLst>
          </p:cNvPr>
          <p:cNvSpPr>
            <a:spLocks noGrp="1"/>
          </p:cNvSpPr>
          <p:nvPr>
            <p:ph sz="half" idx="1"/>
          </p:nvPr>
        </p:nvSpPr>
        <p:spPr>
          <a:xfrm>
            <a:off x="-15766" y="1481959"/>
            <a:ext cx="7930055" cy="4690241"/>
          </a:xfrm>
        </p:spPr>
        <p:txBody>
          <a:bodyPr>
            <a:normAutofit/>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Class I: Lower incisors can bite the upper lip above vermilion line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Class II: Lower incisors can bite the upper lip below vermilion line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Class III: Lower incisors cannot bite the upper lip</a:t>
            </a:r>
          </a:p>
          <a:p>
            <a:r>
              <a:rPr lang="en-US"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Significance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Assessment of mandibular movement and dental architecture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Less inter observer variability</a:t>
            </a:r>
            <a:endParaRPr lang="en-IN" dirty="0">
              <a:latin typeface="Calibri" panose="020F0502020204030204" pitchFamily="34" charset="0"/>
              <a:ea typeface="Calibri" panose="020F0502020204030204" pitchFamily="34" charset="0"/>
              <a:cs typeface="Calibri" panose="020F0502020204030204" pitchFamily="34" charset="0"/>
            </a:endParaRPr>
          </a:p>
        </p:txBody>
      </p:sp>
      <p:pic>
        <p:nvPicPr>
          <p:cNvPr id="6" name="Content Placeholder 5">
            <a:extLst>
              <a:ext uri="{FF2B5EF4-FFF2-40B4-BE49-F238E27FC236}">
                <a16:creationId xmlns:a16="http://schemas.microsoft.com/office/drawing/2014/main" id="{D97E1C31-093F-89D1-650E-F4D05CEF158A}"/>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1884" t="44981" r="-108"/>
          <a:stretch/>
        </p:blipFill>
        <p:spPr>
          <a:xfrm>
            <a:off x="7488621" y="1734207"/>
            <a:ext cx="4855779" cy="4571999"/>
          </a:xfrm>
        </p:spPr>
      </p:pic>
    </p:spTree>
    <p:extLst>
      <p:ext uri="{BB962C8B-B14F-4D97-AF65-F5344CB8AC3E}">
        <p14:creationId xmlns:p14="http://schemas.microsoft.com/office/powerpoint/2010/main" val="243498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687453-59B1-31D9-8BE4-BC343AAFDAF4}"/>
              </a:ext>
            </a:extLst>
          </p:cNvPr>
          <p:cNvSpPr>
            <a:spLocks noGrp="1"/>
          </p:cNvSpPr>
          <p:nvPr>
            <p:ph idx="1"/>
          </p:nvPr>
        </p:nvSpPr>
        <p:spPr>
          <a:xfrm>
            <a:off x="386862" y="0"/>
            <a:ext cx="11553092" cy="7262446"/>
          </a:xfrm>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HYOMENTAL DISTANCE </a:t>
            </a:r>
            <a:r>
              <a:rPr lang="en-IN" dirty="0">
                <a:latin typeface="Calibri" panose="020F0502020204030204" pitchFamily="34" charset="0"/>
                <a:ea typeface="Calibri" panose="020F0502020204030204" pitchFamily="34" charset="0"/>
                <a:cs typeface="Calibri" panose="020F0502020204030204" pitchFamily="34" charset="0"/>
              </a:rPr>
              <a:t>: distance b/w mentum and hyoid bone . </a:t>
            </a:r>
          </a:p>
          <a:p>
            <a:r>
              <a:rPr lang="en-IN" dirty="0">
                <a:latin typeface="Calibri" panose="020F0502020204030204" pitchFamily="34" charset="0"/>
                <a:ea typeface="Calibri" panose="020F0502020204030204" pitchFamily="34" charset="0"/>
                <a:cs typeface="Calibri" panose="020F0502020204030204" pitchFamily="34" charset="0"/>
              </a:rPr>
              <a:t>Grade I:  &gt; 6cm</a:t>
            </a:r>
          </a:p>
          <a:p>
            <a:r>
              <a:rPr lang="en-IN" dirty="0">
                <a:latin typeface="Calibri" panose="020F0502020204030204" pitchFamily="34" charset="0"/>
                <a:ea typeface="Calibri" panose="020F0502020204030204" pitchFamily="34" charset="0"/>
                <a:cs typeface="Calibri" panose="020F0502020204030204" pitchFamily="34" charset="0"/>
              </a:rPr>
              <a:t>Grade II: 4 - 6cm</a:t>
            </a:r>
          </a:p>
          <a:p>
            <a:r>
              <a:rPr lang="en-IN" dirty="0">
                <a:latin typeface="Calibri" panose="020F0502020204030204" pitchFamily="34" charset="0"/>
                <a:ea typeface="Calibri" panose="020F0502020204030204" pitchFamily="34" charset="0"/>
                <a:cs typeface="Calibri" panose="020F0502020204030204" pitchFamily="34" charset="0"/>
              </a:rPr>
              <a:t> Grade III:  &lt;4cm - Impossible laryngoscopy &amp; Intubation.</a:t>
            </a:r>
          </a:p>
          <a:p>
            <a:r>
              <a:rPr lang="en-IN" b="1" dirty="0">
                <a:latin typeface="Calibri" panose="020F0502020204030204" pitchFamily="34" charset="0"/>
                <a:ea typeface="Calibri" panose="020F0502020204030204" pitchFamily="34" charset="0"/>
                <a:cs typeface="Calibri" panose="020F0502020204030204" pitchFamily="34" charset="0"/>
              </a:rPr>
              <a:t>TESTS FOR ASSESSING THE ADEQUACY OF OROPHARYNX FOR LARYNGOSCOPY AND INTUBATION</a:t>
            </a:r>
          </a:p>
          <a:p>
            <a:r>
              <a:rPr lang="en-IN" b="1" dirty="0">
                <a:latin typeface="Calibri" panose="020F0502020204030204" pitchFamily="34" charset="0"/>
                <a:ea typeface="Calibri" panose="020F0502020204030204" pitchFamily="34" charset="0"/>
                <a:cs typeface="Calibri" panose="020F0502020204030204" pitchFamily="34" charset="0"/>
              </a:rPr>
              <a:t>MALLAMPATI GRADING:</a:t>
            </a:r>
          </a:p>
          <a:p>
            <a:endParaRPr lang="en-IN" b="1" dirty="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4EC6E5B-53FB-78F2-F763-80BFF12001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4009293"/>
            <a:ext cx="8890000" cy="2848707"/>
          </a:xfrm>
          <a:prstGeom prst="rect">
            <a:avLst/>
          </a:prstGeom>
        </p:spPr>
      </p:pic>
    </p:spTree>
    <p:extLst>
      <p:ext uri="{BB962C8B-B14F-4D97-AF65-F5344CB8AC3E}">
        <p14:creationId xmlns:p14="http://schemas.microsoft.com/office/powerpoint/2010/main" val="3427423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5DF7AB-FBBE-6F93-6BB0-2588F29836BD}"/>
              </a:ext>
            </a:extLst>
          </p:cNvPr>
          <p:cNvSpPr>
            <a:spLocks noGrp="1"/>
          </p:cNvSpPr>
          <p:nvPr>
            <p:ph idx="1"/>
          </p:nvPr>
        </p:nvSpPr>
        <p:spPr>
          <a:xfrm>
            <a:off x="259080" y="213360"/>
            <a:ext cx="11628120" cy="6416040"/>
          </a:xfrm>
        </p:spPr>
        <p:txBody>
          <a:bodyPr>
            <a:normAutofit fontScale="92500" lnSpcReduction="10000"/>
          </a:bodyPr>
          <a:lstStyle/>
          <a:p>
            <a:r>
              <a:rPr lang="en-US" b="1" dirty="0">
                <a:latin typeface="Calibri" panose="020F0502020204030204" pitchFamily="34" charset="0"/>
                <a:ea typeface="Calibri" panose="020F0502020204030204" pitchFamily="34" charset="0"/>
                <a:cs typeface="Calibri" panose="020F0502020204030204" pitchFamily="34" charset="0"/>
              </a:rPr>
              <a:t>INTER-INCISOR GAP</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Inter-incisor distance with maximal mouth opening - Normal value &gt;5cm/ admits 3 fingers.</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t>
            </a:r>
            <a:r>
              <a:rPr lang="en-US"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rPr>
              <a:t>Significance: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Positive results: Easy insertion of a 3 cm deep flange of the laryngoscope blade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&lt;3cm: Difficult laryngoscopy</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&lt;2cm: Difficult LMA insertion</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Affected by TMJ and upper cervical spine mobility</a:t>
            </a:r>
          </a:p>
          <a:p>
            <a:r>
              <a:rPr lang="en-US" b="1" dirty="0">
                <a:latin typeface="Calibri" panose="020F0502020204030204" pitchFamily="34" charset="0"/>
                <a:ea typeface="Calibri" panose="020F0502020204030204" pitchFamily="34" charset="0"/>
                <a:cs typeface="Calibri" panose="020F0502020204030204" pitchFamily="34" charset="0"/>
              </a:rPr>
              <a:t>STERNOMENTAL DISTANCE (SAVVA TEST)</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 Distance from the upper border of the manubrium to the tip of mentum, neck fully - </a:t>
            </a:r>
            <a:r>
              <a:rPr lang="en-US" dirty="0" err="1">
                <a:latin typeface="Calibri" panose="020F0502020204030204" pitchFamily="34" charset="0"/>
                <a:ea typeface="Calibri" panose="020F0502020204030204" pitchFamily="34" charset="0"/>
                <a:cs typeface="Calibri" panose="020F0502020204030204" pitchFamily="34" charset="0"/>
              </a:rPr>
              <a:t>extended,mouth</a:t>
            </a:r>
            <a:r>
              <a:rPr lang="en-US" dirty="0">
                <a:latin typeface="Calibri" panose="020F0502020204030204" pitchFamily="34" charset="0"/>
                <a:ea typeface="Calibri" panose="020F0502020204030204" pitchFamily="34" charset="0"/>
                <a:cs typeface="Calibri" panose="020F0502020204030204" pitchFamily="34" charset="0"/>
              </a:rPr>
              <a:t> closed</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 Minimal acceptable value - 12.5cm</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 Single best predictor of difficult laryngoscopy and intubation (Has high sensitivity &amp; specificity)</a:t>
            </a: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630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0901D7-03FB-4F43-3DD8-8C7F09F94D58}"/>
              </a:ext>
            </a:extLst>
          </p:cNvPr>
          <p:cNvSpPr>
            <a:spLocks noGrp="1"/>
          </p:cNvSpPr>
          <p:nvPr>
            <p:ph idx="1"/>
          </p:nvPr>
        </p:nvSpPr>
        <p:spPr>
          <a:xfrm>
            <a:off x="211015" y="246185"/>
            <a:ext cx="11799277" cy="6435969"/>
          </a:xfrm>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NARROWNESS OF THE PALATE : </a:t>
            </a:r>
            <a:r>
              <a:rPr lang="en-IN" dirty="0">
                <a:latin typeface="Calibri" panose="020F0502020204030204" pitchFamily="34" charset="0"/>
                <a:ea typeface="Calibri" panose="020F0502020204030204" pitchFamily="34" charset="0"/>
                <a:cs typeface="Calibri" panose="020F0502020204030204" pitchFamily="34" charset="0"/>
              </a:rPr>
              <a:t>Evaluate the narrowness of palate while performing Mallampati grading . A narrow , high arched palate offers very little space for laryngoscopy and simultaneous endotracheal intubation </a:t>
            </a:r>
            <a:r>
              <a:rPr lang="en-IN" b="1" dirty="0">
                <a:latin typeface="Calibri" panose="020F0502020204030204" pitchFamily="34" charset="0"/>
                <a:ea typeface="Calibri" panose="020F0502020204030204" pitchFamily="34" charset="0"/>
                <a:cs typeface="Calibri" panose="020F0502020204030204" pitchFamily="34" charset="0"/>
              </a:rPr>
              <a:t>.</a:t>
            </a:r>
          </a:p>
          <a:p>
            <a:endParaRPr lang="en-IN" b="1" dirty="0">
              <a:latin typeface="Calibri" panose="020F0502020204030204" pitchFamily="34" charset="0"/>
              <a:ea typeface="Calibri" panose="020F0502020204030204" pitchFamily="34" charset="0"/>
              <a:cs typeface="Calibri" panose="020F0502020204030204" pitchFamily="34" charset="0"/>
            </a:endParaRPr>
          </a:p>
          <a:p>
            <a:r>
              <a:rPr lang="en-IN" b="1" dirty="0">
                <a:latin typeface="Calibri" panose="020F0502020204030204" pitchFamily="34" charset="0"/>
                <a:ea typeface="Calibri" panose="020F0502020204030204" pitchFamily="34" charset="0"/>
                <a:cs typeface="Calibri" panose="020F0502020204030204" pitchFamily="34" charset="0"/>
              </a:rPr>
              <a:t>ASSESSMENT FOR QUALITY OF GLOTTIC VIEWING DURING LARYNGOSCOPY :</a:t>
            </a:r>
          </a:p>
          <a:p>
            <a:r>
              <a:rPr lang="en-IN" b="1" dirty="0">
                <a:latin typeface="Calibri" panose="020F0502020204030204" pitchFamily="34" charset="0"/>
                <a:ea typeface="Calibri" panose="020F0502020204030204" pitchFamily="34" charset="0"/>
                <a:cs typeface="Calibri" panose="020F0502020204030204" pitchFamily="34" charset="0"/>
              </a:rPr>
              <a:t>1. INDIRECT MIRROR LARYNGOSCOPIC VIEW :</a:t>
            </a:r>
          </a:p>
          <a:p>
            <a:r>
              <a:rPr lang="en-IN" b="1" dirty="0">
                <a:latin typeface="Calibri" panose="020F0502020204030204" pitchFamily="34" charset="0"/>
                <a:ea typeface="Calibri" panose="020F0502020204030204" pitchFamily="34" charset="0"/>
                <a:cs typeface="Calibri" panose="020F0502020204030204" pitchFamily="34" charset="0"/>
              </a:rPr>
              <a:t>1</a:t>
            </a:r>
            <a:r>
              <a:rPr lang="en-IN" dirty="0">
                <a:latin typeface="Calibri" panose="020F0502020204030204" pitchFamily="34" charset="0"/>
                <a:ea typeface="Calibri" panose="020F0502020204030204" pitchFamily="34" charset="0"/>
                <a:cs typeface="Calibri" panose="020F0502020204030204" pitchFamily="34" charset="0"/>
              </a:rPr>
              <a:t>. Complete vocal cords visible </a:t>
            </a:r>
          </a:p>
          <a:p>
            <a:r>
              <a:rPr lang="en-IN" dirty="0">
                <a:latin typeface="Calibri" panose="020F0502020204030204" pitchFamily="34" charset="0"/>
                <a:ea typeface="Calibri" panose="020F0502020204030204" pitchFamily="34" charset="0"/>
                <a:cs typeface="Calibri" panose="020F0502020204030204" pitchFamily="34" charset="0"/>
              </a:rPr>
              <a:t>2. Posterior commissure visible . </a:t>
            </a:r>
          </a:p>
          <a:p>
            <a:r>
              <a:rPr lang="en-IN" dirty="0">
                <a:latin typeface="Calibri" panose="020F0502020204030204" pitchFamily="34" charset="0"/>
                <a:ea typeface="Calibri" panose="020F0502020204030204" pitchFamily="34" charset="0"/>
                <a:cs typeface="Calibri" panose="020F0502020204030204" pitchFamily="34" charset="0"/>
              </a:rPr>
              <a:t>3. Epiglottis visible .</a:t>
            </a:r>
          </a:p>
          <a:p>
            <a:r>
              <a:rPr lang="en-IN" dirty="0">
                <a:latin typeface="Calibri" panose="020F0502020204030204" pitchFamily="34" charset="0"/>
                <a:ea typeface="Calibri" panose="020F0502020204030204" pitchFamily="34" charset="0"/>
                <a:cs typeface="Calibri" panose="020F0502020204030204" pitchFamily="34" charset="0"/>
              </a:rPr>
              <a:t>4. No glottic structures </a:t>
            </a:r>
            <a:r>
              <a:rPr lang="en-IN" dirty="0" err="1">
                <a:latin typeface="Calibri" panose="020F0502020204030204" pitchFamily="34" charset="0"/>
                <a:ea typeface="Calibri" panose="020F0502020204030204" pitchFamily="34" charset="0"/>
                <a:cs typeface="Calibri" panose="020F0502020204030204" pitchFamily="34" charset="0"/>
              </a:rPr>
              <a:t>visibl</a:t>
            </a:r>
            <a:endParaRPr lang="en-IN" dirty="0">
              <a:latin typeface="Calibri" panose="020F0502020204030204" pitchFamily="34" charset="0"/>
              <a:ea typeface="Calibri" panose="020F0502020204030204" pitchFamily="34" charset="0"/>
              <a:cs typeface="Calibri" panose="020F0502020204030204" pitchFamily="34" charset="0"/>
            </a:endParaRPr>
          </a:p>
          <a:p>
            <a:endParaRPr lang="en-IN" dirty="0">
              <a:latin typeface="Calibri" panose="020F0502020204030204" pitchFamily="34" charset="0"/>
              <a:ea typeface="Calibri" panose="020F0502020204030204" pitchFamily="34" charset="0"/>
              <a:cs typeface="Calibri" panose="020F0502020204030204" pitchFamily="34" charset="0"/>
            </a:endParaRPr>
          </a:p>
          <a:p>
            <a:r>
              <a:rPr lang="en-IN" dirty="0">
                <a:latin typeface="Calibri" panose="020F0502020204030204" pitchFamily="34" charset="0"/>
                <a:ea typeface="Calibri" panose="020F0502020204030204" pitchFamily="34" charset="0"/>
                <a:cs typeface="Calibri" panose="020F0502020204030204" pitchFamily="34" charset="0"/>
              </a:rPr>
              <a:t>2</a:t>
            </a:r>
            <a:r>
              <a:rPr lang="en-IN" b="1" dirty="0">
                <a:latin typeface="Calibri" panose="020F0502020204030204" pitchFamily="34" charset="0"/>
                <a:ea typeface="Calibri" panose="020F0502020204030204" pitchFamily="34" charset="0"/>
                <a:cs typeface="Calibri" panose="020F0502020204030204" pitchFamily="34" charset="0"/>
              </a:rPr>
              <a:t>. DIRECT LARYNGOSCOPY “ AWAKE LOOK ”</a:t>
            </a:r>
          </a:p>
          <a:p>
            <a:pPr marL="0" indent="0">
              <a:buNone/>
            </a:pPr>
            <a:endParaRPr lang="en-IN" dirty="0"/>
          </a:p>
        </p:txBody>
      </p:sp>
    </p:spTree>
    <p:extLst>
      <p:ext uri="{BB962C8B-B14F-4D97-AF65-F5344CB8AC3E}">
        <p14:creationId xmlns:p14="http://schemas.microsoft.com/office/powerpoint/2010/main" val="854582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5B363A8-1E48-7C5D-DB6F-B2A98C993F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446" y="263768"/>
            <a:ext cx="11605846" cy="6594231"/>
          </a:xfrm>
        </p:spPr>
      </p:pic>
    </p:spTree>
    <p:extLst>
      <p:ext uri="{BB962C8B-B14F-4D97-AF65-F5344CB8AC3E}">
        <p14:creationId xmlns:p14="http://schemas.microsoft.com/office/powerpoint/2010/main" val="28680665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80A856-64B2-24A4-B189-C1A211B4C6FE}"/>
              </a:ext>
            </a:extLst>
          </p:cNvPr>
          <p:cNvSpPr>
            <a:spLocks noGrp="1"/>
          </p:cNvSpPr>
          <p:nvPr>
            <p:ph idx="1"/>
          </p:nvPr>
        </p:nvSpPr>
        <p:spPr>
          <a:xfrm>
            <a:off x="211014" y="281355"/>
            <a:ext cx="11728939" cy="6365630"/>
          </a:xfrm>
        </p:spPr>
        <p:txBody>
          <a:bodyPr/>
          <a:lstStyle/>
          <a:p>
            <a:pPr marL="0" indent="0">
              <a:buNone/>
            </a:pPr>
            <a:r>
              <a:rPr lang="en-IN" b="1" dirty="0">
                <a:latin typeface="Calibri" panose="020F0502020204030204" pitchFamily="34" charset="0"/>
                <a:ea typeface="Calibri" panose="020F0502020204030204" pitchFamily="34" charset="0"/>
                <a:cs typeface="Calibri" panose="020F0502020204030204" pitchFamily="34" charset="0"/>
              </a:rPr>
              <a:t>GRADING EASE OF INTUBATION :</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Grade 1: no extrinsic manipulation of larynx is required .</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Grade 2 : external manipulation of the larynx is necessary to intubate .</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Grade 3 : intubation possible only when aided by a stylet .</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Grade 4 : failed intubation .</a:t>
            </a:r>
          </a:p>
          <a:p>
            <a:pPr marL="0" indent="0">
              <a:buNone/>
            </a:pPr>
            <a:endParaRPr lang="en-IN"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N" b="1" dirty="0">
                <a:latin typeface="Calibri" panose="020F0502020204030204" pitchFamily="34" charset="0"/>
                <a:ea typeface="Calibri" panose="020F0502020204030204" pitchFamily="34" charset="0"/>
                <a:cs typeface="Calibri" panose="020F0502020204030204" pitchFamily="34" charset="0"/>
              </a:rPr>
              <a:t>RATIO OF PATIENT HEIGHT TO THYROMENTAL DISTANCE :</a:t>
            </a:r>
          </a:p>
          <a:p>
            <a:pPr marL="0" indent="0">
              <a:buNone/>
            </a:pPr>
            <a:r>
              <a:rPr lang="en-IN" b="1" dirty="0">
                <a:latin typeface="Calibri" panose="020F0502020204030204" pitchFamily="34" charset="0"/>
                <a:ea typeface="Calibri" panose="020F0502020204030204" pitchFamily="34" charset="0"/>
                <a:cs typeface="Calibri" panose="020F0502020204030204" pitchFamily="34" charset="0"/>
              </a:rPr>
              <a:t>.</a:t>
            </a:r>
            <a:r>
              <a:rPr lang="en-IN" dirty="0">
                <a:latin typeface="Calibri" panose="020F0502020204030204" pitchFamily="34" charset="0"/>
                <a:ea typeface="Calibri" panose="020F0502020204030204" pitchFamily="34" charset="0"/>
                <a:cs typeface="Calibri" panose="020F0502020204030204" pitchFamily="34" charset="0"/>
              </a:rPr>
              <a:t> If ratio pf patient height to thyromental distance is lesser than 23.5 , easy laryngoscopy may be anticipated</a:t>
            </a:r>
            <a:endParaRPr lang="en-IN" b="1"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55350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C507F1-1917-C507-DDC9-CFFD4A569F33}"/>
              </a:ext>
            </a:extLst>
          </p:cNvPr>
          <p:cNvSpPr>
            <a:spLocks noGrp="1"/>
          </p:cNvSpPr>
          <p:nvPr>
            <p:ph idx="1"/>
          </p:nvPr>
        </p:nvSpPr>
        <p:spPr>
          <a:xfrm>
            <a:off x="502920" y="289560"/>
            <a:ext cx="11414760" cy="5882640"/>
          </a:xfrm>
        </p:spPr>
        <p:txBody>
          <a:bodyPr>
            <a:normAutofit/>
          </a:bodyPr>
          <a:lstStyle/>
          <a:p>
            <a:pPr marL="0" indent="0">
              <a:buNone/>
            </a:pPr>
            <a:r>
              <a:rPr lang="en-US" b="1" dirty="0">
                <a:latin typeface="Calibri" panose="020F0502020204030204" pitchFamily="34" charset="0"/>
                <a:ea typeface="Calibri" panose="020F0502020204030204" pitchFamily="34" charset="0"/>
                <a:cs typeface="Calibri" panose="020F0502020204030204" pitchFamily="34" charset="0"/>
              </a:rPr>
              <a:t>POGO SCORING</a:t>
            </a:r>
          </a:p>
          <a:p>
            <a:r>
              <a:rPr lang="en-US" dirty="0">
                <a:latin typeface="Calibri" panose="020F0502020204030204" pitchFamily="34" charset="0"/>
                <a:ea typeface="Calibri" panose="020F0502020204030204" pitchFamily="34" charset="0"/>
                <a:cs typeface="Calibri" panose="020F0502020204030204" pitchFamily="34" charset="0"/>
              </a:rPr>
              <a:t>Percentage of glottic opening during direct laryngoscopy</a:t>
            </a:r>
          </a:p>
          <a:p>
            <a:r>
              <a:rPr lang="en-US" dirty="0">
                <a:latin typeface="Calibri" panose="020F0502020204030204" pitchFamily="34" charset="0"/>
                <a:ea typeface="Calibri" panose="020F0502020204030204" pitchFamily="34" charset="0"/>
                <a:cs typeface="Calibri" panose="020F0502020204030204" pitchFamily="34" charset="0"/>
              </a:rPr>
              <a:t>100%- entire glottis structures visible</a:t>
            </a:r>
          </a:p>
          <a:p>
            <a:r>
              <a:rPr lang="en-US" dirty="0">
                <a:latin typeface="Calibri" panose="020F0502020204030204" pitchFamily="34" charset="0"/>
                <a:ea typeface="Calibri" panose="020F0502020204030204" pitchFamily="34" charset="0"/>
                <a:cs typeface="Calibri" panose="020F0502020204030204" pitchFamily="34" charset="0"/>
              </a:rPr>
              <a:t>33%- only lower third of vocal cord &amp; arytenoid visible</a:t>
            </a:r>
          </a:p>
          <a:p>
            <a:r>
              <a:rPr lang="en-US" dirty="0">
                <a:latin typeface="Calibri" panose="020F0502020204030204" pitchFamily="34" charset="0"/>
                <a:ea typeface="Calibri" panose="020F0502020204030204" pitchFamily="34" charset="0"/>
                <a:cs typeface="Calibri" panose="020F0502020204030204" pitchFamily="34" charset="0"/>
              </a:rPr>
              <a:t> 0% - no glottic structure visible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USEFUL WHEN NEW INTUBATING DEVICE TO RECORD EXACT % OF GLOTTIC OPENING</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THAT CAN BE VISUALISED BY THIS DEVICE</a:t>
            </a: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1460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C414E8-1915-1342-4E28-02C8B6F4DBA9}"/>
              </a:ext>
            </a:extLst>
          </p:cNvPr>
          <p:cNvSpPr>
            <a:spLocks noGrp="1"/>
          </p:cNvSpPr>
          <p:nvPr>
            <p:ph idx="1"/>
          </p:nvPr>
        </p:nvSpPr>
        <p:spPr>
          <a:xfrm>
            <a:off x="175846" y="228600"/>
            <a:ext cx="11781692" cy="6400800"/>
          </a:xfrm>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STERNOMENTAL DISTNACE :</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A distance of &lt; 12.5cm predicts difficult </a:t>
            </a:r>
            <a:r>
              <a:rPr lang="en-IN" dirty="0" err="1">
                <a:latin typeface="Calibri" panose="020F0502020204030204" pitchFamily="34" charset="0"/>
                <a:ea typeface="Calibri" panose="020F0502020204030204" pitchFamily="34" charset="0"/>
                <a:cs typeface="Calibri" panose="020F0502020204030204" pitchFamily="34" charset="0"/>
              </a:rPr>
              <a:t>laryngoscopic</a:t>
            </a:r>
            <a:r>
              <a:rPr lang="en-IN" dirty="0">
                <a:latin typeface="Calibri" panose="020F0502020204030204" pitchFamily="34" charset="0"/>
                <a:ea typeface="Calibri" panose="020F0502020204030204" pitchFamily="34" charset="0"/>
                <a:cs typeface="Calibri" panose="020F0502020204030204" pitchFamily="34" charset="0"/>
              </a:rPr>
              <a:t> intubation </a:t>
            </a:r>
            <a:r>
              <a:rPr lang="en-IN" b="1" dirty="0">
                <a:latin typeface="Calibri" panose="020F0502020204030204" pitchFamily="34" charset="0"/>
                <a:ea typeface="Calibri" panose="020F0502020204030204" pitchFamily="34" charset="0"/>
                <a:cs typeface="Calibri" panose="020F0502020204030204" pitchFamily="34" charset="0"/>
              </a:rPr>
              <a:t>. </a:t>
            </a:r>
          </a:p>
          <a:p>
            <a:pPr marL="0" indent="0">
              <a:buNone/>
            </a:pPr>
            <a:endParaRPr lang="en-IN" b="1"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N" b="1" dirty="0">
                <a:latin typeface="Calibri" panose="020F0502020204030204" pitchFamily="34" charset="0"/>
                <a:ea typeface="Calibri" panose="020F0502020204030204" pitchFamily="34" charset="0"/>
                <a:cs typeface="Calibri" panose="020F0502020204030204" pitchFamily="34" charset="0"/>
              </a:rPr>
              <a:t>GROUP INDICES </a:t>
            </a:r>
          </a:p>
          <a:p>
            <a:pPr marL="514350" indent="-514350">
              <a:buAutoNum type="arabicPeriod"/>
            </a:pPr>
            <a:r>
              <a:rPr lang="en-IN" b="1" dirty="0">
                <a:latin typeface="Calibri" panose="020F0502020204030204" pitchFamily="34" charset="0"/>
                <a:ea typeface="Calibri" panose="020F0502020204030204" pitchFamily="34" charset="0"/>
                <a:cs typeface="Calibri" panose="020F0502020204030204" pitchFamily="34" charset="0"/>
              </a:rPr>
              <a:t>WILSON’S SCORING SYSTEM :</a:t>
            </a:r>
          </a:p>
          <a:p>
            <a:pPr marL="0" indent="0">
              <a:buNone/>
            </a:pPr>
            <a:endParaRPr lang="en-IN"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4">
            <a:extLst>
              <a:ext uri="{FF2B5EF4-FFF2-40B4-BE49-F238E27FC236}">
                <a16:creationId xmlns:a16="http://schemas.microsoft.com/office/drawing/2014/main" id="{69140151-A367-E340-E6BE-77C20DAB3238}"/>
              </a:ext>
            </a:extLst>
          </p:cNvPr>
          <p:cNvGraphicFramePr>
            <a:graphicFrameLocks noGrp="1"/>
          </p:cNvGraphicFramePr>
          <p:nvPr>
            <p:extLst>
              <p:ext uri="{D42A27DB-BD31-4B8C-83A1-F6EECF244321}">
                <p14:modId xmlns:p14="http://schemas.microsoft.com/office/powerpoint/2010/main" val="686157723"/>
              </p:ext>
            </p:extLst>
          </p:nvPr>
        </p:nvGraphicFramePr>
        <p:xfrm>
          <a:off x="394138" y="3074276"/>
          <a:ext cx="11622016" cy="3687330"/>
        </p:xfrm>
        <a:graphic>
          <a:graphicData uri="http://schemas.openxmlformats.org/drawingml/2006/table">
            <a:tbl>
              <a:tblPr firstRow="1" bandRow="1">
                <a:tableStyleId>{21E4AEA4-8DFA-4A89-87EB-49C32662AFE0}</a:tableStyleId>
              </a:tblPr>
              <a:tblGrid>
                <a:gridCol w="4035972">
                  <a:extLst>
                    <a:ext uri="{9D8B030D-6E8A-4147-A177-3AD203B41FA5}">
                      <a16:colId xmlns:a16="http://schemas.microsoft.com/office/drawing/2014/main" val="2889093403"/>
                    </a:ext>
                  </a:extLst>
                </a:gridCol>
                <a:gridCol w="2364828">
                  <a:extLst>
                    <a:ext uri="{9D8B030D-6E8A-4147-A177-3AD203B41FA5}">
                      <a16:colId xmlns:a16="http://schemas.microsoft.com/office/drawing/2014/main" val="2699438936"/>
                    </a:ext>
                  </a:extLst>
                </a:gridCol>
                <a:gridCol w="2315712">
                  <a:extLst>
                    <a:ext uri="{9D8B030D-6E8A-4147-A177-3AD203B41FA5}">
                      <a16:colId xmlns:a16="http://schemas.microsoft.com/office/drawing/2014/main" val="4274167099"/>
                    </a:ext>
                  </a:extLst>
                </a:gridCol>
                <a:gridCol w="2905504">
                  <a:extLst>
                    <a:ext uri="{9D8B030D-6E8A-4147-A177-3AD203B41FA5}">
                      <a16:colId xmlns:a16="http://schemas.microsoft.com/office/drawing/2014/main" val="3674720293"/>
                    </a:ext>
                  </a:extLst>
                </a:gridCol>
              </a:tblGrid>
              <a:tr h="507875">
                <a:tc>
                  <a:txBody>
                    <a:bodyPr/>
                    <a:lstStyle/>
                    <a:p>
                      <a:endParaRPr lang="en-IN" dirty="0"/>
                    </a:p>
                  </a:txBody>
                  <a:tcPr/>
                </a:tc>
                <a:tc>
                  <a:txBody>
                    <a:bodyPr/>
                    <a:lstStyle/>
                    <a:p>
                      <a:r>
                        <a:rPr lang="en-IN" dirty="0"/>
                        <a:t>         0</a:t>
                      </a:r>
                    </a:p>
                  </a:txBody>
                  <a:tcPr/>
                </a:tc>
                <a:tc>
                  <a:txBody>
                    <a:bodyPr/>
                    <a:lstStyle/>
                    <a:p>
                      <a:r>
                        <a:rPr lang="en-IN" dirty="0"/>
                        <a:t>         1</a:t>
                      </a:r>
                    </a:p>
                  </a:txBody>
                  <a:tcPr/>
                </a:tc>
                <a:tc>
                  <a:txBody>
                    <a:bodyPr/>
                    <a:lstStyle/>
                    <a:p>
                      <a:r>
                        <a:rPr lang="en-IN" dirty="0"/>
                        <a:t>         2</a:t>
                      </a:r>
                    </a:p>
                  </a:txBody>
                  <a:tcPr/>
                </a:tc>
                <a:extLst>
                  <a:ext uri="{0D108BD9-81ED-4DB2-BD59-A6C34878D82A}">
                    <a16:rowId xmlns:a16="http://schemas.microsoft.com/office/drawing/2014/main" val="617025083"/>
                  </a:ext>
                </a:extLst>
              </a:tr>
              <a:tr h="507875">
                <a:tc>
                  <a:txBody>
                    <a:bodyPr/>
                    <a:lstStyle/>
                    <a:p>
                      <a:r>
                        <a:rPr lang="en-IN" dirty="0"/>
                        <a:t>Weight ( kg )</a:t>
                      </a:r>
                    </a:p>
                  </a:txBody>
                  <a:tcPr/>
                </a:tc>
                <a:tc>
                  <a:txBody>
                    <a:bodyPr/>
                    <a:lstStyle/>
                    <a:p>
                      <a:r>
                        <a:rPr lang="en-IN" dirty="0"/>
                        <a:t>&lt; 90</a:t>
                      </a:r>
                    </a:p>
                  </a:txBody>
                  <a:tcPr/>
                </a:tc>
                <a:tc>
                  <a:txBody>
                    <a:bodyPr/>
                    <a:lstStyle/>
                    <a:p>
                      <a:r>
                        <a:rPr lang="en-IN" dirty="0"/>
                        <a:t>90-110</a:t>
                      </a:r>
                    </a:p>
                  </a:txBody>
                  <a:tcPr/>
                </a:tc>
                <a:tc>
                  <a:txBody>
                    <a:bodyPr/>
                    <a:lstStyle/>
                    <a:p>
                      <a:r>
                        <a:rPr lang="en-IN" dirty="0"/>
                        <a:t>&gt;110</a:t>
                      </a:r>
                    </a:p>
                  </a:txBody>
                  <a:tcPr/>
                </a:tc>
                <a:extLst>
                  <a:ext uri="{0D108BD9-81ED-4DB2-BD59-A6C34878D82A}">
                    <a16:rowId xmlns:a16="http://schemas.microsoft.com/office/drawing/2014/main" val="3844543688"/>
                  </a:ext>
                </a:extLst>
              </a:tr>
              <a:tr h="507875">
                <a:tc>
                  <a:txBody>
                    <a:bodyPr/>
                    <a:lstStyle/>
                    <a:p>
                      <a:r>
                        <a:rPr lang="en-IN" dirty="0"/>
                        <a:t>Head and neck movement</a:t>
                      </a:r>
                    </a:p>
                  </a:txBody>
                  <a:tcPr/>
                </a:tc>
                <a:tc>
                  <a:txBody>
                    <a:bodyPr/>
                    <a:lstStyle/>
                    <a:p>
                      <a:r>
                        <a:rPr lang="en-IN" dirty="0"/>
                        <a:t>&gt;90 degree</a:t>
                      </a:r>
                    </a:p>
                  </a:txBody>
                  <a:tcPr/>
                </a:tc>
                <a:tc>
                  <a:txBody>
                    <a:bodyPr/>
                    <a:lstStyle/>
                    <a:p>
                      <a:r>
                        <a:rPr lang="en-IN" dirty="0"/>
                        <a:t>90 degree</a:t>
                      </a:r>
                    </a:p>
                  </a:txBody>
                  <a:tcPr/>
                </a:tc>
                <a:tc>
                  <a:txBody>
                    <a:bodyPr/>
                    <a:lstStyle/>
                    <a:p>
                      <a:r>
                        <a:rPr lang="en-IN" dirty="0"/>
                        <a:t>&lt;90 degree</a:t>
                      </a:r>
                    </a:p>
                  </a:txBody>
                  <a:tcPr/>
                </a:tc>
                <a:extLst>
                  <a:ext uri="{0D108BD9-81ED-4DB2-BD59-A6C34878D82A}">
                    <a16:rowId xmlns:a16="http://schemas.microsoft.com/office/drawing/2014/main" val="4019956748"/>
                  </a:ext>
                </a:extLst>
              </a:tr>
              <a:tr h="507875">
                <a:tc>
                  <a:txBody>
                    <a:bodyPr/>
                    <a:lstStyle/>
                    <a:p>
                      <a:r>
                        <a:rPr lang="en-IN" dirty="0"/>
                        <a:t>Jaw movement ( inter incisor gap </a:t>
                      </a:r>
                    </a:p>
                  </a:txBody>
                  <a:tcPr/>
                </a:tc>
                <a:tc>
                  <a:txBody>
                    <a:bodyPr/>
                    <a:lstStyle/>
                    <a:p>
                      <a:r>
                        <a:rPr lang="en-IN" dirty="0"/>
                        <a:t>&gt; 5 cm</a:t>
                      </a:r>
                    </a:p>
                  </a:txBody>
                  <a:tcPr/>
                </a:tc>
                <a:tc>
                  <a:txBody>
                    <a:bodyPr/>
                    <a:lstStyle/>
                    <a:p>
                      <a:r>
                        <a:rPr lang="en-IN" dirty="0"/>
                        <a:t>5 cm</a:t>
                      </a:r>
                    </a:p>
                  </a:txBody>
                  <a:tcPr/>
                </a:tc>
                <a:tc>
                  <a:txBody>
                    <a:bodyPr/>
                    <a:lstStyle/>
                    <a:p>
                      <a:r>
                        <a:rPr lang="en-IN" dirty="0"/>
                        <a:t>&lt; 5 cm</a:t>
                      </a:r>
                    </a:p>
                  </a:txBody>
                  <a:tcPr/>
                </a:tc>
                <a:extLst>
                  <a:ext uri="{0D108BD9-81ED-4DB2-BD59-A6C34878D82A}">
                    <a16:rowId xmlns:a16="http://schemas.microsoft.com/office/drawing/2014/main" val="2133244054"/>
                  </a:ext>
                </a:extLst>
              </a:tr>
              <a:tr h="507875">
                <a:tc>
                  <a:txBody>
                    <a:bodyPr/>
                    <a:lstStyle/>
                    <a:p>
                      <a:r>
                        <a:rPr lang="en-IN" dirty="0"/>
                        <a:t>Sliding mandibular beyond maxillary incisors</a:t>
                      </a:r>
                    </a:p>
                  </a:txBody>
                  <a:tcPr/>
                </a:tc>
                <a:tc>
                  <a:txBody>
                    <a:bodyPr/>
                    <a:lstStyle/>
                    <a:p>
                      <a:r>
                        <a:rPr lang="en-IN" dirty="0"/>
                        <a:t>&gt;0</a:t>
                      </a:r>
                    </a:p>
                  </a:txBody>
                  <a:tcPr/>
                </a:tc>
                <a:tc>
                  <a:txBody>
                    <a:bodyPr/>
                    <a:lstStyle/>
                    <a:p>
                      <a:r>
                        <a:rPr lang="en-IN" dirty="0"/>
                        <a:t>0</a:t>
                      </a:r>
                    </a:p>
                  </a:txBody>
                  <a:tcPr/>
                </a:tc>
                <a:tc>
                  <a:txBody>
                    <a:bodyPr/>
                    <a:lstStyle/>
                    <a:p>
                      <a:r>
                        <a:rPr lang="en-IN" dirty="0"/>
                        <a:t>&lt;0</a:t>
                      </a:r>
                    </a:p>
                  </a:txBody>
                  <a:tcPr/>
                </a:tc>
                <a:extLst>
                  <a:ext uri="{0D108BD9-81ED-4DB2-BD59-A6C34878D82A}">
                    <a16:rowId xmlns:a16="http://schemas.microsoft.com/office/drawing/2014/main" val="1644704867"/>
                  </a:ext>
                </a:extLst>
              </a:tr>
              <a:tr h="507875">
                <a:tc>
                  <a:txBody>
                    <a:bodyPr/>
                    <a:lstStyle/>
                    <a:p>
                      <a:r>
                        <a:rPr lang="en-IN" dirty="0"/>
                        <a:t>Receding mandible</a:t>
                      </a:r>
                    </a:p>
                  </a:txBody>
                  <a:tcPr/>
                </a:tc>
                <a:tc>
                  <a:txBody>
                    <a:bodyPr/>
                    <a:lstStyle/>
                    <a:p>
                      <a:r>
                        <a:rPr lang="en-IN" dirty="0"/>
                        <a:t>none</a:t>
                      </a:r>
                    </a:p>
                  </a:txBody>
                  <a:tcPr/>
                </a:tc>
                <a:tc>
                  <a:txBody>
                    <a:bodyPr/>
                    <a:lstStyle/>
                    <a:p>
                      <a:r>
                        <a:rPr lang="en-IN" dirty="0"/>
                        <a:t>moderate</a:t>
                      </a:r>
                    </a:p>
                  </a:txBody>
                  <a:tcPr/>
                </a:tc>
                <a:tc>
                  <a:txBody>
                    <a:bodyPr/>
                    <a:lstStyle/>
                    <a:p>
                      <a:r>
                        <a:rPr lang="en-IN" dirty="0"/>
                        <a:t>severe</a:t>
                      </a:r>
                    </a:p>
                  </a:txBody>
                  <a:tcPr/>
                </a:tc>
                <a:extLst>
                  <a:ext uri="{0D108BD9-81ED-4DB2-BD59-A6C34878D82A}">
                    <a16:rowId xmlns:a16="http://schemas.microsoft.com/office/drawing/2014/main" val="430511141"/>
                  </a:ext>
                </a:extLst>
              </a:tr>
              <a:tr h="507875">
                <a:tc>
                  <a:txBody>
                    <a:bodyPr/>
                    <a:lstStyle/>
                    <a:p>
                      <a:r>
                        <a:rPr lang="en-IN" dirty="0"/>
                        <a:t>Buck teeth</a:t>
                      </a:r>
                    </a:p>
                  </a:txBody>
                  <a:tcPr/>
                </a:tc>
                <a:tc>
                  <a:txBody>
                    <a:bodyPr/>
                    <a:lstStyle/>
                    <a:p>
                      <a:r>
                        <a:rPr lang="en-IN" dirty="0"/>
                        <a:t>none</a:t>
                      </a:r>
                    </a:p>
                  </a:txBody>
                  <a:tcPr/>
                </a:tc>
                <a:tc>
                  <a:txBody>
                    <a:bodyPr/>
                    <a:lstStyle/>
                    <a:p>
                      <a:r>
                        <a:rPr lang="en-IN" dirty="0"/>
                        <a:t>moderate</a:t>
                      </a:r>
                    </a:p>
                  </a:txBody>
                  <a:tcPr/>
                </a:tc>
                <a:tc>
                  <a:txBody>
                    <a:bodyPr/>
                    <a:lstStyle/>
                    <a:p>
                      <a:r>
                        <a:rPr lang="en-IN" dirty="0"/>
                        <a:t>severe</a:t>
                      </a:r>
                    </a:p>
                  </a:txBody>
                  <a:tcPr/>
                </a:tc>
                <a:extLst>
                  <a:ext uri="{0D108BD9-81ED-4DB2-BD59-A6C34878D82A}">
                    <a16:rowId xmlns:a16="http://schemas.microsoft.com/office/drawing/2014/main" val="1378769534"/>
                  </a:ext>
                </a:extLst>
              </a:tr>
            </a:tbl>
          </a:graphicData>
        </a:graphic>
      </p:graphicFrame>
    </p:spTree>
    <p:extLst>
      <p:ext uri="{BB962C8B-B14F-4D97-AF65-F5344CB8AC3E}">
        <p14:creationId xmlns:p14="http://schemas.microsoft.com/office/powerpoint/2010/main" val="2443017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D6787-8563-7C02-989E-BAD760E56F1A}"/>
              </a:ext>
            </a:extLst>
          </p:cNvPr>
          <p:cNvSpPr>
            <a:spLocks noGrp="1"/>
          </p:cNvSpPr>
          <p:nvPr>
            <p:ph type="title"/>
          </p:nvPr>
        </p:nvSpPr>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Definition</a:t>
            </a:r>
            <a:r>
              <a:rPr lang="en-IN" b="1" dirty="0"/>
              <a:t> </a:t>
            </a:r>
          </a:p>
        </p:txBody>
      </p:sp>
      <p:sp>
        <p:nvSpPr>
          <p:cNvPr id="3" name="Content Placeholder 2">
            <a:extLst>
              <a:ext uri="{FF2B5EF4-FFF2-40B4-BE49-F238E27FC236}">
                <a16:creationId xmlns:a16="http://schemas.microsoft.com/office/drawing/2014/main" id="{C154F5A4-601D-C298-CEDB-A1BEE16801A0}"/>
              </a:ext>
            </a:extLst>
          </p:cNvPr>
          <p:cNvSpPr>
            <a:spLocks noGrp="1"/>
          </p:cNvSpPr>
          <p:nvPr>
            <p:ph idx="1"/>
          </p:nvPr>
        </p:nvSpPr>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 AIRWAY: The passage through which the air passes during respiration.</a:t>
            </a:r>
          </a:p>
          <a:p>
            <a:r>
              <a:rPr lang="en-US" dirty="0">
                <a:latin typeface="Calibri" panose="020F0502020204030204" pitchFamily="34" charset="0"/>
                <a:ea typeface="Calibri" panose="020F0502020204030204" pitchFamily="34" charset="0"/>
                <a:cs typeface="Calibri" panose="020F0502020204030204" pitchFamily="34" charset="0"/>
              </a:rPr>
              <a:t> DIFFICULT AIRWAY : According to ASA it is defined as the clinical situation in which a conventionally trained </a:t>
            </a:r>
            <a:r>
              <a:rPr lang="en-US" dirty="0" err="1">
                <a:latin typeface="Calibri" panose="020F0502020204030204" pitchFamily="34" charset="0"/>
                <a:ea typeface="Calibri" panose="020F0502020204030204" pitchFamily="34" charset="0"/>
                <a:cs typeface="Calibri" panose="020F0502020204030204" pitchFamily="34" charset="0"/>
              </a:rPr>
              <a:t>anaesthesiologist</a:t>
            </a:r>
            <a:r>
              <a:rPr lang="en-US" dirty="0">
                <a:latin typeface="Calibri" panose="020F0502020204030204" pitchFamily="34" charset="0"/>
                <a:ea typeface="Calibri" panose="020F0502020204030204" pitchFamily="34" charset="0"/>
                <a:cs typeface="Calibri" panose="020F0502020204030204" pitchFamily="34" charset="0"/>
              </a:rPr>
              <a:t> is unable to maintain the oxygen saturation above 90 % by using face-mask ventilation ( cannot ventilate – cannot intubate )</a:t>
            </a: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30748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0A45E13-752B-3738-A92F-0B8A919DB20C}"/>
              </a:ext>
            </a:extLst>
          </p:cNvPr>
          <p:cNvSpPr>
            <a:spLocks noGrp="1"/>
          </p:cNvSpPr>
          <p:nvPr>
            <p:ph idx="1"/>
          </p:nvPr>
        </p:nvSpPr>
        <p:spPr>
          <a:xfrm>
            <a:off x="362607" y="252248"/>
            <a:ext cx="11634952" cy="6463862"/>
          </a:xfrm>
        </p:spPr>
        <p:txBody>
          <a:bodyPr/>
          <a:lstStyle/>
          <a:p>
            <a:r>
              <a:rPr lang="en-IN" dirty="0">
                <a:latin typeface="Calibri" panose="020F0502020204030204" pitchFamily="34" charset="0"/>
                <a:ea typeface="Calibri" panose="020F0502020204030204" pitchFamily="34" charset="0"/>
                <a:cs typeface="Calibri" panose="020F0502020204030204" pitchFamily="34" charset="0"/>
              </a:rPr>
              <a:t>Patients scoring 5 or less have easy laryngoscopy </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6-7 moderate difficulty </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8-10 have severe difficulty </a:t>
            </a:r>
          </a:p>
          <a:p>
            <a:pPr marL="0" indent="0">
              <a:buNone/>
            </a:pPr>
            <a:endParaRPr lang="en-IN"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N" b="1" dirty="0">
                <a:latin typeface="Calibri" panose="020F0502020204030204" pitchFamily="34" charset="0"/>
                <a:ea typeface="Calibri" panose="020F0502020204030204" pitchFamily="34" charset="0"/>
                <a:cs typeface="Calibri" panose="020F0502020204030204" pitchFamily="34" charset="0"/>
              </a:rPr>
              <a:t>BELLHOUSE’S CRITERIA :</a:t>
            </a:r>
          </a:p>
          <a:p>
            <a:pPr>
              <a:buFontTx/>
              <a:buChar char="-"/>
            </a:pPr>
            <a:r>
              <a:rPr lang="en-IN" dirty="0">
                <a:latin typeface="Calibri" panose="020F0502020204030204" pitchFamily="34" charset="0"/>
                <a:ea typeface="Calibri" panose="020F0502020204030204" pitchFamily="34" charset="0"/>
                <a:cs typeface="Calibri" panose="020F0502020204030204" pitchFamily="34" charset="0"/>
              </a:rPr>
              <a:t>Restricted </a:t>
            </a:r>
            <a:r>
              <a:rPr lang="en-IN" dirty="0" err="1">
                <a:latin typeface="Calibri" panose="020F0502020204030204" pitchFamily="34" charset="0"/>
                <a:ea typeface="Calibri" panose="020F0502020204030204" pitchFamily="34" charset="0"/>
                <a:cs typeface="Calibri" panose="020F0502020204030204" pitchFamily="34" charset="0"/>
              </a:rPr>
              <a:t>atlanto</a:t>
            </a:r>
            <a:r>
              <a:rPr lang="en-IN" dirty="0">
                <a:latin typeface="Calibri" panose="020F0502020204030204" pitchFamily="34" charset="0"/>
                <a:ea typeface="Calibri" panose="020F0502020204030204" pitchFamily="34" charset="0"/>
                <a:cs typeface="Calibri" panose="020F0502020204030204" pitchFamily="34" charset="0"/>
              </a:rPr>
              <a:t> – occipital joint extension </a:t>
            </a:r>
          </a:p>
          <a:p>
            <a:pPr>
              <a:buFontTx/>
              <a:buChar char="-"/>
            </a:pPr>
            <a:r>
              <a:rPr lang="en-IN" dirty="0">
                <a:latin typeface="Calibri" panose="020F0502020204030204" pitchFamily="34" charset="0"/>
                <a:ea typeface="Calibri" panose="020F0502020204030204" pitchFamily="34" charset="0"/>
                <a:cs typeface="Calibri" panose="020F0502020204030204" pitchFamily="34" charset="0"/>
              </a:rPr>
              <a:t>Reduced mandibular space </a:t>
            </a:r>
          </a:p>
          <a:p>
            <a:pPr>
              <a:buFontTx/>
              <a:buChar char="-"/>
            </a:pPr>
            <a:r>
              <a:rPr lang="en-IN" dirty="0">
                <a:latin typeface="Calibri" panose="020F0502020204030204" pitchFamily="34" charset="0"/>
                <a:ea typeface="Calibri" panose="020F0502020204030204" pitchFamily="34" charset="0"/>
                <a:cs typeface="Calibri" panose="020F0502020204030204" pitchFamily="34" charset="0"/>
              </a:rPr>
              <a:t>Enlarged tongue ( versus pharyngeal ) size </a:t>
            </a:r>
          </a:p>
          <a:p>
            <a:pPr>
              <a:buFontTx/>
              <a:buChar char="-"/>
            </a:pPr>
            <a:endParaRPr lang="en-IN" dirty="0">
              <a:latin typeface="Calibri" panose="020F0502020204030204" pitchFamily="34" charset="0"/>
              <a:ea typeface="Calibri" panose="020F0502020204030204" pitchFamily="34" charset="0"/>
              <a:cs typeface="Calibri" panose="020F0502020204030204" pitchFamily="34" charset="0"/>
            </a:endParaRPr>
          </a:p>
          <a:p>
            <a:pPr>
              <a:buFontTx/>
              <a:buChar char="-"/>
            </a:pPr>
            <a:r>
              <a:rPr lang="en-IN" b="1" dirty="0">
                <a:latin typeface="Calibri" panose="020F0502020204030204" pitchFamily="34" charset="0"/>
                <a:ea typeface="Calibri" panose="020F0502020204030204" pitchFamily="34" charset="0"/>
                <a:cs typeface="Calibri" panose="020F0502020204030204" pitchFamily="34" charset="0"/>
              </a:rPr>
              <a:t>BENUMOF’S 11 PARAMETER ANALYSIS:</a:t>
            </a:r>
          </a:p>
        </p:txBody>
      </p:sp>
    </p:spTree>
    <p:extLst>
      <p:ext uri="{BB962C8B-B14F-4D97-AF65-F5344CB8AC3E}">
        <p14:creationId xmlns:p14="http://schemas.microsoft.com/office/powerpoint/2010/main" val="413247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AEBAAA58-1CEC-0060-2690-40590EA880D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5977"/>
          <a:stretch/>
        </p:blipFill>
        <p:spPr>
          <a:xfrm>
            <a:off x="411075" y="320040"/>
            <a:ext cx="11238088" cy="6317298"/>
          </a:xfrm>
        </p:spPr>
      </p:pic>
    </p:spTree>
    <p:extLst>
      <p:ext uri="{BB962C8B-B14F-4D97-AF65-F5344CB8AC3E}">
        <p14:creationId xmlns:p14="http://schemas.microsoft.com/office/powerpoint/2010/main" val="108142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1689-DCCD-7C41-E16E-529D3859239C}"/>
              </a:ext>
            </a:extLst>
          </p:cNvPr>
          <p:cNvSpPr>
            <a:spLocks noGrp="1"/>
          </p:cNvSpPr>
          <p:nvPr>
            <p:ph type="title"/>
          </p:nvPr>
        </p:nvSpPr>
        <p:spPr>
          <a:xfrm>
            <a:off x="472440" y="1"/>
            <a:ext cx="11430000" cy="944880"/>
          </a:xfrm>
        </p:spPr>
        <p:txBody>
          <a:bodyPr>
            <a:normAutofit/>
          </a:bodyPr>
          <a:lstStyle/>
          <a:p>
            <a:r>
              <a:rPr lang="en-IN" b="1" dirty="0">
                <a:latin typeface="Calibri" panose="020F0502020204030204" pitchFamily="34" charset="0"/>
                <a:ea typeface="Calibri" panose="020F0502020204030204" pitchFamily="34" charset="0"/>
                <a:cs typeface="Calibri" panose="020F0502020204030204" pitchFamily="34" charset="0"/>
              </a:rPr>
              <a:t>ARNE’S SIMPLIFIED SCORE MODEL</a:t>
            </a:r>
          </a:p>
        </p:txBody>
      </p:sp>
      <p:pic>
        <p:nvPicPr>
          <p:cNvPr id="5" name="Content Placeholder 4">
            <a:extLst>
              <a:ext uri="{FF2B5EF4-FFF2-40B4-BE49-F238E27FC236}">
                <a16:creationId xmlns:a16="http://schemas.microsoft.com/office/drawing/2014/main" id="{48655E22-9061-8AA2-765B-3EA2830F792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8087" t="19571" r="28515"/>
          <a:stretch/>
        </p:blipFill>
        <p:spPr>
          <a:xfrm>
            <a:off x="472440" y="1127760"/>
            <a:ext cx="10408920" cy="5501640"/>
          </a:xfrm>
        </p:spPr>
      </p:pic>
    </p:spTree>
    <p:extLst>
      <p:ext uri="{BB962C8B-B14F-4D97-AF65-F5344CB8AC3E}">
        <p14:creationId xmlns:p14="http://schemas.microsoft.com/office/powerpoint/2010/main" val="3665948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1295D71-8C5C-8A11-3903-94DD8A1128C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401" t="17129" r="33049" b="17609"/>
          <a:stretch/>
        </p:blipFill>
        <p:spPr>
          <a:xfrm>
            <a:off x="1052194" y="126124"/>
            <a:ext cx="10645819" cy="6731876"/>
          </a:xfrm>
        </p:spPr>
      </p:pic>
    </p:spTree>
    <p:extLst>
      <p:ext uri="{BB962C8B-B14F-4D97-AF65-F5344CB8AC3E}">
        <p14:creationId xmlns:p14="http://schemas.microsoft.com/office/powerpoint/2010/main" val="22137803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BD163-EDBD-FB6A-4513-D7377D47052D}"/>
              </a:ext>
            </a:extLst>
          </p:cNvPr>
          <p:cNvSpPr>
            <a:spLocks noGrp="1"/>
          </p:cNvSpPr>
          <p:nvPr>
            <p:ph type="title"/>
          </p:nvPr>
        </p:nvSpPr>
        <p:spPr>
          <a:xfrm>
            <a:off x="630621" y="551793"/>
            <a:ext cx="10723179" cy="331077"/>
          </a:xfrm>
        </p:spPr>
        <p:txBody>
          <a:bodyPr>
            <a:normAutofit fontScale="90000"/>
          </a:bodyPr>
          <a:lstStyle/>
          <a:p>
            <a:r>
              <a:rPr lang="en-IN" b="1" dirty="0">
                <a:latin typeface="Calibri" panose="020F0502020204030204" pitchFamily="34" charset="0"/>
                <a:ea typeface="Calibri" panose="020F0502020204030204" pitchFamily="34" charset="0"/>
                <a:cs typeface="Calibri" panose="020F0502020204030204" pitchFamily="34" charset="0"/>
              </a:rPr>
              <a:t>LEMON LAW</a:t>
            </a:r>
            <a:br>
              <a:rPr lang="en-IN" b="1" dirty="0">
                <a:latin typeface="Calibri" panose="020F0502020204030204" pitchFamily="34" charset="0"/>
                <a:ea typeface="Calibri" panose="020F0502020204030204" pitchFamily="34" charset="0"/>
                <a:cs typeface="Calibri" panose="020F0502020204030204" pitchFamily="34" charset="0"/>
              </a:rPr>
            </a:br>
            <a:r>
              <a:rPr lang="en-US" dirty="0">
                <a:latin typeface="Calibri" panose="020F0502020204030204" pitchFamily="34" charset="0"/>
                <a:ea typeface="Calibri" panose="020F0502020204030204" pitchFamily="34" charset="0"/>
                <a:cs typeface="Calibri" panose="020F0502020204030204" pitchFamily="34" charset="0"/>
              </a:rPr>
              <a:t>Represents 5 simple rapid assessment methods on uncooperative &amp; cooperative patient</a:t>
            </a:r>
            <a:endParaRPr lang="en-IN"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F3D368FA-8C88-EC61-4F26-2F1EFAF8AD44}"/>
              </a:ext>
            </a:extLst>
          </p:cNvPr>
          <p:cNvSpPr>
            <a:spLocks noGrp="1"/>
          </p:cNvSpPr>
          <p:nvPr>
            <p:ph sz="half" idx="1"/>
          </p:nvPr>
        </p:nvSpPr>
        <p:spPr>
          <a:xfrm>
            <a:off x="204952" y="1813034"/>
            <a:ext cx="5029200" cy="4840014"/>
          </a:xfrm>
        </p:spPr>
        <p:txBody>
          <a:bodyPr>
            <a:normAutofit fontScale="77500" lnSpcReduction="20000"/>
          </a:bodyPr>
          <a:lstStyle/>
          <a:p>
            <a:r>
              <a:rPr lang="en-IN" sz="41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L</a:t>
            </a:r>
            <a:r>
              <a:rPr lang="en-IN" sz="4100" dirty="0">
                <a:latin typeface="Calibri" panose="020F0502020204030204" pitchFamily="34" charset="0"/>
                <a:ea typeface="Calibri" panose="020F0502020204030204" pitchFamily="34" charset="0"/>
                <a:cs typeface="Calibri" panose="020F0502020204030204" pitchFamily="34" charset="0"/>
              </a:rPr>
              <a:t>ook (for anatomic feature)</a:t>
            </a:r>
          </a:p>
          <a:p>
            <a:pPr marL="0" indent="0">
              <a:buNone/>
            </a:pPr>
            <a:r>
              <a:rPr lang="en-IN" sz="4100" dirty="0">
                <a:latin typeface="Calibri" panose="020F0502020204030204" pitchFamily="34" charset="0"/>
                <a:ea typeface="Calibri" panose="020F0502020204030204" pitchFamily="34" charset="0"/>
                <a:cs typeface="Calibri" panose="020F0502020204030204" pitchFamily="34" charset="0"/>
              </a:rPr>
              <a:t>   Facial trauma </a:t>
            </a:r>
          </a:p>
          <a:p>
            <a:pPr marL="0" indent="0">
              <a:buNone/>
            </a:pPr>
            <a:r>
              <a:rPr lang="en-IN" sz="4100" dirty="0">
                <a:latin typeface="Calibri" panose="020F0502020204030204" pitchFamily="34" charset="0"/>
                <a:ea typeface="Calibri" panose="020F0502020204030204" pitchFamily="34" charset="0"/>
                <a:cs typeface="Calibri" panose="020F0502020204030204" pitchFamily="34" charset="0"/>
              </a:rPr>
              <a:t>   Large incisors</a:t>
            </a:r>
          </a:p>
          <a:p>
            <a:pPr marL="0" indent="0">
              <a:buNone/>
            </a:pPr>
            <a:r>
              <a:rPr lang="en-IN" sz="4100" dirty="0">
                <a:latin typeface="Calibri" panose="020F0502020204030204" pitchFamily="34" charset="0"/>
                <a:ea typeface="Calibri" panose="020F0502020204030204" pitchFamily="34" charset="0"/>
                <a:cs typeface="Calibri" panose="020F0502020204030204" pitchFamily="34" charset="0"/>
              </a:rPr>
              <a:t>   Beard , High arched palate</a:t>
            </a:r>
          </a:p>
          <a:p>
            <a:pPr marL="0" indent="0">
              <a:buNone/>
            </a:pPr>
            <a:r>
              <a:rPr lang="en-IN" sz="4100" dirty="0">
                <a:latin typeface="Calibri" panose="020F0502020204030204" pitchFamily="34" charset="0"/>
                <a:ea typeface="Calibri" panose="020F0502020204030204" pitchFamily="34" charset="0"/>
                <a:cs typeface="Calibri" panose="020F0502020204030204" pitchFamily="34" charset="0"/>
              </a:rPr>
              <a:t>   Large tongue </a:t>
            </a:r>
          </a:p>
          <a:p>
            <a:pPr marL="0" indent="0">
              <a:buNone/>
            </a:pPr>
            <a:r>
              <a:rPr lang="en-IN" sz="4100" dirty="0">
                <a:latin typeface="Calibri" panose="020F0502020204030204" pitchFamily="34" charset="0"/>
                <a:ea typeface="Calibri" panose="020F0502020204030204" pitchFamily="34" charset="0"/>
                <a:cs typeface="Calibri" panose="020F0502020204030204" pitchFamily="34" charset="0"/>
              </a:rPr>
              <a:t>   Facial hairs</a:t>
            </a:r>
          </a:p>
          <a:p>
            <a:pPr marL="0" indent="0">
              <a:buNone/>
            </a:pPr>
            <a:r>
              <a:rPr lang="en-IN" sz="4100" dirty="0">
                <a:latin typeface="Calibri" panose="020F0502020204030204" pitchFamily="34" charset="0"/>
                <a:ea typeface="Calibri" panose="020F0502020204030204" pitchFamily="34" charset="0"/>
                <a:cs typeface="Calibri" panose="020F0502020204030204" pitchFamily="34" charset="0"/>
              </a:rPr>
              <a:t>   Facial/oral swelling</a:t>
            </a:r>
          </a:p>
          <a:p>
            <a:pPr marL="0" indent="0">
              <a:buNone/>
            </a:pPr>
            <a:r>
              <a:rPr lang="en-IN" sz="4100" dirty="0">
                <a:latin typeface="Calibri" panose="020F0502020204030204" pitchFamily="34" charset="0"/>
                <a:ea typeface="Calibri" panose="020F0502020204030204" pitchFamily="34" charset="0"/>
                <a:cs typeface="Calibri" panose="020F0502020204030204" pitchFamily="34" charset="0"/>
              </a:rPr>
              <a:t>   Short neck , Obese</a:t>
            </a:r>
          </a:p>
          <a:p>
            <a:pPr marL="0" indent="0">
              <a:buNone/>
            </a:pPr>
            <a:r>
              <a:rPr lang="en-IN" sz="4100" dirty="0">
                <a:latin typeface="Calibri" panose="020F0502020204030204" pitchFamily="34" charset="0"/>
                <a:ea typeface="Calibri" panose="020F0502020204030204" pitchFamily="34" charset="0"/>
                <a:cs typeface="Calibri" panose="020F0502020204030204" pitchFamily="34" charset="0"/>
              </a:rPr>
              <a:t>   Edentulous patient</a:t>
            </a:r>
          </a:p>
          <a:p>
            <a:pPr marL="0" indent="0">
              <a:buNone/>
            </a:pPr>
            <a:endParaRPr lang="en-IN" dirty="0">
              <a:latin typeface="Calibri" panose="020F050202020403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F3081882-0AC7-99EA-0A58-EBA0A6FC0D70}"/>
              </a:ext>
            </a:extLst>
          </p:cNvPr>
          <p:cNvSpPr>
            <a:spLocks noGrp="1"/>
          </p:cNvSpPr>
          <p:nvPr>
            <p:ph sz="half" idx="2"/>
          </p:nvPr>
        </p:nvSpPr>
        <p:spPr>
          <a:xfrm>
            <a:off x="5533697" y="1813034"/>
            <a:ext cx="6453351" cy="5044966"/>
          </a:xfrm>
        </p:spPr>
        <p:txBody>
          <a:bodyPr>
            <a:noAutofit/>
          </a:bodyPr>
          <a:lstStyle/>
          <a:p>
            <a:r>
              <a:rPr lang="en-US" sz="32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E</a:t>
            </a:r>
            <a:r>
              <a:rPr lang="en-US" sz="3200" dirty="0">
                <a:latin typeface="Calibri" panose="020F0502020204030204" pitchFamily="34" charset="0"/>
                <a:ea typeface="Calibri" panose="020F0502020204030204" pitchFamily="34" charset="0"/>
                <a:cs typeface="Calibri" panose="020F0502020204030204" pitchFamily="34" charset="0"/>
              </a:rPr>
              <a:t>xamination (of airway anatomy)</a:t>
            </a:r>
          </a:p>
          <a:p>
            <a:pPr marL="0" indent="0">
              <a:buNone/>
            </a:pP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a:solidFill>
                  <a:schemeClr val="accent6">
                    <a:lumMod val="75000"/>
                  </a:schemeClr>
                </a:solidFill>
                <a:latin typeface="Calibri" panose="020F0502020204030204" pitchFamily="34" charset="0"/>
                <a:ea typeface="Calibri" panose="020F0502020204030204" pitchFamily="34" charset="0"/>
                <a:cs typeface="Calibri" panose="020F0502020204030204" pitchFamily="34" charset="0"/>
              </a:rPr>
              <a:t>3-3-2</a:t>
            </a:r>
          </a:p>
          <a:p>
            <a:pPr marL="0" indent="0">
              <a:buNone/>
            </a:pPr>
            <a:r>
              <a:rPr lang="en-US" sz="3200" dirty="0">
                <a:latin typeface="Calibri" panose="020F0502020204030204" pitchFamily="34" charset="0"/>
                <a:ea typeface="Calibri" panose="020F0502020204030204" pitchFamily="34" charset="0"/>
                <a:cs typeface="Calibri" panose="020F0502020204030204" pitchFamily="34" charset="0"/>
              </a:rPr>
              <a:t>     *Inter incisor gap - mouth opens at     least 3 fingers breadth.</a:t>
            </a:r>
          </a:p>
          <a:p>
            <a:pPr marL="0" indent="0">
              <a:buNone/>
            </a:pPr>
            <a:r>
              <a:rPr lang="en-US" sz="3200" dirty="0">
                <a:latin typeface="Calibri" panose="020F0502020204030204" pitchFamily="34" charset="0"/>
                <a:ea typeface="Calibri" panose="020F0502020204030204" pitchFamily="34" charset="0"/>
                <a:cs typeface="Calibri" panose="020F0502020204030204" pitchFamily="34" charset="0"/>
              </a:rPr>
              <a:t>     *</a:t>
            </a:r>
            <a:r>
              <a:rPr lang="en-US" sz="3200" dirty="0" err="1">
                <a:latin typeface="Calibri" panose="020F0502020204030204" pitchFamily="34" charset="0"/>
                <a:ea typeface="Calibri" panose="020F0502020204030204" pitchFamily="34" charset="0"/>
                <a:cs typeface="Calibri" panose="020F0502020204030204" pitchFamily="34" charset="0"/>
              </a:rPr>
              <a:t>Hyomental</a:t>
            </a:r>
            <a:r>
              <a:rPr lang="en-US" sz="3200" dirty="0">
                <a:latin typeface="Calibri" panose="020F0502020204030204" pitchFamily="34" charset="0"/>
                <a:ea typeface="Calibri" panose="020F0502020204030204" pitchFamily="34" charset="0"/>
                <a:cs typeface="Calibri" panose="020F0502020204030204" pitchFamily="34" charset="0"/>
              </a:rPr>
              <a:t> distance - 3 fingers breadth</a:t>
            </a:r>
          </a:p>
          <a:p>
            <a:pPr marL="0" indent="0">
              <a:buNone/>
            </a:pPr>
            <a:r>
              <a:rPr lang="en-US" sz="3200" dirty="0">
                <a:latin typeface="Calibri" panose="020F0502020204030204" pitchFamily="34" charset="0"/>
                <a:ea typeface="Calibri" panose="020F0502020204030204" pitchFamily="34" charset="0"/>
                <a:cs typeface="Calibri" panose="020F0502020204030204" pitchFamily="34" charset="0"/>
              </a:rPr>
              <a:t>    *Thyroid to floor of mouth distance</a:t>
            </a:r>
          </a:p>
          <a:p>
            <a:pPr marL="0" indent="0">
              <a:buNone/>
            </a:pPr>
            <a:r>
              <a:rPr lang="en-US" sz="3200" dirty="0">
                <a:latin typeface="Calibri" panose="020F0502020204030204" pitchFamily="34" charset="0"/>
                <a:ea typeface="Calibri" panose="020F0502020204030204" pitchFamily="34" charset="0"/>
                <a:cs typeface="Calibri" panose="020F0502020204030204" pitchFamily="34" charset="0"/>
              </a:rPr>
              <a:t>           - 2 finger breadth</a:t>
            </a:r>
            <a:endParaRPr lang="en-IN" sz="3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74346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E9560-8142-1203-6BBE-7FBFEA72E5CF}"/>
              </a:ext>
            </a:extLst>
          </p:cNvPr>
          <p:cNvSpPr>
            <a:spLocks noGrp="1"/>
          </p:cNvSpPr>
          <p:nvPr>
            <p:ph idx="1"/>
          </p:nvPr>
        </p:nvSpPr>
        <p:spPr>
          <a:xfrm>
            <a:off x="362607" y="126123"/>
            <a:ext cx="11508827" cy="7031421"/>
          </a:xfrm>
        </p:spPr>
        <p:txBody>
          <a:bodyPr>
            <a:normAutofit fontScale="92500" lnSpcReduction="10000"/>
          </a:bodyPr>
          <a:lstStyle/>
          <a:p>
            <a:r>
              <a:rPr lang="en-U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M</a:t>
            </a:r>
            <a:r>
              <a:rPr lang="en-US" dirty="0">
                <a:latin typeface="Calibri" panose="020F0502020204030204" pitchFamily="34" charset="0"/>
                <a:ea typeface="Calibri" panose="020F0502020204030204" pitchFamily="34" charset="0"/>
                <a:cs typeface="Calibri" panose="020F0502020204030204" pitchFamily="34" charset="0"/>
              </a:rPr>
              <a:t>allampati grading</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O</a:t>
            </a:r>
            <a:r>
              <a:rPr lang="en-US" dirty="0">
                <a:latin typeface="Calibri" panose="020F0502020204030204" pitchFamily="34" charset="0"/>
                <a:ea typeface="Calibri" panose="020F0502020204030204" pitchFamily="34" charset="0"/>
                <a:cs typeface="Calibri" panose="020F0502020204030204" pitchFamily="34" charset="0"/>
              </a:rPr>
              <a:t>bstruction</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Laryngoscopy or intubation may be more difficult in the presence of an obstruction</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-LOCATION OF OBSTRUCTION</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-FIXITY ( FIXED OR MOBILE )</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-PROGRESSION OF OBSTRUCTION</a:t>
            </a:r>
          </a:p>
          <a:p>
            <a:pPr marL="0"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N</a:t>
            </a:r>
            <a:r>
              <a:rPr lang="en-US" dirty="0">
                <a:latin typeface="Calibri" panose="020F0502020204030204" pitchFamily="34" charset="0"/>
                <a:ea typeface="Calibri" panose="020F0502020204030204" pitchFamily="34" charset="0"/>
                <a:cs typeface="Calibri" panose="020F0502020204030204" pitchFamily="34" charset="0"/>
              </a:rPr>
              <a:t>eck mobility</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Normal</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Neck extension &gt;80-85 degree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Flexion &gt; 25-30 degree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Rotation&gt;70-75 degree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Assess All 3 ANGLES</a:t>
            </a: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82833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EF24E-DC98-2A54-01FA-F85635A09B2B}"/>
              </a:ext>
            </a:extLst>
          </p:cNvPr>
          <p:cNvSpPr>
            <a:spLocks noGrp="1"/>
          </p:cNvSpPr>
          <p:nvPr>
            <p:ph type="title"/>
          </p:nvPr>
        </p:nvSpPr>
        <p:spPr>
          <a:xfrm>
            <a:off x="838200" y="-189186"/>
            <a:ext cx="10515600" cy="1198180"/>
          </a:xfrm>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ALI MAGBOUL’s 4 M’s</a:t>
            </a:r>
          </a:p>
        </p:txBody>
      </p:sp>
      <p:sp>
        <p:nvSpPr>
          <p:cNvPr id="3" name="Content Placeholder 2">
            <a:extLst>
              <a:ext uri="{FF2B5EF4-FFF2-40B4-BE49-F238E27FC236}">
                <a16:creationId xmlns:a16="http://schemas.microsoft.com/office/drawing/2014/main" id="{0BE8F013-9972-0B82-5FDE-304E492B9024}"/>
              </a:ext>
            </a:extLst>
          </p:cNvPr>
          <p:cNvSpPr>
            <a:spLocks noGrp="1"/>
          </p:cNvSpPr>
          <p:nvPr>
            <p:ph idx="1"/>
          </p:nvPr>
        </p:nvSpPr>
        <p:spPr>
          <a:xfrm>
            <a:off x="-1" y="851338"/>
            <a:ext cx="11934497" cy="5817476"/>
          </a:xfrm>
        </p:spPr>
        <p:txBody>
          <a:bodyPr>
            <a:normAutofit fontScale="92500" lnSpcReduction="20000"/>
          </a:bodyPr>
          <a:lstStyle/>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For Intubation remember the 4(M &amp; M's) with (STOP) sign</a:t>
            </a:r>
          </a:p>
          <a:p>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M</a:t>
            </a:r>
            <a:r>
              <a:rPr lang="en-IN" dirty="0">
                <a:latin typeface="Calibri" panose="020F0502020204030204" pitchFamily="34" charset="0"/>
                <a:ea typeface="Calibri" panose="020F0502020204030204" pitchFamily="34" charset="0"/>
                <a:cs typeface="Calibri" panose="020F0502020204030204" pitchFamily="34" charset="0"/>
              </a:rPr>
              <a:t>allampati</a:t>
            </a:r>
          </a:p>
          <a:p>
            <a:r>
              <a:rPr lang="en-IN" dirty="0">
                <a:latin typeface="Calibri" panose="020F0502020204030204" pitchFamily="34" charset="0"/>
                <a:ea typeface="Calibri" panose="020F0502020204030204" pitchFamily="34" charset="0"/>
                <a:cs typeface="Calibri" panose="020F0502020204030204" pitchFamily="34" charset="0"/>
              </a:rPr>
              <a:t> </a:t>
            </a:r>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M</a:t>
            </a:r>
            <a:r>
              <a:rPr lang="en-IN" dirty="0">
                <a:latin typeface="Calibri" panose="020F0502020204030204" pitchFamily="34" charset="0"/>
                <a:ea typeface="Calibri" panose="020F0502020204030204" pitchFamily="34" charset="0"/>
                <a:cs typeface="Calibri" panose="020F0502020204030204" pitchFamily="34" charset="0"/>
              </a:rPr>
              <a:t>easurement</a:t>
            </a:r>
          </a:p>
          <a:p>
            <a:r>
              <a:rPr lang="en-IN" dirty="0">
                <a:latin typeface="Calibri" panose="020F0502020204030204" pitchFamily="34" charset="0"/>
                <a:ea typeface="Calibri" panose="020F0502020204030204" pitchFamily="34" charset="0"/>
                <a:cs typeface="Calibri" panose="020F0502020204030204" pitchFamily="34" charset="0"/>
              </a:rPr>
              <a:t> </a:t>
            </a:r>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M</a:t>
            </a:r>
            <a:r>
              <a:rPr lang="en-IN" dirty="0">
                <a:latin typeface="Calibri" panose="020F0502020204030204" pitchFamily="34" charset="0"/>
                <a:ea typeface="Calibri" panose="020F0502020204030204" pitchFamily="34" charset="0"/>
                <a:cs typeface="Calibri" panose="020F0502020204030204" pitchFamily="34" charset="0"/>
              </a:rPr>
              <a:t>ovement</a:t>
            </a:r>
          </a:p>
          <a:p>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M</a:t>
            </a:r>
            <a:r>
              <a:rPr lang="en-IN" dirty="0">
                <a:latin typeface="Calibri" panose="020F0502020204030204" pitchFamily="34" charset="0"/>
                <a:ea typeface="Calibri" panose="020F0502020204030204" pitchFamily="34" charset="0"/>
                <a:cs typeface="Calibri" panose="020F0502020204030204" pitchFamily="34" charset="0"/>
              </a:rPr>
              <a:t>alformation &amp; STOP</a:t>
            </a:r>
          </a:p>
          <a:p>
            <a:r>
              <a:rPr lang="en-IN" dirty="0">
                <a:latin typeface="Calibri" panose="020F0502020204030204" pitchFamily="34" charset="0"/>
                <a:ea typeface="Calibri" panose="020F0502020204030204" pitchFamily="34" charset="0"/>
                <a:cs typeface="Calibri" panose="020F0502020204030204" pitchFamily="34" charset="0"/>
              </a:rPr>
              <a:t>M=Malformation of the skull, teeth, obstruction, &amp; Pathology (the Macros and Micros). </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We can memorize them with the word (STOP)</a:t>
            </a:r>
          </a:p>
          <a:p>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S</a:t>
            </a:r>
            <a:r>
              <a:rPr lang="en-IN" dirty="0">
                <a:latin typeface="Calibri" panose="020F0502020204030204" pitchFamily="34" charset="0"/>
                <a:ea typeface="Calibri" panose="020F0502020204030204" pitchFamily="34" charset="0"/>
                <a:cs typeface="Calibri" panose="020F0502020204030204" pitchFamily="34" charset="0"/>
              </a:rPr>
              <a:t>= Skull (Hydro and Microcephalus)</a:t>
            </a:r>
          </a:p>
          <a:p>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T</a:t>
            </a:r>
            <a:r>
              <a:rPr lang="en-IN" dirty="0">
                <a:latin typeface="Calibri" panose="020F0502020204030204" pitchFamily="34" charset="0"/>
                <a:ea typeface="Calibri" panose="020F0502020204030204" pitchFamily="34" charset="0"/>
                <a:cs typeface="Calibri" panose="020F0502020204030204" pitchFamily="34" charset="0"/>
              </a:rPr>
              <a:t>= Teeth (Buck, protruded, &amp; loose teeth, macro and micro mandibles)</a:t>
            </a:r>
          </a:p>
          <a:p>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O</a:t>
            </a:r>
            <a:r>
              <a:rPr lang="en-IN" dirty="0">
                <a:latin typeface="Calibri" panose="020F0502020204030204" pitchFamily="34" charset="0"/>
                <a:ea typeface="Calibri" panose="020F0502020204030204" pitchFamily="34" charset="0"/>
                <a:cs typeface="Calibri" panose="020F0502020204030204" pitchFamily="34" charset="0"/>
              </a:rPr>
              <a:t>= Obstruction (due to obesity, short Bull Neck and swellings around the head and neck)</a:t>
            </a:r>
          </a:p>
          <a:p>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P</a:t>
            </a:r>
            <a:r>
              <a:rPr lang="en-IN" dirty="0">
                <a:latin typeface="Calibri" panose="020F0502020204030204" pitchFamily="34" charset="0"/>
                <a:ea typeface="Calibri" panose="020F0502020204030204" pitchFamily="34" charset="0"/>
                <a:cs typeface="Calibri" panose="020F0502020204030204" pitchFamily="34" charset="0"/>
              </a:rPr>
              <a:t>= Pathology (Craniofacial abnormalities &amp; Syndromes: </a:t>
            </a:r>
            <a:r>
              <a:rPr lang="en-IN" dirty="0" err="1">
                <a:latin typeface="Calibri" panose="020F0502020204030204" pitchFamily="34" charset="0"/>
                <a:ea typeface="Calibri" panose="020F0502020204030204" pitchFamily="34" charset="0"/>
                <a:cs typeface="Calibri" panose="020F0502020204030204" pitchFamily="34" charset="0"/>
              </a:rPr>
              <a:t>Treacher</a:t>
            </a:r>
            <a:r>
              <a:rPr lang="en-IN" dirty="0">
                <a:latin typeface="Calibri" panose="020F0502020204030204" pitchFamily="34" charset="0"/>
                <a:ea typeface="Calibri" panose="020F0502020204030204" pitchFamily="34" charset="0"/>
                <a:cs typeface="Calibri" panose="020F0502020204030204" pitchFamily="34" charset="0"/>
              </a:rPr>
              <a:t> Collins, Goldenhar's, Pierre Robin, Waardenburg syndromes )</a:t>
            </a:r>
          </a:p>
        </p:txBody>
      </p:sp>
    </p:spTree>
    <p:extLst>
      <p:ext uri="{BB962C8B-B14F-4D97-AF65-F5344CB8AC3E}">
        <p14:creationId xmlns:p14="http://schemas.microsoft.com/office/powerpoint/2010/main" val="2187295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BEE2412-0686-7B54-D38D-509CA4A7840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525" t="15246" r="18268" b="15917"/>
          <a:stretch/>
        </p:blipFill>
        <p:spPr>
          <a:xfrm>
            <a:off x="299545" y="457199"/>
            <a:ext cx="11571889" cy="6227379"/>
          </a:xfrm>
        </p:spPr>
      </p:pic>
    </p:spTree>
    <p:extLst>
      <p:ext uri="{BB962C8B-B14F-4D97-AF65-F5344CB8AC3E}">
        <p14:creationId xmlns:p14="http://schemas.microsoft.com/office/powerpoint/2010/main" val="3518848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40CF5-A1E1-EF62-1952-32B5E3D384F2}"/>
              </a:ext>
            </a:extLst>
          </p:cNvPr>
          <p:cNvSpPr>
            <a:spLocks noGrp="1"/>
          </p:cNvSpPr>
          <p:nvPr>
            <p:ph type="title"/>
          </p:nvPr>
        </p:nvSpPr>
        <p:spPr>
          <a:xfrm>
            <a:off x="838200" y="-141890"/>
            <a:ext cx="10515600" cy="1355836"/>
          </a:xfrm>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FOUR D's:</a:t>
            </a:r>
          </a:p>
        </p:txBody>
      </p:sp>
      <p:sp>
        <p:nvSpPr>
          <p:cNvPr id="3" name="Content Placeholder 2">
            <a:extLst>
              <a:ext uri="{FF2B5EF4-FFF2-40B4-BE49-F238E27FC236}">
                <a16:creationId xmlns:a16="http://schemas.microsoft.com/office/drawing/2014/main" id="{3EE4A79E-87AE-8037-8101-7369871A97F8}"/>
              </a:ext>
            </a:extLst>
          </p:cNvPr>
          <p:cNvSpPr>
            <a:spLocks noGrp="1"/>
          </p:cNvSpPr>
          <p:nvPr>
            <p:ph idx="1"/>
          </p:nvPr>
        </p:nvSpPr>
        <p:spPr>
          <a:xfrm>
            <a:off x="838200" y="1497724"/>
            <a:ext cx="10515600" cy="4674476"/>
          </a:xfrm>
        </p:spPr>
        <p:txBody>
          <a:bodyPr/>
          <a:lstStyle/>
          <a:p>
            <a:r>
              <a:rPr lang="en-IN" dirty="0">
                <a:latin typeface="Calibri" panose="020F0502020204030204" pitchFamily="34" charset="0"/>
                <a:ea typeface="Calibri" panose="020F0502020204030204" pitchFamily="34" charset="0"/>
                <a:cs typeface="Calibri" panose="020F0502020204030204" pitchFamily="34" charset="0"/>
              </a:rPr>
              <a:t>The following </a:t>
            </a:r>
            <a:r>
              <a:rPr lang="en-IN"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Four D's </a:t>
            </a:r>
            <a:r>
              <a:rPr lang="en-IN" dirty="0">
                <a:latin typeface="Calibri" panose="020F0502020204030204" pitchFamily="34" charset="0"/>
                <a:ea typeface="Calibri" panose="020F0502020204030204" pitchFamily="34" charset="0"/>
                <a:cs typeface="Calibri" panose="020F0502020204030204" pitchFamily="34" charset="0"/>
              </a:rPr>
              <a:t>also suggest a difficult airway:</a:t>
            </a:r>
          </a:p>
          <a:p>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a:t>
            </a:r>
            <a:r>
              <a:rPr lang="en-IN" dirty="0">
                <a:latin typeface="Calibri" panose="020F0502020204030204" pitchFamily="34" charset="0"/>
                <a:ea typeface="Calibri" panose="020F0502020204030204" pitchFamily="34" charset="0"/>
                <a:cs typeface="Calibri" panose="020F0502020204030204" pitchFamily="34" charset="0"/>
              </a:rPr>
              <a:t>entition (prominent upper incisors, receding chin)</a:t>
            </a:r>
          </a:p>
          <a:p>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a:t>
            </a:r>
            <a:r>
              <a:rPr lang="en-IN" dirty="0">
                <a:latin typeface="Calibri" panose="020F0502020204030204" pitchFamily="34" charset="0"/>
                <a:ea typeface="Calibri" panose="020F0502020204030204" pitchFamily="34" charset="0"/>
                <a:cs typeface="Calibri" panose="020F0502020204030204" pitchFamily="34" charset="0"/>
              </a:rPr>
              <a:t>istortion (oedema, blood, vomits, </a:t>
            </a:r>
            <a:r>
              <a:rPr lang="en-IN" dirty="0" err="1">
                <a:latin typeface="Calibri" panose="020F0502020204030204" pitchFamily="34" charset="0"/>
                <a:ea typeface="Calibri" panose="020F0502020204030204" pitchFamily="34" charset="0"/>
                <a:cs typeface="Calibri" panose="020F0502020204030204" pitchFamily="34" charset="0"/>
              </a:rPr>
              <a:t>tumor</a:t>
            </a:r>
            <a:r>
              <a:rPr lang="en-IN" dirty="0">
                <a:latin typeface="Calibri" panose="020F0502020204030204" pitchFamily="34" charset="0"/>
                <a:ea typeface="Calibri" panose="020F0502020204030204" pitchFamily="34" charset="0"/>
                <a:cs typeface="Calibri" panose="020F0502020204030204" pitchFamily="34" charset="0"/>
              </a:rPr>
              <a:t>, infection)</a:t>
            </a:r>
          </a:p>
          <a:p>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a:t>
            </a:r>
            <a:r>
              <a:rPr lang="en-IN" dirty="0">
                <a:latin typeface="Calibri" panose="020F0502020204030204" pitchFamily="34" charset="0"/>
                <a:ea typeface="Calibri" panose="020F0502020204030204" pitchFamily="34" charset="0"/>
                <a:cs typeface="Calibri" panose="020F0502020204030204" pitchFamily="34" charset="0"/>
              </a:rPr>
              <a:t>isproportion (short chin-to-larynx distance, bull neck, large tongue, small mouth)</a:t>
            </a:r>
          </a:p>
          <a:p>
            <a:r>
              <a:rPr lang="en-IN" b="1"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D</a:t>
            </a:r>
            <a:r>
              <a:rPr lang="en-IN" dirty="0" err="1">
                <a:latin typeface="Calibri" panose="020F0502020204030204" pitchFamily="34" charset="0"/>
                <a:ea typeface="Calibri" panose="020F0502020204030204" pitchFamily="34" charset="0"/>
                <a:cs typeface="Calibri" panose="020F0502020204030204" pitchFamily="34" charset="0"/>
              </a:rPr>
              <a:t>ysmobility</a:t>
            </a:r>
            <a:r>
              <a:rPr lang="en-IN" dirty="0">
                <a:latin typeface="Calibri" panose="020F0502020204030204" pitchFamily="34" charset="0"/>
                <a:ea typeface="Calibri" panose="020F0502020204030204" pitchFamily="34" charset="0"/>
                <a:cs typeface="Calibri" panose="020F0502020204030204" pitchFamily="34" charset="0"/>
              </a:rPr>
              <a:t> (TMJ and cervical spine)</a:t>
            </a:r>
          </a:p>
        </p:txBody>
      </p:sp>
    </p:spTree>
    <p:extLst>
      <p:ext uri="{BB962C8B-B14F-4D97-AF65-F5344CB8AC3E}">
        <p14:creationId xmlns:p14="http://schemas.microsoft.com/office/powerpoint/2010/main" val="1090128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4574-31F7-E9CD-8CE7-510053BB77D5}"/>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How to predict difficult placement of supraglottic devices </a:t>
            </a:r>
            <a:r>
              <a:rPr lang="en-U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(RODS)</a:t>
            </a:r>
            <a:endPar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A632CAD-4E71-6088-32A4-D8038D4F3DE3}"/>
              </a:ext>
            </a:extLst>
          </p:cNvPr>
          <p:cNvSpPr>
            <a:spLocks noGrp="1"/>
          </p:cNvSpPr>
          <p:nvPr>
            <p:ph idx="1"/>
          </p:nvPr>
        </p:nvSpPr>
        <p:spPr>
          <a:xfrm>
            <a:off x="838200" y="1980149"/>
            <a:ext cx="10515600" cy="4160520"/>
          </a:xfrm>
        </p:spPr>
        <p:txBody>
          <a:bodyPr/>
          <a:lstStyle/>
          <a:p>
            <a:r>
              <a:rPr lang="en-US" dirty="0"/>
              <a:t> </a:t>
            </a:r>
            <a:r>
              <a:rPr lang="en-US" sz="3600" dirty="0">
                <a:latin typeface="Calibri" panose="020F0502020204030204" pitchFamily="34" charset="0"/>
                <a:ea typeface="Calibri" panose="020F0502020204030204" pitchFamily="34" charset="0"/>
                <a:cs typeface="Calibri" panose="020F0502020204030204" pitchFamily="34" charset="0"/>
              </a:rPr>
              <a:t>Restricted mouth opening</a:t>
            </a:r>
          </a:p>
          <a:p>
            <a:r>
              <a:rPr lang="en-US" sz="3600" dirty="0">
                <a:latin typeface="Calibri" panose="020F0502020204030204" pitchFamily="34" charset="0"/>
                <a:ea typeface="Calibri" panose="020F0502020204030204" pitchFamily="34" charset="0"/>
                <a:cs typeface="Calibri" panose="020F0502020204030204" pitchFamily="34" charset="0"/>
              </a:rPr>
              <a:t>Obstruction of the upper airway</a:t>
            </a:r>
          </a:p>
          <a:p>
            <a:r>
              <a:rPr lang="en-US" sz="3600" dirty="0" err="1">
                <a:latin typeface="Calibri" panose="020F0502020204030204" pitchFamily="34" charset="0"/>
                <a:ea typeface="Calibri" panose="020F0502020204030204" pitchFamily="34" charset="0"/>
                <a:cs typeface="Calibri" panose="020F0502020204030204" pitchFamily="34" charset="0"/>
              </a:rPr>
              <a:t>Distrupted</a:t>
            </a:r>
            <a:r>
              <a:rPr lang="en-US" sz="3600" dirty="0">
                <a:latin typeface="Calibri" panose="020F0502020204030204" pitchFamily="34" charset="0"/>
                <a:ea typeface="Calibri" panose="020F0502020204030204" pitchFamily="34" charset="0"/>
                <a:cs typeface="Calibri" panose="020F0502020204030204" pitchFamily="34" charset="0"/>
              </a:rPr>
              <a:t> upper airway as following </a:t>
            </a:r>
            <a:r>
              <a:rPr lang="en-US" sz="3600" dirty="0" err="1">
                <a:latin typeface="Calibri" panose="020F0502020204030204" pitchFamily="34" charset="0"/>
                <a:ea typeface="Calibri" panose="020F0502020204030204" pitchFamily="34" charset="0"/>
                <a:cs typeface="Calibri" panose="020F0502020204030204" pitchFamily="34" charset="0"/>
              </a:rPr>
              <a:t>trauma,burn,caustic</a:t>
            </a:r>
            <a:r>
              <a:rPr lang="en-US" sz="3600" dirty="0">
                <a:latin typeface="Calibri" panose="020F0502020204030204" pitchFamily="34" charset="0"/>
                <a:ea typeface="Calibri" panose="020F0502020204030204" pitchFamily="34" charset="0"/>
                <a:cs typeface="Calibri" panose="020F0502020204030204" pitchFamily="34" charset="0"/>
              </a:rPr>
              <a:t> ingestion.</a:t>
            </a:r>
          </a:p>
          <a:p>
            <a:r>
              <a:rPr lang="en-US" sz="3600" dirty="0">
                <a:latin typeface="Calibri" panose="020F0502020204030204" pitchFamily="34" charset="0"/>
                <a:ea typeface="Calibri" panose="020F0502020204030204" pitchFamily="34" charset="0"/>
                <a:cs typeface="Calibri" panose="020F0502020204030204" pitchFamily="34" charset="0"/>
              </a:rPr>
              <a:t>Stiff lung (poor lung or thoracic compliance)</a:t>
            </a:r>
          </a:p>
          <a:p>
            <a:pPr marL="0" indent="0">
              <a:buNone/>
            </a:pPr>
            <a:r>
              <a:rPr lang="en-US" sz="3600" dirty="0">
                <a:latin typeface="Calibri" panose="020F0502020204030204" pitchFamily="34" charset="0"/>
                <a:ea typeface="Calibri" panose="020F0502020204030204" pitchFamily="34" charset="0"/>
                <a:cs typeface="Calibri" panose="020F0502020204030204" pitchFamily="34" charset="0"/>
              </a:rPr>
              <a:t>    Suggested by Hung and Murphy</a:t>
            </a:r>
            <a:endParaRPr lang="en-IN" sz="36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0364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425F5-B959-E158-DFED-F392CC464808}"/>
              </a:ext>
            </a:extLst>
          </p:cNvPr>
          <p:cNvSpPr>
            <a:spLocks noGrp="1"/>
          </p:cNvSpPr>
          <p:nvPr>
            <p:ph type="title"/>
          </p:nvPr>
        </p:nvSpPr>
        <p:spPr>
          <a:xfrm>
            <a:off x="838200" y="-126124"/>
            <a:ext cx="10515600" cy="1008994"/>
          </a:xfrm>
        </p:spPr>
        <p:txBody>
          <a:bodyPr>
            <a:normAutofit/>
          </a:bodyPr>
          <a:lstStyle/>
          <a:p>
            <a:r>
              <a:rPr lang="en-IN" dirty="0">
                <a:latin typeface="Calibri" panose="020F0502020204030204" pitchFamily="34" charset="0"/>
                <a:ea typeface="Calibri" panose="020F0502020204030204" pitchFamily="34" charset="0"/>
                <a:cs typeface="Calibri" panose="020F0502020204030204" pitchFamily="34" charset="0"/>
              </a:rPr>
              <a:t>CAUSES OF DIFFICULT AIRWAY</a:t>
            </a:r>
          </a:p>
        </p:txBody>
      </p:sp>
      <p:sp>
        <p:nvSpPr>
          <p:cNvPr id="3" name="Content Placeholder 2">
            <a:extLst>
              <a:ext uri="{FF2B5EF4-FFF2-40B4-BE49-F238E27FC236}">
                <a16:creationId xmlns:a16="http://schemas.microsoft.com/office/drawing/2014/main" id="{07EFF266-6CB0-2EE5-E7EF-3E6AE7EF021F}"/>
              </a:ext>
            </a:extLst>
          </p:cNvPr>
          <p:cNvSpPr>
            <a:spLocks noGrp="1"/>
          </p:cNvSpPr>
          <p:nvPr>
            <p:ph idx="1"/>
          </p:nvPr>
        </p:nvSpPr>
        <p:spPr>
          <a:xfrm>
            <a:off x="223344" y="940413"/>
            <a:ext cx="11679622" cy="5696869"/>
          </a:xfrm>
        </p:spPr>
        <p:txBody>
          <a:bodyPr>
            <a:normAutofit fontScale="92500" lnSpcReduction="10000"/>
          </a:bodyPr>
          <a:lstStyle/>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1) FACIAL ANOMALIES - Maxillary hypoplasia (Apert syndrome, Crouzon ds)</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Mandibular hypoplasia (</a:t>
            </a:r>
            <a:r>
              <a:rPr lang="en-IN" dirty="0" err="1">
                <a:latin typeface="Calibri" panose="020F0502020204030204" pitchFamily="34" charset="0"/>
                <a:ea typeface="Calibri" panose="020F0502020204030204" pitchFamily="34" charset="0"/>
                <a:cs typeface="Calibri" panose="020F0502020204030204" pitchFamily="34" charset="0"/>
              </a:rPr>
              <a:t>Gierre</a:t>
            </a:r>
            <a:r>
              <a:rPr lang="en-IN" dirty="0">
                <a:latin typeface="Calibri" panose="020F0502020204030204" pitchFamily="34" charset="0"/>
                <a:ea typeface="Calibri" panose="020F0502020204030204" pitchFamily="34" charset="0"/>
                <a:cs typeface="Calibri" panose="020F0502020204030204" pitchFamily="34" charset="0"/>
              </a:rPr>
              <a:t> Robin syndrome,</a:t>
            </a:r>
          </a:p>
          <a:p>
            <a:pPr marL="0" indent="0">
              <a:buNone/>
            </a:pPr>
            <a:r>
              <a:rPr lang="en-IN" dirty="0" err="1">
                <a:latin typeface="Calibri" panose="020F0502020204030204" pitchFamily="34" charset="0"/>
                <a:ea typeface="Calibri" panose="020F0502020204030204" pitchFamily="34" charset="0"/>
                <a:cs typeface="Calibri" panose="020F0502020204030204" pitchFamily="34" charset="0"/>
              </a:rPr>
              <a:t>Treacher</a:t>
            </a:r>
            <a:r>
              <a:rPr lang="en-IN" dirty="0">
                <a:latin typeface="Calibri" panose="020F0502020204030204" pitchFamily="34" charset="0"/>
                <a:ea typeface="Calibri" panose="020F0502020204030204" pitchFamily="34" charset="0"/>
                <a:cs typeface="Calibri" panose="020F0502020204030204" pitchFamily="34" charset="0"/>
              </a:rPr>
              <a:t> Collins syndrome, Goldenhar syndrome)</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Mandibular hyperplasia (acromegaly)</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2)TMJ PATHOLOGY - Ankylosis or reduced movement</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3)MOUTH &amp; TONGUE ANOMALY - Microstomia (burns, trauma), </a:t>
            </a:r>
            <a:r>
              <a:rPr lang="en-IN" dirty="0" err="1">
                <a:latin typeface="Calibri" panose="020F0502020204030204" pitchFamily="34" charset="0"/>
                <a:ea typeface="Calibri" panose="020F0502020204030204" pitchFamily="34" charset="0"/>
                <a:cs typeface="Calibri" panose="020F0502020204030204" pitchFamily="34" charset="0"/>
              </a:rPr>
              <a:t>tumor</a:t>
            </a:r>
            <a:r>
              <a:rPr lang="en-IN" dirty="0">
                <a:latin typeface="Calibri" panose="020F0502020204030204" pitchFamily="34" charset="0"/>
                <a:ea typeface="Calibri" panose="020F0502020204030204" pitchFamily="34" charset="0"/>
                <a:cs typeface="Calibri" panose="020F0502020204030204" pitchFamily="34" charset="0"/>
              </a:rPr>
              <a:t> of mouth &amp; tongue macroglossia (down's syndrome, hypothyroidism)</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4)TEETH PROBLEMS - Missing left upper incisors, protruding upper incisors</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5)NOSE PATHOLOGY - Hypertrophied turbinate, polyps, gliomas, foreign bodies, DNS</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6) PALATE PATHOLOGY - Narrow arched palate, large cleft palate</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7) PHARYNX PATHOLOGY - Hypertrophied tonsils &amp; adenoid, </a:t>
            </a:r>
            <a:r>
              <a:rPr lang="en-IN" dirty="0" err="1">
                <a:latin typeface="Calibri" panose="020F0502020204030204" pitchFamily="34" charset="0"/>
                <a:ea typeface="Calibri" panose="020F0502020204030204" pitchFamily="34" charset="0"/>
                <a:cs typeface="Calibri" panose="020F0502020204030204" pitchFamily="34" charset="0"/>
              </a:rPr>
              <a:t>tumors</a:t>
            </a:r>
            <a:r>
              <a:rPr lang="en-IN" dirty="0">
                <a:latin typeface="Calibri" panose="020F0502020204030204" pitchFamily="34" charset="0"/>
                <a:ea typeface="Calibri" panose="020F0502020204030204" pitchFamily="34" charset="0"/>
                <a:cs typeface="Calibri" panose="020F0502020204030204" pitchFamily="34" charset="0"/>
              </a:rPr>
              <a:t>, abscess</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(retropharyngeal / parapharyngeal abscess)</a:t>
            </a:r>
          </a:p>
        </p:txBody>
      </p:sp>
    </p:spTree>
    <p:extLst>
      <p:ext uri="{BB962C8B-B14F-4D97-AF65-F5344CB8AC3E}">
        <p14:creationId xmlns:p14="http://schemas.microsoft.com/office/powerpoint/2010/main" val="3009831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B3ACB-9661-0620-873C-32F4D534DE64}"/>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How to predict difficulty in creating surgical airway </a:t>
            </a:r>
            <a:r>
              <a:rPr lang="en-US"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(BANG)</a:t>
            </a:r>
            <a:endPar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403562FC-E59B-292D-1EBF-6779F51B32C2}"/>
              </a:ext>
            </a:extLst>
          </p:cNvPr>
          <p:cNvSpPr>
            <a:spLocks noGrp="1"/>
          </p:cNvSpPr>
          <p:nvPr>
            <p:ph idx="1"/>
          </p:nvPr>
        </p:nvSpPr>
        <p:spPr/>
        <p:txBody>
          <a:bodyPr/>
          <a:lstStyle/>
          <a:p>
            <a:r>
              <a:rPr lang="en-US" sz="3600" dirty="0">
                <a:latin typeface="Calibri" panose="020F0502020204030204" pitchFamily="34" charset="0"/>
                <a:ea typeface="Calibri" panose="020F0502020204030204" pitchFamily="34" charset="0"/>
                <a:cs typeface="Calibri" panose="020F0502020204030204" pitchFamily="34" charset="0"/>
              </a:rPr>
              <a:t>Bleeding tendency</a:t>
            </a:r>
          </a:p>
          <a:p>
            <a:r>
              <a:rPr lang="en-US" sz="3600" dirty="0">
                <a:latin typeface="Calibri" panose="020F0502020204030204" pitchFamily="34" charset="0"/>
                <a:ea typeface="Calibri" panose="020F0502020204030204" pitchFamily="34" charset="0"/>
                <a:cs typeface="Calibri" panose="020F0502020204030204" pitchFamily="34" charset="0"/>
              </a:rPr>
              <a:t>Agitated patient</a:t>
            </a:r>
          </a:p>
          <a:p>
            <a:r>
              <a:rPr lang="en-US" sz="3600" dirty="0">
                <a:latin typeface="Calibri" panose="020F0502020204030204" pitchFamily="34" charset="0"/>
                <a:ea typeface="Calibri" panose="020F0502020204030204" pitchFamily="34" charset="0"/>
                <a:cs typeface="Calibri" panose="020F0502020204030204" pitchFamily="34" charset="0"/>
              </a:rPr>
              <a:t>Neck scarring</a:t>
            </a:r>
          </a:p>
          <a:p>
            <a:r>
              <a:rPr lang="en-US" sz="3600" dirty="0">
                <a:latin typeface="Calibri" panose="020F0502020204030204" pitchFamily="34" charset="0"/>
                <a:ea typeface="Calibri" panose="020F0502020204030204" pitchFamily="34" charset="0"/>
                <a:cs typeface="Calibri" panose="020F0502020204030204" pitchFamily="34" charset="0"/>
              </a:rPr>
              <a:t>Growth or vascular abnormality in region of surgical airway</a:t>
            </a:r>
            <a:r>
              <a:rPr lang="en-US" dirty="0"/>
              <a:t>.</a:t>
            </a:r>
            <a:endParaRPr lang="en-IN" dirty="0"/>
          </a:p>
        </p:txBody>
      </p:sp>
    </p:spTree>
    <p:extLst>
      <p:ext uri="{BB962C8B-B14F-4D97-AF65-F5344CB8AC3E}">
        <p14:creationId xmlns:p14="http://schemas.microsoft.com/office/powerpoint/2010/main" val="3871929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7AA9F-F23C-E07B-CABA-77B4033B5251}"/>
              </a:ext>
            </a:extLst>
          </p:cNvPr>
          <p:cNvSpPr>
            <a:spLocks noGrp="1"/>
          </p:cNvSpPr>
          <p:nvPr>
            <p:ph type="title"/>
          </p:nvPr>
        </p:nvSpPr>
        <p:spPr>
          <a:xfrm>
            <a:off x="838200" y="365125"/>
            <a:ext cx="10515600" cy="1353316"/>
          </a:xfrm>
        </p:spPr>
        <p:txBody>
          <a:bodyPr/>
          <a:lstStyle/>
          <a:p>
            <a:r>
              <a:rPr lang="en-IN" dirty="0"/>
              <a:t>                    </a:t>
            </a:r>
            <a:r>
              <a:rPr lang="en-IN"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THANK YOU </a:t>
            </a:r>
          </a:p>
        </p:txBody>
      </p:sp>
      <p:sp>
        <p:nvSpPr>
          <p:cNvPr id="9" name="Content Placeholder 8">
            <a:extLst>
              <a:ext uri="{FF2B5EF4-FFF2-40B4-BE49-F238E27FC236}">
                <a16:creationId xmlns:a16="http://schemas.microsoft.com/office/drawing/2014/main" id="{546FF177-41E7-1801-7F63-C6AF577D80B9}"/>
              </a:ext>
            </a:extLst>
          </p:cNvPr>
          <p:cNvSpPr>
            <a:spLocks noGrp="1"/>
          </p:cNvSpPr>
          <p:nvPr>
            <p:ph idx="1"/>
          </p:nvPr>
        </p:nvSpPr>
        <p:spPr/>
        <p:txBody>
          <a:bodyPr/>
          <a:lstStyle/>
          <a:p>
            <a:endParaRPr lang="en-IN"/>
          </a:p>
        </p:txBody>
      </p:sp>
    </p:spTree>
    <p:extLst>
      <p:ext uri="{BB962C8B-B14F-4D97-AF65-F5344CB8AC3E}">
        <p14:creationId xmlns:p14="http://schemas.microsoft.com/office/powerpoint/2010/main" val="2355469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AF401E-87AA-86B7-EA3F-2B3C90AC23ED}"/>
              </a:ext>
            </a:extLst>
          </p:cNvPr>
          <p:cNvSpPr>
            <a:spLocks noGrp="1"/>
          </p:cNvSpPr>
          <p:nvPr>
            <p:ph idx="1"/>
          </p:nvPr>
        </p:nvSpPr>
        <p:spPr>
          <a:xfrm>
            <a:off x="299545" y="331077"/>
            <a:ext cx="11493062" cy="6306206"/>
          </a:xfrm>
        </p:spPr>
        <p:txBody>
          <a:bodyPr/>
          <a:lstStyle/>
          <a:p>
            <a:pPr marL="0" indent="0">
              <a:buNone/>
            </a:pPr>
            <a:r>
              <a:rPr lang="en-IN" dirty="0"/>
              <a:t>8</a:t>
            </a:r>
            <a:r>
              <a:rPr lang="en-IN" dirty="0">
                <a:latin typeface="Calibri" panose="020F0502020204030204" pitchFamily="34" charset="0"/>
                <a:ea typeface="Calibri" panose="020F0502020204030204" pitchFamily="34" charset="0"/>
                <a:cs typeface="Calibri" panose="020F0502020204030204" pitchFamily="34" charset="0"/>
              </a:rPr>
              <a:t>) LARYNX PATHOLOGY - </a:t>
            </a:r>
            <a:r>
              <a:rPr lang="en-IN" dirty="0" err="1">
                <a:latin typeface="Calibri" panose="020F0502020204030204" pitchFamily="34" charset="0"/>
                <a:ea typeface="Calibri" panose="020F0502020204030204" pitchFamily="34" charset="0"/>
                <a:cs typeface="Calibri" panose="020F0502020204030204" pitchFamily="34" charset="0"/>
              </a:rPr>
              <a:t>Epiglotitis</a:t>
            </a:r>
            <a:r>
              <a:rPr lang="en-IN" dirty="0">
                <a:latin typeface="Calibri" panose="020F0502020204030204" pitchFamily="34" charset="0"/>
                <a:ea typeface="Calibri" panose="020F0502020204030204" pitchFamily="34" charset="0"/>
                <a:cs typeface="Calibri" panose="020F0502020204030204" pitchFamily="34" charset="0"/>
              </a:rPr>
              <a:t>, laryngomalacia, foreign body, </a:t>
            </a:r>
            <a:r>
              <a:rPr lang="en-IN" dirty="0" err="1">
                <a:latin typeface="Calibri" panose="020F0502020204030204" pitchFamily="34" charset="0"/>
                <a:ea typeface="Calibri" panose="020F0502020204030204" pitchFamily="34" charset="0"/>
                <a:cs typeface="Calibri" panose="020F0502020204030204" pitchFamily="34" charset="0"/>
              </a:rPr>
              <a:t>papillomas</a:t>
            </a:r>
            <a:r>
              <a:rPr lang="en-IN" dirty="0">
                <a:latin typeface="Calibri" panose="020F0502020204030204" pitchFamily="34" charset="0"/>
                <a:ea typeface="Calibri" panose="020F0502020204030204" pitchFamily="34" charset="0"/>
                <a:cs typeface="Calibri" panose="020F0502020204030204" pitchFamily="34" charset="0"/>
              </a:rPr>
              <a:t>, congenital stenosis, </a:t>
            </a:r>
            <a:r>
              <a:rPr lang="en-IN" dirty="0" err="1">
                <a:latin typeface="Calibri" panose="020F0502020204030204" pitchFamily="34" charset="0"/>
                <a:ea typeface="Calibri" panose="020F0502020204030204" pitchFamily="34" charset="0"/>
                <a:cs typeface="Calibri" panose="020F0502020204030204" pitchFamily="34" charset="0"/>
              </a:rPr>
              <a:t>edema</a:t>
            </a:r>
            <a:endParaRPr lang="en-IN"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9) TRACHEAL PATHOLOGY - Tracheitis, tracheoesophageal fistula, tracheal stenosis &amp; webbing, foreign body, tracheomalacia</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10) BROCHIAL TREE PATHOLOGY - Mediastinal mass, foreign body aspiration, bronchial </a:t>
            </a:r>
            <a:r>
              <a:rPr lang="en-IN" dirty="0" err="1">
                <a:latin typeface="Calibri" panose="020F0502020204030204" pitchFamily="34" charset="0"/>
                <a:ea typeface="Calibri" panose="020F0502020204030204" pitchFamily="34" charset="0"/>
                <a:cs typeface="Calibri" panose="020F0502020204030204" pitchFamily="34" charset="0"/>
              </a:rPr>
              <a:t>tumors</a:t>
            </a:r>
            <a:endParaRPr lang="en-IN" dirty="0">
              <a:latin typeface="Calibri" panose="020F0502020204030204" pitchFamily="34" charset="0"/>
              <a:ea typeface="Calibri" panose="020F0502020204030204" pitchFamily="34" charset="0"/>
              <a:cs typeface="Calibri" panose="020F0502020204030204" pitchFamily="34" charset="0"/>
            </a:endParaRP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11)NECK-Large </a:t>
            </a:r>
            <a:r>
              <a:rPr lang="en-IN" dirty="0" err="1">
                <a:latin typeface="Calibri" panose="020F0502020204030204" pitchFamily="34" charset="0"/>
                <a:ea typeface="Calibri" panose="020F0502020204030204" pitchFamily="34" charset="0"/>
                <a:cs typeface="Calibri" panose="020F0502020204030204" pitchFamily="34" charset="0"/>
              </a:rPr>
              <a:t>goiter</a:t>
            </a:r>
            <a:r>
              <a:rPr lang="en-IN" dirty="0">
                <a:latin typeface="Calibri" panose="020F0502020204030204" pitchFamily="34" charset="0"/>
                <a:ea typeface="Calibri" panose="020F0502020204030204" pitchFamily="34" charset="0"/>
                <a:cs typeface="Calibri" panose="020F0502020204030204" pitchFamily="34" charset="0"/>
              </a:rPr>
              <a:t>, skin contracture, ankylosing spondylitis</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12)SPINE- Limitation of movement( congenital Klippel-Feil syndrome, Acquired - surgical fusion, fracture of cervical vertebrae); cervical spine instability (down's syndrome</a:t>
            </a:r>
          </a:p>
        </p:txBody>
      </p:sp>
    </p:spTree>
    <p:extLst>
      <p:ext uri="{BB962C8B-B14F-4D97-AF65-F5344CB8AC3E}">
        <p14:creationId xmlns:p14="http://schemas.microsoft.com/office/powerpoint/2010/main" val="739455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81AD-4C73-CBB3-D28F-6612B94D9174}"/>
              </a:ext>
            </a:extLst>
          </p:cNvPr>
          <p:cNvSpPr>
            <a:spLocks noGrp="1"/>
          </p:cNvSpPr>
          <p:nvPr>
            <p:ph type="title"/>
          </p:nvPr>
        </p:nvSpPr>
        <p:spPr>
          <a:xfrm>
            <a:off x="838200" y="1"/>
            <a:ext cx="10515600" cy="788276"/>
          </a:xfrm>
        </p:spPr>
        <p:txBody>
          <a:bodyPr>
            <a:normAutofit/>
          </a:bodyPr>
          <a:lstStyle/>
          <a:p>
            <a:r>
              <a:rPr lang="en-IN" b="1" dirty="0">
                <a:latin typeface="Calibri" panose="020F0502020204030204" pitchFamily="34" charset="0"/>
                <a:ea typeface="Calibri" panose="020F0502020204030204" pitchFamily="34" charset="0"/>
                <a:cs typeface="Calibri" panose="020F0502020204030204" pitchFamily="34" charset="0"/>
              </a:rPr>
              <a:t>GROUP INDICES </a:t>
            </a:r>
          </a:p>
        </p:txBody>
      </p:sp>
      <p:sp>
        <p:nvSpPr>
          <p:cNvPr id="3" name="Content Placeholder 2">
            <a:extLst>
              <a:ext uri="{FF2B5EF4-FFF2-40B4-BE49-F238E27FC236}">
                <a16:creationId xmlns:a16="http://schemas.microsoft.com/office/drawing/2014/main" id="{6E250CCD-6322-597C-1814-BEE60095BA3A}"/>
              </a:ext>
            </a:extLst>
          </p:cNvPr>
          <p:cNvSpPr>
            <a:spLocks noGrp="1"/>
          </p:cNvSpPr>
          <p:nvPr>
            <p:ph idx="1"/>
          </p:nvPr>
        </p:nvSpPr>
        <p:spPr>
          <a:xfrm>
            <a:off x="315310" y="1213945"/>
            <a:ext cx="11038490" cy="5644055"/>
          </a:xfrm>
        </p:spPr>
        <p:txBody>
          <a:bodyPr>
            <a:normAutofit fontScale="70000" lnSpcReduction="20000"/>
          </a:bodyPr>
          <a:lstStyle/>
          <a:p>
            <a:r>
              <a:rPr lang="en-IN" dirty="0">
                <a:latin typeface="Calibri" panose="020F0502020204030204" pitchFamily="34" charset="0"/>
                <a:ea typeface="Calibri" panose="020F0502020204030204" pitchFamily="34" charset="0"/>
                <a:cs typeface="Calibri" panose="020F0502020204030204" pitchFamily="34" charset="0"/>
              </a:rPr>
              <a:t>Difficult Bag Mask Ventilation: </a:t>
            </a:r>
            <a:r>
              <a:rPr lang="en-IN" b="1" dirty="0">
                <a:latin typeface="Calibri" panose="020F0502020204030204" pitchFamily="34" charset="0"/>
                <a:ea typeface="Calibri" panose="020F0502020204030204" pitchFamily="34" charset="0"/>
                <a:cs typeface="Calibri" panose="020F0502020204030204" pitchFamily="34" charset="0"/>
              </a:rPr>
              <a:t>BONES</a:t>
            </a:r>
          </a:p>
          <a:p>
            <a:r>
              <a:rPr lang="en-IN" dirty="0">
                <a:latin typeface="Calibri" panose="020F0502020204030204" pitchFamily="34" charset="0"/>
                <a:ea typeface="Calibri" panose="020F0502020204030204" pitchFamily="34" charset="0"/>
                <a:cs typeface="Calibri" panose="020F0502020204030204" pitchFamily="34" charset="0"/>
              </a:rPr>
              <a:t>B: Bearded individual</a:t>
            </a:r>
          </a:p>
          <a:p>
            <a:r>
              <a:rPr lang="en-IN" dirty="0">
                <a:latin typeface="Calibri" panose="020F0502020204030204" pitchFamily="34" charset="0"/>
                <a:ea typeface="Calibri" panose="020F0502020204030204" pitchFamily="34" charset="0"/>
                <a:cs typeface="Calibri" panose="020F0502020204030204" pitchFamily="34" charset="0"/>
              </a:rPr>
              <a:t>o: obesity ( BMI&gt; 26 kg/m2 )</a:t>
            </a:r>
          </a:p>
          <a:p>
            <a:r>
              <a:rPr lang="en-IN" dirty="0">
                <a:latin typeface="Calibri" panose="020F0502020204030204" pitchFamily="34" charset="0"/>
                <a:ea typeface="Calibri" panose="020F0502020204030204" pitchFamily="34" charset="0"/>
                <a:cs typeface="Calibri" panose="020F0502020204030204" pitchFamily="34" charset="0"/>
              </a:rPr>
              <a:t>N: No teeth</a:t>
            </a:r>
          </a:p>
          <a:p>
            <a:r>
              <a:rPr lang="en-IN" dirty="0">
                <a:latin typeface="Calibri" panose="020F0502020204030204" pitchFamily="34" charset="0"/>
                <a:ea typeface="Calibri" panose="020F0502020204030204" pitchFamily="34" charset="0"/>
                <a:cs typeface="Calibri" panose="020F0502020204030204" pitchFamily="34" charset="0"/>
              </a:rPr>
              <a:t>E: Elderly ( age &gt; 55 </a:t>
            </a:r>
            <a:r>
              <a:rPr lang="en-IN" dirty="0" err="1">
                <a:latin typeface="Calibri" panose="020F0502020204030204" pitchFamily="34" charset="0"/>
                <a:ea typeface="Calibri" panose="020F0502020204030204" pitchFamily="34" charset="0"/>
                <a:cs typeface="Calibri" panose="020F0502020204030204" pitchFamily="34" charset="0"/>
              </a:rPr>
              <a:t>yrs</a:t>
            </a:r>
            <a:r>
              <a:rPr lang="en-IN" dirty="0">
                <a:latin typeface="Calibri" panose="020F0502020204030204" pitchFamily="34" charset="0"/>
                <a:ea typeface="Calibri" panose="020F0502020204030204" pitchFamily="34" charset="0"/>
                <a:cs typeface="Calibri" panose="020F0502020204030204" pitchFamily="34" charset="0"/>
              </a:rPr>
              <a:t> )</a:t>
            </a:r>
          </a:p>
          <a:p>
            <a:r>
              <a:rPr lang="en-IN" dirty="0">
                <a:latin typeface="Calibri" panose="020F0502020204030204" pitchFamily="34" charset="0"/>
                <a:ea typeface="Calibri" panose="020F0502020204030204" pitchFamily="34" charset="0"/>
                <a:cs typeface="Calibri" panose="020F0502020204030204" pitchFamily="34" charset="0"/>
              </a:rPr>
              <a:t>S: Snorer</a:t>
            </a:r>
          </a:p>
          <a:p>
            <a:pPr marL="0" indent="0">
              <a:buNone/>
            </a:pPr>
            <a:r>
              <a:rPr lang="en-IN" dirty="0">
                <a:latin typeface="Calibri" panose="020F0502020204030204" pitchFamily="34" charset="0"/>
                <a:ea typeface="Calibri" panose="020F0502020204030204" pitchFamily="34" charset="0"/>
                <a:cs typeface="Calibri" panose="020F0502020204030204" pitchFamily="34" charset="0"/>
              </a:rPr>
              <a:t>Patients having 2 or more of these are likely to have difficult mask ventilation </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 </a:t>
            </a:r>
            <a:r>
              <a:rPr lang="en-US" b="1" dirty="0">
                <a:latin typeface="Calibri" panose="020F0502020204030204" pitchFamily="34" charset="0"/>
                <a:ea typeface="Calibri" panose="020F0502020204030204" pitchFamily="34" charset="0"/>
                <a:cs typeface="Calibri" panose="020F0502020204030204" pitchFamily="34" charset="0"/>
              </a:rPr>
              <a:t>MOANS</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This is </a:t>
            </a:r>
            <a:r>
              <a:rPr lang="en-US" dirty="0" err="1">
                <a:latin typeface="Calibri" panose="020F0502020204030204" pitchFamily="34" charset="0"/>
                <a:ea typeface="Calibri" panose="020F0502020204030204" pitchFamily="34" charset="0"/>
                <a:cs typeface="Calibri" panose="020F0502020204030204" pitchFamily="34" charset="0"/>
              </a:rPr>
              <a:t>identicle</a:t>
            </a:r>
            <a:r>
              <a:rPr lang="en-US" dirty="0">
                <a:latin typeface="Calibri" panose="020F0502020204030204" pitchFamily="34" charset="0"/>
                <a:ea typeface="Calibri" panose="020F0502020204030204" pitchFamily="34" charset="0"/>
                <a:cs typeface="Calibri" panose="020F0502020204030204" pitchFamily="34" charset="0"/>
              </a:rPr>
              <a:t> to BONES except 'M'.</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-Mask seal difficult due to receding mandible, syndromes with facial </a:t>
            </a:r>
            <a:r>
              <a:rPr lang="en-US" dirty="0" err="1">
                <a:latin typeface="Calibri" panose="020F0502020204030204" pitchFamily="34" charset="0"/>
                <a:ea typeface="Calibri" panose="020F0502020204030204" pitchFamily="34" charset="0"/>
                <a:cs typeface="Calibri" panose="020F0502020204030204" pitchFamily="34" charset="0"/>
              </a:rPr>
              <a:t>abnormalities,burn</a:t>
            </a:r>
            <a:r>
              <a:rPr lang="en-US" dirty="0">
                <a:latin typeface="Calibri" panose="020F0502020204030204" pitchFamily="34" charset="0"/>
                <a:ea typeface="Calibri" panose="020F0502020204030204" pitchFamily="34" charset="0"/>
                <a:cs typeface="Calibri" panose="020F0502020204030204" pitchFamily="34" charset="0"/>
              </a:rPr>
              <a:t> stricture etc.</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-Obesity, upper airway Obstruction</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-Advanced age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-No teeth</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-Snorer</a:t>
            </a:r>
            <a:endParaRPr lang="en-IN" dirty="0">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IN"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53508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1F2E-8496-9792-1A5F-4F77913A084B}"/>
              </a:ext>
            </a:extLst>
          </p:cNvPr>
          <p:cNvSpPr>
            <a:spLocks noGrp="1"/>
          </p:cNvSpPr>
          <p:nvPr>
            <p:ph type="title"/>
          </p:nvPr>
        </p:nvSpPr>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Predictors of difficult laryngoscopy and intubation</a:t>
            </a:r>
            <a:endParaRPr lang="en-IN" b="1"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6C392E97-E82E-9523-95AB-BF3C5C8F2D17}"/>
              </a:ext>
            </a:extLst>
          </p:cNvPr>
          <p:cNvSpPr>
            <a:spLocks noGrp="1"/>
          </p:cNvSpPr>
          <p:nvPr>
            <p:ph idx="1"/>
          </p:nvPr>
        </p:nvSpPr>
        <p:spPr>
          <a:xfrm>
            <a:off x="838200" y="1690688"/>
            <a:ext cx="10515600" cy="5167312"/>
          </a:xfrm>
        </p:spPr>
        <p:txBody>
          <a:bodyPr>
            <a:normAutofit fontScale="92500" lnSpcReduction="20000"/>
          </a:bodyPr>
          <a:lstStyle/>
          <a:p>
            <a:r>
              <a:rPr lang="en-IN" b="1" dirty="0">
                <a:latin typeface="Calibri" panose="020F0502020204030204" pitchFamily="34" charset="0"/>
                <a:ea typeface="Calibri" panose="020F0502020204030204" pitchFamily="34" charset="0"/>
                <a:cs typeface="Calibri" panose="020F0502020204030204" pitchFamily="34" charset="0"/>
              </a:rPr>
              <a:t>Individual indices</a:t>
            </a:r>
          </a:p>
          <a:p>
            <a:r>
              <a:rPr lang="en-IN" dirty="0">
                <a:latin typeface="Calibri" panose="020F0502020204030204" pitchFamily="34" charset="0"/>
                <a:ea typeface="Calibri" panose="020F0502020204030204" pitchFamily="34" charset="0"/>
                <a:cs typeface="Calibri" panose="020F0502020204030204" pitchFamily="34" charset="0"/>
              </a:rPr>
              <a:t>-Physical examination indices</a:t>
            </a:r>
          </a:p>
          <a:p>
            <a:r>
              <a:rPr lang="en-IN" dirty="0">
                <a:latin typeface="Calibri" panose="020F0502020204030204" pitchFamily="34" charset="0"/>
                <a:ea typeface="Calibri" panose="020F0502020204030204" pitchFamily="34" charset="0"/>
                <a:cs typeface="Calibri" panose="020F0502020204030204" pitchFamily="34" charset="0"/>
              </a:rPr>
              <a:t>-radiological indices</a:t>
            </a:r>
          </a:p>
          <a:p>
            <a:r>
              <a:rPr lang="en-IN" dirty="0">
                <a:latin typeface="Calibri" panose="020F0502020204030204" pitchFamily="34" charset="0"/>
                <a:ea typeface="Calibri" panose="020F0502020204030204" pitchFamily="34" charset="0"/>
                <a:cs typeface="Calibri" panose="020F0502020204030204" pitchFamily="34" charset="0"/>
              </a:rPr>
              <a:t>-advanced indices</a:t>
            </a:r>
          </a:p>
          <a:p>
            <a:r>
              <a:rPr lang="en-IN" b="1" dirty="0">
                <a:latin typeface="Calibri" panose="020F0502020204030204" pitchFamily="34" charset="0"/>
                <a:ea typeface="Calibri" panose="020F0502020204030204" pitchFamily="34" charset="0"/>
                <a:cs typeface="Calibri" panose="020F0502020204030204" pitchFamily="34" charset="0"/>
              </a:rPr>
              <a:t>Group indices</a:t>
            </a:r>
          </a:p>
          <a:p>
            <a:r>
              <a:rPr lang="en-IN" dirty="0">
                <a:latin typeface="Calibri" panose="020F0502020204030204" pitchFamily="34" charset="0"/>
                <a:ea typeface="Calibri" panose="020F0502020204030204" pitchFamily="34" charset="0"/>
                <a:cs typeface="Calibri" panose="020F0502020204030204" pitchFamily="34" charset="0"/>
              </a:rPr>
              <a:t>- Wilson's score</a:t>
            </a:r>
          </a:p>
          <a:p>
            <a:r>
              <a:rPr lang="en-IN" dirty="0">
                <a:latin typeface="Calibri" panose="020F0502020204030204" pitchFamily="34" charset="0"/>
                <a:ea typeface="Calibri" panose="020F0502020204030204" pitchFamily="34" charset="0"/>
                <a:cs typeface="Calibri" panose="020F0502020204030204" pitchFamily="34" charset="0"/>
              </a:rPr>
              <a:t>- </a:t>
            </a:r>
            <a:r>
              <a:rPr lang="en-IN" dirty="0" err="1">
                <a:latin typeface="Calibri" panose="020F0502020204030204" pitchFamily="34" charset="0"/>
                <a:ea typeface="Calibri" panose="020F0502020204030204" pitchFamily="34" charset="0"/>
                <a:cs typeface="Calibri" panose="020F0502020204030204" pitchFamily="34" charset="0"/>
              </a:rPr>
              <a:t>Benumof's</a:t>
            </a:r>
            <a:r>
              <a:rPr lang="en-IN" dirty="0">
                <a:latin typeface="Calibri" panose="020F0502020204030204" pitchFamily="34" charset="0"/>
                <a:ea typeface="Calibri" panose="020F0502020204030204" pitchFamily="34" charset="0"/>
                <a:cs typeface="Calibri" panose="020F0502020204030204" pitchFamily="34" charset="0"/>
              </a:rPr>
              <a:t> analysis</a:t>
            </a:r>
          </a:p>
          <a:p>
            <a:r>
              <a:rPr lang="en-IN" dirty="0">
                <a:latin typeface="Calibri" panose="020F0502020204030204" pitchFamily="34" charset="0"/>
                <a:ea typeface="Calibri" panose="020F0502020204030204" pitchFamily="34" charset="0"/>
                <a:cs typeface="Calibri" panose="020F0502020204030204" pitchFamily="34" charset="0"/>
              </a:rPr>
              <a:t>- </a:t>
            </a:r>
            <a:r>
              <a:rPr lang="en-IN" dirty="0" err="1">
                <a:latin typeface="Calibri" panose="020F0502020204030204" pitchFamily="34" charset="0"/>
                <a:ea typeface="Calibri" panose="020F0502020204030204" pitchFamily="34" charset="0"/>
                <a:cs typeface="Calibri" panose="020F0502020204030204" pitchFamily="34" charset="0"/>
              </a:rPr>
              <a:t>Saghei</a:t>
            </a:r>
            <a:r>
              <a:rPr lang="en-IN" dirty="0">
                <a:latin typeface="Calibri" panose="020F0502020204030204" pitchFamily="34" charset="0"/>
                <a:ea typeface="Calibri" panose="020F0502020204030204" pitchFamily="34" charset="0"/>
                <a:cs typeface="Calibri" panose="020F0502020204030204" pitchFamily="34" charset="0"/>
              </a:rPr>
              <a:t> &amp; </a:t>
            </a:r>
            <a:r>
              <a:rPr lang="en-IN" dirty="0" err="1">
                <a:latin typeface="Calibri" panose="020F0502020204030204" pitchFamily="34" charset="0"/>
                <a:ea typeface="Calibri" panose="020F0502020204030204" pitchFamily="34" charset="0"/>
                <a:cs typeface="Calibri" panose="020F0502020204030204" pitchFamily="34" charset="0"/>
              </a:rPr>
              <a:t>safavi</a:t>
            </a:r>
            <a:r>
              <a:rPr lang="en-IN" dirty="0">
                <a:latin typeface="Calibri" panose="020F0502020204030204" pitchFamily="34" charset="0"/>
                <a:ea typeface="Calibri" panose="020F0502020204030204" pitchFamily="34" charset="0"/>
                <a:cs typeface="Calibri" panose="020F0502020204030204" pitchFamily="34" charset="0"/>
              </a:rPr>
              <a:t> test</a:t>
            </a:r>
          </a:p>
          <a:p>
            <a:r>
              <a:rPr lang="en-IN" dirty="0">
                <a:latin typeface="Calibri" panose="020F0502020204030204" pitchFamily="34" charset="0"/>
                <a:ea typeface="Calibri" panose="020F0502020204030204" pitchFamily="34" charset="0"/>
                <a:cs typeface="Calibri" panose="020F0502020204030204" pitchFamily="34" charset="0"/>
              </a:rPr>
              <a:t>- Lemon assessment</a:t>
            </a:r>
          </a:p>
          <a:p>
            <a:r>
              <a:rPr lang="en-IN" dirty="0">
                <a:latin typeface="Calibri" panose="020F0502020204030204" pitchFamily="34" charset="0"/>
                <a:ea typeface="Calibri" panose="020F0502020204030204" pitchFamily="34" charset="0"/>
                <a:cs typeface="Calibri" panose="020F0502020204030204" pitchFamily="34" charset="0"/>
              </a:rPr>
              <a:t>- Arne's simplified score</a:t>
            </a:r>
          </a:p>
          <a:p>
            <a:r>
              <a:rPr lang="en-IN" dirty="0">
                <a:latin typeface="Calibri" panose="020F0502020204030204" pitchFamily="34" charset="0"/>
                <a:ea typeface="Calibri" panose="020F0502020204030204" pitchFamily="34" charset="0"/>
                <a:cs typeface="Calibri" panose="020F0502020204030204" pitchFamily="34" charset="0"/>
              </a:rPr>
              <a:t>- </a:t>
            </a:r>
            <a:r>
              <a:rPr lang="en-IN" dirty="0" err="1">
                <a:latin typeface="Calibri" panose="020F0502020204030204" pitchFamily="34" charset="0"/>
                <a:ea typeface="Calibri" panose="020F0502020204030204" pitchFamily="34" charset="0"/>
                <a:cs typeface="Calibri" panose="020F0502020204030204" pitchFamily="34" charset="0"/>
              </a:rPr>
              <a:t>Magboul's</a:t>
            </a:r>
            <a:r>
              <a:rPr lang="en-IN" dirty="0">
                <a:latin typeface="Calibri" panose="020F0502020204030204" pitchFamily="34" charset="0"/>
                <a:ea typeface="Calibri" panose="020F0502020204030204" pitchFamily="34" charset="0"/>
                <a:cs typeface="Calibri" panose="020F0502020204030204" pitchFamily="34" charset="0"/>
              </a:rPr>
              <a:t> 4 M's</a:t>
            </a:r>
          </a:p>
        </p:txBody>
      </p:sp>
    </p:spTree>
    <p:extLst>
      <p:ext uri="{BB962C8B-B14F-4D97-AF65-F5344CB8AC3E}">
        <p14:creationId xmlns:p14="http://schemas.microsoft.com/office/powerpoint/2010/main" val="28042776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72E44-33E6-3C1F-B5E1-47DD9C4F531A}"/>
              </a:ext>
            </a:extLst>
          </p:cNvPr>
          <p:cNvSpPr>
            <a:spLocks noGrp="1"/>
          </p:cNvSpPr>
          <p:nvPr>
            <p:ph type="title"/>
          </p:nvPr>
        </p:nvSpPr>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Physical examination indices</a:t>
            </a:r>
          </a:p>
        </p:txBody>
      </p:sp>
      <p:sp>
        <p:nvSpPr>
          <p:cNvPr id="3" name="Content Placeholder 2">
            <a:extLst>
              <a:ext uri="{FF2B5EF4-FFF2-40B4-BE49-F238E27FC236}">
                <a16:creationId xmlns:a16="http://schemas.microsoft.com/office/drawing/2014/main" id="{998EE3D8-3874-E8DA-46B2-94AC46C97236}"/>
              </a:ext>
            </a:extLst>
          </p:cNvPr>
          <p:cNvSpPr>
            <a:spLocks noGrp="1"/>
          </p:cNvSpPr>
          <p:nvPr>
            <p:ph idx="1"/>
          </p:nvPr>
        </p:nvSpPr>
        <p:spPr>
          <a:xfrm>
            <a:off x="838200" y="1389185"/>
            <a:ext cx="10515600" cy="4783015"/>
          </a:xfrm>
        </p:spPr>
        <p:txBody>
          <a:bodyPr/>
          <a:lstStyle/>
          <a:p>
            <a:r>
              <a:rPr lang="en-US" b="1" dirty="0">
                <a:latin typeface="Calibri" panose="020F0502020204030204" pitchFamily="34" charset="0"/>
                <a:ea typeface="Calibri" panose="020F0502020204030204" pitchFamily="34" charset="0"/>
                <a:cs typeface="Calibri" panose="020F0502020204030204" pitchFamily="34" charset="0"/>
              </a:rPr>
              <a:t>DIRECT ASSESSMENT :</a:t>
            </a:r>
          </a:p>
          <a:p>
            <a:r>
              <a:rPr lang="en-US" b="1" dirty="0" err="1">
                <a:latin typeface="Calibri" panose="020F0502020204030204" pitchFamily="34" charset="0"/>
                <a:ea typeface="Calibri" panose="020F0502020204030204" pitchFamily="34" charset="0"/>
                <a:cs typeface="Calibri" panose="020F0502020204030204" pitchFamily="34" charset="0"/>
              </a:rPr>
              <a:t>Atlanto</a:t>
            </a:r>
            <a:r>
              <a:rPr lang="en-US" b="1" dirty="0">
                <a:latin typeface="Calibri" panose="020F0502020204030204" pitchFamily="34" charset="0"/>
                <a:ea typeface="Calibri" panose="020F0502020204030204" pitchFamily="34" charset="0"/>
                <a:cs typeface="Calibri" panose="020F0502020204030204" pitchFamily="34" charset="0"/>
              </a:rPr>
              <a:t>-occipital movement</a:t>
            </a:r>
          </a:p>
          <a:p>
            <a:r>
              <a:rPr lang="en-US" dirty="0">
                <a:latin typeface="Calibri" panose="020F0502020204030204" pitchFamily="34" charset="0"/>
                <a:ea typeface="Calibri" panose="020F0502020204030204" pitchFamily="34" charset="0"/>
                <a:cs typeface="Calibri" panose="020F0502020204030204" pitchFamily="34" charset="0"/>
              </a:rPr>
              <a:t>The patient is asked to hold head erect, facing directly to the front, then he is asked to extend the head maximally and the examiner estimates the angle traversed by the occlusal surface of upper teeth</a:t>
            </a:r>
            <a:r>
              <a:rPr lang="en-US" dirty="0"/>
              <a:t>.</a:t>
            </a:r>
          </a:p>
          <a:p>
            <a:endParaRPr lang="en-US" dirty="0"/>
          </a:p>
          <a:p>
            <a:endParaRPr lang="en-US" dirty="0"/>
          </a:p>
          <a:p>
            <a:endParaRPr lang="en-IN" dirty="0"/>
          </a:p>
        </p:txBody>
      </p:sp>
      <p:graphicFrame>
        <p:nvGraphicFramePr>
          <p:cNvPr id="4" name="Table 4">
            <a:extLst>
              <a:ext uri="{FF2B5EF4-FFF2-40B4-BE49-F238E27FC236}">
                <a16:creationId xmlns:a16="http://schemas.microsoft.com/office/drawing/2014/main" id="{8CE6CDA6-0367-D43E-64F0-413E6630F1B8}"/>
              </a:ext>
            </a:extLst>
          </p:cNvPr>
          <p:cNvGraphicFramePr>
            <a:graphicFrameLocks noGrp="1"/>
          </p:cNvGraphicFramePr>
          <p:nvPr>
            <p:extLst>
              <p:ext uri="{D42A27DB-BD31-4B8C-83A1-F6EECF244321}">
                <p14:modId xmlns:p14="http://schemas.microsoft.com/office/powerpoint/2010/main" val="1818110861"/>
              </p:ext>
            </p:extLst>
          </p:nvPr>
        </p:nvGraphicFramePr>
        <p:xfrm>
          <a:off x="2032000" y="4091942"/>
          <a:ext cx="8128000" cy="2400935"/>
        </p:xfrm>
        <a:graphic>
          <a:graphicData uri="http://schemas.openxmlformats.org/drawingml/2006/table">
            <a:tbl>
              <a:tblPr firstRow="1" bandRow="1">
                <a:tableStyleId>{073A0DAA-6AF3-43AB-8588-CEC1D06C72B9}</a:tableStyleId>
              </a:tblPr>
              <a:tblGrid>
                <a:gridCol w="4064000">
                  <a:extLst>
                    <a:ext uri="{9D8B030D-6E8A-4147-A177-3AD203B41FA5}">
                      <a16:colId xmlns:a16="http://schemas.microsoft.com/office/drawing/2014/main" val="93274271"/>
                    </a:ext>
                  </a:extLst>
                </a:gridCol>
                <a:gridCol w="4064000">
                  <a:extLst>
                    <a:ext uri="{9D8B030D-6E8A-4147-A177-3AD203B41FA5}">
                      <a16:colId xmlns:a16="http://schemas.microsoft.com/office/drawing/2014/main" val="180153812"/>
                    </a:ext>
                  </a:extLst>
                </a:gridCol>
              </a:tblGrid>
              <a:tr h="442001">
                <a:tc>
                  <a:txBody>
                    <a:bodyPr/>
                    <a:lstStyle/>
                    <a:p>
                      <a:r>
                        <a:rPr lang="en-IN" dirty="0"/>
                        <a:t>              GRADE </a:t>
                      </a:r>
                    </a:p>
                  </a:txBody>
                  <a:tcPr/>
                </a:tc>
                <a:tc>
                  <a:txBody>
                    <a:bodyPr/>
                    <a:lstStyle/>
                    <a:p>
                      <a:r>
                        <a:rPr lang="en-IN" dirty="0"/>
                        <a:t>     REDUCTION OF A.O. EXTENSION</a:t>
                      </a:r>
                    </a:p>
                  </a:txBody>
                  <a:tcPr/>
                </a:tc>
                <a:extLst>
                  <a:ext uri="{0D108BD9-81ED-4DB2-BD59-A6C34878D82A}">
                    <a16:rowId xmlns:a16="http://schemas.microsoft.com/office/drawing/2014/main" val="4010991131"/>
                  </a:ext>
                </a:extLst>
              </a:tr>
              <a:tr h="442001">
                <a:tc>
                  <a:txBody>
                    <a:bodyPr/>
                    <a:lstStyle/>
                    <a:p>
                      <a:r>
                        <a:rPr lang="en-IN" dirty="0"/>
                        <a:t>       1</a:t>
                      </a:r>
                    </a:p>
                  </a:txBody>
                  <a:tcPr/>
                </a:tc>
                <a:tc>
                  <a:txBody>
                    <a:bodyPr/>
                    <a:lstStyle/>
                    <a:p>
                      <a:r>
                        <a:rPr lang="en-IN" dirty="0"/>
                        <a:t>        NONE</a:t>
                      </a:r>
                    </a:p>
                  </a:txBody>
                  <a:tcPr/>
                </a:tc>
                <a:extLst>
                  <a:ext uri="{0D108BD9-81ED-4DB2-BD59-A6C34878D82A}">
                    <a16:rowId xmlns:a16="http://schemas.microsoft.com/office/drawing/2014/main" val="2931270577"/>
                  </a:ext>
                </a:extLst>
              </a:tr>
              <a:tr h="442001">
                <a:tc>
                  <a:txBody>
                    <a:bodyPr/>
                    <a:lstStyle/>
                    <a:p>
                      <a:r>
                        <a:rPr lang="en-IN" dirty="0"/>
                        <a:t>       2</a:t>
                      </a:r>
                    </a:p>
                  </a:txBody>
                  <a:tcPr/>
                </a:tc>
                <a:tc>
                  <a:txBody>
                    <a:bodyPr/>
                    <a:lstStyle/>
                    <a:p>
                      <a:r>
                        <a:rPr lang="en-IN" dirty="0"/>
                        <a:t>        One third</a:t>
                      </a:r>
                    </a:p>
                  </a:txBody>
                  <a:tcPr/>
                </a:tc>
                <a:extLst>
                  <a:ext uri="{0D108BD9-81ED-4DB2-BD59-A6C34878D82A}">
                    <a16:rowId xmlns:a16="http://schemas.microsoft.com/office/drawing/2014/main" val="2006762718"/>
                  </a:ext>
                </a:extLst>
              </a:tr>
              <a:tr h="632931">
                <a:tc>
                  <a:txBody>
                    <a:bodyPr/>
                    <a:lstStyle/>
                    <a:p>
                      <a:r>
                        <a:rPr lang="en-IN" dirty="0"/>
                        <a:t>       3</a:t>
                      </a:r>
                    </a:p>
                  </a:txBody>
                  <a:tcPr/>
                </a:tc>
                <a:tc>
                  <a:txBody>
                    <a:bodyPr/>
                    <a:lstStyle/>
                    <a:p>
                      <a:r>
                        <a:rPr lang="en-IN" dirty="0"/>
                        <a:t>        Two third </a:t>
                      </a:r>
                    </a:p>
                  </a:txBody>
                  <a:tcPr/>
                </a:tc>
                <a:extLst>
                  <a:ext uri="{0D108BD9-81ED-4DB2-BD59-A6C34878D82A}">
                    <a16:rowId xmlns:a16="http://schemas.microsoft.com/office/drawing/2014/main" val="222775855"/>
                  </a:ext>
                </a:extLst>
              </a:tr>
              <a:tr h="442001">
                <a:tc>
                  <a:txBody>
                    <a:bodyPr/>
                    <a:lstStyle/>
                    <a:p>
                      <a:r>
                        <a:rPr lang="en-IN" dirty="0"/>
                        <a:t>       4</a:t>
                      </a:r>
                    </a:p>
                  </a:txBody>
                  <a:tcPr/>
                </a:tc>
                <a:tc>
                  <a:txBody>
                    <a:bodyPr/>
                    <a:lstStyle/>
                    <a:p>
                      <a:r>
                        <a:rPr lang="en-IN" dirty="0"/>
                        <a:t>         complete</a:t>
                      </a:r>
                    </a:p>
                  </a:txBody>
                  <a:tcPr/>
                </a:tc>
                <a:extLst>
                  <a:ext uri="{0D108BD9-81ED-4DB2-BD59-A6C34878D82A}">
                    <a16:rowId xmlns:a16="http://schemas.microsoft.com/office/drawing/2014/main" val="3617259865"/>
                  </a:ext>
                </a:extLst>
              </a:tr>
            </a:tbl>
          </a:graphicData>
        </a:graphic>
      </p:graphicFrame>
    </p:spTree>
    <p:extLst>
      <p:ext uri="{BB962C8B-B14F-4D97-AF65-F5344CB8AC3E}">
        <p14:creationId xmlns:p14="http://schemas.microsoft.com/office/powerpoint/2010/main" val="1767045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29D97-69BA-3AF1-46E5-DDEBFFC9A42B}"/>
              </a:ext>
            </a:extLst>
          </p:cNvPr>
          <p:cNvSpPr>
            <a:spLocks noGrp="1"/>
          </p:cNvSpPr>
          <p:nvPr>
            <p:ph type="title"/>
          </p:nvPr>
        </p:nvSpPr>
        <p:spPr>
          <a:xfrm>
            <a:off x="838200" y="1"/>
            <a:ext cx="10515600" cy="1008992"/>
          </a:xfrm>
        </p:spPr>
        <p:txBody>
          <a:bodyPr/>
          <a:lstStyle/>
          <a:p>
            <a:r>
              <a:rPr lang="en-IN" b="1" dirty="0">
                <a:latin typeface="Calibri" panose="020F0502020204030204" pitchFamily="34" charset="0"/>
                <a:ea typeface="Calibri" panose="020F0502020204030204" pitchFamily="34" charset="0"/>
                <a:cs typeface="Calibri" panose="020F0502020204030204" pitchFamily="34" charset="0"/>
              </a:rPr>
              <a:t>Warning sign of DELIKAN</a:t>
            </a:r>
          </a:p>
        </p:txBody>
      </p:sp>
      <p:sp>
        <p:nvSpPr>
          <p:cNvPr id="3" name="Content Placeholder 2">
            <a:extLst>
              <a:ext uri="{FF2B5EF4-FFF2-40B4-BE49-F238E27FC236}">
                <a16:creationId xmlns:a16="http://schemas.microsoft.com/office/drawing/2014/main" id="{C3DF6BCC-B09C-C1B8-4C5F-6E5A23F27728}"/>
              </a:ext>
            </a:extLst>
          </p:cNvPr>
          <p:cNvSpPr>
            <a:spLocks noGrp="1"/>
          </p:cNvSpPr>
          <p:nvPr>
            <p:ph sz="half" idx="1"/>
          </p:nvPr>
        </p:nvSpPr>
        <p:spPr>
          <a:xfrm>
            <a:off x="425669" y="1008993"/>
            <a:ext cx="7851228" cy="5849006"/>
          </a:xfrm>
        </p:spPr>
        <p:txBody>
          <a:bodyPr>
            <a:normAutofit/>
          </a:bodyPr>
          <a:lstStyle/>
          <a:p>
            <a:r>
              <a:rPr lang="en-US" dirty="0">
                <a:latin typeface="Calibri" panose="020F0502020204030204" pitchFamily="34" charset="0"/>
                <a:ea typeface="Calibri" panose="020F0502020204030204" pitchFamily="34" charset="0"/>
                <a:cs typeface="Calibri" panose="020F0502020204030204" pitchFamily="34" charset="0"/>
              </a:rPr>
              <a:t>Place the index finger of left hand, one underneath the chin and index finger of right hand under the inferior occipital prominence with the head in neutral position. The patient is asked to fully extend the head on neck. If the finger under the chin is seen to be higher than the other, there would appear to be no difficulty with intubation. If level of both fingers remains same or the chin finger remains lower than the other, increased difficulty is predicted</a:t>
            </a:r>
            <a:r>
              <a:rPr lang="en-US" dirty="0"/>
              <a:t>.</a:t>
            </a:r>
            <a:endParaRPr lang="en-IN" dirty="0"/>
          </a:p>
        </p:txBody>
      </p:sp>
      <p:pic>
        <p:nvPicPr>
          <p:cNvPr id="6" name="Content Placeholder 5">
            <a:extLst>
              <a:ext uri="{FF2B5EF4-FFF2-40B4-BE49-F238E27FC236}">
                <a16:creationId xmlns:a16="http://schemas.microsoft.com/office/drawing/2014/main" id="{6B322CB0-6065-E4D7-8A5C-531610E00E5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08883" y="3074276"/>
            <a:ext cx="4051738" cy="3105807"/>
          </a:xfrm>
        </p:spPr>
      </p:pic>
    </p:spTree>
    <p:extLst>
      <p:ext uri="{BB962C8B-B14F-4D97-AF65-F5344CB8AC3E}">
        <p14:creationId xmlns:p14="http://schemas.microsoft.com/office/powerpoint/2010/main" val="265582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576F02D-0020-C954-1B4C-D25732B740F0}"/>
              </a:ext>
            </a:extLst>
          </p:cNvPr>
          <p:cNvSpPr>
            <a:spLocks noGrp="1"/>
          </p:cNvSpPr>
          <p:nvPr>
            <p:ph idx="1"/>
          </p:nvPr>
        </p:nvSpPr>
        <p:spPr>
          <a:xfrm>
            <a:off x="422031" y="386862"/>
            <a:ext cx="11412415" cy="6084276"/>
          </a:xfrm>
        </p:spPr>
        <p:txBody>
          <a:bodyPr>
            <a:normAutofit lnSpcReduction="10000"/>
          </a:bodyPr>
          <a:lstStyle/>
          <a:p>
            <a:r>
              <a:rPr lang="en-IN" b="1" dirty="0"/>
              <a:t>INDIRECT ASSESSMENT </a:t>
            </a:r>
            <a:r>
              <a:rPr lang="en-IN" dirty="0"/>
              <a:t>:</a:t>
            </a:r>
          </a:p>
          <a:p>
            <a:r>
              <a:rPr lang="en-IN" dirty="0">
                <a:latin typeface="Calibri" panose="020F0502020204030204" pitchFamily="34" charset="0"/>
                <a:ea typeface="Calibri" panose="020F0502020204030204" pitchFamily="34" charset="0"/>
                <a:cs typeface="Calibri" panose="020F0502020204030204" pitchFamily="34" charset="0"/>
              </a:rPr>
              <a:t>Approx 1/3</a:t>
            </a:r>
            <a:r>
              <a:rPr lang="en-IN" baseline="30000" dirty="0">
                <a:latin typeface="Calibri" panose="020F0502020204030204" pitchFamily="34" charset="0"/>
                <a:ea typeface="Calibri" panose="020F0502020204030204" pitchFamily="34" charset="0"/>
                <a:cs typeface="Calibri" panose="020F0502020204030204" pitchFamily="34" charset="0"/>
              </a:rPr>
              <a:t>rd</a:t>
            </a:r>
            <a:r>
              <a:rPr lang="en-IN" dirty="0">
                <a:latin typeface="Calibri" panose="020F0502020204030204" pitchFamily="34" charset="0"/>
                <a:ea typeface="Calibri" panose="020F0502020204030204" pitchFamily="34" charset="0"/>
                <a:cs typeface="Calibri" panose="020F0502020204030204" pitchFamily="34" charset="0"/>
              </a:rPr>
              <a:t> juvenile diabetics </a:t>
            </a:r>
            <a:r>
              <a:rPr lang="en-IN" dirty="0" err="1">
                <a:latin typeface="Calibri" panose="020F0502020204030204" pitchFamily="34" charset="0"/>
                <a:ea typeface="Calibri" panose="020F0502020204030204" pitchFamily="34" charset="0"/>
                <a:cs typeface="Calibri" panose="020F0502020204030204" pitchFamily="34" charset="0"/>
              </a:rPr>
              <a:t>patiens</a:t>
            </a:r>
            <a:r>
              <a:rPr lang="en-IN" dirty="0">
                <a:latin typeface="Calibri" panose="020F0502020204030204" pitchFamily="34" charset="0"/>
                <a:ea typeface="Calibri" panose="020F0502020204030204" pitchFamily="34" charset="0"/>
                <a:cs typeface="Calibri" panose="020F0502020204030204" pitchFamily="34" charset="0"/>
              </a:rPr>
              <a:t> present with </a:t>
            </a:r>
            <a:r>
              <a:rPr lang="en-IN" dirty="0" err="1">
                <a:latin typeface="Calibri" panose="020F0502020204030204" pitchFamily="34" charset="0"/>
                <a:ea typeface="Calibri" panose="020F0502020204030204" pitchFamily="34" charset="0"/>
                <a:cs typeface="Calibri" panose="020F0502020204030204" pitchFamily="34" charset="0"/>
              </a:rPr>
              <a:t>laryngoscopic</a:t>
            </a:r>
            <a:r>
              <a:rPr lang="en-IN" dirty="0">
                <a:latin typeface="Calibri" panose="020F0502020204030204" pitchFamily="34" charset="0"/>
                <a:ea typeface="Calibri" panose="020F0502020204030204" pitchFamily="34" charset="0"/>
                <a:cs typeface="Calibri" panose="020F0502020204030204" pitchFamily="34" charset="0"/>
              </a:rPr>
              <a:t> difficulties due to “stiff joint syndrome”. Patients with this syndrome have </a:t>
            </a:r>
            <a:r>
              <a:rPr lang="en-IN" dirty="0" err="1">
                <a:latin typeface="Calibri" panose="020F0502020204030204" pitchFamily="34" charset="0"/>
                <a:ea typeface="Calibri" panose="020F0502020204030204" pitchFamily="34" charset="0"/>
                <a:cs typeface="Calibri" panose="020F0502020204030204" pitchFamily="34" charset="0"/>
              </a:rPr>
              <a:t>diffivulty</a:t>
            </a:r>
            <a:r>
              <a:rPr lang="en-IN" dirty="0">
                <a:latin typeface="Calibri" panose="020F0502020204030204" pitchFamily="34" charset="0"/>
                <a:ea typeface="Calibri" panose="020F0502020204030204" pitchFamily="34" charset="0"/>
                <a:cs typeface="Calibri" panose="020F0502020204030204" pitchFamily="34" charset="0"/>
              </a:rPr>
              <a:t> in approximating palms and cannot bend their fingers backwards “prayer sign”</a:t>
            </a:r>
          </a:p>
          <a:p>
            <a:endParaRPr lang="en-IN"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ASSESSMENT OF TMJ FUNCTION</a:t>
            </a:r>
          </a:p>
          <a:p>
            <a:r>
              <a:rPr lang="en-US" dirty="0">
                <a:latin typeface="Calibri" panose="020F0502020204030204" pitchFamily="34" charset="0"/>
                <a:ea typeface="Calibri" panose="020F0502020204030204" pitchFamily="34" charset="0"/>
                <a:cs typeface="Calibri" panose="020F0502020204030204" pitchFamily="34" charset="0"/>
              </a:rPr>
              <a:t>TM joint exhibits 2 function.</a:t>
            </a:r>
          </a:p>
          <a:p>
            <a:r>
              <a:rPr lang="en-US" dirty="0">
                <a:latin typeface="Calibri" panose="020F0502020204030204" pitchFamily="34" charset="0"/>
                <a:ea typeface="Calibri" panose="020F0502020204030204" pitchFamily="34" charset="0"/>
                <a:cs typeface="Calibri" panose="020F0502020204030204" pitchFamily="34" charset="0"/>
              </a:rPr>
              <a:t>1. Rotation of the condyle in the </a:t>
            </a:r>
            <a:r>
              <a:rPr lang="en-US" dirty="0" err="1">
                <a:latin typeface="Calibri" panose="020F0502020204030204" pitchFamily="34" charset="0"/>
                <a:ea typeface="Calibri" panose="020F0502020204030204" pitchFamily="34" charset="0"/>
                <a:cs typeface="Calibri" panose="020F0502020204030204" pitchFamily="34" charset="0"/>
              </a:rPr>
              <a:t>s.cavity</a:t>
            </a:r>
            <a:r>
              <a:rPr lang="en-US" dirty="0">
                <a:latin typeface="Calibri" panose="020F0502020204030204" pitchFamily="34" charset="0"/>
                <a:ea typeface="Calibri" panose="020F0502020204030204" pitchFamily="34" charset="0"/>
                <a:cs typeface="Calibri" panose="020F0502020204030204" pitchFamily="34" charset="0"/>
              </a:rPr>
              <a:t>.</a:t>
            </a:r>
          </a:p>
          <a:p>
            <a:r>
              <a:rPr lang="en-US" dirty="0">
                <a:latin typeface="Calibri" panose="020F0502020204030204" pitchFamily="34" charset="0"/>
                <a:ea typeface="Calibri" panose="020F0502020204030204" pitchFamily="34" charset="0"/>
                <a:cs typeface="Calibri" panose="020F0502020204030204" pitchFamily="34" charset="0"/>
              </a:rPr>
              <a:t>2. Forward displacement of the condyle.</a:t>
            </a:r>
          </a:p>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First movement is responsible for 2-3cm mouth opening &amp; the second is responsible for further 2-3cm mouth opening.</a:t>
            </a:r>
          </a:p>
        </p:txBody>
      </p:sp>
    </p:spTree>
    <p:extLst>
      <p:ext uri="{BB962C8B-B14F-4D97-AF65-F5344CB8AC3E}">
        <p14:creationId xmlns:p14="http://schemas.microsoft.com/office/powerpoint/2010/main" val="1592597024"/>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Brush</Template>
  <TotalTime>2077</TotalTime>
  <Words>1775</Words>
  <Application>Microsoft Office PowerPoint</Application>
  <PresentationFormat>Widescreen</PresentationFormat>
  <Paragraphs>238</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Elephant</vt:lpstr>
      <vt:lpstr>Times New Roman</vt:lpstr>
      <vt:lpstr>BrushVTI</vt:lpstr>
      <vt:lpstr>                    AIRWAY ASSESSMENT </vt:lpstr>
      <vt:lpstr>Definition </vt:lpstr>
      <vt:lpstr>CAUSES OF DIFFICULT AIRWAY</vt:lpstr>
      <vt:lpstr>PowerPoint Presentation</vt:lpstr>
      <vt:lpstr>GROUP INDICES </vt:lpstr>
      <vt:lpstr>Predictors of difficult laryngoscopy and intubation</vt:lpstr>
      <vt:lpstr>Physical examination indices</vt:lpstr>
      <vt:lpstr>Warning sign of DELIKAN</vt:lpstr>
      <vt:lpstr>PowerPoint Presentation</vt:lpstr>
      <vt:lpstr>PowerPoint Presentation</vt:lpstr>
      <vt:lpstr>PowerPoint Presentation</vt:lpstr>
      <vt:lpstr>UPPER LIP BITE /CATCH TEST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ARNE’S SIMPLIFIED SCORE MODEL</vt:lpstr>
      <vt:lpstr>PowerPoint Presentation</vt:lpstr>
      <vt:lpstr>LEMON LAW Represents 5 simple rapid assessment methods on uncooperative &amp; cooperative patient</vt:lpstr>
      <vt:lpstr>PowerPoint Presentation</vt:lpstr>
      <vt:lpstr>ALI MAGBOUL’s 4 M’s</vt:lpstr>
      <vt:lpstr>PowerPoint Presentation</vt:lpstr>
      <vt:lpstr>FOUR D's:</vt:lpstr>
      <vt:lpstr>How to predict difficult placement of supraglottic devices (RODS)</vt:lpstr>
      <vt:lpstr>How to predict difficulty in creating surgical airway (BANG)</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AIRWAY ASSESSMENT </dc:title>
  <dc:creator>Radhika Jain</dc:creator>
  <cp:lastModifiedBy>pooja patwa</cp:lastModifiedBy>
  <cp:revision>8</cp:revision>
  <dcterms:created xsi:type="dcterms:W3CDTF">2023-08-08T13:02:41Z</dcterms:created>
  <dcterms:modified xsi:type="dcterms:W3CDTF">2024-11-26T07:02:27Z</dcterms:modified>
</cp:coreProperties>
</file>