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2" r:id="rId3"/>
  </p:sldMasterIdLst>
  <p:notesMasterIdLst>
    <p:notesMasterId r:id="rId55"/>
  </p:notesMasterIdLst>
  <p:sldIdLst>
    <p:sldId id="348" r:id="rId4"/>
    <p:sldId id="349" r:id="rId5"/>
    <p:sldId id="351" r:id="rId6"/>
    <p:sldId id="346" r:id="rId7"/>
    <p:sldId id="286" r:id="rId8"/>
    <p:sldId id="298" r:id="rId9"/>
    <p:sldId id="314" r:id="rId10"/>
    <p:sldId id="292" r:id="rId11"/>
    <p:sldId id="291" r:id="rId12"/>
    <p:sldId id="367" r:id="rId13"/>
    <p:sldId id="317" r:id="rId14"/>
    <p:sldId id="318" r:id="rId15"/>
    <p:sldId id="294" r:id="rId16"/>
    <p:sldId id="295" r:id="rId17"/>
    <p:sldId id="307" r:id="rId18"/>
    <p:sldId id="308" r:id="rId19"/>
    <p:sldId id="309" r:id="rId20"/>
    <p:sldId id="364" r:id="rId21"/>
    <p:sldId id="310" r:id="rId22"/>
    <p:sldId id="296" r:id="rId23"/>
    <p:sldId id="355" r:id="rId24"/>
    <p:sldId id="297" r:id="rId25"/>
    <p:sldId id="311" r:id="rId26"/>
    <p:sldId id="312" r:id="rId27"/>
    <p:sldId id="313" r:id="rId28"/>
    <p:sldId id="319" r:id="rId29"/>
    <p:sldId id="325" r:id="rId30"/>
    <p:sldId id="320" r:id="rId31"/>
    <p:sldId id="331" r:id="rId32"/>
    <p:sldId id="326" r:id="rId33"/>
    <p:sldId id="327" r:id="rId34"/>
    <p:sldId id="328" r:id="rId35"/>
    <p:sldId id="333" r:id="rId36"/>
    <p:sldId id="334" r:id="rId37"/>
    <p:sldId id="343" r:id="rId38"/>
    <p:sldId id="368" r:id="rId39"/>
    <p:sldId id="357" r:id="rId40"/>
    <p:sldId id="358" r:id="rId41"/>
    <p:sldId id="359" r:id="rId42"/>
    <p:sldId id="360" r:id="rId43"/>
    <p:sldId id="361" r:id="rId44"/>
    <p:sldId id="335" r:id="rId45"/>
    <p:sldId id="338" r:id="rId46"/>
    <p:sldId id="339" r:id="rId47"/>
    <p:sldId id="340" r:id="rId48"/>
    <p:sldId id="341" r:id="rId49"/>
    <p:sldId id="337" r:id="rId50"/>
    <p:sldId id="353" r:id="rId51"/>
    <p:sldId id="354" r:id="rId52"/>
    <p:sldId id="363" r:id="rId53"/>
    <p:sldId id="369" r:id="rId54"/>
  </p:sldIdLst>
  <p:sldSz cx="9144000" cy="6858000" type="screen4x3"/>
  <p:notesSz cx="7315200" cy="9601200"/>
  <p:custShowLst>
    <p:custShow name="Introduction" id="0">
      <p:sldLst>
        <p:sld r:id="rId6"/>
        <p:sld r:id="rId7"/>
        <p:sld r:id="rId8"/>
      </p:sldLst>
    </p:custShow>
    <p:custShow name="Mechanism of Action" id="1">
      <p:sldLst>
        <p:sld r:id="rId9"/>
        <p:sld r:id="rId10"/>
      </p:sldLst>
    </p:custShow>
    <p:custShow name="Stages of Anesthesia" id="2">
      <p:sldLst>
        <p:sld r:id="rId11"/>
      </p:sldLst>
    </p:custShow>
    <p:custShow name="Inhaled Anesthetics" id="3">
      <p:sldLst>
        <p:sld r:id="rId12"/>
        <p:sld r:id="rId13"/>
      </p:sldLst>
    </p:custShow>
    <p:custShow name="MAC" id="4">
      <p:sldLst>
        <p:sld r:id="rId14"/>
        <p:sld r:id="rId15"/>
      </p:sldLst>
    </p:custShow>
    <p:custShow name="Equilibrium dynamics" id="5">
      <p:sldLst>
        <p:sld r:id="rId16"/>
      </p:sldLst>
    </p:custShow>
    <p:custShow name="Elimination" id="6">
      <p:sldLst>
        <p:sld r:id="rId24"/>
        <p:sld r:id="rId25"/>
        <p:sld r:id="rId26"/>
        <p:sld r:id="rId27"/>
        <p:sld r:id="rId28"/>
      </p:sldLst>
    </p:custShow>
    <p:custShow name="Organ system effects" id="7">
      <p:sldLst>
        <p:sld r:id="rId29"/>
        <p:sld r:id="rId30"/>
        <p:sld r:id="rId31"/>
        <p:sld r:id="rId32"/>
        <p:sld r:id="rId33"/>
        <p:sld r:id="rId34"/>
      </p:sldLst>
    </p:custShow>
    <p:custShow name="Toxicity" id="8">
      <p:sldLst>
        <p:sld r:id="rId35"/>
        <p:sld r:id="rId36"/>
        <p:sld r:id="rId37"/>
      </p:sldLst>
    </p:custShow>
    <p:custShow name="Intravenous Anesthetics" id="9">
      <p:sldLst>
        <p:sld r:id="rId38"/>
      </p:sldLst>
    </p:custShow>
    <p:custShow name="Adjuvant drugs" id="10">
      <p:sldLst>
        <p:sld r:id="rId50"/>
      </p:sldLst>
    </p:custShow>
    <p:custShow name="Balanced anesthesia" id="11">
      <p:sldLst>
        <p:sld r:id="rId51"/>
        <p:sld r:id="rId52"/>
      </p:sldLst>
    </p:custShow>
    <p:custShow name="Solubility properties" id="12">
      <p:sldLst>
        <p:sld r:id="rId17"/>
        <p:sld r:id="rId18"/>
      </p:sldLst>
    </p:custShow>
    <p:custShow name="Concentration in inspired air" id="13">
      <p:sldLst>
        <p:sld r:id="rId19"/>
      </p:sldLst>
    </p:custShow>
    <p:custShow name="Pulmonary ventilation" id="14">
      <p:sldLst>
        <p:sld r:id="rId20"/>
      </p:sldLst>
    </p:custShow>
    <p:custShow name="Pulmonary blood flow" id="15">
      <p:sldLst>
        <p:sld r:id="rId22"/>
      </p:sldLst>
    </p:custShow>
    <p:custShow name="Arteriovenous gradient" id="16">
      <p:sldLst>
        <p:sld r:id="rId23"/>
      </p:sldLst>
    </p:custShow>
    <p:custShow name="the arterial tension" id="17">
      <p:sldLst/>
    </p:custShow>
    <p:custShow name="equilibrate with the brain" id="18">
      <p:sldLst/>
    </p:custShow>
    <p:custShow name="increase in ventilation" id="19">
      <p:sldLst>
        <p:sld r:id="rId21"/>
      </p:sldLst>
    </p:custShow>
    <p:custShow name="thiopental" id="20">
      <p:sldLst>
        <p:sld r:id="rId45"/>
      </p:sldLst>
    </p:custShow>
    <p:custShow name="Propofol" id="21">
      <p:sldLst>
        <p:sld r:id="rId46"/>
      </p:sldLst>
    </p:custShow>
    <p:custShow name="Etomidate" id="22">
      <p:sldLst>
        <p:sld r:id="rId47"/>
      </p:sldLst>
    </p:custShow>
    <p:custShow name="Ketamine" id="23">
      <p:sldLst>
        <p:sld r:id="rId48"/>
        <p:sld r:id="rId49"/>
      </p:sldLst>
    </p:custShow>
    <p:custShow name="induction of anesthesia" id="24">
      <p:sldLst>
        <p:sld r:id="rId40"/>
        <p:sld r:id="rId41"/>
        <p:sld r:id="rId42"/>
        <p:sld r:id="rId43"/>
        <p:sld r:id="rId44"/>
      </p:sldLst>
    </p:custShow>
    <p:custShow name="picure of IV anesthetics" id="25">
      <p:sldLst>
        <p:sld r:id="rId39"/>
      </p:sldLst>
    </p:custShow>
    <p:custShow name="Drug Pictures" id="26">
      <p:sldLst>
        <p:sld r:id="rId53"/>
      </p:sldLst>
    </p:custShow>
  </p:custShow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66FF66"/>
    <a:srgbClr val="FF6600"/>
    <a:srgbClr val="FFDEBD"/>
    <a:srgbClr val="FFCCCC"/>
    <a:srgbClr val="66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3" autoAdjust="0"/>
    <p:restoredTop sz="94737" autoAdjust="0"/>
  </p:normalViewPr>
  <p:slideViewPr>
    <p:cSldViewPr>
      <p:cViewPr varScale="1">
        <p:scale>
          <a:sx n="63" d="100"/>
          <a:sy n="63" d="100"/>
        </p:scale>
        <p:origin x="14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4963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fld id="{D986C16A-C1A2-4C5B-9CA2-5D5279331CA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5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AE4A2-A3C6-48BA-914E-7E9D5877B3D8}" type="slidenum">
              <a:rPr lang="ar-SA"/>
              <a:pPr/>
              <a:t>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4067E-A102-4B7F-810E-700D0CF6445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C5EE-A8A1-44EB-984C-E163101A77D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40A1B-8CEA-4337-B64B-218EDB3D57B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321192B-4EA4-4E85-8108-1059694A8DA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A7790-2E0F-4EFF-827D-D9CC421CEB9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86376-8B2B-4DA9-9C9D-773855B226D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03F-61C3-463D-B008-7E14E2E8FB1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123F6-6B2D-4561-99C2-1C6EDAD74FB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C5448-18E3-4C88-9020-D3BCCD98548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A9E0C-BE5A-4BDE-9833-A619B0F9E3C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CBFAD-B239-41DB-B9B7-E91A788960D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9844A-F6F2-4CB9-BAE2-2BA90B595F8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854CE-7DCD-401E-A9C5-5001AE854DF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6B58C-F1D0-4648-BA58-51177BDC969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DEA9-9726-453D-A444-264401DEA59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0B94-22F4-4E27-897E-310EBE2763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F0388-2E71-4345-920A-A077B3D283A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3A8DF-FDD6-48D0-83D5-9D8CBE02050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28AA4-A458-4B10-9DF8-ED8F87C2077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CEBF0-BEE4-4B13-BB40-E06D01E6285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652E9-75A5-4C90-9D12-5C3069E82EC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35D37-2A51-4B23-9D15-C98BE33EAA5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598A4-9599-4E81-B1F0-0BA2C682097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8A6A1722-A40C-47CB-ADDE-471C5BCFBD73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7800" y="6578600"/>
            <a:ext cx="1816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M.H.Farjoo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786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F3FB2348-A8CB-4D38-ABB7-6A334C1A5FB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epmc.org/search;jsessionid=eIUhJAikPTTRWTVHhMLn.16?page=1&amp;query=JOURNAL:%22Anesthesiology%22" TargetMode="External"/><Relationship Id="rId2" Type="http://schemas.openxmlformats.org/officeDocument/2006/relationships/hyperlink" Target="http://europepmc.org/search;jsessionid=eIUhJAikPTTRWTVHhMLn.16?page=1&amp;query=AUTH:%22Goff+MJ%22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60500"/>
            <a:ext cx="7772400" cy="1736725"/>
          </a:xfrm>
        </p:spPr>
        <p:txBody>
          <a:bodyPr/>
          <a:lstStyle/>
          <a:p>
            <a:r>
              <a:rPr lang="en-US" b="0" dirty="0"/>
              <a:t>General Anesthetics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752" y="364502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Nilesh</a:t>
            </a:r>
            <a:r>
              <a:rPr lang="en-I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Shah</a:t>
            </a:r>
            <a:endParaRPr lang="en-I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  <a:p>
            <a:pPr algn="ctr"/>
            <a:r>
              <a:rPr lang="en-I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r>
              <a:rPr lang="en-I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of Anaesthesia</a:t>
            </a:r>
          </a:p>
          <a:p>
            <a:pPr algn="ctr"/>
            <a:r>
              <a:rPr lang="en-I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SBKSMIRC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GA formulas"/>
          <p:cNvPicPr>
            <a:picLocks noChangeAspect="1" noChangeArrowheads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1428728" y="228600"/>
            <a:ext cx="6000792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MAC stands for: Minimum Alveolar Anesthetic Concentration </a:t>
            </a:r>
          </a:p>
          <a:p>
            <a:pPr>
              <a:spcAft>
                <a:spcPct val="35000"/>
              </a:spcAft>
            </a:pPr>
            <a:r>
              <a:rPr lang="en-US"/>
              <a:t>In steady state, the partial pressure of an inhaled anesthetic in the brain equals that in the lung</a:t>
            </a:r>
          </a:p>
          <a:p>
            <a:r>
              <a:rPr lang="en-US"/>
              <a:t>MAC is the concentration that results in immobility in 50% of patients when exposed to a noxious stimulus (eg, surgical incision).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  <a:endParaRPr lang="en-US" sz="2400" b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/>
              <a:t>MAC values decrease in elderly patients and with hypothermia, but are not affected by sex, height, and weight. 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/>
              <a:t>Presence of adjuvant drugs can reduce MAC dramatically.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/>
              <a:t>Nitrous oxide can be used as a "carrier" gas at 40% of its MAC, decreasing the anesthetic requirement of other inhaled anesthetics to 70% of their MAC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 Dynamics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5000"/>
              </a:spcAft>
            </a:pPr>
            <a:r>
              <a:rPr lang="en-US"/>
              <a:t>The rate at which a given concentration of anesthetic in the brain is reached depends on:</a:t>
            </a:r>
          </a:p>
          <a:p>
            <a:pPr lvl="1">
              <a:spcAft>
                <a:spcPct val="25000"/>
              </a:spcAft>
            </a:pPr>
            <a:r>
              <a:rPr lang="en-US">
                <a:hlinkClick r:id="" action="ppaction://customshow?id=12&amp;return=true"/>
              </a:rPr>
              <a:t>Solubility properties</a:t>
            </a:r>
            <a:r>
              <a:rPr lang="en-US"/>
              <a:t> </a:t>
            </a:r>
          </a:p>
          <a:p>
            <a:pPr lvl="1">
              <a:spcAft>
                <a:spcPct val="25000"/>
              </a:spcAft>
            </a:pPr>
            <a:r>
              <a:rPr lang="en-US">
                <a:hlinkClick r:id="" action="ppaction://customshow?id=13&amp;return=true"/>
              </a:rPr>
              <a:t>Concentration in the inspired air</a:t>
            </a:r>
            <a:endParaRPr lang="en-US"/>
          </a:p>
          <a:p>
            <a:pPr lvl="1">
              <a:spcAft>
                <a:spcPct val="25000"/>
              </a:spcAft>
            </a:pPr>
            <a:r>
              <a:rPr lang="en-US">
                <a:hlinkClick r:id="" action="ppaction://customshow?id=14&amp;return=true"/>
              </a:rPr>
              <a:t>Pulmonary ventilation</a:t>
            </a:r>
            <a:r>
              <a:rPr lang="en-US"/>
              <a:t>  </a:t>
            </a:r>
          </a:p>
          <a:p>
            <a:pPr lvl="1">
              <a:spcAft>
                <a:spcPct val="25000"/>
              </a:spcAft>
            </a:pPr>
            <a:r>
              <a:rPr lang="en-US">
                <a:hlinkClick r:id="" action="ppaction://customshow?id=15&amp;return=true"/>
              </a:rPr>
              <a:t>Pulmonary blood flow</a:t>
            </a:r>
            <a:endParaRPr lang="en-US"/>
          </a:p>
          <a:p>
            <a:pPr lvl="1">
              <a:spcAft>
                <a:spcPct val="25000"/>
              </a:spcAft>
            </a:pPr>
            <a:r>
              <a:rPr lang="en-US">
                <a:hlinkClick r:id="" action="ppaction://customshow?id=16&amp;return=true"/>
              </a:rPr>
              <a:t>Arteriovenous concentration gradient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 Properties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Blood:gas partition coefficient defines the relative affinity of an anesthetic for the blood compared to air. </a:t>
            </a:r>
          </a:p>
          <a:p>
            <a:pPr>
              <a:spcAft>
                <a:spcPct val="35000"/>
              </a:spcAft>
            </a:pPr>
            <a:r>
              <a:rPr lang="en-US"/>
              <a:t>The partition coefficients for poorly soluble gases are &lt; 0.5 and for very soluble gases can be more than 10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 Properties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581400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If blood solubility is low, few molecules raise </a:t>
            </a:r>
            <a:r>
              <a:rPr lang="en-US">
                <a:hlinkClick r:id="" action="ppaction://customshow?id=17&amp;return=true"/>
              </a:rPr>
              <a:t>the arterial tension</a:t>
            </a:r>
            <a:r>
              <a:rPr lang="en-US"/>
              <a:t> quickly and vice versa</a:t>
            </a:r>
          </a:p>
          <a:p>
            <a:pPr>
              <a:spcAft>
                <a:spcPct val="35000"/>
              </a:spcAft>
            </a:pPr>
            <a:r>
              <a:rPr lang="en-US"/>
              <a:t>Compounds that are not very soluble in blood, rapidly </a:t>
            </a:r>
            <a:r>
              <a:rPr lang="en-US">
                <a:hlinkClick r:id="" action="ppaction://customshow?id=18&amp;return=true"/>
              </a:rPr>
              <a:t>equilibrate with the brain</a:t>
            </a:r>
            <a:r>
              <a:rPr lang="en-US"/>
              <a:t> and have fast onset of action.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Concentration in Air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2743200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It is directly proportionate to the rate of induction of anesthesia by increasing the rate of transfer into the blood.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Ventilation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The rise of gas tension in arterial blood is directly dependent on both the rate and depth of ventilation.</a:t>
            </a:r>
          </a:p>
          <a:p>
            <a:r>
              <a:rPr lang="en-US">
                <a:hlinkClick r:id="" action="ppaction://customshow?id=19&amp;return=true"/>
              </a:rPr>
              <a:t>Increase in ventilation</a:t>
            </a:r>
            <a:r>
              <a:rPr lang="en-US"/>
              <a:t> has a slight effect for gases with low blood solubility but significantly increases tension of agents with moderate or high blood solubility.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gas ventilation sp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76238"/>
            <a:ext cx="8305800" cy="6105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Blood Flow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276600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Increase in pulmonary blood flow (increased cardiac output) slows the rate of rise in arterial tension.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General Anesthetics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7543800" cy="453072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</a:pPr>
            <a:r>
              <a:rPr lang="en-US" sz="2600" dirty="0">
                <a:hlinkClick r:id="" action="ppaction://customshow?id=0&amp;return=true"/>
              </a:rPr>
              <a:t>Introduction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600" dirty="0">
                <a:hlinkClick r:id="" action="ppaction://customshow?id=1&amp;return=true"/>
              </a:rPr>
              <a:t>Mechanism of Action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600" dirty="0">
                <a:hlinkClick r:id="" action="ppaction://customshow?id=2&amp;return=true"/>
              </a:rPr>
              <a:t>Stages of Anesthesia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600" dirty="0">
                <a:hlinkClick r:id="" action="ppaction://customshow?id=3&amp;return=true"/>
              </a:rPr>
              <a:t>Inhaled Anesthetics</a:t>
            </a:r>
            <a:endParaRPr lang="en-US" sz="2600" dirty="0"/>
          </a:p>
          <a:p>
            <a:pPr lvl="2"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hlinkClick r:id="" action="ppaction://customshow?id=4&amp;return=true"/>
              </a:rPr>
              <a:t>MAC</a:t>
            </a:r>
            <a:endParaRPr lang="en-US" sz="2400" dirty="0"/>
          </a:p>
          <a:p>
            <a:pPr lvl="2"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hlinkClick r:id="" action="ppaction://customshow?id=5&amp;return=true"/>
              </a:rPr>
              <a:t>Equilibrium dynamics</a:t>
            </a:r>
            <a:r>
              <a:rPr lang="en-US" sz="2400" dirty="0"/>
              <a:t> </a:t>
            </a:r>
          </a:p>
          <a:p>
            <a:pPr lvl="2"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hlinkClick r:id="" action="ppaction://customshow?id=6&amp;return=true"/>
              </a:rPr>
              <a:t>Elimination</a:t>
            </a:r>
            <a:r>
              <a:rPr lang="en-US" sz="2400" dirty="0"/>
              <a:t> </a:t>
            </a:r>
          </a:p>
          <a:p>
            <a:pPr lvl="2"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hlinkClick r:id="" action="ppaction://customshow?id=7&amp;return=true"/>
              </a:rPr>
              <a:t>Organ system effects</a:t>
            </a:r>
            <a:endParaRPr lang="en-US" sz="2400" dirty="0"/>
          </a:p>
          <a:p>
            <a:pPr lvl="2"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hlinkClick r:id="" action="ppaction://customshow?id=8&amp;return=true"/>
              </a:rPr>
              <a:t>Toxicity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600" dirty="0">
                <a:hlinkClick r:id="" action="ppaction://customshow?id=9&amp;return=true"/>
              </a:rPr>
              <a:t>Intravenous Anesthetics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600" dirty="0">
                <a:hlinkClick r:id="" action="ppaction://customshow?id=10&amp;return=true"/>
              </a:rPr>
              <a:t>Adjuvant drugs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600" dirty="0">
                <a:hlinkClick r:id="" action="ppaction://customshow?id=11&amp;return=true"/>
              </a:rPr>
              <a:t>Balanced </a:t>
            </a:r>
            <a:r>
              <a:rPr lang="en-US" sz="2600" dirty="0" smtClean="0">
                <a:hlinkClick r:id="" action="ppaction://customshow?id=11&amp;return=true"/>
              </a:rPr>
              <a:t>anesthesia</a:t>
            </a:r>
            <a:endParaRPr lang="en-US" sz="2600" dirty="0" smtClean="0"/>
          </a:p>
          <a:p>
            <a:pPr lvl="1">
              <a:lnSpc>
                <a:spcPct val="80000"/>
              </a:lnSpc>
            </a:pPr>
            <a:r>
              <a:rPr lang="en-US" sz="2600" dirty="0" smtClean="0">
                <a:hlinkClick r:id="" action="ppaction://customshow?id=26"/>
              </a:rPr>
              <a:t>Drug Pictures</a:t>
            </a:r>
            <a:endParaRPr lang="en-US" sz="26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Arteriovenous Concentration Gradient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3875"/>
            <a:ext cx="8229600" cy="3311525"/>
          </a:xfrm>
        </p:spPr>
        <p:txBody>
          <a:bodyPr/>
          <a:lstStyle/>
          <a:p>
            <a:r>
              <a:rPr lang="en-US"/>
              <a:t>Pulmonary veins contain less anesthetic than arteries. The greater this difference, the more has been taken up by the body and achievement of equilibrium with the brain is more delayed.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ga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0"/>
            <a:ext cx="85820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One of the most important factors governing rate of recovery is the blood:gas partition coefficient </a:t>
            </a:r>
          </a:p>
          <a:p>
            <a:r>
              <a:rPr lang="en-US"/>
              <a:t>Elimination by hyperventilation  is limited since the concentration in the lungs cannot be reduced below zero.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Elimination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Gases that are relatively insoluble in blood and brain are eliminated faster.</a:t>
            </a:r>
          </a:p>
          <a:p>
            <a:pPr>
              <a:spcAft>
                <a:spcPct val="35000"/>
              </a:spcAft>
            </a:pPr>
            <a:r>
              <a:rPr lang="en-US"/>
              <a:t>The duration of exposure to the anesthetic have a marked effect on the time of recovery, especially for more soluble gases.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Elimination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/>
              <a:t>Despite their solubilities, the elimination of halothane is more rapid than enflurane because 40% of halothane versus 10% of enflurane is metabolized.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/>
              <a:t>Sevoflurane is degraded by contact with the carbon dioxide absorbent in anesthesia machines, yielding "compound A" that causes renal damage if high concentrations are absorbed.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Elimination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terms of the extent of metabolism of inhaled anesthetics, the rank order is: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Methoxyflurane</a:t>
            </a:r>
            <a:r>
              <a:rPr lang="en-US" dirty="0"/>
              <a:t> &gt; Halothane &gt; </a:t>
            </a:r>
            <a:r>
              <a:rPr lang="en-US" dirty="0" err="1"/>
              <a:t>Enflurane</a:t>
            </a:r>
            <a:r>
              <a:rPr lang="en-US" dirty="0"/>
              <a:t> &gt; </a:t>
            </a:r>
            <a:r>
              <a:rPr lang="en-US" dirty="0" err="1"/>
              <a:t>Sevoflurane</a:t>
            </a:r>
            <a:r>
              <a:rPr lang="en-US" dirty="0"/>
              <a:t> &gt; </a:t>
            </a:r>
            <a:r>
              <a:rPr lang="en-US" dirty="0" err="1"/>
              <a:t>Isoflurane</a:t>
            </a:r>
            <a:r>
              <a:rPr lang="en-US" dirty="0"/>
              <a:t> &gt; </a:t>
            </a:r>
            <a:r>
              <a:rPr lang="en-US" dirty="0" err="1"/>
              <a:t>Desflurane</a:t>
            </a:r>
            <a:r>
              <a:rPr lang="en-US" dirty="0"/>
              <a:t> &gt; Nitrous Oxide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Cardiovascular System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All gases decrease arterial pressure in direct proportion to their alveolar concentration. </a:t>
            </a:r>
          </a:p>
          <a:p>
            <a:pPr>
              <a:spcAft>
                <a:spcPct val="35000"/>
              </a:spcAft>
            </a:pPr>
            <a:r>
              <a:rPr lang="en-US"/>
              <a:t>Halothane and enflurane reduce cardiac output</a:t>
            </a:r>
          </a:p>
          <a:p>
            <a:pPr>
              <a:spcAft>
                <a:spcPct val="35000"/>
              </a:spcAft>
            </a:pPr>
            <a:r>
              <a:rPr lang="en-US"/>
              <a:t>Isoflurane, desflurane, and sevoflurane decrease systemic vascular resistance </a:t>
            </a:r>
          </a:p>
          <a:p>
            <a:pPr>
              <a:spcAft>
                <a:spcPct val="35000"/>
              </a:spcAft>
            </a:pPr>
            <a:r>
              <a:rPr lang="en-US"/>
              <a:t>Bradycardia is often seen with halothane (vagal stimulation).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Cardiovascular System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  <a:r>
              <a:rPr lang="en-US"/>
              <a:t>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Nitrous oxide in combination with potent gases produces sympathetic stimulation that minimizes cardiac depressant effects.</a:t>
            </a:r>
          </a:p>
          <a:p>
            <a:pPr>
              <a:spcAft>
                <a:spcPct val="35000"/>
              </a:spcAft>
            </a:pPr>
            <a:r>
              <a:rPr lang="en-US"/>
              <a:t>Halothane &amp; isoflurane sensitize the myocardium to catecholamines. Arrhythmias may occur in patients with cardiac disease who are given sympathomimetics or are anxious.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System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/>
              <a:t>All gases are respiratory depressants but it is lessened by surgical stimulation.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/>
              <a:t>Isoflurane and enflurane are the most depressant. 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/>
              <a:t>Inhaled anesthetics decrease the ventilatory response to hypoxia. 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/>
              <a:t>Concentrations that still exist during recovery depress the increase in ventilation during hypoxia.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System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 dirty="0"/>
              <a:t>Inhaled anesthetics are </a:t>
            </a:r>
            <a:r>
              <a:rPr lang="en-US" dirty="0" smtClean="0"/>
              <a:t>bronchodilators*.</a:t>
            </a:r>
            <a:endParaRPr lang="en-US" dirty="0"/>
          </a:p>
          <a:p>
            <a:pPr>
              <a:spcAft>
                <a:spcPct val="35000"/>
              </a:spcAft>
            </a:pPr>
            <a:r>
              <a:rPr lang="en-US" dirty="0"/>
              <a:t>Halothane and </a:t>
            </a:r>
            <a:r>
              <a:rPr lang="en-US" dirty="0" err="1" smtClean="0"/>
              <a:t>sevoflurane</a:t>
            </a:r>
            <a:r>
              <a:rPr lang="en-US" dirty="0" smtClean="0"/>
              <a:t>* </a:t>
            </a:r>
            <a:r>
              <a:rPr lang="en-US" dirty="0"/>
              <a:t>the anesthetics of choice in patients with airway problems.</a:t>
            </a:r>
          </a:p>
          <a:p>
            <a:pPr>
              <a:spcAft>
                <a:spcPct val="35000"/>
              </a:spcAft>
            </a:pPr>
            <a:r>
              <a:rPr lang="en-US" dirty="0"/>
              <a:t>The pungency of </a:t>
            </a:r>
            <a:r>
              <a:rPr lang="en-US" dirty="0" err="1"/>
              <a:t>enflurane</a:t>
            </a:r>
            <a:r>
              <a:rPr lang="en-US" dirty="0"/>
              <a:t> may elicit breath holding, which can decrease the speed of </a:t>
            </a:r>
            <a:r>
              <a:rPr lang="en-US" dirty="0" smtClean="0"/>
              <a:t>induction.</a:t>
            </a:r>
          </a:p>
          <a:p>
            <a:pPr>
              <a:spcAft>
                <a:spcPct val="35000"/>
              </a:spcAft>
              <a:buNone/>
            </a:pPr>
            <a:r>
              <a:rPr lang="en-US" dirty="0" smtClean="0"/>
              <a:t>*</a:t>
            </a:r>
            <a:r>
              <a:rPr lang="en-IN" dirty="0" smtClean="0">
                <a:hlinkClick r:id="rId2"/>
              </a:rPr>
              <a:t> Goff MJ</a:t>
            </a:r>
            <a:r>
              <a:rPr lang="en-IN" dirty="0" smtClean="0"/>
              <a:t> et al ;</a:t>
            </a:r>
            <a:r>
              <a:rPr lang="en-IN" dirty="0" smtClean="0">
                <a:hlinkClick r:id="rId3"/>
              </a:rPr>
              <a:t> </a:t>
            </a:r>
            <a:r>
              <a:rPr lang="en-IN" dirty="0" err="1" smtClean="0">
                <a:hlinkClick r:id="rId3"/>
              </a:rPr>
              <a:t>Anesthesiology</a:t>
            </a:r>
            <a:r>
              <a:rPr lang="en-IN" dirty="0" smtClean="0"/>
              <a:t> [2000, 93(2):404-408]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ga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0825" cy="6870700"/>
          </a:xfrm>
          <a:prstGeom prst="rect">
            <a:avLst/>
          </a:prstGeom>
          <a:noFill/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133600" y="273050"/>
            <a:ext cx="4876800" cy="51911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Ether Operation 1846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System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Most volatile agents decrease cerebral vascular resistance, increase cerebral blood flow and ICP.</a:t>
            </a:r>
          </a:p>
          <a:p>
            <a:pPr>
              <a:spcAft>
                <a:spcPct val="35000"/>
              </a:spcAft>
            </a:pPr>
            <a:r>
              <a:rPr lang="en-US"/>
              <a:t>It is prudent not to use enflurane in patients with a history of seizure. </a:t>
            </a:r>
          </a:p>
          <a:p>
            <a:pPr>
              <a:spcAft>
                <a:spcPct val="35000"/>
              </a:spcAft>
            </a:pPr>
            <a:r>
              <a:rPr lang="en-US"/>
              <a:t>Nitrous oxide has analgesic and amnesic actions which in combination with other agents is useful in general and dental anesthesia.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Systems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"/>
              </a:spcAft>
            </a:pPr>
            <a:r>
              <a:rPr lang="en-US" sz="2800" dirty="0"/>
              <a:t>Kidney</a:t>
            </a:r>
          </a:p>
          <a:p>
            <a:pPr lvl="1">
              <a:spcAft>
                <a:spcPct val="35000"/>
              </a:spcAft>
            </a:pPr>
            <a:r>
              <a:rPr lang="en-US" sz="2400" dirty="0"/>
              <a:t>All gases decrease GFR and renal plasma flow in spite of well-maintained or even increased perfusion pressures</a:t>
            </a:r>
          </a:p>
          <a:p>
            <a:pPr>
              <a:spcAft>
                <a:spcPct val="5000"/>
              </a:spcAft>
            </a:pPr>
            <a:r>
              <a:rPr lang="en-US" sz="2800" dirty="0"/>
              <a:t>Liver</a:t>
            </a:r>
          </a:p>
          <a:p>
            <a:pPr lvl="1">
              <a:spcAft>
                <a:spcPct val="35000"/>
              </a:spcAft>
            </a:pPr>
            <a:r>
              <a:rPr lang="en-US" sz="2400" dirty="0"/>
              <a:t>All gases decrease hepatic blood flow from 15% to 45%.</a:t>
            </a:r>
          </a:p>
          <a:p>
            <a:pPr>
              <a:spcAft>
                <a:spcPct val="5000"/>
              </a:spcAft>
            </a:pPr>
            <a:r>
              <a:rPr lang="en-US" sz="2800" dirty="0"/>
              <a:t>Uterine smooth muscle</a:t>
            </a:r>
          </a:p>
          <a:p>
            <a:pPr lvl="1"/>
            <a:r>
              <a:rPr lang="en-US" sz="2400" dirty="0"/>
              <a:t>The halogenated gases are potent uterine muscle relaxants. (Useful for intrauterine fetal manipulation or manual extraction of a retained placenta).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Toxicity</a:t>
            </a:r>
            <a:endParaRPr lang="en-US" b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"/>
              </a:spcAft>
            </a:pPr>
            <a:r>
              <a:rPr lang="en-US"/>
              <a:t>Hepatotoxicity</a:t>
            </a:r>
          </a:p>
          <a:p>
            <a:pPr lvl="1"/>
            <a:r>
              <a:rPr lang="en-US"/>
              <a:t>Hepatotoxicity due to halothane is one in 20,000</a:t>
            </a:r>
            <a:r>
              <a:rPr lang="en-US">
                <a:latin typeface="Arial"/>
              </a:rPr>
              <a:t>–</a:t>
            </a:r>
            <a:r>
              <a:rPr lang="en-US"/>
              <a:t>35,000. Obese patients having several exposures to halothane  are more susceptible.</a:t>
            </a:r>
          </a:p>
          <a:p>
            <a:pPr>
              <a:spcAft>
                <a:spcPct val="5000"/>
              </a:spcAft>
            </a:pPr>
            <a:r>
              <a:rPr lang="en-US"/>
              <a:t>Nephrotoxicity</a:t>
            </a:r>
          </a:p>
          <a:p>
            <a:pPr lvl="1"/>
            <a:r>
              <a:rPr lang="en-US"/>
              <a:t>Metabolism of methoxyflurane releases nephrotoxic inorganic fluoride  so it is obsolete for most purposes.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Toxicity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  <a:endParaRPr lang="en-US" sz="2400" b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Malignant hyperthermia</a:t>
            </a:r>
          </a:p>
          <a:p>
            <a:pPr lvl="1"/>
            <a:r>
              <a:rPr lang="en-US"/>
              <a:t>It is an autosomal dominant genetic disorder of skeletal muscle occurs by inhaled agents and muscle relaxants (eg,succinylcholine).</a:t>
            </a:r>
          </a:p>
          <a:p>
            <a:pPr lvl="1"/>
            <a:r>
              <a:rPr lang="en-US"/>
              <a:t>Consists of: the rapid onset of tachycardia, hypertension, severe muscle rigidity, hyperthermia, hyperkalemia and acidosis</a:t>
            </a:r>
          </a:p>
          <a:p>
            <a:pPr lvl="1"/>
            <a:r>
              <a:rPr lang="en-US"/>
              <a:t>Treatment consists of correction of metabolic disturbances and administration of dantrolene.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M.H.Farjoo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Toxicity</a:t>
            </a:r>
            <a:r>
              <a:rPr lang="en-US" b="0"/>
              <a:t>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"/>
              </a:spcAft>
            </a:pPr>
            <a:r>
              <a:rPr lang="en-US"/>
              <a:t>Reproduction</a:t>
            </a:r>
          </a:p>
          <a:p>
            <a:pPr lvl="1">
              <a:spcAft>
                <a:spcPct val="35000"/>
              </a:spcAft>
            </a:pPr>
            <a:r>
              <a:rPr lang="en-US"/>
              <a:t>Female operating room personnel have a higher than expected incidence of miscarriages but the evidence is not strong.</a:t>
            </a:r>
          </a:p>
          <a:p>
            <a:r>
              <a:rPr lang="en-US"/>
              <a:t>Hematotoxicity</a:t>
            </a:r>
          </a:p>
          <a:p>
            <a:pPr lvl="1"/>
            <a:r>
              <a:rPr lang="en-US"/>
              <a:t>Prolonged exposure to nitrous oxide causes megaloblastic anemia especially in poorly ventilated dental operating suites.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M.H.Farjoo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Intravenous Anesthetics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/>
              <a:t>Intravenous anesthetics have an onset of action faster than the fastest of the gaseous agents so they are used for </a:t>
            </a:r>
            <a:r>
              <a:rPr lang="en-US">
                <a:hlinkClick r:id="" action="ppaction://customshow?id=24&amp;return=true"/>
              </a:rPr>
              <a:t>induction of anesthesia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>
                <a:hlinkClick r:id="" action="ppaction://customshow?id=25&amp;return=true"/>
              </a:rPr>
              <a:t>Consist of</a:t>
            </a:r>
            <a:r>
              <a:rPr lang="en-US"/>
              <a:t>:</a:t>
            </a:r>
          </a:p>
          <a:p>
            <a:pPr lvl="1">
              <a:lnSpc>
                <a:spcPct val="90000"/>
              </a:lnSpc>
              <a:spcAft>
                <a:spcPct val="35000"/>
              </a:spcAft>
            </a:pPr>
            <a:r>
              <a:rPr lang="en-US"/>
              <a:t>Barbiturates (</a:t>
            </a:r>
            <a:r>
              <a:rPr lang="en-US">
                <a:hlinkClick r:id="" action="ppaction://customshow?id=20&amp;return=true"/>
              </a:rPr>
              <a:t>thiopental</a:t>
            </a:r>
            <a:r>
              <a:rPr lang="en-US"/>
              <a:t>, methohexital)</a:t>
            </a:r>
          </a:p>
          <a:p>
            <a:pPr lvl="1">
              <a:lnSpc>
                <a:spcPct val="90000"/>
              </a:lnSpc>
              <a:spcAft>
                <a:spcPct val="35000"/>
              </a:spcAft>
            </a:pPr>
            <a:r>
              <a:rPr lang="en-US">
                <a:hlinkClick r:id="" action="ppaction://customshow?id=21&amp;return=true"/>
              </a:rPr>
              <a:t>Propofol</a:t>
            </a:r>
            <a:endParaRPr lang="en-US"/>
          </a:p>
          <a:p>
            <a:pPr lvl="1">
              <a:lnSpc>
                <a:spcPct val="90000"/>
              </a:lnSpc>
              <a:spcAft>
                <a:spcPct val="35000"/>
              </a:spcAft>
            </a:pPr>
            <a:r>
              <a:rPr lang="en-US">
                <a:hlinkClick r:id="" action="ppaction://customshow?id=22&amp;return=true"/>
              </a:rPr>
              <a:t>Etomidate</a:t>
            </a:r>
            <a:endParaRPr lang="en-US"/>
          </a:p>
          <a:p>
            <a:pPr lvl="1">
              <a:lnSpc>
                <a:spcPct val="90000"/>
              </a:lnSpc>
              <a:spcAft>
                <a:spcPct val="35000"/>
              </a:spcAft>
            </a:pPr>
            <a:r>
              <a:rPr lang="en-US">
                <a:hlinkClick r:id="" action="ppaction://customshow?id=23&amp;return=true"/>
              </a:rPr>
              <a:t>Ketamine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GA formulas02"/>
          <p:cNvPicPr>
            <a:picLocks noChangeAspect="1" noChangeArrowheads="1"/>
          </p:cNvPicPr>
          <p:nvPr/>
        </p:nvPicPr>
        <p:blipFill>
          <a:blip r:embed="rId2" cstate="print"/>
          <a:srcRect b="4173"/>
          <a:stretch>
            <a:fillRect/>
          </a:stretch>
        </p:blipFill>
        <p:spPr bwMode="auto">
          <a:xfrm>
            <a:off x="457200" y="49213"/>
            <a:ext cx="7924800" cy="6775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ga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75"/>
            <a:ext cx="51816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ga0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3175"/>
            <a:ext cx="57245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ga0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763" y="0"/>
            <a:ext cx="481647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ga01"/>
          <p:cNvPicPr>
            <a:picLocks noChangeAspect="1" noChangeArrowheads="1"/>
          </p:cNvPicPr>
          <p:nvPr/>
        </p:nvPicPr>
        <p:blipFill>
          <a:blip r:embed="rId2" cstate="print"/>
          <a:srcRect l="3470" t="5670" r="2449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ga0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9050"/>
            <a:ext cx="4210050" cy="681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ga0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738" y="0"/>
            <a:ext cx="54705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M.H.Farjoo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Thiopental</a:t>
            </a:r>
            <a:endParaRPr lang="en-US" b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 sz="2800"/>
              <a:t>Thiopental can produce loss of consciousness (hypnosis) in one circulation time.</a:t>
            </a:r>
          </a:p>
          <a:p>
            <a:pPr>
              <a:spcAft>
                <a:spcPct val="35000"/>
              </a:spcAft>
            </a:pPr>
            <a:r>
              <a:rPr lang="en-US" sz="2800"/>
              <a:t>Because of its rapid removal from brain tissue a single dose of thiopental is so short-acting.</a:t>
            </a:r>
          </a:p>
          <a:p>
            <a:pPr>
              <a:spcAft>
                <a:spcPct val="35000"/>
              </a:spcAft>
            </a:pPr>
            <a:r>
              <a:rPr lang="en-US" sz="2800"/>
              <a:t>Large doses of thiopental decreases blood pressure and cardiac output and depresses respiration</a:t>
            </a:r>
          </a:p>
          <a:p>
            <a:r>
              <a:rPr lang="en-US" sz="2800"/>
              <a:t>Cerebral blood flow is decreased. (A desirable drug for patients with head trauma or brain tumors)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Propofol</a:t>
            </a:r>
            <a:endParaRPr lang="en-US" b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 sz="2800"/>
              <a:t>Its onset of action is similar to thiopental but recovery is more rapid (similar to the shortest-acting inhaled anesthetics).</a:t>
            </a:r>
          </a:p>
          <a:p>
            <a:pPr>
              <a:spcAft>
                <a:spcPct val="35000"/>
              </a:spcAft>
            </a:pPr>
            <a:r>
              <a:rPr lang="en-US" sz="2800"/>
              <a:t>Postoperative nausea and vomiting is less common because propofol has antiemetic actions.</a:t>
            </a:r>
          </a:p>
          <a:p>
            <a:r>
              <a:rPr lang="en-US" sz="2800"/>
              <a:t>Because of strong negative inotropic effects, propofol causes a marked decrease in blood pressure and is a respiratory depressant.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Etomidate</a:t>
            </a:r>
            <a:endParaRPr lang="en-US" b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 sz="2800"/>
              <a:t>Etomidate causes minimal cardiovascular and respiratory depression. </a:t>
            </a:r>
          </a:p>
          <a:p>
            <a:pPr>
              <a:spcAft>
                <a:spcPct val="35000"/>
              </a:spcAft>
            </a:pPr>
            <a:r>
              <a:rPr lang="en-US" sz="2800"/>
              <a:t>Etomidate produces a rapid loss of consciousness and rapid recovery (&lt; 5 minutes).</a:t>
            </a:r>
          </a:p>
          <a:p>
            <a:pPr>
              <a:spcAft>
                <a:spcPct val="35000"/>
              </a:spcAft>
            </a:pPr>
            <a:r>
              <a:rPr lang="en-US" sz="2800"/>
              <a:t>Etomidate causes a high incidence of pain on injection, myoclonus, and postoperative nausea and vomiting.</a:t>
            </a:r>
          </a:p>
          <a:p>
            <a:pPr>
              <a:spcAft>
                <a:spcPct val="35000"/>
              </a:spcAft>
            </a:pPr>
            <a:r>
              <a:rPr lang="en-US" sz="2800"/>
              <a:t>Etomidate may cause adrenocortical suppression and decrease in hydrocortisone after a single dose.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Ketamine</a:t>
            </a:r>
            <a:endParaRPr lang="en-US" b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Ketamine produces </a:t>
            </a:r>
            <a:r>
              <a:rPr lang="en-US" b="1"/>
              <a:t>dissociative anesthesia, </a:t>
            </a:r>
            <a:r>
              <a:rPr lang="en-US"/>
              <a:t>characterized by: catatonia, amnesia, and analgesia, with or without loss of consciousness.</a:t>
            </a:r>
          </a:p>
          <a:p>
            <a:pPr>
              <a:spcAft>
                <a:spcPct val="35000"/>
              </a:spcAft>
            </a:pPr>
            <a:r>
              <a:rPr lang="en-US"/>
              <a:t>Ketamine is the only intravenous anesthetic that possesses analgesic properties and produces cardiovascular stimulation. </a:t>
            </a:r>
          </a:p>
          <a:p>
            <a:pPr>
              <a:spcAft>
                <a:spcPct val="35000"/>
              </a:spcAft>
            </a:pPr>
            <a:r>
              <a:rPr lang="en-US"/>
              <a:t>Ketamine markedly increases cerebral blood flow and intracranial pressure.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Ketamine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  <a:endParaRPr lang="en-US" sz="2400" b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Ketamine may produce postoperative sensory and perceptual illusions, disorientation and vivid dreams (emergence phenomena).</a:t>
            </a:r>
          </a:p>
          <a:p>
            <a:pPr>
              <a:spcAft>
                <a:spcPct val="35000"/>
              </a:spcAft>
            </a:pPr>
            <a:r>
              <a:rPr lang="en-US"/>
              <a:t>It is considered useful for poor-risk geriatric patients and in cardiogenic or septic shock.</a:t>
            </a:r>
          </a:p>
          <a:p>
            <a:pPr>
              <a:spcAft>
                <a:spcPct val="35000"/>
              </a:spcAft>
            </a:pPr>
            <a:r>
              <a:rPr lang="en-US"/>
              <a:t>It is also used in children undergoing painful procedures (eg, dressing changes for burns).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Adjuvant Drugs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Remifentanil (opioid) has an extremely short duration of action</a:t>
            </a:r>
          </a:p>
          <a:p>
            <a:pPr>
              <a:spcAft>
                <a:spcPct val="35000"/>
              </a:spcAft>
            </a:pPr>
            <a:r>
              <a:rPr lang="en-US"/>
              <a:t>Fentanyl and droperidol together produce analgesia and amnesia and are used with nitrous oxide to provide </a:t>
            </a:r>
            <a:r>
              <a:rPr lang="en-US" b="1"/>
              <a:t>neuroleptanesthesia.</a:t>
            </a:r>
          </a:p>
          <a:p>
            <a:pPr>
              <a:spcAft>
                <a:spcPct val="35000"/>
              </a:spcAft>
            </a:pPr>
            <a:r>
              <a:rPr lang="en-US"/>
              <a:t>Midazolam is frequently given intravenously before induction of general anesthesia because it causes amnesia (&gt; 50%)</a:t>
            </a:r>
            <a:endParaRPr lang="en-US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ga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0"/>
            <a:ext cx="87344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ga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9175"/>
            <a:ext cx="9144000" cy="4819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/>
              <a:t>Introduction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anesthesia includes:</a:t>
            </a:r>
          </a:p>
          <a:p>
            <a:pPr lvl="1"/>
            <a:r>
              <a:rPr lang="en-US"/>
              <a:t>Analgesia</a:t>
            </a:r>
          </a:p>
          <a:p>
            <a:pPr lvl="1"/>
            <a:r>
              <a:rPr lang="en-US"/>
              <a:t>Amnesia</a:t>
            </a:r>
          </a:p>
          <a:p>
            <a:pPr lvl="1"/>
            <a:r>
              <a:rPr lang="en-US"/>
              <a:t>Loss of consciousness</a:t>
            </a:r>
          </a:p>
          <a:p>
            <a:pPr lvl="1"/>
            <a:r>
              <a:rPr lang="en-US"/>
              <a:t>Inhibition of sensory and autonomic reflexes</a:t>
            </a:r>
          </a:p>
          <a:p>
            <a:pPr lvl="1"/>
            <a:r>
              <a:rPr lang="en-US"/>
              <a:t>Skeletal muscle relaxation.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2" y="0"/>
          <a:ext cx="914400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details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of evidence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Mitchell J. Goff et al</a:t>
                      </a:r>
                      <a:endParaRPr lang="en-IN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Absence of </a:t>
                      </a:r>
                      <a:r>
                        <a:rPr lang="en-IN" dirty="0" err="1" smtClean="0"/>
                        <a:t>Bronchodilation</a:t>
                      </a:r>
                      <a:r>
                        <a:rPr lang="en-IN" dirty="0" smtClean="0"/>
                        <a:t> during </a:t>
                      </a:r>
                      <a:r>
                        <a:rPr lang="en-IN" dirty="0" err="1" smtClean="0"/>
                        <a:t>Desflurane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Anesthesia</a:t>
                      </a:r>
                      <a:r>
                        <a:rPr lang="en-IN" dirty="0" smtClean="0"/>
                        <a:t>: A Comparison to </a:t>
                      </a:r>
                      <a:r>
                        <a:rPr lang="en-IN" dirty="0" err="1" smtClean="0"/>
                        <a:t>Sevoflurane</a:t>
                      </a:r>
                      <a:r>
                        <a:rPr lang="en-IN" dirty="0" smtClean="0"/>
                        <a:t> and Thiopental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Anesthesiology</a:t>
                      </a:r>
                      <a:r>
                        <a:rPr lang="en-IN" dirty="0" smtClean="0"/>
                        <a:t> 8 2000, Vol.93, 404-408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 </a:t>
                      </a:r>
                      <a:r>
                        <a:rPr lang="en-IN" dirty="0" err="1" smtClean="0"/>
                        <a:t>Sevoflurane</a:t>
                      </a:r>
                      <a:r>
                        <a:rPr lang="en-IN" dirty="0" smtClean="0"/>
                        <a:t> as an alternative to halothane for the management and/or prevention of </a:t>
                      </a:r>
                      <a:r>
                        <a:rPr lang="en-IN" dirty="0" err="1" smtClean="0"/>
                        <a:t>bronchospasm</a:t>
                      </a:r>
                      <a:r>
                        <a:rPr lang="en-IN" dirty="0" smtClean="0"/>
                        <a:t> has the added advantage of low blood solubility and, therefore, </a:t>
                      </a:r>
                      <a:r>
                        <a:rPr lang="en-IN" dirty="0" err="1" smtClean="0"/>
                        <a:t>anesthetic</a:t>
                      </a:r>
                      <a:r>
                        <a:rPr lang="en-IN" dirty="0" smtClean="0"/>
                        <a:t> depth can be rapidly adjusted. The</a:t>
                      </a:r>
                      <a:r>
                        <a:rPr lang="en-IN" baseline="0" dirty="0" smtClean="0"/>
                        <a:t> d</a:t>
                      </a:r>
                      <a:r>
                        <a:rPr lang="en-IN" dirty="0" smtClean="0"/>
                        <a:t>isadvantage of </a:t>
                      </a:r>
                      <a:r>
                        <a:rPr lang="en-IN" dirty="0" err="1" smtClean="0"/>
                        <a:t>desflurane</a:t>
                      </a:r>
                      <a:r>
                        <a:rPr lang="en-IN" dirty="0" smtClean="0"/>
                        <a:t> might be its extreme pungency.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sevoflurane</a:t>
                      </a:r>
                      <a:r>
                        <a:rPr lang="en-IN" dirty="0" smtClean="0"/>
                        <a:t> is an effective </a:t>
                      </a:r>
                      <a:r>
                        <a:rPr lang="en-IN" dirty="0" err="1" smtClean="0"/>
                        <a:t>bronchodilating</a:t>
                      </a:r>
                      <a:r>
                        <a:rPr lang="en-IN" dirty="0" smtClean="0"/>
                        <a:t> inhalation </a:t>
                      </a:r>
                      <a:r>
                        <a:rPr lang="en-IN" dirty="0" err="1" smtClean="0"/>
                        <a:t>anesthetic</a:t>
                      </a:r>
                      <a:endParaRPr lang="en-IN" dirty="0" smtClean="0"/>
                    </a:p>
                    <a:p>
                      <a:r>
                        <a:rPr lang="en-IN" dirty="0" err="1" smtClean="0"/>
                        <a:t>Desflurane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cause </a:t>
                      </a:r>
                      <a:r>
                        <a:rPr lang="en-IN" dirty="0" err="1" smtClean="0"/>
                        <a:t>bronchoconstriction</a:t>
                      </a:r>
                      <a:r>
                        <a:rPr lang="en-IN" dirty="0" smtClean="0"/>
                        <a:t> in patients with a positive history of smoking.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M.H.Farjoo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Q1.Which of the following is an inducing agent?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glycopyrolate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atrophine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midazolam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thiopentone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Q2. Which of the following is not used to secure airway?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I-gel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Ryle’s tube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Endotracheal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tube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Gudell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airway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Q3. Which of the following is volatile agent?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atracurium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propafol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isoflurane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ondeansetron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Q4. Which of the following drug is Egg-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Lecitin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based?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atracurium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propafol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isoflurane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ondeansetron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Q5. Which agent is used as a reversal agent in general anesthesia?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Neostigmine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propafol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isoflurane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ondeansetron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Action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Anesthetics depress activity of neurons in many regions of the brain.</a:t>
            </a:r>
          </a:p>
          <a:p>
            <a:pPr>
              <a:spcAft>
                <a:spcPct val="35000"/>
              </a:spcAft>
            </a:pPr>
            <a:r>
              <a:rPr lang="en-US"/>
              <a:t>A primary target of many anesthetics is the GABA</a:t>
            </a:r>
            <a:r>
              <a:rPr lang="en-US" baseline="-25000"/>
              <a:t>A</a:t>
            </a:r>
            <a:r>
              <a:rPr lang="en-US"/>
              <a:t> receptor channel</a:t>
            </a:r>
          </a:p>
          <a:p>
            <a:pPr>
              <a:spcAft>
                <a:spcPct val="35000"/>
              </a:spcAft>
            </a:pPr>
            <a:r>
              <a:rPr lang="en-US"/>
              <a:t>Anesthetics directly activate GABA</a:t>
            </a:r>
            <a:r>
              <a:rPr lang="en-US" baseline="-25000"/>
              <a:t>A</a:t>
            </a:r>
            <a:r>
              <a:rPr lang="en-US"/>
              <a:t> receptors, but can also facilitate the action of GABA.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Action </a:t>
            </a:r>
            <a:r>
              <a:rPr lang="en-US" sz="2400"/>
              <a:t>Cont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505200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/>
              <a:t>Ketamine does not affect GABA</a:t>
            </a:r>
            <a:r>
              <a:rPr lang="en-US" baseline="-25000"/>
              <a:t>A</a:t>
            </a:r>
            <a:r>
              <a:rPr lang="en-US"/>
              <a:t> it antagonizes glutamic acid on NMDA receptor.</a:t>
            </a:r>
          </a:p>
          <a:p>
            <a:pPr>
              <a:spcAft>
                <a:spcPct val="35000"/>
              </a:spcAft>
            </a:pPr>
            <a:r>
              <a:rPr lang="en-US"/>
              <a:t>Inhaled anesthetics also cause membrane hyperpolarization via activation of potassium channels.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Anesthesia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3600464"/>
          </a:xfrm>
        </p:spPr>
        <p:txBody>
          <a:bodyPr/>
          <a:lstStyle/>
          <a:p>
            <a:pPr marL="609600" indent="-609600">
              <a:spcAft>
                <a:spcPct val="35000"/>
              </a:spcAft>
              <a:buSzPct val="80000"/>
              <a:buFont typeface="Wingdings" pitchFamily="2" charset="2"/>
              <a:buAutoNum type="arabicPeriod"/>
            </a:pPr>
            <a:r>
              <a:rPr lang="en-US" sz="2800" dirty="0"/>
              <a:t>Analgesia: first analgesia, later analgesia and amnesia. </a:t>
            </a:r>
          </a:p>
          <a:p>
            <a:pPr marL="609600" indent="-609600">
              <a:spcAft>
                <a:spcPct val="35000"/>
              </a:spcAft>
              <a:buSzPct val="80000"/>
              <a:buFont typeface="Wingdings" pitchFamily="2" charset="2"/>
              <a:buAutoNum type="arabicPeriod"/>
            </a:pPr>
            <a:r>
              <a:rPr lang="en-US" sz="2800" dirty="0"/>
              <a:t>Excitement: delirium, excitement, irregular respiration, vomiting &amp; incontinency. </a:t>
            </a:r>
            <a:endParaRPr lang="en-US" sz="2800" dirty="0" smtClean="0"/>
          </a:p>
          <a:p>
            <a:pPr marL="533400" indent="-533400">
              <a:spcAft>
                <a:spcPct val="35000"/>
              </a:spcAft>
              <a:buSzPct val="80000"/>
              <a:buFont typeface="Wingdings" pitchFamily="2" charset="2"/>
              <a:buAutoNum type="arabicPeriod" startAt="3"/>
            </a:pPr>
            <a:r>
              <a:rPr lang="en-US" sz="2800" dirty="0" smtClean="0"/>
              <a:t>Surgical Anesthesia: the recurrence of regular respiration. </a:t>
            </a:r>
            <a:br>
              <a:rPr lang="en-US" sz="2800" dirty="0" smtClean="0"/>
            </a:br>
            <a:r>
              <a:rPr lang="en-US" sz="2800" dirty="0" smtClean="0"/>
              <a:t>The most reliable indication is loss of the eyelash reflex and regular respiratory pattern.</a:t>
            </a:r>
          </a:p>
          <a:p>
            <a:pPr marL="533400" indent="-533400">
              <a:spcAft>
                <a:spcPct val="35000"/>
              </a:spcAft>
              <a:buSzPct val="80000"/>
              <a:buFont typeface="Wingdings" pitchFamily="2" charset="2"/>
              <a:buAutoNum type="arabicPeriod" startAt="3"/>
            </a:pPr>
            <a:r>
              <a:rPr lang="en-US" sz="2800" dirty="0" err="1" smtClean="0"/>
              <a:t>Medullary</a:t>
            </a:r>
            <a:r>
              <a:rPr lang="en-US" sz="2800" dirty="0" smtClean="0"/>
              <a:t> Depression: severe depression of the vasomotor and respiratory center. </a:t>
            </a:r>
          </a:p>
          <a:p>
            <a:pPr marL="609600" indent="-609600">
              <a:spcAft>
                <a:spcPct val="35000"/>
              </a:spcAft>
              <a:buSzPct val="80000"/>
              <a:buFont typeface="Wingdings" pitchFamily="2" charset="2"/>
              <a:buAutoNum type="arabicPeriod"/>
            </a:pP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Inhaled Anesthetics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r>
              <a:rPr lang="en-US" dirty="0"/>
              <a:t>Consist </a:t>
            </a:r>
            <a:r>
              <a:rPr lang="en-US" dirty="0" smtClean="0"/>
              <a:t>of:</a:t>
            </a:r>
            <a:endParaRPr lang="en-US" dirty="0"/>
          </a:p>
          <a:p>
            <a:pPr lvl="1"/>
            <a:r>
              <a:rPr lang="en-US" dirty="0" smtClean="0"/>
              <a:t>Nitrous oxide</a:t>
            </a:r>
          </a:p>
          <a:p>
            <a:pPr lvl="1"/>
            <a:r>
              <a:rPr lang="en-US" dirty="0" smtClean="0"/>
              <a:t>Chloroform</a:t>
            </a:r>
          </a:p>
          <a:p>
            <a:pPr lvl="1"/>
            <a:r>
              <a:rPr lang="en-US" dirty="0" smtClean="0"/>
              <a:t>Ether</a:t>
            </a:r>
            <a:endParaRPr lang="en-US" dirty="0"/>
          </a:p>
          <a:p>
            <a:pPr lvl="1"/>
            <a:r>
              <a:rPr lang="en-US" dirty="0"/>
              <a:t>Halothane</a:t>
            </a:r>
          </a:p>
          <a:p>
            <a:pPr lvl="1"/>
            <a:r>
              <a:rPr lang="en-US" dirty="0" err="1" smtClean="0"/>
              <a:t>Enflurane</a:t>
            </a:r>
            <a:endParaRPr lang="en-US" dirty="0" smtClean="0"/>
          </a:p>
          <a:p>
            <a:pPr lvl="1"/>
            <a:r>
              <a:rPr lang="en-US" dirty="0" err="1" smtClean="0"/>
              <a:t>Methoxyflurane</a:t>
            </a:r>
            <a:endParaRPr lang="en-US" dirty="0"/>
          </a:p>
          <a:p>
            <a:pPr lvl="1"/>
            <a:r>
              <a:rPr lang="en-US" dirty="0" err="1"/>
              <a:t>Isoflurane</a:t>
            </a:r>
            <a:endParaRPr lang="en-US" dirty="0"/>
          </a:p>
          <a:p>
            <a:pPr lvl="1"/>
            <a:r>
              <a:rPr lang="en-US" dirty="0" err="1"/>
              <a:t>Desflurane</a:t>
            </a:r>
            <a:endParaRPr lang="en-US" dirty="0"/>
          </a:p>
          <a:p>
            <a:pPr lvl="1"/>
            <a:r>
              <a:rPr lang="en-US" dirty="0" err="1"/>
              <a:t>Sevoflurane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FF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6600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B8AA"/>
        </a:accent5>
        <a:accent6>
          <a:srgbClr val="006C20"/>
        </a:accent6>
        <a:hlink>
          <a:srgbClr val="FF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1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6600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B8AA"/>
      </a:accent5>
      <a:accent6>
        <a:srgbClr val="006C20"/>
      </a:accent6>
      <a:hlink>
        <a:srgbClr val="FFFFFF"/>
      </a:hlink>
      <a:folHlink>
        <a:srgbClr val="99CCFF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10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FF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11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6600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B8AA"/>
        </a:accent5>
        <a:accent6>
          <a:srgbClr val="006C20"/>
        </a:accent6>
        <a:hlink>
          <a:srgbClr val="FF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ple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2.xml><?xml version="1.0" encoding="utf-8"?>
<a:themeOverride xmlns:a="http://schemas.openxmlformats.org/drawingml/2006/main">
  <a:clrScheme name="followe link is red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FF0000"/>
    </a:folHlink>
  </a:clrScheme>
</a:themeOverride>
</file>

<file path=ppt/theme/themeOverride3.xml><?xml version="1.0" encoding="utf-8"?>
<a:themeOverride xmlns:a="http://schemas.openxmlformats.org/drawingml/2006/main">
  <a:clrScheme name="Maple 6">
    <a:dk1>
      <a:srgbClr val="006699"/>
    </a:dk1>
    <a:lt1>
      <a:srgbClr val="FFFFFF"/>
    </a:lt1>
    <a:dk2>
      <a:srgbClr val="006666"/>
    </a:dk2>
    <a:lt2>
      <a:srgbClr val="CCECFF"/>
    </a:lt2>
    <a:accent1>
      <a:srgbClr val="00CCFF"/>
    </a:accent1>
    <a:accent2>
      <a:srgbClr val="017A83"/>
    </a:accent2>
    <a:accent3>
      <a:srgbClr val="AAB8B8"/>
    </a:accent3>
    <a:accent4>
      <a:srgbClr val="DADADA"/>
    </a:accent4>
    <a:accent5>
      <a:srgbClr val="AAE2FF"/>
    </a:accent5>
    <a:accent6>
      <a:srgbClr val="016E76"/>
    </a:accent6>
    <a:hlink>
      <a:srgbClr val="FFFFCC"/>
    </a:hlink>
    <a:folHlink>
      <a:srgbClr val="99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1727</Words>
  <Application>Microsoft Office PowerPoint</Application>
  <PresentationFormat>On-screen Show (4:3)</PresentationFormat>
  <Paragraphs>213</Paragraphs>
  <Slides>51</Slides>
  <Notes>1</Notes>
  <HiddenSlides>7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  <vt:variant>
        <vt:lpstr>Custom Shows</vt:lpstr>
      </vt:variant>
      <vt:variant>
        <vt:i4>27</vt:i4>
      </vt:variant>
    </vt:vector>
  </HeadingPairs>
  <TitlesOfParts>
    <vt:vector size="85" baseType="lpstr">
      <vt:lpstr>Arial</vt:lpstr>
      <vt:lpstr>Calibri</vt:lpstr>
      <vt:lpstr>Times New Roman</vt:lpstr>
      <vt:lpstr>Wingdings</vt:lpstr>
      <vt:lpstr>1_Default Design</vt:lpstr>
      <vt:lpstr>Maple</vt:lpstr>
      <vt:lpstr>Default Design</vt:lpstr>
      <vt:lpstr>General Anesthetics</vt:lpstr>
      <vt:lpstr>General Anesthetics</vt:lpstr>
      <vt:lpstr>PowerPoint Presentation</vt:lpstr>
      <vt:lpstr>PowerPoint Presentation</vt:lpstr>
      <vt:lpstr>Introduction</vt:lpstr>
      <vt:lpstr>Mechanism of Action</vt:lpstr>
      <vt:lpstr>Mechanism of Action Cont’d</vt:lpstr>
      <vt:lpstr>Stages of Anesthesia</vt:lpstr>
      <vt:lpstr>Inhaled Anesthetics</vt:lpstr>
      <vt:lpstr>PowerPoint Presentation</vt:lpstr>
      <vt:lpstr>MAC</vt:lpstr>
      <vt:lpstr>MAC Cont’d</vt:lpstr>
      <vt:lpstr>Equilibrium Dynamics</vt:lpstr>
      <vt:lpstr>Solubility Properties</vt:lpstr>
      <vt:lpstr>Solubility Properties Cont’d</vt:lpstr>
      <vt:lpstr>Concentration in Air </vt:lpstr>
      <vt:lpstr>Pulmonary Ventilation</vt:lpstr>
      <vt:lpstr>PowerPoint Presentation</vt:lpstr>
      <vt:lpstr>Pulmonary Blood Flow</vt:lpstr>
      <vt:lpstr>Arteriovenous Concentration Gradient</vt:lpstr>
      <vt:lpstr>PowerPoint Presentation</vt:lpstr>
      <vt:lpstr>Elimination</vt:lpstr>
      <vt:lpstr>Elimination Cont’d</vt:lpstr>
      <vt:lpstr>Elimination Cont’d</vt:lpstr>
      <vt:lpstr>Elimination Cont’d</vt:lpstr>
      <vt:lpstr>Cardiovascular System</vt:lpstr>
      <vt:lpstr>Cardiovascular System Cont’d </vt:lpstr>
      <vt:lpstr>Respiratory System</vt:lpstr>
      <vt:lpstr>Respiratory System Cont’d</vt:lpstr>
      <vt:lpstr>Nervous System</vt:lpstr>
      <vt:lpstr>Other Systems</vt:lpstr>
      <vt:lpstr>Toxicity</vt:lpstr>
      <vt:lpstr>Toxicity Cont’d</vt:lpstr>
      <vt:lpstr>Toxicity Cont’d</vt:lpstr>
      <vt:lpstr>Intravenous Anesthetics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Thiopental</vt:lpstr>
      <vt:lpstr>Propofol</vt:lpstr>
      <vt:lpstr>Etomidate</vt:lpstr>
      <vt:lpstr>Ketamine</vt:lpstr>
      <vt:lpstr>Ketamine Cont’d</vt:lpstr>
      <vt:lpstr>Adjuvant Drugs</vt:lpstr>
      <vt:lpstr>PowerPoint Presentation</vt:lpstr>
      <vt:lpstr>PowerPoint Presentation</vt:lpstr>
      <vt:lpstr>PowerPoint Presentation</vt:lpstr>
      <vt:lpstr>PowerPoint Presentation</vt:lpstr>
      <vt:lpstr>Introduction</vt:lpstr>
      <vt:lpstr>Mechanism of Action</vt:lpstr>
      <vt:lpstr>Stages of Anesthesia</vt:lpstr>
      <vt:lpstr>Inhaled Anesthetics</vt:lpstr>
      <vt:lpstr>MAC</vt:lpstr>
      <vt:lpstr>Equilibrium dynamics</vt:lpstr>
      <vt:lpstr>Elimination</vt:lpstr>
      <vt:lpstr>Organ system effects</vt:lpstr>
      <vt:lpstr>Toxicity</vt:lpstr>
      <vt:lpstr>Intravenous Anesthetics</vt:lpstr>
      <vt:lpstr>Adjuvant drugs</vt:lpstr>
      <vt:lpstr>Balanced anesthesia</vt:lpstr>
      <vt:lpstr>Solubility properties</vt:lpstr>
      <vt:lpstr>Concentration in inspired air</vt:lpstr>
      <vt:lpstr>Pulmonary ventilation</vt:lpstr>
      <vt:lpstr>Pulmonary blood flow</vt:lpstr>
      <vt:lpstr>Arteriovenous gradient</vt:lpstr>
      <vt:lpstr>the arterial tension</vt:lpstr>
      <vt:lpstr>equilibrate with the brain</vt:lpstr>
      <vt:lpstr>increase in ventilation</vt:lpstr>
      <vt:lpstr>thiopental</vt:lpstr>
      <vt:lpstr>Propofol</vt:lpstr>
      <vt:lpstr>Etomidate</vt:lpstr>
      <vt:lpstr>Ketamine</vt:lpstr>
      <vt:lpstr>induction of anesthesia</vt:lpstr>
      <vt:lpstr>picure of IV anesthetics</vt:lpstr>
      <vt:lpstr>Drug Pictures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Dr.Farjoo</dc:creator>
  <cp:lastModifiedBy>pooja patwa</cp:lastModifiedBy>
  <cp:revision>226</cp:revision>
  <dcterms:created xsi:type="dcterms:W3CDTF">2006-12-04T09:52:11Z</dcterms:created>
  <dcterms:modified xsi:type="dcterms:W3CDTF">2024-11-26T07:07:33Z</dcterms:modified>
</cp:coreProperties>
</file>