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70" r:id="rId9"/>
    <p:sldId id="325" r:id="rId10"/>
    <p:sldId id="269" r:id="rId11"/>
    <p:sldId id="276" r:id="rId12"/>
    <p:sldId id="277" r:id="rId13"/>
    <p:sldId id="278" r:id="rId14"/>
    <p:sldId id="279" r:id="rId15"/>
    <p:sldId id="280" r:id="rId16"/>
    <p:sldId id="282" r:id="rId17"/>
    <p:sldId id="281" r:id="rId18"/>
    <p:sldId id="283" r:id="rId19"/>
    <p:sldId id="284" r:id="rId20"/>
    <p:sldId id="285" r:id="rId21"/>
    <p:sldId id="286" r:id="rId22"/>
    <p:sldId id="324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321" r:id="rId36"/>
    <p:sldId id="322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23" r:id="rId58"/>
    <p:sldId id="319" r:id="rId59"/>
    <p:sldId id="32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7BECB-FDE3-4B51-BE62-D96329AA9059}" type="datetimeFigureOut">
              <a:rPr lang="en-IN" smtClean="0"/>
              <a:pPr/>
              <a:t>26-11-2024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4B5DB-0446-452D-AA8D-43276B7C5A96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73542"/>
            <a:ext cx="7772400" cy="1470025"/>
          </a:xfrm>
        </p:spPr>
        <p:txBody>
          <a:bodyPr/>
          <a:lstStyle/>
          <a:p>
            <a:r>
              <a:rPr lang="en-IN" b="1" dirty="0">
                <a:solidFill>
                  <a:schemeClr val="tx2"/>
                </a:solidFill>
              </a:rPr>
              <a:t>Brachial Plexus Block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8A26B4A-1949-0C71-C61C-4F18A0337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16" y="619191"/>
            <a:ext cx="6692108" cy="6380522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84168" y="2636912"/>
            <a:ext cx="2808312" cy="2016224"/>
          </a:xfrm>
        </p:spPr>
        <p:txBody>
          <a:bodyPr>
            <a:normAutofit fontScale="85000" lnSpcReduction="20000"/>
          </a:bodyPr>
          <a:lstStyle/>
          <a:p>
            <a:r>
              <a:rPr lang="en-IN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I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alt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Pooja Shah</a:t>
            </a:r>
            <a:endParaRPr lang="en-I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</a:p>
          <a:p>
            <a:r>
              <a:rPr lang="en-I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Dept. of Anaesthesia</a:t>
            </a:r>
          </a:p>
          <a:p>
            <a:r>
              <a:rPr lang="en-I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SBKSMIRC</a:t>
            </a:r>
            <a:endParaRPr lang="en-I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IN" b="1" dirty="0"/>
              <a:t>CUTANEOUS DISTRIBUTION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1438"/>
            <a:ext cx="8352928" cy="496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IN" b="1" dirty="0"/>
              <a:t>ANATOMIC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en-IN" dirty="0"/>
              <a:t>The plexus may include anterior </a:t>
            </a:r>
            <a:r>
              <a:rPr lang="en-IN" dirty="0" err="1"/>
              <a:t>rami</a:t>
            </a:r>
            <a:r>
              <a:rPr lang="en-IN" dirty="0"/>
              <a:t> from C4 or T2 and these are designated as</a:t>
            </a:r>
          </a:p>
          <a:p>
            <a:r>
              <a:rPr lang="en-IN" dirty="0"/>
              <a:t>Pre fixed- C4 added</a:t>
            </a:r>
          </a:p>
          <a:p>
            <a:r>
              <a:rPr lang="en-IN" dirty="0"/>
              <a:t>Post fixed- T2 added.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The connective tissue sheath that invests the plexus especially in the </a:t>
            </a:r>
            <a:r>
              <a:rPr lang="en-IN" dirty="0" err="1"/>
              <a:t>axillary</a:t>
            </a:r>
            <a:r>
              <a:rPr lang="en-IN" dirty="0"/>
              <a:t> region has a convoluted and </a:t>
            </a:r>
            <a:r>
              <a:rPr lang="en-IN" dirty="0" err="1"/>
              <a:t>septated</a:t>
            </a:r>
            <a:r>
              <a:rPr lang="en-IN" dirty="0"/>
              <a:t> structure that can lead to non uniform distribution of local anaesthetics 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85000" lnSpcReduction="10000"/>
          </a:bodyPr>
          <a:lstStyle/>
          <a:p>
            <a:r>
              <a:rPr lang="en-IN" dirty="0"/>
              <a:t>The </a:t>
            </a:r>
            <a:r>
              <a:rPr lang="en-IN" dirty="0" err="1"/>
              <a:t>musculocutaneous</a:t>
            </a:r>
            <a:r>
              <a:rPr lang="en-IN" dirty="0"/>
              <a:t> nerve may fuse to or have</a:t>
            </a:r>
          </a:p>
          <a:p>
            <a:pPr>
              <a:buNone/>
            </a:pPr>
            <a:r>
              <a:rPr lang="en-IN" dirty="0"/>
              <a:t>	communications with the median nerve , which can</a:t>
            </a:r>
          </a:p>
          <a:p>
            <a:pPr>
              <a:buNone/>
            </a:pPr>
            <a:r>
              <a:rPr lang="en-IN" dirty="0"/>
              <a:t>	result in its absence from within the </a:t>
            </a:r>
            <a:r>
              <a:rPr lang="en-IN" dirty="0" err="1"/>
              <a:t>coracobrachialis</a:t>
            </a:r>
            <a:endParaRPr lang="en-IN" dirty="0"/>
          </a:p>
          <a:p>
            <a:pPr>
              <a:buNone/>
            </a:pPr>
            <a:r>
              <a:rPr lang="en-IN" dirty="0"/>
              <a:t>	muscle.</a:t>
            </a:r>
          </a:p>
          <a:p>
            <a:r>
              <a:rPr lang="en-IN" dirty="0"/>
              <a:t>Communication between median and </a:t>
            </a:r>
            <a:r>
              <a:rPr lang="en-IN" dirty="0" err="1"/>
              <a:t>ulnar</a:t>
            </a:r>
            <a:r>
              <a:rPr lang="en-IN" dirty="0"/>
              <a:t> nerves is common in the forearm with the median nerve</a:t>
            </a:r>
          </a:p>
          <a:p>
            <a:pPr>
              <a:buNone/>
            </a:pPr>
            <a:r>
              <a:rPr lang="en-IN" dirty="0"/>
              <a:t>	replacing the innervations to various muscles normally</a:t>
            </a:r>
          </a:p>
          <a:p>
            <a:pPr>
              <a:buNone/>
            </a:pPr>
            <a:r>
              <a:rPr lang="en-IN" dirty="0"/>
              <a:t>	supplied by the </a:t>
            </a:r>
            <a:r>
              <a:rPr lang="en-IN" dirty="0" err="1"/>
              <a:t>ulnar</a:t>
            </a:r>
            <a:r>
              <a:rPr lang="en-IN" dirty="0"/>
              <a:t> nerve.</a:t>
            </a:r>
          </a:p>
          <a:p>
            <a:r>
              <a:rPr lang="en-IN" dirty="0"/>
              <a:t>Variations with respect to vessels within the arm may</a:t>
            </a:r>
          </a:p>
          <a:p>
            <a:pPr>
              <a:buNone/>
            </a:pPr>
            <a:r>
              <a:rPr lang="en-IN" dirty="0"/>
              <a:t>	be present like double </a:t>
            </a:r>
            <a:r>
              <a:rPr lang="en-IN" dirty="0" err="1"/>
              <a:t>axillary</a:t>
            </a:r>
            <a:r>
              <a:rPr lang="en-IN" dirty="0"/>
              <a:t> veins , high origin of</a:t>
            </a:r>
          </a:p>
          <a:p>
            <a:pPr>
              <a:buNone/>
            </a:pPr>
            <a:r>
              <a:rPr lang="en-IN" dirty="0"/>
              <a:t>	radial artery and double brachial arteries.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85000" lnSpcReduction="10000"/>
          </a:bodyPr>
          <a:lstStyle/>
          <a:p>
            <a:r>
              <a:rPr lang="en-IN" dirty="0"/>
              <a:t>The </a:t>
            </a:r>
            <a:r>
              <a:rPr lang="en-IN" dirty="0" err="1"/>
              <a:t>interscalene</a:t>
            </a:r>
            <a:r>
              <a:rPr lang="en-IN" dirty="0"/>
              <a:t> groove may have variations in the</a:t>
            </a:r>
          </a:p>
          <a:p>
            <a:pPr>
              <a:buNone/>
            </a:pPr>
            <a:r>
              <a:rPr lang="en-IN" dirty="0"/>
              <a:t>	relationship between the plexus roots and trunks and</a:t>
            </a:r>
          </a:p>
          <a:p>
            <a:pPr>
              <a:buNone/>
            </a:pPr>
            <a:r>
              <a:rPr lang="en-IN" dirty="0"/>
              <a:t>	the muscles.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For </a:t>
            </a:r>
            <a:r>
              <a:rPr lang="en-IN" dirty="0" err="1"/>
              <a:t>eg</a:t>
            </a:r>
            <a:r>
              <a:rPr lang="en-IN" dirty="0"/>
              <a:t>.- the C5 or C6 roots may traverse through or</a:t>
            </a:r>
          </a:p>
          <a:p>
            <a:pPr>
              <a:buNone/>
            </a:pPr>
            <a:r>
              <a:rPr lang="en-IN" dirty="0"/>
              <a:t>	anterior to the anterior scalene muscles.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In many specimens </a:t>
            </a:r>
            <a:r>
              <a:rPr lang="en-IN" i="1" dirty="0"/>
              <a:t>no inferior trunk exists , a single</a:t>
            </a:r>
          </a:p>
          <a:p>
            <a:pPr>
              <a:buNone/>
            </a:pPr>
            <a:r>
              <a:rPr lang="en-IN" dirty="0"/>
              <a:t>	cord or a pair of cords may develop. In some cases no</a:t>
            </a:r>
          </a:p>
          <a:p>
            <a:pPr>
              <a:buNone/>
            </a:pPr>
            <a:r>
              <a:rPr lang="en-IN" dirty="0"/>
              <a:t>	discrete posterior cord forms , with the posterior divisions diverging to form terminal branches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IN" b="1" dirty="0"/>
              <a:t>ANAESTHETIC IMPLICATION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IN" i="1" dirty="0"/>
              <a:t>	</a:t>
            </a:r>
            <a:r>
              <a:rPr lang="en-IN" b="1" i="1" dirty="0"/>
              <a:t>BRACHIAL PLEXUS BLOCK-</a:t>
            </a:r>
          </a:p>
          <a:p>
            <a:r>
              <a:rPr lang="en-IN" i="1" dirty="0"/>
              <a:t>Techniques-</a:t>
            </a:r>
          </a:p>
          <a:p>
            <a:r>
              <a:rPr lang="en-IN" dirty="0" err="1"/>
              <a:t>Interscalene</a:t>
            </a:r>
            <a:r>
              <a:rPr lang="en-IN" dirty="0"/>
              <a:t> Brachial Plexus Block</a:t>
            </a:r>
          </a:p>
          <a:p>
            <a:r>
              <a:rPr lang="en-IN" dirty="0"/>
              <a:t>Lower </a:t>
            </a:r>
            <a:r>
              <a:rPr lang="en-IN" dirty="0" err="1"/>
              <a:t>interscalene</a:t>
            </a:r>
            <a:r>
              <a:rPr lang="en-IN" dirty="0"/>
              <a:t> block</a:t>
            </a:r>
          </a:p>
          <a:p>
            <a:r>
              <a:rPr lang="en-IN" dirty="0" err="1"/>
              <a:t>Parascalene</a:t>
            </a:r>
            <a:r>
              <a:rPr lang="en-IN" dirty="0"/>
              <a:t> block</a:t>
            </a:r>
          </a:p>
          <a:p>
            <a:r>
              <a:rPr lang="en-IN" dirty="0" err="1"/>
              <a:t>Supraclavicular</a:t>
            </a:r>
            <a:r>
              <a:rPr lang="en-IN" dirty="0"/>
              <a:t>(</a:t>
            </a:r>
            <a:r>
              <a:rPr lang="en-IN" dirty="0" err="1"/>
              <a:t>Subclavian</a:t>
            </a:r>
            <a:r>
              <a:rPr lang="en-IN" dirty="0"/>
              <a:t>)Brachial Plexus Block</a:t>
            </a:r>
          </a:p>
          <a:p>
            <a:r>
              <a:rPr lang="en-IN" dirty="0" err="1"/>
              <a:t>Infraclavicular</a:t>
            </a:r>
            <a:r>
              <a:rPr lang="en-IN" dirty="0"/>
              <a:t> Brachial Plexus Block</a:t>
            </a:r>
          </a:p>
          <a:p>
            <a:r>
              <a:rPr lang="en-IN" dirty="0" err="1"/>
              <a:t>Axillary</a:t>
            </a:r>
            <a:r>
              <a:rPr lang="en-IN" dirty="0"/>
              <a:t> Brachial Plexus Block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IN" b="1" dirty="0"/>
              <a:t>INTERSCLALANE 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IN" dirty="0"/>
              <a:t>Described by </a:t>
            </a:r>
            <a:r>
              <a:rPr lang="en-IN" dirty="0" err="1"/>
              <a:t>winnie</a:t>
            </a:r>
            <a:r>
              <a:rPr lang="en-IN" dirty="0"/>
              <a:t> in 1970.</a:t>
            </a:r>
          </a:p>
          <a:p>
            <a:r>
              <a:rPr lang="en-IN" dirty="0"/>
              <a:t>Indications-</a:t>
            </a:r>
          </a:p>
          <a:p>
            <a:r>
              <a:rPr lang="en-IN" dirty="0"/>
              <a:t>Surgery in shoulder ,upper arm and forearm.</a:t>
            </a:r>
          </a:p>
          <a:p>
            <a:r>
              <a:rPr lang="en-IN" dirty="0"/>
              <a:t>Post operative analgesia for total shoulder </a:t>
            </a:r>
            <a:r>
              <a:rPr lang="en-IN" dirty="0" err="1"/>
              <a:t>arthroplasty</a:t>
            </a:r>
            <a:endParaRPr lang="en-IN" dirty="0"/>
          </a:p>
          <a:p>
            <a:r>
              <a:rPr lang="en-IN" dirty="0"/>
              <a:t>Blockade occurs at the level of the upper and middle trunks.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928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85000" lnSpcReduction="20000"/>
          </a:bodyPr>
          <a:lstStyle/>
          <a:p>
            <a:r>
              <a:rPr lang="en-IN" b="1" i="1" dirty="0"/>
              <a:t>Positioning-</a:t>
            </a:r>
            <a:r>
              <a:rPr lang="en-IN" i="1" dirty="0"/>
              <a:t> supine position with the head turned away</a:t>
            </a:r>
          </a:p>
          <a:p>
            <a:pPr>
              <a:buNone/>
            </a:pPr>
            <a:r>
              <a:rPr lang="en-IN" dirty="0"/>
              <a:t>     from the side to be blocked.</a:t>
            </a:r>
          </a:p>
          <a:p>
            <a:r>
              <a:rPr lang="en-IN" dirty="0"/>
              <a:t>The posterior border of the </a:t>
            </a:r>
            <a:r>
              <a:rPr lang="en-IN" dirty="0" err="1"/>
              <a:t>sternocleidomastoid</a:t>
            </a:r>
            <a:endParaRPr lang="en-IN" dirty="0"/>
          </a:p>
          <a:p>
            <a:pPr>
              <a:buNone/>
            </a:pPr>
            <a:r>
              <a:rPr lang="en-IN" dirty="0"/>
              <a:t>	muscle is palpated by having the patient briefly lift the</a:t>
            </a:r>
          </a:p>
          <a:p>
            <a:pPr>
              <a:buNone/>
            </a:pPr>
            <a:r>
              <a:rPr lang="en-IN" dirty="0"/>
              <a:t>	head.</a:t>
            </a:r>
          </a:p>
          <a:p>
            <a:r>
              <a:rPr lang="en-IN" dirty="0"/>
              <a:t>The </a:t>
            </a:r>
            <a:r>
              <a:rPr lang="en-IN" dirty="0" err="1"/>
              <a:t>interscalene</a:t>
            </a:r>
            <a:r>
              <a:rPr lang="en-IN" dirty="0"/>
              <a:t> groove can be palpated by rolling the</a:t>
            </a:r>
          </a:p>
          <a:p>
            <a:pPr>
              <a:buNone/>
            </a:pPr>
            <a:r>
              <a:rPr lang="en-IN" dirty="0"/>
              <a:t>	fingers </a:t>
            </a:r>
            <a:r>
              <a:rPr lang="en-IN" dirty="0" err="1"/>
              <a:t>posterolaterally</a:t>
            </a:r>
            <a:r>
              <a:rPr lang="en-IN" dirty="0"/>
              <a:t> from this border over the belly</a:t>
            </a:r>
          </a:p>
          <a:p>
            <a:pPr>
              <a:buNone/>
            </a:pPr>
            <a:r>
              <a:rPr lang="en-IN" dirty="0"/>
              <a:t>	of the anterior scalene muscle into the groove.</a:t>
            </a:r>
          </a:p>
          <a:p>
            <a:r>
              <a:rPr lang="en-IN" dirty="0"/>
              <a:t>A line extended laterally from the </a:t>
            </a:r>
            <a:r>
              <a:rPr lang="en-IN" dirty="0" err="1"/>
              <a:t>cricoid</a:t>
            </a:r>
            <a:r>
              <a:rPr lang="en-IN" dirty="0"/>
              <a:t> cartilage and</a:t>
            </a:r>
          </a:p>
          <a:p>
            <a:pPr>
              <a:buNone/>
            </a:pPr>
            <a:r>
              <a:rPr lang="en-IN" dirty="0"/>
              <a:t>	intersecting the </a:t>
            </a:r>
            <a:r>
              <a:rPr lang="en-IN" dirty="0" err="1"/>
              <a:t>interscalene</a:t>
            </a:r>
            <a:r>
              <a:rPr lang="en-IN" dirty="0"/>
              <a:t> groove indicates the level</a:t>
            </a:r>
          </a:p>
          <a:p>
            <a:pPr>
              <a:buNone/>
            </a:pPr>
            <a:r>
              <a:rPr lang="en-IN" dirty="0"/>
              <a:t>	of the transverse process of C6.</a:t>
            </a:r>
          </a:p>
          <a:p>
            <a:r>
              <a:rPr lang="en-IN" dirty="0"/>
              <a:t>The external jugular vein often overlies this point of</a:t>
            </a:r>
          </a:p>
          <a:p>
            <a:pPr>
              <a:buNone/>
            </a:pPr>
            <a:r>
              <a:rPr lang="en-IN" dirty="0"/>
              <a:t>	intersection.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992888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lnSpcReduction="10000"/>
          </a:bodyPr>
          <a:lstStyle/>
          <a:p>
            <a:r>
              <a:rPr lang="en-IN" b="1" dirty="0"/>
              <a:t>TECHNIQUE-</a:t>
            </a:r>
          </a:p>
          <a:p>
            <a:r>
              <a:rPr lang="en-IN" dirty="0"/>
              <a:t>Under sterile precautions and development of a skin wheal, a 22- to 25-gauge, 4-cm needle is inserted perpendicular to the skin at a 45-degree </a:t>
            </a:r>
            <a:r>
              <a:rPr lang="en-IN" dirty="0" err="1"/>
              <a:t>caudad</a:t>
            </a:r>
            <a:r>
              <a:rPr lang="en-IN" dirty="0"/>
              <a:t> and slightly posterior angle. The needle is advanced until </a:t>
            </a:r>
            <a:r>
              <a:rPr lang="en-IN" dirty="0" err="1"/>
              <a:t>paresthesia</a:t>
            </a:r>
            <a:r>
              <a:rPr lang="en-IN" dirty="0"/>
              <a:t> is elicited.</a:t>
            </a:r>
          </a:p>
          <a:p>
            <a:r>
              <a:rPr lang="en-IN" dirty="0"/>
              <a:t>If bone is encountered within 2 cm of the skin, it is likely to be a transverse process, and the needle may be “walked” across this structure to locate the nerve.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IN" b="1" dirty="0"/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10000"/>
          </a:bodyPr>
          <a:lstStyle/>
          <a:p>
            <a:r>
              <a:rPr lang="en-IN" dirty="0"/>
              <a:t>The </a:t>
            </a:r>
            <a:r>
              <a:rPr lang="en-IN" b="1" dirty="0"/>
              <a:t>brachial plexus </a:t>
            </a:r>
            <a:r>
              <a:rPr lang="en-IN" dirty="0"/>
              <a:t>is an arrangement of nerve fibres</a:t>
            </a:r>
            <a:r>
              <a:rPr lang="en-IN" b="1" dirty="0"/>
              <a:t>,</a:t>
            </a:r>
          </a:p>
          <a:p>
            <a:pPr>
              <a:buNone/>
            </a:pPr>
            <a:r>
              <a:rPr lang="en-IN" dirty="0"/>
              <a:t>     running from the spine, formed by the ventral </a:t>
            </a:r>
            <a:r>
              <a:rPr lang="en-IN" dirty="0" err="1"/>
              <a:t>rami</a:t>
            </a:r>
            <a:r>
              <a:rPr lang="en-IN" dirty="0"/>
              <a:t> of </a:t>
            </a:r>
            <a:r>
              <a:rPr lang="en-IN" i="1" dirty="0"/>
              <a:t>the lower cervical and upper thoracic nerve roots</a:t>
            </a:r>
          </a:p>
          <a:p>
            <a:r>
              <a:rPr lang="en-IN" dirty="0"/>
              <a:t>it </a:t>
            </a:r>
            <a:r>
              <a:rPr lang="en-IN" b="1" dirty="0"/>
              <a:t>includes –</a:t>
            </a:r>
          </a:p>
          <a:p>
            <a:pPr>
              <a:buNone/>
            </a:pPr>
            <a:r>
              <a:rPr lang="en-IN" dirty="0"/>
              <a:t>	from above the fifth cervical vertebra to underneath the first thoracic vertebra(C5-T1).</a:t>
            </a:r>
          </a:p>
          <a:p>
            <a:r>
              <a:rPr lang="en-IN" dirty="0"/>
              <a:t>It proceeds through the neck, the </a:t>
            </a:r>
            <a:r>
              <a:rPr lang="en-IN" dirty="0" err="1"/>
              <a:t>axilla</a:t>
            </a:r>
            <a:r>
              <a:rPr lang="en-IN" dirty="0"/>
              <a:t> and into the arm.</a:t>
            </a:r>
          </a:p>
          <a:p>
            <a:r>
              <a:rPr lang="en-IN" dirty="0"/>
              <a:t>The brachial plexus is responsible for </a:t>
            </a:r>
            <a:r>
              <a:rPr lang="en-IN" dirty="0" err="1"/>
              <a:t>cutaneous</a:t>
            </a:r>
            <a:r>
              <a:rPr lang="en-IN" dirty="0"/>
              <a:t> and</a:t>
            </a:r>
          </a:p>
          <a:p>
            <a:pPr>
              <a:buNone/>
            </a:pPr>
            <a:r>
              <a:rPr lang="en-IN" dirty="0"/>
              <a:t>	muscular </a:t>
            </a:r>
            <a:r>
              <a:rPr lang="en-IN" dirty="0" err="1"/>
              <a:t>innervation</a:t>
            </a:r>
            <a:r>
              <a:rPr lang="en-IN" dirty="0"/>
              <a:t> of the entire upper limb.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endParaRPr lang="en-IN" dirty="0"/>
          </a:p>
          <a:p>
            <a:r>
              <a:rPr lang="en-IN" dirty="0"/>
              <a:t>After negative aspiration, 10 to 40 </a:t>
            </a:r>
            <a:r>
              <a:rPr lang="en-IN" dirty="0" err="1"/>
              <a:t>mL</a:t>
            </a:r>
            <a:r>
              <a:rPr lang="en-IN" dirty="0"/>
              <a:t> of solution is injected incrementally, depending on the desired extent of blockade.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Contraction of the diaphragm indicates </a:t>
            </a:r>
            <a:r>
              <a:rPr lang="en-IN" dirty="0" err="1"/>
              <a:t>phrenic</a:t>
            </a:r>
            <a:r>
              <a:rPr lang="en-IN" dirty="0"/>
              <a:t> nerve stimulation and anterior needle placement; the needle should be redirected </a:t>
            </a:r>
            <a:r>
              <a:rPr lang="en-IN" dirty="0" err="1"/>
              <a:t>posteriorly</a:t>
            </a:r>
            <a:r>
              <a:rPr lang="en-IN" dirty="0"/>
              <a:t> to locate the brachial plexus.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IN" b="1" dirty="0"/>
          </a:p>
          <a:p>
            <a:r>
              <a:rPr lang="en-IN" dirty="0" err="1"/>
              <a:t>Ipsilateral</a:t>
            </a:r>
            <a:r>
              <a:rPr lang="en-IN" dirty="0"/>
              <a:t> diaphragmatic paresis</a:t>
            </a:r>
          </a:p>
          <a:p>
            <a:r>
              <a:rPr lang="en-IN" dirty="0"/>
              <a:t>Severe hypotension and </a:t>
            </a:r>
            <a:r>
              <a:rPr lang="en-IN" dirty="0" err="1"/>
              <a:t>bradycardia</a:t>
            </a:r>
            <a:r>
              <a:rPr lang="en-IN" dirty="0"/>
              <a:t> (i.e., the </a:t>
            </a:r>
            <a:r>
              <a:rPr lang="en-IN" dirty="0" err="1"/>
              <a:t>Bezold</a:t>
            </a:r>
            <a:r>
              <a:rPr lang="en-IN" dirty="0"/>
              <a:t>-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Jarisch</a:t>
            </a:r>
            <a:r>
              <a:rPr lang="en-IN" dirty="0"/>
              <a:t> reflex) </a:t>
            </a:r>
          </a:p>
          <a:p>
            <a:r>
              <a:rPr lang="en-IN" dirty="0"/>
              <a:t>Inadvertent epidural or spinal block</a:t>
            </a:r>
          </a:p>
          <a:p>
            <a:r>
              <a:rPr lang="en-IN" dirty="0"/>
              <a:t>Nerve damage or neuritis</a:t>
            </a:r>
          </a:p>
          <a:p>
            <a:r>
              <a:rPr lang="en-IN" dirty="0"/>
              <a:t>Intravascular injection with Seizure activity</a:t>
            </a:r>
          </a:p>
          <a:p>
            <a:r>
              <a:rPr lang="en-IN" dirty="0"/>
              <a:t>Horner’s syndrome with </a:t>
            </a:r>
            <a:r>
              <a:rPr lang="en-IN" dirty="0" err="1"/>
              <a:t>dyspnea</a:t>
            </a:r>
            <a:r>
              <a:rPr lang="en-IN" dirty="0"/>
              <a:t> and hoarseness of</a:t>
            </a:r>
          </a:p>
          <a:p>
            <a:pPr>
              <a:buNone/>
            </a:pPr>
            <a:r>
              <a:rPr lang="en-IN" dirty="0"/>
              <a:t>	voice.</a:t>
            </a:r>
          </a:p>
          <a:p>
            <a:r>
              <a:rPr lang="en-IN" dirty="0"/>
              <a:t>Puncture of the pleura may cause </a:t>
            </a:r>
            <a:r>
              <a:rPr lang="en-IN" dirty="0" err="1"/>
              <a:t>Pneumothorax</a:t>
            </a:r>
            <a:r>
              <a:rPr lang="en-IN" dirty="0"/>
              <a:t>.</a:t>
            </a:r>
          </a:p>
          <a:p>
            <a:r>
              <a:rPr lang="en-IN" dirty="0" err="1"/>
              <a:t>Hemothorax</a:t>
            </a:r>
            <a:r>
              <a:rPr lang="en-IN" dirty="0"/>
              <a:t>.</a:t>
            </a:r>
          </a:p>
          <a:p>
            <a:r>
              <a:rPr lang="en-IN" dirty="0"/>
              <a:t>Hematoma and Infection.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TREATMENT OF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0000" lnSpcReduction="20000"/>
          </a:bodyPr>
          <a:lstStyle/>
          <a:p>
            <a:r>
              <a:rPr lang="en-IN" dirty="0" err="1"/>
              <a:t>Horners</a:t>
            </a:r>
            <a:r>
              <a:rPr lang="en-IN" dirty="0"/>
              <a:t> syndrome: Do investigate through MRI or CT scan. Wait </a:t>
            </a:r>
            <a:r>
              <a:rPr lang="en-IN" dirty="0" err="1"/>
              <a:t>uptill</a:t>
            </a:r>
            <a:r>
              <a:rPr lang="en-IN" dirty="0"/>
              <a:t> 6 months to 12 months for resolution but may persist with </a:t>
            </a:r>
            <a:r>
              <a:rPr lang="en-IN" dirty="0" err="1"/>
              <a:t>ptosis</a:t>
            </a:r>
            <a:r>
              <a:rPr lang="en-IN" dirty="0"/>
              <a:t>.</a:t>
            </a:r>
          </a:p>
          <a:p>
            <a:r>
              <a:rPr lang="en-IN" dirty="0"/>
              <a:t>Hematoma formation are prevented by use of </a:t>
            </a:r>
            <a:r>
              <a:rPr lang="en-IN" dirty="0" err="1"/>
              <a:t>anticagulants</a:t>
            </a:r>
            <a:r>
              <a:rPr lang="en-IN" dirty="0"/>
              <a:t>( like </a:t>
            </a:r>
            <a:r>
              <a:rPr lang="en-IN" dirty="0" err="1"/>
              <a:t>enoxaparin</a:t>
            </a:r>
            <a:r>
              <a:rPr lang="en-IN" dirty="0"/>
              <a:t>)</a:t>
            </a:r>
          </a:p>
          <a:p>
            <a:r>
              <a:rPr lang="en-IN" dirty="0"/>
              <a:t>Neuritis and nerve damage prevented by use of </a:t>
            </a:r>
            <a:r>
              <a:rPr lang="en-IN" dirty="0" err="1"/>
              <a:t>appropiate</a:t>
            </a:r>
            <a:r>
              <a:rPr lang="en-IN" dirty="0"/>
              <a:t> needle.</a:t>
            </a:r>
          </a:p>
          <a:p>
            <a:r>
              <a:rPr lang="en-IN" dirty="0"/>
              <a:t>LAST(local anaesthesia systemic toxicity):</a:t>
            </a:r>
          </a:p>
          <a:p>
            <a:pPr>
              <a:buNone/>
            </a:pPr>
            <a:r>
              <a:rPr lang="en-IN" dirty="0"/>
              <a:t>	Includes mild symptoms(Auditory changes, numbness, </a:t>
            </a:r>
            <a:r>
              <a:rPr lang="en-IN" dirty="0" err="1"/>
              <a:t>aggitation</a:t>
            </a:r>
            <a:r>
              <a:rPr lang="en-IN" dirty="0"/>
              <a:t>) to CNS symptoms(seizure, coma, respiratory arrest) and cardio vascular events. Rx,</a:t>
            </a:r>
          </a:p>
          <a:p>
            <a:pPr>
              <a:buFontTx/>
              <a:buChar char="-"/>
            </a:pPr>
            <a:r>
              <a:rPr lang="en-IN" dirty="0"/>
              <a:t>Airway management</a:t>
            </a:r>
          </a:p>
          <a:p>
            <a:pPr>
              <a:buFontTx/>
              <a:buChar char="-"/>
            </a:pPr>
            <a:r>
              <a:rPr lang="en-IN" dirty="0"/>
              <a:t>Seizure </a:t>
            </a:r>
            <a:r>
              <a:rPr lang="en-IN" dirty="0" err="1"/>
              <a:t>supression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ACLS/ BLS</a:t>
            </a:r>
          </a:p>
          <a:p>
            <a:r>
              <a:rPr lang="en-IN" dirty="0" err="1"/>
              <a:t>Bezold</a:t>
            </a:r>
            <a:r>
              <a:rPr lang="en-IN" dirty="0"/>
              <a:t>- </a:t>
            </a:r>
            <a:r>
              <a:rPr lang="en-IN" dirty="0" err="1"/>
              <a:t>Jarisch</a:t>
            </a:r>
            <a:r>
              <a:rPr lang="en-IN" dirty="0"/>
              <a:t> reflex:  Treated with atropine </a:t>
            </a:r>
            <a:r>
              <a:rPr lang="en-IN"/>
              <a:t>and ephedrine</a:t>
            </a:r>
            <a:endParaRPr lang="en-IN" dirty="0"/>
          </a:p>
          <a:p>
            <a:pPr>
              <a:buNone/>
            </a:pPr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SCANNING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>
            <a:noAutofit/>
          </a:bodyPr>
          <a:lstStyle/>
          <a:p>
            <a:r>
              <a:rPr lang="en-IN" sz="2000" dirty="0"/>
              <a:t>The operator stands on the side of the patient to be blocked. The US machine should be at a comfortable ergonomic position on the opposite side of the patient.</a:t>
            </a:r>
          </a:p>
          <a:p>
            <a:r>
              <a:rPr lang="en-IN" sz="2000" dirty="0"/>
              <a:t>Distal to proximal or ‘</a:t>
            </a:r>
            <a:r>
              <a:rPr lang="en-IN" sz="2000" dirty="0" err="1"/>
              <a:t>Traceback</a:t>
            </a:r>
            <a:r>
              <a:rPr lang="en-IN" sz="2000" dirty="0"/>
              <a:t>’ approach</a:t>
            </a:r>
          </a:p>
          <a:p>
            <a:r>
              <a:rPr lang="en-IN" sz="2000" dirty="0"/>
              <a:t>The </a:t>
            </a:r>
            <a:r>
              <a:rPr lang="en-IN" sz="2000" dirty="0" err="1"/>
              <a:t>supraclavicular</a:t>
            </a:r>
            <a:r>
              <a:rPr lang="en-IN" sz="2000" dirty="0"/>
              <a:t> </a:t>
            </a:r>
            <a:r>
              <a:rPr lang="en-IN" sz="2000" dirty="0" err="1"/>
              <a:t>fossa</a:t>
            </a:r>
            <a:r>
              <a:rPr lang="en-IN" sz="2000" dirty="0"/>
              <a:t> is scanned first to identify the </a:t>
            </a:r>
            <a:r>
              <a:rPr lang="en-IN" sz="2000" dirty="0" err="1"/>
              <a:t>subclavian</a:t>
            </a:r>
            <a:r>
              <a:rPr lang="en-IN" sz="2000" dirty="0"/>
              <a:t> artery as it passes over the first rib.</a:t>
            </a:r>
          </a:p>
          <a:p>
            <a:r>
              <a:rPr lang="en-IN" sz="2000" dirty="0"/>
              <a:t>This may be achieved by placing the probe against the clavicle and scanning in a </a:t>
            </a:r>
            <a:r>
              <a:rPr lang="en-IN" sz="2000" dirty="0" err="1"/>
              <a:t>caudad</a:t>
            </a:r>
            <a:r>
              <a:rPr lang="en-IN" sz="2000" dirty="0"/>
              <a:t> direction.</a:t>
            </a:r>
          </a:p>
          <a:p>
            <a:r>
              <a:rPr lang="en-IN" sz="2000" dirty="0"/>
              <a:t>The vascular anatomy may be confirmed using the colour Doppler mode.</a:t>
            </a:r>
          </a:p>
          <a:p>
            <a:r>
              <a:rPr lang="en-IN" sz="2000" dirty="0"/>
              <a:t>The brachial plexus is easily identified in this region. It resembles a “bunch of grapes” usually lying </a:t>
            </a:r>
            <a:r>
              <a:rPr lang="en-IN" sz="2000" dirty="0" err="1"/>
              <a:t>supero</a:t>
            </a:r>
            <a:r>
              <a:rPr lang="en-IN" sz="2000" dirty="0"/>
              <a:t>-lateral to the artery.</a:t>
            </a:r>
          </a:p>
          <a:p>
            <a:r>
              <a:rPr lang="en-IN" sz="2000" dirty="0"/>
              <a:t>The nerves in this position appear hypo-echoic (black) surrounded by more </a:t>
            </a:r>
            <a:r>
              <a:rPr lang="en-IN" sz="2000" dirty="0" err="1"/>
              <a:t>echogenic</a:t>
            </a:r>
            <a:r>
              <a:rPr lang="en-IN" sz="2000" dirty="0"/>
              <a:t> (white) connective tissue.</a:t>
            </a:r>
          </a:p>
          <a:p>
            <a:r>
              <a:rPr lang="en-IN" sz="2000" dirty="0"/>
              <a:t>The plexus can be followed medially and </a:t>
            </a:r>
            <a:r>
              <a:rPr lang="en-IN" sz="2000" dirty="0" err="1"/>
              <a:t>cephalad</a:t>
            </a:r>
            <a:r>
              <a:rPr lang="en-IN" sz="2000" dirty="0"/>
              <a:t> along it course by keeping the nerves in the centre of the screen till the roots/trunks are seen as </a:t>
            </a:r>
            <a:r>
              <a:rPr lang="en-IN" sz="2000" dirty="0" err="1"/>
              <a:t>hypoechoic</a:t>
            </a:r>
            <a:r>
              <a:rPr lang="en-IN" sz="2000" dirty="0"/>
              <a:t> round or oval structures in the </a:t>
            </a:r>
            <a:r>
              <a:rPr lang="en-IN" sz="2000" dirty="0" err="1"/>
              <a:t>interscalene</a:t>
            </a:r>
            <a:r>
              <a:rPr lang="en-IN" sz="2000" dirty="0"/>
              <a:t> groove.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4704"/>
            <a:ext cx="82296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777686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MEDIAL TO LATERAL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20000"/>
          </a:bodyPr>
          <a:lstStyle/>
          <a:p>
            <a:r>
              <a:rPr lang="en-IN" dirty="0"/>
              <a:t>The probe is initially placed near the midline at the</a:t>
            </a:r>
          </a:p>
          <a:p>
            <a:pPr>
              <a:buNone/>
            </a:pPr>
            <a:r>
              <a:rPr lang="en-IN" dirty="0"/>
              <a:t>	level of </a:t>
            </a:r>
            <a:r>
              <a:rPr lang="en-IN" dirty="0" err="1"/>
              <a:t>cricoid</a:t>
            </a:r>
            <a:r>
              <a:rPr lang="en-IN" dirty="0"/>
              <a:t> cartilage and scanned laterally to</a:t>
            </a:r>
          </a:p>
          <a:p>
            <a:pPr>
              <a:buNone/>
            </a:pPr>
            <a:r>
              <a:rPr lang="en-IN" dirty="0"/>
              <a:t>	identify the carotid artery and internal jugular vein.</a:t>
            </a:r>
          </a:p>
          <a:p>
            <a:r>
              <a:rPr lang="en-IN" dirty="0"/>
              <a:t>The </a:t>
            </a:r>
            <a:r>
              <a:rPr lang="en-IN" dirty="0" err="1"/>
              <a:t>sternocleidomastoid</a:t>
            </a:r>
            <a:r>
              <a:rPr lang="en-IN" dirty="0"/>
              <a:t> muscle overlies these</a:t>
            </a:r>
          </a:p>
          <a:p>
            <a:pPr>
              <a:buNone/>
            </a:pPr>
            <a:r>
              <a:rPr lang="en-IN" dirty="0"/>
              <a:t>	structures. By moving the probe laterally, the anterior</a:t>
            </a:r>
          </a:p>
          <a:p>
            <a:pPr>
              <a:buNone/>
            </a:pPr>
            <a:r>
              <a:rPr lang="en-IN" dirty="0"/>
              <a:t>	scalene muscle is seen below the lateral edge of the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sternocleidomastoid</a:t>
            </a:r>
            <a:r>
              <a:rPr lang="en-IN" dirty="0"/>
              <a:t>.</a:t>
            </a:r>
          </a:p>
          <a:p>
            <a:r>
              <a:rPr lang="en-IN" dirty="0"/>
              <a:t>A groove containing the hypo-echoic nerve structures</a:t>
            </a:r>
          </a:p>
          <a:p>
            <a:pPr>
              <a:buNone/>
            </a:pPr>
            <a:r>
              <a:rPr lang="en-IN" dirty="0"/>
              <a:t>	can usually be identified but may require fine</a:t>
            </a:r>
          </a:p>
          <a:p>
            <a:pPr>
              <a:buNone/>
            </a:pPr>
            <a:r>
              <a:rPr lang="en-IN" dirty="0"/>
              <a:t>	adjustments of the probe in a rotational or tilting</a:t>
            </a:r>
          </a:p>
          <a:p>
            <a:pPr>
              <a:buNone/>
            </a:pPr>
            <a:r>
              <a:rPr lang="en-IN" dirty="0"/>
              <a:t>	motion.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13690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IN" b="1" dirty="0"/>
              <a:t>OUT OF PLAIN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0000" lnSpcReduction="20000"/>
          </a:bodyPr>
          <a:lstStyle/>
          <a:p>
            <a:r>
              <a:rPr lang="en-IN" dirty="0"/>
              <a:t>The needle is inserted cranial to the probe similar to techniques</a:t>
            </a:r>
          </a:p>
          <a:p>
            <a:pPr>
              <a:buNone/>
            </a:pPr>
            <a:r>
              <a:rPr lang="en-IN" dirty="0"/>
              <a:t>	for internal jugular </a:t>
            </a:r>
            <a:r>
              <a:rPr lang="en-IN" dirty="0" err="1"/>
              <a:t>cannulation</a:t>
            </a:r>
            <a:r>
              <a:rPr lang="en-IN" dirty="0"/>
              <a:t>.</a:t>
            </a:r>
          </a:p>
          <a:p>
            <a:r>
              <a:rPr lang="en-IN" dirty="0"/>
              <a:t>The needle may be seen as a bright dot on the screen as it</a:t>
            </a:r>
          </a:p>
          <a:p>
            <a:pPr>
              <a:buNone/>
            </a:pPr>
            <a:r>
              <a:rPr lang="en-IN" dirty="0"/>
              <a:t>	crosses the ultrasound beam.</a:t>
            </a:r>
          </a:p>
          <a:p>
            <a:r>
              <a:rPr lang="en-IN" dirty="0"/>
              <a:t>It may initially be difficult to be sure which part of the needle you</a:t>
            </a:r>
          </a:p>
          <a:p>
            <a:pPr>
              <a:buNone/>
            </a:pPr>
            <a:r>
              <a:rPr lang="en-IN" dirty="0"/>
              <a:t>	are seeing as the “dot” may represent a cross-section of the</a:t>
            </a:r>
          </a:p>
          <a:p>
            <a:pPr>
              <a:buNone/>
            </a:pPr>
            <a:r>
              <a:rPr lang="en-IN" dirty="0"/>
              <a:t>	shaft and not the needle tip.</a:t>
            </a:r>
          </a:p>
          <a:p>
            <a:r>
              <a:rPr lang="en-IN" dirty="0"/>
              <a:t>By tilting the probe, the tip is identified as the point where further</a:t>
            </a:r>
          </a:p>
          <a:p>
            <a:pPr>
              <a:buNone/>
            </a:pPr>
            <a:r>
              <a:rPr lang="en-IN" dirty="0"/>
              <a:t>	tilting leads to the bright dot no longer being visualised onscreen.</a:t>
            </a:r>
          </a:p>
          <a:p>
            <a:r>
              <a:rPr lang="en-IN" dirty="0"/>
              <a:t>The movement of the surrounding tissues in response to rapid</a:t>
            </a:r>
          </a:p>
          <a:p>
            <a:pPr>
              <a:buNone/>
            </a:pPr>
            <a:r>
              <a:rPr lang="en-IN" dirty="0"/>
              <a:t>	small movements of the needle may also aid its identification.</a:t>
            </a:r>
          </a:p>
          <a:p>
            <a:r>
              <a:rPr lang="en-IN" dirty="0"/>
              <a:t>This method is preferred by the authors only for catheter</a:t>
            </a:r>
          </a:p>
          <a:p>
            <a:pPr>
              <a:buNone/>
            </a:pPr>
            <a:r>
              <a:rPr lang="en-IN" dirty="0"/>
              <a:t>	insertion.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512"/>
            <a:ext cx="7435924" cy="525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10000"/>
          </a:bodyPr>
          <a:lstStyle/>
          <a:p>
            <a:r>
              <a:rPr lang="en-IN" dirty="0"/>
              <a:t>The trunks pass laterally and lies around the </a:t>
            </a:r>
            <a:r>
              <a:rPr lang="en-IN" dirty="0" err="1"/>
              <a:t>subclavian</a:t>
            </a:r>
            <a:endParaRPr lang="en-IN" dirty="0"/>
          </a:p>
          <a:p>
            <a:pPr>
              <a:buNone/>
            </a:pPr>
            <a:r>
              <a:rPr lang="en-IN" dirty="0"/>
              <a:t>	artery while passing over the first rib to enter the </a:t>
            </a:r>
            <a:r>
              <a:rPr lang="en-IN" dirty="0" err="1"/>
              <a:t>axilla</a:t>
            </a:r>
            <a:r>
              <a:rPr lang="en-IN" dirty="0"/>
              <a:t>,</a:t>
            </a:r>
          </a:p>
          <a:p>
            <a:pPr>
              <a:buNone/>
            </a:pPr>
            <a:r>
              <a:rPr lang="en-IN" dirty="0"/>
              <a:t>	between the clavicle and the scapula.</a:t>
            </a:r>
          </a:p>
          <a:p>
            <a:r>
              <a:rPr lang="en-IN" dirty="0"/>
              <a:t>Behind the clavicle, each trunk splits into anterior and</a:t>
            </a:r>
          </a:p>
          <a:p>
            <a:pPr>
              <a:buNone/>
            </a:pPr>
            <a:r>
              <a:rPr lang="en-IN" dirty="0"/>
              <a:t>	posterior divisions. These recombine to form the</a:t>
            </a:r>
          </a:p>
          <a:p>
            <a:pPr>
              <a:buNone/>
            </a:pPr>
            <a:r>
              <a:rPr lang="en-IN" dirty="0"/>
              <a:t>	posterior , lateral and medial cords around the </a:t>
            </a:r>
            <a:r>
              <a:rPr lang="en-IN" dirty="0" err="1"/>
              <a:t>axillary</a:t>
            </a:r>
            <a:endParaRPr lang="en-IN" dirty="0"/>
          </a:p>
          <a:p>
            <a:pPr>
              <a:buNone/>
            </a:pPr>
            <a:r>
              <a:rPr lang="en-IN" dirty="0"/>
              <a:t>	artery.</a:t>
            </a:r>
          </a:p>
          <a:p>
            <a:r>
              <a:rPr lang="en-IN" dirty="0"/>
              <a:t>The upper roots (C5–7) tend to stay lateral, the lower</a:t>
            </a:r>
          </a:p>
          <a:p>
            <a:pPr>
              <a:buNone/>
            </a:pPr>
            <a:r>
              <a:rPr lang="en-IN" dirty="0"/>
              <a:t>	roots (C8,T1) tend to stay medial and All roots</a:t>
            </a:r>
          </a:p>
          <a:p>
            <a:pPr>
              <a:buNone/>
            </a:pPr>
            <a:r>
              <a:rPr lang="en-IN" dirty="0"/>
              <a:t>	contribute to the posterior cord, and therefore also to</a:t>
            </a:r>
          </a:p>
          <a:p>
            <a:pPr>
              <a:buNone/>
            </a:pPr>
            <a:r>
              <a:rPr lang="en-IN" dirty="0"/>
              <a:t>	the radial nerve.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END POINT OF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0000" lnSpcReduction="20000"/>
          </a:bodyPr>
          <a:lstStyle/>
          <a:p>
            <a:r>
              <a:rPr lang="en-IN" dirty="0"/>
              <a:t>A small amount of local anaesthetic is injected to hydro-dissect</a:t>
            </a:r>
          </a:p>
          <a:p>
            <a:pPr>
              <a:buNone/>
            </a:pPr>
            <a:r>
              <a:rPr lang="en-IN" dirty="0"/>
              <a:t>	and open up the </a:t>
            </a:r>
            <a:r>
              <a:rPr lang="en-IN" dirty="0" err="1"/>
              <a:t>fascial</a:t>
            </a:r>
            <a:r>
              <a:rPr lang="en-IN" dirty="0"/>
              <a:t> plane.</a:t>
            </a:r>
          </a:p>
          <a:p>
            <a:r>
              <a:rPr lang="en-IN" dirty="0"/>
              <a:t>This allows clearer visualization of the nerve structures.</a:t>
            </a:r>
          </a:p>
          <a:p>
            <a:r>
              <a:rPr lang="en-IN" dirty="0"/>
              <a:t>Local anaesthetic should ideally spread anterior and</a:t>
            </a:r>
          </a:p>
          <a:p>
            <a:pPr>
              <a:buNone/>
            </a:pPr>
            <a:r>
              <a:rPr lang="en-IN" dirty="0"/>
              <a:t>	posterior to the nerve structures and surround the nerves as a</a:t>
            </a:r>
          </a:p>
          <a:p>
            <a:pPr>
              <a:buNone/>
            </a:pPr>
            <a:r>
              <a:rPr lang="en-IN" dirty="0"/>
              <a:t>	doughnut shaped </a:t>
            </a:r>
            <a:r>
              <a:rPr lang="en-IN" dirty="0" err="1"/>
              <a:t>hypoechoic</a:t>
            </a:r>
            <a:r>
              <a:rPr lang="en-IN" dirty="0"/>
              <a:t> area</a:t>
            </a:r>
          </a:p>
          <a:p>
            <a:r>
              <a:rPr lang="en-IN" dirty="0"/>
              <a:t>Avoid intramuscular injection which is indicated by an increase in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echogenicity</a:t>
            </a:r>
            <a:r>
              <a:rPr lang="en-IN" dirty="0"/>
              <a:t> (increasing black space) within the muscle bulk.</a:t>
            </a:r>
          </a:p>
          <a:p>
            <a:r>
              <a:rPr lang="en-IN" dirty="0"/>
              <a:t>It is usually more difficult to inject into the muscle.</a:t>
            </a:r>
          </a:p>
          <a:p>
            <a:r>
              <a:rPr lang="en-IN" dirty="0"/>
              <a:t>Adjust the needle position during injection to optimize local</a:t>
            </a:r>
          </a:p>
          <a:p>
            <a:pPr>
              <a:buNone/>
            </a:pPr>
            <a:r>
              <a:rPr lang="en-IN" dirty="0"/>
              <a:t>	anaesthetic spread if necessary. Scan proximally and distally</a:t>
            </a:r>
          </a:p>
          <a:p>
            <a:pPr>
              <a:buNone/>
            </a:pPr>
            <a:r>
              <a:rPr lang="en-IN" dirty="0"/>
              <a:t>	along the course of the nerves to assess the extent of local</a:t>
            </a:r>
          </a:p>
          <a:p>
            <a:pPr>
              <a:buNone/>
            </a:pPr>
            <a:r>
              <a:rPr lang="en-IN" dirty="0"/>
              <a:t>	anaesthetic spread.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77686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IN" b="1" dirty="0"/>
              <a:t>CHECKING OF BLOCK ADEQUANCY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20000"/>
          </a:bodyPr>
          <a:lstStyle/>
          <a:p>
            <a:r>
              <a:rPr lang="en-IN" dirty="0"/>
              <a:t>It may be possible to demonstrate adequate surgical</a:t>
            </a:r>
          </a:p>
          <a:p>
            <a:pPr>
              <a:buNone/>
            </a:pPr>
            <a:r>
              <a:rPr lang="en-IN" dirty="0"/>
              <a:t>	anaesthesia after 5-10 minutes, however, some blocks</a:t>
            </a:r>
          </a:p>
          <a:p>
            <a:pPr>
              <a:buNone/>
            </a:pPr>
            <a:r>
              <a:rPr lang="en-IN" dirty="0"/>
              <a:t>	may take significantly longer to establish (up to 40</a:t>
            </a:r>
          </a:p>
          <a:p>
            <a:pPr>
              <a:buNone/>
            </a:pPr>
            <a:r>
              <a:rPr lang="en-IN" dirty="0"/>
              <a:t>	minutes).</a:t>
            </a:r>
          </a:p>
          <a:p>
            <a:r>
              <a:rPr lang="en-IN" dirty="0"/>
              <a:t>Three components for the block should be tested.</a:t>
            </a:r>
          </a:p>
          <a:p>
            <a:r>
              <a:rPr lang="en-IN" dirty="0"/>
              <a:t>Motor- by asking the patient to abduct and flex the arm</a:t>
            </a:r>
          </a:p>
          <a:p>
            <a:r>
              <a:rPr lang="en-IN" dirty="0"/>
              <a:t>Sensory- by checking loss of cold sensation over the</a:t>
            </a:r>
          </a:p>
          <a:p>
            <a:pPr>
              <a:buNone/>
            </a:pPr>
            <a:r>
              <a:rPr lang="en-IN" dirty="0"/>
              <a:t>	area of surgery</a:t>
            </a:r>
          </a:p>
          <a:p>
            <a:r>
              <a:rPr lang="en-IN" dirty="0" err="1"/>
              <a:t>Proprioception</a:t>
            </a:r>
            <a:r>
              <a:rPr lang="en-IN" dirty="0"/>
              <a:t>- by demonstrating loss of sense of</a:t>
            </a:r>
          </a:p>
          <a:p>
            <a:pPr>
              <a:buNone/>
            </a:pPr>
            <a:r>
              <a:rPr lang="en-IN" dirty="0"/>
              <a:t>	joint position and motion</a:t>
            </a:r>
            <a:endParaRPr lang="en-IN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IN" b="1" dirty="0"/>
              <a:t>CHECKING OF BLOCK ADEQUANCY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20000"/>
          </a:bodyPr>
          <a:lstStyle/>
          <a:p>
            <a:r>
              <a:rPr lang="en-IN" dirty="0"/>
              <a:t>It may be possible to demonstrate adequate surgical</a:t>
            </a:r>
          </a:p>
          <a:p>
            <a:pPr>
              <a:buNone/>
            </a:pPr>
            <a:r>
              <a:rPr lang="en-IN" dirty="0"/>
              <a:t>	anaesthesia after 5-10 minutes, however, some</a:t>
            </a:r>
          </a:p>
          <a:p>
            <a:pPr>
              <a:buNone/>
            </a:pPr>
            <a:r>
              <a:rPr lang="en-IN" dirty="0"/>
              <a:t>	blocks may take significantly longer to establish (up to</a:t>
            </a:r>
          </a:p>
          <a:p>
            <a:pPr>
              <a:buNone/>
            </a:pPr>
            <a:r>
              <a:rPr lang="en-IN" dirty="0"/>
              <a:t>	40 minutes).</a:t>
            </a:r>
          </a:p>
          <a:p>
            <a:r>
              <a:rPr lang="en-IN" dirty="0"/>
              <a:t>Three components for the block should be tested.</a:t>
            </a:r>
          </a:p>
          <a:p>
            <a:r>
              <a:rPr lang="en-IN" b="1" dirty="0"/>
              <a:t>Motor-</a:t>
            </a:r>
            <a:r>
              <a:rPr lang="en-IN" dirty="0"/>
              <a:t> by asking the patient to abduct and flex the arm</a:t>
            </a:r>
          </a:p>
          <a:p>
            <a:r>
              <a:rPr lang="en-IN" b="1" dirty="0"/>
              <a:t>Sensory-</a:t>
            </a:r>
            <a:r>
              <a:rPr lang="en-IN" dirty="0"/>
              <a:t> by checking loss of cold sensation over the</a:t>
            </a:r>
          </a:p>
          <a:p>
            <a:pPr>
              <a:buNone/>
            </a:pPr>
            <a:r>
              <a:rPr lang="en-IN" dirty="0"/>
              <a:t>	area of surgery</a:t>
            </a:r>
          </a:p>
          <a:p>
            <a:r>
              <a:rPr lang="en-IN" b="1" dirty="0" err="1"/>
              <a:t>Proprioception</a:t>
            </a:r>
            <a:r>
              <a:rPr lang="en-IN" b="1" dirty="0"/>
              <a:t>-</a:t>
            </a:r>
            <a:r>
              <a:rPr lang="en-IN" dirty="0"/>
              <a:t> by demonstrating loss of sense of</a:t>
            </a:r>
          </a:p>
          <a:p>
            <a:pPr>
              <a:buNone/>
            </a:pPr>
            <a:r>
              <a:rPr lang="en-IN" dirty="0"/>
              <a:t>	joint position and motion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IN" b="1" dirty="0"/>
              <a:t>CATHETER 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7500" lnSpcReduction="20000"/>
          </a:bodyPr>
          <a:lstStyle/>
          <a:p>
            <a:r>
              <a:rPr lang="en-IN" dirty="0"/>
              <a:t>Continuous </a:t>
            </a:r>
            <a:r>
              <a:rPr lang="en-IN" dirty="0" err="1"/>
              <a:t>interscalene</a:t>
            </a:r>
            <a:r>
              <a:rPr lang="en-IN" dirty="0"/>
              <a:t> block (CISB) may also be</a:t>
            </a:r>
          </a:p>
          <a:p>
            <a:pPr>
              <a:buNone/>
            </a:pPr>
            <a:r>
              <a:rPr lang="en-IN" dirty="0"/>
              <a:t>	performed for procedures with anticipated ongoing pain.</a:t>
            </a:r>
          </a:p>
          <a:p>
            <a:r>
              <a:rPr lang="en-IN" dirty="0"/>
              <a:t>The in-plane or out-of-plane approach may be used for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siting</a:t>
            </a:r>
            <a:r>
              <a:rPr lang="en-IN" dirty="0"/>
              <a:t> CISB.</a:t>
            </a:r>
          </a:p>
          <a:p>
            <a:r>
              <a:rPr lang="en-IN" dirty="0"/>
              <a:t>Injection of 0.5-1ml of local anaesthetic or 5% dextrose</a:t>
            </a:r>
          </a:p>
          <a:p>
            <a:pPr>
              <a:buNone/>
            </a:pPr>
            <a:r>
              <a:rPr lang="en-IN" dirty="0"/>
              <a:t>	solution (if nerve stimulation is being used) through the</a:t>
            </a:r>
          </a:p>
          <a:p>
            <a:pPr>
              <a:buNone/>
            </a:pPr>
            <a:r>
              <a:rPr lang="en-IN" dirty="0"/>
              <a:t>	needle to distend the </a:t>
            </a:r>
            <a:r>
              <a:rPr lang="en-IN" dirty="0" err="1"/>
              <a:t>interscalene</a:t>
            </a:r>
            <a:r>
              <a:rPr lang="en-IN" dirty="0"/>
              <a:t> groove is</a:t>
            </a:r>
          </a:p>
          <a:p>
            <a:pPr>
              <a:buNone/>
            </a:pPr>
            <a:r>
              <a:rPr lang="en-IN" dirty="0"/>
              <a:t>	recommended to facilitate the ease of catheter</a:t>
            </a:r>
          </a:p>
          <a:p>
            <a:pPr>
              <a:buNone/>
            </a:pPr>
            <a:r>
              <a:rPr lang="en-IN" dirty="0"/>
              <a:t>	advancement.</a:t>
            </a:r>
          </a:p>
          <a:p>
            <a:r>
              <a:rPr lang="en-IN" dirty="0"/>
              <a:t>Local anaesthetic spread can be observed in real time</a:t>
            </a:r>
          </a:p>
          <a:p>
            <a:pPr>
              <a:buNone/>
            </a:pPr>
            <a:r>
              <a:rPr lang="en-IN" dirty="0"/>
              <a:t>	during catheter injection to help confirm correct</a:t>
            </a:r>
          </a:p>
          <a:p>
            <a:pPr>
              <a:buNone/>
            </a:pPr>
            <a:r>
              <a:rPr lang="en-IN" dirty="0"/>
              <a:t>	positioning.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LOWER INTERSCALENE BLOCK(LISB)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20000"/>
          </a:bodyPr>
          <a:lstStyle/>
          <a:p>
            <a:r>
              <a:rPr lang="en-IN" b="1" i="1" dirty="0"/>
              <a:t>Indications</a:t>
            </a:r>
          </a:p>
          <a:p>
            <a:r>
              <a:rPr lang="en-IN" dirty="0"/>
              <a:t>Operations on the shoulder, </a:t>
            </a:r>
            <a:r>
              <a:rPr lang="en-IN" dirty="0" err="1"/>
              <a:t>upperarm</a:t>
            </a:r>
            <a:r>
              <a:rPr lang="en-IN" dirty="0"/>
              <a:t> and elbow. </a:t>
            </a:r>
          </a:p>
          <a:p>
            <a:r>
              <a:rPr lang="en-IN" b="1" i="1" dirty="0"/>
              <a:t>Location</a:t>
            </a:r>
          </a:p>
          <a:p>
            <a:r>
              <a:rPr lang="en-IN" dirty="0"/>
              <a:t>Approach is same as ISB but block is given more </a:t>
            </a:r>
            <a:r>
              <a:rPr lang="en-IN" dirty="0" err="1"/>
              <a:t>caudad</a:t>
            </a:r>
            <a:r>
              <a:rPr lang="en-IN" dirty="0"/>
              <a:t>.</a:t>
            </a:r>
          </a:p>
          <a:p>
            <a:r>
              <a:rPr lang="en-IN" dirty="0"/>
              <a:t>Middle and index finger placed at posterior border of </a:t>
            </a:r>
            <a:r>
              <a:rPr lang="en-IN" dirty="0" err="1"/>
              <a:t>clavicular</a:t>
            </a:r>
            <a:r>
              <a:rPr lang="en-IN" dirty="0"/>
              <a:t> head of SCM so as middle or index finger should touch clavicle depending on left or right side to be blocked</a:t>
            </a:r>
          </a:p>
          <a:p>
            <a:r>
              <a:rPr lang="en-IN" dirty="0"/>
              <a:t>After palpating </a:t>
            </a:r>
            <a:r>
              <a:rPr lang="en-IN" dirty="0" err="1"/>
              <a:t>interscalene</a:t>
            </a:r>
            <a:r>
              <a:rPr lang="en-IN" dirty="0"/>
              <a:t>  groove needle is advanced perpendicular to skin plane and on slight caudal direction, needle is advanced till stimulation </a:t>
            </a:r>
            <a:r>
              <a:rPr lang="en-IN"/>
              <a:t>was obtained. </a:t>
            </a:r>
            <a:endParaRPr lang="en-IN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PARASCALENE 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en-IN" dirty="0"/>
              <a:t>Patient supine with a role under the shoulder, arm by the side and head turned to opposite side.</a:t>
            </a:r>
          </a:p>
          <a:p>
            <a:r>
              <a:rPr lang="en-IN" dirty="0"/>
              <a:t>The injection site is junction of upper 2/3 </a:t>
            </a:r>
            <a:r>
              <a:rPr lang="en-IN" dirty="0" err="1"/>
              <a:t>eith</a:t>
            </a:r>
            <a:r>
              <a:rPr lang="en-IN" dirty="0"/>
              <a:t> lower 1/3 of line joining the mid point of clavicle and transverse process of 6</a:t>
            </a:r>
            <a:r>
              <a:rPr lang="en-IN" baseline="30000" dirty="0"/>
              <a:t>th</a:t>
            </a:r>
            <a:r>
              <a:rPr lang="en-IN" dirty="0"/>
              <a:t> vertebra.</a:t>
            </a:r>
          </a:p>
          <a:p>
            <a:r>
              <a:rPr lang="en-IN" dirty="0"/>
              <a:t>Less complication.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IN" b="1" dirty="0"/>
              <a:t>SUPRACLAVICULAR 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/>
          </a:bodyPr>
          <a:lstStyle/>
          <a:p>
            <a:r>
              <a:rPr lang="en-IN" b="1" i="1" dirty="0"/>
              <a:t>Indications</a:t>
            </a:r>
          </a:p>
          <a:p>
            <a:r>
              <a:rPr lang="en-IN" dirty="0"/>
              <a:t>Operations on the elbow, forearm, and hand. Blockade occurs at the distal trunk–proximal division level.</a:t>
            </a:r>
          </a:p>
          <a:p>
            <a:r>
              <a:rPr lang="en-IN" b="1" i="1" dirty="0"/>
              <a:t>Location-</a:t>
            </a:r>
          </a:p>
          <a:p>
            <a:r>
              <a:rPr lang="en-IN" dirty="0"/>
              <a:t>The three trunks are clustered vertically over the first rib </a:t>
            </a:r>
            <a:r>
              <a:rPr lang="en-IN" dirty="0" err="1"/>
              <a:t>cephaloposterior</a:t>
            </a:r>
            <a:r>
              <a:rPr lang="en-IN" dirty="0"/>
              <a:t> to the </a:t>
            </a:r>
            <a:r>
              <a:rPr lang="en-IN" dirty="0" err="1"/>
              <a:t>subclavian</a:t>
            </a:r>
            <a:r>
              <a:rPr lang="en-IN" dirty="0"/>
              <a:t> artery.</a:t>
            </a:r>
          </a:p>
          <a:p>
            <a:r>
              <a:rPr lang="en-IN" dirty="0"/>
              <a:t>The neurovascular bundle lies inferior to the clavicle at about its midpoint.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727280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248472" cy="72008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244280" cy="5073427"/>
          </a:xfrm>
        </p:spPr>
        <p:txBody>
          <a:bodyPr>
            <a:noAutofit/>
          </a:bodyPr>
          <a:lstStyle/>
          <a:p>
            <a:r>
              <a:rPr lang="en-IN" sz="2000" b="1" dirty="0"/>
              <a:t>In the neck, the brachial plexus lies </a:t>
            </a:r>
            <a:r>
              <a:rPr lang="en-IN" sz="2000" dirty="0"/>
              <a:t>in the posterior triangle, being covered by the skin, </a:t>
            </a:r>
            <a:r>
              <a:rPr lang="en-IN" sz="2000" dirty="0" err="1"/>
              <a:t>Platysma</a:t>
            </a:r>
            <a:r>
              <a:rPr lang="en-IN" sz="2000" dirty="0"/>
              <a:t>, and deep fascia; where it is crossed by the </a:t>
            </a:r>
            <a:r>
              <a:rPr lang="en-IN" sz="2000" dirty="0" err="1"/>
              <a:t>supraclavicular</a:t>
            </a:r>
            <a:r>
              <a:rPr lang="en-IN" sz="2000" dirty="0"/>
              <a:t> nerves, the inferior belly of the </a:t>
            </a:r>
            <a:r>
              <a:rPr lang="en-IN" sz="2000" dirty="0" err="1"/>
              <a:t>Omohyoideus</a:t>
            </a:r>
            <a:r>
              <a:rPr lang="en-IN" sz="2000" dirty="0"/>
              <a:t>, the external jugular vein, and the transverse cervical artery.</a:t>
            </a:r>
          </a:p>
          <a:p>
            <a:r>
              <a:rPr lang="en-IN" sz="2000" dirty="0"/>
              <a:t>When It </a:t>
            </a:r>
            <a:r>
              <a:rPr lang="en-IN" sz="2000" b="1" dirty="0"/>
              <a:t>emerges between the </a:t>
            </a:r>
            <a:r>
              <a:rPr lang="en-IN" sz="2000" b="1" dirty="0" err="1"/>
              <a:t>Scaleni</a:t>
            </a:r>
            <a:r>
              <a:rPr lang="en-IN" sz="2000" b="1" dirty="0"/>
              <a:t> anterior and </a:t>
            </a:r>
            <a:r>
              <a:rPr lang="en-IN" sz="2000" b="1" dirty="0" err="1"/>
              <a:t>medius</a:t>
            </a:r>
            <a:r>
              <a:rPr lang="en-IN" sz="2000" b="1" dirty="0"/>
              <a:t>; its </a:t>
            </a:r>
            <a:r>
              <a:rPr lang="en-IN" sz="2000" dirty="0"/>
              <a:t>upper part lies above the third part of the </a:t>
            </a:r>
            <a:r>
              <a:rPr lang="en-IN" sz="2000" dirty="0" err="1"/>
              <a:t>subclavian</a:t>
            </a:r>
            <a:r>
              <a:rPr lang="en-IN" sz="2000" dirty="0"/>
              <a:t> artery, while the trunk formed by the union of the eighth cervical and first thoracic is placed behind the artery.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692696"/>
            <a:ext cx="417227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SUPRACLAVICULAR 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70000" lnSpcReduction="20000"/>
          </a:bodyPr>
          <a:lstStyle/>
          <a:p>
            <a:r>
              <a:rPr lang="en-IN" b="1" i="1" dirty="0"/>
              <a:t>Technique-</a:t>
            </a:r>
          </a:p>
          <a:p>
            <a:r>
              <a:rPr lang="en-IN" dirty="0"/>
              <a:t>In supine position with the head turned away from the</a:t>
            </a:r>
          </a:p>
          <a:p>
            <a:pPr>
              <a:buNone/>
            </a:pPr>
            <a:r>
              <a:rPr lang="en-IN" dirty="0"/>
              <a:t>	side to be blocked.</a:t>
            </a:r>
          </a:p>
          <a:p>
            <a:r>
              <a:rPr lang="en-IN" dirty="0"/>
              <a:t>The arm to be anesthetized is adducted, and the hand</a:t>
            </a:r>
          </a:p>
          <a:p>
            <a:pPr>
              <a:buNone/>
            </a:pPr>
            <a:r>
              <a:rPr lang="en-IN" dirty="0"/>
              <a:t>	should be extended along the side toward the </a:t>
            </a:r>
            <a:r>
              <a:rPr lang="en-IN" dirty="0" err="1"/>
              <a:t>ipsilateral</a:t>
            </a:r>
            <a:endParaRPr lang="en-IN" dirty="0"/>
          </a:p>
          <a:p>
            <a:pPr>
              <a:buNone/>
            </a:pPr>
            <a:r>
              <a:rPr lang="en-IN" dirty="0"/>
              <a:t>	knee as far as possible.</a:t>
            </a:r>
          </a:p>
          <a:p>
            <a:r>
              <a:rPr lang="en-IN" dirty="0"/>
              <a:t>In the </a:t>
            </a:r>
            <a:r>
              <a:rPr lang="en-IN" b="1" dirty="0"/>
              <a:t>classic technique, the midpoint of the clavicle is</a:t>
            </a:r>
          </a:p>
          <a:p>
            <a:pPr>
              <a:buNone/>
            </a:pPr>
            <a:r>
              <a:rPr lang="en-IN" dirty="0"/>
              <a:t>	identified . The posterior border of the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sternocleidomastoid</a:t>
            </a:r>
            <a:r>
              <a:rPr lang="en-IN" dirty="0"/>
              <a:t> is felt. The palpating fingers can</a:t>
            </a:r>
          </a:p>
          <a:p>
            <a:pPr>
              <a:buNone/>
            </a:pPr>
            <a:r>
              <a:rPr lang="en-IN" dirty="0"/>
              <a:t>	then roll over the belly of the anterior scalene muscle</a:t>
            </a:r>
          </a:p>
          <a:p>
            <a:pPr>
              <a:buNone/>
            </a:pPr>
            <a:r>
              <a:rPr lang="en-IN" dirty="0"/>
              <a:t>	into the </a:t>
            </a:r>
            <a:r>
              <a:rPr lang="en-IN" dirty="0" err="1"/>
              <a:t>interscalene</a:t>
            </a:r>
            <a:r>
              <a:rPr lang="en-IN" dirty="0"/>
              <a:t> groove, where a mark should be</a:t>
            </a:r>
          </a:p>
          <a:p>
            <a:pPr>
              <a:buNone/>
            </a:pPr>
            <a:r>
              <a:rPr lang="en-IN" dirty="0"/>
              <a:t>	made approximately 1.5 to 2.0 cm posterior to the</a:t>
            </a:r>
          </a:p>
          <a:p>
            <a:pPr>
              <a:buNone/>
            </a:pPr>
            <a:r>
              <a:rPr lang="en-IN" dirty="0"/>
              <a:t>	midpoint of the clavicle. Palpation of the </a:t>
            </a:r>
            <a:r>
              <a:rPr lang="en-IN" dirty="0" err="1"/>
              <a:t>subclavian</a:t>
            </a:r>
            <a:endParaRPr lang="en-IN" dirty="0"/>
          </a:p>
          <a:p>
            <a:pPr>
              <a:buNone/>
            </a:pPr>
            <a:r>
              <a:rPr lang="en-IN" dirty="0"/>
              <a:t>	artery at this site confirms the landmark.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Autofit/>
          </a:bodyPr>
          <a:lstStyle/>
          <a:p>
            <a:r>
              <a:rPr lang="en-IN" sz="2400" dirty="0"/>
              <a:t>After appropriate preparation and development of a skin</a:t>
            </a:r>
          </a:p>
          <a:p>
            <a:pPr>
              <a:buNone/>
            </a:pPr>
            <a:r>
              <a:rPr lang="en-IN" sz="2400" dirty="0"/>
              <a:t>	wheal, the </a:t>
            </a:r>
            <a:r>
              <a:rPr lang="en-IN" sz="2400" dirty="0" err="1"/>
              <a:t>anesthesiologist</a:t>
            </a:r>
            <a:r>
              <a:rPr lang="en-IN" sz="2400" dirty="0"/>
              <a:t> stands at the side of the patient</a:t>
            </a:r>
          </a:p>
          <a:p>
            <a:pPr>
              <a:buNone/>
            </a:pPr>
            <a:r>
              <a:rPr lang="en-IN" sz="2400" dirty="0"/>
              <a:t>	facing the patient's head.</a:t>
            </a:r>
          </a:p>
          <a:p>
            <a:r>
              <a:rPr lang="en-IN" sz="2400" dirty="0"/>
              <a:t>A 22-gauge, 4-cm needle is directed in a </a:t>
            </a:r>
            <a:r>
              <a:rPr lang="en-IN" sz="2400" dirty="0" err="1"/>
              <a:t>caudad</a:t>
            </a:r>
            <a:r>
              <a:rPr lang="en-IN" sz="2400" dirty="0"/>
              <a:t>, slightly</a:t>
            </a:r>
          </a:p>
          <a:p>
            <a:pPr>
              <a:buNone/>
            </a:pPr>
            <a:r>
              <a:rPr lang="en-IN" sz="2400" dirty="0"/>
              <a:t>	medial, and posterior direction until a </a:t>
            </a:r>
            <a:r>
              <a:rPr lang="en-IN" sz="2400" dirty="0" err="1"/>
              <a:t>paresthesia</a:t>
            </a:r>
            <a:r>
              <a:rPr lang="en-IN" sz="2400" dirty="0"/>
              <a:t> is elicited</a:t>
            </a:r>
          </a:p>
          <a:p>
            <a:pPr>
              <a:buNone/>
            </a:pPr>
            <a:r>
              <a:rPr lang="en-IN" sz="2400" dirty="0"/>
              <a:t>	or the first rib is encountered.</a:t>
            </a:r>
          </a:p>
          <a:p>
            <a:r>
              <a:rPr lang="en-IN" sz="2400" dirty="0"/>
              <a:t>If a syringe is attached, this orientation causes the needle</a:t>
            </a:r>
          </a:p>
          <a:p>
            <a:pPr>
              <a:buNone/>
            </a:pPr>
            <a:r>
              <a:rPr lang="en-IN" sz="2400" dirty="0"/>
              <a:t>	shaft and syringe to lie almost parallel to a line joining the</a:t>
            </a:r>
          </a:p>
          <a:p>
            <a:pPr>
              <a:buNone/>
            </a:pPr>
            <a:r>
              <a:rPr lang="en-IN" sz="2400" dirty="0"/>
              <a:t>	skin entry site and the patient's ear.</a:t>
            </a:r>
          </a:p>
          <a:p>
            <a:r>
              <a:rPr lang="en-IN" sz="2400" dirty="0"/>
              <a:t>If the first rib is encountered without elicitation of a</a:t>
            </a:r>
          </a:p>
          <a:p>
            <a:pPr>
              <a:buNone/>
            </a:pPr>
            <a:r>
              <a:rPr lang="en-IN" sz="2400" dirty="0"/>
              <a:t>	</a:t>
            </a:r>
            <a:r>
              <a:rPr lang="en-IN" sz="2400" dirty="0" err="1"/>
              <a:t>paresthesia</a:t>
            </a:r>
            <a:r>
              <a:rPr lang="en-IN" sz="2400" dirty="0"/>
              <a:t>, the needle can be systematically walked</a:t>
            </a:r>
          </a:p>
          <a:p>
            <a:pPr>
              <a:buNone/>
            </a:pPr>
            <a:r>
              <a:rPr lang="en-IN" sz="2400" dirty="0"/>
              <a:t>	</a:t>
            </a:r>
            <a:r>
              <a:rPr lang="en-IN" sz="2400" dirty="0" err="1"/>
              <a:t>anteriorly</a:t>
            </a:r>
            <a:r>
              <a:rPr lang="en-IN" sz="2400" dirty="0"/>
              <a:t> and </a:t>
            </a:r>
            <a:r>
              <a:rPr lang="en-IN" sz="2400" dirty="0" err="1"/>
              <a:t>posteriorly</a:t>
            </a:r>
            <a:r>
              <a:rPr lang="en-IN" sz="2400" dirty="0"/>
              <a:t> along the rib until the plexus or the</a:t>
            </a:r>
          </a:p>
          <a:p>
            <a:pPr>
              <a:buNone/>
            </a:pPr>
            <a:r>
              <a:rPr lang="en-IN" sz="2400" dirty="0"/>
              <a:t>	</a:t>
            </a:r>
            <a:r>
              <a:rPr lang="en-IN" sz="2400" dirty="0" err="1"/>
              <a:t>subclavian</a:t>
            </a:r>
            <a:r>
              <a:rPr lang="en-IN" sz="2400" dirty="0"/>
              <a:t> artery is located 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 lnSpcReduction="20000"/>
          </a:bodyPr>
          <a:lstStyle/>
          <a:p>
            <a:r>
              <a:rPr lang="en-IN" dirty="0"/>
              <a:t>Location of the artery provides a useful landmark; the needle can be withdrawn and reinserted in a more </a:t>
            </a:r>
            <a:r>
              <a:rPr lang="en-IN" dirty="0" err="1"/>
              <a:t>posterolateral</a:t>
            </a:r>
            <a:r>
              <a:rPr lang="en-IN" dirty="0"/>
              <a:t> direction, which generally results in a </a:t>
            </a:r>
            <a:r>
              <a:rPr lang="en-IN" dirty="0" err="1"/>
              <a:t>paresthesia</a:t>
            </a:r>
            <a:r>
              <a:rPr lang="en-IN" dirty="0"/>
              <a:t> or motor response.</a:t>
            </a:r>
          </a:p>
          <a:p>
            <a:r>
              <a:rPr lang="en-IN" dirty="0"/>
              <a:t>On localization of the brachial plexus, aspiration for blood should be performed before incremental injections of a total volume of 20 to 30 </a:t>
            </a:r>
            <a:r>
              <a:rPr lang="en-IN" dirty="0" err="1"/>
              <a:t>mL</a:t>
            </a:r>
            <a:r>
              <a:rPr lang="en-IN" dirty="0"/>
              <a:t> of solution.</a:t>
            </a:r>
          </a:p>
          <a:p>
            <a:r>
              <a:rPr lang="en-IN" b="1" i="1" dirty="0"/>
              <a:t>Complications</a:t>
            </a:r>
          </a:p>
          <a:p>
            <a:r>
              <a:rPr lang="en-IN" dirty="0" err="1"/>
              <a:t>Pneumothorax</a:t>
            </a:r>
            <a:endParaRPr lang="en-IN" dirty="0"/>
          </a:p>
          <a:p>
            <a:r>
              <a:rPr lang="en-IN" dirty="0" err="1"/>
              <a:t>phrenic</a:t>
            </a:r>
            <a:r>
              <a:rPr lang="en-IN" dirty="0"/>
              <a:t> nerve block (40% to 60%),</a:t>
            </a:r>
          </a:p>
          <a:p>
            <a:r>
              <a:rPr lang="en-IN" dirty="0"/>
              <a:t>Horner's syndrome and</a:t>
            </a:r>
          </a:p>
          <a:p>
            <a:r>
              <a:rPr lang="en-IN"/>
              <a:t>neuropathy</a:t>
            </a:r>
            <a:r>
              <a:rPr lang="en-IN" dirty="0"/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SUPRACLAVICULAR 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b="1" dirty="0"/>
              <a:t>Landmarks</a:t>
            </a:r>
          </a:p>
          <a:p>
            <a:r>
              <a:rPr lang="en-IN" dirty="0"/>
              <a:t>There is no proper landmark, besides the clavicle,</a:t>
            </a:r>
          </a:p>
          <a:p>
            <a:pPr>
              <a:buNone/>
            </a:pPr>
            <a:r>
              <a:rPr lang="en-IN" dirty="0"/>
              <a:t>	which in most patients is easily felt.</a:t>
            </a:r>
          </a:p>
          <a:p>
            <a:r>
              <a:rPr lang="en-IN" dirty="0"/>
              <a:t>The </a:t>
            </a:r>
            <a:r>
              <a:rPr lang="en-IN" dirty="0" err="1"/>
              <a:t>subclavian</a:t>
            </a:r>
            <a:r>
              <a:rPr lang="en-IN" dirty="0"/>
              <a:t> pulse might be palpated above</a:t>
            </a:r>
          </a:p>
          <a:p>
            <a:pPr>
              <a:buNone/>
            </a:pPr>
            <a:r>
              <a:rPr lang="en-IN" dirty="0"/>
              <a:t>	the clavicle, but that is not indispensable.</a:t>
            </a:r>
          </a:p>
          <a:p>
            <a:r>
              <a:rPr lang="en-IN" dirty="0"/>
              <a:t>The ultrasound probe is positioned in the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supraclavicular</a:t>
            </a:r>
            <a:r>
              <a:rPr lang="en-IN" dirty="0"/>
              <a:t> </a:t>
            </a:r>
            <a:r>
              <a:rPr lang="en-IN" dirty="0" err="1"/>
              <a:t>fossa</a:t>
            </a:r>
            <a:r>
              <a:rPr lang="en-IN" dirty="0"/>
              <a:t>, pointing </a:t>
            </a:r>
            <a:r>
              <a:rPr lang="en-IN" dirty="0" err="1"/>
              <a:t>caudad</a:t>
            </a:r>
            <a:r>
              <a:rPr lang="en-IN" dirty="0"/>
              <a:t>, and</a:t>
            </a:r>
          </a:p>
          <a:p>
            <a:pPr>
              <a:buNone/>
            </a:pPr>
            <a:r>
              <a:rPr lang="en-IN" dirty="0"/>
              <a:t>	moved laterally and medially, as well as in a</a:t>
            </a:r>
          </a:p>
          <a:p>
            <a:pPr>
              <a:buNone/>
            </a:pPr>
            <a:r>
              <a:rPr lang="en-IN" dirty="0"/>
              <a:t>	rocking fashion, in order to locate the </a:t>
            </a:r>
            <a:r>
              <a:rPr lang="en-IN" dirty="0" err="1"/>
              <a:t>subclavian</a:t>
            </a:r>
            <a:endParaRPr lang="en-IN" dirty="0"/>
          </a:p>
          <a:p>
            <a:pPr>
              <a:buNone/>
            </a:pPr>
            <a:r>
              <a:rPr lang="en-IN" dirty="0"/>
              <a:t>	artery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922114"/>
          </a:xfrm>
        </p:spPr>
        <p:txBody>
          <a:bodyPr>
            <a:normAutofit fontScale="90000"/>
          </a:bodyPr>
          <a:lstStyle/>
          <a:p>
            <a:r>
              <a:rPr lang="en-IN" sz="3200" b="1" dirty="0"/>
              <a:t>POSITION OF PROBE AND NEEDLE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>
            <a:normAutofit fontScale="77500" lnSpcReduction="20000"/>
          </a:bodyPr>
          <a:lstStyle/>
          <a:p>
            <a:r>
              <a:rPr lang="en-IN" b="1" dirty="0"/>
              <a:t>Landmarks</a:t>
            </a:r>
          </a:p>
          <a:p>
            <a:r>
              <a:rPr lang="en-IN" dirty="0"/>
              <a:t>There is no proper landmark, besides the clavicle, which in most patients is easily felt.</a:t>
            </a:r>
          </a:p>
          <a:p>
            <a:r>
              <a:rPr lang="en-IN" dirty="0"/>
              <a:t>The </a:t>
            </a:r>
            <a:r>
              <a:rPr lang="en-IN" dirty="0" err="1"/>
              <a:t>subclavian</a:t>
            </a:r>
            <a:r>
              <a:rPr lang="en-IN" dirty="0"/>
              <a:t> pulse might be palpated above the clavicle, but that is not indispensable.</a:t>
            </a:r>
          </a:p>
          <a:p>
            <a:r>
              <a:rPr lang="en-IN" dirty="0"/>
              <a:t>The ultrasound probe is positioned in the </a:t>
            </a:r>
            <a:r>
              <a:rPr lang="en-IN" dirty="0" err="1"/>
              <a:t>supraclavicular</a:t>
            </a:r>
            <a:r>
              <a:rPr lang="en-IN" dirty="0"/>
              <a:t> </a:t>
            </a:r>
            <a:r>
              <a:rPr lang="en-IN" dirty="0" err="1"/>
              <a:t>fossa</a:t>
            </a:r>
            <a:r>
              <a:rPr lang="en-IN" dirty="0"/>
              <a:t>, pointing </a:t>
            </a:r>
            <a:r>
              <a:rPr lang="en-IN" dirty="0" err="1"/>
              <a:t>caudad</a:t>
            </a:r>
            <a:r>
              <a:rPr lang="en-IN" dirty="0"/>
              <a:t>, and moved laterally and medially, as well as in a</a:t>
            </a:r>
          </a:p>
          <a:p>
            <a:pPr>
              <a:buNone/>
            </a:pPr>
            <a:r>
              <a:rPr lang="en-IN" dirty="0"/>
              <a:t>	rocking fashion, in order to locate the </a:t>
            </a:r>
            <a:r>
              <a:rPr lang="en-IN" dirty="0" err="1"/>
              <a:t>subclavian</a:t>
            </a:r>
            <a:endParaRPr lang="en-IN" dirty="0"/>
          </a:p>
          <a:p>
            <a:pPr>
              <a:buNone/>
            </a:pPr>
            <a:r>
              <a:rPr lang="en-IN" dirty="0"/>
              <a:t>	artery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79530"/>
            <a:ext cx="4038600" cy="522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IN" b="1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Once the </a:t>
            </a:r>
            <a:r>
              <a:rPr lang="en-IN" dirty="0" err="1"/>
              <a:t>subclavian</a:t>
            </a:r>
            <a:r>
              <a:rPr lang="en-IN" dirty="0"/>
              <a:t> artery is visualized, the</a:t>
            </a:r>
          </a:p>
          <a:p>
            <a:pPr>
              <a:buNone/>
            </a:pPr>
            <a:r>
              <a:rPr lang="en-IN" dirty="0"/>
              <a:t>	area lateral and superficial to it is explored until</a:t>
            </a:r>
          </a:p>
          <a:p>
            <a:pPr>
              <a:buNone/>
            </a:pPr>
            <a:r>
              <a:rPr lang="en-IN" dirty="0"/>
              <a:t>	the plexus is seen, with a characteristic</a:t>
            </a:r>
          </a:p>
          <a:p>
            <a:pPr>
              <a:buNone/>
            </a:pPr>
            <a:r>
              <a:rPr lang="en-IN" dirty="0"/>
              <a:t>	“honeycomb” appearance.</a:t>
            </a:r>
          </a:p>
          <a:p>
            <a:r>
              <a:rPr lang="en-IN" dirty="0"/>
              <a:t>Multiple nerves can be seen, or as few as two,</a:t>
            </a:r>
          </a:p>
          <a:p>
            <a:pPr>
              <a:buNone/>
            </a:pPr>
            <a:r>
              <a:rPr lang="en-IN" dirty="0"/>
              <a:t>	depending on the level and the patient (Figure1).</a:t>
            </a:r>
          </a:p>
          <a:p>
            <a:r>
              <a:rPr lang="en-IN" dirty="0"/>
              <a:t>A </a:t>
            </a:r>
            <a:r>
              <a:rPr lang="en-IN" dirty="0" err="1"/>
              <a:t>caudad-cephalad</a:t>
            </a:r>
            <a:r>
              <a:rPr lang="en-IN" dirty="0"/>
              <a:t> rocking motion is then used to find the plane where the nerves are best seen.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260648"/>
            <a:ext cx="4032448" cy="586551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200" b="1" dirty="0"/>
              <a:t>Figure 1:</a:t>
            </a:r>
            <a:r>
              <a:rPr lang="en-IN" sz="2200" dirty="0"/>
              <a:t> Left </a:t>
            </a:r>
            <a:r>
              <a:rPr lang="en-IN" sz="2200" dirty="0" err="1"/>
              <a:t>subclavian</a:t>
            </a:r>
            <a:r>
              <a:rPr lang="en-IN" sz="2200" dirty="0"/>
              <a:t> artery and nerves of the brachial plexus.</a:t>
            </a:r>
          </a:p>
          <a:p>
            <a:r>
              <a:rPr lang="en-IN" sz="2200" dirty="0"/>
              <a:t>The </a:t>
            </a:r>
            <a:r>
              <a:rPr lang="en-IN" sz="2200" dirty="0" err="1"/>
              <a:t>subclavian</a:t>
            </a:r>
            <a:r>
              <a:rPr lang="en-IN" sz="2200" dirty="0"/>
              <a:t> artery is seen beating at the </a:t>
            </a:r>
            <a:r>
              <a:rPr lang="en-IN" sz="2200" dirty="0" err="1"/>
              <a:t>center</a:t>
            </a:r>
            <a:r>
              <a:rPr lang="en-IN" sz="2200" dirty="0"/>
              <a:t> of the field.</a:t>
            </a:r>
          </a:p>
          <a:p>
            <a:r>
              <a:rPr lang="en-IN" sz="2200" dirty="0"/>
              <a:t>Underlying it is the first rib, with a bright cortical bone and a posterior shadow.</a:t>
            </a:r>
          </a:p>
          <a:p>
            <a:r>
              <a:rPr lang="en-IN" sz="2200" dirty="0"/>
              <a:t>The pleura are seen on each side of the rib, somewhat deeper, and moving with the patient’s respiration.</a:t>
            </a:r>
          </a:p>
          <a:p>
            <a:r>
              <a:rPr lang="en-IN" sz="2200" dirty="0"/>
              <a:t>The nerves of the brachial plexus can be seen lateral and a little superficial to the artery.</a:t>
            </a:r>
          </a:p>
          <a:p>
            <a:r>
              <a:rPr lang="en-IN" sz="2200" dirty="0"/>
              <a:t>The distribution is variable, with as little as two or as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4664"/>
            <a:ext cx="446449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IN" b="1" dirty="0"/>
              <a:t>INFRACLAVICULAR 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en-IN" b="1" i="1" dirty="0"/>
              <a:t>Indications-</a:t>
            </a:r>
            <a:r>
              <a:rPr lang="en-IN" i="1" dirty="0"/>
              <a:t> Hand, wrist, elbow and distal arm surgery</a:t>
            </a:r>
          </a:p>
          <a:p>
            <a:r>
              <a:rPr lang="en-IN" dirty="0"/>
              <a:t>Blockade occurs at the level of the cords of the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musculocutaneous</a:t>
            </a:r>
            <a:r>
              <a:rPr lang="en-IN" dirty="0"/>
              <a:t> and </a:t>
            </a:r>
            <a:r>
              <a:rPr lang="en-IN" dirty="0" err="1"/>
              <a:t>axillary</a:t>
            </a:r>
            <a:r>
              <a:rPr lang="en-IN" dirty="0"/>
              <a:t> nerves.</a:t>
            </a:r>
          </a:p>
          <a:p>
            <a:r>
              <a:rPr lang="en-IN" i="1" dirty="0"/>
              <a:t>Anatomical landmarks: The boundaries of the </a:t>
            </a:r>
            <a:r>
              <a:rPr lang="en-IN" b="1" i="1" dirty="0" err="1"/>
              <a:t>infraclavicular</a:t>
            </a:r>
            <a:r>
              <a:rPr lang="en-IN" b="1" i="1" dirty="0"/>
              <a:t> </a:t>
            </a:r>
            <a:r>
              <a:rPr lang="en-IN" b="1" dirty="0" err="1"/>
              <a:t>fossa</a:t>
            </a:r>
            <a:r>
              <a:rPr lang="en-IN" b="1" dirty="0"/>
              <a:t> are</a:t>
            </a:r>
          </a:p>
          <a:p>
            <a:pPr>
              <a:buNone/>
            </a:pPr>
            <a:r>
              <a:rPr lang="en-IN" dirty="0"/>
              <a:t>- </a:t>
            </a:r>
            <a:r>
              <a:rPr lang="en-IN" dirty="0" err="1"/>
              <a:t>pectoralis</a:t>
            </a:r>
            <a:r>
              <a:rPr lang="en-IN" dirty="0"/>
              <a:t> minor and major muscles </a:t>
            </a:r>
            <a:r>
              <a:rPr lang="en-IN" dirty="0" err="1"/>
              <a:t>anteriorly</a:t>
            </a:r>
            <a:r>
              <a:rPr lang="en-IN" dirty="0"/>
              <a:t>,</a:t>
            </a:r>
          </a:p>
          <a:p>
            <a:pPr>
              <a:buNone/>
            </a:pPr>
            <a:r>
              <a:rPr lang="en-IN" dirty="0"/>
              <a:t>- ribs medially ,</a:t>
            </a:r>
          </a:p>
          <a:p>
            <a:pPr>
              <a:buNone/>
            </a:pPr>
            <a:r>
              <a:rPr lang="en-IN" dirty="0"/>
              <a:t>- clavicle and the </a:t>
            </a:r>
            <a:r>
              <a:rPr lang="en-IN" dirty="0" err="1"/>
              <a:t>coracoid</a:t>
            </a:r>
            <a:r>
              <a:rPr lang="en-IN" dirty="0"/>
              <a:t> process superiorly,</a:t>
            </a:r>
          </a:p>
          <a:p>
            <a:pPr>
              <a:buNone/>
            </a:pPr>
            <a:r>
              <a:rPr lang="en-IN" dirty="0"/>
              <a:t>- </a:t>
            </a:r>
            <a:r>
              <a:rPr lang="en-IN" dirty="0" err="1"/>
              <a:t>humerus</a:t>
            </a:r>
            <a:r>
              <a:rPr lang="en-IN" dirty="0"/>
              <a:t> laterally.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n-IN" b="1" i="1" dirty="0"/>
              <a:t>Classic approach</a:t>
            </a:r>
          </a:p>
          <a:p>
            <a:r>
              <a:rPr lang="en-IN" dirty="0"/>
              <a:t>The needle is inserted 2 cm below the midpoint of the inferior </a:t>
            </a:r>
            <a:r>
              <a:rPr lang="en-IN" dirty="0" err="1"/>
              <a:t>clavicular</a:t>
            </a:r>
            <a:r>
              <a:rPr lang="en-IN" dirty="0"/>
              <a:t> border, advanced laterally and directed toward the </a:t>
            </a:r>
            <a:r>
              <a:rPr lang="en-IN" dirty="0" err="1"/>
              <a:t>axillary</a:t>
            </a:r>
            <a:r>
              <a:rPr lang="en-IN" dirty="0"/>
              <a:t> artery</a:t>
            </a:r>
          </a:p>
          <a:p>
            <a:r>
              <a:rPr lang="en-IN" dirty="0"/>
              <a:t>A </a:t>
            </a:r>
            <a:r>
              <a:rPr lang="en-IN" i="1" dirty="0" err="1"/>
              <a:t>coracoid</a:t>
            </a:r>
            <a:r>
              <a:rPr lang="en-IN" i="1" dirty="0"/>
              <a:t> technique consisting of insertion of the </a:t>
            </a:r>
            <a:r>
              <a:rPr lang="en-IN" dirty="0"/>
              <a:t>needle 2 cm medial and 2 cm caudal to the </a:t>
            </a:r>
            <a:r>
              <a:rPr lang="en-IN" dirty="0" err="1"/>
              <a:t>coracoid</a:t>
            </a:r>
            <a:r>
              <a:rPr lang="en-IN" dirty="0"/>
              <a:t> process has also been described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INFRACLAVICULAR APPROACH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412"/>
            <a:ext cx="7632848" cy="511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922114"/>
          </a:xfrm>
        </p:spPr>
        <p:txBody>
          <a:bodyPr/>
          <a:lstStyle/>
          <a:p>
            <a:r>
              <a:rPr lang="en-IN" b="1" dirty="0"/>
              <a:t>RELATIONS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Autofit/>
          </a:bodyPr>
          <a:lstStyle/>
          <a:p>
            <a:r>
              <a:rPr lang="en-IN" sz="2000" dirty="0"/>
              <a:t>the plexus next passes </a:t>
            </a:r>
            <a:r>
              <a:rPr lang="en-IN" sz="2000" b="1" dirty="0"/>
              <a:t>behind the clavicle, the </a:t>
            </a:r>
            <a:r>
              <a:rPr lang="en-IN" sz="2000" b="1" dirty="0" err="1"/>
              <a:t>Subclavius</a:t>
            </a:r>
            <a:r>
              <a:rPr lang="en-IN" sz="2000" b="1" dirty="0"/>
              <a:t>, and the </a:t>
            </a:r>
            <a:r>
              <a:rPr lang="en-IN" sz="2000" dirty="0"/>
              <a:t>transverse scapular vessels, and lies upon the first </a:t>
            </a:r>
            <a:r>
              <a:rPr lang="en-IN" sz="2000" dirty="0" err="1"/>
              <a:t>digitation</a:t>
            </a:r>
            <a:r>
              <a:rPr lang="en-IN" sz="2000" dirty="0"/>
              <a:t> of the </a:t>
            </a:r>
            <a:r>
              <a:rPr lang="en-IN" sz="2000" dirty="0" err="1"/>
              <a:t>Serratus</a:t>
            </a:r>
            <a:r>
              <a:rPr lang="en-IN" sz="2000" dirty="0"/>
              <a:t> anterior, and the</a:t>
            </a:r>
          </a:p>
          <a:p>
            <a:pPr>
              <a:buNone/>
            </a:pPr>
            <a:r>
              <a:rPr lang="en-IN" sz="2000" dirty="0"/>
              <a:t>	</a:t>
            </a:r>
            <a:r>
              <a:rPr lang="en-IN" sz="2000" dirty="0" err="1"/>
              <a:t>Subscapularis</a:t>
            </a:r>
            <a:r>
              <a:rPr lang="en-IN" sz="2000" dirty="0"/>
              <a:t>.</a:t>
            </a:r>
          </a:p>
          <a:p>
            <a:r>
              <a:rPr lang="en-IN" sz="2000" b="1" dirty="0"/>
              <a:t>In the </a:t>
            </a:r>
            <a:r>
              <a:rPr lang="en-IN" sz="2000" b="1" dirty="0" err="1"/>
              <a:t>axilla</a:t>
            </a:r>
            <a:r>
              <a:rPr lang="en-IN" sz="2000" b="1" dirty="0"/>
              <a:t> it is placed lateral to</a:t>
            </a:r>
          </a:p>
          <a:p>
            <a:pPr>
              <a:buNone/>
            </a:pPr>
            <a:r>
              <a:rPr lang="en-IN" sz="2000" dirty="0"/>
              <a:t>	the first portion of the </a:t>
            </a:r>
            <a:r>
              <a:rPr lang="en-IN" sz="2000" dirty="0" err="1"/>
              <a:t>axillary</a:t>
            </a:r>
            <a:endParaRPr lang="en-IN" sz="2000" dirty="0"/>
          </a:p>
          <a:p>
            <a:pPr>
              <a:buNone/>
            </a:pPr>
            <a:r>
              <a:rPr lang="en-IN" sz="2000" dirty="0"/>
              <a:t>	artery; </a:t>
            </a:r>
            <a:r>
              <a:rPr lang="en-IN" sz="2000" b="1" dirty="0"/>
              <a:t>it surrounds the second</a:t>
            </a:r>
          </a:p>
          <a:p>
            <a:pPr>
              <a:buNone/>
            </a:pPr>
            <a:r>
              <a:rPr lang="en-IN" sz="2000" b="1" dirty="0"/>
              <a:t>	part of the artery, one cord lying</a:t>
            </a:r>
          </a:p>
          <a:p>
            <a:pPr>
              <a:buNone/>
            </a:pPr>
            <a:r>
              <a:rPr lang="en-IN" sz="2000" dirty="0"/>
              <a:t>	medial to it, one lateral to it, and</a:t>
            </a:r>
          </a:p>
          <a:p>
            <a:pPr>
              <a:buNone/>
            </a:pPr>
            <a:r>
              <a:rPr lang="en-IN" sz="2000" dirty="0"/>
              <a:t>	one behind it; at the lower part of</a:t>
            </a:r>
          </a:p>
          <a:p>
            <a:pPr>
              <a:buNone/>
            </a:pPr>
            <a:r>
              <a:rPr lang="en-IN" sz="2000" dirty="0"/>
              <a:t>	the </a:t>
            </a:r>
            <a:r>
              <a:rPr lang="en-IN" sz="2000" dirty="0" err="1"/>
              <a:t>axilla</a:t>
            </a:r>
            <a:r>
              <a:rPr lang="en-IN" sz="2000" dirty="0"/>
              <a:t> it gives off its terminal</a:t>
            </a:r>
          </a:p>
          <a:p>
            <a:pPr>
              <a:buNone/>
            </a:pPr>
            <a:r>
              <a:rPr lang="en-IN" sz="2000" dirty="0"/>
              <a:t>	branches to the upper limb.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620688"/>
            <a:ext cx="40386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63284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AXILLARY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lnSpcReduction="10000"/>
          </a:bodyPr>
          <a:lstStyle/>
          <a:p>
            <a:r>
              <a:rPr lang="en-IN" dirty="0"/>
              <a:t>Indications –</a:t>
            </a:r>
          </a:p>
          <a:p>
            <a:r>
              <a:rPr lang="en-IN" dirty="0"/>
              <a:t>Include surgery on the forearm and hand. Elbow</a:t>
            </a:r>
          </a:p>
          <a:p>
            <a:pPr>
              <a:buNone/>
            </a:pPr>
            <a:r>
              <a:rPr lang="en-IN" dirty="0"/>
              <a:t>	procedures are also successfully performed with the </a:t>
            </a:r>
            <a:r>
              <a:rPr lang="en-IN" dirty="0" err="1"/>
              <a:t>axillary</a:t>
            </a:r>
            <a:r>
              <a:rPr lang="en-IN" dirty="0"/>
              <a:t> approach.</a:t>
            </a:r>
          </a:p>
          <a:p>
            <a:r>
              <a:rPr lang="en-IN" dirty="0"/>
              <a:t>Blockade occurs at the level of the terminal nerves.</a:t>
            </a:r>
          </a:p>
          <a:p>
            <a:r>
              <a:rPr lang="en-IN" dirty="0"/>
              <a:t>Blockade of the </a:t>
            </a:r>
            <a:r>
              <a:rPr lang="en-IN" dirty="0" err="1"/>
              <a:t>musculocutaneous</a:t>
            </a:r>
            <a:r>
              <a:rPr lang="en-IN" dirty="0"/>
              <a:t> nerve is not always produced with this approach.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AXILLARY BLOCK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81642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40768"/>
            <a:ext cx="4038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85000" lnSpcReduction="10000"/>
          </a:bodyPr>
          <a:lstStyle/>
          <a:p>
            <a:r>
              <a:rPr lang="en-IN" sz="3500" b="1" dirty="0"/>
              <a:t>Landmark-</a:t>
            </a:r>
          </a:p>
          <a:p>
            <a:pPr>
              <a:buNone/>
            </a:pPr>
            <a:endParaRPr lang="en-IN" b="1" dirty="0"/>
          </a:p>
          <a:p>
            <a:r>
              <a:rPr lang="en-IN" dirty="0"/>
              <a:t>The </a:t>
            </a:r>
            <a:r>
              <a:rPr lang="en-IN" dirty="0" err="1"/>
              <a:t>axillary</a:t>
            </a:r>
            <a:r>
              <a:rPr lang="en-IN" dirty="0"/>
              <a:t> artery is the most important landmark; the</a:t>
            </a:r>
          </a:p>
          <a:p>
            <a:pPr>
              <a:buNone/>
            </a:pPr>
            <a:r>
              <a:rPr lang="en-IN" dirty="0"/>
              <a:t>	nerves maintain a predictable orientation to the artery.</a:t>
            </a:r>
          </a:p>
          <a:p>
            <a:r>
              <a:rPr lang="en-IN" dirty="0"/>
              <a:t>The median nerve is found superior to the artery, the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ulnar</a:t>
            </a:r>
            <a:r>
              <a:rPr lang="en-IN" dirty="0"/>
              <a:t> nerve is inferior, and the radial nerve is posterior</a:t>
            </a:r>
          </a:p>
          <a:p>
            <a:pPr>
              <a:buNone/>
            </a:pPr>
            <a:r>
              <a:rPr lang="en-IN" dirty="0"/>
              <a:t>	and somewhat lateral</a:t>
            </a:r>
          </a:p>
          <a:p>
            <a:r>
              <a:rPr lang="en-IN" dirty="0"/>
              <a:t>At this level, the </a:t>
            </a:r>
            <a:r>
              <a:rPr lang="en-IN" dirty="0" err="1"/>
              <a:t>musculocutaneous</a:t>
            </a:r>
            <a:r>
              <a:rPr lang="en-IN" dirty="0"/>
              <a:t> nerve has already</a:t>
            </a:r>
          </a:p>
          <a:p>
            <a:pPr>
              <a:buNone/>
            </a:pPr>
            <a:r>
              <a:rPr lang="en-IN" dirty="0"/>
              <a:t>	left the sheath and lies in the substance of the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coracobrachialis</a:t>
            </a:r>
            <a:r>
              <a:rPr lang="en-IN" dirty="0"/>
              <a:t> muscle.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77500" lnSpcReduction="20000"/>
          </a:bodyPr>
          <a:lstStyle/>
          <a:p>
            <a:r>
              <a:rPr lang="en-IN" dirty="0"/>
              <a:t>The patient should be in the supine position with the</a:t>
            </a:r>
          </a:p>
          <a:p>
            <a:pPr>
              <a:buNone/>
            </a:pPr>
            <a:r>
              <a:rPr lang="en-IN" dirty="0"/>
              <a:t>	arm to be blocked placed at a right angle to the body</a:t>
            </a:r>
          </a:p>
          <a:p>
            <a:pPr>
              <a:buNone/>
            </a:pPr>
            <a:r>
              <a:rPr lang="en-IN" dirty="0"/>
              <a:t>	and the elbow flexed to 90 degrees.</a:t>
            </a:r>
          </a:p>
          <a:p>
            <a:r>
              <a:rPr lang="en-IN" dirty="0"/>
              <a:t>A </a:t>
            </a:r>
            <a:r>
              <a:rPr lang="en-IN" b="1" dirty="0" err="1"/>
              <a:t>transarterial</a:t>
            </a:r>
            <a:r>
              <a:rPr lang="en-IN" b="1" dirty="0"/>
              <a:t> technique </a:t>
            </a:r>
            <a:r>
              <a:rPr lang="en-IN" dirty="0"/>
              <a:t>can be used whereby the</a:t>
            </a:r>
          </a:p>
          <a:p>
            <a:pPr>
              <a:buNone/>
            </a:pPr>
            <a:r>
              <a:rPr lang="en-IN" dirty="0"/>
              <a:t>	needle pierces the artery and 40 to 50 </a:t>
            </a:r>
            <a:r>
              <a:rPr lang="en-IN" dirty="0" err="1"/>
              <a:t>mL</a:t>
            </a:r>
            <a:r>
              <a:rPr lang="en-IN" dirty="0"/>
              <a:t> of solution is</a:t>
            </a:r>
          </a:p>
          <a:p>
            <a:pPr>
              <a:buNone/>
            </a:pPr>
            <a:r>
              <a:rPr lang="en-IN" dirty="0"/>
              <a:t>	injected posterior to the artery; alternatively, half of the</a:t>
            </a:r>
          </a:p>
          <a:p>
            <a:pPr>
              <a:buNone/>
            </a:pPr>
            <a:r>
              <a:rPr lang="en-IN" dirty="0"/>
              <a:t>	solution can be injected posterior and half injected</a:t>
            </a:r>
          </a:p>
          <a:p>
            <a:pPr>
              <a:buNone/>
            </a:pPr>
            <a:r>
              <a:rPr lang="en-IN" dirty="0"/>
              <a:t>	anterior to the artery.</a:t>
            </a:r>
          </a:p>
          <a:p>
            <a:r>
              <a:rPr lang="en-IN" dirty="0"/>
              <a:t>Field block of the brachial plexus with a fanlike</a:t>
            </a:r>
          </a:p>
          <a:p>
            <a:pPr>
              <a:buNone/>
            </a:pPr>
            <a:r>
              <a:rPr lang="en-IN" dirty="0"/>
              <a:t>	injection of 10 to 15 </a:t>
            </a:r>
            <a:r>
              <a:rPr lang="en-IN" dirty="0" err="1"/>
              <a:t>mL</a:t>
            </a:r>
            <a:r>
              <a:rPr lang="en-IN" dirty="0"/>
              <a:t> of local anesthetic solution on</a:t>
            </a:r>
          </a:p>
          <a:p>
            <a:pPr>
              <a:buNone/>
            </a:pPr>
            <a:r>
              <a:rPr lang="en-IN" dirty="0"/>
              <a:t>	each side of the artery is a variation of the sheath technique.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Nerve injury and systemic toxicity</a:t>
            </a:r>
          </a:p>
          <a:p>
            <a:r>
              <a:rPr lang="en-IN" dirty="0"/>
              <a:t>Intravascular injection</a:t>
            </a:r>
          </a:p>
          <a:p>
            <a:r>
              <a:rPr lang="en-IN" dirty="0"/>
              <a:t>Hematoma and infection are rare complications.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LOCAL ANAESTHETIC DRUG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20000"/>
          </a:bodyPr>
          <a:lstStyle/>
          <a:p>
            <a:r>
              <a:rPr lang="en-IN" dirty="0"/>
              <a:t>Its concentration used depend upon the requirement of the</a:t>
            </a:r>
          </a:p>
          <a:p>
            <a:pPr>
              <a:buNone/>
            </a:pPr>
            <a:r>
              <a:rPr lang="en-IN" dirty="0"/>
              <a:t>	block in terms of surgical anaesthesia or analgesia, onset</a:t>
            </a:r>
          </a:p>
          <a:p>
            <a:pPr>
              <a:buNone/>
            </a:pPr>
            <a:r>
              <a:rPr lang="en-IN" dirty="0"/>
              <a:t>	time, duration and motor sparing effects.</a:t>
            </a:r>
          </a:p>
          <a:p>
            <a:r>
              <a:rPr lang="en-IN" dirty="0" err="1"/>
              <a:t>Bupivacaine</a:t>
            </a:r>
            <a:r>
              <a:rPr lang="en-IN" dirty="0"/>
              <a:t> (0.25-0.5%) and </a:t>
            </a:r>
            <a:r>
              <a:rPr lang="en-IN" dirty="0" err="1"/>
              <a:t>Ropivacaine</a:t>
            </a:r>
            <a:r>
              <a:rPr lang="en-IN" dirty="0"/>
              <a:t> (0.2-0.75%) are</a:t>
            </a:r>
          </a:p>
          <a:p>
            <a:pPr>
              <a:buNone/>
            </a:pPr>
            <a:r>
              <a:rPr lang="en-IN" dirty="0"/>
              <a:t>	commonly used .</a:t>
            </a:r>
          </a:p>
          <a:p>
            <a:r>
              <a:rPr lang="en-IN" dirty="0"/>
              <a:t>The volume required is 20-40 ml for nerve stimulator or</a:t>
            </a:r>
          </a:p>
          <a:p>
            <a:pPr>
              <a:buNone/>
            </a:pPr>
            <a:r>
              <a:rPr lang="en-IN" dirty="0"/>
              <a:t>	</a:t>
            </a:r>
            <a:r>
              <a:rPr lang="en-IN" dirty="0" err="1"/>
              <a:t>paraesthesia</a:t>
            </a:r>
            <a:r>
              <a:rPr lang="en-IN" dirty="0"/>
              <a:t> guided blockade.</a:t>
            </a:r>
          </a:p>
          <a:p>
            <a:r>
              <a:rPr lang="en-IN" dirty="0"/>
              <a:t>However, the advent of ultrasound allows lower volumes (10-15ml) to be used effectively.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IN" b="1" dirty="0"/>
              <a:t>ADJUVANTS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10000"/>
          </a:bodyPr>
          <a:lstStyle/>
          <a:p>
            <a:r>
              <a:rPr lang="en-IN" dirty="0" err="1"/>
              <a:t>Clonidine</a:t>
            </a:r>
            <a:r>
              <a:rPr lang="en-IN" dirty="0"/>
              <a:t> (1mcg/kg) is sometimes used as an adjunct as it can prolong the duration of the block.</a:t>
            </a:r>
          </a:p>
          <a:p>
            <a:r>
              <a:rPr lang="en-IN" dirty="0"/>
              <a:t>Alkalization (8.4% soda bicarbonate) will improve drug penetration and induce </a:t>
            </a:r>
            <a:r>
              <a:rPr lang="en-IN" dirty="0" err="1"/>
              <a:t>sfaster</a:t>
            </a:r>
            <a:r>
              <a:rPr lang="en-IN" dirty="0"/>
              <a:t> onset. For </a:t>
            </a:r>
            <a:r>
              <a:rPr lang="en-IN" dirty="0" err="1"/>
              <a:t>Lignocaine</a:t>
            </a:r>
            <a:r>
              <a:rPr lang="en-IN" dirty="0"/>
              <a:t> 1cc for 10cc, </a:t>
            </a:r>
            <a:r>
              <a:rPr lang="en-IN" dirty="0" err="1"/>
              <a:t>Bupivacaine</a:t>
            </a:r>
            <a:r>
              <a:rPr lang="en-IN" dirty="0"/>
              <a:t> 0.1 cc for 10cc</a:t>
            </a:r>
          </a:p>
          <a:p>
            <a:r>
              <a:rPr lang="en-IN" dirty="0"/>
              <a:t>Compounding (mixing two local </a:t>
            </a:r>
            <a:r>
              <a:rPr lang="en-IN" dirty="0" err="1"/>
              <a:t>anaesthe</a:t>
            </a:r>
            <a:r>
              <a:rPr lang="en-IN" dirty="0"/>
              <a:t> \tic drugs)</a:t>
            </a:r>
          </a:p>
          <a:p>
            <a:r>
              <a:rPr lang="en-IN" dirty="0" err="1"/>
              <a:t>Hyaluronidase</a:t>
            </a:r>
            <a:r>
              <a:rPr lang="en-IN" dirty="0"/>
              <a:t> (3.75 IU/ml)</a:t>
            </a:r>
          </a:p>
          <a:p>
            <a:r>
              <a:rPr lang="en-IN" dirty="0" err="1"/>
              <a:t>Dextran</a:t>
            </a:r>
            <a:endParaRPr lang="en-IN" dirty="0"/>
          </a:p>
          <a:p>
            <a:r>
              <a:rPr lang="en-IN" dirty="0"/>
              <a:t>Potassium </a:t>
            </a:r>
          </a:p>
          <a:p>
            <a:r>
              <a:rPr lang="en-IN" dirty="0"/>
              <a:t>Other drugs used are </a:t>
            </a:r>
            <a:r>
              <a:rPr lang="en-IN" dirty="0" err="1"/>
              <a:t>dexem</a:t>
            </a:r>
            <a:r>
              <a:rPr lang="en-IN" dirty="0"/>
              <a:t>, </a:t>
            </a:r>
            <a:r>
              <a:rPr lang="en-IN" dirty="0" err="1"/>
              <a:t>opiods</a:t>
            </a:r>
            <a:r>
              <a:rPr lang="en-IN" dirty="0"/>
              <a:t>, </a:t>
            </a:r>
            <a:r>
              <a:rPr lang="en-IN" dirty="0" err="1"/>
              <a:t>dexona</a:t>
            </a:r>
            <a:r>
              <a:rPr lang="en-IN" dirty="0"/>
              <a:t> etc.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EQUIPMENTS AND 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5145435"/>
          </a:xfrm>
        </p:spPr>
        <p:txBody>
          <a:bodyPr>
            <a:noAutofit/>
          </a:bodyPr>
          <a:lstStyle/>
          <a:p>
            <a:r>
              <a:rPr lang="en-IN" sz="2000" dirty="0"/>
              <a:t>Fully prepare the equipment and patient, including consent. Ensure intravenous </a:t>
            </a:r>
            <a:r>
              <a:rPr lang="en-IN" sz="2000" dirty="0" err="1"/>
              <a:t>access,monitoring</a:t>
            </a:r>
            <a:r>
              <a:rPr lang="en-IN" sz="2000" dirty="0"/>
              <a:t> and full resuscitation facilities.</a:t>
            </a:r>
          </a:p>
          <a:p>
            <a:r>
              <a:rPr lang="en-IN" sz="2000" dirty="0"/>
              <a:t>“Peripheral nerve blocks - Getting started”. Appropriate aseptic precautions should be taken.</a:t>
            </a:r>
          </a:p>
          <a:p>
            <a:r>
              <a:rPr lang="en-IN" sz="2000" dirty="0"/>
              <a:t>A linear ultrasound probe (Frequency 10-15 MHz) is used with the depth setting of 2-4 cm. A 50mm length insulated nerve stimulator needle is used to perform the block. Peripheral nerve stimulation</a:t>
            </a:r>
          </a:p>
          <a:p>
            <a:r>
              <a:rPr lang="en-IN" sz="2000" dirty="0"/>
              <a:t>(PNS) is desirable as an additional way of confirming nerve location but not essential.</a:t>
            </a:r>
          </a:p>
          <a:p>
            <a:r>
              <a:rPr lang="en-IN" sz="2000" dirty="0"/>
              <a:t>If PNS used, initial settings should be 0.5 </a:t>
            </a:r>
            <a:r>
              <a:rPr lang="en-IN" sz="2000" dirty="0" err="1"/>
              <a:t>mA</a:t>
            </a:r>
            <a:r>
              <a:rPr lang="en-IN" sz="2000" dirty="0"/>
              <a:t> for current , frequency of 2Hz and pulse width of 0.1 msec.</a:t>
            </a:r>
          </a:p>
          <a:p>
            <a:r>
              <a:rPr lang="en-IN" sz="2000" dirty="0"/>
              <a:t>Higher currents may result in muscle contractions which cause the arm to move and make it difficult to maintain a stable ultrasound image.</a:t>
            </a:r>
          </a:p>
          <a:p>
            <a:r>
              <a:rPr lang="en-IN" sz="2000" dirty="0"/>
              <a:t>If a PNS is used, the usual precautions of a threshold potential &gt; 0.3mA, immediate twitch</a:t>
            </a:r>
          </a:p>
          <a:p>
            <a:pPr>
              <a:buNone/>
            </a:pPr>
            <a:r>
              <a:rPr lang="en-IN" sz="2000" dirty="0"/>
              <a:t>	ablation on injection and painless easy injection should be observed. It is not a requirement to seek out specific</a:t>
            </a:r>
          </a:p>
          <a:p>
            <a:r>
              <a:rPr lang="en-IN" sz="2000" dirty="0"/>
              <a:t>nerve stimulator twitches if the relevant anatomy is clearly identified.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en-IN" sz="10000" dirty="0">
                <a:solidFill>
                  <a:schemeClr val="tx2"/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3" y="200025"/>
            <a:ext cx="860107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3378CD75-1D68-E252-EC32-D776889D2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0" y="-429185"/>
            <a:ext cx="7836702" cy="7716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03001C-E956-0BD1-949C-60878433E229}"/>
              </a:ext>
            </a:extLst>
          </p:cNvPr>
          <p:cNvSpPr txBox="1"/>
          <p:nvPr/>
        </p:nvSpPr>
        <p:spPr>
          <a:xfrm>
            <a:off x="3655828" y="251769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084FF56-9E9E-F1A4-B30A-F28C07AB4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73" y="0"/>
            <a:ext cx="4757643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3802E9-63BA-AC07-8D27-64C66702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855" y="1780263"/>
            <a:ext cx="4039978" cy="499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2F7819-44E5-3BCC-F089-F14EC98F3E02}"/>
              </a:ext>
            </a:extLst>
          </p:cNvPr>
          <p:cNvSpPr txBox="1">
            <a:spLocks/>
          </p:cNvSpPr>
          <p:nvPr/>
        </p:nvSpPr>
        <p:spPr>
          <a:xfrm>
            <a:off x="-311092" y="0"/>
            <a:ext cx="5671865" cy="12842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IN" b="1" dirty="0"/>
              <a:t>	</a:t>
            </a:r>
            <a:r>
              <a:rPr lang="en-IN" sz="3600" b="1" dirty="0"/>
              <a:t>FORMATION OF THE</a:t>
            </a:r>
          </a:p>
          <a:p>
            <a:pPr>
              <a:buFont typeface="Arial" pitchFamily="34" charset="0"/>
              <a:buNone/>
            </a:pPr>
            <a:r>
              <a:rPr lang="en-IN" sz="3600" b="1" dirty="0"/>
              <a:t>	BRACHIAL PLEXUS</a:t>
            </a:r>
          </a:p>
          <a:p>
            <a:pPr>
              <a:buFont typeface="Arial" pitchFamily="34" charset="0"/>
              <a:buNone/>
            </a:pPr>
            <a:endParaRPr lang="en-IN" sz="3600" b="1" dirty="0"/>
          </a:p>
          <a:p>
            <a:pPr>
              <a:buFont typeface="Arial" pitchFamily="34" charset="0"/>
              <a:buNone/>
            </a:pPr>
            <a:endParaRPr lang="en-IN" sz="3600" b="1" dirty="0"/>
          </a:p>
          <a:p>
            <a:pPr>
              <a:buFont typeface="Arial" pitchFamily="34" charset="0"/>
              <a:buNone/>
            </a:pPr>
            <a:endParaRPr lang="en-IN" sz="3600" dirty="0"/>
          </a:p>
          <a:p>
            <a:pPr>
              <a:buFont typeface="Arial" pitchFamily="34" charset="0"/>
              <a:buNone/>
            </a:pPr>
            <a:endParaRPr lang="en-IN" sz="3600" dirty="0"/>
          </a:p>
          <a:p>
            <a:pPr>
              <a:buFont typeface="Arial" pitchFamily="34" charset="0"/>
              <a:buNone/>
            </a:pPr>
            <a:endParaRPr lang="en-IN" sz="3600" dirty="0"/>
          </a:p>
          <a:p>
            <a:pPr>
              <a:buFont typeface="Arial" pitchFamily="34" charset="0"/>
              <a:buNone/>
            </a:pPr>
            <a:endParaRPr lang="en-IN" sz="3600" dirty="0"/>
          </a:p>
          <a:p>
            <a:pPr>
              <a:buFont typeface="Arial" pitchFamily="34" charset="0"/>
              <a:buNone/>
            </a:pPr>
            <a:endParaRPr lang="en-IN" sz="3600" dirty="0"/>
          </a:p>
          <a:p>
            <a:pPr>
              <a:buFont typeface="Arial" pitchFamily="34" charset="0"/>
              <a:buNone/>
            </a:pPr>
            <a:endParaRPr lang="en-IN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5534817-FEA3-B187-4D8A-F2336611C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28" y="0"/>
            <a:ext cx="351624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6BEBC3-76B7-3A05-968E-AD1148A14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1999"/>
            <a:ext cx="5881069" cy="691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8353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3395</Words>
  <Application>Microsoft Office PowerPoint</Application>
  <PresentationFormat>On-screen Show (4:3)</PresentationFormat>
  <Paragraphs>375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Times New Roman</vt:lpstr>
      <vt:lpstr>Office Theme</vt:lpstr>
      <vt:lpstr>Brachial Plexus Block</vt:lpstr>
      <vt:lpstr>ANATOMY</vt:lpstr>
      <vt:lpstr>PowerPoint Presentation</vt:lpstr>
      <vt:lpstr>RELATIONS</vt:lpstr>
      <vt:lpstr>RELATIONS</vt:lpstr>
      <vt:lpstr>PowerPoint Presentation</vt:lpstr>
      <vt:lpstr>PowerPoint Presentation</vt:lpstr>
      <vt:lpstr>PowerPoint Presentation</vt:lpstr>
      <vt:lpstr>PowerPoint Presentation</vt:lpstr>
      <vt:lpstr>CUTANEOUS DISTRIBUTION </vt:lpstr>
      <vt:lpstr>ANATOMIC VARIATION</vt:lpstr>
      <vt:lpstr>PowerPoint Presentation</vt:lpstr>
      <vt:lpstr>PowerPoint Presentation</vt:lpstr>
      <vt:lpstr>ANAESTHETIC IMPLICATION</vt:lpstr>
      <vt:lpstr>INTERSCLALANE BLOCK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COMPLICATIONS</vt:lpstr>
      <vt:lpstr>TREATMENT OF COMPLICATIONS</vt:lpstr>
      <vt:lpstr>SCANNING TECHNIQUE</vt:lpstr>
      <vt:lpstr>PowerPoint Presentation</vt:lpstr>
      <vt:lpstr>PowerPoint Presentation</vt:lpstr>
      <vt:lpstr>MEDIAL TO LATERAL APPROACH</vt:lpstr>
      <vt:lpstr>PowerPoint Presentation</vt:lpstr>
      <vt:lpstr>OUT OF PLAIN APPROACH</vt:lpstr>
      <vt:lpstr>PowerPoint Presentation</vt:lpstr>
      <vt:lpstr>END POINT OF INJECTION</vt:lpstr>
      <vt:lpstr>PowerPoint Presentation</vt:lpstr>
      <vt:lpstr>CHECKING OF BLOCK ADEQUANCY</vt:lpstr>
      <vt:lpstr>CHECKING OF BLOCK ADEQUANCY</vt:lpstr>
      <vt:lpstr>CATHETER INSERTION</vt:lpstr>
      <vt:lpstr>LOWER INTERSCALENE BLOCK(LISB)</vt:lpstr>
      <vt:lpstr>PARASCALENE BLOCK</vt:lpstr>
      <vt:lpstr>SUPRACLAVICULAR BLOCK</vt:lpstr>
      <vt:lpstr>PowerPoint Presentation</vt:lpstr>
      <vt:lpstr>PowerPoint Presentation</vt:lpstr>
      <vt:lpstr>SUPRACLAVICULAR BLOCK</vt:lpstr>
      <vt:lpstr>PowerPoint Presentation</vt:lpstr>
      <vt:lpstr>PowerPoint Presentation</vt:lpstr>
      <vt:lpstr>SUPRACLAVICULAR BLOCK</vt:lpstr>
      <vt:lpstr>POSITION OF PROBE AND NEEDLE</vt:lpstr>
      <vt:lpstr>TECHNIQUE</vt:lpstr>
      <vt:lpstr>PowerPoint Presentation</vt:lpstr>
      <vt:lpstr>INFRACLAVICULAR BLOCK</vt:lpstr>
      <vt:lpstr>TECHNIQUE</vt:lpstr>
      <vt:lpstr>INFRACLAVICULAR APPROACH</vt:lpstr>
      <vt:lpstr>PowerPoint Presentation</vt:lpstr>
      <vt:lpstr>AXILLARY APPROACH</vt:lpstr>
      <vt:lpstr>AXILLARY BLOCK</vt:lpstr>
      <vt:lpstr>PowerPoint Presentation</vt:lpstr>
      <vt:lpstr>TECHNIQUE</vt:lpstr>
      <vt:lpstr>COMPLICATIONS</vt:lpstr>
      <vt:lpstr>LOCAL ANAESTHETIC DRUG</vt:lpstr>
      <vt:lpstr>ADJUVANTS</vt:lpstr>
      <vt:lpstr>EQUIPMENTS AND DRUGS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Brachial Plexus Block</dc:title>
  <dc:creator>Arpit Shah</dc:creator>
  <cp:lastModifiedBy>pooja patwa</cp:lastModifiedBy>
  <cp:revision>106</cp:revision>
  <dcterms:created xsi:type="dcterms:W3CDTF">2019-03-01T16:54:24Z</dcterms:created>
  <dcterms:modified xsi:type="dcterms:W3CDTF">2024-11-26T07:09:01Z</dcterms:modified>
</cp:coreProperties>
</file>