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8" r:id="rId2"/>
    <p:sldId id="290" r:id="rId3"/>
    <p:sldId id="288" r:id="rId4"/>
    <p:sldId id="289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69" r:id="rId16"/>
    <p:sldId id="270" r:id="rId17"/>
    <p:sldId id="278" r:id="rId18"/>
    <p:sldId id="285" r:id="rId19"/>
    <p:sldId id="280" r:id="rId20"/>
    <p:sldId id="279" r:id="rId21"/>
    <p:sldId id="272" r:id="rId22"/>
    <p:sldId id="273" r:id="rId23"/>
    <p:sldId id="274" r:id="rId24"/>
    <p:sldId id="275" r:id="rId25"/>
    <p:sldId id="276" r:id="rId26"/>
    <p:sldId id="281" r:id="rId27"/>
    <p:sldId id="282" r:id="rId28"/>
    <p:sldId id="283" r:id="rId29"/>
    <p:sldId id="286" r:id="rId30"/>
    <p:sldId id="284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23" autoAdjust="0"/>
    <p:restoredTop sz="90778" autoAdjust="0"/>
  </p:normalViewPr>
  <p:slideViewPr>
    <p:cSldViewPr>
      <p:cViewPr varScale="1">
        <p:scale>
          <a:sx n="61" d="100"/>
          <a:sy n="61" d="100"/>
        </p:scale>
        <p:origin x="142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6A12FE-2BC8-4F12-BBCA-545C75F58251}" type="datetimeFigureOut">
              <a:rPr lang="en-US" smtClean="0"/>
              <a:t>11/26/2024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21FE30-4A5D-4139-81E6-C564EBBADB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7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8B072-44FA-4C96-8F57-CD432E8A345A}" type="datetimeFigureOut">
              <a:rPr lang="en-US" smtClean="0"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D4548-475B-46AD-840E-7A9C10534C3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8B072-44FA-4C96-8F57-CD432E8A345A}" type="datetimeFigureOut">
              <a:rPr lang="en-US" smtClean="0"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D4548-475B-46AD-840E-7A9C10534C3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8B072-44FA-4C96-8F57-CD432E8A345A}" type="datetimeFigureOut">
              <a:rPr lang="en-US" smtClean="0"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D4548-475B-46AD-840E-7A9C10534C3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8B072-44FA-4C96-8F57-CD432E8A345A}" type="datetimeFigureOut">
              <a:rPr lang="en-US" smtClean="0"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D4548-475B-46AD-840E-7A9C10534C3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8B072-44FA-4C96-8F57-CD432E8A345A}" type="datetimeFigureOut">
              <a:rPr lang="en-US" smtClean="0"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D4548-475B-46AD-840E-7A9C10534C3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8B072-44FA-4C96-8F57-CD432E8A345A}" type="datetimeFigureOut">
              <a:rPr lang="en-US" smtClean="0"/>
              <a:t>11/26/2024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D4548-475B-46AD-840E-7A9C10534C3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8B072-44FA-4C96-8F57-CD432E8A345A}" type="datetimeFigureOut">
              <a:rPr lang="en-US" smtClean="0"/>
              <a:t>11/26/2024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D4548-475B-46AD-840E-7A9C10534C3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8B072-44FA-4C96-8F57-CD432E8A345A}" type="datetimeFigureOut">
              <a:rPr lang="en-US" smtClean="0"/>
              <a:t>11/26/2024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D4548-475B-46AD-840E-7A9C10534C3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8B072-44FA-4C96-8F57-CD432E8A345A}" type="datetimeFigureOut">
              <a:rPr lang="en-US" smtClean="0"/>
              <a:t>11/26/2024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D4548-475B-46AD-840E-7A9C10534C3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8B072-44FA-4C96-8F57-CD432E8A345A}" type="datetimeFigureOut">
              <a:rPr lang="en-US" smtClean="0"/>
              <a:t>11/26/2024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D4548-475B-46AD-840E-7A9C10534C3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8B072-44FA-4C96-8F57-CD432E8A345A}" type="datetimeFigureOut">
              <a:rPr lang="en-US" smtClean="0"/>
              <a:t>11/26/2024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D4548-475B-46AD-840E-7A9C10534C3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8B072-44FA-4C96-8F57-CD432E8A345A}" type="datetimeFigureOut">
              <a:rPr lang="en-US" smtClean="0"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D4548-475B-46AD-840E-7A9C10534C35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57166"/>
            <a:ext cx="8200996" cy="2000264"/>
          </a:xfrm>
        </p:spPr>
        <p:txBody>
          <a:bodyPr>
            <a:normAutofit fontScale="90000"/>
          </a:bodyPr>
          <a:lstStyle/>
          <a:p>
            <a:r>
              <a:rPr lang="en-IN" sz="7200" b="1" dirty="0" smtClean="0">
                <a:solidFill>
                  <a:schemeClr val="accent6">
                    <a:lumMod val="50000"/>
                  </a:schemeClr>
                </a:solidFill>
              </a:rPr>
              <a:t>EPIDURAL ANAESTHESIA</a:t>
            </a:r>
            <a:endParaRPr lang="en-US" sz="7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3501008"/>
            <a:ext cx="7543808" cy="1571636"/>
          </a:xfrm>
        </p:spPr>
        <p:txBody>
          <a:bodyPr>
            <a:normAutofit/>
          </a:bodyPr>
          <a:lstStyle/>
          <a:p>
            <a:r>
              <a:rPr lang="en-IN" sz="2400" dirty="0" smtClean="0"/>
              <a:t> </a:t>
            </a:r>
            <a:endParaRPr lang="en-IN" sz="2400" dirty="0" smtClean="0"/>
          </a:p>
          <a:p>
            <a:endParaRPr lang="en-IN" sz="2400" dirty="0" smtClean="0"/>
          </a:p>
          <a:p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2411760" y="3513705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Dr.</a:t>
            </a:r>
            <a:r>
              <a:rPr lang="en-I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alt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Priya</a:t>
            </a:r>
            <a:r>
              <a:rPr lang="en-IN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alt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Kishnani</a:t>
            </a:r>
            <a:endParaRPr lang="en-I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 Professor</a:t>
            </a:r>
            <a:endParaRPr lang="en-I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Dept. of Anaesthesia</a:t>
            </a:r>
          </a:p>
          <a:p>
            <a:pPr algn="ctr"/>
            <a:r>
              <a:rPr lang="en-I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SBKSMIRC</a:t>
            </a:r>
            <a:endParaRPr lang="en-I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04664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Drug distribution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7144" y="1484784"/>
            <a:ext cx="807131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(1) crossing </a:t>
            </a:r>
            <a:r>
              <a:rPr lang="en-US" sz="2800" dirty="0"/>
              <a:t>the dura mater into the subarachnoid </a:t>
            </a:r>
            <a:r>
              <a:rPr lang="en-US" sz="2800" dirty="0" smtClean="0"/>
              <a:t>space</a:t>
            </a:r>
            <a:endParaRPr lang="en-US" sz="2800" dirty="0"/>
          </a:p>
          <a:p>
            <a:r>
              <a:rPr lang="en-US" sz="2800" dirty="0"/>
              <a:t>(2) rostral and caudal (longitudinal) spread within the epidural </a:t>
            </a:r>
            <a:r>
              <a:rPr lang="en-US" sz="2800" dirty="0" smtClean="0"/>
              <a:t>space</a:t>
            </a:r>
            <a:endParaRPr lang="en-US" sz="2800" dirty="0"/>
          </a:p>
          <a:p>
            <a:r>
              <a:rPr lang="en-US" sz="2800" dirty="0"/>
              <a:t>(3) circumferential spread within the epidural space</a:t>
            </a:r>
          </a:p>
          <a:p>
            <a:r>
              <a:rPr lang="en-US" sz="2800" dirty="0"/>
              <a:t>(4) exit of the epidural space through the intervertebral foramina</a:t>
            </a:r>
          </a:p>
          <a:p>
            <a:r>
              <a:rPr lang="en-US" sz="2800" dirty="0"/>
              <a:t>(5) binding to epidural fat</a:t>
            </a:r>
          </a:p>
        </p:txBody>
      </p:sp>
    </p:spTree>
    <p:extLst>
      <p:ext uri="{BB962C8B-B14F-4D97-AF65-F5344CB8AC3E}">
        <p14:creationId xmlns:p14="http://schemas.microsoft.com/office/powerpoint/2010/main" val="227876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404664"/>
            <a:ext cx="57606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/>
              <a:t>DRUG ELIMINATION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3528" y="1196752"/>
            <a:ext cx="885698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rate of </a:t>
            </a:r>
            <a:r>
              <a:rPr lang="en-US" sz="2800" dirty="0" smtClean="0"/>
              <a:t>elimination</a:t>
            </a:r>
          </a:p>
          <a:p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Dependent </a:t>
            </a:r>
            <a:r>
              <a:rPr lang="en-US" sz="2800" dirty="0"/>
              <a:t>on the distribution of local anaesthetic , </a:t>
            </a:r>
            <a:r>
              <a:rPr lang="en-US" sz="2800" dirty="0" smtClean="0"/>
              <a:t>greater spread </a:t>
            </a:r>
            <a:r>
              <a:rPr lang="en-US" sz="2800" dirty="0"/>
              <a:t>will expose the drug to a larger area for </a:t>
            </a:r>
            <a:r>
              <a:rPr lang="en-US" sz="2800" dirty="0" smtClean="0"/>
              <a:t>vascular absorption </a:t>
            </a:r>
            <a:r>
              <a:rPr lang="en-US" sz="2800" dirty="0"/>
              <a:t>and thus a shorter duration of action</a:t>
            </a:r>
            <a:r>
              <a:rPr lang="en-US" sz="28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Lipid-soluble </a:t>
            </a:r>
            <a:r>
              <a:rPr lang="en-US" sz="2800" dirty="0"/>
              <a:t>local anaesthetics (e.g., bupivacaine) bind </a:t>
            </a:r>
            <a:r>
              <a:rPr lang="en-US" sz="2800" dirty="0" smtClean="0"/>
              <a:t>     to epidural </a:t>
            </a:r>
            <a:r>
              <a:rPr lang="en-US" sz="2800" dirty="0"/>
              <a:t>fat to form a depot that can slow vascular absorption</a:t>
            </a:r>
          </a:p>
        </p:txBody>
      </p:sp>
    </p:spTree>
    <p:extLst>
      <p:ext uri="{BB962C8B-B14F-4D97-AF65-F5344CB8AC3E}">
        <p14:creationId xmlns:p14="http://schemas.microsoft.com/office/powerpoint/2010/main" val="97286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566867"/>
            <a:ext cx="85689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Epidural Needles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5576" y="19168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 flipH="1">
            <a:off x="395536" y="1484784"/>
            <a:ext cx="777686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US" sz="2800" dirty="0"/>
              <a:t>The standard epidural needle is typically 17 to 18 </a:t>
            </a:r>
            <a:r>
              <a:rPr lang="en-US" sz="2800" dirty="0" smtClean="0"/>
              <a:t>gauge and 3.5 inches long</a:t>
            </a:r>
          </a:p>
          <a:p>
            <a:pPr marL="457200" indent="-457200">
              <a:buFont typeface="Wingdings" pitchFamily="2" charset="2"/>
              <a:buChar char="v"/>
            </a:pPr>
            <a:endParaRPr lang="en-US" sz="2800" dirty="0"/>
          </a:p>
          <a:p>
            <a:pPr marL="457200" indent="-457200">
              <a:buFont typeface="Wingdings" pitchFamily="2" charset="2"/>
              <a:buChar char="v"/>
            </a:pPr>
            <a:r>
              <a:rPr lang="en-US" sz="2800" dirty="0" smtClean="0"/>
              <a:t>Types –tuohy,hustead,crawford,weiss</a:t>
            </a:r>
          </a:p>
          <a:p>
            <a:endParaRPr lang="en-US" sz="2800" dirty="0"/>
          </a:p>
          <a:p>
            <a:pPr marL="457200" indent="-457200">
              <a:buFont typeface="Wingdings" pitchFamily="2" charset="2"/>
              <a:buChar char="v"/>
            </a:pPr>
            <a:r>
              <a:rPr lang="en-US" sz="2800" dirty="0"/>
              <a:t>The </a:t>
            </a:r>
            <a:r>
              <a:rPr lang="en-US" sz="2800" dirty="0" smtClean="0"/>
              <a:t>Tuohy </a:t>
            </a:r>
            <a:r>
              <a:rPr lang="en-US" sz="2800" dirty="0"/>
              <a:t>needle is most commonly </a:t>
            </a:r>
            <a:r>
              <a:rPr lang="en-US" sz="2800" dirty="0" smtClean="0"/>
              <a:t>used</a:t>
            </a:r>
          </a:p>
          <a:p>
            <a:endParaRPr lang="en-US" sz="2800" dirty="0" smtClean="0"/>
          </a:p>
          <a:p>
            <a:pPr marL="457200" indent="-457200">
              <a:buFont typeface="Wingdings" pitchFamily="2" charset="2"/>
              <a:buChar char="v"/>
            </a:pPr>
            <a:r>
              <a:rPr lang="en-US" sz="2800" dirty="0" smtClean="0"/>
              <a:t>Tuohy needle is blunt </a:t>
            </a:r>
            <a:r>
              <a:rPr lang="en-US" sz="2800" dirty="0"/>
              <a:t>bevel with a gentle curve of 15° to 30° at the tip. </a:t>
            </a:r>
            <a:endParaRPr lang="en-US" sz="2800" dirty="0" smtClean="0"/>
          </a:p>
          <a:p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0314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620688"/>
            <a:ext cx="799288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US" sz="2800" dirty="0"/>
              <a:t>The blunt, curved tip theoretically helps to push away the dura after passing through the ligamentum flavum instead of penetrating it. </a:t>
            </a:r>
            <a:endParaRPr lang="en-US" sz="2800" dirty="0" smtClean="0"/>
          </a:p>
          <a:p>
            <a:endParaRPr lang="en-US" sz="2400" dirty="0" smtClean="0"/>
          </a:p>
          <a:p>
            <a:pPr marL="342900" indent="-342900">
              <a:buFont typeface="Wingdings" pitchFamily="2" charset="2"/>
              <a:buChar char="v"/>
            </a:pPr>
            <a:r>
              <a:rPr lang="en-US" sz="2800" dirty="0"/>
              <a:t>Crawford needles </a:t>
            </a:r>
            <a:r>
              <a:rPr lang="en-US" sz="2800" dirty="0" smtClean="0"/>
              <a:t>Straight  needles </a:t>
            </a:r>
            <a:r>
              <a:rPr lang="en-US" sz="2800" dirty="0"/>
              <a:t>without a curved tip </a:t>
            </a:r>
            <a:r>
              <a:rPr lang="en-US" sz="2800" dirty="0" smtClean="0"/>
              <a:t>may </a:t>
            </a:r>
            <a:r>
              <a:rPr lang="en-US" sz="2800" dirty="0"/>
              <a:t>have a greater incidence of dural puncture</a:t>
            </a:r>
            <a:r>
              <a:rPr lang="en-US" sz="2800" dirty="0" smtClean="0"/>
              <a:t>.</a:t>
            </a:r>
          </a:p>
          <a:p>
            <a:endParaRPr lang="en-US" sz="2400" dirty="0" smtClean="0"/>
          </a:p>
          <a:p>
            <a:pPr marL="342900" indent="-342900">
              <a:buFont typeface="Wingdings" pitchFamily="2" charset="2"/>
              <a:buChar char="v"/>
            </a:pPr>
            <a:r>
              <a:rPr lang="en-US" sz="2800" dirty="0" smtClean="0"/>
              <a:t> </a:t>
            </a:r>
            <a:r>
              <a:rPr lang="en-US" sz="2800" dirty="0"/>
              <a:t>Needle modifications include winged tips and introducer devices set into the hub designed for guiding catheter placement</a:t>
            </a:r>
          </a:p>
        </p:txBody>
      </p:sp>
    </p:spTree>
    <p:extLst>
      <p:ext uri="{BB962C8B-B14F-4D97-AF65-F5344CB8AC3E}">
        <p14:creationId xmlns:p14="http://schemas.microsoft.com/office/powerpoint/2010/main" val="139400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692696"/>
            <a:ext cx="6120679" cy="568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1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980728"/>
            <a:ext cx="7992888" cy="54629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9552" y="620688"/>
            <a:ext cx="25539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TUOHY  NEEDLE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84767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404664"/>
            <a:ext cx="44807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/>
              <a:t>Epidural Catheters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5536" y="1268760"/>
            <a:ext cx="8640961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US" sz="2800" dirty="0"/>
              <a:t>Epidural catheters are useful for intraoperative epidural anesthesia and postoperative </a:t>
            </a:r>
            <a:r>
              <a:rPr lang="en-US" sz="2800" dirty="0" smtClean="0"/>
              <a:t>analgesia</a:t>
            </a:r>
          </a:p>
          <a:p>
            <a:pPr marL="342900" indent="-342900">
              <a:buFont typeface="Wingdings" pitchFamily="2" charset="2"/>
              <a:buChar char="v"/>
            </a:pPr>
            <a:endParaRPr lang="en-US" sz="2800" dirty="0" smtClean="0"/>
          </a:p>
          <a:p>
            <a:pPr marL="342900" indent="-342900">
              <a:buFont typeface="Wingdings" pitchFamily="2" charset="2"/>
              <a:buChar char="v"/>
            </a:pPr>
            <a:r>
              <a:rPr lang="en-US" sz="2800" dirty="0"/>
              <a:t>19- or 20-gauge catheter is introduced through a 17- or 18-gauge epidural needle. </a:t>
            </a:r>
            <a:endParaRPr lang="en-US" sz="2800" dirty="0" smtClean="0"/>
          </a:p>
          <a:p>
            <a:pPr marL="342900" indent="-342900">
              <a:buFont typeface="Wingdings" pitchFamily="2" charset="2"/>
              <a:buChar char="v"/>
            </a:pPr>
            <a:endParaRPr lang="en-US" sz="2400" dirty="0" smtClean="0"/>
          </a:p>
          <a:p>
            <a:pPr marL="285750" indent="-285750">
              <a:buFont typeface="Wingdings" pitchFamily="2" charset="2"/>
              <a:buChar char="v"/>
            </a:pPr>
            <a:r>
              <a:rPr lang="en-US" sz="2800" dirty="0"/>
              <a:t>The shorter the distance the catheter </a:t>
            </a:r>
            <a:r>
              <a:rPr lang="en-US" sz="2800" dirty="0" smtClean="0"/>
              <a:t>, </a:t>
            </a:r>
            <a:r>
              <a:rPr lang="en-US" sz="2800" dirty="0"/>
              <a:t>the more likely it is to become dislodged</a:t>
            </a:r>
            <a:r>
              <a:rPr lang="en-US" sz="2800" dirty="0" smtClean="0"/>
              <a:t>.</a:t>
            </a:r>
          </a:p>
          <a:p>
            <a:pPr marL="285750" indent="-285750">
              <a:buFont typeface="Wingdings" pitchFamily="2" charset="2"/>
              <a:buChar char="v"/>
            </a:pPr>
            <a:endParaRPr lang="en-US" sz="2400" dirty="0" smtClean="0"/>
          </a:p>
          <a:p>
            <a:pPr marL="285750" indent="-285750">
              <a:buFont typeface="Wingdings" pitchFamily="2" charset="2"/>
              <a:buChar char="v"/>
            </a:pPr>
            <a:r>
              <a:rPr lang="en-US" sz="2800" dirty="0" smtClean="0"/>
              <a:t>Conversely, </a:t>
            </a:r>
            <a:r>
              <a:rPr lang="en-US" sz="2800" dirty="0"/>
              <a:t>the further the catheter is advanced, the greater the chance of a unilateral </a:t>
            </a:r>
            <a:r>
              <a:rPr lang="en-US" sz="2800" dirty="0" smtClean="0"/>
              <a:t>block.</a:t>
            </a:r>
          </a:p>
          <a:p>
            <a:pPr marL="285750" indent="-285750">
              <a:buFont typeface="Wingdings" pitchFamily="2" charset="2"/>
              <a:buChar char="v"/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1620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1" y="692696"/>
            <a:ext cx="820891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US" sz="2800" dirty="0"/>
              <a:t>After advancing the catheter the desired depth, the needle is removed, leaving the catheter in </a:t>
            </a:r>
            <a:r>
              <a:rPr lang="en-US" sz="2800" dirty="0" smtClean="0"/>
              <a:t>place</a:t>
            </a:r>
          </a:p>
          <a:p>
            <a:pPr marL="457200" indent="-457200">
              <a:buFont typeface="Wingdings" pitchFamily="2" charset="2"/>
              <a:buChar char="v"/>
            </a:pPr>
            <a:endParaRPr lang="en-US" sz="2800" dirty="0"/>
          </a:p>
          <a:p>
            <a:pPr marL="457200" indent="-457200">
              <a:buFont typeface="Wingdings" pitchFamily="2" charset="2"/>
              <a:buChar char="v"/>
            </a:pPr>
            <a:r>
              <a:rPr lang="en-US" sz="2800" dirty="0" smtClean="0"/>
              <a:t>The </a:t>
            </a:r>
            <a:r>
              <a:rPr lang="en-US" sz="2800" dirty="0"/>
              <a:t>catheter can be taped or otherwise secured along the back</a:t>
            </a:r>
            <a:r>
              <a:rPr lang="en-US" sz="2800" dirty="0" smtClean="0"/>
              <a:t>.</a:t>
            </a:r>
          </a:p>
          <a:p>
            <a:pPr marL="457200" indent="-457200">
              <a:buFont typeface="Wingdings" pitchFamily="2" charset="2"/>
              <a:buChar char="v"/>
            </a:pPr>
            <a:endParaRPr lang="en-US" sz="2800" dirty="0"/>
          </a:p>
          <a:p>
            <a:pPr marL="457200" indent="-457200">
              <a:buFont typeface="Wingdings" pitchFamily="2" charset="2"/>
              <a:buChar char="v"/>
            </a:pPr>
            <a:r>
              <a:rPr lang="en-US" sz="2800" dirty="0" smtClean="0"/>
              <a:t> </a:t>
            </a:r>
            <a:r>
              <a:rPr lang="en-US" sz="2800" dirty="0"/>
              <a:t>Catheters that will remain in place for prolonged times (eg, &gt;1 week) may be tunneled under the skin. </a:t>
            </a:r>
            <a:endParaRPr lang="en-US" sz="2800" dirty="0" smtClean="0"/>
          </a:p>
          <a:p>
            <a:pPr marL="457200" indent="-457200">
              <a:buFont typeface="Wingdings" pitchFamily="2" charset="2"/>
              <a:buChar char="v"/>
            </a:pPr>
            <a:endParaRPr lang="en-US" sz="2800" dirty="0"/>
          </a:p>
          <a:p>
            <a:pPr marL="457200" indent="-457200">
              <a:buFont typeface="Wingdings" pitchFamily="2" charset="2"/>
              <a:buChar char="v"/>
            </a:pPr>
            <a:r>
              <a:rPr lang="en-US" sz="2800" dirty="0" smtClean="0"/>
              <a:t>Catheters </a:t>
            </a:r>
            <a:r>
              <a:rPr lang="en-US" sz="2800" dirty="0"/>
              <a:t>have either a single port at the distal end or multiple side ports close to a closed </a:t>
            </a:r>
            <a:r>
              <a:rPr lang="en-US" sz="2800" dirty="0" smtClean="0"/>
              <a:t>tip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991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711" y="332656"/>
            <a:ext cx="7253673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22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88640"/>
            <a:ext cx="6840760" cy="666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50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5400" b="1" dirty="0" smtClean="0"/>
              <a:t>Definitions</a:t>
            </a:r>
            <a:endParaRPr lang="en-US" sz="5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1412776"/>
            <a:ext cx="8376780" cy="5693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Neuraxial anaesthesia:</a:t>
            </a:r>
          </a:p>
          <a:p>
            <a:r>
              <a:rPr lang="en-US" sz="2800" dirty="0" smtClean="0"/>
              <a:t>      The term neuraxial anaesthesia is placement of local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anaesthetic in and around the CNS</a:t>
            </a:r>
          </a:p>
          <a:p>
            <a:r>
              <a:rPr lang="en-US" sz="2800" b="1" dirty="0" smtClean="0"/>
              <a:t>Epidural anaesthesia:</a:t>
            </a:r>
          </a:p>
          <a:p>
            <a:r>
              <a:rPr lang="en-US" sz="2800" dirty="0" smtClean="0"/>
              <a:t>      It is type if neuraxial anaesthesia in which drug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deposited in outside the dura matter</a:t>
            </a:r>
          </a:p>
          <a:p>
            <a:r>
              <a:rPr lang="en-US" sz="2800" b="1" dirty="0" smtClean="0"/>
              <a:t>Spinal anaesthesia: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It is type of neuraxial anaesthesia in which drug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is deposited inside dura matter or </a:t>
            </a:r>
            <a:r>
              <a:rPr lang="en-US" sz="2800" dirty="0" err="1" smtClean="0"/>
              <a:t>intrathecal</a:t>
            </a:r>
            <a:r>
              <a:rPr lang="en-US" sz="2800" dirty="0" smtClean="0"/>
              <a:t> space</a:t>
            </a:r>
          </a:p>
          <a:p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      </a:t>
            </a:r>
          </a:p>
          <a:p>
            <a:r>
              <a:rPr lang="en-US" sz="2800" dirty="0" smtClean="0"/>
              <a:t>       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9509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6022" y="260648"/>
            <a:ext cx="748883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Preparation</a:t>
            </a:r>
          </a:p>
          <a:p>
            <a:endParaRPr lang="en-US" sz="4800" b="1" dirty="0" smtClean="0"/>
          </a:p>
          <a:p>
            <a:pPr marL="457200" indent="-457200">
              <a:buFont typeface="Wingdings" pitchFamily="2" charset="2"/>
              <a:buChar char="v"/>
            </a:pPr>
            <a:r>
              <a:rPr lang="en-US" sz="2800" dirty="0" smtClean="0"/>
              <a:t>Emergency equipment available before procedure</a:t>
            </a:r>
          </a:p>
          <a:p>
            <a:pPr marL="457200" indent="-457200">
              <a:buFont typeface="Wingdings" pitchFamily="2" charset="2"/>
              <a:buChar char="v"/>
            </a:pPr>
            <a:endParaRPr lang="en-US" sz="2800" dirty="0"/>
          </a:p>
          <a:p>
            <a:pPr marL="457200" indent="-457200">
              <a:buFont typeface="Wingdings" pitchFamily="2" charset="2"/>
              <a:buChar char="v"/>
            </a:pPr>
            <a:r>
              <a:rPr lang="en-US" sz="2800" dirty="0" smtClean="0"/>
              <a:t>Secure iv line ,preloading with fluid and medication if needed ,standard ASA monitors applied before procedure</a:t>
            </a:r>
          </a:p>
          <a:p>
            <a:pPr marL="457200" indent="-457200">
              <a:buFont typeface="Wingdings" pitchFamily="2" charset="2"/>
              <a:buChar char="v"/>
            </a:pPr>
            <a:endParaRPr lang="en-US" sz="2800" dirty="0"/>
          </a:p>
          <a:p>
            <a:pPr marL="457200" indent="-457200">
              <a:buFont typeface="Wingdings" pitchFamily="2" charset="2"/>
              <a:buChar char="v"/>
            </a:pPr>
            <a:r>
              <a:rPr lang="en-US" sz="2800" dirty="0" smtClean="0"/>
              <a:t>Position of patient is sitting or lateral decubitus with proper arching of back for proper exposure</a:t>
            </a:r>
          </a:p>
          <a:p>
            <a:endParaRPr lang="en-US" sz="2800" dirty="0"/>
          </a:p>
          <a:p>
            <a:pPr marL="457200" indent="-457200">
              <a:buFont typeface="Wingdings" pitchFamily="2" charset="2"/>
              <a:buChar char="v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3762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052736"/>
            <a:ext cx="871296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US" sz="2800" dirty="0" smtClean="0"/>
              <a:t>The epidural needle must pass through skin and ligamentum flavum , the </a:t>
            </a:r>
            <a:r>
              <a:rPr lang="en-US" sz="2800" dirty="0"/>
              <a:t>needle must stop short of piercing the dura</a:t>
            </a:r>
            <a:r>
              <a:rPr lang="en-US" sz="2800" dirty="0" smtClean="0"/>
              <a:t>.</a:t>
            </a:r>
          </a:p>
          <a:p>
            <a:pPr marL="342900" indent="-342900">
              <a:buFont typeface="Wingdings" pitchFamily="2" charset="2"/>
              <a:buChar char="v"/>
            </a:pPr>
            <a:endParaRPr lang="en-US" sz="2400" dirty="0" smtClean="0"/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/>
              <a:t> </a:t>
            </a:r>
            <a:r>
              <a:rPr lang="en-US" sz="2800" dirty="0" smtClean="0"/>
              <a:t>Two </a:t>
            </a:r>
            <a:r>
              <a:rPr lang="en-US" sz="2800" dirty="0"/>
              <a:t>techniques make it possible to determine when the tip of the needle has entered the potential (epidural) space: </a:t>
            </a:r>
          </a:p>
          <a:p>
            <a:r>
              <a:rPr lang="en-US" sz="2800" dirty="0" smtClean="0"/>
              <a:t>     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1. </a:t>
            </a:r>
            <a:r>
              <a:rPr lang="en-US" sz="2800" dirty="0"/>
              <a:t>L</a:t>
            </a:r>
            <a:r>
              <a:rPr lang="en-US" sz="2800" dirty="0" smtClean="0"/>
              <a:t>oss </a:t>
            </a:r>
            <a:r>
              <a:rPr lang="en-US" sz="2800" dirty="0"/>
              <a:t>of </a:t>
            </a:r>
            <a:r>
              <a:rPr lang="en-US" sz="2800" dirty="0" smtClean="0"/>
              <a:t>resistance techniques.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2. </a:t>
            </a:r>
            <a:r>
              <a:rPr lang="en-US" sz="2800" dirty="0"/>
              <a:t>H</a:t>
            </a:r>
            <a:r>
              <a:rPr lang="en-US" sz="2800" dirty="0" smtClean="0"/>
              <a:t>anging drop  </a:t>
            </a:r>
            <a:r>
              <a:rPr lang="en-US" sz="2800" dirty="0"/>
              <a:t>techniques</a:t>
            </a:r>
            <a:r>
              <a:rPr lang="en-US" sz="2800" dirty="0" smtClean="0"/>
              <a:t>.</a:t>
            </a:r>
          </a:p>
          <a:p>
            <a:pPr marL="342900" indent="-342900">
              <a:buFont typeface="Wingdings" pitchFamily="2" charset="2"/>
              <a:buChar char="v"/>
            </a:pPr>
            <a:endParaRPr lang="en-US" sz="2800" dirty="0" smtClean="0"/>
          </a:p>
          <a:p>
            <a:endParaRPr lang="en-US" sz="2800" dirty="0"/>
          </a:p>
          <a:p>
            <a:pPr marL="342900" indent="-342900">
              <a:buFont typeface="Wingdings" pitchFamily="2" charset="2"/>
              <a:buChar char="v"/>
            </a:pP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332656"/>
            <a:ext cx="7522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Techniques </a:t>
            </a:r>
            <a:r>
              <a:rPr lang="en-US" sz="3600" b="1" dirty="0"/>
              <a:t>for Epidural </a:t>
            </a:r>
            <a:r>
              <a:rPr lang="en-US" sz="3600" b="1" dirty="0" smtClean="0"/>
              <a:t>Anaesthesia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06626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5" y="620688"/>
            <a:ext cx="820891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The loss of resistance technique </a:t>
            </a:r>
            <a:endParaRPr lang="en-US" sz="3600" dirty="0" smtClean="0"/>
          </a:p>
          <a:p>
            <a:endParaRPr lang="en-US" sz="2800" dirty="0"/>
          </a:p>
          <a:p>
            <a:pPr marL="285750" indent="-285750">
              <a:buFont typeface="Wingdings" pitchFamily="2" charset="2"/>
              <a:buChar char="v"/>
            </a:pPr>
            <a:r>
              <a:rPr lang="en-US" sz="2800" dirty="0" smtClean="0"/>
              <a:t>The </a:t>
            </a:r>
            <a:r>
              <a:rPr lang="en-US" sz="2800" dirty="0"/>
              <a:t>needle is advanced through the subcutaneous tissues with the stylet in place until the interspinous ligament is </a:t>
            </a:r>
            <a:r>
              <a:rPr lang="en-US" sz="2800" dirty="0" smtClean="0"/>
              <a:t>entered, as noted by an increase in tissue resistance.</a:t>
            </a:r>
          </a:p>
          <a:p>
            <a:pPr marL="285750" indent="-285750">
              <a:buFont typeface="Wingdings" pitchFamily="2" charset="2"/>
              <a:buChar char="v"/>
            </a:pPr>
            <a:endParaRPr lang="en-US" sz="2800" dirty="0" smtClean="0"/>
          </a:p>
          <a:p>
            <a:pPr marL="285750" indent="-285750">
              <a:buFont typeface="Wingdings" pitchFamily="2" charset="2"/>
              <a:buChar char="v"/>
            </a:pPr>
            <a:r>
              <a:rPr lang="en-US" sz="2800" dirty="0" smtClean="0"/>
              <a:t> </a:t>
            </a:r>
            <a:r>
              <a:rPr lang="en-US" sz="2800" dirty="0"/>
              <a:t>The stylet or introducer is removed, and a glass syringe filled with saline or air is attached to the hub of the needle. </a:t>
            </a:r>
            <a:endParaRPr lang="en-US" sz="2800" dirty="0" smtClean="0"/>
          </a:p>
          <a:p>
            <a:pPr marL="285750" indent="-285750">
              <a:buFont typeface="Wingdings" pitchFamily="2" charset="2"/>
              <a:buChar char="v"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1587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692696"/>
            <a:ext cx="813690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US" sz="2800" dirty="0"/>
              <a:t>If the tip of the needle is within the ligament, gentle attempts at injection are met with resistance, and injection is not possible. </a:t>
            </a:r>
            <a:endParaRPr lang="en-US" sz="2800" dirty="0" smtClean="0"/>
          </a:p>
          <a:p>
            <a:pPr marL="457200" indent="-457200">
              <a:buFont typeface="Wingdings" pitchFamily="2" charset="2"/>
              <a:buChar char="v"/>
            </a:pPr>
            <a:endParaRPr lang="en-US" sz="2800" dirty="0"/>
          </a:p>
          <a:p>
            <a:pPr marL="457200" indent="-457200">
              <a:buFont typeface="Wingdings" pitchFamily="2" charset="2"/>
              <a:buChar char="v"/>
            </a:pPr>
            <a:r>
              <a:rPr lang="en-US" sz="2800" dirty="0" smtClean="0"/>
              <a:t>The </a:t>
            </a:r>
            <a:r>
              <a:rPr lang="en-US" sz="2800" dirty="0"/>
              <a:t>needle is then slowly advanced, millimeter by millimeter, with either continuous or rapidly repeating attempts at injection</a:t>
            </a:r>
            <a:r>
              <a:rPr lang="en-US" sz="2800" dirty="0" smtClean="0"/>
              <a:t>.</a:t>
            </a:r>
          </a:p>
          <a:p>
            <a:pPr marL="457200" indent="-457200">
              <a:buFont typeface="Wingdings" pitchFamily="2" charset="2"/>
              <a:buChar char="v"/>
            </a:pPr>
            <a:endParaRPr lang="en-US" sz="2800" dirty="0"/>
          </a:p>
          <a:p>
            <a:pPr marL="457200" indent="-457200">
              <a:buFont typeface="Wingdings" pitchFamily="2" charset="2"/>
              <a:buChar char="v"/>
            </a:pPr>
            <a:r>
              <a:rPr lang="en-US" sz="2800" dirty="0" smtClean="0"/>
              <a:t> </a:t>
            </a:r>
            <a:r>
              <a:rPr lang="en-US" sz="2800" dirty="0"/>
              <a:t>As the tip of the needle just enters the epidural space, there is a sudden loss of resistance, and injection is easy</a:t>
            </a:r>
          </a:p>
        </p:txBody>
      </p:sp>
    </p:spTree>
    <p:extLst>
      <p:ext uri="{BB962C8B-B14F-4D97-AF65-F5344CB8AC3E}">
        <p14:creationId xmlns:p14="http://schemas.microsoft.com/office/powerpoint/2010/main" val="357442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4426" y="450499"/>
            <a:ext cx="849694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Hanging drop technique</a:t>
            </a:r>
          </a:p>
          <a:p>
            <a:endParaRPr lang="en-US" sz="2400" dirty="0" smtClean="0"/>
          </a:p>
          <a:p>
            <a:pPr marL="342900" indent="-342900">
              <a:buFont typeface="Wingdings" pitchFamily="2" charset="2"/>
              <a:buChar char="v"/>
            </a:pPr>
            <a:r>
              <a:rPr lang="en-US" sz="2800" dirty="0" smtClean="0"/>
              <a:t>Once </a:t>
            </a:r>
            <a:r>
              <a:rPr lang="en-US" sz="2800" dirty="0"/>
              <a:t>the interspinous ligament has been entered and the stylet has been removed, the hanging drop technique requires that the hub of the needle be filled with solution so that a drop hangs from its outside opening. </a:t>
            </a:r>
            <a:endParaRPr lang="en-US" sz="2800" dirty="0" smtClean="0"/>
          </a:p>
          <a:p>
            <a:pPr marL="342900" indent="-342900">
              <a:buFont typeface="Wingdings" pitchFamily="2" charset="2"/>
              <a:buChar char="v"/>
            </a:pPr>
            <a:endParaRPr lang="en-US" sz="2400" dirty="0"/>
          </a:p>
          <a:p>
            <a:pPr marL="342900" indent="-342900">
              <a:buFont typeface="Wingdings" pitchFamily="2" charset="2"/>
              <a:buChar char="v"/>
            </a:pPr>
            <a:r>
              <a:rPr lang="en-US" sz="2800" dirty="0" smtClean="0"/>
              <a:t>The </a:t>
            </a:r>
            <a:r>
              <a:rPr lang="en-US" sz="2800" dirty="0"/>
              <a:t>needle is then slowly advanced deeper. As long as the tip of the needle remains within the ligamentous structures, the drop remains “hanging</a:t>
            </a:r>
            <a:r>
              <a:rPr lang="en-US" sz="2800" dirty="0" smtClean="0"/>
              <a:t>.”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4122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3" y="764704"/>
            <a:ext cx="8496943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US" sz="2800" dirty="0"/>
              <a:t>However, as the tip of the needle enters the epidural space, it creates negative pressure, and the drop of fluid is sucked into the needle</a:t>
            </a:r>
            <a:r>
              <a:rPr lang="en-US" sz="2800" dirty="0" smtClean="0"/>
              <a:t>.</a:t>
            </a:r>
          </a:p>
          <a:p>
            <a:pPr marL="457200" indent="-457200">
              <a:buFont typeface="Wingdings" pitchFamily="2" charset="2"/>
              <a:buChar char="v"/>
            </a:pPr>
            <a:endParaRPr lang="en-US" sz="2800" dirty="0"/>
          </a:p>
          <a:p>
            <a:pPr marL="457200" indent="-457200">
              <a:buFont typeface="Wingdings" pitchFamily="2" charset="2"/>
              <a:buChar char="v"/>
            </a:pPr>
            <a:r>
              <a:rPr lang="en-US" sz="2800" dirty="0" smtClean="0"/>
              <a:t> </a:t>
            </a:r>
            <a:r>
              <a:rPr lang="en-US" sz="2800" dirty="0"/>
              <a:t>If the needle becomes plugged, the drop will not be drawn into the hub of the needle.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24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Complication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11561" y="1268760"/>
            <a:ext cx="7488831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/>
          </a:p>
          <a:p>
            <a:pPr marL="285750" indent="-285750">
              <a:buFont typeface="Wingdings" pitchFamily="2" charset="2"/>
              <a:buChar char="v"/>
            </a:pPr>
            <a:r>
              <a:rPr lang="en-US" sz="2800" dirty="0" smtClean="0"/>
              <a:t>Complications related to adverse or exaggerated physiological response</a:t>
            </a:r>
          </a:p>
          <a:p>
            <a:r>
              <a:rPr lang="en-US" sz="2400" dirty="0" smtClean="0"/>
              <a:t> </a:t>
            </a:r>
          </a:p>
          <a:p>
            <a:r>
              <a:rPr lang="en-US" sz="2800" dirty="0" smtClean="0"/>
              <a:t>1. Pain </a:t>
            </a:r>
            <a:r>
              <a:rPr lang="en-US" sz="2800" dirty="0"/>
              <a:t>on injection </a:t>
            </a:r>
            <a:endParaRPr lang="en-US" sz="2800" dirty="0" smtClean="0"/>
          </a:p>
          <a:p>
            <a:r>
              <a:rPr lang="en-US" sz="2800" dirty="0" smtClean="0"/>
              <a:t>2</a:t>
            </a:r>
            <a:r>
              <a:rPr lang="en-US" sz="2800" dirty="0"/>
              <a:t>. High block (Hypotension &amp; </a:t>
            </a:r>
            <a:r>
              <a:rPr lang="en-US" sz="2800" dirty="0" err="1"/>
              <a:t>Bradycardia</a:t>
            </a:r>
            <a:r>
              <a:rPr lang="en-US" sz="2800" dirty="0"/>
              <a:t>) </a:t>
            </a:r>
            <a:endParaRPr lang="en-US" sz="2800" dirty="0" smtClean="0"/>
          </a:p>
          <a:p>
            <a:r>
              <a:rPr lang="en-US" sz="2800" dirty="0" smtClean="0"/>
              <a:t>3</a:t>
            </a:r>
            <a:r>
              <a:rPr lang="en-US" sz="2800" dirty="0"/>
              <a:t>. Total spinal anaesthesia </a:t>
            </a:r>
            <a:endParaRPr lang="en-US" sz="2800" dirty="0" smtClean="0"/>
          </a:p>
          <a:p>
            <a:r>
              <a:rPr lang="en-US" sz="2800" dirty="0" smtClean="0"/>
              <a:t>4</a:t>
            </a:r>
            <a:r>
              <a:rPr lang="en-US" sz="2800" dirty="0"/>
              <a:t>. Horner’s Syndrome </a:t>
            </a:r>
            <a:r>
              <a:rPr lang="en-US" sz="2800" dirty="0" smtClean="0"/>
              <a:t> </a:t>
            </a:r>
          </a:p>
          <a:p>
            <a:r>
              <a:rPr lang="en-US" sz="2800" dirty="0"/>
              <a:t>5</a:t>
            </a:r>
            <a:r>
              <a:rPr lang="en-US" sz="2800" dirty="0" smtClean="0"/>
              <a:t>. </a:t>
            </a:r>
            <a:r>
              <a:rPr lang="en-US" sz="2800" dirty="0"/>
              <a:t>Urinary Retention </a:t>
            </a:r>
            <a:endParaRPr lang="en-US" sz="2800" dirty="0" smtClean="0"/>
          </a:p>
          <a:p>
            <a:r>
              <a:rPr lang="en-US" sz="2800" dirty="0"/>
              <a:t>6</a:t>
            </a:r>
            <a:r>
              <a:rPr lang="en-US" sz="2800" dirty="0" smtClean="0"/>
              <a:t>. </a:t>
            </a:r>
            <a:r>
              <a:rPr lang="en-US" sz="2800" dirty="0"/>
              <a:t>Vasovagal Shock</a:t>
            </a:r>
          </a:p>
        </p:txBody>
      </p:sp>
    </p:spTree>
    <p:extLst>
      <p:ext uri="{BB962C8B-B14F-4D97-AF65-F5344CB8AC3E}">
        <p14:creationId xmlns:p14="http://schemas.microsoft.com/office/powerpoint/2010/main" val="87427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9" y="665703"/>
            <a:ext cx="849694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US" sz="2800" dirty="0" smtClean="0"/>
              <a:t>Complications related to needle or catheter placement</a:t>
            </a:r>
          </a:p>
          <a:p>
            <a:r>
              <a:rPr lang="en-US" sz="2800" dirty="0" smtClean="0"/>
              <a:t>  A</a:t>
            </a:r>
            <a:r>
              <a:rPr lang="en-US" sz="2800" dirty="0"/>
              <a:t>. </a:t>
            </a:r>
            <a:r>
              <a:rPr lang="en-US" sz="2800" dirty="0" smtClean="0"/>
              <a:t>Trauma: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Backache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en-US" sz="2800" dirty="0"/>
              <a:t>Dural Puncture- </a:t>
            </a:r>
            <a:r>
              <a:rPr lang="en-US" sz="2800" dirty="0" smtClean="0"/>
              <a:t>PDPH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en-US" sz="2800" dirty="0"/>
              <a:t>Neural </a:t>
            </a:r>
            <a:r>
              <a:rPr lang="en-US" sz="2800" dirty="0" smtClean="0"/>
              <a:t>Injury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en-US" sz="2800" dirty="0"/>
              <a:t>Vascular injury(Spinal or Epidural hematoma) 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   B</a:t>
            </a:r>
            <a:r>
              <a:rPr lang="en-US" sz="2800" dirty="0"/>
              <a:t>. </a:t>
            </a:r>
            <a:r>
              <a:rPr lang="en-US" sz="2800" dirty="0" smtClean="0"/>
              <a:t>Misplacement: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Intravascular </a:t>
            </a:r>
            <a:r>
              <a:rPr lang="en-US" sz="2800" dirty="0"/>
              <a:t>or intraosseus </a:t>
            </a:r>
            <a:r>
              <a:rPr lang="en-US" sz="2800" dirty="0" smtClean="0"/>
              <a:t>injection.      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Subdural </a:t>
            </a:r>
            <a:r>
              <a:rPr lang="en-US" sz="2800" dirty="0"/>
              <a:t>or subarachnoid block C.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60970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620688"/>
            <a:ext cx="85324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</a:t>
            </a:r>
            <a:r>
              <a:rPr lang="en-US" sz="2800" dirty="0"/>
              <a:t>. </a:t>
            </a:r>
            <a:r>
              <a:rPr lang="en-US" sz="2800" dirty="0" smtClean="0"/>
              <a:t>Inflammation: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Infection </a:t>
            </a:r>
          </a:p>
          <a:p>
            <a:r>
              <a:rPr lang="en-US" sz="2800" dirty="0" smtClean="0"/>
              <a:t>    Arachnoiditis  </a:t>
            </a:r>
          </a:p>
          <a:p>
            <a:r>
              <a:rPr lang="en-US" sz="2800" dirty="0" smtClean="0"/>
              <a:t>    Meningitis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</a:t>
            </a:r>
            <a:r>
              <a:rPr lang="en-US" sz="2800" dirty="0"/>
              <a:t>Epidural Abscess</a:t>
            </a:r>
          </a:p>
        </p:txBody>
      </p:sp>
    </p:spTree>
    <p:extLst>
      <p:ext uri="{BB962C8B-B14F-4D97-AF65-F5344CB8AC3E}">
        <p14:creationId xmlns:p14="http://schemas.microsoft.com/office/powerpoint/2010/main" val="370747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Contraindications: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1412776"/>
            <a:ext cx="4683657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Absolute:</a:t>
            </a:r>
          </a:p>
          <a:p>
            <a:r>
              <a:rPr lang="en-US" sz="2800" dirty="0" smtClean="0"/>
              <a:t>Refusal</a:t>
            </a:r>
          </a:p>
          <a:p>
            <a:r>
              <a:rPr lang="en-US" sz="2800" dirty="0" smtClean="0"/>
              <a:t>Bacteremia</a:t>
            </a:r>
          </a:p>
          <a:p>
            <a:r>
              <a:rPr lang="en-US" sz="2800" dirty="0" smtClean="0"/>
              <a:t>Local infection</a:t>
            </a:r>
          </a:p>
          <a:p>
            <a:r>
              <a:rPr lang="en-US" sz="2800" dirty="0" smtClean="0"/>
              <a:t>Hemorrhagic diasthesis</a:t>
            </a:r>
          </a:p>
          <a:p>
            <a:r>
              <a:rPr lang="en-US" sz="2800" dirty="0" smtClean="0"/>
              <a:t>Increase intracranial pressure</a:t>
            </a:r>
          </a:p>
          <a:p>
            <a:endParaRPr lang="en-US" sz="2800" dirty="0"/>
          </a:p>
          <a:p>
            <a:r>
              <a:rPr lang="en-US" sz="2800" dirty="0" smtClean="0"/>
              <a:t>Relative:</a:t>
            </a:r>
          </a:p>
          <a:p>
            <a:r>
              <a:rPr lang="en-US" sz="2800" dirty="0" smtClean="0"/>
              <a:t>Anatomical spine deformity</a:t>
            </a:r>
          </a:p>
          <a:p>
            <a:r>
              <a:rPr lang="en-US" sz="2800" dirty="0" smtClean="0"/>
              <a:t>Aortic stenosis</a:t>
            </a:r>
          </a:p>
          <a:p>
            <a:r>
              <a:rPr lang="en-US" sz="2800" dirty="0" smtClean="0"/>
              <a:t>Pulmonary hypertension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8986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922691"/>
              </p:ext>
            </p:extLst>
          </p:nvPr>
        </p:nvGraphicFramePr>
        <p:xfrm>
          <a:off x="323528" y="44624"/>
          <a:ext cx="8424936" cy="668953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04744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Epidural anaesthesia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Spinal</a:t>
                      </a:r>
                      <a:r>
                        <a:rPr lang="en-US" sz="3600" baseline="0" dirty="0" smtClean="0"/>
                        <a:t> </a:t>
                      </a:r>
                    </a:p>
                    <a:p>
                      <a:r>
                        <a:rPr lang="en-US" sz="3600" baseline="0" dirty="0" smtClean="0"/>
                        <a:t>Anaesthesia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4794">
                <a:tc>
                  <a:txBody>
                    <a:bodyPr/>
                    <a:lstStyle/>
                    <a:p>
                      <a:pPr marL="457200" indent="-457200">
                        <a:buFont typeface="Wingdings" pitchFamily="2" charset="2"/>
                        <a:buChar char="v"/>
                      </a:pPr>
                      <a:r>
                        <a:rPr lang="en-US" sz="2800" dirty="0" smtClean="0"/>
                        <a:t>Drug</a:t>
                      </a:r>
                      <a:r>
                        <a:rPr lang="en-US" sz="2800" baseline="0" dirty="0" smtClean="0"/>
                        <a:t> can be given in extra dural space</a:t>
                      </a:r>
                    </a:p>
                    <a:p>
                      <a:pPr marL="457200" indent="-457200">
                        <a:buFont typeface="Wingdings" pitchFamily="2" charset="2"/>
                        <a:buChar char="v"/>
                      </a:pPr>
                      <a:endParaRPr lang="en-US" sz="2800" baseline="0" dirty="0" smtClean="0"/>
                    </a:p>
                    <a:p>
                      <a:pPr marL="457200" indent="-457200">
                        <a:buFont typeface="Wingdings" pitchFamily="2" charset="2"/>
                        <a:buChar char="v"/>
                      </a:pPr>
                      <a:r>
                        <a:rPr lang="en-US" sz="2800" baseline="0" dirty="0" smtClean="0"/>
                        <a:t>Onset is delay</a:t>
                      </a:r>
                    </a:p>
                    <a:p>
                      <a:pPr marL="457200" indent="-457200">
                        <a:buFont typeface="Wingdings" pitchFamily="2" charset="2"/>
                        <a:buChar char="v"/>
                      </a:pPr>
                      <a:endParaRPr lang="en-US" sz="2800" dirty="0" smtClean="0"/>
                    </a:p>
                    <a:p>
                      <a:pPr marL="457200" indent="-457200">
                        <a:buFont typeface="Wingdings" pitchFamily="2" charset="2"/>
                        <a:buChar char="v"/>
                      </a:pPr>
                      <a:r>
                        <a:rPr lang="en-US" sz="2800" dirty="0" smtClean="0"/>
                        <a:t>Dose of drug</a:t>
                      </a:r>
                      <a:r>
                        <a:rPr lang="en-US" sz="2800" baseline="0" dirty="0" smtClean="0"/>
                        <a:t> depending upon segment</a:t>
                      </a:r>
                    </a:p>
                    <a:p>
                      <a:pPr marL="457200" indent="-457200">
                        <a:buFont typeface="Wingdings" pitchFamily="2" charset="2"/>
                        <a:buChar char="v"/>
                      </a:pPr>
                      <a:endParaRPr lang="en-US" sz="2800" baseline="0" dirty="0" smtClean="0"/>
                    </a:p>
                    <a:p>
                      <a:pPr marL="457200" indent="-457200">
                        <a:buFont typeface="Wingdings" pitchFamily="2" charset="2"/>
                        <a:buChar char="v"/>
                      </a:pPr>
                      <a:r>
                        <a:rPr lang="en-US" sz="2800" baseline="0" dirty="0" smtClean="0"/>
                        <a:t>Plain drug can be given</a:t>
                      </a:r>
                    </a:p>
                    <a:p>
                      <a:pPr marL="457200" indent="-457200">
                        <a:buFont typeface="Wingdings" pitchFamily="2" charset="2"/>
                        <a:buChar char="v"/>
                      </a:pPr>
                      <a:endParaRPr lang="en-US" sz="2800" baseline="0" dirty="0" smtClean="0"/>
                    </a:p>
                    <a:p>
                      <a:pPr marL="457200" indent="-457200">
                        <a:buFont typeface="Wingdings" pitchFamily="2" charset="2"/>
                        <a:buChar char="v"/>
                      </a:pPr>
                      <a:r>
                        <a:rPr lang="en-US" sz="2800" baseline="0" dirty="0" smtClean="0"/>
                        <a:t>Needles:quinke,sprotte,whitcare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14350" marR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  <a:defRPr/>
                      </a:pPr>
                      <a:r>
                        <a:rPr lang="en-US" sz="2800" dirty="0" smtClean="0"/>
                        <a:t>Drug</a:t>
                      </a:r>
                      <a:r>
                        <a:rPr lang="en-US" sz="2800" baseline="0" dirty="0" smtClean="0"/>
                        <a:t> can be given in  subarachnoid space</a:t>
                      </a:r>
                    </a:p>
                    <a:p>
                      <a:pPr marL="514350" marR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  <a:defRPr/>
                      </a:pPr>
                      <a:endParaRPr lang="en-US" sz="2800" baseline="0" dirty="0" smtClean="0"/>
                    </a:p>
                    <a:p>
                      <a:pPr marL="514350" indent="-514350">
                        <a:buFont typeface="Wingdings" pitchFamily="2" charset="2"/>
                        <a:buChar char="v"/>
                      </a:pPr>
                      <a:r>
                        <a:rPr lang="en-US" sz="2800" baseline="0" dirty="0" smtClean="0"/>
                        <a:t>Onset is immediate</a:t>
                      </a:r>
                    </a:p>
                    <a:p>
                      <a:pPr marL="514350" indent="-514350">
                        <a:buFont typeface="Wingdings" pitchFamily="2" charset="2"/>
                        <a:buChar char="v"/>
                      </a:pPr>
                      <a:endParaRPr lang="en-US" sz="2800" baseline="0" dirty="0" smtClean="0"/>
                    </a:p>
                    <a:p>
                      <a:pPr marL="514350" marR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  <a:defRPr/>
                      </a:pPr>
                      <a:r>
                        <a:rPr lang="en-US" sz="2800" baseline="0" dirty="0" smtClean="0"/>
                        <a:t>Minimal amount of drug can be given</a:t>
                      </a:r>
                    </a:p>
                    <a:p>
                      <a:pPr marL="514350" indent="-514350">
                        <a:buFont typeface="Wingdings" pitchFamily="2" charset="2"/>
                        <a:buChar char="v"/>
                      </a:pPr>
                      <a:endParaRPr lang="en-US" sz="2800" baseline="0" dirty="0" smtClean="0"/>
                    </a:p>
                    <a:p>
                      <a:pPr marL="457200" indent="-457200">
                        <a:buFont typeface="Wingdings" pitchFamily="2" charset="2"/>
                        <a:buChar char="v"/>
                      </a:pPr>
                      <a:r>
                        <a:rPr lang="en-US" sz="2800" baseline="0" dirty="0" smtClean="0"/>
                        <a:t>Hyperbaric/heavy drug can be given</a:t>
                      </a:r>
                    </a:p>
                    <a:p>
                      <a:pPr marL="457200" indent="-457200">
                        <a:buFont typeface="Wingdings" pitchFamily="2" charset="2"/>
                        <a:buChar char="v"/>
                      </a:pPr>
                      <a:endParaRPr lang="en-US" sz="2800" dirty="0" smtClean="0"/>
                    </a:p>
                    <a:p>
                      <a:pPr marL="457200" indent="-457200">
                        <a:buFont typeface="Wingdings" pitchFamily="2" charset="2"/>
                        <a:buChar char="v"/>
                      </a:pPr>
                      <a:r>
                        <a:rPr lang="en-US" sz="2800" dirty="0" smtClean="0"/>
                        <a:t> Touhy</a:t>
                      </a:r>
                      <a:r>
                        <a:rPr lang="en-US" sz="2800" baseline="0" dirty="0" smtClean="0"/>
                        <a:t> needle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032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7744" y="2348879"/>
            <a:ext cx="38884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Thank  You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60764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243057"/>
              </p:ext>
            </p:extLst>
          </p:nvPr>
        </p:nvGraphicFramePr>
        <p:xfrm>
          <a:off x="323528" y="44624"/>
          <a:ext cx="8496944" cy="665294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960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36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68152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Epidural anaesthesia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Spinal</a:t>
                      </a:r>
                      <a:r>
                        <a:rPr lang="en-US" sz="3600" baseline="0" dirty="0" smtClean="0"/>
                        <a:t> </a:t>
                      </a:r>
                    </a:p>
                    <a:p>
                      <a:r>
                        <a:rPr lang="en-US" sz="3600" baseline="0" dirty="0" smtClean="0"/>
                        <a:t>Anaesthesia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4794">
                <a:tc>
                  <a:txBody>
                    <a:bodyPr/>
                    <a:lstStyle/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  <a:defRPr/>
                      </a:pPr>
                      <a:r>
                        <a:rPr lang="en-US" sz="2800" dirty="0" smtClean="0"/>
                        <a:t>More</a:t>
                      </a:r>
                      <a:r>
                        <a:rPr lang="en-US" sz="2800" baseline="0" dirty="0" smtClean="0"/>
                        <a:t> expertise/more             failure. Segmental block practice </a:t>
                      </a:r>
                    </a:p>
                    <a:p>
                      <a:pPr marL="457200" indent="-457200">
                        <a:buFont typeface="Wingdings" pitchFamily="2" charset="2"/>
                        <a:buChar char="v"/>
                      </a:pPr>
                      <a:endParaRPr lang="en-US" sz="2800" baseline="0" dirty="0" smtClean="0"/>
                    </a:p>
                    <a:p>
                      <a:pPr marL="457200" indent="-457200">
                        <a:buFont typeface="Wingdings" pitchFamily="2" charset="2"/>
                        <a:buChar char="v"/>
                      </a:pPr>
                      <a:r>
                        <a:rPr lang="en-US" sz="2800" baseline="0" dirty="0" smtClean="0"/>
                        <a:t>For intraoperative anaesthesia and post operative analgesia</a:t>
                      </a:r>
                    </a:p>
                    <a:p>
                      <a:pPr marL="457200" indent="-457200">
                        <a:buFont typeface="Wingdings" pitchFamily="2" charset="2"/>
                        <a:buChar char="v"/>
                      </a:pPr>
                      <a:endParaRPr lang="en-US" sz="2800" baseline="0" dirty="0" smtClean="0"/>
                    </a:p>
                    <a:p>
                      <a:pPr marL="457200" indent="-457200">
                        <a:buFont typeface="Wingdings" pitchFamily="2" charset="2"/>
                        <a:buChar char="v"/>
                      </a:pPr>
                      <a:r>
                        <a:rPr lang="en-US" sz="2800" baseline="0" dirty="0" smtClean="0"/>
                        <a:t>Less hemodynamic imbalance</a:t>
                      </a:r>
                    </a:p>
                    <a:p>
                      <a:pPr marL="457200" indent="-457200">
                        <a:buFont typeface="Wingdings" pitchFamily="2" charset="2"/>
                        <a:buChar char="v"/>
                      </a:pPr>
                      <a:endParaRPr lang="en-US" sz="2800" dirty="0" smtClean="0"/>
                    </a:p>
                    <a:p>
                      <a:pPr marL="457200" indent="-457200">
                        <a:buFont typeface="Wingdings" pitchFamily="2" charset="2"/>
                        <a:buChar char="v"/>
                      </a:pPr>
                      <a:r>
                        <a:rPr lang="en-US" sz="2800" dirty="0" smtClean="0"/>
                        <a:t>Duration</a:t>
                      </a:r>
                      <a:r>
                        <a:rPr lang="en-US" sz="2800" baseline="0" dirty="0" smtClean="0"/>
                        <a:t> can prolong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14350" indent="-514350">
                        <a:buFont typeface="Wingdings" pitchFamily="2" charset="2"/>
                        <a:buChar char="v"/>
                      </a:pPr>
                      <a:r>
                        <a:rPr lang="en-US" sz="2800" dirty="0" smtClean="0"/>
                        <a:t>Easy /fail less</a:t>
                      </a:r>
                    </a:p>
                    <a:p>
                      <a:pPr marL="514350" indent="-514350">
                        <a:buFont typeface="Wingdings" pitchFamily="2" charset="2"/>
                        <a:buChar char="v"/>
                      </a:pPr>
                      <a:endParaRPr lang="en-US" sz="2800" dirty="0" smtClean="0"/>
                    </a:p>
                    <a:p>
                      <a:pPr marL="514350" indent="-514350">
                        <a:buFont typeface="Wingdings" pitchFamily="2" charset="2"/>
                        <a:buChar char="v"/>
                      </a:pPr>
                      <a:endParaRPr lang="en-US" sz="2800" dirty="0" smtClean="0"/>
                    </a:p>
                    <a:p>
                      <a:pPr marL="514350" indent="-514350">
                        <a:buFont typeface="Wingdings" pitchFamily="2" charset="2"/>
                        <a:buChar char="v"/>
                      </a:pPr>
                      <a:endParaRPr lang="en-US" sz="2800" dirty="0" smtClean="0"/>
                    </a:p>
                    <a:p>
                      <a:pPr marL="514350" indent="-514350">
                        <a:buFont typeface="Wingdings" pitchFamily="2" charset="2"/>
                        <a:buChar char="v"/>
                      </a:pPr>
                      <a:r>
                        <a:rPr lang="en-US" sz="2800" dirty="0" smtClean="0"/>
                        <a:t>Intraoperative anaesthesia only</a:t>
                      </a:r>
                    </a:p>
                    <a:p>
                      <a:pPr marL="514350" indent="-514350">
                        <a:buFont typeface="Wingdings" pitchFamily="2" charset="2"/>
                        <a:buChar char="v"/>
                      </a:pPr>
                      <a:endParaRPr lang="en-US" sz="2800" dirty="0" smtClean="0"/>
                    </a:p>
                    <a:p>
                      <a:pPr marL="514350" indent="-514350">
                        <a:buFont typeface="Wingdings" pitchFamily="2" charset="2"/>
                        <a:buChar char="v"/>
                      </a:pPr>
                      <a:endParaRPr lang="en-US" sz="2800" dirty="0" smtClean="0"/>
                    </a:p>
                    <a:p>
                      <a:pPr marL="514350" indent="-514350">
                        <a:buFont typeface="Wingdings" pitchFamily="2" charset="2"/>
                        <a:buChar char="v"/>
                      </a:pPr>
                      <a:r>
                        <a:rPr lang="en-US" sz="2800" dirty="0" smtClean="0"/>
                        <a:t>More</a:t>
                      </a:r>
                      <a:r>
                        <a:rPr lang="en-US" sz="2800" baseline="0" dirty="0" smtClean="0"/>
                        <a:t> hemodynamic imbalance</a:t>
                      </a:r>
                    </a:p>
                    <a:p>
                      <a:pPr marL="514350" indent="-514350">
                        <a:buFont typeface="Wingdings" pitchFamily="2" charset="2"/>
                        <a:buChar char="v"/>
                      </a:pPr>
                      <a:endParaRPr lang="en-US" sz="2800" baseline="0" dirty="0" smtClean="0"/>
                    </a:p>
                    <a:p>
                      <a:pPr marL="514350" indent="-514350">
                        <a:buFont typeface="Wingdings" pitchFamily="2" charset="2"/>
                        <a:buChar char="v"/>
                      </a:pPr>
                      <a:r>
                        <a:rPr lang="en-US" sz="2800" baseline="0" dirty="0" smtClean="0"/>
                        <a:t>Fixed duration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779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1052736"/>
            <a:ext cx="792088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 smtClean="0"/>
              <a:t>epidural  anaesthesia is a neuraxial technique offering a range of applications </a:t>
            </a:r>
            <a:r>
              <a:rPr lang="en-US" sz="2400" dirty="0"/>
              <a:t>wider than single-dose spinal </a:t>
            </a:r>
            <a:r>
              <a:rPr lang="en-US" sz="2400" dirty="0" smtClean="0"/>
              <a:t>anaesthesia.</a:t>
            </a:r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sz="2400" dirty="0"/>
              <a:t>C</a:t>
            </a:r>
            <a:r>
              <a:rPr lang="en-US" sz="2400" dirty="0" smtClean="0"/>
              <a:t>an be performed at the lumbar, thoracic, or cervical level.</a:t>
            </a:r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sz="2400" dirty="0"/>
              <a:t>W</a:t>
            </a:r>
            <a:r>
              <a:rPr lang="en-US" sz="2400" dirty="0" smtClean="0"/>
              <a:t>idely </a:t>
            </a:r>
            <a:r>
              <a:rPr lang="en-US" sz="2400" dirty="0"/>
              <a:t>used for surgical anesthesia, obstetric </a:t>
            </a:r>
            <a:r>
              <a:rPr lang="en-US" sz="2400" dirty="0" smtClean="0"/>
              <a:t>analgesia , postoperative </a:t>
            </a:r>
            <a:r>
              <a:rPr lang="en-US" sz="2400" dirty="0"/>
              <a:t>pain control, and chronic pain management</a:t>
            </a:r>
            <a:r>
              <a:rPr lang="en-US" sz="2400" dirty="0" smtClean="0"/>
              <a:t>.</a:t>
            </a:r>
          </a:p>
          <a:p>
            <a:pPr>
              <a:buFont typeface="Wingdings" pitchFamily="2" charset="2"/>
              <a:buChar char="v"/>
            </a:pPr>
            <a:endParaRPr lang="en-IN" dirty="0"/>
          </a:p>
          <a:p>
            <a:pPr>
              <a:buFont typeface="Wingdings" pitchFamily="2" charset="2"/>
              <a:buChar char="v"/>
            </a:pPr>
            <a:r>
              <a:rPr lang="en-US" sz="2400" dirty="0"/>
              <a:t>Epidurals can be </a:t>
            </a:r>
            <a:r>
              <a:rPr lang="en-US" sz="2400" dirty="0" smtClean="0"/>
              <a:t>used as </a:t>
            </a:r>
            <a:r>
              <a:rPr lang="en-US" sz="2400" dirty="0"/>
              <a:t>a single shot technique or with a catheter that allows </a:t>
            </a:r>
            <a:r>
              <a:rPr lang="en-US" sz="2400" dirty="0" smtClean="0"/>
              <a:t>intermittent, </a:t>
            </a:r>
            <a:r>
              <a:rPr lang="en-US" sz="2400" dirty="0"/>
              <a:t>boluses </a:t>
            </a:r>
            <a:r>
              <a:rPr lang="en-US" sz="2400" dirty="0" smtClean="0"/>
              <a:t>or continuous </a:t>
            </a:r>
            <a:r>
              <a:rPr lang="en-US" sz="2400" dirty="0"/>
              <a:t>infusion, or both</a:t>
            </a:r>
            <a:r>
              <a:rPr lang="en-US" sz="2400" dirty="0" smtClean="0"/>
              <a:t>.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sz="2400" dirty="0"/>
              <a:t>The motor block can range from none to </a:t>
            </a:r>
            <a:r>
              <a:rPr lang="en-US" sz="2400" dirty="0" smtClean="0"/>
              <a:t>complete .It basically depends on drug ,doses , concentration and level of injection</a:t>
            </a:r>
          </a:p>
          <a:p>
            <a:pPr>
              <a:buFont typeface="Wingdings" pitchFamily="2" charset="2"/>
              <a:buChar char="v"/>
            </a:pPr>
            <a:endParaRPr lang="en-IN" dirty="0"/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57158" y="285728"/>
            <a:ext cx="70819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b="1" dirty="0" smtClean="0"/>
              <a:t>INTRODUCTION</a:t>
            </a: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404665"/>
            <a:ext cx="7704856" cy="936103"/>
          </a:xfrm>
        </p:spPr>
        <p:txBody>
          <a:bodyPr/>
          <a:lstStyle/>
          <a:p>
            <a:pPr algn="l"/>
            <a:r>
              <a:rPr lang="en-US" b="1" dirty="0" smtClean="0"/>
              <a:t>Anatomy of epidural space: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496944" cy="5472608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Wingdings" pitchFamily="2" charset="2"/>
              <a:buChar char="v"/>
            </a:pPr>
            <a:endParaRPr lang="en-US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algn="l">
              <a:buFont typeface="Wingdings" pitchFamily="2" charset="2"/>
              <a:buChar char="v"/>
            </a:pPr>
            <a:r>
              <a:rPr lang="en-US" sz="3000" dirty="0" smtClean="0">
                <a:solidFill>
                  <a:schemeClr val="tx1"/>
                </a:solidFill>
              </a:rPr>
              <a:t>The</a:t>
            </a:r>
            <a:r>
              <a:rPr lang="en-US" sz="3000" dirty="0">
                <a:solidFill>
                  <a:schemeClr val="tx1"/>
                </a:solidFill>
              </a:rPr>
              <a:t> epidural space is between the </a:t>
            </a:r>
            <a:r>
              <a:rPr lang="en-US" sz="3000" dirty="0" smtClean="0">
                <a:solidFill>
                  <a:schemeClr val="tx1"/>
                </a:solidFill>
              </a:rPr>
              <a:t>dura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smtClean="0">
                <a:solidFill>
                  <a:schemeClr val="tx1"/>
                </a:solidFill>
              </a:rPr>
              <a:t>matter the</a:t>
            </a:r>
            <a:r>
              <a:rPr lang="en-US" sz="3000" dirty="0">
                <a:solidFill>
                  <a:schemeClr val="tx1"/>
                </a:solidFill>
              </a:rPr>
              <a:t>  anteriorly and posteriorly </a:t>
            </a:r>
            <a:r>
              <a:rPr lang="en-US" sz="3000" dirty="0" smtClean="0">
                <a:solidFill>
                  <a:schemeClr val="tx1"/>
                </a:solidFill>
              </a:rPr>
              <a:t>ligamentum flavum.</a:t>
            </a:r>
            <a:r>
              <a:rPr lang="en-US" sz="3000" dirty="0">
                <a:solidFill>
                  <a:schemeClr val="tx1"/>
                </a:solidFill>
              </a:rPr>
              <a:t> </a:t>
            </a:r>
            <a:endParaRPr lang="en-US" sz="30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Wingdings" pitchFamily="2" charset="2"/>
              <a:buChar char="v"/>
            </a:pPr>
            <a:endParaRPr lang="en-US" sz="30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Wingdings" pitchFamily="2" charset="2"/>
              <a:buChar char="v"/>
            </a:pPr>
            <a:r>
              <a:rPr lang="en-US" sz="3000" dirty="0" smtClean="0">
                <a:solidFill>
                  <a:schemeClr val="tx1"/>
                </a:solidFill>
              </a:rPr>
              <a:t>The </a:t>
            </a:r>
            <a:r>
              <a:rPr lang="en-US" sz="3000" dirty="0">
                <a:solidFill>
                  <a:schemeClr val="tx1"/>
                </a:solidFill>
              </a:rPr>
              <a:t>superior limit of the epidural space is the fusion of the dura to the </a:t>
            </a:r>
            <a:r>
              <a:rPr lang="en-US" sz="3000" dirty="0" smtClean="0">
                <a:solidFill>
                  <a:schemeClr val="tx1"/>
                </a:solidFill>
              </a:rPr>
              <a:t>foramen magnum.</a:t>
            </a:r>
          </a:p>
          <a:p>
            <a:pPr marL="457200" indent="-457200" algn="l">
              <a:buFont typeface="Wingdings" pitchFamily="2" charset="2"/>
              <a:buChar char="v"/>
            </a:pPr>
            <a:endParaRPr lang="en-US" sz="30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Wingdings" pitchFamily="2" charset="2"/>
              <a:buChar char="v"/>
            </a:pPr>
            <a:r>
              <a:rPr lang="en-US" sz="3000" dirty="0" smtClean="0">
                <a:solidFill>
                  <a:schemeClr val="tx1"/>
                </a:solidFill>
              </a:rPr>
              <a:t> The </a:t>
            </a:r>
            <a:r>
              <a:rPr lang="en-US" sz="3000" dirty="0">
                <a:solidFill>
                  <a:schemeClr val="tx1"/>
                </a:solidFill>
              </a:rPr>
              <a:t>inferior limit is the sacrococcygeal membrane</a:t>
            </a:r>
            <a:r>
              <a:rPr lang="en-US" sz="3000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 algn="l">
              <a:buFont typeface="Wingdings" pitchFamily="2" charset="2"/>
              <a:buChar char="v"/>
            </a:pPr>
            <a:endParaRPr lang="en-US" sz="30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Wingdings" pitchFamily="2" charset="2"/>
              <a:buChar char="v"/>
            </a:pP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>
                <a:solidFill>
                  <a:schemeClr val="tx1"/>
                </a:solidFill>
              </a:rPr>
              <a:t>The epidural space is made of fat, veins, arteries, and lymphatic and connective tissue.</a:t>
            </a:r>
          </a:p>
          <a:p>
            <a:pPr algn="l"/>
            <a:r>
              <a:rPr lang="en-US" sz="3000" dirty="0">
                <a:solidFill>
                  <a:schemeClr val="tx1"/>
                </a:solidFill>
              </a:rPr>
              <a:t/>
            </a:r>
            <a:br>
              <a:rPr lang="en-US" sz="3000" dirty="0">
                <a:solidFill>
                  <a:schemeClr val="tx1"/>
                </a:solidFill>
              </a:rPr>
            </a:br>
            <a:endParaRPr lang="en-US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81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378" y="548680"/>
            <a:ext cx="8591103" cy="59766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8595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404664"/>
            <a:ext cx="842493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MECHANISM OF ACTION</a:t>
            </a:r>
          </a:p>
          <a:p>
            <a:endParaRPr lang="en-US" sz="2800" dirty="0" smtClean="0"/>
          </a:p>
          <a:p>
            <a:pPr marL="457200" indent="-457200">
              <a:buFont typeface="Wingdings" pitchFamily="2" charset="2"/>
              <a:buChar char="v"/>
            </a:pPr>
            <a:r>
              <a:rPr lang="en-US" sz="2800" dirty="0" smtClean="0"/>
              <a:t>For </a:t>
            </a:r>
            <a:r>
              <a:rPr lang="en-US" sz="2800" dirty="0"/>
              <a:t>epidural anaesthesia, drug uptake is more complex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pPr marL="342900" indent="-342900">
              <a:buFont typeface="Wingdings" pitchFamily="2" charset="2"/>
              <a:buChar char="v"/>
            </a:pPr>
            <a:r>
              <a:rPr lang="en-US" sz="2800" dirty="0" smtClean="0"/>
              <a:t> Some </a:t>
            </a:r>
            <a:r>
              <a:rPr lang="en-US" sz="2800" dirty="0"/>
              <a:t>of the injected local anaesthetic will move from the epidural </a:t>
            </a:r>
            <a:r>
              <a:rPr lang="en-US" sz="2800" dirty="0" smtClean="0"/>
              <a:t>space through </a:t>
            </a:r>
            <a:r>
              <a:rPr lang="en-US" sz="2800" dirty="0"/>
              <a:t>the meninges into the CSF to exert its neural blocking </a:t>
            </a:r>
            <a:r>
              <a:rPr lang="en-US" sz="2800" dirty="0" smtClean="0"/>
              <a:t>effect</a:t>
            </a:r>
          </a:p>
          <a:p>
            <a:pPr marL="342900" indent="-342900">
              <a:buFont typeface="Wingdings" pitchFamily="2" charset="2"/>
              <a:buChar char="v"/>
            </a:pPr>
            <a:endParaRPr lang="en-US" sz="2800" dirty="0"/>
          </a:p>
          <a:p>
            <a:pPr marL="457200" indent="-457200">
              <a:buFont typeface="Wingdings" pitchFamily="2" charset="2"/>
              <a:buChar char="v"/>
            </a:pPr>
            <a:r>
              <a:rPr lang="en-US" sz="2800" dirty="0"/>
              <a:t>Some will be lost through vascular absorption </a:t>
            </a:r>
            <a:r>
              <a:rPr lang="en-US" sz="2800" dirty="0" smtClean="0"/>
              <a:t>through </a:t>
            </a:r>
            <a:r>
              <a:rPr lang="en-US" sz="2800" dirty="0"/>
              <a:t>the capillary vessels </a:t>
            </a:r>
            <a:r>
              <a:rPr lang="en-US" sz="2800" dirty="0" smtClean="0"/>
              <a:t>into the systemic circulation and some into epidural fat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0898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332656"/>
            <a:ext cx="871296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Drug penetration and uptake is directly proportionate </a:t>
            </a:r>
            <a:r>
              <a:rPr lang="en-US" sz="3200" b="1" dirty="0" smtClean="0"/>
              <a:t>to</a:t>
            </a:r>
          </a:p>
          <a:p>
            <a:endParaRPr lang="en-US" sz="3200" b="1" dirty="0"/>
          </a:p>
          <a:p>
            <a:pPr marL="457200" indent="-457200">
              <a:buFont typeface="Wingdings" pitchFamily="2" charset="2"/>
              <a:buChar char="v"/>
            </a:pPr>
            <a:r>
              <a:rPr lang="en-US" sz="2800" dirty="0"/>
              <a:t>The drug </a:t>
            </a:r>
            <a:r>
              <a:rPr lang="en-US" sz="2800" dirty="0" smtClean="0"/>
              <a:t>mass</a:t>
            </a:r>
            <a:endParaRPr lang="en-US" sz="2800" dirty="0"/>
          </a:p>
          <a:p>
            <a:pPr marL="457200" indent="-457200">
              <a:buFont typeface="Wingdings" pitchFamily="2" charset="2"/>
              <a:buChar char="v"/>
            </a:pPr>
            <a:r>
              <a:rPr lang="en-US" sz="2800" dirty="0"/>
              <a:t>Contact surface area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2800" dirty="0"/>
              <a:t>lipid content (high in spinal cord and </a:t>
            </a:r>
            <a:r>
              <a:rPr lang="en-US" sz="2800" dirty="0" smtClean="0"/>
              <a:t>myelinated</a:t>
            </a:r>
            <a:r>
              <a:rPr lang="en-US" sz="2800" dirty="0"/>
              <a:t> </a:t>
            </a:r>
            <a:r>
              <a:rPr lang="en-US" sz="2800" dirty="0" smtClean="0"/>
              <a:t>nerves</a:t>
            </a:r>
            <a:r>
              <a:rPr lang="en-US" sz="2800" dirty="0"/>
              <a:t>)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2800" dirty="0"/>
              <a:t>local tissue vascular </a:t>
            </a:r>
            <a:r>
              <a:rPr lang="en-US" sz="2800" dirty="0" smtClean="0"/>
              <a:t>supply</a:t>
            </a:r>
          </a:p>
          <a:p>
            <a:pPr marL="457200" indent="-457200">
              <a:buFont typeface="Wingdings" pitchFamily="2" charset="2"/>
              <a:buChar char="v"/>
            </a:pPr>
            <a:endParaRPr lang="en-US" sz="2800" dirty="0"/>
          </a:p>
          <a:p>
            <a:r>
              <a:rPr lang="en-US" sz="3600" b="1" dirty="0"/>
              <a:t>Inversely related </a:t>
            </a:r>
            <a:r>
              <a:rPr lang="en-US" sz="3600" b="1" dirty="0" smtClean="0"/>
              <a:t>to</a:t>
            </a:r>
          </a:p>
          <a:p>
            <a:endParaRPr lang="en-US" sz="3600" b="1" dirty="0" smtClean="0"/>
          </a:p>
          <a:p>
            <a:pPr marL="457200" indent="-457200">
              <a:buFont typeface="Wingdings" pitchFamily="2" charset="2"/>
              <a:buChar char="v"/>
            </a:pPr>
            <a:r>
              <a:rPr lang="en-US" sz="2800" dirty="0" smtClean="0"/>
              <a:t> </a:t>
            </a:r>
            <a:r>
              <a:rPr lang="en-US" sz="2800" dirty="0"/>
              <a:t>nerve root size.</a:t>
            </a:r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5780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1264</Words>
  <Application>Microsoft Office PowerPoint</Application>
  <PresentationFormat>On-screen Show (4:3)</PresentationFormat>
  <Paragraphs>212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Times New Roman</vt:lpstr>
      <vt:lpstr>Wingdings</vt:lpstr>
      <vt:lpstr>Office Theme</vt:lpstr>
      <vt:lpstr>EPIDURAL ANAESTHESIA</vt:lpstr>
      <vt:lpstr>Definitions</vt:lpstr>
      <vt:lpstr>PowerPoint Presentation</vt:lpstr>
      <vt:lpstr>PowerPoint Presentation</vt:lpstr>
      <vt:lpstr>PowerPoint Presentation</vt:lpstr>
      <vt:lpstr>Anatomy of epidural space: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Complication</vt:lpstr>
      <vt:lpstr>PowerPoint Presentation</vt:lpstr>
      <vt:lpstr>PowerPoint Presentation</vt:lpstr>
      <vt:lpstr>Contraindications: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pooja patwa</cp:lastModifiedBy>
  <cp:revision>112</cp:revision>
  <dcterms:created xsi:type="dcterms:W3CDTF">2023-01-06T17:12:36Z</dcterms:created>
  <dcterms:modified xsi:type="dcterms:W3CDTF">2024-11-26T07:10:11Z</dcterms:modified>
</cp:coreProperties>
</file>