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81" r:id="rId11"/>
    <p:sldId id="282" r:id="rId12"/>
    <p:sldId id="283" r:id="rId13"/>
    <p:sldId id="284" r:id="rId14"/>
    <p:sldId id="286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6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C5B2-9AE4-B3EF-5A45-142952BCC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44" y="400881"/>
            <a:ext cx="10684455" cy="3296476"/>
          </a:xfrm>
        </p:spPr>
        <p:txBody>
          <a:bodyPr>
            <a:normAutofit/>
          </a:bodyPr>
          <a:lstStyle/>
          <a:p>
            <a:r>
              <a:rPr lang="en-US" sz="6000" i="1" dirty="0">
                <a:solidFill>
                  <a:srgbClr val="FF0000"/>
                </a:solidFill>
                <a:latin typeface="Algerian" panose="04020705040A02060702" pitchFamily="82" charset="0"/>
              </a:rPr>
              <a:t>  </a:t>
            </a:r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</a:rPr>
              <a:t>anatomy and physiology of neuromuscular junction </a:t>
            </a:r>
            <a:r>
              <a:rPr lang="en-US" sz="6000" i="1" u="sng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6000" i="1" u="sng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en-IN" sz="4400" i="1" u="sng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D5B92-4030-B5AC-731F-E4EED979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8536" y="4044811"/>
            <a:ext cx="7260528" cy="2184119"/>
          </a:xfrm>
        </p:spPr>
        <p:txBody>
          <a:bodyPr>
            <a:normAutofit fontScale="85000" lnSpcReduction="20000"/>
          </a:bodyPr>
          <a:lstStyle/>
          <a:p>
            <a:r>
              <a:rPr lang="en-I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Jigisha</a:t>
            </a:r>
            <a:r>
              <a:rPr lang="en-I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Mehta</a:t>
            </a:r>
            <a:endParaRPr lang="en-I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  <a:endParaRPr lang="en-I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Dept. of Anaesthesia</a:t>
            </a:r>
          </a:p>
          <a:p>
            <a:r>
              <a:rPr lang="en-I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SBKSMIRC</a:t>
            </a:r>
          </a:p>
          <a:p>
            <a:endParaRPr lang="en-IN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F16B1-4C6F-C98C-1D84-82E300965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82" y="3816623"/>
            <a:ext cx="4558748" cy="26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8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CB7A-02FB-D99B-6C90-56B072AB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3CEB7-69BE-B164-F468-3407F06C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09600"/>
            <a:ext cx="9872871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Different pools of acetylcholine in the nerve terminal have variable availability for release. </a:t>
            </a:r>
          </a:p>
          <a:p>
            <a:r>
              <a:rPr lang="en-US" dirty="0"/>
              <a:t>The immediately releasable stores, VP2: responsible for </a:t>
            </a:r>
            <a:r>
              <a:rPr lang="en-US" dirty="0" err="1"/>
              <a:t>maintainence</a:t>
            </a:r>
            <a:r>
              <a:rPr lang="en-US" dirty="0"/>
              <a:t> of transmitter release under conditions of low nerve activity, 1% vesicles.</a:t>
            </a:r>
          </a:p>
          <a:p>
            <a:r>
              <a:rPr lang="en-US" dirty="0"/>
              <a:t>The reserve pool, VP1: released in response to nerve impulse, 80% vesicles. </a:t>
            </a:r>
          </a:p>
          <a:p>
            <a:r>
              <a:rPr lang="en-US" dirty="0"/>
              <a:t>The stationary store : the remainder of vesicles. </a:t>
            </a:r>
          </a:p>
          <a:p>
            <a:r>
              <a:rPr lang="en-US" dirty="0"/>
              <a:t>Each vesicle contains approx. of 12000 molecules of Ach, which are loaded into the vesicles by an active transport process in the vesicle membrane involving a magnesium dependent H+ pump ATPase. </a:t>
            </a:r>
          </a:p>
          <a:p>
            <a:r>
              <a:rPr lang="en-US" dirty="0"/>
              <a:t>Release of Ach may be spontaneous or in response to a nerve impulse. </a:t>
            </a:r>
          </a:p>
          <a:p>
            <a:r>
              <a:rPr lang="en-US" dirty="0"/>
              <a:t>When a nerve impulse invades the nerve terminal, calcium channels in the nerve terminal membrane are opened up. </a:t>
            </a:r>
          </a:p>
          <a:p>
            <a:r>
              <a:rPr lang="en-US" dirty="0"/>
              <a:t>Calcium enters the nerve terminal and there is calcium dependent synchronous release of the contents from 50-100 vesicles.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039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8685-A412-CB0C-32EB-D63DB800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9EE9-816D-8BDF-B2A0-4134B6FB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09600"/>
            <a:ext cx="9872871" cy="54864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the number of quanta released  by each nerve impulse is very sensitive to extracellular ionized calcium concentrations. Increased calcium conc results in increased quanta released. </a:t>
            </a:r>
          </a:p>
          <a:p>
            <a:r>
              <a:rPr lang="en-US" sz="2800" dirty="0"/>
              <a:t>  to enable this, vesicle must be docked at special release sites in the part of the terminal where axonal membrane faces the post junctional Ach receptors. </a:t>
            </a:r>
          </a:p>
          <a:p>
            <a:r>
              <a:rPr lang="en-US" sz="2800" dirty="0"/>
              <a:t>These are vesicle from the immediately releasable stores. </a:t>
            </a:r>
          </a:p>
          <a:p>
            <a:r>
              <a:rPr lang="en-US" sz="2800" dirty="0"/>
              <a:t>Once the contents have been discharged, they are rapidly refilled from the reserve stores. </a:t>
            </a:r>
          </a:p>
          <a:p>
            <a:r>
              <a:rPr lang="en-US" sz="2800" dirty="0"/>
              <a:t>The reserve vesicles are anchored to actin fibrils in the cytoskeleton, by vesicular proteins called </a:t>
            </a:r>
            <a:r>
              <a:rPr lang="en-US" sz="2800" dirty="0" err="1"/>
              <a:t>synapsins</a:t>
            </a:r>
            <a:r>
              <a:rPr lang="en-US" sz="2800" dirty="0"/>
              <a:t>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179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B4C9-C4EC-2AED-93F2-4859E75A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FEE96-0AB4-5E31-5FEF-56FCA850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09600"/>
            <a:ext cx="9872871" cy="5486400"/>
          </a:xfrm>
        </p:spPr>
        <p:txBody>
          <a:bodyPr>
            <a:normAutofit/>
          </a:bodyPr>
          <a:lstStyle/>
          <a:p>
            <a:r>
              <a:rPr lang="en-US" sz="2800" dirty="0"/>
              <a:t>Some calcium that enters the axoplasm, on arrival of nerve impulse binds to calmodulin, which activates protein kinase 2 which phosphorylates </a:t>
            </a:r>
            <a:r>
              <a:rPr lang="en-US" sz="2800" dirty="0" err="1"/>
              <a:t>synapsins</a:t>
            </a:r>
            <a:r>
              <a:rPr lang="en-US" sz="2800" dirty="0"/>
              <a:t>, which in turn dissociates the vesicle from the actin fibrils allowing it to move forward to the release site. </a:t>
            </a:r>
          </a:p>
          <a:p>
            <a:r>
              <a:rPr lang="en-US" sz="2800" dirty="0"/>
              <a:t>Docking of the vesicle and subsequent discharge of Ach by exocytosis involves several other proteins.</a:t>
            </a:r>
          </a:p>
          <a:p>
            <a:r>
              <a:rPr lang="en-US" sz="2800" dirty="0"/>
              <a:t>Membrane protein called SNAREs (Soluble N- </a:t>
            </a:r>
            <a:r>
              <a:rPr lang="en-US" sz="2800" dirty="0" err="1"/>
              <a:t>ethylmatrimide</a:t>
            </a:r>
            <a:r>
              <a:rPr lang="en-US" sz="2800" dirty="0"/>
              <a:t> sensitive attachment proteins) are involved in fusion, docking and release of Ach at the active sites. </a:t>
            </a:r>
          </a:p>
          <a:p>
            <a:r>
              <a:rPr lang="en-US" sz="2800" dirty="0"/>
              <a:t>SNARE includes: synaptic vesicle protein </a:t>
            </a:r>
            <a:r>
              <a:rPr lang="en-US" sz="2800" dirty="0" err="1"/>
              <a:t>synaptobrevin</a:t>
            </a:r>
            <a:r>
              <a:rPr lang="en-US" sz="2800" dirty="0"/>
              <a:t>, </a:t>
            </a:r>
            <a:r>
              <a:rPr lang="en-US" sz="2800" dirty="0" err="1"/>
              <a:t>synaptaxin</a:t>
            </a:r>
            <a:r>
              <a:rPr lang="en-US" sz="2800" dirty="0"/>
              <a:t> and SNAP-25.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2129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A354-5710-14F5-DD3F-9B809A55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4CC4D-FD95-8D2D-BBB7-A1C830E7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09600"/>
            <a:ext cx="9872871" cy="5486400"/>
          </a:xfrm>
        </p:spPr>
        <p:txBody>
          <a:bodyPr/>
          <a:lstStyle/>
          <a:p>
            <a:r>
              <a:rPr lang="en-US" sz="2400" dirty="0"/>
              <a:t>The released Ach diffuses to the muscle type nicotinic Ach receptors which are concentrated at the tops of junctional folds of membrane of motor end plate.</a:t>
            </a:r>
          </a:p>
          <a:p>
            <a:r>
              <a:rPr lang="en-US" sz="2400" dirty="0"/>
              <a:t>Binding of Ach to these receptors increases Na and K conductance of membrane and resultant influx of Na+ produces depolarizing potential, end plate potential.</a:t>
            </a:r>
          </a:p>
          <a:p>
            <a:r>
              <a:rPr lang="en-US" sz="2400" dirty="0"/>
              <a:t>The current created by the local potential depolarize the adjacent muscle membrane to firing level. </a:t>
            </a:r>
          </a:p>
          <a:p>
            <a:r>
              <a:rPr lang="en-US" sz="2400" dirty="0"/>
              <a:t>Ach is then removed by acetylcholinesterase from synaptic cleft, which is present in high concentrations at NMJ.</a:t>
            </a:r>
          </a:p>
          <a:p>
            <a:r>
              <a:rPr lang="en-US" sz="2400" dirty="0"/>
              <a:t>Action potential generated on either side of end plate and are conducted away from end plate in both directions along muscle fiber.</a:t>
            </a:r>
          </a:p>
          <a:p>
            <a:r>
              <a:rPr lang="en-US" sz="2400" dirty="0"/>
              <a:t>The muscle action potential in turn initiates muscle contraction.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6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40B3E-3D1F-BA7D-039E-FEBF6B99B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305938"/>
            <a:ext cx="10681251" cy="62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2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A9C3-8766-3613-8338-52B30432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8175"/>
            <a:ext cx="9875520" cy="761999"/>
          </a:xfrm>
        </p:spPr>
        <p:txBody>
          <a:bodyPr/>
          <a:lstStyle/>
          <a:p>
            <a:r>
              <a:rPr lang="en-US" dirty="0"/>
              <a:t>Ach Receptors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29C90-F4C0-FD1C-0ED0-25D8B3A1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209" y="927652"/>
            <a:ext cx="9872871" cy="563217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nicotinic and are of following types: </a:t>
            </a:r>
          </a:p>
          <a:p>
            <a:pPr marL="4572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Junctional or mature receptors</a:t>
            </a:r>
          </a:p>
          <a:p>
            <a:pPr marL="4572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Extrajunctional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immature receptors</a:t>
            </a: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 receptors, aka post junctional receptors are present in post junctional membrane of the motor end plate. They exist in pairs.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made up of protein subunits as alpha, beta, delta, and epsilon.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fetus gamma is relaced by epsilon.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receptor has 2 gates: voltage dependent and time dependent.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immature, </a:t>
            </a:r>
            <a:r>
              <a:rPr lang="en-US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extrajunctional</a:t>
            </a:r>
            <a:r>
              <a:rPr lang="en-US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or fetal form consists of two α1-subunits and one each of β1-, δ-, and γ-subunits.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mature or junctional receptor consists of two α1-subunits and one each of β1-, δ-, and ε-subunits. </a:t>
            </a:r>
          </a:p>
          <a:p>
            <a:pPr marL="4572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D76E0-3D9A-4E54-D4C6-329684AF6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286" y="838199"/>
            <a:ext cx="43910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9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4E7C-16DA-019C-01B8-A8E8EB0D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F7A2-9D0C-CC4E-0646-279676D11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09600"/>
            <a:ext cx="9872871" cy="54864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Ach receptors bind to the complex, they cause a confirmational change in the proteins which open the channel and occurs only if it binds to both alpha binding sites.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Cations flow through the open channel, sodium and calcium goes in and potassium comes out, thus generating end plate potential.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ions attach to inside of the cell which induces depolarisation.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6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382A-E6C3-ABC1-CF6D-4844E2E7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PREJUNCTIONAL RECEPTORS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415B4-6F67-4655-7F3E-EC9820750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These are nicotinic receptors that control ion channel specific for calcium which is required for synthesis and mobilization of Ach.</a:t>
            </a:r>
          </a:p>
          <a:p>
            <a:r>
              <a:rPr lang="en-US" sz="2800" dirty="0"/>
              <a:t>They  are blocked by non depolarizing muscle relaxants.</a:t>
            </a:r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ADD0F-AB54-3D9D-5360-77E90C68C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6" y="3776869"/>
            <a:ext cx="6427304" cy="23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2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0291-0C21-E72B-ECC4-E6340A9F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JUNCTIONAL RECEPTORS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A168-21E9-869B-8747-982468E1B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not found in normal active muscle but appear very rapidly after injury or when muscle activity has ended.</a:t>
            </a:r>
          </a:p>
          <a:p>
            <a:r>
              <a:rPr lang="en-US" dirty="0"/>
              <a:t>They can appear within 18hrs of injury and an altered response to neuromuscular blocking drugs can be detected in 24hrs of the insult. 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59F83-D56F-439A-E577-1FA2F584A3A8}"/>
              </a:ext>
            </a:extLst>
          </p:cNvPr>
          <p:cNvSpPr txBox="1"/>
          <p:nvPr/>
        </p:nvSpPr>
        <p:spPr>
          <a:xfrm>
            <a:off x="1143000" y="3603368"/>
            <a:ext cx="990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large number of extra-junctional receptors are present, resistance to non-depolarising muscle relaxants develops, yet there is an increased sensitivity to depolarising muscle relaxants.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most extreme cases, increased sensitivity to succinylcholine results in lethal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hyperkalemic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receptors with an exaggerated efflux of intracellular potassium.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longer opening time of the ion channel on the extra-junctional receptor also results in larger efflux.</a:t>
            </a:r>
          </a:p>
        </p:txBody>
      </p:sp>
    </p:spTree>
    <p:extLst>
      <p:ext uri="{BB962C8B-B14F-4D97-AF65-F5344CB8AC3E}">
        <p14:creationId xmlns:p14="http://schemas.microsoft.com/office/powerpoint/2010/main" val="242745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4058F-C33D-647B-C10C-A60C3737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251791"/>
            <a:ext cx="11370365" cy="60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9925-76B6-8415-C44E-88244A48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JUNCTION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3E91-B995-3D82-90B8-D724A75E9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Neuromuscular junction (NMJ) is a synapse that develops between a motor neuron and a muscle fiber. </a:t>
            </a:r>
          </a:p>
          <a:p>
            <a:r>
              <a:rPr lang="en-US" sz="3200" dirty="0"/>
              <a:t>It is composed of the following: </a:t>
            </a:r>
            <a:endParaRPr lang="en-IN" sz="3200" dirty="0"/>
          </a:p>
          <a:p>
            <a:pPr marL="45720" indent="0">
              <a:buNone/>
            </a:pPr>
            <a:r>
              <a:rPr lang="en-IN" sz="3200" dirty="0"/>
              <a:t>Presynaptic nerve terminal : motor neuron</a:t>
            </a:r>
          </a:p>
          <a:p>
            <a:pPr marL="45720" indent="0">
              <a:buNone/>
            </a:pPr>
            <a:r>
              <a:rPr lang="en-IN" sz="3200" dirty="0"/>
              <a:t>Synaptic cleft / junctional cleft </a:t>
            </a:r>
          </a:p>
          <a:p>
            <a:pPr marL="45720" indent="0">
              <a:buNone/>
            </a:pPr>
            <a:r>
              <a:rPr lang="en-IN" sz="3200" dirty="0"/>
              <a:t>Post synaptic muscle membrane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356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9A68-571A-922A-D7F7-E6B3A609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POTENTIAL 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F51F10-9986-3D89-C656-A87E02B43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65" y="1550504"/>
            <a:ext cx="11423374" cy="49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7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A677-BD61-8980-8186-2D6A240D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TRANSMISSION AND EXCITATION CONTRACTION COUPLING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4902-1471-2F5E-8CB2-087CF30C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05878"/>
            <a:ext cx="9872871" cy="42141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 of motor nerve that open voltage gated Calcium channels that triggers both mobilization of synaptic vesicles and fusion in nerve terminal to release acetylcholine.</a:t>
            </a:r>
          </a:p>
          <a:p>
            <a:pPr marL="4572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released acetylcholine binds to alpha subunits of nicotinic acetylcholine receptors and causing a conformational shift.</a:t>
            </a:r>
          </a:p>
          <a:p>
            <a:pPr marL="4572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When channel opens, sodium ions flow down their electrochemical gradient and depolarize muscle membrane at NMJ and potassium simultaneously exits.</a:t>
            </a:r>
          </a:p>
          <a:p>
            <a:pPr marL="4572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This depolarization activate sodium channels which mediate the initiation and propagation of action potentials resulting in upstroke of AP.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78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405C-6441-F236-9999-01C1EFC5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SMOOTH MUSCLE CONTRACTION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0C238-1FDA-F9BB-103F-B0DD1EDB9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 both actin &amp; myosin but lacks troponin.</a:t>
            </a:r>
          </a:p>
          <a:p>
            <a:pPr marL="45720" indent="0">
              <a:buNone/>
            </a:pPr>
            <a:r>
              <a:rPr lang="en-US" dirty="0"/>
              <a:t>• Calcium that causes contraction enters from ECF at the time of action potential &amp; pump is slow compared to sarcoplasmic reticulum.</a:t>
            </a:r>
          </a:p>
          <a:p>
            <a:pPr marL="45720" indent="0">
              <a:buNone/>
            </a:pPr>
            <a:r>
              <a:rPr lang="en-US" dirty="0"/>
              <a:t>• Contraction of smooth muscle is in seconds &amp; skeletal muscle is in milliseconds. </a:t>
            </a:r>
          </a:p>
          <a:p>
            <a:pPr marL="45720" indent="0">
              <a:buNone/>
            </a:pPr>
            <a:r>
              <a:rPr lang="en-US" dirty="0"/>
              <a:t>• Two neurotransmitters: acetylcholine &amp; norepinephrine are secreted by the ANS that innervate smooth muscles.</a:t>
            </a:r>
          </a:p>
          <a:p>
            <a:pPr marL="45720" indent="0">
              <a:buNone/>
            </a:pPr>
            <a:r>
              <a:rPr lang="en-US" dirty="0"/>
              <a:t>• Ach is an excitatory neurotransmitter for smooth muscle at some sites &amp; inhibitory for other sites.</a:t>
            </a:r>
          </a:p>
          <a:p>
            <a:pPr marL="45720" indent="0">
              <a:buNone/>
            </a:pPr>
            <a:r>
              <a:rPr lang="en-US" dirty="0"/>
              <a:t>• Norepinephrine exerts reverse effects of Ach.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302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12E2-F8E3-57BA-81BC-53A9DFCC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/>
              <a:t>SODIUM CHANNEL</a:t>
            </a:r>
            <a:endParaRPr lang="en-IN" sz="54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C1DA5-61F8-2277-C7F8-B9AE6EACC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818860"/>
            <a:ext cx="5787886" cy="458194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Cylindrical, membrane protein.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2 gates: voltage gated and time dependent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dependent gate is closed in resting state and opens only if there is depolarizing voltage, remains open as long as the voltage persists.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9D7DD-C30D-DC60-62A8-5FD5B46A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889" y="2085101"/>
            <a:ext cx="4480892" cy="34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43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94F2-2A49-BE94-EC4E-E5009BB7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77345-595A-01CE-C6BE-8A2F10C42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21635"/>
            <a:ext cx="9872871" cy="527436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dependent gate is normally open at rest closing a few milliseconds after the voltage gate opens and remains closed as long as the voltage gate is open.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reopens after the voltage gate closes.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channel is patent, allowing sodium ions only when the gates are open.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39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8">
            <a:extLst>
              <a:ext uri="{FF2B5EF4-FFF2-40B4-BE49-F238E27FC236}">
                <a16:creationId xmlns:a16="http://schemas.microsoft.com/office/drawing/2014/main" id="{17D023F6-EDD5-FCD7-1087-97BB053E071F}"/>
              </a:ext>
            </a:extLst>
          </p:cNvPr>
          <p:cNvGrpSpPr/>
          <p:nvPr/>
        </p:nvGrpSpPr>
        <p:grpSpPr>
          <a:xfrm>
            <a:off x="2098548" y="785190"/>
            <a:ext cx="7994903" cy="4992757"/>
            <a:chOff x="1149096" y="1600200"/>
            <a:chExt cx="7994903" cy="4572000"/>
          </a:xfrm>
        </p:grpSpPr>
        <p:pic>
          <p:nvPicPr>
            <p:cNvPr id="3" name="object 9">
              <a:extLst>
                <a:ext uri="{FF2B5EF4-FFF2-40B4-BE49-F238E27FC236}">
                  <a16:creationId xmlns:a16="http://schemas.microsoft.com/office/drawing/2014/main" id="{716D5447-AAAF-D6C2-75B9-A1012BE7BE3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9300" y="1600200"/>
              <a:ext cx="7124699" cy="4572000"/>
            </a:xfrm>
            <a:prstGeom prst="rect">
              <a:avLst/>
            </a:prstGeom>
          </p:spPr>
        </p:pic>
        <p:pic>
          <p:nvPicPr>
            <p:cNvPr id="4" name="object 10">
              <a:extLst>
                <a:ext uri="{FF2B5EF4-FFF2-40B4-BE49-F238E27FC236}">
                  <a16:creationId xmlns:a16="http://schemas.microsoft.com/office/drawing/2014/main" id="{3AEAAA7A-4C4D-84A7-BAE1-CA8430AB59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859024"/>
              <a:ext cx="1845564" cy="1392936"/>
            </a:xfrm>
            <a:prstGeom prst="rect">
              <a:avLst/>
            </a:prstGeom>
          </p:spPr>
        </p:pic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5C88762C-D1F8-56EE-8E49-665AC761A1C1}"/>
                </a:ext>
              </a:extLst>
            </p:cNvPr>
            <p:cNvSpPr/>
            <p:nvPr/>
          </p:nvSpPr>
          <p:spPr>
            <a:xfrm>
              <a:off x="1208887" y="2880867"/>
              <a:ext cx="1611630" cy="1158875"/>
            </a:xfrm>
            <a:custGeom>
              <a:avLst/>
              <a:gdLst/>
              <a:ahLst/>
              <a:cxnLst/>
              <a:rect l="l" t="t" r="r" b="b"/>
              <a:pathLst>
                <a:path w="1611630" h="1158875">
                  <a:moveTo>
                    <a:pt x="1507213" y="1107515"/>
                  </a:moveTo>
                  <a:lnTo>
                    <a:pt x="1485036" y="1138555"/>
                  </a:lnTo>
                  <a:lnTo>
                    <a:pt x="1611274" y="1158494"/>
                  </a:lnTo>
                  <a:lnTo>
                    <a:pt x="1590146" y="1118616"/>
                  </a:lnTo>
                  <a:lnTo>
                    <a:pt x="1522755" y="1118616"/>
                  </a:lnTo>
                  <a:lnTo>
                    <a:pt x="1507213" y="1107515"/>
                  </a:lnTo>
                  <a:close/>
                </a:path>
                <a:path w="1611630" h="1158875">
                  <a:moveTo>
                    <a:pt x="1529339" y="1076547"/>
                  </a:moveTo>
                  <a:lnTo>
                    <a:pt x="1507213" y="1107515"/>
                  </a:lnTo>
                  <a:lnTo>
                    <a:pt x="1522755" y="1118616"/>
                  </a:lnTo>
                  <a:lnTo>
                    <a:pt x="1544853" y="1087628"/>
                  </a:lnTo>
                  <a:lnTo>
                    <a:pt x="1529339" y="1076547"/>
                  </a:lnTo>
                  <a:close/>
                </a:path>
                <a:path w="1611630" h="1158875">
                  <a:moveTo>
                    <a:pt x="1551457" y="1045591"/>
                  </a:moveTo>
                  <a:lnTo>
                    <a:pt x="1529339" y="1076547"/>
                  </a:lnTo>
                  <a:lnTo>
                    <a:pt x="1544853" y="1087628"/>
                  </a:lnTo>
                  <a:lnTo>
                    <a:pt x="1522755" y="1118616"/>
                  </a:lnTo>
                  <a:lnTo>
                    <a:pt x="1590146" y="1118616"/>
                  </a:lnTo>
                  <a:lnTo>
                    <a:pt x="1551457" y="1045591"/>
                  </a:lnTo>
                  <a:close/>
                </a:path>
                <a:path w="1611630" h="1158875">
                  <a:moveTo>
                    <a:pt x="22148" y="0"/>
                  </a:moveTo>
                  <a:lnTo>
                    <a:pt x="0" y="30987"/>
                  </a:lnTo>
                  <a:lnTo>
                    <a:pt x="1507213" y="1107515"/>
                  </a:lnTo>
                  <a:lnTo>
                    <a:pt x="1529339" y="1076547"/>
                  </a:lnTo>
                  <a:lnTo>
                    <a:pt x="2214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6" name="object 12">
              <a:extLst>
                <a:ext uri="{FF2B5EF4-FFF2-40B4-BE49-F238E27FC236}">
                  <a16:creationId xmlns:a16="http://schemas.microsoft.com/office/drawing/2014/main" id="{49255ED1-1177-FEA5-B56F-CF95010330F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4020" y="5205984"/>
              <a:ext cx="1310640" cy="935736"/>
            </a:xfrm>
            <a:prstGeom prst="rect">
              <a:avLst/>
            </a:prstGeom>
          </p:spPr>
        </p:pic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808A3638-4A50-D3DC-50A3-E71FD7394F2F}"/>
                </a:ext>
              </a:extLst>
            </p:cNvPr>
            <p:cNvSpPr/>
            <p:nvPr/>
          </p:nvSpPr>
          <p:spPr>
            <a:xfrm>
              <a:off x="1743075" y="5342382"/>
              <a:ext cx="1077595" cy="702310"/>
            </a:xfrm>
            <a:custGeom>
              <a:avLst/>
              <a:gdLst/>
              <a:ahLst/>
              <a:cxnLst/>
              <a:rect l="l" t="t" r="r" b="b"/>
              <a:pathLst>
                <a:path w="1077595" h="702310">
                  <a:moveTo>
                    <a:pt x="970642" y="45733"/>
                  </a:moveTo>
                  <a:lnTo>
                    <a:pt x="0" y="669772"/>
                  </a:lnTo>
                  <a:lnTo>
                    <a:pt x="20574" y="701827"/>
                  </a:lnTo>
                  <a:lnTo>
                    <a:pt x="991254" y="77838"/>
                  </a:lnTo>
                  <a:lnTo>
                    <a:pt x="970642" y="45733"/>
                  </a:lnTo>
                  <a:close/>
                </a:path>
                <a:path w="1077595" h="702310">
                  <a:moveTo>
                    <a:pt x="1056032" y="35433"/>
                  </a:moveTo>
                  <a:lnTo>
                    <a:pt x="986663" y="35433"/>
                  </a:lnTo>
                  <a:lnTo>
                    <a:pt x="1007237" y="67564"/>
                  </a:lnTo>
                  <a:lnTo>
                    <a:pt x="991254" y="77838"/>
                  </a:lnTo>
                  <a:lnTo>
                    <a:pt x="1011808" y="109855"/>
                  </a:lnTo>
                  <a:lnTo>
                    <a:pt x="1056032" y="35433"/>
                  </a:lnTo>
                  <a:close/>
                </a:path>
                <a:path w="1077595" h="702310">
                  <a:moveTo>
                    <a:pt x="986663" y="35433"/>
                  </a:moveTo>
                  <a:lnTo>
                    <a:pt x="970642" y="45733"/>
                  </a:lnTo>
                  <a:lnTo>
                    <a:pt x="991254" y="77838"/>
                  </a:lnTo>
                  <a:lnTo>
                    <a:pt x="1007237" y="67564"/>
                  </a:lnTo>
                  <a:lnTo>
                    <a:pt x="986663" y="35433"/>
                  </a:lnTo>
                  <a:close/>
                </a:path>
                <a:path w="1077595" h="702310">
                  <a:moveTo>
                    <a:pt x="1077087" y="0"/>
                  </a:moveTo>
                  <a:lnTo>
                    <a:pt x="950087" y="13716"/>
                  </a:lnTo>
                  <a:lnTo>
                    <a:pt x="970642" y="45733"/>
                  </a:lnTo>
                  <a:lnTo>
                    <a:pt x="986663" y="35433"/>
                  </a:lnTo>
                  <a:lnTo>
                    <a:pt x="1056032" y="35433"/>
                  </a:lnTo>
                  <a:lnTo>
                    <a:pt x="1077087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F165CAC-C04A-A275-A31E-93DA66F6FB18}"/>
              </a:ext>
            </a:extLst>
          </p:cNvPr>
          <p:cNvSpPr txBox="1"/>
          <p:nvPr/>
        </p:nvSpPr>
        <p:spPr>
          <a:xfrm>
            <a:off x="994590" y="1734629"/>
            <a:ext cx="197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Voltage dependent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401DD-25B7-32B0-CB57-50245541CADF}"/>
              </a:ext>
            </a:extLst>
          </p:cNvPr>
          <p:cNvSpPr txBox="1"/>
          <p:nvPr/>
        </p:nvSpPr>
        <p:spPr>
          <a:xfrm>
            <a:off x="1205949" y="5565913"/>
            <a:ext cx="22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dependent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2218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BE26-C47C-9BBA-E7F7-01EBD655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Na+ channel configuration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B9C8D-7C1F-79B5-14B2-576507F02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7A69E-4CF2-6DA7-2E8E-847874980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1999032"/>
            <a:ext cx="4754880" cy="410573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Resting state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8CBE7-C794-F530-BCB8-F65B34EB1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8A95C-EF5C-C4EC-6088-0E07657F2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3" y="1999032"/>
            <a:ext cx="4754880" cy="410357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gate closed. </a:t>
            </a:r>
          </a:p>
          <a:p>
            <a:pPr marL="4572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Time gate open. </a:t>
            </a:r>
          </a:p>
          <a:p>
            <a:pPr marL="4572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Channel closed.</a:t>
            </a: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gate open. </a:t>
            </a:r>
          </a:p>
          <a:p>
            <a:pPr marL="4572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Time gate open. </a:t>
            </a:r>
          </a:p>
          <a:p>
            <a:pPr marL="4572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Channel open </a:t>
            </a:r>
          </a:p>
        </p:txBody>
      </p:sp>
    </p:spTree>
    <p:extLst>
      <p:ext uri="{BB962C8B-B14F-4D97-AF65-F5344CB8AC3E}">
        <p14:creationId xmlns:p14="http://schemas.microsoft.com/office/powerpoint/2010/main" val="3251327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03A42-6694-9C0F-D2C8-36A431CEE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00686"/>
            <a:ext cx="7911548" cy="52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44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05BD5-7B6C-5C0F-4AF6-3CFF72571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" t="5640" r="2836" b="4026"/>
          <a:stretch/>
        </p:blipFill>
        <p:spPr>
          <a:xfrm>
            <a:off x="1020418" y="543339"/>
            <a:ext cx="9833112" cy="58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74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06C2-3EE0-5CDA-ED97-B8015C73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ACETYLCHOLINESTERASE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DD464-AE87-6722-2330-BC403CB37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This protein enzyme is secreted from the muscle, but remain attached to it by thin stalks of collagen, attached to the basement membrane.</a:t>
            </a:r>
          </a:p>
          <a:p>
            <a:pPr marL="4572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Acetylcholine molecules that don't interact with receptors are released from the binding site &amp; are destroyed almost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by acetylcholinesterase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&lt;1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after its release into the junctional cleft.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7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1C463-351B-E390-87E6-A57D3D4CF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384313"/>
            <a:ext cx="10482470" cy="59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6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B416-0D9C-7372-C5CA-F7B16C11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45590-6881-1706-B6AD-33589232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769704"/>
            <a:ext cx="9872871" cy="33262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THANKYOU</a:t>
            </a:r>
            <a:endParaRPr lang="en-IN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8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BD47-8A22-E005-C7E1-1FA9F5B4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E9F5A-0593-254D-5666-8377BD913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02365"/>
            <a:ext cx="9872871" cy="5393635"/>
          </a:xfrm>
        </p:spPr>
        <p:txBody>
          <a:bodyPr>
            <a:noAutofit/>
          </a:bodyPr>
          <a:lstStyle/>
          <a:p>
            <a:r>
              <a:rPr lang="en-US" sz="3200" dirty="0"/>
              <a:t>Motor neuron travels from ventral horn of spinal cord to NMJ as myelinated axon. </a:t>
            </a:r>
          </a:p>
          <a:p>
            <a:r>
              <a:rPr lang="en-US" sz="3200" dirty="0"/>
              <a:t>As it approaches the muscle, neuron branches to many muscle cells and converts them into a functional unit called motor unit. </a:t>
            </a:r>
          </a:p>
          <a:p>
            <a:r>
              <a:rPr lang="en-US" sz="3200" dirty="0"/>
              <a:t>As the nerve terminals reaches muscle </a:t>
            </a:r>
            <a:r>
              <a:rPr lang="en-US" sz="3200" dirty="0" err="1"/>
              <a:t>fibres</a:t>
            </a:r>
            <a:r>
              <a:rPr lang="en-US" sz="3200" dirty="0"/>
              <a:t>, it looses its myelin and is covered by </a:t>
            </a:r>
            <a:r>
              <a:rPr lang="en-US" sz="3200" dirty="0" err="1"/>
              <a:t>schwann</a:t>
            </a:r>
            <a:r>
              <a:rPr lang="en-US" sz="3200" dirty="0"/>
              <a:t> cells. </a:t>
            </a:r>
          </a:p>
          <a:p>
            <a:r>
              <a:rPr lang="en-US" sz="3200" dirty="0"/>
              <a:t>Nerve and muscle are separated by a gap called synaptic cleft, aka junctional cleft. It measures approx. 50nm.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67029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5486-108C-835D-7E19-EEF66327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Presynaptic nerve terminal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72112-06DF-BB1E-59B2-AC8465AFD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nerve terminal is expanded to form a knob like structure known as synaptic knob ( terminal </a:t>
            </a:r>
            <a:r>
              <a:rPr lang="en-US" dirty="0" err="1"/>
              <a:t>boutton</a:t>
            </a:r>
            <a:r>
              <a:rPr lang="en-US" dirty="0"/>
              <a:t>) </a:t>
            </a:r>
          </a:p>
          <a:p>
            <a:r>
              <a:rPr lang="en-US" dirty="0"/>
              <a:t>Synaptic knob lies in the groove in the surface of muscle </a:t>
            </a:r>
            <a:r>
              <a:rPr lang="en-US" dirty="0" err="1"/>
              <a:t>fibres</a:t>
            </a:r>
            <a:r>
              <a:rPr lang="en-US" dirty="0"/>
              <a:t> (synaptic trough).</a:t>
            </a:r>
          </a:p>
          <a:p>
            <a:r>
              <a:rPr lang="en-US" dirty="0"/>
              <a:t>They contain synaptic vesicles which are </a:t>
            </a:r>
            <a:r>
              <a:rPr lang="en-US" dirty="0" err="1"/>
              <a:t>syntesized</a:t>
            </a:r>
            <a:r>
              <a:rPr lang="en-US" dirty="0"/>
              <a:t> in the nerve body in the endoplasmic reticulum and transported to nerve terminal. </a:t>
            </a:r>
          </a:p>
          <a:p>
            <a:r>
              <a:rPr lang="en-US" dirty="0"/>
              <a:t>Synaptic vesicles size: 40 to 50nm</a:t>
            </a:r>
          </a:p>
          <a:p>
            <a:r>
              <a:rPr lang="en-US" dirty="0"/>
              <a:t>About 300000 vesicles collect in the nerve terminals of single skeletal muscle end plate.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887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E8F6D-B969-164C-1448-CE3739B39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79" y="505275"/>
            <a:ext cx="9348951" cy="58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6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AF71-5ED1-0F36-496B-914C576C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Acetylcholine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6C2D-37AA-495E-0613-9D73E6A1F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70280-13EB-9FD5-B475-991C9540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1914525"/>
            <a:ext cx="9183755" cy="45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E5EC-2516-575B-9334-57214040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9C7F9-1C00-7B4A-D383-EDC3579A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95130"/>
            <a:ext cx="9872871" cy="5300870"/>
          </a:xfrm>
        </p:spPr>
        <p:txBody>
          <a:bodyPr/>
          <a:lstStyle/>
          <a:p>
            <a:r>
              <a:rPr lang="en-US" sz="3200" dirty="0"/>
              <a:t>Acetylcholine receptors are located at pre and post junctional sites. </a:t>
            </a:r>
          </a:p>
          <a:p>
            <a:r>
              <a:rPr lang="en-US" sz="3200" dirty="0"/>
              <a:t>Neuromuscular transmission is initiated by stimulation of nerve which causes calcium influx. </a:t>
            </a:r>
          </a:p>
          <a:p>
            <a:r>
              <a:rPr lang="en-US" sz="3200" dirty="0"/>
              <a:t>Synaptic vesicles migrate to the surface of muscle and release Ach into the clefts between nerve and muscle.</a:t>
            </a:r>
          </a:p>
          <a:p>
            <a:r>
              <a:rPr lang="en-US" sz="3200" dirty="0"/>
              <a:t>Ach attaches to Ach receptors present at end plate of muscle -&gt; influx of sodium which causes depolarization of muscle which leads to muscle contraction.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FDB4-68FF-D737-4C46-AFE27C14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097280"/>
            <a:ext cx="6211957" cy="26769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B1FA6-2639-8E2A-F17E-6F77BCC08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948" y="555266"/>
            <a:ext cx="6092688" cy="41379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Magnified view of synaptic vesicle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Quanta of Ach, together with ATP (adenosine triphosphate) are stored in vesicle and covered by membrane protein.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Synaptophysin is a glycoprotein component of the vesicle membrane.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Synaptogmin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vesicle’s calcium sensor.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Phosphorylation of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synapsin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(another membrane protein)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fascilitates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vesicular trafficking to the release site.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Synaptobrevin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vesicle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membrane protein[vamp]) is a SNARE protein involved in attaching the vesicle to the release site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protiens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nerve terminal.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D822F8F-CB89-0EA1-BE04-B5ACE8F893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428" r="4428"/>
          <a:stretch>
            <a:fillRect/>
          </a:stretch>
        </p:blipFill>
        <p:spPr>
          <a:xfrm>
            <a:off x="6440556" y="1590261"/>
            <a:ext cx="5071739" cy="42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682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1463</TotalTime>
  <Words>1577</Words>
  <Application>Microsoft Office PowerPoint</Application>
  <PresentationFormat>Widescreen</PresentationFormat>
  <Paragraphs>120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Algerian</vt:lpstr>
      <vt:lpstr>Arial</vt:lpstr>
      <vt:lpstr>Corbel</vt:lpstr>
      <vt:lpstr>Times New Roman</vt:lpstr>
      <vt:lpstr>Basis</vt:lpstr>
      <vt:lpstr>  anatomy and physiology of neuromuscular junction  </vt:lpstr>
      <vt:lpstr>NEUROMUSCULAR JUNCTION </vt:lpstr>
      <vt:lpstr>PowerPoint Presentation</vt:lpstr>
      <vt:lpstr>PowerPoint Presentation</vt:lpstr>
      <vt:lpstr>Presynaptic nerve terminal</vt:lpstr>
      <vt:lpstr>PowerPoint Presentation</vt:lpstr>
      <vt:lpstr>Acetylcholine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Ach Receptors</vt:lpstr>
      <vt:lpstr>PowerPoint Presentation</vt:lpstr>
      <vt:lpstr>PREJUNCTIONAL RECEPTORS</vt:lpstr>
      <vt:lpstr>EXTRA JUNCTIONAL RECEPTORS</vt:lpstr>
      <vt:lpstr>PowerPoint Presentation</vt:lpstr>
      <vt:lpstr>ACTION POTENTIAL </vt:lpstr>
      <vt:lpstr>NEUROMUSCULAR TRANSMISSION AND EXCITATION CONTRACTION COUPLING</vt:lpstr>
      <vt:lpstr>MECHANISM OF SMOOTH MUSCLE CONTRACTION</vt:lpstr>
      <vt:lpstr>SODIUM CHANNEL</vt:lpstr>
      <vt:lpstr>PowerPoint Presentation</vt:lpstr>
      <vt:lpstr>PowerPoint Presentation</vt:lpstr>
      <vt:lpstr>Na+ channel configuration</vt:lpstr>
      <vt:lpstr>PowerPoint Presentation</vt:lpstr>
      <vt:lpstr>PowerPoint Presentation</vt:lpstr>
      <vt:lpstr>ACETYLCHOLINESTERASE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anatomy and physiology of neuromuscular junction </dc:title>
  <dc:creator>millonishah.MS@gmail.com</dc:creator>
  <cp:lastModifiedBy>pooja patwa</cp:lastModifiedBy>
  <cp:revision>6</cp:revision>
  <dcterms:created xsi:type="dcterms:W3CDTF">2024-02-23T16:02:04Z</dcterms:created>
  <dcterms:modified xsi:type="dcterms:W3CDTF">2024-11-26T07:11:13Z</dcterms:modified>
</cp:coreProperties>
</file>