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2" r:id="rId6"/>
    <p:sldId id="264" r:id="rId7"/>
    <p:sldId id="265" r:id="rId8"/>
    <p:sldId id="308" r:id="rId9"/>
    <p:sldId id="286" r:id="rId10"/>
    <p:sldId id="266" r:id="rId11"/>
    <p:sldId id="267" r:id="rId12"/>
    <p:sldId id="269" r:id="rId13"/>
    <p:sldId id="268" r:id="rId14"/>
    <p:sldId id="270" r:id="rId15"/>
    <p:sldId id="272" r:id="rId16"/>
    <p:sldId id="360" r:id="rId17"/>
    <p:sldId id="273" r:id="rId18"/>
    <p:sldId id="274" r:id="rId19"/>
    <p:sldId id="310" r:id="rId20"/>
    <p:sldId id="331" r:id="rId21"/>
    <p:sldId id="332" r:id="rId22"/>
    <p:sldId id="275" r:id="rId23"/>
    <p:sldId id="276" r:id="rId24"/>
    <p:sldId id="345" r:id="rId25"/>
    <p:sldId id="346" r:id="rId26"/>
    <p:sldId id="357" r:id="rId27"/>
    <p:sldId id="359" r:id="rId28"/>
    <p:sldId id="361" r:id="rId29"/>
    <p:sldId id="277" r:id="rId30"/>
    <p:sldId id="278" r:id="rId31"/>
    <p:sldId id="279" r:id="rId32"/>
    <p:sldId id="280" r:id="rId33"/>
    <p:sldId id="384" r:id="rId34"/>
    <p:sldId id="281" r:id="rId35"/>
    <p:sldId id="282" r:id="rId36"/>
    <p:sldId id="283" r:id="rId37"/>
    <p:sldId id="284" r:id="rId38"/>
    <p:sldId id="309" r:id="rId39"/>
    <p:sldId id="358" r:id="rId40"/>
    <p:sldId id="285" r:id="rId41"/>
  </p:sldIdLst>
  <p:sldSz cx="9144000" cy="6858000" type="screen4x3"/>
  <p:notesSz cx="6858000" cy="9144000"/>
  <p:defaultTextStyle>
    <a:defPPr>
      <a:defRPr lang="en-US"/>
    </a:defPPr>
    <a:lvl1pPr marL="0" lvl="0"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1pPr>
    <a:lvl2pPr marL="457200" lvl="1"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2pPr>
    <a:lvl3pPr marL="914400" lvl="2"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3pPr>
    <a:lvl4pPr marL="1371600" lvl="3"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4pPr>
    <a:lvl5pPr marL="1828800" lvl="4"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5pPr>
    <a:lvl6pPr marL="2286000" lvl="5"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6pPr>
    <a:lvl7pPr marL="2743200" lvl="6"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7pPr>
    <a:lvl8pPr marL="3200400" lvl="7"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8pPr>
    <a:lvl9pPr marL="3657600" lvl="8"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51" name="Rectangle 3"/>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52"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p:cNvSpPr>
          <p:nvPr>
            <p:ph type="body" sz="quarter" idx="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54" name="Rectangle 6"/>
          <p:cNvSpPr>
            <a:spLocks noGrp="1"/>
          </p:cNvSpPr>
          <p:nvPr>
            <p:ph type="ftr" sz="quarter" idx="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55" name="Rectangle 7"/>
          <p:cNvSpPr>
            <a:spLocks noGrp="1"/>
          </p:cNvSpPr>
          <p:nvPr>
            <p:ph type="sldNum" sz="quarter" idx="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5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57" name="Rectangle 3"/>
          <p:cNvSpPr>
            <a:spLocks noGrp="1"/>
          </p:cNvSpPr>
          <p:nvPr>
            <p:ph type="dt" idx="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58" name="Rectangle 4"/>
          <p:cNvSpPr>
            <a:spLocks noGrp="1" noRot="1" noChangeAspect="1"/>
          </p:cNvSpPr>
          <p:nvPr>
            <p:ph type="sldImg" idx="12"/>
          </p:nvPr>
        </p:nvSpPr>
        <p:spPr>
          <a:xfrm>
            <a:off x="1143000" y="685800"/>
            <a:ext cx="4572000" cy="3429000"/>
          </a:xfrm>
          <a:prstGeom prst="rect">
            <a:avLst/>
          </a:prstGeom>
          <a:noFill/>
          <a:ln w="9525">
            <a:noFill/>
          </a:ln>
        </p:spPr>
      </p:sp>
      <p:sp>
        <p:nvSpPr>
          <p:cNvPr id="2059" name="Rectangle 5"/>
          <p:cNvSpPr>
            <a:spLocks noGrp="1"/>
          </p:cNvSpPr>
          <p:nvPr>
            <p:ph type="body" sz="quarter" idx="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60" name="Rectangle 6"/>
          <p:cNvSpPr>
            <a:spLocks noGrp="1"/>
          </p:cNvSpPr>
          <p:nvPr>
            <p:ph type="ftr" sz="quarter" idx="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61" name="Rectangle 7"/>
          <p:cNvSpPr>
            <a:spLocks noGrp="1"/>
          </p:cNvSpPr>
          <p:nvPr>
            <p:ph type="sldNum" sz="quarter" idx="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6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63" name="Rectangle 3"/>
          <p:cNvSpPr>
            <a:spLocks noGrp="1"/>
          </p:cNvSpPr>
          <p:nvPr>
            <p:ph type="dt" idx="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64" name="Rectangle 4"/>
          <p:cNvSpPr>
            <a:spLocks noGrp="1" noRot="1" noChangeAspect="1"/>
          </p:cNvSpPr>
          <p:nvPr>
            <p:ph type="sldImg" idx="22"/>
          </p:nvPr>
        </p:nvSpPr>
        <p:spPr>
          <a:xfrm>
            <a:off x="1143000" y="685800"/>
            <a:ext cx="4572000" cy="3429000"/>
          </a:xfrm>
          <a:prstGeom prst="rect">
            <a:avLst/>
          </a:prstGeom>
          <a:noFill/>
          <a:ln w="9525">
            <a:noFill/>
          </a:ln>
        </p:spPr>
      </p:sp>
      <p:sp>
        <p:nvSpPr>
          <p:cNvPr id="2065" name="Rectangle 5"/>
          <p:cNvSpPr>
            <a:spLocks noGrp="1"/>
          </p:cNvSpPr>
          <p:nvPr>
            <p:ph type="body" sz="quarter" idx="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66" name="Rectangle 6"/>
          <p:cNvSpPr>
            <a:spLocks noGrp="1"/>
          </p:cNvSpPr>
          <p:nvPr>
            <p:ph type="ftr" sz="quarter" idx="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67" name="Rectangle 7"/>
          <p:cNvSpPr>
            <a:spLocks noGrp="1"/>
          </p:cNvSpPr>
          <p:nvPr>
            <p:ph type="sldNum" sz="quarter" idx="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6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69" name="Rectangle 3"/>
          <p:cNvSpPr>
            <a:spLocks noGrp="1"/>
          </p:cNvSpPr>
          <p:nvPr>
            <p:ph type="dt" idx="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70" name="Rectangle 4"/>
          <p:cNvSpPr>
            <a:spLocks noGrp="1" noRot="1" noChangeAspect="1"/>
          </p:cNvSpPr>
          <p:nvPr>
            <p:ph type="sldImg" idx="32"/>
          </p:nvPr>
        </p:nvSpPr>
        <p:spPr>
          <a:xfrm>
            <a:off x="1143000" y="685800"/>
            <a:ext cx="4572000" cy="3429000"/>
          </a:xfrm>
          <a:prstGeom prst="rect">
            <a:avLst/>
          </a:prstGeom>
          <a:noFill/>
          <a:ln w="9525">
            <a:noFill/>
          </a:ln>
        </p:spPr>
      </p:sp>
      <p:sp>
        <p:nvSpPr>
          <p:cNvPr id="2071" name="Rectangle 5"/>
          <p:cNvSpPr>
            <a:spLocks noGrp="1"/>
          </p:cNvSpPr>
          <p:nvPr>
            <p:ph type="body" sz="quarter" idx="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72" name="Rectangle 6"/>
          <p:cNvSpPr>
            <a:spLocks noGrp="1"/>
          </p:cNvSpPr>
          <p:nvPr>
            <p:ph type="ftr" sz="quarter" idx="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73" name="Rectangle 7"/>
          <p:cNvSpPr>
            <a:spLocks noGrp="1"/>
          </p:cNvSpPr>
          <p:nvPr>
            <p:ph type="sldNum" sz="quarter" idx="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7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75" name="Rectangle 3"/>
          <p:cNvSpPr>
            <a:spLocks noGrp="1"/>
          </p:cNvSpPr>
          <p:nvPr>
            <p:ph type="dt" idx="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76" name="Rectangle 4"/>
          <p:cNvSpPr>
            <a:spLocks noGrp="1" noRot="1" noChangeAspect="1"/>
          </p:cNvSpPr>
          <p:nvPr>
            <p:ph type="sldImg" idx="42"/>
          </p:nvPr>
        </p:nvSpPr>
        <p:spPr>
          <a:xfrm>
            <a:off x="1143000" y="685800"/>
            <a:ext cx="4572000" cy="3429000"/>
          </a:xfrm>
          <a:prstGeom prst="rect">
            <a:avLst/>
          </a:prstGeom>
          <a:noFill/>
          <a:ln w="9525">
            <a:noFill/>
          </a:ln>
        </p:spPr>
      </p:sp>
      <p:sp>
        <p:nvSpPr>
          <p:cNvPr id="2077" name="Rectangle 5"/>
          <p:cNvSpPr>
            <a:spLocks noGrp="1"/>
          </p:cNvSpPr>
          <p:nvPr>
            <p:ph type="body" sz="quarter" idx="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78" name="Rectangle 6"/>
          <p:cNvSpPr>
            <a:spLocks noGrp="1"/>
          </p:cNvSpPr>
          <p:nvPr>
            <p:ph type="ftr" sz="quarter" idx="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79" name="Rectangle 7"/>
          <p:cNvSpPr>
            <a:spLocks noGrp="1"/>
          </p:cNvSpPr>
          <p:nvPr>
            <p:ph type="sldNum" sz="quarter" idx="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8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81" name="Rectangle 3"/>
          <p:cNvSpPr>
            <a:spLocks noGrp="1"/>
          </p:cNvSpPr>
          <p:nvPr>
            <p:ph type="dt" idx="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82" name="Rectangle 4"/>
          <p:cNvSpPr>
            <a:spLocks noGrp="1" noRot="1" noChangeAspect="1"/>
          </p:cNvSpPr>
          <p:nvPr>
            <p:ph type="sldImg" idx="52"/>
          </p:nvPr>
        </p:nvSpPr>
        <p:spPr>
          <a:xfrm>
            <a:off x="1143000" y="685800"/>
            <a:ext cx="4572000" cy="3429000"/>
          </a:xfrm>
          <a:prstGeom prst="rect">
            <a:avLst/>
          </a:prstGeom>
          <a:noFill/>
          <a:ln w="9525">
            <a:noFill/>
          </a:ln>
        </p:spPr>
      </p:sp>
      <p:sp>
        <p:nvSpPr>
          <p:cNvPr id="2083" name="Rectangle 5"/>
          <p:cNvSpPr>
            <a:spLocks noGrp="1"/>
          </p:cNvSpPr>
          <p:nvPr>
            <p:ph type="body" sz="quarter" idx="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84" name="Rectangle 6"/>
          <p:cNvSpPr>
            <a:spLocks noGrp="1"/>
          </p:cNvSpPr>
          <p:nvPr>
            <p:ph type="ftr" sz="quarter" idx="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85" name="Rectangle 7"/>
          <p:cNvSpPr>
            <a:spLocks noGrp="1"/>
          </p:cNvSpPr>
          <p:nvPr>
            <p:ph type="sldNum" sz="quarter" idx="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8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87" name="Rectangle 3"/>
          <p:cNvSpPr>
            <a:spLocks noGrp="1"/>
          </p:cNvSpPr>
          <p:nvPr>
            <p:ph type="dt" idx="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88" name="Rectangle 4"/>
          <p:cNvSpPr>
            <a:spLocks noGrp="1" noRot="1" noChangeAspect="1"/>
          </p:cNvSpPr>
          <p:nvPr>
            <p:ph type="sldImg" idx="62"/>
          </p:nvPr>
        </p:nvSpPr>
        <p:spPr>
          <a:xfrm>
            <a:off x="1143000" y="685800"/>
            <a:ext cx="4572000" cy="3429000"/>
          </a:xfrm>
          <a:prstGeom prst="rect">
            <a:avLst/>
          </a:prstGeom>
          <a:noFill/>
          <a:ln w="9525">
            <a:noFill/>
          </a:ln>
        </p:spPr>
      </p:sp>
      <p:sp>
        <p:nvSpPr>
          <p:cNvPr id="2089" name="Rectangle 5"/>
          <p:cNvSpPr>
            <a:spLocks noGrp="1"/>
          </p:cNvSpPr>
          <p:nvPr>
            <p:ph type="body" sz="quarter" idx="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90" name="Rectangle 6"/>
          <p:cNvSpPr>
            <a:spLocks noGrp="1"/>
          </p:cNvSpPr>
          <p:nvPr>
            <p:ph type="ftr" sz="quarter" idx="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91" name="Rectangle 7"/>
          <p:cNvSpPr>
            <a:spLocks noGrp="1"/>
          </p:cNvSpPr>
          <p:nvPr>
            <p:ph type="sldNum" sz="quarter" idx="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9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93" name="Rectangle 3"/>
          <p:cNvSpPr>
            <a:spLocks noGrp="1"/>
          </p:cNvSpPr>
          <p:nvPr>
            <p:ph type="dt" idx="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94" name="Rectangle 4"/>
          <p:cNvSpPr>
            <a:spLocks noGrp="1" noRot="1" noChangeAspect="1"/>
          </p:cNvSpPr>
          <p:nvPr>
            <p:ph type="sldImg" idx="72"/>
          </p:nvPr>
        </p:nvSpPr>
        <p:spPr>
          <a:xfrm>
            <a:off x="1143000" y="685800"/>
            <a:ext cx="4572000" cy="3429000"/>
          </a:xfrm>
          <a:prstGeom prst="rect">
            <a:avLst/>
          </a:prstGeom>
          <a:noFill/>
          <a:ln w="9525">
            <a:noFill/>
          </a:ln>
        </p:spPr>
      </p:sp>
      <p:sp>
        <p:nvSpPr>
          <p:cNvPr id="2095" name="Rectangle 5"/>
          <p:cNvSpPr>
            <a:spLocks noGrp="1"/>
          </p:cNvSpPr>
          <p:nvPr>
            <p:ph type="body" sz="quarter" idx="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96" name="Rectangle 6"/>
          <p:cNvSpPr>
            <a:spLocks noGrp="1"/>
          </p:cNvSpPr>
          <p:nvPr>
            <p:ph type="ftr" sz="quarter" idx="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97" name="Rectangle 7"/>
          <p:cNvSpPr>
            <a:spLocks noGrp="1"/>
          </p:cNvSpPr>
          <p:nvPr>
            <p:ph type="sldNum" sz="quarter" idx="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9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99" name="Rectangle 3"/>
          <p:cNvSpPr>
            <a:spLocks noGrp="1"/>
          </p:cNvSpPr>
          <p:nvPr>
            <p:ph type="dt" idx="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00" name="Rectangle 4"/>
          <p:cNvSpPr>
            <a:spLocks noGrp="1" noRot="1" noChangeAspect="1"/>
          </p:cNvSpPr>
          <p:nvPr>
            <p:ph type="sldImg" idx="82"/>
          </p:nvPr>
        </p:nvSpPr>
        <p:spPr>
          <a:xfrm>
            <a:off x="1143000" y="685800"/>
            <a:ext cx="4572000" cy="3429000"/>
          </a:xfrm>
          <a:prstGeom prst="rect">
            <a:avLst/>
          </a:prstGeom>
          <a:noFill/>
          <a:ln w="9525">
            <a:noFill/>
          </a:ln>
        </p:spPr>
      </p:sp>
      <p:sp>
        <p:nvSpPr>
          <p:cNvPr id="2101" name="Rectangle 5"/>
          <p:cNvSpPr>
            <a:spLocks noGrp="1"/>
          </p:cNvSpPr>
          <p:nvPr>
            <p:ph type="body" sz="quarter" idx="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02" name="Rectangle 6"/>
          <p:cNvSpPr>
            <a:spLocks noGrp="1"/>
          </p:cNvSpPr>
          <p:nvPr>
            <p:ph type="ftr" sz="quarter" idx="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03" name="Rectangle 7"/>
          <p:cNvSpPr>
            <a:spLocks noGrp="1"/>
          </p:cNvSpPr>
          <p:nvPr>
            <p:ph type="sldNum" sz="quarter" idx="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0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05" name="Rectangle 3"/>
          <p:cNvSpPr>
            <a:spLocks noGrp="1"/>
          </p:cNvSpPr>
          <p:nvPr>
            <p:ph type="dt" idx="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06" name="Rectangle 4"/>
          <p:cNvSpPr>
            <a:spLocks noGrp="1" noRot="1" noChangeAspect="1"/>
          </p:cNvSpPr>
          <p:nvPr>
            <p:ph type="sldImg" idx="92"/>
          </p:nvPr>
        </p:nvSpPr>
        <p:spPr>
          <a:xfrm>
            <a:off x="1143000" y="685800"/>
            <a:ext cx="4572000" cy="3429000"/>
          </a:xfrm>
          <a:prstGeom prst="rect">
            <a:avLst/>
          </a:prstGeom>
          <a:noFill/>
          <a:ln w="9525">
            <a:noFill/>
          </a:ln>
        </p:spPr>
      </p:sp>
      <p:sp>
        <p:nvSpPr>
          <p:cNvPr id="2107" name="Rectangle 5"/>
          <p:cNvSpPr>
            <a:spLocks noGrp="1"/>
          </p:cNvSpPr>
          <p:nvPr>
            <p:ph type="body" sz="quarter" idx="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08" name="Rectangle 6"/>
          <p:cNvSpPr>
            <a:spLocks noGrp="1"/>
          </p:cNvSpPr>
          <p:nvPr>
            <p:ph type="ftr" sz="quarter" idx="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09" name="Rectangle 7"/>
          <p:cNvSpPr>
            <a:spLocks noGrp="1"/>
          </p:cNvSpPr>
          <p:nvPr>
            <p:ph type="sldNum" sz="quarter" idx="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1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11" name="Rectangle 3"/>
          <p:cNvSpPr>
            <a:spLocks noGrp="1"/>
          </p:cNvSpPr>
          <p:nvPr>
            <p:ph type="dt" idx="1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12" name="Rectangle 4"/>
          <p:cNvSpPr>
            <a:spLocks noGrp="1" noRot="1" noChangeAspect="1"/>
          </p:cNvSpPr>
          <p:nvPr>
            <p:ph type="sldImg" idx="102"/>
          </p:nvPr>
        </p:nvSpPr>
        <p:spPr>
          <a:xfrm>
            <a:off x="1143000" y="685800"/>
            <a:ext cx="4572000" cy="3429000"/>
          </a:xfrm>
          <a:prstGeom prst="rect">
            <a:avLst/>
          </a:prstGeom>
          <a:noFill/>
          <a:ln w="9525">
            <a:noFill/>
          </a:ln>
        </p:spPr>
      </p:sp>
      <p:sp>
        <p:nvSpPr>
          <p:cNvPr id="2113" name="Rectangle 5"/>
          <p:cNvSpPr>
            <a:spLocks noGrp="1"/>
          </p:cNvSpPr>
          <p:nvPr>
            <p:ph type="body" sz="quarter" idx="1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14" name="Rectangle 6"/>
          <p:cNvSpPr>
            <a:spLocks noGrp="1"/>
          </p:cNvSpPr>
          <p:nvPr>
            <p:ph type="ftr" sz="quarter" idx="1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15" name="Rectangle 7"/>
          <p:cNvSpPr>
            <a:spLocks noGrp="1"/>
          </p:cNvSpPr>
          <p:nvPr>
            <p:ph type="sldNum" sz="quarter" idx="1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1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17" name="Rectangle 3"/>
          <p:cNvSpPr>
            <a:spLocks noGrp="1"/>
          </p:cNvSpPr>
          <p:nvPr>
            <p:ph type="dt" idx="1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18" name="Rectangle 4"/>
          <p:cNvSpPr>
            <a:spLocks noGrp="1" noRot="1" noChangeAspect="1"/>
          </p:cNvSpPr>
          <p:nvPr>
            <p:ph type="sldImg" idx="112"/>
          </p:nvPr>
        </p:nvSpPr>
        <p:spPr>
          <a:xfrm>
            <a:off x="1143000" y="685800"/>
            <a:ext cx="4572000" cy="3429000"/>
          </a:xfrm>
          <a:prstGeom prst="rect">
            <a:avLst/>
          </a:prstGeom>
          <a:noFill/>
          <a:ln w="9525">
            <a:noFill/>
          </a:ln>
        </p:spPr>
      </p:sp>
      <p:sp>
        <p:nvSpPr>
          <p:cNvPr id="2119" name="Rectangle 5"/>
          <p:cNvSpPr>
            <a:spLocks noGrp="1"/>
          </p:cNvSpPr>
          <p:nvPr>
            <p:ph type="body" sz="quarter" idx="1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20" name="Rectangle 6"/>
          <p:cNvSpPr>
            <a:spLocks noGrp="1"/>
          </p:cNvSpPr>
          <p:nvPr>
            <p:ph type="ftr" sz="quarter" idx="1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21" name="Rectangle 7"/>
          <p:cNvSpPr>
            <a:spLocks noGrp="1"/>
          </p:cNvSpPr>
          <p:nvPr>
            <p:ph type="sldNum" sz="quarter" idx="1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2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23" name="Rectangle 3"/>
          <p:cNvSpPr>
            <a:spLocks noGrp="1"/>
          </p:cNvSpPr>
          <p:nvPr>
            <p:ph type="dt" idx="1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24" name="Rectangle 4"/>
          <p:cNvSpPr>
            <a:spLocks noGrp="1" noRot="1" noChangeAspect="1"/>
          </p:cNvSpPr>
          <p:nvPr>
            <p:ph type="sldImg" idx="122"/>
          </p:nvPr>
        </p:nvSpPr>
        <p:spPr>
          <a:xfrm>
            <a:off x="1143000" y="685800"/>
            <a:ext cx="4572000" cy="3429000"/>
          </a:xfrm>
          <a:prstGeom prst="rect">
            <a:avLst/>
          </a:prstGeom>
          <a:noFill/>
          <a:ln w="9525">
            <a:noFill/>
          </a:ln>
        </p:spPr>
      </p:sp>
      <p:sp>
        <p:nvSpPr>
          <p:cNvPr id="2125" name="Rectangle 5"/>
          <p:cNvSpPr>
            <a:spLocks noGrp="1"/>
          </p:cNvSpPr>
          <p:nvPr>
            <p:ph type="body" sz="quarter" idx="1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26" name="Rectangle 6"/>
          <p:cNvSpPr>
            <a:spLocks noGrp="1"/>
          </p:cNvSpPr>
          <p:nvPr>
            <p:ph type="ftr" sz="quarter" idx="1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27" name="Rectangle 7"/>
          <p:cNvSpPr>
            <a:spLocks noGrp="1"/>
          </p:cNvSpPr>
          <p:nvPr>
            <p:ph type="sldNum" sz="quarter" idx="1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2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29" name="Rectangle 3"/>
          <p:cNvSpPr>
            <a:spLocks noGrp="1"/>
          </p:cNvSpPr>
          <p:nvPr>
            <p:ph type="dt" idx="1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30" name="Rectangle 4"/>
          <p:cNvSpPr>
            <a:spLocks noGrp="1" noRot="1" noChangeAspect="1"/>
          </p:cNvSpPr>
          <p:nvPr>
            <p:ph type="sldImg" idx="132"/>
          </p:nvPr>
        </p:nvSpPr>
        <p:spPr>
          <a:xfrm>
            <a:off x="1143000" y="685800"/>
            <a:ext cx="4572000" cy="3429000"/>
          </a:xfrm>
          <a:prstGeom prst="rect">
            <a:avLst/>
          </a:prstGeom>
          <a:noFill/>
          <a:ln w="9525">
            <a:noFill/>
          </a:ln>
        </p:spPr>
      </p:sp>
      <p:sp>
        <p:nvSpPr>
          <p:cNvPr id="2131" name="Rectangle 5"/>
          <p:cNvSpPr>
            <a:spLocks noGrp="1"/>
          </p:cNvSpPr>
          <p:nvPr>
            <p:ph type="body" sz="quarter" idx="1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32" name="Rectangle 6"/>
          <p:cNvSpPr>
            <a:spLocks noGrp="1"/>
          </p:cNvSpPr>
          <p:nvPr>
            <p:ph type="ftr" sz="quarter" idx="1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33" name="Rectangle 7"/>
          <p:cNvSpPr>
            <a:spLocks noGrp="1"/>
          </p:cNvSpPr>
          <p:nvPr>
            <p:ph type="sldNum" sz="quarter" idx="1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3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35" name="Rectangle 3"/>
          <p:cNvSpPr>
            <a:spLocks noGrp="1"/>
          </p:cNvSpPr>
          <p:nvPr>
            <p:ph type="dt" idx="1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36" name="Rectangle 4"/>
          <p:cNvSpPr>
            <a:spLocks noGrp="1" noRot="1" noChangeAspect="1"/>
          </p:cNvSpPr>
          <p:nvPr>
            <p:ph type="sldImg" idx="142"/>
          </p:nvPr>
        </p:nvSpPr>
        <p:spPr>
          <a:xfrm>
            <a:off x="1143000" y="685800"/>
            <a:ext cx="4572000" cy="3429000"/>
          </a:xfrm>
          <a:prstGeom prst="rect">
            <a:avLst/>
          </a:prstGeom>
          <a:noFill/>
          <a:ln w="9525">
            <a:noFill/>
          </a:ln>
        </p:spPr>
      </p:sp>
      <p:sp>
        <p:nvSpPr>
          <p:cNvPr id="2137" name="Rectangle 5"/>
          <p:cNvSpPr>
            <a:spLocks noGrp="1"/>
          </p:cNvSpPr>
          <p:nvPr>
            <p:ph type="body" sz="quarter" idx="1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38" name="Rectangle 6"/>
          <p:cNvSpPr>
            <a:spLocks noGrp="1"/>
          </p:cNvSpPr>
          <p:nvPr>
            <p:ph type="ftr" sz="quarter" idx="1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39" name="Rectangle 7"/>
          <p:cNvSpPr>
            <a:spLocks noGrp="1"/>
          </p:cNvSpPr>
          <p:nvPr>
            <p:ph type="sldNum" sz="quarter" idx="1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4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41" name="Rectangle 3"/>
          <p:cNvSpPr>
            <a:spLocks noGrp="1"/>
          </p:cNvSpPr>
          <p:nvPr>
            <p:ph type="dt" idx="1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42" name="Rectangle 4"/>
          <p:cNvSpPr>
            <a:spLocks noGrp="1" noRot="1" noChangeAspect="1"/>
          </p:cNvSpPr>
          <p:nvPr>
            <p:ph type="sldImg" idx="152"/>
          </p:nvPr>
        </p:nvSpPr>
        <p:spPr>
          <a:xfrm>
            <a:off x="1143000" y="685800"/>
            <a:ext cx="4572000" cy="3429000"/>
          </a:xfrm>
          <a:prstGeom prst="rect">
            <a:avLst/>
          </a:prstGeom>
          <a:noFill/>
          <a:ln w="9525">
            <a:noFill/>
          </a:ln>
        </p:spPr>
      </p:sp>
      <p:sp>
        <p:nvSpPr>
          <p:cNvPr id="2143" name="Rectangle 5"/>
          <p:cNvSpPr>
            <a:spLocks noGrp="1"/>
          </p:cNvSpPr>
          <p:nvPr>
            <p:ph type="body" sz="quarter" idx="1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44" name="Rectangle 6"/>
          <p:cNvSpPr>
            <a:spLocks noGrp="1"/>
          </p:cNvSpPr>
          <p:nvPr>
            <p:ph type="ftr" sz="quarter" idx="1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45" name="Rectangle 7"/>
          <p:cNvSpPr>
            <a:spLocks noGrp="1"/>
          </p:cNvSpPr>
          <p:nvPr>
            <p:ph type="sldNum" sz="quarter" idx="1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4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47" name="Rectangle 3"/>
          <p:cNvSpPr>
            <a:spLocks noGrp="1"/>
          </p:cNvSpPr>
          <p:nvPr>
            <p:ph type="dt" idx="1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48" name="Rectangle 4"/>
          <p:cNvSpPr>
            <a:spLocks noGrp="1" noRot="1" noChangeAspect="1"/>
          </p:cNvSpPr>
          <p:nvPr>
            <p:ph type="sldImg" idx="162"/>
          </p:nvPr>
        </p:nvSpPr>
        <p:spPr>
          <a:xfrm>
            <a:off x="1143000" y="685800"/>
            <a:ext cx="4572000" cy="3429000"/>
          </a:xfrm>
          <a:prstGeom prst="rect">
            <a:avLst/>
          </a:prstGeom>
          <a:noFill/>
          <a:ln w="9525">
            <a:noFill/>
          </a:ln>
        </p:spPr>
      </p:sp>
      <p:sp>
        <p:nvSpPr>
          <p:cNvPr id="2149" name="Rectangle 5"/>
          <p:cNvSpPr>
            <a:spLocks noGrp="1"/>
          </p:cNvSpPr>
          <p:nvPr>
            <p:ph type="body" sz="quarter" idx="1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50" name="Rectangle 6"/>
          <p:cNvSpPr>
            <a:spLocks noGrp="1"/>
          </p:cNvSpPr>
          <p:nvPr>
            <p:ph type="ftr" sz="quarter" idx="1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51" name="Rectangle 7"/>
          <p:cNvSpPr>
            <a:spLocks noGrp="1"/>
          </p:cNvSpPr>
          <p:nvPr>
            <p:ph type="sldNum" sz="quarter" idx="1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5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53" name="Rectangle 3"/>
          <p:cNvSpPr>
            <a:spLocks noGrp="1"/>
          </p:cNvSpPr>
          <p:nvPr>
            <p:ph type="dt" idx="1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54" name="Rectangle 4"/>
          <p:cNvSpPr>
            <a:spLocks noGrp="1" noRot="1" noChangeAspect="1"/>
          </p:cNvSpPr>
          <p:nvPr>
            <p:ph type="sldImg" idx="172"/>
          </p:nvPr>
        </p:nvSpPr>
        <p:spPr>
          <a:xfrm>
            <a:off x="1143000" y="685800"/>
            <a:ext cx="4572000" cy="3429000"/>
          </a:xfrm>
          <a:prstGeom prst="rect">
            <a:avLst/>
          </a:prstGeom>
          <a:noFill/>
          <a:ln w="9525">
            <a:noFill/>
          </a:ln>
        </p:spPr>
      </p:sp>
      <p:sp>
        <p:nvSpPr>
          <p:cNvPr id="2155" name="Rectangle 5"/>
          <p:cNvSpPr>
            <a:spLocks noGrp="1"/>
          </p:cNvSpPr>
          <p:nvPr>
            <p:ph type="body" sz="quarter" idx="1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56" name="Rectangle 6"/>
          <p:cNvSpPr>
            <a:spLocks noGrp="1"/>
          </p:cNvSpPr>
          <p:nvPr>
            <p:ph type="ftr" sz="quarter" idx="1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57" name="Rectangle 7"/>
          <p:cNvSpPr>
            <a:spLocks noGrp="1"/>
          </p:cNvSpPr>
          <p:nvPr>
            <p:ph type="sldNum" sz="quarter" idx="1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5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59" name="Rectangle 3"/>
          <p:cNvSpPr>
            <a:spLocks noGrp="1"/>
          </p:cNvSpPr>
          <p:nvPr>
            <p:ph type="dt" idx="1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60" name="Rectangle 4"/>
          <p:cNvSpPr>
            <a:spLocks noGrp="1" noRot="1" noChangeAspect="1"/>
          </p:cNvSpPr>
          <p:nvPr>
            <p:ph type="sldImg" idx="182"/>
          </p:nvPr>
        </p:nvSpPr>
        <p:spPr>
          <a:xfrm>
            <a:off x="1143000" y="685800"/>
            <a:ext cx="4572000" cy="3429000"/>
          </a:xfrm>
          <a:prstGeom prst="rect">
            <a:avLst/>
          </a:prstGeom>
          <a:noFill/>
          <a:ln w="9525">
            <a:noFill/>
          </a:ln>
        </p:spPr>
      </p:sp>
      <p:sp>
        <p:nvSpPr>
          <p:cNvPr id="2161" name="Rectangle 5"/>
          <p:cNvSpPr>
            <a:spLocks noGrp="1"/>
          </p:cNvSpPr>
          <p:nvPr>
            <p:ph type="body" sz="quarter" idx="1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62" name="Rectangle 6"/>
          <p:cNvSpPr>
            <a:spLocks noGrp="1"/>
          </p:cNvSpPr>
          <p:nvPr>
            <p:ph type="ftr" sz="quarter" idx="1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63" name="Rectangle 7"/>
          <p:cNvSpPr>
            <a:spLocks noGrp="1"/>
          </p:cNvSpPr>
          <p:nvPr>
            <p:ph type="sldNum" sz="quarter" idx="1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6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65" name="Rectangle 3"/>
          <p:cNvSpPr>
            <a:spLocks noGrp="1"/>
          </p:cNvSpPr>
          <p:nvPr>
            <p:ph type="dt" idx="1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66" name="Rectangle 4"/>
          <p:cNvSpPr>
            <a:spLocks noGrp="1" noRot="1" noChangeAspect="1"/>
          </p:cNvSpPr>
          <p:nvPr>
            <p:ph type="sldImg" idx="192"/>
          </p:nvPr>
        </p:nvSpPr>
        <p:spPr>
          <a:xfrm>
            <a:off x="1143000" y="685800"/>
            <a:ext cx="4572000" cy="3429000"/>
          </a:xfrm>
          <a:prstGeom prst="rect">
            <a:avLst/>
          </a:prstGeom>
          <a:noFill/>
          <a:ln w="9525">
            <a:noFill/>
          </a:ln>
        </p:spPr>
      </p:sp>
      <p:sp>
        <p:nvSpPr>
          <p:cNvPr id="2167" name="Rectangle 5"/>
          <p:cNvSpPr>
            <a:spLocks noGrp="1"/>
          </p:cNvSpPr>
          <p:nvPr>
            <p:ph type="body" sz="quarter" idx="1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68" name="Rectangle 6"/>
          <p:cNvSpPr>
            <a:spLocks noGrp="1"/>
          </p:cNvSpPr>
          <p:nvPr>
            <p:ph type="ftr" sz="quarter" idx="1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69" name="Rectangle 7"/>
          <p:cNvSpPr>
            <a:spLocks noGrp="1"/>
          </p:cNvSpPr>
          <p:nvPr>
            <p:ph type="sldNum" sz="quarter" idx="1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7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71" name="Rectangle 3"/>
          <p:cNvSpPr>
            <a:spLocks noGrp="1"/>
          </p:cNvSpPr>
          <p:nvPr>
            <p:ph type="dt" idx="2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72" name="Rectangle 4"/>
          <p:cNvSpPr>
            <a:spLocks noGrp="1" noRot="1" noChangeAspect="1"/>
          </p:cNvSpPr>
          <p:nvPr>
            <p:ph type="sldImg" idx="202"/>
          </p:nvPr>
        </p:nvSpPr>
        <p:spPr>
          <a:xfrm>
            <a:off x="1143000" y="685800"/>
            <a:ext cx="4572000" cy="3429000"/>
          </a:xfrm>
          <a:prstGeom prst="rect">
            <a:avLst/>
          </a:prstGeom>
          <a:noFill/>
          <a:ln w="9525">
            <a:noFill/>
          </a:ln>
        </p:spPr>
      </p:sp>
      <p:sp>
        <p:nvSpPr>
          <p:cNvPr id="2173" name="Rectangle 5"/>
          <p:cNvSpPr>
            <a:spLocks noGrp="1"/>
          </p:cNvSpPr>
          <p:nvPr>
            <p:ph type="body" sz="quarter" idx="2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74" name="Rectangle 6"/>
          <p:cNvSpPr>
            <a:spLocks noGrp="1"/>
          </p:cNvSpPr>
          <p:nvPr>
            <p:ph type="ftr" sz="quarter" idx="2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75" name="Rectangle 7"/>
          <p:cNvSpPr>
            <a:spLocks noGrp="1"/>
          </p:cNvSpPr>
          <p:nvPr>
            <p:ph type="sldNum" sz="quarter" idx="2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7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77" name="Rectangle 3"/>
          <p:cNvSpPr>
            <a:spLocks noGrp="1"/>
          </p:cNvSpPr>
          <p:nvPr>
            <p:ph type="dt" idx="2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78" name="Rectangle 4"/>
          <p:cNvSpPr>
            <a:spLocks noGrp="1" noRot="1" noChangeAspect="1"/>
          </p:cNvSpPr>
          <p:nvPr>
            <p:ph type="sldImg" idx="212"/>
          </p:nvPr>
        </p:nvSpPr>
        <p:spPr>
          <a:xfrm>
            <a:off x="1143000" y="685800"/>
            <a:ext cx="4572000" cy="3429000"/>
          </a:xfrm>
          <a:prstGeom prst="rect">
            <a:avLst/>
          </a:prstGeom>
          <a:noFill/>
          <a:ln w="9525">
            <a:noFill/>
          </a:ln>
        </p:spPr>
      </p:sp>
      <p:sp>
        <p:nvSpPr>
          <p:cNvPr id="2179" name="Rectangle 5"/>
          <p:cNvSpPr>
            <a:spLocks noGrp="1"/>
          </p:cNvSpPr>
          <p:nvPr>
            <p:ph type="body" sz="quarter" idx="2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80" name="Rectangle 6"/>
          <p:cNvSpPr>
            <a:spLocks noGrp="1"/>
          </p:cNvSpPr>
          <p:nvPr>
            <p:ph type="ftr" sz="quarter" idx="2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81" name="Rectangle 7"/>
          <p:cNvSpPr>
            <a:spLocks noGrp="1"/>
          </p:cNvSpPr>
          <p:nvPr>
            <p:ph type="sldNum" sz="quarter" idx="2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8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83" name="Rectangle 3"/>
          <p:cNvSpPr>
            <a:spLocks noGrp="1"/>
          </p:cNvSpPr>
          <p:nvPr>
            <p:ph type="dt" idx="2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84" name="Rectangle 4"/>
          <p:cNvSpPr>
            <a:spLocks noGrp="1" noRot="1" noChangeAspect="1"/>
          </p:cNvSpPr>
          <p:nvPr>
            <p:ph type="sldImg" idx="222"/>
          </p:nvPr>
        </p:nvSpPr>
        <p:spPr>
          <a:xfrm>
            <a:off x="1143000" y="685800"/>
            <a:ext cx="4572000" cy="3429000"/>
          </a:xfrm>
          <a:prstGeom prst="rect">
            <a:avLst/>
          </a:prstGeom>
          <a:noFill/>
          <a:ln w="9525">
            <a:noFill/>
          </a:ln>
        </p:spPr>
      </p:sp>
      <p:sp>
        <p:nvSpPr>
          <p:cNvPr id="2185" name="Rectangle 5"/>
          <p:cNvSpPr>
            <a:spLocks noGrp="1"/>
          </p:cNvSpPr>
          <p:nvPr>
            <p:ph type="body" sz="quarter" idx="2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86" name="Rectangle 6"/>
          <p:cNvSpPr>
            <a:spLocks noGrp="1"/>
          </p:cNvSpPr>
          <p:nvPr>
            <p:ph type="ftr" sz="quarter" idx="2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87" name="Rectangle 7"/>
          <p:cNvSpPr>
            <a:spLocks noGrp="1"/>
          </p:cNvSpPr>
          <p:nvPr>
            <p:ph type="sldNum" sz="quarter" idx="2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8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89" name="Rectangle 3"/>
          <p:cNvSpPr>
            <a:spLocks noGrp="1"/>
          </p:cNvSpPr>
          <p:nvPr>
            <p:ph type="dt" idx="2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90" name="Rectangle 4"/>
          <p:cNvSpPr>
            <a:spLocks noGrp="1" noRot="1" noChangeAspect="1"/>
          </p:cNvSpPr>
          <p:nvPr>
            <p:ph type="sldImg" idx="232"/>
          </p:nvPr>
        </p:nvSpPr>
        <p:spPr>
          <a:xfrm>
            <a:off x="1143000" y="685800"/>
            <a:ext cx="4572000" cy="3429000"/>
          </a:xfrm>
          <a:prstGeom prst="rect">
            <a:avLst/>
          </a:prstGeom>
          <a:noFill/>
          <a:ln w="9525">
            <a:noFill/>
          </a:ln>
        </p:spPr>
      </p:sp>
      <p:sp>
        <p:nvSpPr>
          <p:cNvPr id="2191" name="Rectangle 5"/>
          <p:cNvSpPr>
            <a:spLocks noGrp="1"/>
          </p:cNvSpPr>
          <p:nvPr>
            <p:ph type="body" sz="quarter" idx="2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92" name="Rectangle 6"/>
          <p:cNvSpPr>
            <a:spLocks noGrp="1"/>
          </p:cNvSpPr>
          <p:nvPr>
            <p:ph type="ftr" sz="quarter" idx="2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93" name="Rectangle 7"/>
          <p:cNvSpPr>
            <a:spLocks noGrp="1"/>
          </p:cNvSpPr>
          <p:nvPr>
            <p:ph type="sldNum" sz="quarter" idx="2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9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95" name="Rectangle 3"/>
          <p:cNvSpPr>
            <a:spLocks noGrp="1"/>
          </p:cNvSpPr>
          <p:nvPr>
            <p:ph type="dt" idx="2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96" name="Rectangle 4"/>
          <p:cNvSpPr>
            <a:spLocks noGrp="1" noRot="1" noChangeAspect="1"/>
          </p:cNvSpPr>
          <p:nvPr>
            <p:ph type="sldImg" idx="242"/>
          </p:nvPr>
        </p:nvSpPr>
        <p:spPr>
          <a:xfrm>
            <a:off x="1143000" y="685800"/>
            <a:ext cx="4572000" cy="3429000"/>
          </a:xfrm>
          <a:prstGeom prst="rect">
            <a:avLst/>
          </a:prstGeom>
          <a:noFill/>
          <a:ln w="9525">
            <a:noFill/>
          </a:ln>
        </p:spPr>
      </p:sp>
      <p:sp>
        <p:nvSpPr>
          <p:cNvPr id="2197" name="Rectangle 5"/>
          <p:cNvSpPr>
            <a:spLocks noGrp="1"/>
          </p:cNvSpPr>
          <p:nvPr>
            <p:ph type="body" sz="quarter" idx="2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98" name="Rectangle 6"/>
          <p:cNvSpPr>
            <a:spLocks noGrp="1"/>
          </p:cNvSpPr>
          <p:nvPr>
            <p:ph type="ftr" sz="quarter" idx="2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99" name="Rectangle 7"/>
          <p:cNvSpPr>
            <a:spLocks noGrp="1"/>
          </p:cNvSpPr>
          <p:nvPr>
            <p:ph type="sldNum" sz="quarter" idx="2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0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01" name="Rectangle 3"/>
          <p:cNvSpPr>
            <a:spLocks noGrp="1"/>
          </p:cNvSpPr>
          <p:nvPr>
            <p:ph type="dt" idx="2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02" name="Rectangle 4"/>
          <p:cNvSpPr>
            <a:spLocks noGrp="1" noRot="1" noChangeAspect="1"/>
          </p:cNvSpPr>
          <p:nvPr>
            <p:ph type="sldImg" idx="252"/>
          </p:nvPr>
        </p:nvSpPr>
        <p:spPr>
          <a:xfrm>
            <a:off x="1143000" y="685800"/>
            <a:ext cx="4572000" cy="3429000"/>
          </a:xfrm>
          <a:prstGeom prst="rect">
            <a:avLst/>
          </a:prstGeom>
          <a:noFill/>
          <a:ln w="9525">
            <a:noFill/>
          </a:ln>
        </p:spPr>
      </p:sp>
      <p:sp>
        <p:nvSpPr>
          <p:cNvPr id="2203" name="Rectangle 5"/>
          <p:cNvSpPr>
            <a:spLocks noGrp="1"/>
          </p:cNvSpPr>
          <p:nvPr>
            <p:ph type="body" sz="quarter" idx="2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04" name="Rectangle 6"/>
          <p:cNvSpPr>
            <a:spLocks noGrp="1"/>
          </p:cNvSpPr>
          <p:nvPr>
            <p:ph type="ftr" sz="quarter" idx="2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05" name="Rectangle 7"/>
          <p:cNvSpPr>
            <a:spLocks noGrp="1"/>
          </p:cNvSpPr>
          <p:nvPr>
            <p:ph type="sldNum" sz="quarter" idx="2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0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07" name="Rectangle 3"/>
          <p:cNvSpPr>
            <a:spLocks noGrp="1"/>
          </p:cNvSpPr>
          <p:nvPr>
            <p:ph type="dt" idx="2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08" name="Rectangle 4"/>
          <p:cNvSpPr>
            <a:spLocks noGrp="1" noRot="1" noChangeAspect="1"/>
          </p:cNvSpPr>
          <p:nvPr>
            <p:ph type="sldImg" idx="262"/>
          </p:nvPr>
        </p:nvSpPr>
        <p:spPr>
          <a:xfrm>
            <a:off x="1143000" y="685800"/>
            <a:ext cx="4572000" cy="3429000"/>
          </a:xfrm>
          <a:prstGeom prst="rect">
            <a:avLst/>
          </a:prstGeom>
          <a:noFill/>
          <a:ln w="9525">
            <a:noFill/>
          </a:ln>
        </p:spPr>
      </p:sp>
      <p:sp>
        <p:nvSpPr>
          <p:cNvPr id="2209" name="Rectangle 5"/>
          <p:cNvSpPr>
            <a:spLocks noGrp="1"/>
          </p:cNvSpPr>
          <p:nvPr>
            <p:ph type="body" sz="quarter" idx="2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10" name="Rectangle 6"/>
          <p:cNvSpPr>
            <a:spLocks noGrp="1"/>
          </p:cNvSpPr>
          <p:nvPr>
            <p:ph type="ftr" sz="quarter" idx="2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11" name="Rectangle 7"/>
          <p:cNvSpPr>
            <a:spLocks noGrp="1"/>
          </p:cNvSpPr>
          <p:nvPr>
            <p:ph type="sldNum" sz="quarter" idx="2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1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13" name="Rectangle 3"/>
          <p:cNvSpPr>
            <a:spLocks noGrp="1"/>
          </p:cNvSpPr>
          <p:nvPr>
            <p:ph type="dt" idx="2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14" name="Rectangle 4"/>
          <p:cNvSpPr>
            <a:spLocks noGrp="1" noRot="1" noChangeAspect="1"/>
          </p:cNvSpPr>
          <p:nvPr>
            <p:ph type="sldImg" idx="272"/>
          </p:nvPr>
        </p:nvSpPr>
        <p:spPr>
          <a:xfrm>
            <a:off x="1143000" y="685800"/>
            <a:ext cx="4572000" cy="3429000"/>
          </a:xfrm>
          <a:prstGeom prst="rect">
            <a:avLst/>
          </a:prstGeom>
          <a:noFill/>
          <a:ln w="9525">
            <a:noFill/>
          </a:ln>
        </p:spPr>
      </p:sp>
      <p:sp>
        <p:nvSpPr>
          <p:cNvPr id="2215" name="Rectangle 5"/>
          <p:cNvSpPr>
            <a:spLocks noGrp="1"/>
          </p:cNvSpPr>
          <p:nvPr>
            <p:ph type="body" sz="quarter" idx="2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16" name="Rectangle 6"/>
          <p:cNvSpPr>
            <a:spLocks noGrp="1"/>
          </p:cNvSpPr>
          <p:nvPr>
            <p:ph type="ftr" sz="quarter" idx="2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17" name="Rectangle 7"/>
          <p:cNvSpPr>
            <a:spLocks noGrp="1"/>
          </p:cNvSpPr>
          <p:nvPr>
            <p:ph type="sldNum" sz="quarter" idx="2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1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19" name="Rectangle 3"/>
          <p:cNvSpPr>
            <a:spLocks noGrp="1"/>
          </p:cNvSpPr>
          <p:nvPr>
            <p:ph type="dt" idx="2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20" name="Rectangle 4"/>
          <p:cNvSpPr>
            <a:spLocks noGrp="1" noRot="1" noChangeAspect="1"/>
          </p:cNvSpPr>
          <p:nvPr>
            <p:ph type="sldImg" idx="282"/>
          </p:nvPr>
        </p:nvSpPr>
        <p:spPr>
          <a:xfrm>
            <a:off x="1143000" y="685800"/>
            <a:ext cx="4572000" cy="3429000"/>
          </a:xfrm>
          <a:prstGeom prst="rect">
            <a:avLst/>
          </a:prstGeom>
          <a:noFill/>
          <a:ln w="9525">
            <a:noFill/>
          </a:ln>
        </p:spPr>
      </p:sp>
      <p:sp>
        <p:nvSpPr>
          <p:cNvPr id="2221" name="Rectangle 5"/>
          <p:cNvSpPr>
            <a:spLocks noGrp="1"/>
          </p:cNvSpPr>
          <p:nvPr>
            <p:ph type="body" sz="quarter" idx="2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22" name="Rectangle 6"/>
          <p:cNvSpPr>
            <a:spLocks noGrp="1"/>
          </p:cNvSpPr>
          <p:nvPr>
            <p:ph type="ftr" sz="quarter" idx="2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23" name="Rectangle 7"/>
          <p:cNvSpPr>
            <a:spLocks noGrp="1"/>
          </p:cNvSpPr>
          <p:nvPr>
            <p:ph type="sldNum" sz="quarter" idx="2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2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25" name="Rectangle 3"/>
          <p:cNvSpPr>
            <a:spLocks noGrp="1"/>
          </p:cNvSpPr>
          <p:nvPr>
            <p:ph type="dt" idx="2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26" name="Rectangle 4"/>
          <p:cNvSpPr>
            <a:spLocks noGrp="1" noRot="1" noChangeAspect="1"/>
          </p:cNvSpPr>
          <p:nvPr>
            <p:ph type="sldImg" idx="292"/>
          </p:nvPr>
        </p:nvSpPr>
        <p:spPr>
          <a:xfrm>
            <a:off x="1143000" y="685800"/>
            <a:ext cx="4572000" cy="3429000"/>
          </a:xfrm>
          <a:prstGeom prst="rect">
            <a:avLst/>
          </a:prstGeom>
          <a:noFill/>
          <a:ln w="9525">
            <a:noFill/>
          </a:ln>
        </p:spPr>
      </p:sp>
      <p:sp>
        <p:nvSpPr>
          <p:cNvPr id="2227" name="Rectangle 5"/>
          <p:cNvSpPr>
            <a:spLocks noGrp="1"/>
          </p:cNvSpPr>
          <p:nvPr>
            <p:ph type="body" sz="quarter" idx="2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28" name="Rectangle 6"/>
          <p:cNvSpPr>
            <a:spLocks noGrp="1"/>
          </p:cNvSpPr>
          <p:nvPr>
            <p:ph type="ftr" sz="quarter" idx="2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29" name="Rectangle 7"/>
          <p:cNvSpPr>
            <a:spLocks noGrp="1"/>
          </p:cNvSpPr>
          <p:nvPr>
            <p:ph type="sldNum" sz="quarter" idx="2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3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31" name="Rectangle 3"/>
          <p:cNvSpPr>
            <a:spLocks noGrp="1"/>
          </p:cNvSpPr>
          <p:nvPr>
            <p:ph type="dt" idx="3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32" name="Rectangle 4"/>
          <p:cNvSpPr>
            <a:spLocks noGrp="1" noRot="1" noChangeAspect="1"/>
          </p:cNvSpPr>
          <p:nvPr>
            <p:ph type="sldImg" idx="302"/>
          </p:nvPr>
        </p:nvSpPr>
        <p:spPr>
          <a:xfrm>
            <a:off x="1143000" y="685800"/>
            <a:ext cx="4572000" cy="3429000"/>
          </a:xfrm>
          <a:prstGeom prst="rect">
            <a:avLst/>
          </a:prstGeom>
          <a:noFill/>
          <a:ln w="9525">
            <a:noFill/>
          </a:ln>
        </p:spPr>
      </p:sp>
      <p:sp>
        <p:nvSpPr>
          <p:cNvPr id="2233" name="Rectangle 5"/>
          <p:cNvSpPr>
            <a:spLocks noGrp="1"/>
          </p:cNvSpPr>
          <p:nvPr>
            <p:ph type="body" sz="quarter" idx="3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34" name="Rectangle 6"/>
          <p:cNvSpPr>
            <a:spLocks noGrp="1"/>
          </p:cNvSpPr>
          <p:nvPr>
            <p:ph type="ftr" sz="quarter" idx="3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35" name="Rectangle 7"/>
          <p:cNvSpPr>
            <a:spLocks noGrp="1"/>
          </p:cNvSpPr>
          <p:nvPr>
            <p:ph type="sldNum" sz="quarter" idx="3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3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37" name="Rectangle 3"/>
          <p:cNvSpPr>
            <a:spLocks noGrp="1"/>
          </p:cNvSpPr>
          <p:nvPr>
            <p:ph type="dt" idx="3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38" name="Rectangle 4"/>
          <p:cNvSpPr>
            <a:spLocks noGrp="1" noRot="1" noChangeAspect="1"/>
          </p:cNvSpPr>
          <p:nvPr>
            <p:ph type="sldImg" idx="312"/>
          </p:nvPr>
        </p:nvSpPr>
        <p:spPr>
          <a:xfrm>
            <a:off x="1143000" y="685800"/>
            <a:ext cx="4572000" cy="3429000"/>
          </a:xfrm>
          <a:prstGeom prst="rect">
            <a:avLst/>
          </a:prstGeom>
          <a:noFill/>
          <a:ln w="9525">
            <a:noFill/>
          </a:ln>
        </p:spPr>
      </p:sp>
      <p:sp>
        <p:nvSpPr>
          <p:cNvPr id="2239" name="Rectangle 5"/>
          <p:cNvSpPr>
            <a:spLocks noGrp="1"/>
          </p:cNvSpPr>
          <p:nvPr>
            <p:ph type="body" sz="quarter" idx="3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40" name="Rectangle 6"/>
          <p:cNvSpPr>
            <a:spLocks noGrp="1"/>
          </p:cNvSpPr>
          <p:nvPr>
            <p:ph type="ftr" sz="quarter" idx="3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41" name="Rectangle 7"/>
          <p:cNvSpPr>
            <a:spLocks noGrp="1"/>
          </p:cNvSpPr>
          <p:nvPr>
            <p:ph type="sldNum" sz="quarter" idx="3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4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43" name="Rectangle 3"/>
          <p:cNvSpPr>
            <a:spLocks noGrp="1"/>
          </p:cNvSpPr>
          <p:nvPr>
            <p:ph type="dt" idx="3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44" name="Rectangle 4"/>
          <p:cNvSpPr>
            <a:spLocks noGrp="1" noRot="1" noChangeAspect="1"/>
          </p:cNvSpPr>
          <p:nvPr>
            <p:ph type="sldImg" idx="322"/>
          </p:nvPr>
        </p:nvSpPr>
        <p:spPr>
          <a:xfrm>
            <a:off x="1143000" y="685800"/>
            <a:ext cx="4572000" cy="3429000"/>
          </a:xfrm>
          <a:prstGeom prst="rect">
            <a:avLst/>
          </a:prstGeom>
          <a:noFill/>
          <a:ln w="9525">
            <a:noFill/>
          </a:ln>
        </p:spPr>
      </p:sp>
      <p:sp>
        <p:nvSpPr>
          <p:cNvPr id="2245" name="Rectangle 5"/>
          <p:cNvSpPr>
            <a:spLocks noGrp="1"/>
          </p:cNvSpPr>
          <p:nvPr>
            <p:ph type="body" sz="quarter" idx="3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46" name="Rectangle 6"/>
          <p:cNvSpPr>
            <a:spLocks noGrp="1"/>
          </p:cNvSpPr>
          <p:nvPr>
            <p:ph type="ftr" sz="quarter" idx="3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47" name="Rectangle 7"/>
          <p:cNvSpPr>
            <a:spLocks noGrp="1"/>
          </p:cNvSpPr>
          <p:nvPr>
            <p:ph type="sldNum" sz="quarter" idx="3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4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49" name="Rectangle 3"/>
          <p:cNvSpPr>
            <a:spLocks noGrp="1"/>
          </p:cNvSpPr>
          <p:nvPr>
            <p:ph type="dt" idx="3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50" name="Rectangle 4"/>
          <p:cNvSpPr>
            <a:spLocks noGrp="1" noRot="1" noChangeAspect="1"/>
          </p:cNvSpPr>
          <p:nvPr>
            <p:ph type="sldImg" idx="332"/>
          </p:nvPr>
        </p:nvSpPr>
        <p:spPr>
          <a:xfrm>
            <a:off x="1143000" y="685800"/>
            <a:ext cx="4572000" cy="3429000"/>
          </a:xfrm>
          <a:prstGeom prst="rect">
            <a:avLst/>
          </a:prstGeom>
          <a:noFill/>
          <a:ln w="9525">
            <a:noFill/>
          </a:ln>
        </p:spPr>
      </p:sp>
      <p:sp>
        <p:nvSpPr>
          <p:cNvPr id="2251" name="Rectangle 5"/>
          <p:cNvSpPr>
            <a:spLocks noGrp="1"/>
          </p:cNvSpPr>
          <p:nvPr>
            <p:ph type="body" sz="quarter" idx="3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52" name="Rectangle 6"/>
          <p:cNvSpPr>
            <a:spLocks noGrp="1"/>
          </p:cNvSpPr>
          <p:nvPr>
            <p:ph type="ftr" sz="quarter" idx="3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53" name="Rectangle 7"/>
          <p:cNvSpPr>
            <a:spLocks noGrp="1"/>
          </p:cNvSpPr>
          <p:nvPr>
            <p:ph type="sldNum" sz="quarter" idx="3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5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55" name="Rectangle 3"/>
          <p:cNvSpPr>
            <a:spLocks noGrp="1"/>
          </p:cNvSpPr>
          <p:nvPr>
            <p:ph type="dt" idx="3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56" name="Rectangle 4"/>
          <p:cNvSpPr>
            <a:spLocks noGrp="1" noRot="1" noChangeAspect="1"/>
          </p:cNvSpPr>
          <p:nvPr>
            <p:ph type="sldImg" idx="342"/>
          </p:nvPr>
        </p:nvSpPr>
        <p:spPr>
          <a:xfrm>
            <a:off x="1143000" y="685800"/>
            <a:ext cx="4572000" cy="3429000"/>
          </a:xfrm>
          <a:prstGeom prst="rect">
            <a:avLst/>
          </a:prstGeom>
          <a:noFill/>
          <a:ln w="9525">
            <a:noFill/>
          </a:ln>
        </p:spPr>
      </p:sp>
      <p:sp>
        <p:nvSpPr>
          <p:cNvPr id="2257" name="Rectangle 5"/>
          <p:cNvSpPr>
            <a:spLocks noGrp="1"/>
          </p:cNvSpPr>
          <p:nvPr>
            <p:ph type="body" sz="quarter" idx="3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58" name="Rectangle 6"/>
          <p:cNvSpPr>
            <a:spLocks noGrp="1"/>
          </p:cNvSpPr>
          <p:nvPr>
            <p:ph type="ftr" sz="quarter" idx="3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59" name="Rectangle 7"/>
          <p:cNvSpPr>
            <a:spLocks noGrp="1"/>
          </p:cNvSpPr>
          <p:nvPr>
            <p:ph type="sldNum" sz="quarter" idx="3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6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61" name="Rectangle 3"/>
          <p:cNvSpPr>
            <a:spLocks noGrp="1"/>
          </p:cNvSpPr>
          <p:nvPr>
            <p:ph type="dt" idx="3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62" name="Rectangle 4"/>
          <p:cNvSpPr>
            <a:spLocks noGrp="1" noRot="1" noChangeAspect="1"/>
          </p:cNvSpPr>
          <p:nvPr>
            <p:ph type="sldImg" idx="352"/>
          </p:nvPr>
        </p:nvSpPr>
        <p:spPr>
          <a:xfrm>
            <a:off x="1143000" y="685800"/>
            <a:ext cx="4572000" cy="3429000"/>
          </a:xfrm>
          <a:prstGeom prst="rect">
            <a:avLst/>
          </a:prstGeom>
          <a:noFill/>
          <a:ln w="9525">
            <a:noFill/>
          </a:ln>
        </p:spPr>
      </p:sp>
      <p:sp>
        <p:nvSpPr>
          <p:cNvPr id="2263" name="Rectangle 5"/>
          <p:cNvSpPr>
            <a:spLocks noGrp="1"/>
          </p:cNvSpPr>
          <p:nvPr>
            <p:ph type="body" sz="quarter" idx="3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64" name="Rectangle 6"/>
          <p:cNvSpPr>
            <a:spLocks noGrp="1"/>
          </p:cNvSpPr>
          <p:nvPr>
            <p:ph type="ftr" sz="quarter" idx="3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65" name="Rectangle 7"/>
          <p:cNvSpPr>
            <a:spLocks noGrp="1"/>
          </p:cNvSpPr>
          <p:nvPr>
            <p:ph type="sldNum" sz="quarter" idx="3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6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67" name="Rectangle 3"/>
          <p:cNvSpPr>
            <a:spLocks noGrp="1"/>
          </p:cNvSpPr>
          <p:nvPr>
            <p:ph type="dt" idx="3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68" name="Rectangle 4"/>
          <p:cNvSpPr>
            <a:spLocks noGrp="1" noRot="1" noChangeAspect="1"/>
          </p:cNvSpPr>
          <p:nvPr>
            <p:ph type="sldImg" idx="362"/>
          </p:nvPr>
        </p:nvSpPr>
        <p:spPr>
          <a:xfrm>
            <a:off x="1143000" y="685800"/>
            <a:ext cx="4572000" cy="3429000"/>
          </a:xfrm>
          <a:prstGeom prst="rect">
            <a:avLst/>
          </a:prstGeom>
          <a:noFill/>
          <a:ln w="9525">
            <a:noFill/>
          </a:ln>
        </p:spPr>
      </p:sp>
      <p:sp>
        <p:nvSpPr>
          <p:cNvPr id="2269" name="Rectangle 5"/>
          <p:cNvSpPr>
            <a:spLocks noGrp="1"/>
          </p:cNvSpPr>
          <p:nvPr>
            <p:ph type="body" sz="quarter" idx="3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70" name="Rectangle 6"/>
          <p:cNvSpPr>
            <a:spLocks noGrp="1"/>
          </p:cNvSpPr>
          <p:nvPr>
            <p:ph type="ftr" sz="quarter" idx="3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71" name="Rectangle 7"/>
          <p:cNvSpPr>
            <a:spLocks noGrp="1"/>
          </p:cNvSpPr>
          <p:nvPr>
            <p:ph type="sldNum" sz="quarter" idx="3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7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73" name="Rectangle 3"/>
          <p:cNvSpPr>
            <a:spLocks noGrp="1"/>
          </p:cNvSpPr>
          <p:nvPr>
            <p:ph type="dt" idx="3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74" name="Rectangle 4"/>
          <p:cNvSpPr>
            <a:spLocks noGrp="1" noRot="1" noChangeAspect="1"/>
          </p:cNvSpPr>
          <p:nvPr>
            <p:ph type="sldImg" idx="372"/>
          </p:nvPr>
        </p:nvSpPr>
        <p:spPr>
          <a:xfrm>
            <a:off x="1143000" y="685800"/>
            <a:ext cx="4572000" cy="3429000"/>
          </a:xfrm>
          <a:prstGeom prst="rect">
            <a:avLst/>
          </a:prstGeom>
          <a:noFill/>
          <a:ln w="9525">
            <a:noFill/>
          </a:ln>
        </p:spPr>
      </p:sp>
      <p:sp>
        <p:nvSpPr>
          <p:cNvPr id="2275" name="Rectangle 5"/>
          <p:cNvSpPr>
            <a:spLocks noGrp="1"/>
          </p:cNvSpPr>
          <p:nvPr>
            <p:ph type="body" sz="quarter" idx="3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76" name="Rectangle 6"/>
          <p:cNvSpPr>
            <a:spLocks noGrp="1"/>
          </p:cNvSpPr>
          <p:nvPr>
            <p:ph type="ftr" sz="quarter" idx="3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77" name="Rectangle 7"/>
          <p:cNvSpPr>
            <a:spLocks noGrp="1"/>
          </p:cNvSpPr>
          <p:nvPr>
            <p:ph type="sldNum" sz="quarter" idx="3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7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79" name="Rectangle 3"/>
          <p:cNvSpPr>
            <a:spLocks noGrp="1"/>
          </p:cNvSpPr>
          <p:nvPr>
            <p:ph type="dt" idx="3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80" name="Rectangle 4"/>
          <p:cNvSpPr>
            <a:spLocks noGrp="1" noRot="1" noChangeAspect="1"/>
          </p:cNvSpPr>
          <p:nvPr>
            <p:ph type="sldImg" idx="382"/>
          </p:nvPr>
        </p:nvSpPr>
        <p:spPr>
          <a:xfrm>
            <a:off x="1143000" y="685800"/>
            <a:ext cx="4572000" cy="3429000"/>
          </a:xfrm>
          <a:prstGeom prst="rect">
            <a:avLst/>
          </a:prstGeom>
          <a:noFill/>
          <a:ln w="9525">
            <a:noFill/>
          </a:ln>
        </p:spPr>
      </p:sp>
      <p:sp>
        <p:nvSpPr>
          <p:cNvPr id="2281" name="Rectangle 5"/>
          <p:cNvSpPr>
            <a:spLocks noGrp="1"/>
          </p:cNvSpPr>
          <p:nvPr>
            <p:ph type="body" sz="quarter" idx="3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82" name="Rectangle 6"/>
          <p:cNvSpPr>
            <a:spLocks noGrp="1"/>
          </p:cNvSpPr>
          <p:nvPr>
            <p:ph type="ftr" sz="quarter" idx="3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83" name="Rectangle 7"/>
          <p:cNvSpPr>
            <a:spLocks noGrp="1"/>
          </p:cNvSpPr>
          <p:nvPr>
            <p:ph type="sldNum" sz="quarter" idx="3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8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85" name="Rectangle 3"/>
          <p:cNvSpPr>
            <a:spLocks noGrp="1"/>
          </p:cNvSpPr>
          <p:nvPr>
            <p:ph type="dt" idx="3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86" name="Rectangle 4"/>
          <p:cNvSpPr>
            <a:spLocks noGrp="1" noRot="1" noChangeAspect="1"/>
          </p:cNvSpPr>
          <p:nvPr>
            <p:ph type="sldImg" idx="392"/>
          </p:nvPr>
        </p:nvSpPr>
        <p:spPr>
          <a:xfrm>
            <a:off x="1143000" y="685800"/>
            <a:ext cx="4572000" cy="3429000"/>
          </a:xfrm>
          <a:prstGeom prst="rect">
            <a:avLst/>
          </a:prstGeom>
          <a:noFill/>
          <a:ln w="9525">
            <a:noFill/>
          </a:ln>
        </p:spPr>
      </p:sp>
      <p:sp>
        <p:nvSpPr>
          <p:cNvPr id="2287" name="Rectangle 5"/>
          <p:cNvSpPr>
            <a:spLocks noGrp="1"/>
          </p:cNvSpPr>
          <p:nvPr>
            <p:ph type="body" sz="quarter" idx="3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88" name="Rectangle 6"/>
          <p:cNvSpPr>
            <a:spLocks noGrp="1"/>
          </p:cNvSpPr>
          <p:nvPr>
            <p:ph type="ftr" sz="quarter" idx="3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89" name="Rectangle 7"/>
          <p:cNvSpPr>
            <a:spLocks noGrp="1"/>
          </p:cNvSpPr>
          <p:nvPr>
            <p:ph type="sldNum" sz="quarter" idx="3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9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91" name="Rectangle 3"/>
          <p:cNvSpPr>
            <a:spLocks noGrp="1"/>
          </p:cNvSpPr>
          <p:nvPr>
            <p:ph type="dt" idx="4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92" name="Rectangle 4"/>
          <p:cNvSpPr>
            <a:spLocks noGrp="1" noRot="1" noChangeAspect="1"/>
          </p:cNvSpPr>
          <p:nvPr>
            <p:ph type="sldImg" idx="402"/>
          </p:nvPr>
        </p:nvSpPr>
        <p:spPr>
          <a:xfrm>
            <a:off x="1143000" y="685800"/>
            <a:ext cx="4572000" cy="3429000"/>
          </a:xfrm>
          <a:prstGeom prst="rect">
            <a:avLst/>
          </a:prstGeom>
          <a:noFill/>
          <a:ln w="9525">
            <a:noFill/>
          </a:ln>
        </p:spPr>
      </p:sp>
      <p:sp>
        <p:nvSpPr>
          <p:cNvPr id="2293" name="Rectangle 5"/>
          <p:cNvSpPr>
            <a:spLocks noGrp="1"/>
          </p:cNvSpPr>
          <p:nvPr>
            <p:ph type="body" sz="quarter" idx="4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94" name="Rectangle 6"/>
          <p:cNvSpPr>
            <a:spLocks noGrp="1"/>
          </p:cNvSpPr>
          <p:nvPr>
            <p:ph type="ftr" sz="quarter" idx="4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95" name="Rectangle 7"/>
          <p:cNvSpPr>
            <a:spLocks noGrp="1"/>
          </p:cNvSpPr>
          <p:nvPr>
            <p:ph type="sldNum" sz="quarter" idx="4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9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97" name="Rectangle 3"/>
          <p:cNvSpPr>
            <a:spLocks noGrp="1"/>
          </p:cNvSpPr>
          <p:nvPr>
            <p:ph type="dt" idx="4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98" name="Rectangle 4"/>
          <p:cNvSpPr>
            <a:spLocks noGrp="1" noRot="1" noChangeAspect="1"/>
          </p:cNvSpPr>
          <p:nvPr>
            <p:ph type="sldImg" idx="412"/>
          </p:nvPr>
        </p:nvSpPr>
        <p:spPr>
          <a:xfrm>
            <a:off x="1143000" y="685800"/>
            <a:ext cx="4572000" cy="3429000"/>
          </a:xfrm>
          <a:prstGeom prst="rect">
            <a:avLst/>
          </a:prstGeom>
          <a:noFill/>
          <a:ln w="9525">
            <a:noFill/>
          </a:ln>
        </p:spPr>
      </p:sp>
      <p:sp>
        <p:nvSpPr>
          <p:cNvPr id="2299" name="Rectangle 5"/>
          <p:cNvSpPr>
            <a:spLocks noGrp="1"/>
          </p:cNvSpPr>
          <p:nvPr>
            <p:ph type="body" sz="quarter" idx="4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00" name="Rectangle 6"/>
          <p:cNvSpPr>
            <a:spLocks noGrp="1"/>
          </p:cNvSpPr>
          <p:nvPr>
            <p:ph type="ftr" sz="quarter" idx="4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01" name="Rectangle 7"/>
          <p:cNvSpPr>
            <a:spLocks noGrp="1"/>
          </p:cNvSpPr>
          <p:nvPr>
            <p:ph type="sldNum" sz="quarter" idx="4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0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03" name="Rectangle 3"/>
          <p:cNvSpPr>
            <a:spLocks noGrp="1"/>
          </p:cNvSpPr>
          <p:nvPr>
            <p:ph type="dt" idx="4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04" name="Rectangle 4"/>
          <p:cNvSpPr>
            <a:spLocks noGrp="1" noRot="1" noChangeAspect="1"/>
          </p:cNvSpPr>
          <p:nvPr>
            <p:ph type="sldImg" idx="422"/>
          </p:nvPr>
        </p:nvSpPr>
        <p:spPr>
          <a:xfrm>
            <a:off x="1143000" y="685800"/>
            <a:ext cx="4572000" cy="3429000"/>
          </a:xfrm>
          <a:prstGeom prst="rect">
            <a:avLst/>
          </a:prstGeom>
          <a:noFill/>
          <a:ln w="9525">
            <a:noFill/>
          </a:ln>
        </p:spPr>
      </p:sp>
      <p:sp>
        <p:nvSpPr>
          <p:cNvPr id="2305" name="Rectangle 5"/>
          <p:cNvSpPr>
            <a:spLocks noGrp="1"/>
          </p:cNvSpPr>
          <p:nvPr>
            <p:ph type="body" sz="quarter" idx="4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06" name="Rectangle 6"/>
          <p:cNvSpPr>
            <a:spLocks noGrp="1"/>
          </p:cNvSpPr>
          <p:nvPr>
            <p:ph type="ftr" sz="quarter" idx="4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07" name="Rectangle 7"/>
          <p:cNvSpPr>
            <a:spLocks noGrp="1"/>
          </p:cNvSpPr>
          <p:nvPr>
            <p:ph type="sldNum" sz="quarter" idx="4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0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09" name="Rectangle 3"/>
          <p:cNvSpPr>
            <a:spLocks noGrp="1"/>
          </p:cNvSpPr>
          <p:nvPr>
            <p:ph type="dt" idx="4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10" name="Rectangle 4"/>
          <p:cNvSpPr>
            <a:spLocks noGrp="1" noRot="1" noChangeAspect="1"/>
          </p:cNvSpPr>
          <p:nvPr>
            <p:ph type="sldImg" idx="432"/>
          </p:nvPr>
        </p:nvSpPr>
        <p:spPr>
          <a:xfrm>
            <a:off x="1143000" y="685800"/>
            <a:ext cx="4572000" cy="3429000"/>
          </a:xfrm>
          <a:prstGeom prst="rect">
            <a:avLst/>
          </a:prstGeom>
          <a:noFill/>
          <a:ln w="9525">
            <a:noFill/>
          </a:ln>
        </p:spPr>
      </p:sp>
      <p:sp>
        <p:nvSpPr>
          <p:cNvPr id="2311" name="Rectangle 5"/>
          <p:cNvSpPr>
            <a:spLocks noGrp="1"/>
          </p:cNvSpPr>
          <p:nvPr>
            <p:ph type="body" sz="quarter" idx="4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12" name="Rectangle 6"/>
          <p:cNvSpPr>
            <a:spLocks noGrp="1"/>
          </p:cNvSpPr>
          <p:nvPr>
            <p:ph type="ftr" sz="quarter" idx="4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13" name="Rectangle 7"/>
          <p:cNvSpPr>
            <a:spLocks noGrp="1"/>
          </p:cNvSpPr>
          <p:nvPr>
            <p:ph type="sldNum" sz="quarter" idx="4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1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15" name="Rectangle 3"/>
          <p:cNvSpPr>
            <a:spLocks noGrp="1"/>
          </p:cNvSpPr>
          <p:nvPr>
            <p:ph type="dt" idx="4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16" name="Rectangle 4"/>
          <p:cNvSpPr>
            <a:spLocks noGrp="1" noRot="1" noChangeAspect="1"/>
          </p:cNvSpPr>
          <p:nvPr>
            <p:ph type="sldImg" idx="442"/>
          </p:nvPr>
        </p:nvSpPr>
        <p:spPr>
          <a:xfrm>
            <a:off x="1143000" y="685800"/>
            <a:ext cx="4572000" cy="3429000"/>
          </a:xfrm>
          <a:prstGeom prst="rect">
            <a:avLst/>
          </a:prstGeom>
          <a:noFill/>
          <a:ln w="9525">
            <a:noFill/>
          </a:ln>
        </p:spPr>
      </p:sp>
      <p:sp>
        <p:nvSpPr>
          <p:cNvPr id="2317" name="Rectangle 5"/>
          <p:cNvSpPr>
            <a:spLocks noGrp="1"/>
          </p:cNvSpPr>
          <p:nvPr>
            <p:ph type="body" sz="quarter" idx="4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18" name="Rectangle 6"/>
          <p:cNvSpPr>
            <a:spLocks noGrp="1"/>
          </p:cNvSpPr>
          <p:nvPr>
            <p:ph type="ftr" sz="quarter" idx="4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19" name="Rectangle 7"/>
          <p:cNvSpPr>
            <a:spLocks noGrp="1"/>
          </p:cNvSpPr>
          <p:nvPr>
            <p:ph type="sldNum" sz="quarter" idx="4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2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21" name="Rectangle 3"/>
          <p:cNvSpPr>
            <a:spLocks noGrp="1"/>
          </p:cNvSpPr>
          <p:nvPr>
            <p:ph type="dt" idx="4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22" name="Rectangle 4"/>
          <p:cNvSpPr>
            <a:spLocks noGrp="1" noRot="1" noChangeAspect="1"/>
          </p:cNvSpPr>
          <p:nvPr>
            <p:ph type="sldImg" idx="452"/>
          </p:nvPr>
        </p:nvSpPr>
        <p:spPr>
          <a:xfrm>
            <a:off x="1143000" y="685800"/>
            <a:ext cx="4572000" cy="3429000"/>
          </a:xfrm>
          <a:prstGeom prst="rect">
            <a:avLst/>
          </a:prstGeom>
          <a:noFill/>
          <a:ln w="9525">
            <a:noFill/>
          </a:ln>
        </p:spPr>
      </p:sp>
      <p:sp>
        <p:nvSpPr>
          <p:cNvPr id="2323" name="Rectangle 5"/>
          <p:cNvSpPr>
            <a:spLocks noGrp="1"/>
          </p:cNvSpPr>
          <p:nvPr>
            <p:ph type="body" sz="quarter" idx="4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24" name="Rectangle 6"/>
          <p:cNvSpPr>
            <a:spLocks noGrp="1"/>
          </p:cNvSpPr>
          <p:nvPr>
            <p:ph type="ftr" sz="quarter" idx="4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25" name="Rectangle 7"/>
          <p:cNvSpPr>
            <a:spLocks noGrp="1"/>
          </p:cNvSpPr>
          <p:nvPr>
            <p:ph type="sldNum" sz="quarter" idx="4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2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27" name="Rectangle 3"/>
          <p:cNvSpPr>
            <a:spLocks noGrp="1"/>
          </p:cNvSpPr>
          <p:nvPr>
            <p:ph type="dt" idx="4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28" name="Rectangle 4"/>
          <p:cNvSpPr>
            <a:spLocks noGrp="1" noRot="1" noChangeAspect="1"/>
          </p:cNvSpPr>
          <p:nvPr>
            <p:ph type="sldImg" idx="462"/>
          </p:nvPr>
        </p:nvSpPr>
        <p:spPr>
          <a:xfrm>
            <a:off x="1143000" y="685800"/>
            <a:ext cx="4572000" cy="3429000"/>
          </a:xfrm>
          <a:prstGeom prst="rect">
            <a:avLst/>
          </a:prstGeom>
          <a:noFill/>
          <a:ln w="9525">
            <a:noFill/>
          </a:ln>
        </p:spPr>
      </p:sp>
      <p:sp>
        <p:nvSpPr>
          <p:cNvPr id="2329" name="Rectangle 5"/>
          <p:cNvSpPr>
            <a:spLocks noGrp="1"/>
          </p:cNvSpPr>
          <p:nvPr>
            <p:ph type="body" sz="quarter" idx="4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30" name="Rectangle 6"/>
          <p:cNvSpPr>
            <a:spLocks noGrp="1"/>
          </p:cNvSpPr>
          <p:nvPr>
            <p:ph type="ftr" sz="quarter" idx="4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31" name="Rectangle 7"/>
          <p:cNvSpPr>
            <a:spLocks noGrp="1"/>
          </p:cNvSpPr>
          <p:nvPr>
            <p:ph type="sldNum" sz="quarter" idx="4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3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33" name="Rectangle 3"/>
          <p:cNvSpPr>
            <a:spLocks noGrp="1"/>
          </p:cNvSpPr>
          <p:nvPr>
            <p:ph type="dt" idx="4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34" name="Rectangle 4"/>
          <p:cNvSpPr>
            <a:spLocks noGrp="1" noRot="1" noChangeAspect="1"/>
          </p:cNvSpPr>
          <p:nvPr>
            <p:ph type="sldImg" idx="472"/>
          </p:nvPr>
        </p:nvSpPr>
        <p:spPr>
          <a:xfrm>
            <a:off x="1143000" y="685800"/>
            <a:ext cx="4572000" cy="3429000"/>
          </a:xfrm>
          <a:prstGeom prst="rect">
            <a:avLst/>
          </a:prstGeom>
          <a:noFill/>
          <a:ln w="9525">
            <a:noFill/>
          </a:ln>
        </p:spPr>
      </p:sp>
      <p:sp>
        <p:nvSpPr>
          <p:cNvPr id="2335" name="Rectangle 5"/>
          <p:cNvSpPr>
            <a:spLocks noGrp="1"/>
          </p:cNvSpPr>
          <p:nvPr>
            <p:ph type="body" sz="quarter" idx="4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36" name="Rectangle 6"/>
          <p:cNvSpPr>
            <a:spLocks noGrp="1"/>
          </p:cNvSpPr>
          <p:nvPr>
            <p:ph type="ftr" sz="quarter" idx="4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37" name="Rectangle 7"/>
          <p:cNvSpPr>
            <a:spLocks noGrp="1"/>
          </p:cNvSpPr>
          <p:nvPr>
            <p:ph type="sldNum" sz="quarter" idx="4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28650" y="4076700"/>
            <a:ext cx="3886200" cy="21002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fld id="{BB962C8B-B14F-4D97-AF65-F5344CB8AC3E}" type="datetime1">
              <a:rPr lang="zh-CN" altLang="en-US"/>
              <a:t>2024/11/26</a:t>
            </a:fld>
            <a:endParaRPr lang="zh-CN" altLang="en-US"/>
          </a:p>
        </p:txBody>
      </p:sp>
      <p:sp>
        <p:nvSpPr>
          <p:cNvPr id="7" name="页脚占位符 6"/>
          <p:cNvSpPr>
            <a:spLocks noGrp="1"/>
          </p:cNvSpPr>
          <p:nvPr>
            <p:ph type="ftr" sz="quarter" idx="11"/>
          </p:nvPr>
        </p:nvSpPr>
        <p:spPr/>
        <p:txBody>
          <a:bodyPr/>
          <a:lstStyle/>
          <a:p>
            <a:pPr lvl="0"/>
            <a:endParaRPr lang="zh-CN"/>
          </a:p>
        </p:txBody>
      </p:sp>
      <p:sp>
        <p:nvSpPr>
          <p:cNvPr id="8" name="灯片编号占位符 7"/>
          <p:cNvSpPr>
            <a:spLocks noGrp="1"/>
          </p:cNvSpPr>
          <p:nvPr>
            <p:ph type="sldNum" sz="quarter" idx="12"/>
          </p:nvPr>
        </p:nvSpPr>
        <p:spPr/>
        <p:txBody>
          <a:bodyPr/>
          <a:lstStyle/>
          <a:p>
            <a:pPr lvl="0"/>
            <a:fld id="{9A0DB2DC-4C9A-4742-B13C-FB6460FD3503}" type="slidenum">
              <a:rPr lang="en-US" altLang="zh-CN"/>
              <a:t>‹#›</a:t>
            </a:fld>
            <a:endParaRPr lang="zh-C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fld id="{BB962C8B-B14F-4D97-AF65-F5344CB8AC3E}" type="datetime1">
              <a:rPr lang="zh-CN" altLang="en-US" dirty="0"/>
              <a:t>2024/11/26</a:t>
            </a:fld>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rPr lang="en-US" altLang="zh-CN"/>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ea typeface="宋体" charset="-122"/>
              </a:defRPr>
            </a:lvl1pPr>
          </a:lstStyle>
          <a:p>
            <a:pPr lvl="0"/>
            <a:fld id="{BB962C8B-B14F-4D97-AF65-F5344CB8AC3E}" type="datetime1">
              <a:rPr lang="zh-CN" altLang="en-US" dirty="0"/>
              <a:t>2024/11/26</a:t>
            </a:fld>
            <a:endParaRPr lang="zh-CN" altLang="en-US" dirty="0"/>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宋体" charset="-122"/>
              </a:defRPr>
            </a:lvl1pPr>
          </a:lstStyle>
          <a:p>
            <a:pPr lvl="0"/>
            <a:endParaRPr lang="zh-CN" altLang="en-US" dirty="0"/>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宋体" charset="-122"/>
              </a:defRPr>
            </a:lvl1pPr>
          </a:lstStyle>
          <a:p>
            <a:pPr lvl="0"/>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1_01_100_110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Subtitle 3075" descr="#wm#_1_01_100_1100_b_1_51#clear#"/>
          <p:cNvSpPr>
            <a:spLocks noGrp="1"/>
          </p:cNvSpPr>
          <p:nvPr>
            <p:ph type="subTitle" idx="1"/>
          </p:nvPr>
        </p:nvSpPr>
        <p:spPr>
          <a:xfrm>
            <a:off x="380365" y="3886200"/>
            <a:ext cx="8577580" cy="1816100"/>
          </a:xfrm>
        </p:spPr>
        <p:txBody>
          <a:bodyPr/>
          <a:lstStyle/>
          <a:p>
            <a:r>
              <a:rPr lang="en-IN" altLang="en-US" sz="3200" b="1" dirty="0" err="1">
                <a:latin typeface="Times New Roman" panose="02020603050405020304" pitchFamily="18" charset="0"/>
                <a:cs typeface="Times New Roman" panose="02020603050405020304" pitchFamily="18" charset="0"/>
              </a:rPr>
              <a:t>Dr.</a:t>
            </a:r>
            <a:r>
              <a:rPr lang="en-IN" altLang="en-US" sz="3200" b="1" dirty="0">
                <a:latin typeface="Times New Roman" panose="02020603050405020304" pitchFamily="18" charset="0"/>
                <a:cs typeface="Times New Roman" panose="02020603050405020304" pitchFamily="18" charset="0"/>
              </a:rPr>
              <a:t> </a:t>
            </a:r>
            <a:r>
              <a:rPr lang="en-IN" altLang="en-US" sz="3200" b="1" dirty="0" err="1" smtClean="0">
                <a:latin typeface="Times New Roman" panose="02020603050405020304" pitchFamily="18" charset="0"/>
                <a:cs typeface="Times New Roman" panose="02020603050405020304" pitchFamily="18" charset="0"/>
              </a:rPr>
              <a:t>Kalpesh</a:t>
            </a:r>
            <a:r>
              <a:rPr lang="en-IN" altLang="en-US" sz="3200" b="1" dirty="0" smtClean="0">
                <a:latin typeface="Times New Roman" panose="02020603050405020304" pitchFamily="18" charset="0"/>
                <a:cs typeface="Times New Roman" panose="02020603050405020304" pitchFamily="18" charset="0"/>
              </a:rPr>
              <a:t> </a:t>
            </a:r>
            <a:r>
              <a:rPr lang="en-IN" altLang="en-US" sz="3200" b="1" dirty="0" err="1" smtClean="0">
                <a:latin typeface="Times New Roman" panose="02020603050405020304" pitchFamily="18" charset="0"/>
                <a:cs typeface="Times New Roman" panose="02020603050405020304" pitchFamily="18" charset="0"/>
              </a:rPr>
              <a:t>Patil</a:t>
            </a:r>
            <a:endParaRPr lang="en-IN" altLang="en-US" sz="3200" b="1" dirty="0" smtClean="0">
              <a:latin typeface="Times New Roman" panose="02020603050405020304" pitchFamily="18" charset="0"/>
              <a:cs typeface="Times New Roman" panose="02020603050405020304" pitchFamily="18" charset="0"/>
            </a:endParaRPr>
          </a:p>
          <a:p>
            <a:r>
              <a:rPr lang="en-IN" altLang="en-US" sz="3200" smtClean="0">
                <a:latin typeface="Times New Roman" panose="02020603050405020304" pitchFamily="18" charset="0"/>
                <a:cs typeface="Times New Roman" panose="02020603050405020304" pitchFamily="18" charset="0"/>
              </a:rPr>
              <a:t>Associate Professor</a:t>
            </a:r>
            <a:endParaRPr lang="en-IN" altLang="en-US" sz="3200" dirty="0">
              <a:latin typeface="Times New Roman" panose="02020603050405020304" pitchFamily="18" charset="0"/>
              <a:cs typeface="Times New Roman" panose="02020603050405020304" pitchFamily="18" charset="0"/>
            </a:endParaRPr>
          </a:p>
          <a:p>
            <a:r>
              <a:rPr lang="en-IN" altLang="en-US" sz="3200" dirty="0">
                <a:latin typeface="Times New Roman" panose="02020603050405020304" pitchFamily="18" charset="0"/>
                <a:cs typeface="Times New Roman" panose="02020603050405020304" pitchFamily="18" charset="0"/>
              </a:rPr>
              <a:t>Dept. of Anaesthesia</a:t>
            </a:r>
          </a:p>
          <a:p>
            <a:r>
              <a:rPr lang="en-IN" altLang="en-US" sz="3200" dirty="0">
                <a:latin typeface="Times New Roman" panose="02020603050405020304" pitchFamily="18" charset="0"/>
                <a:cs typeface="Times New Roman" panose="02020603050405020304" pitchFamily="18" charset="0"/>
              </a:rPr>
              <a:t>SBKSMIRC</a:t>
            </a:r>
          </a:p>
          <a:p>
            <a:pPr defTabSz="914400">
              <a:buNone/>
            </a:pPr>
            <a:endParaRPr lang="en-AU" sz="3200" kern="1200" baseline="0" dirty="0">
              <a:latin typeface="Arial" charset="0"/>
              <a:ea typeface="Arial" charset="0"/>
            </a:endParaRPr>
          </a:p>
        </p:txBody>
      </p:sp>
      <p:sp>
        <p:nvSpPr>
          <p:cNvPr id="2" name="Title 3074" descr="#wm#_1_01_100_1100_a_1_28#clear#"/>
          <p:cNvSpPr/>
          <p:nvPr/>
        </p:nvSpPr>
        <p:spPr>
          <a:xfrm>
            <a:off x="782955" y="1896110"/>
            <a:ext cx="7772400" cy="1470025"/>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defTabSz="914400">
              <a:buNone/>
            </a:pPr>
            <a:r>
              <a:rPr lang="en-AU" sz="5400" kern="1200" baseline="0" dirty="0">
                <a:latin typeface="Arial" charset="0"/>
                <a:ea typeface="Arial" charset="0"/>
              </a:rPr>
              <a:t>Intravenous Induction Agents </a:t>
            </a:r>
            <a:br>
              <a:rPr lang="en-AU" sz="5400" kern="1200" baseline="0" dirty="0">
                <a:latin typeface="Arial" charset="0"/>
                <a:ea typeface="Arial" charset="0"/>
              </a:rPr>
            </a:br>
            <a:endParaRPr lang="en-AU" sz="3200" b="1" kern="1200" baseline="0" dirty="0">
              <a:latin typeface="Arial" charset="0"/>
              <a:ea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342900" y="1233805"/>
            <a:ext cx="8458835" cy="2186305"/>
          </a:xfrm>
        </p:spPr>
        <p:txBody>
          <a:bodyPr/>
          <a:lstStyle/>
          <a:p>
            <a:r>
              <a:rPr lang="en-AU" sz="2400" kern="1200"/>
              <a:t>introduced in 1934</a:t>
            </a:r>
          </a:p>
          <a:p>
            <a:r>
              <a:rPr sz="2400" kern="1200"/>
              <a:t>sodium 5-ethyl-5'-(1-methylbutyl)-2-thiobarbiturate</a:t>
            </a:r>
          </a:p>
          <a:p>
            <a:r>
              <a:rPr sz="2400" kern="1200"/>
              <a:t>A yellow powder containing 6% anhydrous Na carbonate </a:t>
            </a:r>
          </a:p>
          <a:p>
            <a:r>
              <a:rPr sz="2400" kern="1200"/>
              <a:t>Prepared and stored under nitrogen, which prevents release of free thiobarbituric acid in the presence of atmospheric Co2.</a:t>
            </a:r>
          </a:p>
          <a:p>
            <a:r>
              <a:rPr sz="2400" kern="1200"/>
              <a:t>Dissolved in water for injection and usually diluted to give a 2.5% (25 mg/mL) alkaline solution, pH 11.</a:t>
            </a:r>
          </a:p>
          <a:p>
            <a:r>
              <a:rPr sz="2400" kern="1200"/>
              <a:t>Injection into a vein may cause precipitation because the lower pH of blood increases proportion in unionized form. </a:t>
            </a:r>
          </a:p>
          <a:p>
            <a:r>
              <a:rPr sz="2400" kern="1200"/>
              <a:t>Once in the blood, thiopental is highly protein bound.</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2" name="Content Placeholder 3075" descr="#wm#_a_01_210_112_c_1_607*1122"/>
          <p:cNvSpPr/>
          <p:nvPr/>
        </p:nvSpPr>
        <p:spPr>
          <a:xfrm>
            <a:off x="255905" y="406400"/>
            <a:ext cx="8632190" cy="574357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sz="2400" b="1" dirty="0">
                <a:sym typeface="+mn-ea"/>
              </a:rPr>
              <a:t>Dose of Thiopental</a:t>
            </a:r>
            <a:endParaRPr lang="en-AU" sz="2400" b="1" kern="1200" dirty="0">
              <a:sym typeface="+mn-ea"/>
            </a:endParaRPr>
          </a:p>
          <a:p>
            <a:pPr marL="0" indent="0">
              <a:buNone/>
            </a:pPr>
            <a:endParaRPr lang="en-AU" sz="2400" kern="1200" dirty="0"/>
          </a:p>
          <a:p>
            <a:pPr marL="0" indent="0">
              <a:buNone/>
            </a:pPr>
            <a:r>
              <a:rPr lang="en-AU" sz="2400" kern="1200" dirty="0" smtClean="0"/>
              <a:t>-</a:t>
            </a:r>
            <a:r>
              <a:rPr lang="en-AU" sz="2400" dirty="0" smtClean="0"/>
              <a:t>5 </a:t>
            </a:r>
            <a:r>
              <a:rPr lang="en-AU" sz="2400" smtClean="0"/>
              <a:t>to </a:t>
            </a:r>
            <a:r>
              <a:rPr lang="en-AU" sz="2400"/>
              <a:t>7</a:t>
            </a:r>
            <a:r>
              <a:rPr sz="2400" kern="1200" smtClean="0"/>
              <a:t>mg/kg</a:t>
            </a:r>
            <a:r>
              <a:rPr sz="2400" kern="1200"/>
              <a:t>, with an effective plasma </a:t>
            </a:r>
            <a:r>
              <a:rPr sz="2400" kern="1200" dirty="0" err="1"/>
              <a:t>concen</a:t>
            </a:r>
            <a:r>
              <a:rPr lang="en-AU" sz="2400" kern="1200" dirty="0"/>
              <a:t>.</a:t>
            </a:r>
            <a:r>
              <a:rPr sz="2400" kern="1200" dirty="0"/>
              <a:t> of 15 </a:t>
            </a:r>
            <a:r>
              <a:rPr sz="2400" kern="1200" dirty="0" err="1"/>
              <a:t>ug</a:t>
            </a:r>
            <a:r>
              <a:rPr sz="2400" kern="1200" dirty="0"/>
              <a:t>/</a:t>
            </a:r>
            <a:r>
              <a:rPr sz="2400" kern="1200" dirty="0" err="1"/>
              <a:t>mL.</a:t>
            </a:r>
            <a:r>
              <a:rPr sz="2400" kern="1200" dirty="0"/>
              <a:t> </a:t>
            </a:r>
          </a:p>
          <a:p>
            <a:pPr marL="0" indent="0">
              <a:buNone/>
            </a:pPr>
            <a:r>
              <a:rPr lang="en-AU" sz="2400" kern="1200" dirty="0"/>
              <a:t>-R</a:t>
            </a:r>
            <a:r>
              <a:rPr sz="2400" kern="1200" dirty="0" err="1"/>
              <a:t>ectally</a:t>
            </a:r>
            <a:r>
              <a:rPr sz="2400" kern="1200" dirty="0"/>
              <a:t>, using a 5% or 10% solution at a dose of 50 mg/kg.</a:t>
            </a:r>
          </a:p>
          <a:p>
            <a:pPr marL="0" indent="0">
              <a:buNone/>
            </a:pPr>
            <a:endParaRPr sz="2400" kern="1200" dirty="0"/>
          </a:p>
          <a:p>
            <a:pPr marL="0" indent="0">
              <a:buNone/>
            </a:pPr>
            <a:r>
              <a:rPr sz="2400" b="1" kern="1200" dirty="0"/>
              <a:t>Mechanism of Action</a:t>
            </a:r>
          </a:p>
          <a:p>
            <a:pPr marL="0" indent="0">
              <a:buNone/>
            </a:pPr>
            <a:endParaRPr sz="2400" b="1" kern="1200" dirty="0"/>
          </a:p>
          <a:p>
            <a:pPr marL="0" indent="0">
              <a:buNone/>
            </a:pPr>
            <a:r>
              <a:rPr lang="en-AU" sz="2400" kern="1200" dirty="0"/>
              <a:t>-</a:t>
            </a:r>
            <a:r>
              <a:rPr sz="2400" kern="1200" dirty="0" err="1"/>
              <a:t>Potentiaition</a:t>
            </a:r>
            <a:r>
              <a:rPr sz="2400" kern="1200" dirty="0"/>
              <a:t> of inhibitory effects of GABA-A receptor &amp; </a:t>
            </a:r>
            <a:r>
              <a:rPr sz="2400" kern="1200" dirty="0" err="1"/>
              <a:t>hyperpolarisation</a:t>
            </a:r>
            <a:r>
              <a:rPr sz="2400" kern="1200" dirty="0"/>
              <a:t> of pre-&amp; post-synaptic membranes</a:t>
            </a:r>
          </a:p>
          <a:p>
            <a:pPr marL="0" indent="0">
              <a:buNone/>
            </a:pPr>
            <a:r>
              <a:rPr lang="en-AU" sz="2400" kern="1200" dirty="0"/>
              <a:t>-They cause increased channel opening time for chloride.</a:t>
            </a:r>
          </a:p>
          <a:p>
            <a:pPr marL="0" indent="0">
              <a:buNone/>
            </a:pPr>
            <a:r>
              <a:rPr lang="en-AU" sz="2400" kern="1200" dirty="0"/>
              <a:t>-Enantiomers, S- more potent than R-thiopental, suggests specific binding sites. </a:t>
            </a:r>
          </a:p>
          <a:p>
            <a:pPr marL="0" indent="0">
              <a:buNone/>
            </a:pPr>
            <a:r>
              <a:rPr lang="en-AU" sz="2400" kern="1200" dirty="0"/>
              <a:t>-Other inhibitory activity :  central sodium and calcium channels, particularly neuronal nicotinic receptors.</a:t>
            </a:r>
          </a:p>
          <a:p>
            <a:pPr marL="0" indent="0" algn="r">
              <a:buNone/>
            </a:pPr>
            <a:r>
              <a:rPr lang="en-AU" sz="2000" kern="1200" dirty="0"/>
              <a:t>(</a:t>
            </a:r>
            <a:r>
              <a:rPr lang="en-AU" sz="2000" kern="1200" dirty="0" err="1"/>
              <a:t>Stoelting</a:t>
            </a:r>
            <a:r>
              <a:rPr lang="en-AU" sz="2000" kern="1200" dirty="0"/>
              <a:t> page no 183)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436245" y="501015"/>
            <a:ext cx="8458200" cy="5851525"/>
          </a:xfrm>
        </p:spPr>
        <p:txBody>
          <a:bodyPr/>
          <a:lstStyle/>
          <a:p>
            <a:pPr marL="0" indent="0">
              <a:buNone/>
            </a:pPr>
            <a:r>
              <a:rPr lang="en-AU" b="1" kern="1200"/>
              <a:t>Pharmacokinetics </a:t>
            </a:r>
          </a:p>
          <a:p>
            <a:pPr marL="0" indent="0">
              <a:buNone/>
            </a:pPr>
            <a:endParaRPr lang="en-AU" sz="2400" kern="1200"/>
          </a:p>
          <a:p>
            <a:pPr marL="0" indent="0">
              <a:buNone/>
            </a:pPr>
            <a:r>
              <a:rPr lang="en-AU" sz="2400" b="1">
                <a:sym typeface="+mn-ea"/>
              </a:rPr>
              <a:t>Absorption</a:t>
            </a:r>
            <a:r>
              <a:rPr lang="en-AU" sz="2400">
                <a:sym typeface="+mn-ea"/>
              </a:rPr>
              <a:t> : </a:t>
            </a:r>
            <a:r>
              <a:rPr sz="2400">
                <a:sym typeface="+mn-ea"/>
              </a:rPr>
              <a:t>Rapid due to high lipid solubility</a:t>
            </a:r>
            <a:endParaRPr sz="2400" kern="1200"/>
          </a:p>
          <a:p>
            <a:pPr marL="0" indent="0">
              <a:buNone/>
            </a:pPr>
            <a:endParaRPr lang="en-AU" sz="2400" kern="1200"/>
          </a:p>
          <a:p>
            <a:pPr marL="0" indent="0">
              <a:buNone/>
            </a:pPr>
            <a:r>
              <a:rPr lang="en-AU" sz="2400" b="1">
                <a:sym typeface="+mn-ea"/>
              </a:rPr>
              <a:t>Distribution</a:t>
            </a:r>
            <a:r>
              <a:rPr lang="en-AU" sz="2400">
                <a:sym typeface="+mn-ea"/>
              </a:rPr>
              <a:t> : Initially into highly vascularised organs &amp; then into the lean tissue</a:t>
            </a:r>
            <a:endParaRPr lang="en-AU" sz="2400" kern="1200"/>
          </a:p>
          <a:p>
            <a:pPr marL="0" indent="0">
              <a:buNone/>
            </a:pPr>
            <a:endParaRPr lang="en-AU" sz="2400" kern="1200"/>
          </a:p>
          <a:p>
            <a:pPr marL="0" indent="0">
              <a:buNone/>
            </a:pPr>
            <a:r>
              <a:rPr lang="en-AU" sz="2400" b="1" kern="1200"/>
              <a:t>Clearance</a:t>
            </a:r>
            <a:r>
              <a:rPr lang="en-AU" sz="2400" kern="1200"/>
              <a:t> : Metabolism &amp; elimination mainly by liver.</a:t>
            </a:r>
          </a:p>
          <a:p>
            <a:pPr marL="0" indent="0">
              <a:buNone/>
            </a:pPr>
            <a:r>
              <a:rPr lang="en-AU" sz="2400" kern="1200"/>
              <a:t>Hepatic extraction ratio is less than 20% &amp; clearance during elimination phase is 250ml/ min.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2" name="Content Placeholder 3075" descr="#wm#_a_01_210_112_c_1_607*1122"/>
          <p:cNvSpPr/>
          <p:nvPr/>
        </p:nvSpPr>
        <p:spPr>
          <a:xfrm>
            <a:off x="352425" y="308610"/>
            <a:ext cx="8567420" cy="632650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en-AU" sz="2400" b="1" kern="1200"/>
              <a:t>CNS : </a:t>
            </a:r>
          </a:p>
          <a:p>
            <a:pPr marL="0" indent="0">
              <a:buNone/>
            </a:pPr>
            <a:r>
              <a:rPr lang="en-AU" sz="2000" kern="1200"/>
              <a:t>-Sedation, anaesthesia, respiratory depression, anticonvulsant action, retrograde amnesia and depression of the vasomotor centre.</a:t>
            </a:r>
          </a:p>
          <a:p>
            <a:pPr marL="0" indent="0">
              <a:buNone/>
            </a:pPr>
            <a:r>
              <a:rPr lang="en-AU" sz="2000" kern="1200"/>
              <a:t>-No analgesic action and may be antanalgesic in low dose.</a:t>
            </a:r>
          </a:p>
          <a:p>
            <a:pPr marL="0" indent="0">
              <a:buNone/>
            </a:pPr>
            <a:r>
              <a:rPr lang="en-AU" sz="2000" kern="1200"/>
              <a:t>-Cerebral vasoconstrictor, causing a reduction in cerebral blood flow and  ICP and depression of cerebral metabolism (neuro- protection)</a:t>
            </a:r>
          </a:p>
          <a:p>
            <a:pPr marL="0" indent="0">
              <a:buNone/>
            </a:pPr>
            <a:endParaRPr lang="en-AU" sz="2400" b="1" kern="1200"/>
          </a:p>
          <a:p>
            <a:pPr marL="0" indent="0">
              <a:buNone/>
            </a:pPr>
            <a:r>
              <a:rPr lang="en-AU" sz="2400" b="1" kern="1200"/>
              <a:t>CVS : </a:t>
            </a:r>
          </a:p>
          <a:p>
            <a:pPr marL="0" indent="0">
              <a:buNone/>
            </a:pPr>
            <a:r>
              <a:rPr lang="en-AU" sz="2000" kern="1200"/>
              <a:t>-Myocardial contractility depressed (dose-dependent )</a:t>
            </a:r>
          </a:p>
          <a:p>
            <a:pPr marL="0" indent="0">
              <a:buNone/>
            </a:pPr>
            <a:r>
              <a:rPr lang="en-AU" sz="2000" kern="1200"/>
              <a:t>-PVR falls, leading to reduced preload and cardiac output. </a:t>
            </a:r>
          </a:p>
          <a:p>
            <a:pPr marL="0" indent="0">
              <a:buNone/>
            </a:pPr>
            <a:r>
              <a:rPr lang="en-AU" sz="2000" kern="1200"/>
              <a:t>-hypotension and tachycardia. </a:t>
            </a:r>
          </a:p>
          <a:p>
            <a:pPr marL="0" indent="0">
              <a:buNone/>
            </a:pPr>
            <a:endParaRPr lang="en-AU" sz="2000" kern="1200"/>
          </a:p>
          <a:p>
            <a:pPr marL="0" indent="0">
              <a:buNone/>
            </a:pPr>
            <a:r>
              <a:rPr lang="en-AU" sz="2000" b="1" kern="1200"/>
              <a:t>Respiratory System :</a:t>
            </a:r>
          </a:p>
          <a:p>
            <a:pPr marL="0" indent="0">
              <a:buNone/>
            </a:pPr>
            <a:r>
              <a:rPr lang="en-AU" sz="2000" kern="1200"/>
              <a:t>-Centrally mediated respiratory depression and reduced sensitivity to raised CO2. (dependent on dose and rate of injection)</a:t>
            </a:r>
          </a:p>
          <a:p>
            <a:pPr marL="0" indent="0">
              <a:buNone/>
            </a:pPr>
            <a:r>
              <a:rPr lang="en-AU" sz="2000" kern="1200"/>
              <a:t>-Transient apnea</a:t>
            </a:r>
          </a:p>
          <a:p>
            <a:pPr marL="0" indent="0">
              <a:buNone/>
            </a:pPr>
            <a:r>
              <a:rPr lang="en-AU" sz="2000" kern="1200"/>
              <a:t>-In Asthmatics : Coughing, laryngeal spasm and mild bronchoconstriction.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650875" y="349250"/>
            <a:ext cx="8178800" cy="6219190"/>
          </a:xfrm>
        </p:spPr>
        <p:txBody>
          <a:bodyPr/>
          <a:lstStyle/>
          <a:p>
            <a:pPr marL="0" indent="0">
              <a:buNone/>
            </a:pPr>
            <a:r>
              <a:rPr lang="en-AU" b="1" kern="1200"/>
              <a:t>USES  :</a:t>
            </a:r>
          </a:p>
          <a:p>
            <a:pPr marL="0" indent="0">
              <a:buNone/>
            </a:pPr>
            <a:r>
              <a:rPr lang="en-AU" sz="2400" kern="1200"/>
              <a:t>-Induction ot anaesthesia </a:t>
            </a:r>
          </a:p>
          <a:p>
            <a:pPr marL="0" indent="0">
              <a:buNone/>
            </a:pPr>
            <a:r>
              <a:rPr lang="en-AU" sz="2400" kern="1200"/>
              <a:t>- Treatment of increased ICP and ischemic injury. </a:t>
            </a:r>
          </a:p>
          <a:p>
            <a:pPr marL="0" indent="0">
              <a:buNone/>
            </a:pPr>
            <a:r>
              <a:rPr lang="en-AU" sz="2400" kern="1200"/>
              <a:t>-In status epilepticus which is refractory to BZDs &amp; specialised anti-convulsant drugs.</a:t>
            </a:r>
          </a:p>
          <a:p>
            <a:pPr marL="0" indent="0">
              <a:buNone/>
            </a:pPr>
            <a:endParaRPr lang="en-AU" b="1" kern="1200"/>
          </a:p>
          <a:p>
            <a:pPr marL="0" indent="0">
              <a:buNone/>
            </a:pPr>
            <a:r>
              <a:rPr lang="en-AU" b="1" kern="1200"/>
              <a:t>Adverse effects :</a:t>
            </a:r>
          </a:p>
          <a:p>
            <a:pPr marL="0" indent="0">
              <a:buNone/>
            </a:pPr>
            <a:r>
              <a:rPr lang="en-AU" sz="2400" kern="1200"/>
              <a:t>-Histamine release </a:t>
            </a:r>
          </a:p>
          <a:p>
            <a:pPr marL="0" indent="0">
              <a:buNone/>
            </a:pPr>
            <a:r>
              <a:rPr lang="en-AU" sz="2400" kern="1200"/>
              <a:t>-Pain on injection into small veins,thrombophlebitis</a:t>
            </a:r>
          </a:p>
          <a:p>
            <a:pPr marL="0" indent="0">
              <a:buNone/>
            </a:pPr>
            <a:r>
              <a:rPr lang="en-AU" sz="2400" kern="1200"/>
              <a:t>-SC inj.-Pain &amp; tissue necrosis </a:t>
            </a:r>
          </a:p>
          <a:p>
            <a:pPr marL="0" indent="0">
              <a:buNone/>
            </a:pPr>
            <a:r>
              <a:rPr lang="en-AU" sz="2400" kern="1200"/>
              <a:t>-Arterial inj.-Painful arterial spasm &amp; chemical arteritis, irreversible thrombosis </a:t>
            </a:r>
          </a:p>
          <a:p>
            <a:pPr marL="0" indent="0">
              <a:buNone/>
            </a:pPr>
            <a:r>
              <a:rPr lang="en-AU" sz="2400" kern="1200"/>
              <a:t>-Involuntary excitatory movements,hypertonus, coughing &amp; hiccups</a:t>
            </a:r>
          </a:p>
          <a:p>
            <a:pPr marL="0" indent="0">
              <a:buNone/>
            </a:pPr>
            <a:endParaRPr lang="en-AU" sz="2400" kern="12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557530" y="781050"/>
            <a:ext cx="8028305" cy="4364355"/>
          </a:xfrm>
        </p:spPr>
        <p:txBody>
          <a:bodyPr/>
          <a:lstStyle/>
          <a:p>
            <a:pPr marL="0" indent="0">
              <a:buNone/>
            </a:pPr>
            <a:r>
              <a:rPr b="1" kern="1200"/>
              <a:t>Contraindications </a:t>
            </a:r>
            <a:r>
              <a:rPr lang="en-AU" b="1" kern="1200"/>
              <a:t>: </a:t>
            </a:r>
          </a:p>
          <a:p>
            <a:pPr marL="0" indent="0">
              <a:buNone/>
            </a:pPr>
            <a:r>
              <a:rPr sz="2400" kern="1200"/>
              <a:t>-Porphyria</a:t>
            </a:r>
          </a:p>
          <a:p>
            <a:pPr marL="0" indent="0">
              <a:buNone/>
            </a:pPr>
            <a:r>
              <a:rPr lang="en-AU" sz="2400" kern="1200"/>
              <a:t>-</a:t>
            </a:r>
            <a:r>
              <a:rPr sz="2400" kern="1200"/>
              <a:t>Status asthmatics </a:t>
            </a:r>
          </a:p>
          <a:p>
            <a:pPr marL="0" indent="0">
              <a:buNone/>
            </a:pPr>
            <a:r>
              <a:rPr sz="2400" kern="1200"/>
              <a:t>-Severe shock </a:t>
            </a:r>
          </a:p>
          <a:p>
            <a:pPr marL="0" indent="0">
              <a:buNone/>
            </a:pPr>
            <a:r>
              <a:rPr sz="2400" kern="1200"/>
              <a:t>-Pericardial temponade </a:t>
            </a:r>
          </a:p>
          <a:p>
            <a:pPr marL="0" indent="0">
              <a:buNone/>
            </a:pPr>
            <a:r>
              <a:rPr sz="2400" kern="1200"/>
              <a:t>-Uncompensated myocardial disease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5" name="Title 3074" descr="#wm#_a_01_210_112_a_1_1#clear#"/>
          <p:cNvSpPr>
            <a:spLocks noGrp="1"/>
          </p:cNvSpPr>
          <p:nvPr>
            <p:ph type="title"/>
          </p:nvPr>
        </p:nvSpPr>
        <p:spPr/>
        <p:txBody>
          <a:bodyPr anchor="ctr"/>
          <a:lstStyle/>
          <a:p>
            <a:r>
              <a:rPr lang="en-AU" sz="6600" b="1"/>
              <a:t>PROPOFOL</a:t>
            </a:r>
          </a:p>
        </p:txBody>
      </p:sp>
      <p:sp>
        <p:nvSpPr>
          <p:cNvPr id="3076" name="Content Placeholder 3075" descr="#wm#_a_01_210_112_c_1_607*1122"/>
          <p:cNvSpPr>
            <a:spLocks noGrp="1"/>
          </p:cNvSpPr>
          <p:nvPr>
            <p:ph sz="quarter" idx="1"/>
          </p:nvPr>
        </p:nvSpPr>
        <p:spPr>
          <a:xfrm>
            <a:off x="249555" y="1794510"/>
            <a:ext cx="8437245" cy="5140325"/>
          </a:xfrm>
        </p:spPr>
        <p:txBody>
          <a:bodyPr/>
          <a:lstStyle/>
          <a:p>
            <a:pPr marL="0" indent="0">
              <a:buNone/>
            </a:pPr>
            <a:endParaRPr sz="2400" kern="1200"/>
          </a:p>
          <a:p>
            <a:pPr marL="0" indent="0">
              <a:buNone/>
            </a:pPr>
            <a:r>
              <a:rPr lang="en-AU" sz="2800" b="1" kern="1200"/>
              <a:t>History </a:t>
            </a:r>
          </a:p>
          <a:p>
            <a:pPr marL="0" indent="0">
              <a:buNone/>
            </a:pPr>
            <a:endParaRPr sz="2400" kern="1200"/>
          </a:p>
          <a:p>
            <a:pPr marL="0" indent="0">
              <a:buNone/>
            </a:pPr>
            <a:r>
              <a:rPr lang="en-AU" sz="2400" kern="1200"/>
              <a:t>F</a:t>
            </a:r>
            <a:r>
              <a:rPr sz="2400" kern="1200"/>
              <a:t>irst synthesized in 1973, by John B. Glen, a British veterinary anesthesiologist working for Imperial Chemical Industries. </a:t>
            </a:r>
          </a:p>
          <a:p>
            <a:pPr marL="0" indent="0">
              <a:buNone/>
            </a:pPr>
            <a:endParaRPr sz="2400" kern="1200"/>
          </a:p>
          <a:p>
            <a:pPr marL="0" indent="0">
              <a:buNone/>
            </a:pPr>
            <a:r>
              <a:rPr sz="2400" kern="1200"/>
              <a:t>In 1986 propofol was introduced for therapeutic use as a lipid emulsion in the United Kingdom and New Zealand. </a:t>
            </a:r>
          </a:p>
          <a:p>
            <a:pPr marL="0" indent="0">
              <a:buNone/>
            </a:pPr>
            <a:endParaRPr sz="2400" kern="1200"/>
          </a:p>
          <a:p>
            <a:pPr marL="0" indent="0">
              <a:buNone/>
            </a:pPr>
            <a:r>
              <a:rPr sz="2400" kern="1200"/>
              <a:t>Propofol (Diprivan) received FDA approval in October 1989.</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396240" y="955675"/>
            <a:ext cx="8350885" cy="4946015"/>
          </a:xfrm>
        </p:spPr>
        <p:txBody>
          <a:bodyPr/>
          <a:lstStyle/>
          <a:p>
            <a:pPr marL="0" indent="0">
              <a:buNone/>
            </a:pPr>
            <a:r>
              <a:rPr sz="2400" kern="1200"/>
              <a:t>-2,6-di-isopropyl-phenol</a:t>
            </a:r>
          </a:p>
          <a:p>
            <a:pPr marL="0" indent="0">
              <a:buNone/>
            </a:pPr>
            <a:r>
              <a:rPr sz="2400" kern="1200"/>
              <a:t>-Highly lipid soluble but water insoluble </a:t>
            </a:r>
          </a:p>
          <a:p>
            <a:pPr marL="0" indent="0">
              <a:buNone/>
            </a:pPr>
            <a:r>
              <a:rPr sz="2400" kern="1200"/>
              <a:t>-Presents as 1 to 2% emulsion in 10% soybean oil with  1.2% egg phosphatide as an emulsifying agent. </a:t>
            </a:r>
          </a:p>
          <a:p>
            <a:pPr marL="0" indent="0">
              <a:buNone/>
            </a:pPr>
            <a:endParaRPr sz="2400" b="1" kern="1200"/>
          </a:p>
          <a:p>
            <a:pPr marL="0" indent="0">
              <a:buNone/>
            </a:pPr>
            <a:r>
              <a:rPr sz="2400" b="1" kern="1200"/>
              <a:t>Dose of Propofol </a:t>
            </a:r>
          </a:p>
          <a:p>
            <a:pPr marL="0" indent="0">
              <a:buNone/>
            </a:pPr>
            <a:r>
              <a:rPr sz="2400" kern="1200"/>
              <a:t>-1-2.5 mg/kg for induction with effective blood concen. of</a:t>
            </a:r>
          </a:p>
          <a:p>
            <a:pPr marL="0" indent="0">
              <a:buNone/>
            </a:pPr>
            <a:r>
              <a:rPr sz="2400" kern="1200"/>
              <a:t> 3.4 mcg/ml.  </a:t>
            </a:r>
          </a:p>
          <a:p>
            <a:pPr marL="0" indent="0">
              <a:buNone/>
            </a:pPr>
            <a:r>
              <a:rPr sz="2400" kern="1200"/>
              <a:t>-0.2 mg/kg for sedation with effective blood concen. of </a:t>
            </a:r>
          </a:p>
          <a:p>
            <a:pPr marL="0" indent="0">
              <a:buNone/>
            </a:pPr>
            <a:r>
              <a:rPr sz="2400" kern="1200"/>
              <a:t>1.5 mcg/ml.</a:t>
            </a:r>
          </a:p>
          <a:p>
            <a:pPr marL="0" indent="0" algn="r">
              <a:buNone/>
            </a:pPr>
            <a:r>
              <a:rPr lang="en-AU" sz="2000" kern="1200"/>
              <a:t>(Stoelting page no 160)</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392430" y="306705"/>
            <a:ext cx="8458835" cy="6434455"/>
          </a:xfrm>
        </p:spPr>
        <p:txBody>
          <a:bodyPr/>
          <a:lstStyle/>
          <a:p>
            <a:pPr marL="0" indent="0">
              <a:buNone/>
            </a:pPr>
            <a:r>
              <a:rPr sz="2400" b="1" kern="1200"/>
              <a:t>Mechanism of action </a:t>
            </a:r>
          </a:p>
          <a:p>
            <a:pPr marL="0" indent="0">
              <a:buNone/>
            </a:pPr>
            <a:r>
              <a:rPr lang="en-AU" sz="2400" kern="1200"/>
              <a:t>-</a:t>
            </a:r>
            <a:r>
              <a:rPr sz="2400" kern="1200"/>
              <a:t>Potentiaition of inhibitory effects of GABA-A receptor &amp; hyperpolarisation of pre-&amp; post-synaptic membranes.</a:t>
            </a:r>
          </a:p>
          <a:p>
            <a:pPr marL="0" indent="0">
              <a:buNone/>
            </a:pPr>
            <a:endParaRPr sz="2400" kern="1200"/>
          </a:p>
          <a:p>
            <a:pPr marL="0" indent="0">
              <a:buNone/>
            </a:pPr>
            <a:r>
              <a:rPr lang="en-AU" sz="2800" b="1" kern="1200"/>
              <a:t>Pharmacokinetics </a:t>
            </a:r>
          </a:p>
          <a:p>
            <a:pPr marL="0" indent="0">
              <a:buNone/>
            </a:pPr>
            <a:r>
              <a:rPr sz="2400" b="1" kern="1200"/>
              <a:t>Absorption </a:t>
            </a:r>
          </a:p>
          <a:p>
            <a:pPr marL="0" indent="0">
              <a:buNone/>
            </a:pPr>
            <a:r>
              <a:rPr sz="2400" kern="1200"/>
              <a:t>Rapid due to high lipid solubility</a:t>
            </a:r>
          </a:p>
          <a:p>
            <a:pPr marL="0" indent="0">
              <a:buNone/>
            </a:pPr>
            <a:endParaRPr sz="2400" kern="1200"/>
          </a:p>
          <a:p>
            <a:pPr marL="0" indent="0">
              <a:buNone/>
            </a:pPr>
            <a:r>
              <a:rPr sz="2400" b="1" kern="1200"/>
              <a:t>Distribution</a:t>
            </a:r>
            <a:r>
              <a:rPr sz="2400" kern="1200"/>
              <a:t> </a:t>
            </a:r>
            <a:endParaRPr lang="en-AU" sz="2400" kern="1200"/>
          </a:p>
          <a:p>
            <a:pPr marL="0" indent="0">
              <a:buNone/>
            </a:pPr>
            <a:r>
              <a:rPr sz="2400" kern="1200"/>
              <a:t>Initial vol. Of distribution is 20-40 L &amp;</a:t>
            </a:r>
          </a:p>
          <a:p>
            <a:pPr marL="0" indent="0">
              <a:buNone/>
            </a:pPr>
            <a:r>
              <a:rPr sz="2400" kern="1200"/>
              <a:t>initial distribution half-life is 1-8 mins.</a:t>
            </a:r>
          </a:p>
          <a:p>
            <a:pPr marL="0" indent="0">
              <a:buNone/>
            </a:pPr>
            <a:endParaRPr sz="2400" b="1" kern="1200"/>
          </a:p>
          <a:p>
            <a:pPr marL="0" indent="0">
              <a:buNone/>
            </a:pPr>
            <a:r>
              <a:rPr sz="2400" b="1" kern="1200"/>
              <a:t>Clearance</a:t>
            </a:r>
            <a:r>
              <a:rPr sz="2400" kern="1200"/>
              <a:t> </a:t>
            </a:r>
          </a:p>
          <a:p>
            <a:pPr marL="0" indent="0">
              <a:buNone/>
            </a:pPr>
            <a:r>
              <a:rPr sz="2400" kern="1200"/>
              <a:t>CL=1.5 - 2.2 L/min </a:t>
            </a:r>
          </a:p>
          <a:p>
            <a:pPr marL="0" indent="0">
              <a:buNone/>
            </a:pPr>
            <a:r>
              <a:rPr sz="2400" kern="1200"/>
              <a:t>Metabolised by liver to inactive, water soluble glucuronide &amp; sulfate </a:t>
            </a:r>
            <a:r>
              <a:rPr lang="en-AU" sz="2400" kern="1200"/>
              <a:t>c</a:t>
            </a:r>
            <a:r>
              <a:rPr sz="2400" kern="1200"/>
              <a:t>ompounds &amp; excreted by kidney</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5" name="Title 3074" descr="#wm#_a_01_210_112_a_1_1#clear#"/>
          <p:cNvSpPr>
            <a:spLocks noGrp="1"/>
          </p:cNvSpPr>
          <p:nvPr>
            <p:ph type="title"/>
          </p:nvPr>
        </p:nvSpPr>
        <p:spPr>
          <a:xfrm>
            <a:off x="284480" y="111443"/>
            <a:ext cx="8229600" cy="1143000"/>
          </a:xfrm>
        </p:spPr>
        <p:txBody>
          <a:bodyPr anchor="ctr"/>
          <a:lstStyle/>
          <a:p>
            <a:r>
              <a:rPr sz="3600" b="1"/>
              <a:t>Context-Sensitive Half-Time (CSHT)</a:t>
            </a:r>
          </a:p>
        </p:txBody>
      </p:sp>
      <p:sp>
        <p:nvSpPr>
          <p:cNvPr id="3076" name="Content Placeholder 3075" descr="#wm#_a_01_210_112_c_1_607*1122"/>
          <p:cNvSpPr>
            <a:spLocks noGrp="1"/>
          </p:cNvSpPr>
          <p:nvPr>
            <p:ph sz="quarter" idx="1"/>
          </p:nvPr>
        </p:nvSpPr>
        <p:spPr>
          <a:xfrm>
            <a:off x="565150" y="1254760"/>
            <a:ext cx="8481060" cy="5011420"/>
          </a:xfrm>
        </p:spPr>
        <p:txBody>
          <a:bodyPr/>
          <a:lstStyle/>
          <a:p>
            <a:pPr marL="0" indent="0">
              <a:buNone/>
            </a:pPr>
            <a:r>
              <a:rPr lang="en-AU" sz="2400" kern="1200"/>
              <a:t>-The</a:t>
            </a:r>
            <a:r>
              <a:rPr sz="2400" kern="1200"/>
              <a:t> time required for blood or plasma concentrations of a drug to decrease by 50% after discontinuation of drug administration. </a:t>
            </a:r>
          </a:p>
          <a:p>
            <a:pPr marL="0" indent="0">
              <a:buNone/>
            </a:pPr>
            <a:endParaRPr lang="en-AU" sz="2400" kern="1200"/>
          </a:p>
          <a:p>
            <a:pPr marL="0" indent="0">
              <a:buNone/>
            </a:pPr>
            <a:r>
              <a:rPr lang="en-AU" sz="2400" kern="1200"/>
              <a:t>-It </a:t>
            </a:r>
            <a:r>
              <a:rPr sz="2400" kern="1200"/>
              <a:t>explain</a:t>
            </a:r>
            <a:r>
              <a:rPr lang="en-AU" sz="2400" kern="1200"/>
              <a:t>s </a:t>
            </a:r>
            <a:r>
              <a:rPr sz="2400" kern="1200"/>
              <a:t>the duration of action of a drug given by</a:t>
            </a:r>
          </a:p>
          <a:p>
            <a:pPr marL="0" indent="0">
              <a:buNone/>
            </a:pPr>
            <a:r>
              <a:rPr sz="2400" kern="1200"/>
              <a:t>infusion after stopping the infusion.</a:t>
            </a:r>
          </a:p>
          <a:p>
            <a:pPr marL="0" indent="0">
              <a:buNone/>
            </a:pPr>
            <a:endParaRPr sz="2400" kern="1200"/>
          </a:p>
          <a:p>
            <a:pPr marL="0" indent="0">
              <a:buNone/>
            </a:pPr>
            <a:r>
              <a:rPr lang="en-AU" sz="2400" kern="1200"/>
              <a:t>-any drug is infused into the body most of the drug will deposit in the body's tissues ,the longer the duration of infusion (context) until the body's tissues are completely saturated. Once the drug infusion is stopped this stored drug will then redistribute back into the blood and maintain its effects.</a:t>
            </a:r>
          </a:p>
          <a:p>
            <a:pPr marL="0" indent="0">
              <a:buNone/>
            </a:pPr>
            <a:endParaRPr lang="en-AU" sz="2400" kern="12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2_210_12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2_210_120_a_1_1#clear#"/>
          <p:cNvSpPr>
            <a:spLocks noGrp="1"/>
          </p:cNvSpPr>
          <p:nvPr>
            <p:ph type="title"/>
          </p:nvPr>
        </p:nvSpPr>
        <p:spPr/>
        <p:txBody>
          <a:bodyPr vert="horz" wrap="square" anchor="ctr"/>
          <a:lstStyle/>
          <a:p>
            <a:pPr lvl="0" eaLnBrk="1" hangingPunct="1"/>
            <a:r>
              <a:rPr>
                <a:sym typeface="+mn-ea"/>
              </a:rPr>
              <a:t>What are IV induction drugs </a:t>
            </a:r>
            <a:r>
              <a:rPr lang="en-AU">
                <a:sym typeface="+mn-ea"/>
              </a:rPr>
              <a:t>?</a:t>
            </a:r>
          </a:p>
        </p:txBody>
      </p:sp>
      <p:sp>
        <p:nvSpPr>
          <p:cNvPr id="3076" name="Rectangle 3" descr="#wm#_a_02_210_120_b_1_1#clear#"/>
          <p:cNvSpPr>
            <a:spLocks noGrp="1"/>
          </p:cNvSpPr>
          <p:nvPr>
            <p:ph type="body" sz="half"/>
          </p:nvPr>
        </p:nvSpPr>
        <p:spPr>
          <a:xfrm>
            <a:off x="457200" y="1600200"/>
            <a:ext cx="8350885" cy="4526280"/>
          </a:xfrm>
        </p:spPr>
        <p:txBody>
          <a:bodyPr vert="horz" wrap="square" anchor="t"/>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eaLnBrk="1" hangingPunct="1">
              <a:buNone/>
            </a:pPr>
            <a:r>
              <a:t> • These are drugs that, when given intravenously in an appropriat</a:t>
            </a:r>
            <a:r>
              <a:rPr lang="en-AU"/>
              <a:t>e </a:t>
            </a:r>
            <a:r>
              <a:t>dose, cause a rapid loss of consciousness.</a:t>
            </a:r>
          </a:p>
          <a:p>
            <a:pPr marL="0" lvl="0" indent="0" eaLnBrk="1" hangingPunct="1">
              <a:buNone/>
            </a:pPr>
            <a:endParaRPr/>
          </a:p>
          <a:p>
            <a:pPr marL="0" lvl="0" indent="0" eaLnBrk="1" hangingPunct="1">
              <a:buNone/>
            </a:pPr>
            <a:endParaRPr/>
          </a:p>
          <a:p>
            <a:pPr lvl="0" eaLnBrk="1" hangingPunct="1"/>
            <a:r>
              <a:t>One arm-brain circulation time </a:t>
            </a:r>
            <a:r>
              <a:rPr lang="en-AU"/>
              <a:t>( Usually &lt; 1 min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pic>
        <p:nvPicPr>
          <p:cNvPr id="2" name="Picture 1" descr="2023-12-05 08:49:20.176000"/>
          <p:cNvPicPr>
            <a:picLocks noChangeAspect="1"/>
          </p:cNvPicPr>
          <p:nvPr/>
        </p:nvPicPr>
        <p:blipFill>
          <a:blip r:embed="rId2"/>
          <a:stretch>
            <a:fillRect/>
          </a:stretch>
        </p:blipFill>
        <p:spPr>
          <a:xfrm>
            <a:off x="14605" y="0"/>
            <a:ext cx="911415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331470" y="262890"/>
            <a:ext cx="8545195" cy="6434455"/>
          </a:xfrm>
        </p:spPr>
        <p:txBody>
          <a:bodyPr/>
          <a:lstStyle/>
          <a:p>
            <a:pPr marL="0" indent="0">
              <a:buNone/>
            </a:pPr>
            <a:r>
              <a:rPr lang="en-AU" sz="2400" kern="1200"/>
              <a:t>For Propofol , </a:t>
            </a:r>
          </a:p>
          <a:p>
            <a:pPr marL="0" indent="0">
              <a:buNone/>
            </a:pPr>
            <a:endParaRPr lang="en-AU" sz="2400" kern="1200"/>
          </a:p>
          <a:p>
            <a:pPr marL="0" indent="0">
              <a:buNone/>
            </a:pPr>
            <a:r>
              <a:rPr lang="en-AU" sz="2400" kern="1200"/>
              <a:t>-Elimination half life : 0.5-1.5 hours </a:t>
            </a:r>
          </a:p>
          <a:p>
            <a:pPr marL="0" indent="0">
              <a:buNone/>
            </a:pPr>
            <a:endParaRPr lang="en-AU" sz="2400" kern="1200"/>
          </a:p>
          <a:p>
            <a:pPr marL="0" indent="0">
              <a:buNone/>
            </a:pPr>
            <a:r>
              <a:rPr lang="en-AU" sz="2400" kern="1200"/>
              <a:t>-Context sensitive half life : 40 mins ( for infusions &lt; 8 hours )</a:t>
            </a:r>
          </a:p>
          <a:p>
            <a:pPr marL="0" indent="0">
              <a:buNone/>
            </a:pPr>
            <a:r>
              <a:rPr lang="en-AU" sz="2400" kern="1200"/>
              <a:t>                                          : 1-3 days ( for infusions ~ 10 days)</a:t>
            </a:r>
          </a:p>
          <a:p>
            <a:pPr marL="0" indent="0">
              <a:buNone/>
            </a:pPr>
            <a:r>
              <a:rPr lang="en-AU" sz="2400" kern="1200"/>
              <a:t>  </a:t>
            </a:r>
          </a:p>
          <a:p>
            <a:pPr marL="0" indent="0">
              <a:buNone/>
            </a:pPr>
            <a:r>
              <a:rPr lang="en-AU" sz="2400" kern="1200"/>
              <a:t>The context-sensitive half-time of propofol is only minimally influenced by the duration of the infusion at times relevant for surgery because of slow return of the drug from tissue storage sites to the circulation.</a:t>
            </a:r>
          </a:p>
          <a:p>
            <a:pPr marL="0" indent="0">
              <a:buNone/>
            </a:pPr>
            <a:endParaRPr lang="en-AU" sz="2400" kern="1200"/>
          </a:p>
          <a:p>
            <a:pPr marL="0" indent="0">
              <a:buNone/>
            </a:pPr>
            <a:endParaRPr lang="en-AU" sz="2400" kern="1200"/>
          </a:p>
          <a:p>
            <a:pPr marL="0" indent="0">
              <a:buNone/>
            </a:pPr>
            <a:endParaRPr lang="en-AU" sz="2400" kern="1200"/>
          </a:p>
          <a:p>
            <a:pPr marL="0" indent="0" algn="r">
              <a:buNone/>
            </a:pPr>
            <a:r>
              <a:rPr lang="en-AU" sz="2000" kern="1200"/>
              <a:t>(Stoelting page no 161)</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113030" y="264160"/>
            <a:ext cx="8824595" cy="6454775"/>
          </a:xfrm>
        </p:spPr>
        <p:txBody>
          <a:bodyPr/>
          <a:lstStyle/>
          <a:p>
            <a:pPr marL="0" indent="0">
              <a:buNone/>
            </a:pPr>
            <a:r>
              <a:rPr sz="2800" b="1" kern="1200"/>
              <a:t>CVS </a:t>
            </a:r>
          </a:p>
          <a:p>
            <a:pPr marL="0" indent="0">
              <a:buNone/>
            </a:pPr>
            <a:r>
              <a:rPr sz="2400" kern="1200"/>
              <a:t>-Myocardial depression dose dependent and seen more commonly ni ischaemic heart disease.</a:t>
            </a:r>
          </a:p>
          <a:p>
            <a:pPr marL="0" indent="0">
              <a:buNone/>
            </a:pPr>
            <a:r>
              <a:rPr sz="2400" kern="1200"/>
              <a:t>-SVR  reduced by up to 30% without compensatory tachycardia.</a:t>
            </a:r>
          </a:p>
          <a:p>
            <a:pPr marL="0" indent="0">
              <a:buNone/>
            </a:pPr>
            <a:r>
              <a:rPr sz="2400" kern="1200"/>
              <a:t>-Centrally mediated bradycardia can lead to heart block. -low-dose induction maintains cardiac output in hypertrophic obstructive cardiomyopathy.</a:t>
            </a:r>
          </a:p>
          <a:p>
            <a:pPr marL="0" indent="0">
              <a:buNone/>
            </a:pPr>
            <a:endParaRPr sz="2800" b="1" kern="1200"/>
          </a:p>
          <a:p>
            <a:pPr marL="0" indent="0">
              <a:buNone/>
            </a:pPr>
            <a:r>
              <a:rPr sz="2800" b="1" kern="1200"/>
              <a:t>Respiratory System</a:t>
            </a:r>
          </a:p>
          <a:p>
            <a:pPr marL="0" indent="0">
              <a:buNone/>
            </a:pPr>
            <a:r>
              <a:rPr sz="2400" kern="1200"/>
              <a:t>-Central respiratory depression occurs </a:t>
            </a:r>
          </a:p>
          <a:p>
            <a:pPr marL="0" indent="0">
              <a:buNone/>
            </a:pPr>
            <a:r>
              <a:rPr sz="2400" kern="1200"/>
              <a:t>-Laryngeal tone is reduced so it’s easier to insert a laryngeal mask.</a:t>
            </a:r>
          </a:p>
          <a:p>
            <a:pPr marL="0" indent="0">
              <a:buNone/>
            </a:pPr>
            <a:r>
              <a:rPr sz="2400" kern="1200"/>
              <a:t>-less risk of coughing and laryngospasm than with Thio.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220345" y="349250"/>
            <a:ext cx="8717280" cy="6348730"/>
          </a:xfrm>
        </p:spPr>
        <p:txBody>
          <a:bodyPr/>
          <a:lstStyle/>
          <a:p>
            <a:pPr marL="0" indent="0">
              <a:buNone/>
            </a:pPr>
            <a:r>
              <a:rPr lang="en-AU" sz="2800" b="1" kern="1200"/>
              <a:t>USES </a:t>
            </a:r>
          </a:p>
          <a:p>
            <a:pPr marL="0" indent="0">
              <a:buNone/>
            </a:pPr>
            <a:endParaRPr lang="en-AU" sz="2800" b="1" kern="1200"/>
          </a:p>
          <a:p>
            <a:pPr marL="0" indent="0">
              <a:buNone/>
            </a:pPr>
            <a:r>
              <a:rPr lang="en-AU" sz="2400" kern="1200"/>
              <a:t>-Most common intravenous agent used for induction and maintenance of Anaesthesia.</a:t>
            </a:r>
          </a:p>
          <a:p>
            <a:pPr marL="0" indent="0">
              <a:buNone/>
            </a:pPr>
            <a:endParaRPr lang="en-AU" sz="2400" kern="1200"/>
          </a:p>
          <a:p>
            <a:pPr marL="0" indent="0">
              <a:buNone/>
            </a:pPr>
            <a:r>
              <a:rPr lang="en-AU" sz="2400" kern="1200"/>
              <a:t>-Preferred drug in Day care surgeries.</a:t>
            </a:r>
          </a:p>
          <a:p>
            <a:pPr marL="0" indent="0">
              <a:buNone/>
            </a:pPr>
            <a:endParaRPr lang="en-AU" sz="2400" kern="1200"/>
          </a:p>
          <a:p>
            <a:pPr marL="0" indent="0">
              <a:buNone/>
            </a:pPr>
            <a:r>
              <a:rPr lang="en-AU" sz="2400" kern="1200"/>
              <a:t>-Also used for sedation in intubated and mechanically ventilated patients in ICU.</a:t>
            </a:r>
          </a:p>
          <a:p>
            <a:pPr marL="0" indent="0">
              <a:buNone/>
            </a:pPr>
            <a:endParaRPr lang="en-AU" sz="2400" kern="1200"/>
          </a:p>
          <a:p>
            <a:pPr marL="0" indent="0">
              <a:buNone/>
            </a:pPr>
            <a:r>
              <a:rPr lang="en-AU" sz="2400" kern="1200"/>
              <a:t>-The best choice in TIVA</a:t>
            </a:r>
          </a:p>
          <a:p>
            <a:pPr marL="0" indent="0">
              <a:buNone/>
            </a:pPr>
            <a:endParaRPr lang="en-AU" sz="2400" kern="1200"/>
          </a:p>
          <a:p>
            <a:pPr marL="0" indent="0">
              <a:buNone/>
            </a:pPr>
            <a:r>
              <a:rPr lang="en-AU" sz="2400" kern="1200"/>
              <a:t>-Anaesthesia during radiographic procedures, endoscopy</a:t>
            </a:r>
          </a:p>
          <a:p>
            <a:pPr marL="0" indent="0">
              <a:buNone/>
            </a:pPr>
            <a:endParaRPr lang="en-AU" sz="2000" kern="1200"/>
          </a:p>
          <a:p>
            <a:pPr marL="0" indent="0">
              <a:buNone/>
            </a:pPr>
            <a:endParaRPr lang="en-AU" sz="2400" kern="12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47625" y="198120"/>
            <a:ext cx="8912225" cy="6391275"/>
          </a:xfrm>
        </p:spPr>
        <p:txBody>
          <a:bodyPr/>
          <a:lstStyle/>
          <a:p>
            <a:pPr marL="0" indent="0">
              <a:buNone/>
            </a:pPr>
            <a:r>
              <a:rPr lang="en-AU" sz="2400" b="1">
                <a:sym typeface="+mn-ea"/>
              </a:rPr>
              <a:t>Non-Anaesthetic Uses</a:t>
            </a:r>
          </a:p>
          <a:p>
            <a:pPr marL="0" indent="0">
              <a:buNone/>
            </a:pPr>
            <a:endParaRPr lang="en-AU" sz="2400" b="1" kern="1200"/>
          </a:p>
          <a:p>
            <a:pPr marL="0" indent="0">
              <a:buNone/>
            </a:pPr>
            <a:r>
              <a:rPr lang="en-AU" sz="2400">
                <a:sym typeface="+mn-ea"/>
              </a:rPr>
              <a:t>- Anti-emetic- 10-20 mg IV ,can be repeated every 5-10 min or start infusion of 10 ug/kg/min. </a:t>
            </a:r>
          </a:p>
          <a:p>
            <a:pPr marL="0" indent="0">
              <a:buNone/>
            </a:pPr>
            <a:endParaRPr lang="en-AU" sz="2400" kern="1200"/>
          </a:p>
          <a:p>
            <a:pPr marL="0" indent="0">
              <a:buNone/>
            </a:pPr>
            <a:r>
              <a:rPr lang="en-AU" sz="2400">
                <a:sym typeface="+mn-ea"/>
              </a:rPr>
              <a:t>-Anti-pruritic- 10 mg IV is effective in the treatment of pruritis associated withneuraxial opoids and cholelithiasis. </a:t>
            </a:r>
          </a:p>
          <a:p>
            <a:pPr marL="0" indent="0">
              <a:buNone/>
            </a:pPr>
            <a:endParaRPr lang="en-AU" sz="2400" kern="1200"/>
          </a:p>
          <a:p>
            <a:pPr marL="0" indent="0">
              <a:buNone/>
            </a:pPr>
            <a:r>
              <a:rPr lang="en-AU" sz="2400">
                <a:sym typeface="+mn-ea"/>
              </a:rPr>
              <a:t>-Attenuation of bronchospasm- Hence,useful in asthamatics. </a:t>
            </a:r>
          </a:p>
          <a:p>
            <a:pPr marL="0" indent="0">
              <a:buNone/>
            </a:pPr>
            <a:endParaRPr lang="en-AU" sz="2400" kern="1200"/>
          </a:p>
          <a:p>
            <a:pPr marL="0" indent="0">
              <a:buNone/>
            </a:pPr>
            <a:r>
              <a:rPr lang="en-AU" sz="2400">
                <a:sym typeface="+mn-ea"/>
              </a:rPr>
              <a:t>-Antioxidant- beneficial in acute lung injury.</a:t>
            </a:r>
          </a:p>
          <a:p>
            <a:pPr marL="0" indent="0">
              <a:buNone/>
            </a:pPr>
            <a:endParaRPr lang="en-AU" sz="2400">
              <a:sym typeface="+mn-ea"/>
            </a:endParaRPr>
          </a:p>
          <a:p>
            <a:pPr marL="0" indent="0">
              <a:buNone/>
            </a:pPr>
            <a:endParaRPr sz="2400" kern="12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90805" y="177165"/>
            <a:ext cx="8890000" cy="6628130"/>
          </a:xfrm>
        </p:spPr>
        <p:txBody>
          <a:bodyPr/>
          <a:lstStyle/>
          <a:p>
            <a:pPr marL="0" indent="0">
              <a:buNone/>
            </a:pPr>
            <a:r>
              <a:rPr lang="en-AU" sz="2800" b="1" kern="1200"/>
              <a:t>Adverse effects :</a:t>
            </a:r>
          </a:p>
          <a:p>
            <a:pPr marL="0" indent="0">
              <a:buNone/>
            </a:pPr>
            <a:r>
              <a:rPr lang="en-AU" sz="2400" kern="1200"/>
              <a:t>Airway</a:t>
            </a:r>
          </a:p>
          <a:p>
            <a:pPr marL="0" indent="0">
              <a:buNone/>
            </a:pPr>
            <a:r>
              <a:rPr lang="en-AU" sz="2400" kern="1200"/>
              <a:t>* ﻿Copious secretions</a:t>
            </a:r>
          </a:p>
          <a:p>
            <a:pPr marL="0" indent="0">
              <a:buNone/>
            </a:pPr>
            <a:r>
              <a:rPr lang="en-AU" sz="2400" kern="1200"/>
              <a:t>* ﻿Laryngospasm</a:t>
            </a:r>
          </a:p>
          <a:p>
            <a:pPr marL="0" indent="0">
              <a:buNone/>
            </a:pPr>
            <a:r>
              <a:rPr lang="en-AU" sz="2400" kern="1200"/>
              <a:t>Respiratory</a:t>
            </a:r>
          </a:p>
          <a:p>
            <a:pPr marL="0" indent="0">
              <a:buNone/>
            </a:pPr>
            <a:r>
              <a:rPr lang="en-AU" sz="2400" kern="1200"/>
              <a:t>* ﻿﻿Apnea, respiratory depression</a:t>
            </a:r>
          </a:p>
          <a:p>
            <a:pPr marL="0" indent="0">
              <a:buNone/>
            </a:pPr>
            <a:r>
              <a:rPr lang="en-AU" sz="2400" kern="1200"/>
              <a:t>* ﻿﻿Hiccough</a:t>
            </a:r>
          </a:p>
          <a:p>
            <a:pPr marL="0" indent="0">
              <a:buNone/>
            </a:pPr>
            <a:r>
              <a:rPr lang="en-AU" sz="2400" kern="1200"/>
              <a:t>* ﻿﻿Bronchospasm</a:t>
            </a:r>
          </a:p>
          <a:p>
            <a:pPr marL="0" indent="0">
              <a:buNone/>
            </a:pPr>
            <a:r>
              <a:rPr lang="en-AU" sz="2400" kern="1200"/>
              <a:t>* ﻿﻿Hypotension</a:t>
            </a:r>
          </a:p>
          <a:p>
            <a:pPr marL="0" indent="0">
              <a:buNone/>
            </a:pPr>
            <a:r>
              <a:rPr lang="en-AU" sz="2400" kern="1200"/>
              <a:t>* ﻿﻿Dysrhythmias, bradycardia or tachycardia</a:t>
            </a:r>
          </a:p>
          <a:p>
            <a:pPr marL="0" indent="0">
              <a:buNone/>
            </a:pPr>
            <a:r>
              <a:rPr lang="en-AU" sz="2400" kern="1200"/>
              <a:t>Central Nervous System</a:t>
            </a:r>
          </a:p>
          <a:p>
            <a:pPr marL="0" indent="0">
              <a:buNone/>
            </a:pPr>
            <a:r>
              <a:rPr lang="en-AU" sz="2400" kern="1200"/>
              <a:t>* ﻿﻿Headache</a:t>
            </a:r>
          </a:p>
          <a:p>
            <a:pPr marL="0" indent="0">
              <a:buNone/>
            </a:pPr>
            <a:r>
              <a:rPr lang="en-AU" sz="2400" kern="1200"/>
              <a:t>* ﻿﻿Dizziness, euphoria, confusion</a:t>
            </a:r>
          </a:p>
          <a:p>
            <a:pPr marL="0" indent="0">
              <a:buNone/>
            </a:pPr>
            <a:r>
              <a:rPr lang="en-AU" sz="2400" kern="1200"/>
              <a:t>* ﻿﻿Clonic/ myoclonic movements</a:t>
            </a:r>
          </a:p>
          <a:p>
            <a:pPr marL="0" indent="0">
              <a:buNone/>
            </a:pPr>
            <a:r>
              <a:rPr lang="en-AU" sz="2400" kern="1200"/>
              <a:t>* ﻿﻿Seizures, disinhibition</a:t>
            </a:r>
          </a:p>
          <a:p>
            <a:pPr marL="0" indent="0">
              <a:buNone/>
            </a:pPr>
            <a:endParaRPr lang="en-AU" sz="2400" kern="12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133350" y="177165"/>
            <a:ext cx="8847455" cy="6348095"/>
          </a:xfrm>
        </p:spPr>
        <p:txBody>
          <a:bodyPr/>
          <a:lstStyle/>
          <a:p>
            <a:pPr marL="0" indent="0">
              <a:buNone/>
            </a:pPr>
            <a:r>
              <a:rPr sz="2400" kern="1200"/>
              <a:t>Other</a:t>
            </a:r>
          </a:p>
          <a:p>
            <a:pPr marL="0" indent="0">
              <a:buNone/>
            </a:pPr>
            <a:r>
              <a:rPr sz="2400" kern="1200"/>
              <a:t>* Pain or burning at the injection site is common especially when the IV is in a small peripheral vein</a:t>
            </a:r>
          </a:p>
          <a:p>
            <a:pPr marL="0" indent="0">
              <a:buNone/>
            </a:pPr>
            <a:r>
              <a:rPr sz="2400" kern="1200"/>
              <a:t>* Green urine </a:t>
            </a:r>
          </a:p>
          <a:p>
            <a:pPr marL="0" indent="0">
              <a:buNone/>
            </a:pPr>
            <a:r>
              <a:rPr sz="2400" kern="1200"/>
              <a:t>* Transient local pain: larger veins; prior injection of IV lidocaine (1 ml of a 1% solution), not exceeding 20 mg lidocaine/200mg propofol. Post operative unconsciousness.</a:t>
            </a:r>
          </a:p>
          <a:p>
            <a:pPr marL="0" indent="0">
              <a:buNone/>
            </a:pPr>
            <a:endParaRPr sz="2400" kern="1200"/>
          </a:p>
          <a:p>
            <a:pPr marL="0" indent="0">
              <a:buNone/>
            </a:pPr>
            <a:r>
              <a:rPr sz="2400" kern="1200"/>
              <a:t>Pediatric patients</a:t>
            </a:r>
          </a:p>
          <a:p>
            <a:pPr marL="0" indent="0">
              <a:buNone/>
            </a:pPr>
            <a:r>
              <a:rPr sz="2400" kern="1200"/>
              <a:t>* no vagolytic activity</a:t>
            </a:r>
          </a:p>
          <a:p>
            <a:pPr marL="0" indent="0">
              <a:buNone/>
            </a:pPr>
            <a:r>
              <a:rPr sz="2400" kern="1200"/>
              <a:t>* Reports of bradycardia, asystole, and rarely, cardiac arrest have been associated with propo</a:t>
            </a:r>
            <a:r>
              <a:rPr lang="en-AU" sz="2400" kern="1200"/>
              <a:t>fol (</a:t>
            </a:r>
            <a:r>
              <a:rPr sz="2400" kern="1200"/>
              <a:t>particularly when fentanyl is given</a:t>
            </a:r>
            <a:r>
              <a:rPr lang="en-AU" sz="2400" kern="1200"/>
              <a:t>)</a:t>
            </a:r>
            <a:endParaRPr sz="2400" kern="1200"/>
          </a:p>
          <a:p>
            <a:pPr marL="0" indent="0">
              <a:buNone/>
            </a:pPr>
            <a:endParaRPr sz="2400" kern="12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266700" y="229235"/>
            <a:ext cx="8502650" cy="6456045"/>
          </a:xfrm>
        </p:spPr>
        <p:txBody>
          <a:bodyPr/>
          <a:lstStyle/>
          <a:p>
            <a:pPr marL="0" indent="0">
              <a:buNone/>
            </a:pPr>
            <a:r>
              <a:rPr sz="2400" b="1" kern="1200"/>
              <a:t>Absolute contraindications:</a:t>
            </a:r>
          </a:p>
          <a:p>
            <a:pPr marL="0" indent="0">
              <a:buNone/>
            </a:pPr>
            <a:r>
              <a:rPr sz="2400" kern="1200"/>
              <a:t>1. Known hypersensitvity to propofol or any of its components.</a:t>
            </a:r>
          </a:p>
          <a:p>
            <a:pPr marL="0" indent="0">
              <a:buNone/>
            </a:pPr>
            <a:r>
              <a:rPr sz="2400" kern="1200"/>
              <a:t>2. Allergies to egg, egg products, soyabeans or soy products.</a:t>
            </a:r>
          </a:p>
          <a:p>
            <a:pPr marL="0" indent="0">
              <a:buNone/>
            </a:pPr>
            <a:r>
              <a:rPr sz="2400" kern="1200"/>
              <a:t>3. Disorders of fat metabolism.</a:t>
            </a:r>
          </a:p>
          <a:p>
            <a:pPr marL="0" indent="0">
              <a:buNone/>
            </a:pPr>
            <a:endParaRPr sz="2400" kern="1200"/>
          </a:p>
          <a:p>
            <a:pPr marL="0" indent="0">
              <a:buNone/>
            </a:pPr>
            <a:r>
              <a:rPr sz="2400" b="1" kern="1200"/>
              <a:t>Relative contraindications:</a:t>
            </a:r>
          </a:p>
          <a:p>
            <a:pPr marL="0" indent="0">
              <a:buNone/>
            </a:pPr>
            <a:r>
              <a:rPr sz="2400" kern="1200"/>
              <a:t>1.Untreated hypertensive, hypovolemia and compromised left ventricular function.</a:t>
            </a:r>
          </a:p>
          <a:p>
            <a:pPr marL="0" indent="0">
              <a:buNone/>
            </a:pPr>
            <a:r>
              <a:rPr sz="2400" kern="1200"/>
              <a:t>2. Paediatric patients &lt;3 yrs.</a:t>
            </a:r>
          </a:p>
          <a:p>
            <a:pPr marL="0" indent="0">
              <a:buNone/>
            </a:pPr>
            <a:r>
              <a:rPr sz="2400" kern="1200"/>
              <a:t>3. Pregnant or lactating mother.</a:t>
            </a:r>
          </a:p>
          <a:p>
            <a:pPr marL="0" indent="0">
              <a:buNone/>
            </a:pPr>
            <a:r>
              <a:rPr sz="2400" kern="1200"/>
              <a:t>4. Known case of epilepsy.</a:t>
            </a:r>
          </a:p>
          <a:p>
            <a:pPr marL="0" indent="0">
              <a:buNone/>
            </a:pPr>
            <a:r>
              <a:rPr sz="2400" kern="1200"/>
              <a:t>5. Patients undergoing neurosurgery such as pallidotomy as it temporary abolishes tremors in patients of parkinsonism.</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133985" y="241300"/>
            <a:ext cx="8782685" cy="6369685"/>
          </a:xfrm>
        </p:spPr>
        <p:txBody>
          <a:bodyPr/>
          <a:lstStyle/>
          <a:p>
            <a:pPr marL="0" indent="0" algn="ctr">
              <a:buNone/>
            </a:pPr>
            <a:r>
              <a:rPr lang="en-AU" sz="6000" b="1" kern="1200"/>
              <a:t>KETAMINE</a:t>
            </a:r>
          </a:p>
          <a:p>
            <a:pPr marL="0" indent="0">
              <a:buNone/>
            </a:pPr>
            <a:endParaRPr sz="2400" kern="1200"/>
          </a:p>
          <a:p>
            <a:pPr marL="0" indent="0">
              <a:buNone/>
            </a:pPr>
            <a:r>
              <a:rPr sz="2800" b="1" kern="1200"/>
              <a:t>History</a:t>
            </a:r>
          </a:p>
          <a:p>
            <a:pPr marL="0" indent="0">
              <a:buNone/>
            </a:pPr>
            <a:endParaRPr sz="2400" kern="1200"/>
          </a:p>
          <a:p>
            <a:pPr marL="0" indent="0">
              <a:buNone/>
            </a:pPr>
            <a:r>
              <a:rPr sz="2400" kern="1200"/>
              <a:t>Ketamine was synthesized in an attempt to find a safer anesthetic alternative to PCP, which was more likely to cause hallucinations and seizures.</a:t>
            </a:r>
          </a:p>
          <a:p>
            <a:pPr marL="0" indent="0">
              <a:buNone/>
            </a:pPr>
            <a:endParaRPr sz="2400" kern="1200"/>
          </a:p>
          <a:p>
            <a:pPr marL="0" indent="0">
              <a:buNone/>
            </a:pPr>
            <a:r>
              <a:rPr sz="2400" kern="1200"/>
              <a:t>First synthesized by the Belgian chemist C.L. Stevens in 1962/1963, and patented by Parke Davis in 1966,</a:t>
            </a:r>
          </a:p>
          <a:p>
            <a:pPr marL="0" indent="0">
              <a:buNone/>
            </a:pPr>
            <a:endParaRPr sz="2400" kern="1200"/>
          </a:p>
          <a:p>
            <a:pPr marL="0" indent="0">
              <a:buNone/>
            </a:pPr>
            <a:r>
              <a:rPr sz="2400" kern="1200"/>
              <a:t>Ketamine was approved by the FDA in February of 1970</a:t>
            </a:r>
          </a:p>
          <a:p>
            <a:pPr marL="0" indent="0">
              <a:buNone/>
            </a:pPr>
            <a:endParaRPr sz="2400" kern="12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184150" y="858520"/>
            <a:ext cx="8481060" cy="5140325"/>
          </a:xfrm>
        </p:spPr>
        <p:txBody>
          <a:bodyPr/>
          <a:lstStyle/>
          <a:p>
            <a:pPr marL="0" indent="0">
              <a:buNone/>
            </a:pPr>
            <a:r>
              <a:rPr sz="2400" kern="1200"/>
              <a:t>-2- (2-chlorophenyl)-2-methylaminocyclohexanone hydrochloride) </a:t>
            </a:r>
          </a:p>
          <a:p>
            <a:pPr marL="0" indent="0">
              <a:buNone/>
            </a:pPr>
            <a:r>
              <a:rPr sz="2400" kern="1200"/>
              <a:t>-phencyclidine derivative</a:t>
            </a:r>
          </a:p>
          <a:p>
            <a:pPr marL="0" indent="0">
              <a:buNone/>
            </a:pPr>
            <a:r>
              <a:rPr sz="2400" kern="1200"/>
              <a:t>-racemic mixture of -R and S-ketamine. </a:t>
            </a:r>
          </a:p>
          <a:p>
            <a:pPr marL="0" indent="0">
              <a:buNone/>
            </a:pPr>
            <a:r>
              <a:rPr sz="2400" kern="1200"/>
              <a:t>-S-enantiomer is three times more potent and is associated with fewer unwanted effects. </a:t>
            </a:r>
          </a:p>
          <a:p>
            <a:pPr marL="0" indent="0">
              <a:buNone/>
            </a:pPr>
            <a:endParaRPr sz="2400" b="1" kern="1200"/>
          </a:p>
          <a:p>
            <a:pPr marL="0" indent="0">
              <a:buNone/>
            </a:pPr>
            <a:r>
              <a:rPr lang="en-AU" sz="2400" b="1" kern="1200"/>
              <a:t>Dose of Ketamine</a:t>
            </a:r>
          </a:p>
          <a:p>
            <a:pPr marL="0" indent="0">
              <a:buNone/>
            </a:pPr>
            <a:r>
              <a:rPr lang="en-AU" sz="2400" kern="1200"/>
              <a:t>-1-2 mg/kg intravenously for induction. (intramuscular (4-6 mg/kg) or rectal (8-10 mg/kg) )</a:t>
            </a:r>
          </a:p>
          <a:p>
            <a:pPr marL="0" indent="0">
              <a:buNone/>
            </a:pPr>
            <a:r>
              <a:rPr lang="en-AU" sz="2400" kern="1200"/>
              <a:t>-infusion 25-100 g/kg/min used for maintenance of anaesthesia.</a:t>
            </a:r>
          </a:p>
          <a:p>
            <a:pPr marL="0" indent="0" algn="r">
              <a:buNone/>
            </a:pPr>
            <a:endParaRPr lang="en-AU" sz="2400" kern="1200"/>
          </a:p>
          <a:p>
            <a:pPr marL="0" indent="0" algn="r">
              <a:buNone/>
            </a:pPr>
            <a:r>
              <a:rPr lang="en-AU" sz="2000" kern="1200"/>
              <a:t>(Stoelting page no 186)</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r04_02_321_12" hidden="1"/>
          <p:cNvSpPr/>
          <p:nvPr/>
        </p:nvSpPr>
        <p:spPr>
          <a:xfrm>
            <a:off x="0" y="0"/>
            <a:ext cx="12700" cy="12700"/>
          </a:xfrm>
          <a:prstGeom prst="rect">
            <a:avLst/>
          </a:prstGeom>
          <a:solidFill>
            <a:schemeClr val="accent1"/>
          </a:solidFill>
          <a:ln w="9525" cap="flat" cmpd="sng">
            <a:solidFill>
              <a:schemeClr val="tx1"/>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sp>
        <p:nvSpPr>
          <p:cNvPr id="3077" name="TextBox 54" descr="#wm#_r04_02_321_120_a_1_13#clear#"/>
          <p:cNvSpPr/>
          <p:nvPr/>
        </p:nvSpPr>
        <p:spPr>
          <a:xfrm>
            <a:off x="424180" y="335280"/>
            <a:ext cx="8549640" cy="62484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b="1" dirty="0">
                <a:solidFill>
                  <a:srgbClr val="121212"/>
                </a:solidFill>
                <a:ea typeface="黑体" pitchFamily="49" charset="-122"/>
                <a:sym typeface="微软雅黑" pitchFamily="34" charset="-122"/>
              </a:rPr>
              <a:t>PROPERTIES OF AN IDEAL INDUCTION AGENT</a:t>
            </a:r>
          </a:p>
          <a:p>
            <a:pPr marL="0" lvl="0" indent="0" eaLnBrk="1" hangingPunct="1">
              <a:spcBef>
                <a:spcPct val="0"/>
              </a:spcBef>
              <a:buNone/>
            </a:pPr>
            <a:endParaRPr lang="en-US" altLang="zh-CN" sz="2000" dirty="0">
              <a:solidFill>
                <a:srgbClr val="121212"/>
              </a:solidFill>
              <a:ea typeface="黑体" pitchFamily="49" charset="-122"/>
              <a:sym typeface="微软雅黑" pitchFamily="34" charset="-122"/>
            </a:endParaRPr>
          </a:p>
          <a:p>
            <a:pPr marL="0" lvl="0" indent="0" eaLnBrk="1" hangingPunct="1">
              <a:spcBef>
                <a:spcPct val="0"/>
              </a:spcBef>
              <a:buNone/>
            </a:pPr>
            <a:r>
              <a:rPr lang="en-US" altLang="zh-CN" sz="2000" b="1" dirty="0">
                <a:solidFill>
                  <a:srgbClr val="121212"/>
                </a:solidFill>
                <a:ea typeface="黑体" pitchFamily="49" charset="-122"/>
                <a:sym typeface="微软雅黑" pitchFamily="34" charset="-122"/>
              </a:rPr>
              <a:t>Pharmaceutical</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Needs no mixing or diluting</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Long shelf-life without refrigeration</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pH close to plasma</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No preservatives needed</a:t>
            </a:r>
          </a:p>
          <a:p>
            <a:pPr marL="0" lvl="0" indent="0" eaLnBrk="1" hangingPunct="1">
              <a:spcBef>
                <a:spcPct val="0"/>
              </a:spcBef>
              <a:buNone/>
            </a:pPr>
            <a:endParaRPr lang="en-US" altLang="zh-CN" sz="2000" dirty="0">
              <a:solidFill>
                <a:srgbClr val="121212"/>
              </a:solidFill>
              <a:ea typeface="黑体" pitchFamily="49" charset="-122"/>
              <a:sym typeface="微软雅黑" pitchFamily="34" charset="-122"/>
            </a:endParaRPr>
          </a:p>
          <a:p>
            <a:pPr marL="0" lvl="0" indent="0" eaLnBrk="1" hangingPunct="1">
              <a:spcBef>
                <a:spcPct val="0"/>
              </a:spcBef>
              <a:buNone/>
            </a:pPr>
            <a:r>
              <a:rPr lang="en-US" altLang="zh-CN" sz="2000" b="1" dirty="0">
                <a:solidFill>
                  <a:srgbClr val="121212"/>
                </a:solidFill>
                <a:ea typeface="黑体" pitchFamily="49" charset="-122"/>
                <a:sym typeface="微软雅黑" pitchFamily="34" charset="-122"/>
              </a:rPr>
              <a:t>Pharmacodynamic</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Affects only CNS</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No excitatory phenomena</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No unwanted effects, particularly respiratory or cardiovascular</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Good correlation between plasma concentration and clinical effects</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High therapeutic index</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Analgesic</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No important drug interactions</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No pain on injection</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No histamine release or anphy lactic reactions</a:t>
            </a:r>
          </a:p>
          <a:p>
            <a:pPr marL="0" lvl="0" indent="0" eaLnBrk="1" hangingPunct="1">
              <a:spcBef>
                <a:spcPct val="0"/>
              </a:spcBef>
              <a:buNone/>
            </a:pPr>
            <a:endParaRPr lang="en-US" altLang="zh-CN" sz="2000" dirty="0">
              <a:solidFill>
                <a:srgbClr val="121212"/>
              </a:solidFill>
              <a:ea typeface="黑体" pitchFamily="49" charset="-122"/>
              <a:sym typeface="微软雅黑" pitchFamily="34" charset="-122"/>
            </a:endParaRPr>
          </a:p>
          <a:p>
            <a:pPr marL="0" lvl="0" indent="0" algn="r" eaLnBrk="1" hangingPunct="1">
              <a:spcBef>
                <a:spcPct val="0"/>
              </a:spcBef>
              <a:buNone/>
            </a:pPr>
            <a:r>
              <a:rPr lang="en-AU" altLang="en-US" sz="2000" dirty="0">
                <a:solidFill>
                  <a:srgbClr val="121212"/>
                </a:solidFill>
                <a:ea typeface="黑体" pitchFamily="49" charset="-122"/>
                <a:sym typeface="微软雅黑" pitchFamily="34" charset="-122"/>
              </a:rPr>
              <a:t>                          (Lee’s synopsis page no 156)</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26035" y="306705"/>
            <a:ext cx="8825865" cy="6240145"/>
          </a:xfrm>
        </p:spPr>
        <p:txBody>
          <a:bodyPr/>
          <a:lstStyle/>
          <a:p>
            <a:pPr marL="0" indent="0">
              <a:buNone/>
            </a:pPr>
            <a:r>
              <a:rPr sz="2400" b="1" kern="1200"/>
              <a:t>Mechanism of Action</a:t>
            </a:r>
          </a:p>
          <a:p>
            <a:pPr marL="0" indent="0">
              <a:buNone/>
            </a:pPr>
            <a:r>
              <a:rPr sz="2400" kern="1200"/>
              <a:t>-Non-competitive inhibitor at the N-methyl-D-aspartate (NMDA) receptor. </a:t>
            </a:r>
          </a:p>
          <a:p>
            <a:pPr marL="0" indent="0">
              <a:buNone/>
            </a:pPr>
            <a:r>
              <a:rPr sz="2400" kern="1200"/>
              <a:t>-Also a ligand at opioid receptors, both  μ and k, where S-ketamine is more potent than R-ketamine.</a:t>
            </a:r>
          </a:p>
          <a:p>
            <a:pPr marL="0" indent="0">
              <a:buNone/>
            </a:pPr>
            <a:endParaRPr sz="2400" kern="1200"/>
          </a:p>
          <a:p>
            <a:pPr marL="0" indent="0">
              <a:buNone/>
            </a:pPr>
            <a:r>
              <a:rPr sz="2400" b="1" kern="1200"/>
              <a:t>Absorption</a:t>
            </a:r>
            <a:r>
              <a:rPr sz="2400" kern="1200"/>
              <a:t> </a:t>
            </a:r>
          </a:p>
          <a:p>
            <a:pPr marL="0" indent="0">
              <a:buNone/>
            </a:pPr>
            <a:r>
              <a:rPr lang="en-AU" sz="2400" kern="1200"/>
              <a:t>-</a:t>
            </a:r>
            <a:r>
              <a:rPr sz="2400" kern="1200"/>
              <a:t>Very rapid absorption &amp; penetration of blood-brain barrier</a:t>
            </a:r>
          </a:p>
          <a:p>
            <a:pPr marL="0" indent="0">
              <a:buNone/>
            </a:pPr>
            <a:endParaRPr sz="2400" kern="1200"/>
          </a:p>
          <a:p>
            <a:pPr marL="0" indent="0">
              <a:buNone/>
            </a:pPr>
            <a:r>
              <a:rPr sz="2400" b="1" kern="1200"/>
              <a:t>Distribution </a:t>
            </a:r>
          </a:p>
          <a:p>
            <a:pPr marL="0" indent="0">
              <a:buNone/>
            </a:pPr>
            <a:r>
              <a:rPr lang="en-AU" sz="2400" kern="1200"/>
              <a:t>-</a:t>
            </a:r>
            <a:r>
              <a:rPr sz="2400" kern="1200"/>
              <a:t>Rapid early redistribution </a:t>
            </a:r>
            <a:r>
              <a:rPr lang="en-AU" sz="2400" kern="1200"/>
              <a:t>t1</a:t>
            </a:r>
            <a:r>
              <a:rPr sz="2400" kern="1200"/>
              <a:t>/2=11-16mins.,</a:t>
            </a:r>
          </a:p>
          <a:p>
            <a:pPr marL="0" indent="0">
              <a:buNone/>
            </a:pPr>
            <a:r>
              <a:rPr sz="2400" kern="1200"/>
              <a:t>Initial vol. of distribution 20-100L, </a:t>
            </a:r>
            <a:r>
              <a:rPr lang="en-AU" sz="2400" kern="1200"/>
              <a:t>&amp;</a:t>
            </a:r>
            <a:r>
              <a:rPr sz="2400" kern="1200"/>
              <a:t> SSVD is 100-400L</a:t>
            </a:r>
          </a:p>
          <a:p>
            <a:pPr marL="0" indent="0">
              <a:buNone/>
            </a:pPr>
            <a:endParaRPr sz="2400" kern="1200"/>
          </a:p>
          <a:p>
            <a:pPr marL="0" indent="0">
              <a:buNone/>
            </a:pPr>
            <a:r>
              <a:rPr sz="2400" b="1" kern="1200"/>
              <a:t>CLEARANCE</a:t>
            </a:r>
          </a:p>
          <a:p>
            <a:pPr marL="0" indent="0">
              <a:buNone/>
            </a:pPr>
            <a:r>
              <a:rPr lang="en-AU" sz="2400" kern="1200"/>
              <a:t>-M</a:t>
            </a:r>
            <a:r>
              <a:rPr sz="2400" kern="1200"/>
              <a:t>etabolized primarily by liver </a:t>
            </a:r>
            <a:r>
              <a:rPr lang="en-AU" sz="2400" kern="1200"/>
              <a:t>C</a:t>
            </a:r>
            <a:r>
              <a:rPr sz="2400" kern="1200"/>
              <a:t>L=1.4 L/min</a:t>
            </a:r>
          </a:p>
          <a:p>
            <a:pPr marL="0" indent="0">
              <a:buNone/>
            </a:pPr>
            <a:endParaRPr sz="2400" kern="12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133985" y="220345"/>
            <a:ext cx="8696960" cy="6391275"/>
          </a:xfrm>
        </p:spPr>
        <p:txBody>
          <a:bodyPr/>
          <a:lstStyle/>
          <a:p>
            <a:pPr marL="0" indent="0">
              <a:buNone/>
            </a:pPr>
            <a:r>
              <a:rPr sz="2400" b="1" kern="1200"/>
              <a:t>Central Nervous System</a:t>
            </a:r>
          </a:p>
          <a:p>
            <a:pPr marL="0" indent="0">
              <a:buNone/>
            </a:pPr>
            <a:r>
              <a:rPr sz="2400" kern="1200"/>
              <a:t>-Increases cerebral blood flow and metabolism and intracranial pressure ( unsuitable for neuroanaesthesia)</a:t>
            </a:r>
          </a:p>
          <a:p>
            <a:pPr marL="0" indent="0">
              <a:buNone/>
            </a:pPr>
            <a:r>
              <a:rPr sz="2400" kern="1200"/>
              <a:t>-Produces “dissociative anaesthesia” , </a:t>
            </a:r>
          </a:p>
          <a:p>
            <a:pPr marL="0" indent="0">
              <a:buNone/>
            </a:pPr>
            <a:r>
              <a:rPr sz="2400" kern="1200"/>
              <a:t>Muscle tone is maintained,spontaneous respiration is preserved,</a:t>
            </a:r>
          </a:p>
          <a:p>
            <a:pPr marL="0" indent="0">
              <a:buNone/>
            </a:pPr>
            <a:r>
              <a:rPr sz="2400" kern="1200"/>
              <a:t>there is profound analgesia and amnesia.</a:t>
            </a:r>
          </a:p>
          <a:p>
            <a:pPr marL="0" indent="0">
              <a:buNone/>
            </a:pPr>
            <a:r>
              <a:rPr sz="2400" kern="1200"/>
              <a:t>Patients appear to keep their eyes open and involuntary movement is common. </a:t>
            </a:r>
          </a:p>
          <a:p>
            <a:pPr marL="0" indent="0">
              <a:buNone/>
            </a:pPr>
            <a:endParaRPr sz="2400" b="1" kern="1200"/>
          </a:p>
          <a:p>
            <a:pPr marL="0" indent="0">
              <a:buNone/>
            </a:pPr>
            <a:r>
              <a:rPr sz="2400" b="1" kern="1200"/>
              <a:t>Cardiovascular System</a:t>
            </a:r>
          </a:p>
          <a:p>
            <a:pPr marL="0" indent="0">
              <a:buNone/>
            </a:pPr>
            <a:r>
              <a:rPr sz="2400" kern="1200"/>
              <a:t>-Heart rate, blood pressure, cardiac output and myocardial oxygen consumption increase.</a:t>
            </a:r>
          </a:p>
          <a:p>
            <a:pPr marL="0" indent="0">
              <a:buNone/>
            </a:pPr>
            <a:endParaRPr sz="2400" kern="1200"/>
          </a:p>
          <a:p>
            <a:pPr marL="0" indent="0">
              <a:buNone/>
            </a:pPr>
            <a:r>
              <a:rPr sz="2400" b="1" kern="1200"/>
              <a:t>Respiratory System</a:t>
            </a:r>
          </a:p>
          <a:p>
            <a:pPr marL="0" indent="0">
              <a:buNone/>
            </a:pPr>
            <a:r>
              <a:rPr sz="2400" kern="1200"/>
              <a:t>-Minimal respiratory depression </a:t>
            </a:r>
            <a:r>
              <a:rPr lang="en-AU" sz="2400" kern="1200"/>
              <a:t>&amp; </a:t>
            </a:r>
            <a:r>
              <a:rPr sz="2400" kern="1200"/>
              <a:t>Powerful bronchodilator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392430" y="262890"/>
            <a:ext cx="8523605" cy="6305550"/>
          </a:xfrm>
        </p:spPr>
        <p:txBody>
          <a:bodyPr/>
          <a:lstStyle/>
          <a:p>
            <a:pPr marL="0" indent="0">
              <a:buNone/>
            </a:pPr>
            <a:endParaRPr lang="en-AU" sz="2400" b="1" kern="1200"/>
          </a:p>
          <a:p>
            <a:pPr marL="0" indent="0">
              <a:buNone/>
            </a:pPr>
            <a:endParaRPr lang="en-AU" sz="2400" b="1" kern="1200"/>
          </a:p>
          <a:p>
            <a:pPr marL="0" indent="0">
              <a:buNone/>
            </a:pPr>
            <a:r>
              <a:rPr lang="en-AU" sz="2400" b="1" kern="1200"/>
              <a:t>USES </a:t>
            </a:r>
          </a:p>
          <a:p>
            <a:pPr marL="0" indent="0">
              <a:buNone/>
            </a:pPr>
            <a:r>
              <a:rPr lang="en-AU" sz="2400" kern="1200"/>
              <a:t>Anaesthesia for patients with severe shock or who are cardiovascularly Compromised, asthmatic patients. </a:t>
            </a:r>
          </a:p>
          <a:p>
            <a:pPr marL="0" indent="0">
              <a:buNone/>
            </a:pPr>
            <a:endParaRPr lang="en-AU" sz="2400" kern="1200"/>
          </a:p>
          <a:p>
            <a:pPr marL="0" indent="0">
              <a:buNone/>
            </a:pPr>
            <a:r>
              <a:rPr lang="en-AU" sz="2400" b="1" kern="1200"/>
              <a:t>Adverse effects</a:t>
            </a:r>
            <a:r>
              <a:rPr lang="en-AU" sz="2400" kern="1200"/>
              <a:t> </a:t>
            </a:r>
          </a:p>
          <a:p>
            <a:pPr marL="0" indent="0">
              <a:buNone/>
            </a:pPr>
            <a:r>
              <a:rPr lang="en-AU" sz="2400" kern="1200"/>
              <a:t>Raises ICP, IOP, emergence reactions post-op such as vivid dreams, surreal experiences and illusions.</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5" name="Title 3074" descr="#wm#_a_01_210_112_a_1_1#clear#"/>
          <p:cNvSpPr>
            <a:spLocks noGrp="1"/>
          </p:cNvSpPr>
          <p:nvPr>
            <p:ph type="title"/>
          </p:nvPr>
        </p:nvSpPr>
        <p:spPr/>
        <p:txBody>
          <a:bodyPr anchor="ctr"/>
          <a:lstStyle/>
          <a:p>
            <a:r>
              <a:rPr lang="en-AU" sz="6000" b="1"/>
              <a:t>ETOMIDATE</a:t>
            </a:r>
          </a:p>
        </p:txBody>
      </p:sp>
      <p:sp>
        <p:nvSpPr>
          <p:cNvPr id="3076" name="Content Placeholder 3075" descr="#wm#_a_01_210_112_c_1_607*1122"/>
          <p:cNvSpPr>
            <a:spLocks noGrp="1"/>
          </p:cNvSpPr>
          <p:nvPr>
            <p:ph sz="quarter" idx="1"/>
          </p:nvPr>
        </p:nvSpPr>
        <p:spPr>
          <a:xfrm>
            <a:off x="184150" y="1664335"/>
            <a:ext cx="8502650" cy="5076190"/>
          </a:xfrm>
          <a:ln w="9525">
            <a:noFill/>
          </a:ln>
        </p:spPr>
        <p:txBody>
          <a:bodyPr/>
          <a:lstStyle/>
          <a:p>
            <a:pPr marL="0" indent="0">
              <a:buNone/>
            </a:pPr>
            <a:r>
              <a:rPr sz="2800" b="1" kern="1200"/>
              <a:t>History</a:t>
            </a:r>
          </a:p>
          <a:p>
            <a:pPr marL="0" indent="0">
              <a:buNone/>
            </a:pPr>
            <a:r>
              <a:rPr sz="2400" kern="1200"/>
              <a:t> • Etomidate discovered by Janssen (J &amp; J ) Pharmaceuticals in 1964 at Belgium</a:t>
            </a:r>
            <a:r>
              <a:rPr lang="en-AU" sz="2400" kern="1200"/>
              <a:t>.</a:t>
            </a:r>
          </a:p>
          <a:p>
            <a:pPr marL="0" indent="0">
              <a:buNone/>
            </a:pPr>
            <a:endParaRPr lang="en-AU" sz="2400" kern="1200"/>
          </a:p>
          <a:p>
            <a:pPr marL="0" indent="0">
              <a:buNone/>
            </a:pPr>
            <a:r>
              <a:rPr sz="2400" kern="1200"/>
              <a:t>• First introduced as Anti-Fungal agent </a:t>
            </a:r>
            <a:r>
              <a:rPr lang="en-AU" sz="2400" kern="1200"/>
              <a:t>( carboxylated imidazole )</a:t>
            </a:r>
          </a:p>
          <a:p>
            <a:pPr marL="0" indent="0">
              <a:buNone/>
            </a:pPr>
            <a:endParaRPr sz="2400" kern="1200"/>
          </a:p>
          <a:p>
            <a:pPr marL="0" indent="0">
              <a:buNone/>
            </a:pPr>
            <a:r>
              <a:rPr sz="2400" kern="1200"/>
              <a:t>• Introduced as IV Anesthetic agent ( due to potent sedative properties)</a:t>
            </a:r>
          </a:p>
          <a:p>
            <a:pPr marL="0" indent="0">
              <a:buNone/>
            </a:pPr>
            <a:r>
              <a:rPr sz="2400" kern="1200"/>
              <a:t>- In Europe 1972</a:t>
            </a:r>
            <a:endParaRPr lang="en-AU" sz="2400" kern="1200"/>
          </a:p>
          <a:p>
            <a:pPr marL="0" indent="0">
              <a:buNone/>
            </a:pPr>
            <a:r>
              <a:rPr sz="2400" kern="1200"/>
              <a:t>- In India 2013</a:t>
            </a:r>
          </a:p>
          <a:p>
            <a:pPr marL="0" indent="0">
              <a:buNone/>
            </a:pPr>
            <a:r>
              <a:rPr sz="2400" kern="1200"/>
              <a:t>• Brand name in India -Troymidate, Lipuro &amp; Etomid</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177165" y="414020"/>
            <a:ext cx="8523605" cy="5248275"/>
          </a:xfrm>
        </p:spPr>
        <p:txBody>
          <a:bodyPr/>
          <a:lstStyle/>
          <a:p>
            <a:pPr marL="0" indent="0">
              <a:buNone/>
            </a:pPr>
            <a:r>
              <a:rPr sz="2400" kern="1200"/>
              <a:t>-R-1-(methylbenzyl)-imidazole-5-ethylcarboxylate sulphate)</a:t>
            </a:r>
          </a:p>
          <a:p>
            <a:pPr marL="0" indent="0">
              <a:buNone/>
            </a:pPr>
            <a:r>
              <a:rPr sz="2400" kern="1200"/>
              <a:t>-water soluble and is presented as a 0.2% solution with pH 7 in 35% propylene glycol.</a:t>
            </a:r>
          </a:p>
          <a:p>
            <a:pPr marL="0" indent="0">
              <a:buNone/>
            </a:pPr>
            <a:r>
              <a:rPr sz="2400" kern="1200"/>
              <a:t>-single chiral carbon; the R- and S-isomers have very different potencies ( clinical preparation is just the R-enantiomer)</a:t>
            </a:r>
          </a:p>
          <a:p>
            <a:pPr marL="0" indent="0">
              <a:buNone/>
            </a:pPr>
            <a:endParaRPr sz="2400" kern="1200"/>
          </a:p>
          <a:p>
            <a:pPr marL="0" indent="0">
              <a:buNone/>
            </a:pPr>
            <a:r>
              <a:rPr sz="2400" kern="1200"/>
              <a:t>Dose of Etomidate</a:t>
            </a:r>
          </a:p>
          <a:p>
            <a:pPr marL="0" indent="0">
              <a:buNone/>
            </a:pPr>
            <a:r>
              <a:rPr sz="2400" kern="1200"/>
              <a:t>-0.3 mg/kg. </a:t>
            </a:r>
          </a:p>
          <a:p>
            <a:pPr marL="0" indent="0">
              <a:buNone/>
            </a:pPr>
            <a:r>
              <a:rPr sz="2400" kern="1200"/>
              <a:t>May cause pain on injection.</a:t>
            </a:r>
          </a:p>
          <a:p>
            <a:pPr marL="0" indent="0">
              <a:buNone/>
            </a:pPr>
            <a:r>
              <a:rPr sz="2400" kern="1200"/>
              <a:t>Does not release histamine.</a:t>
            </a:r>
          </a:p>
          <a:p>
            <a:pPr marL="0" indent="0">
              <a:buNone/>
            </a:pPr>
            <a:endParaRPr sz="2400" kern="1200"/>
          </a:p>
          <a:p>
            <a:pPr marL="0" indent="0">
              <a:buNone/>
            </a:pPr>
            <a:endParaRPr sz="2400" kern="1200"/>
          </a:p>
          <a:p>
            <a:pPr marL="0" indent="0">
              <a:buNone/>
            </a:pPr>
            <a:endParaRPr sz="2400" kern="1200"/>
          </a:p>
          <a:p>
            <a:pPr marL="0" indent="0">
              <a:buNone/>
            </a:pPr>
            <a:endParaRPr sz="2400" kern="1200"/>
          </a:p>
          <a:p>
            <a:pPr marL="0" indent="0" algn="r">
              <a:buNone/>
            </a:pPr>
            <a:r>
              <a:rPr lang="en-AU" sz="2000" kern="1200"/>
              <a:t>(Lee’s synopsis page no 163)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112395" y="198120"/>
            <a:ext cx="8912225" cy="6607810"/>
          </a:xfrm>
        </p:spPr>
        <p:txBody>
          <a:bodyPr/>
          <a:lstStyle/>
          <a:p>
            <a:pPr marL="0" indent="0">
              <a:buNone/>
            </a:pPr>
            <a:r>
              <a:rPr sz="2400" b="1" kern="1200"/>
              <a:t>Mechanism of Action</a:t>
            </a:r>
          </a:p>
          <a:p>
            <a:pPr marL="0" indent="0">
              <a:buNone/>
            </a:pPr>
            <a:r>
              <a:rPr sz="2400" kern="1200"/>
              <a:t>Acts on the GABA-A receptor &amp; potentiates its inhibitory effect</a:t>
            </a:r>
          </a:p>
          <a:p>
            <a:pPr marL="0" indent="0">
              <a:buNone/>
            </a:pPr>
            <a:endParaRPr sz="2400" kern="1200"/>
          </a:p>
          <a:p>
            <a:pPr marL="0" indent="0">
              <a:buNone/>
            </a:pPr>
            <a:r>
              <a:rPr lang="en-AU" sz="2800" b="1" kern="1200"/>
              <a:t>Pharmacokinetics</a:t>
            </a:r>
          </a:p>
          <a:p>
            <a:pPr marL="0" indent="0">
              <a:buNone/>
            </a:pPr>
            <a:r>
              <a:rPr sz="2400" b="1" kern="1200"/>
              <a:t>Absorption</a:t>
            </a:r>
            <a:r>
              <a:rPr sz="2400" kern="1200"/>
              <a:t> </a:t>
            </a:r>
          </a:p>
          <a:p>
            <a:pPr marL="0" indent="0">
              <a:buNone/>
            </a:pPr>
            <a:r>
              <a:rPr sz="2400" kern="1200"/>
              <a:t>Rapidly absorbed &amp; crosses the blood brain barrier, producing peak effect site concs. within 1 min </a:t>
            </a:r>
            <a:r>
              <a:rPr lang="en-AU" sz="2400" kern="1200"/>
              <a:t>o</a:t>
            </a:r>
            <a:r>
              <a:rPr sz="2400" kern="1200"/>
              <a:t>f administration</a:t>
            </a:r>
          </a:p>
          <a:p>
            <a:pPr marL="0" indent="0">
              <a:buNone/>
            </a:pPr>
            <a:endParaRPr sz="2400" kern="1200"/>
          </a:p>
          <a:p>
            <a:pPr marL="0" indent="0">
              <a:buNone/>
            </a:pPr>
            <a:r>
              <a:rPr sz="2400" b="1" kern="1200"/>
              <a:t>Distribution</a:t>
            </a:r>
            <a:r>
              <a:rPr sz="2400" kern="1200"/>
              <a:t> </a:t>
            </a:r>
          </a:p>
          <a:p>
            <a:pPr marL="0" indent="0">
              <a:buNone/>
            </a:pPr>
            <a:r>
              <a:rPr sz="2400" kern="1200"/>
              <a:t>Moderate initial &amp; steady state vols. of distribution.</a:t>
            </a:r>
          </a:p>
          <a:p>
            <a:pPr marL="0" indent="0">
              <a:buNone/>
            </a:pPr>
            <a:r>
              <a:rPr sz="2400" kern="1200"/>
              <a:t>Redistribution half-li CD fe is 2.7 mi</a:t>
            </a:r>
            <a:r>
              <a:rPr lang="en-AU" sz="2400" kern="1200"/>
              <a:t>ns</a:t>
            </a:r>
          </a:p>
          <a:p>
            <a:pPr marL="0" indent="0">
              <a:buNone/>
            </a:pPr>
            <a:endParaRPr lang="en-AU" sz="2400" kern="1200"/>
          </a:p>
          <a:p>
            <a:pPr marL="0" indent="0">
              <a:buNone/>
            </a:pPr>
            <a:r>
              <a:rPr sz="2400" b="1" kern="1200"/>
              <a:t>Clearance</a:t>
            </a:r>
            <a:r>
              <a:rPr sz="2400" kern="1200"/>
              <a:t> </a:t>
            </a:r>
          </a:p>
          <a:p>
            <a:pPr marL="0" indent="0">
              <a:buNone/>
            </a:pPr>
            <a:r>
              <a:rPr sz="2400" kern="1200"/>
              <a:t>Rapidly metabolized i</a:t>
            </a:r>
            <a:r>
              <a:rPr lang="en-AU" sz="2400" kern="1200"/>
              <a:t>n </a:t>
            </a:r>
            <a:r>
              <a:rPr sz="2400" kern="1200"/>
              <a:t>liver primarily by ester hydrolysis to</a:t>
            </a:r>
          </a:p>
          <a:p>
            <a:pPr marL="0" indent="0">
              <a:buNone/>
            </a:pPr>
            <a:r>
              <a:rPr sz="2400" kern="1200"/>
              <a:t>inactive carboxylic acid derivative </a:t>
            </a:r>
          </a:p>
          <a:p>
            <a:pPr marL="0" indent="0">
              <a:buNone/>
            </a:pPr>
            <a:r>
              <a:rPr sz="2400" kern="1200"/>
              <a:t>Elimination half-life is 2.9-5.3 hrs,hepatic extraction ratio is high 0.5-</a:t>
            </a:r>
            <a:r>
              <a:rPr lang="en-AU" sz="2400" kern="1200"/>
              <a:t>0</a:t>
            </a:r>
            <a:r>
              <a:rPr sz="2400" kern="1200"/>
              <a:t>.9</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90805" y="111760"/>
            <a:ext cx="8890635" cy="6477635"/>
          </a:xfrm>
        </p:spPr>
        <p:txBody>
          <a:bodyPr/>
          <a:lstStyle/>
          <a:p>
            <a:pPr marL="0" indent="0">
              <a:buNone/>
            </a:pPr>
            <a:r>
              <a:rPr lang="en-AU" sz="2400" b="1" kern="1200"/>
              <a:t>CNS</a:t>
            </a:r>
          </a:p>
          <a:p>
            <a:pPr marL="0" indent="0">
              <a:buNone/>
            </a:pPr>
            <a:r>
              <a:rPr lang="en-AU" sz="2400" kern="1200"/>
              <a:t>-Reduces CBF, cerebral 02 consumption</a:t>
            </a:r>
          </a:p>
          <a:p>
            <a:pPr marL="0" indent="0">
              <a:buNone/>
            </a:pPr>
            <a:r>
              <a:rPr lang="en-AU" sz="2400" kern="1200"/>
              <a:t>-ICP &amp; IOP reduced </a:t>
            </a:r>
          </a:p>
          <a:p>
            <a:pPr marL="0" indent="0">
              <a:buNone/>
            </a:pPr>
            <a:r>
              <a:rPr lang="en-AU" sz="2400" kern="1200"/>
              <a:t>-High incidence of myoclonus</a:t>
            </a:r>
          </a:p>
          <a:p>
            <a:pPr marL="0" indent="0">
              <a:buNone/>
            </a:pPr>
            <a:endParaRPr lang="en-AU" sz="2400" kern="1200"/>
          </a:p>
          <a:p>
            <a:pPr marL="0" indent="0">
              <a:buNone/>
            </a:pPr>
            <a:r>
              <a:rPr lang="en-AU" sz="2400" b="1" kern="1200"/>
              <a:t>CVS</a:t>
            </a:r>
            <a:r>
              <a:rPr lang="en-AU" sz="2400" kern="1200"/>
              <a:t> </a:t>
            </a:r>
          </a:p>
          <a:p>
            <a:pPr marL="0" indent="0">
              <a:buNone/>
            </a:pPr>
            <a:r>
              <a:rPr lang="en-AU" sz="2400" kern="1200"/>
              <a:t>No effect on mean blood pressure, cardiac output or coronary perfusion. </a:t>
            </a:r>
          </a:p>
          <a:p>
            <a:pPr marL="0" indent="0">
              <a:buNone/>
            </a:pPr>
            <a:endParaRPr lang="en-AU" sz="2400" kern="1200"/>
          </a:p>
          <a:p>
            <a:pPr marL="0" indent="0">
              <a:buNone/>
            </a:pPr>
            <a:r>
              <a:rPr lang="en-AU" sz="2400" b="1" kern="1200"/>
              <a:t>RS </a:t>
            </a:r>
          </a:p>
          <a:p>
            <a:pPr marL="0" indent="0">
              <a:buNone/>
            </a:pPr>
            <a:r>
              <a:rPr lang="en-AU" sz="2400" kern="1200"/>
              <a:t>Minimal respiratory depression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262890" y="263525"/>
            <a:ext cx="8675370" cy="6347460"/>
          </a:xfrm>
        </p:spPr>
        <p:txBody>
          <a:bodyPr/>
          <a:lstStyle/>
          <a:p>
            <a:pPr marL="0" indent="0">
              <a:buNone/>
            </a:pPr>
            <a:r>
              <a:rPr lang="en-AU" sz="2800" b="1" kern="1200"/>
              <a:t>USES</a:t>
            </a:r>
          </a:p>
          <a:p>
            <a:pPr marL="0" indent="0">
              <a:buNone/>
            </a:pPr>
            <a:r>
              <a:rPr lang="en-AU" sz="2400" kern="1200"/>
              <a:t>-Suitable for patients compromised by trauma, serious illness, shock or cardiovascularcomorbidity</a:t>
            </a:r>
          </a:p>
          <a:p>
            <a:pPr marL="0" indent="0">
              <a:buNone/>
            </a:pPr>
            <a:endParaRPr lang="en-AU" sz="2800" b="1" kern="1200"/>
          </a:p>
          <a:p>
            <a:pPr marL="0" indent="0">
              <a:buNone/>
            </a:pPr>
            <a:r>
              <a:rPr lang="en-AU" sz="2800" b="1" kern="1200"/>
              <a:t>Adverse effects</a:t>
            </a:r>
          </a:p>
          <a:p>
            <a:pPr marL="0" indent="0">
              <a:buNone/>
            </a:pPr>
            <a:r>
              <a:rPr lang="en-AU" sz="2400" kern="1200"/>
              <a:t>-Pain on inj, thrombophlebitis,</a:t>
            </a:r>
          </a:p>
          <a:p>
            <a:pPr marL="0" indent="0">
              <a:buNone/>
            </a:pPr>
            <a:r>
              <a:rPr lang="en-AU" sz="2400" kern="1200"/>
              <a:t>-Myoclonus </a:t>
            </a:r>
          </a:p>
          <a:p>
            <a:pPr marL="0" indent="0">
              <a:buNone/>
            </a:pPr>
            <a:r>
              <a:rPr lang="en-AU" sz="2400" kern="1200"/>
              <a:t>- PONV</a:t>
            </a:r>
          </a:p>
          <a:p>
            <a:pPr marL="0" indent="0">
              <a:buNone/>
            </a:pPr>
            <a:r>
              <a:rPr lang="en-AU" sz="2400" kern="1200"/>
              <a:t>-Transient Adrenocortical Suppression</a:t>
            </a:r>
          </a:p>
          <a:p>
            <a:pPr marL="0" indent="0">
              <a:buNone/>
            </a:pPr>
            <a:r>
              <a:rPr lang="en-AU" sz="2400" kern="1200"/>
              <a:t>A synthesis of both mineralo- and glucocorticoids is inhibited in the adrenal cortex following continuous infusion of etomidate, leading ot higher than predicted mortality in the critically ill. </a:t>
            </a:r>
          </a:p>
          <a:p>
            <a:pPr marL="0" indent="0">
              <a:buNone/>
            </a:pPr>
            <a:r>
              <a:rPr lang="en-AU" sz="2400" kern="1200"/>
              <a:t>-Nausea and Vomiting</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pic>
        <p:nvPicPr>
          <p:cNvPr id="2" name="Picture 1" descr="2023-12-05 08:19:14.932000"/>
          <p:cNvPicPr>
            <a:picLocks noChangeAspect="1"/>
          </p:cNvPicPr>
          <p:nvPr/>
        </p:nvPicPr>
        <p:blipFill>
          <a:blip r:embed="rId2"/>
          <a:stretch>
            <a:fillRect/>
          </a:stretch>
        </p:blipFill>
        <p:spPr>
          <a:xfrm>
            <a:off x="0" y="1986280"/>
            <a:ext cx="9144000" cy="245300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r06_01_322_111" hidden="1"/>
          <p:cNvSpPr/>
          <p:nvPr/>
        </p:nvSpPr>
        <p:spPr>
          <a:xfrm>
            <a:off x="0" y="0"/>
            <a:ext cx="12700" cy="12700"/>
          </a:xfrm>
          <a:prstGeom prst="rect">
            <a:avLst/>
          </a:prstGeom>
          <a:solidFill>
            <a:schemeClr val="accent1"/>
          </a:solidFill>
          <a:ln w="9525" cap="flat" cmpd="sng">
            <a:solidFill>
              <a:schemeClr val="tx1"/>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sp>
        <p:nvSpPr>
          <p:cNvPr id="3077" name="Line 4" descr="#wm#_r06_01_*Z"/>
          <p:cNvSpPr/>
          <p:nvPr/>
        </p:nvSpPr>
        <p:spPr>
          <a:xfrm>
            <a:off x="15875" y="2012950"/>
            <a:ext cx="1360488" cy="3175"/>
          </a:xfrm>
          <a:prstGeom prst="line">
            <a:avLst/>
          </a:prstGeom>
          <a:ln w="9525" cap="flat" cmpd="sng">
            <a:solidFill>
              <a:srgbClr val="969696"/>
            </a:solidFill>
            <a:prstDash val="dash"/>
            <a:headEnd type="none" w="med" len="med"/>
            <a:tailEnd type="none" w="med" len="med"/>
          </a:ln>
        </p:spPr>
      </p:sp>
      <p:pic>
        <p:nvPicPr>
          <p:cNvPr id="3" name="Picture 2" descr="2023-12-05 09:43:37.890000"/>
          <p:cNvPicPr>
            <a:picLocks noChangeAspect="1"/>
          </p:cNvPicPr>
          <p:nvPr/>
        </p:nvPicPr>
        <p:blipFill>
          <a:blip r:embed="rId2"/>
          <a:stretch>
            <a:fillRect/>
          </a:stretch>
        </p:blipFill>
        <p:spPr>
          <a:xfrm>
            <a:off x="0" y="1370330"/>
            <a:ext cx="9144000" cy="411734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r04_01_321_11" hidden="1"/>
          <p:cNvSpPr/>
          <p:nvPr/>
        </p:nvSpPr>
        <p:spPr>
          <a:xfrm>
            <a:off x="0" y="0"/>
            <a:ext cx="12700" cy="12700"/>
          </a:xfrm>
          <a:prstGeom prst="rect">
            <a:avLst/>
          </a:prstGeom>
          <a:solidFill>
            <a:schemeClr val="accent1"/>
          </a:solidFill>
          <a:ln w="9525" cap="flat" cmpd="sng">
            <a:solidFill>
              <a:schemeClr val="tx1"/>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sp>
        <p:nvSpPr>
          <p:cNvPr id="3076" name="TextBox 54" descr="#wm#_r04_01_321_110_a_1_13#clear#"/>
          <p:cNvSpPr/>
          <p:nvPr/>
        </p:nvSpPr>
        <p:spPr>
          <a:xfrm>
            <a:off x="423863" y="334963"/>
            <a:ext cx="8312150" cy="374904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121212"/>
                </a:solidFill>
                <a:ea typeface="黑体" pitchFamily="49" charset="-122"/>
                <a:sym typeface="微软雅黑" pitchFamily="34" charset="-122"/>
              </a:rPr>
              <a:t>Pharmacokinetic</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No organ-based metabolism</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Rapid onset and offset of action </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No active metabolites</a:t>
            </a:r>
          </a:p>
          <a:p>
            <a:pPr marL="0" lvl="0" indent="0" eaLnBrk="1" hangingPunct="1">
              <a:spcBef>
                <a:spcPct val="0"/>
              </a:spcBef>
              <a:buNone/>
            </a:pPr>
            <a:endParaRPr lang="en-US" altLang="zh-CN" sz="2000" dirty="0">
              <a:solidFill>
                <a:srgbClr val="121212"/>
              </a:solidFill>
              <a:ea typeface="黑体" pitchFamily="49" charset="-122"/>
              <a:sym typeface="微软雅黑" pitchFamily="34" charset="-122"/>
            </a:endParaRPr>
          </a:p>
          <a:p>
            <a:pPr marL="0" lvl="0" indent="0" eaLnBrk="1" hangingPunct="1">
              <a:spcBef>
                <a:spcPct val="0"/>
              </a:spcBef>
              <a:buNone/>
            </a:pPr>
            <a:r>
              <a:rPr lang="en-US" altLang="zh-CN" sz="2000" b="1" dirty="0">
                <a:solidFill>
                  <a:srgbClr val="121212"/>
                </a:solidFill>
                <a:ea typeface="黑体" pitchFamily="49" charset="-122"/>
                <a:sym typeface="微软雅黑" pitchFamily="34" charset="-122"/>
              </a:rPr>
              <a:t>Physicochemical</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High lipid solubility</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High proportion unionized at plasma pH</a:t>
            </a:r>
          </a:p>
          <a:p>
            <a:pPr marL="0" lvl="0" indent="0" eaLnBrk="1" hangingPunct="1">
              <a:spcBef>
                <a:spcPct val="0"/>
              </a:spcBef>
              <a:buNone/>
            </a:pPr>
            <a:endParaRPr lang="en-US" altLang="zh-CN" sz="2000" dirty="0">
              <a:solidFill>
                <a:srgbClr val="121212"/>
              </a:solidFill>
              <a:ea typeface="黑体" pitchFamily="49" charset="-122"/>
              <a:sym typeface="微软雅黑" pitchFamily="34" charset="-122"/>
            </a:endParaRPr>
          </a:p>
          <a:p>
            <a:pPr marL="0" lvl="0" indent="0" eaLnBrk="1" hangingPunct="1">
              <a:spcBef>
                <a:spcPct val="0"/>
              </a:spcBef>
              <a:buNone/>
            </a:pPr>
            <a:r>
              <a:rPr lang="en-US" altLang="zh-CN" sz="2000" b="1" dirty="0">
                <a:solidFill>
                  <a:srgbClr val="121212"/>
                </a:solidFill>
                <a:ea typeface="黑体" pitchFamily="49" charset="-122"/>
                <a:sym typeface="微软雅黑" pitchFamily="34" charset="-122"/>
              </a:rPr>
              <a:t>Economic</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Cheap to produce</a:t>
            </a:r>
          </a:p>
          <a:p>
            <a:pPr marL="0" lvl="0" indent="0" eaLnBrk="1" hangingPunct="1">
              <a:spcBef>
                <a:spcPct val="0"/>
              </a:spcBef>
              <a:buNone/>
            </a:pPr>
            <a:r>
              <a:rPr lang="en-US" altLang="zh-CN" sz="2000" dirty="0">
                <a:solidFill>
                  <a:srgbClr val="121212"/>
                </a:solidFill>
                <a:ea typeface="黑体" pitchFamily="49" charset="-122"/>
                <a:sym typeface="微软雅黑" pitchFamily="34" charset="-122"/>
              </a:rPr>
              <a:t>Sustainable supply at low cost</a:t>
            </a:r>
            <a:endParaRPr lang="en-US" altLang="zh-CN" sz="2000" b="1" dirty="0">
              <a:solidFill>
                <a:srgbClr val="3399FF"/>
              </a:solidFill>
              <a:ea typeface="黑体" pitchFamily="49" charset="-122"/>
              <a:sym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299085" y="2333625"/>
            <a:ext cx="8545195" cy="2660015"/>
          </a:xfrm>
        </p:spPr>
        <p:txBody>
          <a:bodyPr/>
          <a:lstStyle/>
          <a:p>
            <a:pPr marL="0" indent="0" algn="ctr">
              <a:buNone/>
            </a:pPr>
            <a:r>
              <a:rPr lang="en-AU" sz="6600" b="1" kern="1200"/>
              <a:t> THANK YOU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2_210_12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2_210_120_a_1_1#clear#"/>
          <p:cNvSpPr>
            <a:spLocks noGrp="1"/>
          </p:cNvSpPr>
          <p:nvPr>
            <p:ph type="title"/>
          </p:nvPr>
        </p:nvSpPr>
        <p:spPr>
          <a:ln w="9525">
            <a:noFill/>
          </a:ln>
        </p:spPr>
        <p:txBody>
          <a:bodyPr vert="horz" wrap="square" anchor="ctr"/>
          <a:lstStyle/>
          <a:p>
            <a:pPr lvl="0" eaLnBrk="1" hangingPunct="1"/>
            <a:r>
              <a:rPr sz="3600" b="1"/>
              <a:t>CLASSIFICATION BASED ON CHEMICAL STRUCTURE</a:t>
            </a:r>
          </a:p>
        </p:txBody>
      </p:sp>
      <p:sp>
        <p:nvSpPr>
          <p:cNvPr id="3076" name="Rectangle 3" descr="#wm#_a_02_210_120_b_1_1#clear#"/>
          <p:cNvSpPr>
            <a:spLocks noGrp="1"/>
          </p:cNvSpPr>
          <p:nvPr>
            <p:ph type="body" sz="half"/>
          </p:nvPr>
        </p:nvSpPr>
        <p:spPr>
          <a:xfrm>
            <a:off x="457200" y="1600200"/>
            <a:ext cx="4038600" cy="4525963"/>
          </a:xfrm>
        </p:spPr>
        <p:txBody>
          <a:bodyPr vert="horz" wrap="square" anchor="t"/>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lvl="0" eaLnBrk="1" hangingPunct="1"/>
            <a:r>
              <a:rPr sz="2400" b="1"/>
              <a:t>BARBITURATES</a:t>
            </a:r>
          </a:p>
          <a:p>
            <a:pPr lvl="0" eaLnBrk="1" hangingPunct="1"/>
            <a:r>
              <a:rPr sz="2400"/>
              <a:t>Thiopenta</a:t>
            </a:r>
            <a:r>
              <a:rPr lang="en-AU" sz="2400"/>
              <a:t>l</a:t>
            </a:r>
          </a:p>
          <a:p>
            <a:pPr lvl="0" eaLnBrk="1" hangingPunct="1"/>
            <a:r>
              <a:rPr sz="2400"/>
              <a:t>Methohexital</a:t>
            </a:r>
          </a:p>
          <a:p>
            <a:pPr lvl="0" eaLnBrk="1" hangingPunct="1"/>
            <a:endParaRPr sz="2400"/>
          </a:p>
          <a:p>
            <a:pPr lvl="0" eaLnBrk="1" hangingPunct="1"/>
            <a:endParaRPr sz="2400"/>
          </a:p>
          <a:p>
            <a:pPr lvl="0" eaLnBrk="1" hangingPunct="1"/>
            <a:r>
              <a:rPr sz="2400" b="1"/>
              <a:t>PHENOLS</a:t>
            </a:r>
          </a:p>
          <a:p>
            <a:pPr lvl="0" eaLnBrk="1" hangingPunct="1"/>
            <a:r>
              <a:rPr sz="2400"/>
              <a:t>Propofol</a:t>
            </a:r>
          </a:p>
        </p:txBody>
      </p:sp>
      <p:sp>
        <p:nvSpPr>
          <p:cNvPr id="3077" name="Rectangle 4" descr="#wm#_a_02_210_120_b_2_1#clear#"/>
          <p:cNvSpPr>
            <a:spLocks noGrp="1"/>
          </p:cNvSpPr>
          <p:nvPr>
            <p:ph type="body" sz="half"/>
          </p:nvPr>
        </p:nvSpPr>
        <p:spPr>
          <a:xfrm>
            <a:off x="4648200" y="1600200"/>
            <a:ext cx="4038600" cy="4525963"/>
          </a:xfrm>
        </p:spPr>
        <p:txBody>
          <a:bodyPr vert="horz" wrap="square" anchor="t"/>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lvl="0" eaLnBrk="1" hangingPunct="1"/>
            <a:r>
              <a:rPr sz="2400" b="1"/>
              <a:t>IMIDAZOLES</a:t>
            </a:r>
          </a:p>
          <a:p>
            <a:pPr lvl="0" eaLnBrk="1" hangingPunct="1"/>
            <a:r>
              <a:rPr sz="2400"/>
              <a:t>Etomidate</a:t>
            </a:r>
          </a:p>
          <a:p>
            <a:pPr lvl="0" eaLnBrk="1" hangingPunct="1"/>
            <a:endParaRPr sz="2400"/>
          </a:p>
          <a:p>
            <a:pPr lvl="0" eaLnBrk="1" hangingPunct="1"/>
            <a:r>
              <a:rPr sz="2400" b="1"/>
              <a:t>PHENCYCLIDINES</a:t>
            </a:r>
          </a:p>
          <a:p>
            <a:pPr lvl="0" eaLnBrk="1" hangingPunct="1"/>
            <a:r>
              <a:rPr sz="2400"/>
              <a:t>Ketamine</a:t>
            </a:r>
          </a:p>
          <a:p>
            <a:pPr lvl="0" eaLnBrk="1" hangingPunct="1"/>
            <a:endParaRPr sz="2400"/>
          </a:p>
          <a:p>
            <a:pPr lvl="0" eaLnBrk="1" hangingPunct="1"/>
            <a:r>
              <a:rPr sz="2400" b="1"/>
              <a:t>BENZODIAZEPINES</a:t>
            </a:r>
          </a:p>
          <a:p>
            <a:pPr lvl="0" eaLnBrk="1" hangingPunct="1"/>
            <a:r>
              <a:rPr sz="2400"/>
              <a:t>Midazolam</a:t>
            </a:r>
          </a:p>
          <a:p>
            <a:pPr lvl="0" eaLnBrk="1" hangingPunct="1"/>
            <a:endParaRPr sz="24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2_210_12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2_210_120_a_1_1#clear#"/>
          <p:cNvSpPr>
            <a:spLocks noGrp="1"/>
          </p:cNvSpPr>
          <p:nvPr>
            <p:ph type="title"/>
          </p:nvPr>
        </p:nvSpPr>
        <p:spPr/>
        <p:txBody>
          <a:bodyPr vert="horz" wrap="square" anchor="ctr"/>
          <a:lstStyle/>
          <a:p>
            <a:pPr lvl="0" eaLnBrk="1" hangingPunct="1"/>
            <a:r>
              <a:rPr sz="3200" b="1">
                <a:sym typeface="+mn-ea"/>
              </a:rPr>
              <a:t/>
            </a:r>
            <a:br>
              <a:rPr sz="3200" b="1">
                <a:sym typeface="+mn-ea"/>
              </a:rPr>
            </a:br>
            <a:r>
              <a:rPr sz="3200" b="1">
                <a:sym typeface="+mn-ea"/>
              </a:rPr>
              <a:t>CLASSIFICATION BASED ON </a:t>
            </a:r>
            <a:r>
              <a:rPr lang="en-AU" sz="3200" b="1">
                <a:sym typeface="+mn-ea"/>
              </a:rPr>
              <a:t>ACTION </a:t>
            </a:r>
          </a:p>
          <a:p>
            <a:pPr lvl="0" eaLnBrk="1" hangingPunct="1"/>
            <a:endParaRPr sz="3200"/>
          </a:p>
        </p:txBody>
      </p:sp>
      <p:sp>
        <p:nvSpPr>
          <p:cNvPr id="3076" name="Rectangle 3" descr="#wm#_a_02_210_120_b_1_1#clear#"/>
          <p:cNvSpPr>
            <a:spLocks noGrp="1"/>
          </p:cNvSpPr>
          <p:nvPr>
            <p:ph type="body" sz="half"/>
          </p:nvPr>
        </p:nvSpPr>
        <p:spPr>
          <a:xfrm>
            <a:off x="457200" y="1600200"/>
            <a:ext cx="7877175" cy="4526280"/>
          </a:xfrm>
        </p:spPr>
        <p:txBody>
          <a:bodyPr vert="horz" wrap="square" anchor="t"/>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eaLnBrk="1" hangingPunct="1">
              <a:buNone/>
            </a:pPr>
            <a:r>
              <a:rPr sz="2400" b="1"/>
              <a:t>1. y-Aminobutyric acid (GABA) receptors</a:t>
            </a:r>
            <a:r>
              <a:rPr sz="2400"/>
              <a:t> - barbiturates, benzodiazepines, etomidate and propofol</a:t>
            </a:r>
          </a:p>
          <a:p>
            <a:pPr marL="0" lvl="0" indent="0" eaLnBrk="1" hangingPunct="1">
              <a:buNone/>
            </a:pPr>
            <a:endParaRPr sz="2400"/>
          </a:p>
          <a:p>
            <a:pPr marL="0" lvl="0" indent="0" eaLnBrk="1" hangingPunct="1">
              <a:buNone/>
            </a:pPr>
            <a:r>
              <a:rPr sz="2400" b="1"/>
              <a:t>2.  N-methyl-D-aspartate (NMDA) receptor</a:t>
            </a:r>
            <a:r>
              <a:rPr sz="2400"/>
              <a:t> -       ketamine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5" name="Title 3074" descr="#wm#_a_01_210_112_a_1_1#clear#"/>
          <p:cNvSpPr>
            <a:spLocks noGrp="1"/>
          </p:cNvSpPr>
          <p:nvPr>
            <p:ph type="title"/>
          </p:nvPr>
        </p:nvSpPr>
        <p:spPr/>
        <p:txBody>
          <a:bodyPr anchor="ctr"/>
          <a:lstStyle/>
          <a:p>
            <a:r>
              <a:rPr lang="en-AU" sz="3200" b="1"/>
              <a:t>MOST COMMONLY USED ONES</a:t>
            </a:r>
          </a:p>
        </p:txBody>
      </p:sp>
      <p:sp>
        <p:nvSpPr>
          <p:cNvPr id="3076" name="Content Placeholder 3075" descr="#wm#_a_01_210_112_c_1_607*1122"/>
          <p:cNvSpPr>
            <a:spLocks noGrp="1"/>
          </p:cNvSpPr>
          <p:nvPr>
            <p:ph sz="quarter" idx="1"/>
          </p:nvPr>
        </p:nvSpPr>
        <p:spPr>
          <a:xfrm>
            <a:off x="1945640" y="1816100"/>
            <a:ext cx="4772025" cy="4364355"/>
          </a:xfrm>
        </p:spPr>
        <p:txBody>
          <a:bodyPr/>
          <a:lstStyle/>
          <a:p>
            <a:pPr algn="ctr"/>
            <a:r>
              <a:rPr kern="1200"/>
              <a:t>Thiopental</a:t>
            </a:r>
          </a:p>
          <a:p>
            <a:pPr algn="ctr"/>
            <a:r>
              <a:rPr kern="1200"/>
              <a:t>Propofol</a:t>
            </a:r>
          </a:p>
          <a:p>
            <a:pPr algn="ctr"/>
            <a:r>
              <a:rPr lang="en-AU" kern="1200"/>
              <a:t>Ketamine</a:t>
            </a:r>
          </a:p>
          <a:p>
            <a:pPr algn="ctr"/>
            <a:r>
              <a:rPr lang="en-AU" kern="1200"/>
              <a:t>Etomidate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pic>
        <p:nvPicPr>
          <p:cNvPr id="2" name="Picture 1" descr="2023-12-05 06:41:16.182000"/>
          <p:cNvPicPr>
            <a:picLocks noChangeAspect="1"/>
          </p:cNvPicPr>
          <p:nvPr/>
        </p:nvPicPr>
        <p:blipFill>
          <a:blip r:embed="rId2"/>
          <a:stretch>
            <a:fillRect/>
          </a:stretch>
        </p:blipFill>
        <p:spPr>
          <a:xfrm>
            <a:off x="1564005" y="0"/>
            <a:ext cx="601535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17145" y="285115"/>
            <a:ext cx="8976995" cy="6326505"/>
          </a:xfrm>
        </p:spPr>
        <p:txBody>
          <a:bodyPr/>
          <a:lstStyle/>
          <a:p>
            <a:pPr marL="0" indent="0">
              <a:buNone/>
            </a:pPr>
            <a:endParaRPr b="1" kern="1200"/>
          </a:p>
          <a:p>
            <a:pPr marL="0" indent="0" algn="ctr">
              <a:buNone/>
            </a:pPr>
            <a:r>
              <a:rPr lang="en-AU" sz="5400" b="1" kern="1200"/>
              <a:t>THIOPENTAL</a:t>
            </a:r>
          </a:p>
          <a:p>
            <a:pPr marL="0" indent="0">
              <a:buNone/>
            </a:pPr>
            <a:endParaRPr b="1" kern="1200"/>
          </a:p>
          <a:p>
            <a:pPr marL="0" indent="0">
              <a:buNone/>
            </a:pPr>
            <a:r>
              <a:rPr b="1" kern="1200"/>
              <a:t>HISTORY </a:t>
            </a:r>
          </a:p>
          <a:p>
            <a:pPr marL="0" indent="0">
              <a:buNone/>
            </a:pPr>
            <a:r>
              <a:rPr sz="2400" kern="1200"/>
              <a:t>Barbiturates : first intravenous induction agents t</a:t>
            </a:r>
            <a:r>
              <a:rPr lang="en-AU" sz="2400" kern="1200"/>
              <a:t>o</a:t>
            </a:r>
            <a:r>
              <a:rPr sz="2400" kern="1200"/>
              <a:t> be used i</a:t>
            </a:r>
            <a:r>
              <a:rPr lang="en-AU" sz="2400" kern="1200"/>
              <a:t>n </a:t>
            </a:r>
            <a:r>
              <a:rPr sz="2400" kern="1200"/>
              <a:t>clinical anaesthesia. </a:t>
            </a:r>
          </a:p>
          <a:p>
            <a:pPr marL="0" indent="0">
              <a:buNone/>
            </a:pPr>
            <a:endParaRPr sz="2400" kern="1200"/>
          </a:p>
          <a:p>
            <a:pPr marL="0" indent="0">
              <a:buNone/>
            </a:pPr>
            <a:r>
              <a:rPr sz="2400" kern="1200"/>
              <a:t>Hexobarbital : first rapidly acting agent but was soon superseded by thiopental. </a:t>
            </a:r>
          </a:p>
          <a:p>
            <a:pPr marL="0" indent="0">
              <a:buNone/>
            </a:pPr>
            <a:endParaRPr lang="en-AU" sz="2400" kern="1200"/>
          </a:p>
          <a:p>
            <a:pPr marL="0" indent="0">
              <a:buNone/>
            </a:pPr>
            <a:r>
              <a:rPr sz="2400" kern="1200"/>
              <a:t>Methohexital : ultra- short-acting barbiturate, was popular because of its more rapid recovery than thiopental, but has largely been replaced by propofol.</a:t>
            </a:r>
          </a:p>
          <a:p>
            <a:pPr marL="0" indent="0">
              <a:buNone/>
            </a:pPr>
            <a:endParaRPr sz="2400" kern="1200"/>
          </a:p>
          <a:p>
            <a:pPr marL="0" indent="0">
              <a:buNone/>
            </a:pPr>
            <a:endParaRPr sz="2400" kern="12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2164</Words>
  <Application>Microsoft Office PowerPoint</Application>
  <PresentationFormat>On-screen Show (4:3)</PresentationFormat>
  <Paragraphs>359</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微软雅黑</vt:lpstr>
      <vt:lpstr>宋体</vt:lpstr>
      <vt:lpstr>Arial</vt:lpstr>
      <vt:lpstr>黑体</vt:lpstr>
      <vt:lpstr>Times New Roman</vt:lpstr>
      <vt:lpstr>Default Design</vt:lpstr>
      <vt:lpstr>PowerPoint Presentation</vt:lpstr>
      <vt:lpstr>What are IV induction drugs ?</vt:lpstr>
      <vt:lpstr>PowerPoint Presentation</vt:lpstr>
      <vt:lpstr>PowerPoint Presentation</vt:lpstr>
      <vt:lpstr>CLASSIFICATION BASED ON CHEMICAL STRUCTURE</vt:lpstr>
      <vt:lpstr> CLASSIFICATION BASED ON ACTION  </vt:lpstr>
      <vt:lpstr>MOST COMMONLY USED 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PROPOFOL</vt:lpstr>
      <vt:lpstr>PowerPoint Presentation</vt:lpstr>
      <vt:lpstr>PowerPoint Presentation</vt:lpstr>
      <vt:lpstr>Context-Sensitive Half-Time (CSHT)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ETOMIDATE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Balar Nevil</dc:creator>
  <cp:lastModifiedBy>pooja patwa</cp:lastModifiedBy>
  <cp:revision>7</cp:revision>
  <dcterms:created xsi:type="dcterms:W3CDTF">1900-01-01T00:00:00Z</dcterms:created>
  <dcterms:modified xsi:type="dcterms:W3CDTF">2024-11-26T07:23:27Z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3081-11.33.50</vt:lpwstr>
  </property>
  <property fmtid="{D5CDD505-2E9C-101B-9397-08002B2CF9AE}" pid="3" name="ICV">
    <vt:lpwstr>235B51FB2C4156D123A96C6501CCC2A7_31</vt:lpwstr>
  </property>
</Properties>
</file>