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379" r:id="rId2"/>
    <p:sldId id="373" r:id="rId3"/>
    <p:sldId id="374" r:id="rId4"/>
    <p:sldId id="375" r:id="rId5"/>
    <p:sldId id="268" r:id="rId6"/>
    <p:sldId id="360" r:id="rId7"/>
    <p:sldId id="269" r:id="rId8"/>
    <p:sldId id="350" r:id="rId9"/>
    <p:sldId id="361" r:id="rId10"/>
    <p:sldId id="274" r:id="rId11"/>
    <p:sldId id="326" r:id="rId12"/>
    <p:sldId id="372" r:id="rId13"/>
    <p:sldId id="282" r:id="rId14"/>
    <p:sldId id="334" r:id="rId15"/>
    <p:sldId id="378" r:id="rId16"/>
    <p:sldId id="376" r:id="rId17"/>
    <p:sldId id="384" r:id="rId18"/>
    <p:sldId id="313" r:id="rId19"/>
    <p:sldId id="327" r:id="rId20"/>
    <p:sldId id="304" r:id="rId21"/>
    <p:sldId id="314" r:id="rId22"/>
    <p:sldId id="328" r:id="rId23"/>
    <p:sldId id="329" r:id="rId24"/>
    <p:sldId id="340" r:id="rId25"/>
    <p:sldId id="305" r:id="rId26"/>
    <p:sldId id="385" r:id="rId27"/>
    <p:sldId id="386" r:id="rId28"/>
    <p:sldId id="387" r:id="rId29"/>
    <p:sldId id="315" r:id="rId30"/>
    <p:sldId id="332" r:id="rId31"/>
    <p:sldId id="333" r:id="rId32"/>
    <p:sldId id="306" r:id="rId33"/>
    <p:sldId id="316" r:id="rId34"/>
    <p:sldId id="318" r:id="rId35"/>
    <p:sldId id="348" r:id="rId36"/>
    <p:sldId id="309" r:id="rId37"/>
    <p:sldId id="319" r:id="rId38"/>
    <p:sldId id="310" r:id="rId39"/>
    <p:sldId id="320" r:id="rId40"/>
    <p:sldId id="311" r:id="rId41"/>
    <p:sldId id="293" r:id="rId42"/>
    <p:sldId id="380" r:id="rId43"/>
    <p:sldId id="381" r:id="rId44"/>
    <p:sldId id="382" r:id="rId45"/>
    <p:sldId id="38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10" autoAdjust="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4F924-2C93-465A-A4E3-3B12B42DDCA5}" type="datetimeFigureOut">
              <a:rPr lang="en-US" smtClean="0"/>
              <a:pPr/>
              <a:t>11/29/2024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60EA9C-863E-4185-B504-060D052AD9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Maternal diabetes, birth asphyxia (damages type II alveolar cells), elective cesarean section are other risk factors. (infants delivered before labor starts do not benefit from adrenergic and steroid hormones released during labor, which increase surfactant production and release)</a:t>
            </a:r>
          </a:p>
        </p:txBody>
      </p:sp>
      <p:sp>
        <p:nvSpPr>
          <p:cNvPr id="4" name="Slide Number Placeholder 3"/>
          <p:cNvSpPr>
            <a:spLocks noGrp="1"/>
          </p:cNvSpPr>
          <p:nvPr>
            <p:ph type="sldNum" sz="quarter" idx="10"/>
          </p:nvPr>
        </p:nvSpPr>
        <p:spPr/>
        <p:txBody>
          <a:bodyPr/>
          <a:lstStyle/>
          <a:p>
            <a:fld id="{AA60EA9C-863E-4185-B504-060D052AD9FA}"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baseline="0" dirty="0">
                <a:solidFill>
                  <a:schemeClr val="tx1"/>
                </a:solidFill>
                <a:latin typeface="+mn-lt"/>
                <a:ea typeface="+mn-ea"/>
                <a:cs typeface="+mn-cs"/>
              </a:rPr>
              <a:t>Chest radiograph of an infant with PPHN characterized by normal lung volumes and features of pulmonary vasoconstriction and </a:t>
            </a:r>
            <a:r>
              <a:rPr lang="en-GB" sz="1200" i="1" kern="1200" baseline="0" dirty="0" err="1">
                <a:solidFill>
                  <a:schemeClr val="tx1"/>
                </a:solidFill>
                <a:latin typeface="+mn-lt"/>
                <a:ea typeface="+mn-ea"/>
                <a:cs typeface="+mn-cs"/>
              </a:rPr>
              <a:t>oligemia</a:t>
            </a:r>
            <a:endParaRPr lang="en-GB"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Spontaneous </a:t>
            </a:r>
            <a:r>
              <a:rPr lang="en-US" dirty="0" err="1"/>
              <a:t>pneumothorax</a:t>
            </a:r>
            <a:r>
              <a:rPr lang="en-US" dirty="0"/>
              <a:t> – due</a:t>
            </a:r>
            <a:r>
              <a:rPr lang="en-US" baseline="0" dirty="0"/>
              <a:t> to high trans pulmonary pressure swings during the first breaths.</a:t>
            </a:r>
            <a:endParaRPr lang="en-GB"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Transillumination</a:t>
            </a:r>
            <a:r>
              <a:rPr lang="en-US" dirty="0"/>
              <a:t> – high intensity </a:t>
            </a:r>
            <a:r>
              <a:rPr lang="en-US" dirty="0" err="1"/>
              <a:t>fiberoptic</a:t>
            </a:r>
            <a:r>
              <a:rPr lang="en-US" dirty="0"/>
              <a:t> light source when applied to chest – </a:t>
            </a:r>
            <a:r>
              <a:rPr lang="en-US" dirty="0" err="1"/>
              <a:t>transillumination</a:t>
            </a:r>
            <a:r>
              <a:rPr lang="en-US" dirty="0"/>
              <a:t> is positive in case of </a:t>
            </a:r>
            <a:r>
              <a:rPr lang="en-US" dirty="0" err="1"/>
              <a:t>pneumothorax</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rapidly deteriorating condition - Needle aspiration may confirm the diagnosis and is therapeutic also.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latin typeface="+mn-lt"/>
                <a:ea typeface="+mn-ea"/>
                <a:cs typeface="+mn-cs"/>
              </a:rPr>
              <a:t>CXR 2 - Right-sided tension </a:t>
            </a:r>
            <a:r>
              <a:rPr lang="en-GB" sz="1200" i="1" kern="1200" baseline="0" dirty="0" err="1">
                <a:solidFill>
                  <a:schemeClr val="tx1"/>
                </a:solidFill>
                <a:latin typeface="+mn-lt"/>
                <a:ea typeface="+mn-ea"/>
                <a:cs typeface="+mn-cs"/>
              </a:rPr>
              <a:t>pneumothorax</a:t>
            </a:r>
            <a:r>
              <a:rPr lang="en-GB" sz="1200" i="1" kern="1200" baseline="0" dirty="0">
                <a:solidFill>
                  <a:schemeClr val="tx1"/>
                </a:solidFill>
                <a:latin typeface="+mn-lt"/>
                <a:ea typeface="+mn-ea"/>
                <a:cs typeface="+mn-cs"/>
              </a:rPr>
              <a:t> with </a:t>
            </a:r>
            <a:r>
              <a:rPr lang="en-GB" sz="1200" i="1" kern="1200" baseline="0" dirty="0" err="1">
                <a:solidFill>
                  <a:schemeClr val="tx1"/>
                </a:solidFill>
                <a:latin typeface="+mn-lt"/>
                <a:ea typeface="+mn-ea"/>
                <a:cs typeface="+mn-cs"/>
              </a:rPr>
              <a:t>mediastinal</a:t>
            </a:r>
            <a:r>
              <a:rPr lang="en-GB" sz="1200" i="1" kern="1200" baseline="0" dirty="0">
                <a:solidFill>
                  <a:schemeClr val="tx1"/>
                </a:solidFill>
                <a:latin typeface="+mn-lt"/>
                <a:ea typeface="+mn-ea"/>
                <a:cs typeface="+mn-cs"/>
              </a:rPr>
              <a:t> shift. Both lungs demonstrate </a:t>
            </a:r>
            <a:r>
              <a:rPr lang="en-GB" sz="1200" i="1" kern="1200" baseline="0" dirty="0" err="1">
                <a:solidFill>
                  <a:schemeClr val="tx1"/>
                </a:solidFill>
                <a:latin typeface="+mn-lt"/>
                <a:ea typeface="+mn-ea"/>
                <a:cs typeface="+mn-cs"/>
              </a:rPr>
              <a:t>opacification</a:t>
            </a:r>
            <a:r>
              <a:rPr lang="en-GB" sz="1200" i="1" kern="1200" baseline="0" dirty="0">
                <a:solidFill>
                  <a:schemeClr val="tx1"/>
                </a:solidFill>
                <a:latin typeface="+mn-lt"/>
                <a:ea typeface="+mn-ea"/>
                <a:cs typeface="+mn-cs"/>
              </a:rPr>
              <a:t> of alveolar collapse.</a:t>
            </a:r>
            <a:endParaRPr lang="en-GB" dirty="0"/>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Incidence 1 in 4000 live births</a:t>
            </a:r>
          </a:p>
          <a:p>
            <a:r>
              <a:rPr lang="en-US" dirty="0"/>
              <a:t>50% cases are associated with other malformations</a:t>
            </a:r>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CXR 1 – </a:t>
            </a:r>
            <a:r>
              <a:rPr lang="en-GB" sz="1200" i="1" kern="1200" baseline="0" dirty="0">
                <a:solidFill>
                  <a:schemeClr val="tx1"/>
                </a:solidFill>
                <a:latin typeface="+mn-lt"/>
                <a:ea typeface="+mn-ea"/>
                <a:cs typeface="+mn-cs"/>
              </a:rPr>
              <a:t>Classical left diaphragmatic hernia with characteristic </a:t>
            </a:r>
            <a:r>
              <a:rPr lang="en-GB" sz="1200" i="1" kern="1200" baseline="0" dirty="0" err="1">
                <a:solidFill>
                  <a:schemeClr val="tx1"/>
                </a:solidFill>
                <a:latin typeface="+mn-lt"/>
                <a:ea typeface="+mn-ea"/>
                <a:cs typeface="+mn-cs"/>
              </a:rPr>
              <a:t>intrathoracic</a:t>
            </a:r>
            <a:r>
              <a:rPr lang="en-GB" sz="1200" i="1" kern="1200" baseline="0" dirty="0">
                <a:solidFill>
                  <a:schemeClr val="tx1"/>
                </a:solidFill>
                <a:latin typeface="+mn-lt"/>
                <a:ea typeface="+mn-ea"/>
                <a:cs typeface="+mn-cs"/>
              </a:rPr>
              <a:t> </a:t>
            </a:r>
            <a:r>
              <a:rPr lang="en-GB" sz="1200" i="1" kern="1200" baseline="0" dirty="0" err="1">
                <a:solidFill>
                  <a:schemeClr val="tx1"/>
                </a:solidFill>
                <a:latin typeface="+mn-lt"/>
                <a:ea typeface="+mn-ea"/>
                <a:cs typeface="+mn-cs"/>
              </a:rPr>
              <a:t>mediastinal</a:t>
            </a:r>
            <a:r>
              <a:rPr lang="en-GB" sz="1200" i="1" kern="1200" baseline="0" dirty="0">
                <a:solidFill>
                  <a:schemeClr val="tx1"/>
                </a:solidFill>
                <a:latin typeface="+mn-lt"/>
                <a:ea typeface="+mn-ea"/>
                <a:cs typeface="+mn-cs"/>
              </a:rPr>
              <a:t> shift.</a:t>
            </a:r>
            <a:endParaRPr lang="en-GB" dirty="0"/>
          </a:p>
          <a:p>
            <a:r>
              <a:rPr lang="en-US" dirty="0"/>
              <a:t>CXR 2 -  </a:t>
            </a:r>
            <a:r>
              <a:rPr lang="en-GB" sz="1200" kern="1200" baseline="0" dirty="0">
                <a:solidFill>
                  <a:schemeClr val="tx1"/>
                </a:solidFill>
                <a:latin typeface="+mn-lt"/>
                <a:ea typeface="+mn-ea"/>
                <a:cs typeface="+mn-cs"/>
              </a:rPr>
              <a:t>Radiograph of the chest and abdomen demonstrates air-</a:t>
            </a:r>
            <a:r>
              <a:rPr lang="en-GB" sz="1200" kern="1200" baseline="0" dirty="0" err="1">
                <a:solidFill>
                  <a:schemeClr val="tx1"/>
                </a:solidFill>
                <a:latin typeface="+mn-lt"/>
                <a:ea typeface="+mn-ea"/>
                <a:cs typeface="+mn-cs"/>
              </a:rPr>
              <a:t>fi</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lled</a:t>
            </a:r>
            <a:r>
              <a:rPr lang="en-GB" sz="1200" kern="1200" baseline="0" dirty="0">
                <a:solidFill>
                  <a:schemeClr val="tx1"/>
                </a:solidFill>
                <a:latin typeface="+mn-lt"/>
                <a:ea typeface="+mn-ea"/>
                <a:cs typeface="+mn-cs"/>
              </a:rPr>
              <a:t> bowel loops </a:t>
            </a:r>
            <a:r>
              <a:rPr lang="en-GB" sz="1200" kern="1200" baseline="0" dirty="0" err="1">
                <a:solidFill>
                  <a:schemeClr val="tx1"/>
                </a:solidFill>
                <a:latin typeface="+mn-lt"/>
                <a:ea typeface="+mn-ea"/>
                <a:cs typeface="+mn-cs"/>
              </a:rPr>
              <a:t>herniating</a:t>
            </a:r>
            <a:r>
              <a:rPr lang="en-GB" sz="1200" kern="1200" baseline="0" dirty="0">
                <a:solidFill>
                  <a:schemeClr val="tx1"/>
                </a:solidFill>
                <a:latin typeface="+mn-lt"/>
                <a:ea typeface="+mn-ea"/>
                <a:cs typeface="+mn-cs"/>
              </a:rPr>
              <a:t> into the right </a:t>
            </a:r>
            <a:r>
              <a:rPr lang="en-GB" sz="1200" kern="1200" baseline="0" dirty="0" err="1">
                <a:solidFill>
                  <a:schemeClr val="tx1"/>
                </a:solidFill>
                <a:latin typeface="+mn-lt"/>
                <a:ea typeface="+mn-ea"/>
                <a:cs typeface="+mn-cs"/>
              </a:rPr>
              <a:t>hemithorax</a:t>
            </a:r>
            <a:r>
              <a:rPr lang="en-GB" sz="1200" kern="1200" baseline="0" dirty="0">
                <a:solidFill>
                  <a:schemeClr val="tx1"/>
                </a:solidFill>
                <a:latin typeface="+mn-lt"/>
                <a:ea typeface="+mn-ea"/>
                <a:cs typeface="+mn-cs"/>
              </a:rPr>
              <a:t>. The heart and </a:t>
            </a:r>
            <a:r>
              <a:rPr lang="en-GB" sz="1200" kern="1200" baseline="0" dirty="0" err="1">
                <a:solidFill>
                  <a:schemeClr val="tx1"/>
                </a:solidFill>
                <a:latin typeface="+mn-lt"/>
                <a:ea typeface="+mn-ea"/>
                <a:cs typeface="+mn-cs"/>
              </a:rPr>
              <a:t>mediastinum</a:t>
            </a:r>
            <a:r>
              <a:rPr lang="en-GB" sz="1200" kern="1200" baseline="0" dirty="0">
                <a:solidFill>
                  <a:schemeClr val="tx1"/>
                </a:solidFill>
                <a:latin typeface="+mn-lt"/>
                <a:ea typeface="+mn-ea"/>
                <a:cs typeface="+mn-cs"/>
              </a:rPr>
              <a:t> have shifted to the left. The lungs are poorly aerated secondary to passive </a:t>
            </a:r>
            <a:r>
              <a:rPr lang="en-GB" sz="1200" kern="1200" baseline="0" dirty="0" err="1">
                <a:solidFill>
                  <a:schemeClr val="tx1"/>
                </a:solidFill>
                <a:latin typeface="+mn-lt"/>
                <a:ea typeface="+mn-ea"/>
                <a:cs typeface="+mn-cs"/>
              </a:rPr>
              <a:t>atelectasis</a:t>
            </a:r>
            <a:r>
              <a:rPr lang="en-GB" sz="1200"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A60EA9C-863E-4185-B504-060D052AD9FA}"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Incidence is 1 in 3000 to 4000 live births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presence of distal fistula – in crying newborn distension of stomach with air occurs, which compresses lungs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CXR 1 - </a:t>
            </a:r>
            <a:r>
              <a:rPr lang="en-GB" sz="1200" kern="1200" baseline="0" dirty="0">
                <a:solidFill>
                  <a:schemeClr val="tx1"/>
                </a:solidFill>
                <a:latin typeface="+mn-lt"/>
                <a:ea typeface="+mn-ea"/>
                <a:cs typeface="+mn-cs"/>
              </a:rPr>
              <a:t>Oesophageal </a:t>
            </a:r>
            <a:r>
              <a:rPr lang="en-GB" sz="1200" kern="1200" baseline="0" dirty="0" err="1">
                <a:solidFill>
                  <a:schemeClr val="tx1"/>
                </a:solidFill>
                <a:latin typeface="+mn-lt"/>
                <a:ea typeface="+mn-ea"/>
                <a:cs typeface="+mn-cs"/>
              </a:rPr>
              <a:t>atresia</a:t>
            </a:r>
            <a:r>
              <a:rPr lang="en-GB" sz="1200" kern="1200" baseline="0" dirty="0">
                <a:solidFill>
                  <a:schemeClr val="tx1"/>
                </a:solidFill>
                <a:latin typeface="+mn-lt"/>
                <a:ea typeface="+mn-ea"/>
                <a:cs typeface="+mn-cs"/>
              </a:rPr>
              <a:t>. A coiled feeding tube can be seen in the distended proximal oesophageal pouch. The gasless abdomen indicates the absence of a </a:t>
            </a:r>
            <a:r>
              <a:rPr lang="en-GB" sz="1200" kern="1200" baseline="0" dirty="0" err="1">
                <a:solidFill>
                  <a:schemeClr val="tx1"/>
                </a:solidFill>
                <a:latin typeface="+mn-lt"/>
                <a:ea typeface="+mn-ea"/>
                <a:cs typeface="+mn-cs"/>
              </a:rPr>
              <a:t>tracheo</a:t>
            </a:r>
            <a:r>
              <a:rPr lang="en-GB" sz="1200" kern="1200" baseline="0" dirty="0">
                <a:solidFill>
                  <a:schemeClr val="tx1"/>
                </a:solidFill>
                <a:latin typeface="+mn-lt"/>
                <a:ea typeface="+mn-ea"/>
                <a:cs typeface="+mn-cs"/>
              </a:rPr>
              <a:t>-oesophageal </a:t>
            </a:r>
            <a:r>
              <a:rPr lang="en-GB" sz="1200" kern="1200" baseline="0" dirty="0" err="1">
                <a:solidFill>
                  <a:schemeClr val="tx1"/>
                </a:solidFill>
                <a:latin typeface="+mn-lt"/>
                <a:ea typeface="+mn-ea"/>
                <a:cs typeface="+mn-cs"/>
              </a:rPr>
              <a:t>fifistula</a:t>
            </a:r>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CXR 2 - The clinicians were unable to pass a </a:t>
            </a:r>
            <a:r>
              <a:rPr lang="en-GB" sz="1200" kern="1200" baseline="0" dirty="0" err="1">
                <a:solidFill>
                  <a:schemeClr val="tx1"/>
                </a:solidFill>
                <a:latin typeface="+mn-lt"/>
                <a:ea typeface="+mn-ea"/>
                <a:cs typeface="+mn-cs"/>
              </a:rPr>
              <a:t>nasogastric</a:t>
            </a:r>
            <a:r>
              <a:rPr lang="en-GB" sz="1200" kern="1200" baseline="0" dirty="0">
                <a:solidFill>
                  <a:schemeClr val="tx1"/>
                </a:solidFill>
                <a:latin typeface="+mn-lt"/>
                <a:ea typeface="+mn-ea"/>
                <a:cs typeface="+mn-cs"/>
              </a:rPr>
              <a:t> (NG) tube. The radiograph demonstrates the NG tube ending in the proximal </a:t>
            </a:r>
            <a:r>
              <a:rPr lang="en-GB" sz="1200" kern="1200" baseline="0" dirty="0" err="1">
                <a:solidFill>
                  <a:schemeClr val="tx1"/>
                </a:solidFill>
                <a:latin typeface="+mn-lt"/>
                <a:ea typeface="+mn-ea"/>
                <a:cs typeface="+mn-cs"/>
              </a:rPr>
              <a:t>atretic</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esophagus</a:t>
            </a:r>
            <a:r>
              <a:rPr lang="en-GB" sz="1200" kern="1200" baseline="0" dirty="0">
                <a:solidFill>
                  <a:schemeClr val="tx1"/>
                </a:solidFill>
                <a:latin typeface="+mn-lt"/>
                <a:ea typeface="+mn-ea"/>
                <a:cs typeface="+mn-cs"/>
              </a:rPr>
              <a:t> (blind pouch). Air in the stomach suggests a </a:t>
            </a:r>
            <a:r>
              <a:rPr lang="en-GB" sz="1200" kern="1200" baseline="0" dirty="0" err="1">
                <a:solidFill>
                  <a:schemeClr val="tx1"/>
                </a:solidFill>
                <a:latin typeface="+mn-lt"/>
                <a:ea typeface="+mn-ea"/>
                <a:cs typeface="+mn-cs"/>
              </a:rPr>
              <a:t>tracheoesophageal</a:t>
            </a:r>
            <a:r>
              <a:rPr lang="en-GB" sz="1200" kern="1200" baseline="0" dirty="0">
                <a:solidFill>
                  <a:schemeClr val="tx1"/>
                </a:solidFill>
                <a:latin typeface="+mn-lt"/>
                <a:ea typeface="+mn-ea"/>
                <a:cs typeface="+mn-cs"/>
              </a:rPr>
              <a:t> fistula. In addition, a double-bubble sign of duodenal </a:t>
            </a:r>
            <a:r>
              <a:rPr lang="en-GB" sz="1200" kern="1200" baseline="0" dirty="0" err="1">
                <a:solidFill>
                  <a:schemeClr val="tx1"/>
                </a:solidFill>
                <a:latin typeface="+mn-lt"/>
                <a:ea typeface="+mn-ea"/>
                <a:cs typeface="+mn-cs"/>
              </a:rPr>
              <a:t>atresia</a:t>
            </a:r>
            <a:r>
              <a:rPr lang="en-GB" sz="1200" kern="1200" baseline="0" dirty="0">
                <a:solidFill>
                  <a:schemeClr val="tx1"/>
                </a:solidFill>
                <a:latin typeface="+mn-lt"/>
                <a:ea typeface="+mn-ea"/>
                <a:cs typeface="+mn-cs"/>
              </a:rPr>
              <a:t> is present.</a:t>
            </a:r>
            <a:endParaRPr lang="en-GB" dirty="0"/>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baseline="0" dirty="0">
                <a:solidFill>
                  <a:schemeClr val="tx1"/>
                </a:solidFill>
                <a:latin typeface="+mn-lt"/>
                <a:ea typeface="+mn-ea"/>
                <a:cs typeface="+mn-cs"/>
              </a:rPr>
              <a:t>Chest radiograph showing changes of mild RDS (grade 1)</a:t>
            </a:r>
          </a:p>
          <a:p>
            <a:r>
              <a:rPr lang="en-GB" sz="1200" i="1" kern="1200" baseline="0" dirty="0">
                <a:solidFill>
                  <a:schemeClr val="tx1"/>
                </a:solidFill>
                <a:latin typeface="+mn-lt"/>
                <a:ea typeface="+mn-ea"/>
                <a:cs typeface="+mn-cs"/>
              </a:rPr>
              <a:t>Chest radiograph showing changes of </a:t>
            </a:r>
            <a:r>
              <a:rPr lang="en-GB" sz="1200" i="1" kern="1200" baseline="0" dirty="0" err="1">
                <a:solidFill>
                  <a:schemeClr val="tx1"/>
                </a:solidFill>
                <a:latin typeface="+mn-lt"/>
                <a:ea typeface="+mn-ea"/>
                <a:cs typeface="+mn-cs"/>
              </a:rPr>
              <a:t>severeRDS</a:t>
            </a:r>
            <a:r>
              <a:rPr lang="en-GB" sz="1200" i="1" kern="1200" baseline="0" dirty="0">
                <a:solidFill>
                  <a:schemeClr val="tx1"/>
                </a:solidFill>
                <a:latin typeface="+mn-lt"/>
                <a:ea typeface="+mn-ea"/>
                <a:cs typeface="+mn-cs"/>
              </a:rPr>
              <a:t> equivalent to ‘white-out’ (grade 4)</a:t>
            </a:r>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Gasping type of breathing (in presence of fetal distress) results in aspiration of </a:t>
            </a:r>
            <a:r>
              <a:rPr lang="en-US" dirty="0" err="1"/>
              <a:t>meconium</a:t>
            </a:r>
            <a:r>
              <a:rPr lang="en-US" dirty="0"/>
              <a:t>, which can occur before, during or immediately following delivery.</a:t>
            </a:r>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baseline="0" dirty="0">
                <a:solidFill>
                  <a:schemeClr val="tx1"/>
                </a:solidFill>
                <a:latin typeface="+mn-lt"/>
                <a:ea typeface="+mn-ea"/>
                <a:cs typeface="+mn-cs"/>
              </a:rPr>
              <a:t>Chest radiograph of an infant with MAS. There are diffuse, patchy infiltrates bilaterally.</a:t>
            </a:r>
            <a:endParaRPr lang="en-GB"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Meconium</a:t>
            </a:r>
            <a:r>
              <a:rPr lang="en-US" dirty="0"/>
              <a:t> aspiration syndrome – areas</a:t>
            </a:r>
            <a:r>
              <a:rPr lang="en-US" baseline="0" dirty="0"/>
              <a:t> of </a:t>
            </a:r>
            <a:r>
              <a:rPr lang="en-US" baseline="0" dirty="0" err="1"/>
              <a:t>hazziness</a:t>
            </a:r>
            <a:r>
              <a:rPr lang="en-US" baseline="0" dirty="0"/>
              <a:t> and hyperinflation (mixed)</a:t>
            </a:r>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baseline="0" dirty="0">
                <a:solidFill>
                  <a:schemeClr val="tx1"/>
                </a:solidFill>
                <a:latin typeface="+mn-lt"/>
                <a:ea typeface="+mn-ea"/>
                <a:cs typeface="+mn-cs"/>
              </a:rPr>
              <a:t>CXR 1 - GBS pneumonia indistinguishable from RDS. </a:t>
            </a:r>
          </a:p>
          <a:p>
            <a:r>
              <a:rPr lang="en-GB" sz="1200" kern="1200" baseline="0" dirty="0">
                <a:solidFill>
                  <a:schemeClr val="tx1"/>
                </a:solidFill>
                <a:latin typeface="+mn-lt"/>
                <a:ea typeface="+mn-ea"/>
                <a:cs typeface="+mn-cs"/>
              </a:rPr>
              <a:t>CXR 2 - Diffuse </a:t>
            </a:r>
            <a:r>
              <a:rPr lang="en-GB" sz="1200" kern="1200" baseline="0" dirty="0" err="1">
                <a:solidFill>
                  <a:schemeClr val="tx1"/>
                </a:solidFill>
                <a:latin typeface="+mn-lt"/>
                <a:ea typeface="+mn-ea"/>
                <a:cs typeface="+mn-cs"/>
              </a:rPr>
              <a:t>reticulonodular</a:t>
            </a:r>
            <a:r>
              <a:rPr lang="en-GB" sz="1200" kern="1200" baseline="0" dirty="0">
                <a:solidFill>
                  <a:schemeClr val="tx1"/>
                </a:solidFill>
                <a:latin typeface="+mn-lt"/>
                <a:ea typeface="+mn-ea"/>
                <a:cs typeface="+mn-cs"/>
              </a:rPr>
              <a:t> airspace disease throughout both lungs suggest RDS. However, in this term baby (presence of humeral ossification</a:t>
            </a:r>
          </a:p>
          <a:p>
            <a:r>
              <a:rPr lang="en-GB" sz="1200" kern="1200" baseline="0" dirty="0" err="1">
                <a:solidFill>
                  <a:schemeClr val="tx1"/>
                </a:solidFill>
                <a:latin typeface="+mn-lt"/>
                <a:ea typeface="+mn-ea"/>
                <a:cs typeface="+mn-cs"/>
              </a:rPr>
              <a:t>center</a:t>
            </a:r>
            <a:r>
              <a:rPr lang="en-GB" sz="1200" kern="1200" baseline="0" dirty="0">
                <a:solidFill>
                  <a:schemeClr val="tx1"/>
                </a:solidFill>
                <a:latin typeface="+mn-lt"/>
                <a:ea typeface="+mn-ea"/>
                <a:cs typeface="+mn-cs"/>
              </a:rPr>
              <a:t> dates this baby as at least 36 weeks) the findings suggest another </a:t>
            </a:r>
            <a:r>
              <a:rPr lang="en-GB" sz="1200" kern="1200" baseline="0" dirty="0" err="1">
                <a:solidFill>
                  <a:schemeClr val="tx1"/>
                </a:solidFill>
                <a:latin typeface="+mn-lt"/>
                <a:ea typeface="+mn-ea"/>
                <a:cs typeface="+mn-cs"/>
              </a:rPr>
              <a:t>etiology</a:t>
            </a:r>
            <a:r>
              <a:rPr lang="en-GB" sz="1200" kern="1200" baseline="0" dirty="0">
                <a:solidFill>
                  <a:schemeClr val="tx1"/>
                </a:solidFill>
                <a:latin typeface="+mn-lt"/>
                <a:ea typeface="+mn-ea"/>
                <a:cs typeface="+mn-cs"/>
              </a:rPr>
              <a:t>—beta streptococcal pneumonia.</a:t>
            </a:r>
            <a:endParaRPr lang="en-GB" dirty="0"/>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can be primary idiopathic, wherein excessive </a:t>
            </a:r>
            <a:r>
              <a:rPr lang="en-US" dirty="0" err="1"/>
              <a:t>muscularization</a:t>
            </a:r>
            <a:r>
              <a:rPr lang="en-US" dirty="0"/>
              <a:t> of pulmonary arterial system occurs leading to elevated PVR. </a:t>
            </a:r>
          </a:p>
          <a:p>
            <a:r>
              <a:rPr lang="en-US" dirty="0"/>
              <a:t>Secondary PPHN occurs in conditions like </a:t>
            </a:r>
          </a:p>
          <a:p>
            <a:pPr marL="514350" indent="-514350">
              <a:buFont typeface="+mj-lt"/>
              <a:buAutoNum type="arabicPeriod"/>
            </a:pPr>
            <a:r>
              <a:rPr lang="en-US" dirty="0"/>
              <a:t>intrauterine asphyxia (hypoxia and acidosis results in pulmonary </a:t>
            </a:r>
            <a:r>
              <a:rPr lang="en-US" dirty="0" err="1"/>
              <a:t>vasocontriction</a:t>
            </a:r>
            <a:r>
              <a:rPr lang="en-US" dirty="0"/>
              <a:t>)</a:t>
            </a:r>
          </a:p>
          <a:p>
            <a:pPr marL="514350" indent="-514350">
              <a:buFont typeface="+mj-lt"/>
              <a:buAutoNum type="arabicPeriod"/>
            </a:pPr>
            <a:r>
              <a:rPr lang="en-US" dirty="0" err="1"/>
              <a:t>meconium</a:t>
            </a:r>
            <a:r>
              <a:rPr lang="en-US" dirty="0"/>
              <a:t> aspiration syndrome (aspirated </a:t>
            </a:r>
            <a:r>
              <a:rPr lang="en-US" dirty="0" err="1"/>
              <a:t>meconium</a:t>
            </a:r>
            <a:r>
              <a:rPr lang="en-US" dirty="0"/>
              <a:t> leads to release of various chemical mediators in alveoli, which results in pulmonary vasospasm)</a:t>
            </a:r>
          </a:p>
          <a:p>
            <a:pPr marL="514350" indent="-514350">
              <a:buFont typeface="+mj-lt"/>
              <a:buAutoNum type="arabicPeriod"/>
            </a:pPr>
            <a:r>
              <a:rPr lang="en-US" dirty="0"/>
              <a:t>septicemia (suppression of endogenous NO production, pulmonary vasoconstriction associated with the release of </a:t>
            </a:r>
            <a:r>
              <a:rPr lang="en-US" dirty="0" err="1"/>
              <a:t>thromboxanes</a:t>
            </a:r>
            <a:r>
              <a:rPr lang="en-US" dirty="0"/>
              <a:t>)</a:t>
            </a:r>
          </a:p>
          <a:p>
            <a:pPr marL="514350" indent="-514350">
              <a:buFont typeface="+mj-lt"/>
              <a:buAutoNum type="arabicPeriod"/>
            </a:pPr>
            <a:r>
              <a:rPr lang="en-US" dirty="0"/>
              <a:t>pulmonary </a:t>
            </a:r>
            <a:r>
              <a:rPr lang="en-US" dirty="0" err="1"/>
              <a:t>hypoplasia</a:t>
            </a:r>
            <a:r>
              <a:rPr lang="en-US" dirty="0"/>
              <a:t> due to diaphragmatic hernia and </a:t>
            </a:r>
            <a:r>
              <a:rPr lang="en-US" dirty="0" err="1"/>
              <a:t>oligohydramnios</a:t>
            </a:r>
            <a:r>
              <a:rPr lang="en-US" dirty="0"/>
              <a:t> (wherein lung as well as pulmonary arteriolar development is affected due to compression effect) </a:t>
            </a:r>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Cyanosis/degree of hypoxemia is more compared to severity of respiratory distress.</a:t>
            </a:r>
          </a:p>
          <a:p>
            <a:endParaRPr lang="en-US" dirty="0"/>
          </a:p>
        </p:txBody>
      </p:sp>
      <p:sp>
        <p:nvSpPr>
          <p:cNvPr id="4" name="Slide Number Placeholder 3"/>
          <p:cNvSpPr>
            <a:spLocks noGrp="1"/>
          </p:cNvSpPr>
          <p:nvPr>
            <p:ph type="sldNum" sz="quarter" idx="10"/>
          </p:nvPr>
        </p:nvSpPr>
        <p:spPr/>
        <p:txBody>
          <a:bodyPr/>
          <a:lstStyle/>
          <a:p>
            <a:fld id="{AA60EA9C-863E-4185-B504-060D052AD9FA}"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D2303AB-0A78-4821-B234-A678E630F1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3AB-0A78-4821-B234-A678E630F1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3AB-0A78-4821-B234-A678E630F1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3AB-0A78-4821-B234-A678E630F1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3AB-0A78-4821-B234-A678E630F1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303AB-0A78-4821-B234-A678E630F1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303AB-0A78-4821-B234-A678E630F1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303AB-0A78-4821-B234-A678E630F1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303AB-0A78-4821-B234-A678E630F1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303AB-0A78-4821-B234-A678E630F1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E68C557-A303-4455-8E9E-FF522F3B162C}"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D2303AB-0A78-4821-B234-A678E630F15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68C557-A303-4455-8E9E-FF522F3B162C}" type="datetimeFigureOut">
              <a:rPr lang="en-US" smtClean="0"/>
              <a:pPr/>
              <a:t>11/29/2024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2303AB-0A78-4821-B234-A678E630F15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direct.com/science/article/pii/S0140673604168529" TargetMode="External"/><Relationship Id="rId2" Type="http://schemas.openxmlformats.org/officeDocument/2006/relationships/hyperlink" Target="http://www.sciencedirect.com/science/journal/01406736/364/9434"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Respiratory Distress in Newborn</a:t>
            </a:r>
          </a:p>
        </p:txBody>
      </p:sp>
      <p:sp>
        <p:nvSpPr>
          <p:cNvPr id="5" name="Subtitle 4"/>
          <p:cNvSpPr>
            <a:spLocks noGrp="1"/>
          </p:cNvSpPr>
          <p:nvPr>
            <p:ph type="subTitle" idx="1"/>
          </p:nvPr>
        </p:nvSpPr>
        <p:spPr>
          <a:xfrm>
            <a:off x="3779912" y="5661248"/>
            <a:ext cx="5256256" cy="1352592"/>
          </a:xfrm>
        </p:spPr>
        <p:txBody>
          <a:bodyPr/>
          <a:lstStyle/>
          <a:p>
            <a:r>
              <a:rPr lang="en-US" dirty="0"/>
              <a:t>DR. MANISH RASANIA</a:t>
            </a:r>
          </a:p>
          <a:p>
            <a:r>
              <a:rPr lang="en-US" dirty="0"/>
              <a:t>DEPARTMENT OF PAEDIATRICS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br>
              <a:rPr lang="en-US" dirty="0"/>
            </a:br>
            <a:r>
              <a:rPr lang="en-US" sz="3600" dirty="0"/>
              <a:t> </a:t>
            </a:r>
            <a:r>
              <a:rPr lang="en-US" sz="4900" dirty="0"/>
              <a:t>Hyaline Membrane Disease</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It occurs due to deficiency of surfactant.</a:t>
            </a:r>
          </a:p>
          <a:p>
            <a:r>
              <a:rPr lang="en-US" dirty="0"/>
              <a:t>Surfactant lines alveolar lining, it decreases surface tension, and thus prevents collapse of alveoli at the end of expiration. </a:t>
            </a:r>
          </a:p>
          <a:p>
            <a:r>
              <a:rPr lang="en-US" dirty="0"/>
              <a:t>It is produced by type II alveolar cells. Its production starts at 20 to 24 weeks of gestation. Adequate amount of surfactant is available by 35 weeks of gestation.</a:t>
            </a:r>
          </a:p>
          <a:p>
            <a:r>
              <a:rPr lang="en-US" dirty="0"/>
              <a:t>In the deficiency of surfactant – alveoli collapse, results in respiratory distress, V/P mismatch, hypoxia and </a:t>
            </a:r>
            <a:r>
              <a:rPr lang="en-US" dirty="0" err="1"/>
              <a:t>hypercarbia</a:t>
            </a:r>
            <a:r>
              <a:rPr lang="en-US" dirty="0"/>
              <a:t>. </a:t>
            </a:r>
          </a:p>
          <a:p>
            <a:r>
              <a:rPr lang="en-US" dirty="0"/>
              <a:t>Premature birth is the most common etiological factor for RDS.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791200"/>
          </a:xfrm>
        </p:spPr>
        <p:txBody>
          <a:bodyPr>
            <a:normAutofit lnSpcReduction="10000"/>
          </a:bodyPr>
          <a:lstStyle/>
          <a:p>
            <a:r>
              <a:rPr lang="en-US" dirty="0"/>
              <a:t>Incidence and severity of RDS is inversely proportionate to the gestational age. Risk of RDS is 80% in those who are &lt; 28 </a:t>
            </a:r>
            <a:r>
              <a:rPr lang="en-US" dirty="0" err="1"/>
              <a:t>weeker</a:t>
            </a:r>
            <a:r>
              <a:rPr lang="en-US" dirty="0"/>
              <a:t>, 50% in those who are &lt; 30 </a:t>
            </a:r>
            <a:r>
              <a:rPr lang="en-US" dirty="0" err="1"/>
              <a:t>weeker</a:t>
            </a:r>
            <a:r>
              <a:rPr lang="en-US" dirty="0"/>
              <a:t>, 10% at 34 weeks. </a:t>
            </a:r>
          </a:p>
          <a:p>
            <a:r>
              <a:rPr lang="en-US" dirty="0"/>
              <a:t>Maternal diabetes, birth asphyxia are other risk factors for the RDS.</a:t>
            </a:r>
          </a:p>
          <a:p>
            <a:pPr>
              <a:buNone/>
            </a:pPr>
            <a:r>
              <a:rPr lang="en-US" dirty="0"/>
              <a:t>Common presenting features </a:t>
            </a:r>
          </a:p>
          <a:p>
            <a:r>
              <a:rPr lang="en-US" dirty="0"/>
              <a:t>Premature neonate</a:t>
            </a:r>
          </a:p>
          <a:p>
            <a:r>
              <a:rPr lang="en-US" dirty="0"/>
              <a:t>Respiratory distress starts soon after birth (within 4-6 hours of birth)- </a:t>
            </a:r>
            <a:r>
              <a:rPr lang="en-US" dirty="0" err="1"/>
              <a:t>tachypnea</a:t>
            </a:r>
            <a:r>
              <a:rPr lang="en-US" dirty="0"/>
              <a:t>, retractions, grunting.</a:t>
            </a:r>
          </a:p>
          <a:p>
            <a:r>
              <a:rPr lang="en-US" dirty="0"/>
              <a:t>Distress increases till 72 hours of age unless condition is managed early and adequately with surfactant administration and CPAP or </a:t>
            </a:r>
            <a:r>
              <a:rPr lang="en-US" dirty="0" err="1"/>
              <a:t>ventilatory</a:t>
            </a:r>
            <a:r>
              <a:rPr lang="en-US" dirty="0"/>
              <a:t> support.</a:t>
            </a:r>
          </a:p>
          <a:p>
            <a:r>
              <a:rPr lang="en-US" dirty="0"/>
              <a:t>Chest X-ray is diagnostic.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0"/>
            <a:ext cx="8534400" cy="914400"/>
          </a:xfrm>
        </p:spPr>
        <p:txBody>
          <a:bodyPr>
            <a:noAutofit/>
          </a:bodyPr>
          <a:lstStyle/>
          <a:p>
            <a:r>
              <a:rPr lang="en-GB" sz="4000" b="1" i="1" dirty="0"/>
              <a:t>Radiological Grading of Severity of RDS</a:t>
            </a:r>
            <a:endParaRPr lang="en-US" sz="3600" dirty="0"/>
          </a:p>
        </p:txBody>
      </p:sp>
      <p:graphicFrame>
        <p:nvGraphicFramePr>
          <p:cNvPr id="4" name="Content Placeholder 3"/>
          <p:cNvGraphicFramePr>
            <a:graphicFrameLocks noGrp="1"/>
          </p:cNvGraphicFramePr>
          <p:nvPr>
            <p:ph idx="1"/>
          </p:nvPr>
        </p:nvGraphicFramePr>
        <p:xfrm>
          <a:off x="457200" y="925521"/>
          <a:ext cx="8229600" cy="5745918"/>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406789">
                <a:tc>
                  <a:txBody>
                    <a:bodyPr/>
                    <a:lstStyle/>
                    <a:p>
                      <a:r>
                        <a:rPr lang="en-US" sz="2000" dirty="0"/>
                        <a:t>Grade </a:t>
                      </a:r>
                    </a:p>
                  </a:txBody>
                  <a:tcPr/>
                </a:tc>
                <a:tc>
                  <a:txBody>
                    <a:bodyPr/>
                    <a:lstStyle/>
                    <a:p>
                      <a:r>
                        <a:rPr lang="en-US" sz="2000" dirty="0"/>
                        <a:t>Characteristics</a:t>
                      </a:r>
                    </a:p>
                  </a:txBody>
                  <a:tcPr/>
                </a:tc>
                <a:extLst>
                  <a:ext uri="{0D108BD9-81ED-4DB2-BD59-A6C34878D82A}">
                    <a16:rowId xmlns:a16="http://schemas.microsoft.com/office/drawing/2014/main" val="10000"/>
                  </a:ext>
                </a:extLst>
              </a:tr>
              <a:tr h="1032620">
                <a:tc>
                  <a:txBody>
                    <a:bodyPr/>
                    <a:lstStyle/>
                    <a:p>
                      <a:r>
                        <a:rPr lang="en-GB" sz="2000" dirty="0"/>
                        <a:t>Grade 1 </a:t>
                      </a:r>
                      <a:endParaRPr lang="en-US" sz="2000" dirty="0"/>
                    </a:p>
                  </a:txBody>
                  <a:tcPr/>
                </a:tc>
                <a:tc>
                  <a:txBody>
                    <a:bodyPr/>
                    <a:lstStyle/>
                    <a:p>
                      <a:r>
                        <a:rPr lang="en-GB" sz="2000" dirty="0"/>
                        <a:t>Very fine granularity</a:t>
                      </a:r>
                    </a:p>
                    <a:p>
                      <a:r>
                        <a:rPr lang="en-GB" sz="2000" dirty="0"/>
                        <a:t>Air </a:t>
                      </a:r>
                      <a:r>
                        <a:rPr lang="en-GB" sz="2000" dirty="0" err="1"/>
                        <a:t>bronchograms</a:t>
                      </a:r>
                      <a:r>
                        <a:rPr lang="en-GB" sz="2000" dirty="0"/>
                        <a:t> within heart borders</a:t>
                      </a:r>
                    </a:p>
                    <a:p>
                      <a:endParaRPr lang="en-US" sz="2000" dirty="0"/>
                    </a:p>
                  </a:txBody>
                  <a:tcPr/>
                </a:tc>
                <a:extLst>
                  <a:ext uri="{0D108BD9-81ED-4DB2-BD59-A6C34878D82A}">
                    <a16:rowId xmlns:a16="http://schemas.microsoft.com/office/drawing/2014/main" val="10001"/>
                  </a:ext>
                </a:extLst>
              </a:tr>
              <a:tr h="1032620">
                <a:tc>
                  <a:txBody>
                    <a:bodyPr/>
                    <a:lstStyle/>
                    <a:p>
                      <a:r>
                        <a:rPr lang="en-GB" sz="2000" dirty="0"/>
                        <a:t>Grade 2</a:t>
                      </a:r>
                      <a:endParaRPr lang="en-US" sz="2000" dirty="0"/>
                    </a:p>
                  </a:txBody>
                  <a:tcPr/>
                </a:tc>
                <a:tc>
                  <a:txBody>
                    <a:bodyPr/>
                    <a:lstStyle/>
                    <a:p>
                      <a:r>
                        <a:rPr lang="en-GB" sz="2000" dirty="0"/>
                        <a:t>Generalized </a:t>
                      </a:r>
                      <a:r>
                        <a:rPr lang="en-GB" sz="2000" dirty="0" err="1"/>
                        <a:t>reticulogranular</a:t>
                      </a:r>
                      <a:r>
                        <a:rPr lang="en-GB" sz="2000" dirty="0"/>
                        <a:t> mottling</a:t>
                      </a:r>
                    </a:p>
                    <a:p>
                      <a:r>
                        <a:rPr lang="en-GB" sz="2000" dirty="0"/>
                        <a:t>Air </a:t>
                      </a:r>
                      <a:r>
                        <a:rPr lang="en-GB" sz="2000" dirty="0" err="1"/>
                        <a:t>bronchograms</a:t>
                      </a:r>
                      <a:r>
                        <a:rPr lang="en-GB" sz="2000" dirty="0"/>
                        <a:t> projected beyond heart borders</a:t>
                      </a:r>
                    </a:p>
                    <a:p>
                      <a:endParaRPr lang="en-US" sz="2000" dirty="0"/>
                    </a:p>
                  </a:txBody>
                  <a:tcPr/>
                </a:tc>
                <a:extLst>
                  <a:ext uri="{0D108BD9-81ED-4DB2-BD59-A6C34878D82A}">
                    <a16:rowId xmlns:a16="http://schemas.microsoft.com/office/drawing/2014/main" val="10002"/>
                  </a:ext>
                </a:extLst>
              </a:tr>
              <a:tr h="1658449">
                <a:tc>
                  <a:txBody>
                    <a:bodyPr/>
                    <a:lstStyle/>
                    <a:p>
                      <a:r>
                        <a:rPr lang="en-GB" sz="2000" dirty="0"/>
                        <a:t>Grade 3</a:t>
                      </a:r>
                      <a:endParaRPr lang="en-US" sz="2000" dirty="0"/>
                    </a:p>
                  </a:txBody>
                  <a:tcPr/>
                </a:tc>
                <a:tc>
                  <a:txBody>
                    <a:bodyPr/>
                    <a:lstStyle/>
                    <a:p>
                      <a:r>
                        <a:rPr lang="en-GB" sz="2000" dirty="0"/>
                        <a:t>More confluent densities</a:t>
                      </a:r>
                    </a:p>
                    <a:p>
                      <a:r>
                        <a:rPr lang="en-GB" sz="2000" dirty="0"/>
                        <a:t>More extensive air </a:t>
                      </a:r>
                      <a:r>
                        <a:rPr lang="en-GB" sz="2000" dirty="0" err="1"/>
                        <a:t>bronchograms</a:t>
                      </a:r>
                      <a:r>
                        <a:rPr lang="en-GB" sz="2000" dirty="0"/>
                        <a:t> - </a:t>
                      </a:r>
                    </a:p>
                    <a:p>
                      <a:r>
                        <a:rPr lang="en-GB" sz="2000" dirty="0"/>
                        <a:t>Extending to second and third bronchial divisions</a:t>
                      </a:r>
                    </a:p>
                    <a:p>
                      <a:r>
                        <a:rPr lang="en-GB" sz="2000" dirty="0"/>
                        <a:t>Heart borders still visible</a:t>
                      </a:r>
                    </a:p>
                    <a:p>
                      <a:endParaRPr lang="en-US" sz="2000" dirty="0"/>
                    </a:p>
                  </a:txBody>
                  <a:tcPr/>
                </a:tc>
                <a:extLst>
                  <a:ext uri="{0D108BD9-81ED-4DB2-BD59-A6C34878D82A}">
                    <a16:rowId xmlns:a16="http://schemas.microsoft.com/office/drawing/2014/main" val="10003"/>
                  </a:ext>
                </a:extLst>
              </a:tr>
              <a:tr h="1573401">
                <a:tc>
                  <a:txBody>
                    <a:bodyPr/>
                    <a:lstStyle/>
                    <a:p>
                      <a:r>
                        <a:rPr lang="en-GB" sz="2000" dirty="0"/>
                        <a:t>Grade 4</a:t>
                      </a:r>
                      <a:endParaRPr lang="en-US" sz="2000" dirty="0"/>
                    </a:p>
                  </a:txBody>
                  <a:tcPr/>
                </a:tc>
                <a:tc>
                  <a:txBody>
                    <a:bodyPr/>
                    <a:lstStyle/>
                    <a:p>
                      <a:r>
                        <a:rPr lang="en-GB" sz="2000" dirty="0"/>
                        <a:t>Complete </a:t>
                      </a:r>
                      <a:r>
                        <a:rPr lang="en-GB" sz="2000" dirty="0" err="1"/>
                        <a:t>opacification</a:t>
                      </a:r>
                      <a:r>
                        <a:rPr lang="en-GB" sz="2000" dirty="0"/>
                        <a:t> of lung fields</a:t>
                      </a:r>
                    </a:p>
                    <a:p>
                      <a:r>
                        <a:rPr lang="en-GB" sz="2000" dirty="0"/>
                        <a:t>Absence of air </a:t>
                      </a:r>
                      <a:r>
                        <a:rPr lang="en-GB" sz="2000" dirty="0" err="1"/>
                        <a:t>bronchograms</a:t>
                      </a:r>
                      <a:endParaRPr lang="en-GB" sz="2000" dirty="0"/>
                    </a:p>
                    <a:p>
                      <a:r>
                        <a:rPr lang="en-GB" sz="2000" dirty="0"/>
                        <a:t>Heart borders no longer visible</a:t>
                      </a:r>
                    </a:p>
                    <a:p>
                      <a:r>
                        <a:rPr lang="en-GB" sz="2000" dirty="0"/>
                        <a:t>‘White-out’ appearance</a:t>
                      </a:r>
                    </a:p>
                    <a:p>
                      <a:endParaRPr lang="en-US"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br>
              <a:rPr lang="en-US" sz="2800" dirty="0"/>
            </a:br>
            <a:r>
              <a:rPr lang="en-US" sz="2800" dirty="0"/>
              <a:t> </a:t>
            </a:r>
            <a:r>
              <a:rPr lang="en-US" sz="4000" dirty="0"/>
              <a:t>HMD (Hyaline Membrane Disease)</a:t>
            </a:r>
          </a:p>
        </p:txBody>
      </p:sp>
      <p:pic>
        <p:nvPicPr>
          <p:cNvPr id="1026" name="Picture 2" descr="C:\books\newborn\Neonatal CXR &amp; USG\CXR - parenchymal lung dis\RDS2.jpg"/>
          <p:cNvPicPr>
            <a:picLocks noGrp="1" noChangeAspect="1" noChangeArrowheads="1"/>
          </p:cNvPicPr>
          <p:nvPr>
            <p:ph idx="1"/>
          </p:nvPr>
        </p:nvPicPr>
        <p:blipFill>
          <a:blip r:embed="rId3" cstate="print"/>
          <a:srcRect/>
          <a:stretch>
            <a:fillRect/>
          </a:stretch>
        </p:blipFill>
        <p:spPr bwMode="auto">
          <a:xfrm>
            <a:off x="5105400" y="1600200"/>
            <a:ext cx="4038600" cy="381000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0" y="1600200"/>
            <a:ext cx="4038600" cy="3733800"/>
          </a:xfrm>
          <a:prstGeom prst="rect">
            <a:avLst/>
          </a:prstGeom>
          <a:noFill/>
          <a:ln w="9525">
            <a:noFill/>
            <a:miter lim="800000"/>
            <a:headEnd/>
            <a:tailEnd/>
          </a:ln>
          <a:effectLst/>
        </p:spPr>
      </p:pic>
      <p:sp>
        <p:nvSpPr>
          <p:cNvPr id="6" name="TextBox 5"/>
          <p:cNvSpPr txBox="1"/>
          <p:nvPr/>
        </p:nvSpPr>
        <p:spPr>
          <a:xfrm>
            <a:off x="0" y="5867400"/>
            <a:ext cx="4419600" cy="830997"/>
          </a:xfrm>
          <a:prstGeom prst="rect">
            <a:avLst/>
          </a:prstGeom>
          <a:noFill/>
        </p:spPr>
        <p:txBody>
          <a:bodyPr wrap="square" rtlCol="0">
            <a:spAutoFit/>
          </a:bodyPr>
          <a:lstStyle/>
          <a:p>
            <a:r>
              <a:rPr lang="en-GB" sz="2400" b="1" dirty="0"/>
              <a:t>Changes of mild RDS </a:t>
            </a:r>
          </a:p>
          <a:p>
            <a:r>
              <a:rPr lang="en-GB" sz="2400" b="1" dirty="0"/>
              <a:t>(grade 1)</a:t>
            </a:r>
          </a:p>
        </p:txBody>
      </p:sp>
      <p:sp>
        <p:nvSpPr>
          <p:cNvPr id="7" name="TextBox 6"/>
          <p:cNvSpPr txBox="1"/>
          <p:nvPr/>
        </p:nvSpPr>
        <p:spPr>
          <a:xfrm>
            <a:off x="4572000" y="5943600"/>
            <a:ext cx="4572000" cy="830997"/>
          </a:xfrm>
          <a:prstGeom prst="rect">
            <a:avLst/>
          </a:prstGeom>
          <a:noFill/>
        </p:spPr>
        <p:txBody>
          <a:bodyPr wrap="square" rtlCol="0">
            <a:spAutoFit/>
          </a:bodyPr>
          <a:lstStyle/>
          <a:p>
            <a:r>
              <a:rPr lang="en-GB" sz="2400" b="1" dirty="0"/>
              <a:t>Changes of </a:t>
            </a:r>
            <a:r>
              <a:rPr lang="en-GB" sz="2400" b="1" dirty="0" err="1"/>
              <a:t>severeRDS</a:t>
            </a:r>
            <a:r>
              <a:rPr lang="en-GB" sz="2400" b="1" dirty="0"/>
              <a:t> ‘white-out’ (grade 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2362200" y="685800"/>
            <a:ext cx="4381500" cy="5048250"/>
          </a:xfrm>
          <a:prstGeom prst="rect">
            <a:avLst/>
          </a:prstGeom>
          <a:noFill/>
          <a:ln w="9525">
            <a:noFill/>
            <a:miter lim="800000"/>
            <a:headEnd/>
            <a:tailEnd/>
          </a:ln>
          <a:effectLst/>
        </p:spPr>
      </p:pic>
      <p:sp>
        <p:nvSpPr>
          <p:cNvPr id="6" name="TextBox 5"/>
          <p:cNvSpPr txBox="1"/>
          <p:nvPr/>
        </p:nvSpPr>
        <p:spPr>
          <a:xfrm>
            <a:off x="2667000" y="6096000"/>
            <a:ext cx="4343400" cy="461665"/>
          </a:xfrm>
          <a:prstGeom prst="rect">
            <a:avLst/>
          </a:prstGeom>
          <a:noFill/>
        </p:spPr>
        <p:txBody>
          <a:bodyPr wrap="square" rtlCol="0">
            <a:spAutoFit/>
          </a:bodyPr>
          <a:lstStyle/>
          <a:p>
            <a:r>
              <a:rPr lang="en-GB" sz="2400" b="1" dirty="0"/>
              <a:t>Changes of  RDS (grade 3)</a:t>
            </a:r>
            <a:endParaRPr lang="en-US"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RDS</a:t>
            </a:r>
          </a:p>
        </p:txBody>
      </p:sp>
      <p:sp>
        <p:nvSpPr>
          <p:cNvPr id="3" name="Content Placeholder 2"/>
          <p:cNvSpPr>
            <a:spLocks noGrp="1"/>
          </p:cNvSpPr>
          <p:nvPr>
            <p:ph idx="1"/>
          </p:nvPr>
        </p:nvSpPr>
        <p:spPr/>
        <p:txBody>
          <a:bodyPr>
            <a:normAutofit fontScale="92500" lnSpcReduction="10000"/>
          </a:bodyPr>
          <a:lstStyle/>
          <a:p>
            <a:r>
              <a:rPr lang="en-US" dirty="0"/>
              <a:t>Monitor SpO2 – maintain between 90 – 93%</a:t>
            </a:r>
          </a:p>
          <a:p>
            <a:r>
              <a:rPr lang="en-US" dirty="0"/>
              <a:t>Oxygen therapy – with O2 Hood or Nasal prongs</a:t>
            </a:r>
          </a:p>
          <a:p>
            <a:r>
              <a:rPr lang="en-US" dirty="0"/>
              <a:t>Respiratory support – CPAP/Ventilator</a:t>
            </a:r>
          </a:p>
          <a:p>
            <a:r>
              <a:rPr lang="en-US" dirty="0"/>
              <a:t>Early CPAP and Early Surfactant therapy is most helpful.</a:t>
            </a:r>
          </a:p>
          <a:p>
            <a:r>
              <a:rPr lang="en-US" dirty="0"/>
              <a:t>Surfactant should be used only where facilities for ventilation/CPAP is available. </a:t>
            </a:r>
          </a:p>
          <a:p>
            <a:r>
              <a:rPr lang="en-US" dirty="0"/>
              <a:t>Cost – 10 to 20000 Rs</a:t>
            </a:r>
          </a:p>
          <a:p>
            <a:r>
              <a:rPr lang="en-US" dirty="0"/>
              <a:t>Dose – 100 mg/kg </a:t>
            </a:r>
            <a:r>
              <a:rPr lang="en-US" dirty="0" err="1"/>
              <a:t>phospholipid</a:t>
            </a:r>
            <a:endParaRPr lang="en-US" dirty="0"/>
          </a:p>
          <a:p>
            <a:r>
              <a:rPr lang="en-US" dirty="0"/>
              <a:t>Supportive management – iv fluid, continuous monitoring, prevention of hypothermia, prevention of hypoglycemia, aseptic precautions to prevent infections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Prevention of RDS – Antenatal Steroids</a:t>
            </a:r>
          </a:p>
        </p:txBody>
      </p:sp>
      <p:sp>
        <p:nvSpPr>
          <p:cNvPr id="3" name="Content Placeholder 2"/>
          <p:cNvSpPr>
            <a:spLocks noGrp="1"/>
          </p:cNvSpPr>
          <p:nvPr>
            <p:ph idx="1"/>
          </p:nvPr>
        </p:nvSpPr>
        <p:spPr/>
        <p:txBody>
          <a:bodyPr/>
          <a:lstStyle/>
          <a:p>
            <a:r>
              <a:rPr lang="en-US" dirty="0"/>
              <a:t>Preterm </a:t>
            </a:r>
            <a:r>
              <a:rPr lang="en-US" dirty="0" err="1"/>
              <a:t>labour</a:t>
            </a:r>
            <a:r>
              <a:rPr lang="en-US" dirty="0"/>
              <a:t> – 24 to 34 weeks of gestation, irrespective of PROM, Hypertension, Diabetes</a:t>
            </a:r>
          </a:p>
          <a:p>
            <a:r>
              <a:rPr lang="en-US" dirty="0" err="1"/>
              <a:t>Betamethasone</a:t>
            </a:r>
            <a:r>
              <a:rPr lang="en-US" dirty="0"/>
              <a:t> – 12 mg IM every 24 hours × 2 doses</a:t>
            </a:r>
          </a:p>
          <a:p>
            <a:r>
              <a:rPr lang="en-US" dirty="0" err="1"/>
              <a:t>Dexamethasone</a:t>
            </a:r>
            <a:r>
              <a:rPr lang="en-US" dirty="0"/>
              <a:t> – 6 mg every 12 hourly × 4 doses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52400"/>
          <a:ext cx="8709340" cy="94335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733800">
                  <a:extLst>
                    <a:ext uri="{9D8B030D-6E8A-4147-A177-3AD203B41FA5}">
                      <a16:colId xmlns:a16="http://schemas.microsoft.com/office/drawing/2014/main" val="20003"/>
                    </a:ext>
                  </a:extLst>
                </a:gridCol>
                <a:gridCol w="1546540">
                  <a:extLst>
                    <a:ext uri="{9D8B030D-6E8A-4147-A177-3AD203B41FA5}">
                      <a16:colId xmlns:a16="http://schemas.microsoft.com/office/drawing/2014/main" val="20004"/>
                    </a:ext>
                  </a:extLst>
                </a:gridCol>
              </a:tblGrid>
              <a:tr h="838200">
                <a:tc>
                  <a:txBody>
                    <a:bodyPr/>
                    <a:lstStyle/>
                    <a:p>
                      <a:r>
                        <a:rPr lang="en-US" dirty="0"/>
                        <a:t>Study </a:t>
                      </a:r>
                    </a:p>
                  </a:txBody>
                  <a:tcPr/>
                </a:tc>
                <a:tc>
                  <a:txBody>
                    <a:bodyPr/>
                    <a:lstStyle/>
                    <a:p>
                      <a:r>
                        <a:rPr lang="en-US" dirty="0"/>
                        <a:t>Journal, Authors</a:t>
                      </a:r>
                    </a:p>
                  </a:txBody>
                  <a:tcPr/>
                </a:tc>
                <a:tc>
                  <a:txBody>
                    <a:bodyPr/>
                    <a:lstStyle/>
                    <a:p>
                      <a:r>
                        <a:rPr lang="en-US" dirty="0"/>
                        <a:t>Level of </a:t>
                      </a:r>
                      <a:r>
                        <a:rPr lang="en-US" dirty="0" err="1"/>
                        <a:t>Evid</a:t>
                      </a:r>
                      <a:endParaRPr lang="en-US" dirty="0"/>
                    </a:p>
                  </a:txBody>
                  <a:tcPr/>
                </a:tc>
                <a:tc>
                  <a:txBody>
                    <a:bodyPr/>
                    <a:lstStyle/>
                    <a:p>
                      <a:r>
                        <a:rPr lang="en-US" dirty="0"/>
                        <a:t>Results </a:t>
                      </a:r>
                    </a:p>
                  </a:txBody>
                  <a:tcPr/>
                </a:tc>
                <a:tc>
                  <a:txBody>
                    <a:bodyPr/>
                    <a:lstStyle/>
                    <a:p>
                      <a:r>
                        <a:rPr lang="en-US" dirty="0"/>
                        <a:t>Conclusions </a:t>
                      </a:r>
                    </a:p>
                  </a:txBody>
                  <a:tcPr/>
                </a:tc>
                <a:extLst>
                  <a:ext uri="{0D108BD9-81ED-4DB2-BD59-A6C34878D82A}">
                    <a16:rowId xmlns:a16="http://schemas.microsoft.com/office/drawing/2014/main" val="10000"/>
                  </a:ext>
                </a:extLst>
              </a:tr>
              <a:tr h="5345097">
                <a:tc>
                  <a:txBody>
                    <a:bodyPr/>
                    <a:lstStyle/>
                    <a:p>
                      <a:r>
                        <a:rPr kumimoji="0" lang="en-US" b="1" i="0" kern="1200" dirty="0">
                          <a:solidFill>
                            <a:schemeClr val="dk1"/>
                          </a:solidFill>
                          <a:latin typeface="+mn-lt"/>
                          <a:ea typeface="+mn-ea"/>
                          <a:cs typeface="+mn-cs"/>
                        </a:rPr>
                        <a:t>Avoidance of mechanical ventilation by surfactant treatment of spontaneously breathing preterm infants (AMV): an open-label, </a:t>
                      </a:r>
                      <a:r>
                        <a:rPr kumimoji="0" lang="en-US" b="1" i="0" kern="1200" dirty="0" err="1">
                          <a:solidFill>
                            <a:schemeClr val="dk1"/>
                          </a:solidFill>
                          <a:latin typeface="+mn-lt"/>
                          <a:ea typeface="+mn-ea"/>
                          <a:cs typeface="+mn-cs"/>
                        </a:rPr>
                        <a:t>randomised</a:t>
                      </a:r>
                      <a:r>
                        <a:rPr kumimoji="0" lang="en-US" b="1" i="0" kern="1200" dirty="0">
                          <a:solidFill>
                            <a:schemeClr val="dk1"/>
                          </a:solidFill>
                          <a:latin typeface="+mn-lt"/>
                          <a:ea typeface="+mn-ea"/>
                          <a:cs typeface="+mn-cs"/>
                        </a:rPr>
                        <a:t>, controlled trial.</a:t>
                      </a:r>
                    </a:p>
                    <a:p>
                      <a:r>
                        <a:rPr kumimoji="0" lang="en-US" b="0" i="0" kern="1200" dirty="0">
                          <a:solidFill>
                            <a:schemeClr val="dk1"/>
                          </a:solidFill>
                          <a:latin typeface="+mn-lt"/>
                          <a:ea typeface="+mn-ea"/>
                          <a:cs typeface="+mn-cs"/>
                        </a:rPr>
                        <a:t> </a:t>
                      </a:r>
                    </a:p>
                  </a:txBody>
                  <a:tcPr/>
                </a:tc>
                <a:tc>
                  <a:txBody>
                    <a:bodyPr/>
                    <a:lstStyle/>
                    <a:p>
                      <a:r>
                        <a:rPr kumimoji="0" lang="en-US" b="0" i="0" u="sng" kern="1200" dirty="0">
                          <a:solidFill>
                            <a:schemeClr val="dk1"/>
                          </a:solidFill>
                          <a:latin typeface="+mn-lt"/>
                          <a:ea typeface="+mn-ea"/>
                          <a:cs typeface="+mn-cs"/>
                          <a:hlinkClick r:id="" action="ppaction://noaction"/>
                        </a:rPr>
                        <a:t>Lancet.</a:t>
                      </a:r>
                      <a:r>
                        <a:rPr kumimoji="0" lang="en-US" b="0" i="0" kern="1200" dirty="0">
                          <a:solidFill>
                            <a:schemeClr val="dk1"/>
                          </a:solidFill>
                          <a:latin typeface="+mn-lt"/>
                          <a:ea typeface="+mn-ea"/>
                          <a:cs typeface="+mn-cs"/>
                        </a:rPr>
                        <a:t> 2011 Nov 5;378(9803):1627-34. </a:t>
                      </a:r>
                      <a:r>
                        <a:rPr kumimoji="0" lang="en-US" b="0" i="0" kern="1200" dirty="0" err="1">
                          <a:solidFill>
                            <a:schemeClr val="dk1"/>
                          </a:solidFill>
                          <a:latin typeface="+mn-lt"/>
                          <a:ea typeface="+mn-ea"/>
                          <a:cs typeface="+mn-cs"/>
                        </a:rPr>
                        <a:t>doi</a:t>
                      </a:r>
                      <a:r>
                        <a:rPr kumimoji="0" lang="en-US" b="0" i="0" kern="1200" dirty="0">
                          <a:solidFill>
                            <a:schemeClr val="dk1"/>
                          </a:solidFill>
                          <a:latin typeface="+mn-lt"/>
                          <a:ea typeface="+mn-ea"/>
                          <a:cs typeface="+mn-cs"/>
                        </a:rPr>
                        <a:t>: 10.1016/S0140-6736(11)60986-0. </a:t>
                      </a:r>
                      <a:r>
                        <a:rPr kumimoji="0" lang="en-US" b="0" i="0" kern="1200" dirty="0" err="1">
                          <a:solidFill>
                            <a:schemeClr val="dk1"/>
                          </a:solidFill>
                          <a:latin typeface="+mn-lt"/>
                          <a:ea typeface="+mn-ea"/>
                          <a:cs typeface="+mn-cs"/>
                        </a:rPr>
                        <a:t>Epub</a:t>
                      </a:r>
                      <a:r>
                        <a:rPr kumimoji="0" lang="en-US" b="0" i="0" kern="1200" dirty="0">
                          <a:solidFill>
                            <a:schemeClr val="dk1"/>
                          </a:solidFill>
                          <a:latin typeface="+mn-lt"/>
                          <a:ea typeface="+mn-ea"/>
                          <a:cs typeface="+mn-cs"/>
                        </a:rPr>
                        <a:t> 2011 Sep 29.</a:t>
                      </a:r>
                      <a:endParaRPr kumimoji="0" lang="en-US" b="0" i="0" u="sng" kern="1200" dirty="0">
                        <a:solidFill>
                          <a:schemeClr val="dk1"/>
                        </a:solidFill>
                        <a:latin typeface="+mn-lt"/>
                        <a:ea typeface="+mn-ea"/>
                        <a:cs typeface="+mn-cs"/>
                        <a:hlinkClick r:id="" action="ppaction://noaction"/>
                      </a:endParaRPr>
                    </a:p>
                    <a:p>
                      <a:r>
                        <a:rPr kumimoji="0" lang="en-US" b="0" i="0" u="sng" kern="1200" dirty="0" err="1">
                          <a:solidFill>
                            <a:schemeClr val="dk1"/>
                          </a:solidFill>
                          <a:latin typeface="+mn-lt"/>
                          <a:ea typeface="+mn-ea"/>
                          <a:cs typeface="+mn-cs"/>
                          <a:hlinkClick r:id="" action="ppaction://noaction"/>
                        </a:rPr>
                        <a:t>Göpel</a:t>
                      </a:r>
                      <a:r>
                        <a:rPr kumimoji="0" lang="en-US" b="0" i="0" u="sng" kern="1200" dirty="0">
                          <a:solidFill>
                            <a:schemeClr val="dk1"/>
                          </a:solidFill>
                          <a:latin typeface="+mn-lt"/>
                          <a:ea typeface="+mn-ea"/>
                          <a:cs typeface="+mn-cs"/>
                          <a:hlinkClick r:id="" action="ppaction://noaction"/>
                        </a:rPr>
                        <a:t> W</a:t>
                      </a:r>
                      <a:r>
                        <a:rPr kumimoji="0" lang="en-US" b="0" i="0" kern="1200" baseline="30000" dirty="0">
                          <a:solidFill>
                            <a:schemeClr val="dk1"/>
                          </a:solidFill>
                          <a:latin typeface="+mn-lt"/>
                          <a:ea typeface="+mn-ea"/>
                          <a:cs typeface="+mn-cs"/>
                        </a:rPr>
                        <a:t>1</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 action="ppaction://noaction"/>
                        </a:rPr>
                        <a:t>Kribs</a:t>
                      </a:r>
                      <a:r>
                        <a:rPr kumimoji="0" lang="en-US" b="0" i="0" u="sng" kern="1200" dirty="0">
                          <a:solidFill>
                            <a:schemeClr val="dk1"/>
                          </a:solidFill>
                          <a:latin typeface="+mn-lt"/>
                          <a:ea typeface="+mn-ea"/>
                          <a:cs typeface="+mn-cs"/>
                          <a:hlinkClick r:id="" action="ppaction://noaction"/>
                        </a:rPr>
                        <a:t> A</a:t>
                      </a:r>
                      <a:r>
                        <a:rPr kumimoji="0" lang="en-US" b="0" i="0" kern="1200" dirty="0">
                          <a:solidFill>
                            <a:schemeClr val="dk1"/>
                          </a:solidFill>
                          <a:latin typeface="+mn-lt"/>
                          <a:ea typeface="+mn-ea"/>
                          <a:cs typeface="+mn-cs"/>
                        </a:rPr>
                        <a:t>, </a:t>
                      </a:r>
                      <a:r>
                        <a:rPr kumimoji="0" lang="en-US" b="0" i="0" u="sng" kern="1200" dirty="0">
                          <a:solidFill>
                            <a:schemeClr val="dk1"/>
                          </a:solidFill>
                          <a:latin typeface="+mn-lt"/>
                          <a:ea typeface="+mn-ea"/>
                          <a:cs typeface="+mn-cs"/>
                          <a:hlinkClick r:id="" action="ppaction://noaction"/>
                        </a:rPr>
                        <a:t>Ziegler A</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 action="ppaction://noaction"/>
                        </a:rPr>
                        <a:t>Laux</a:t>
                      </a:r>
                      <a:r>
                        <a:rPr kumimoji="0" lang="en-US" b="0" i="0" u="sng" kern="1200" dirty="0">
                          <a:solidFill>
                            <a:schemeClr val="dk1"/>
                          </a:solidFill>
                          <a:latin typeface="+mn-lt"/>
                          <a:ea typeface="+mn-ea"/>
                          <a:cs typeface="+mn-cs"/>
                          <a:hlinkClick r:id="" action="ppaction://noaction"/>
                        </a:rPr>
                        <a:t> R</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 action="ppaction://noaction"/>
                        </a:rPr>
                        <a:t>Hoehn</a:t>
                      </a:r>
                      <a:r>
                        <a:rPr kumimoji="0" lang="en-US" b="0" i="0" u="sng" kern="1200" dirty="0">
                          <a:solidFill>
                            <a:schemeClr val="dk1"/>
                          </a:solidFill>
                          <a:latin typeface="+mn-lt"/>
                          <a:ea typeface="+mn-ea"/>
                          <a:cs typeface="+mn-cs"/>
                          <a:hlinkClick r:id="" action="ppaction://noaction"/>
                        </a:rPr>
                        <a:t> T</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 action="ppaction://noaction"/>
                        </a:rPr>
                        <a:t>Wieg</a:t>
                      </a:r>
                      <a:r>
                        <a:rPr kumimoji="0" lang="en-US" b="0" i="0" u="sng" kern="1200" dirty="0">
                          <a:solidFill>
                            <a:schemeClr val="dk1"/>
                          </a:solidFill>
                          <a:latin typeface="+mn-lt"/>
                          <a:ea typeface="+mn-ea"/>
                          <a:cs typeface="+mn-cs"/>
                          <a:hlinkClick r:id="" action="ppaction://noaction"/>
                        </a:rPr>
                        <a:t> C</a:t>
                      </a:r>
                      <a:r>
                        <a:rPr kumimoji="0" lang="en-US" b="0" i="0" kern="1200" dirty="0">
                          <a:solidFill>
                            <a:schemeClr val="dk1"/>
                          </a:solidFill>
                          <a:latin typeface="+mn-lt"/>
                          <a:ea typeface="+mn-ea"/>
                          <a:cs typeface="+mn-cs"/>
                        </a:rPr>
                        <a:t>, </a:t>
                      </a:r>
                      <a:r>
                        <a:rPr kumimoji="0" lang="en-US" b="0" i="0" u="sng" kern="1200" dirty="0">
                          <a:solidFill>
                            <a:schemeClr val="dk1"/>
                          </a:solidFill>
                          <a:latin typeface="+mn-lt"/>
                          <a:ea typeface="+mn-ea"/>
                          <a:cs typeface="+mn-cs"/>
                          <a:hlinkClick r:id="" action="ppaction://noaction"/>
                        </a:rPr>
                        <a:t>Siegel J</a:t>
                      </a:r>
                      <a:r>
                        <a:rPr kumimoji="0" lang="en-US" b="0" i="0" kern="1200" dirty="0">
                          <a:solidFill>
                            <a:schemeClr val="dk1"/>
                          </a:solidFill>
                          <a:latin typeface="+mn-lt"/>
                          <a:ea typeface="+mn-ea"/>
                          <a:cs typeface="+mn-cs"/>
                        </a:rPr>
                        <a:t>, </a:t>
                      </a:r>
                      <a:r>
                        <a:rPr kumimoji="0" lang="en-US" b="0" i="0" u="sng" kern="1200" dirty="0" err="1">
                          <a:solidFill>
                            <a:schemeClr val="dk1"/>
                          </a:solidFill>
                          <a:latin typeface="+mn-lt"/>
                          <a:ea typeface="+mn-ea"/>
                          <a:cs typeface="+mn-cs"/>
                          <a:hlinkClick r:id="" action="ppaction://noaction"/>
                        </a:rPr>
                        <a:t>Avenarius</a:t>
                      </a:r>
                      <a:r>
                        <a:rPr kumimoji="0" lang="en-US" b="0" i="0" u="sng" kern="1200" dirty="0">
                          <a:solidFill>
                            <a:schemeClr val="dk1"/>
                          </a:solidFill>
                          <a:latin typeface="+mn-lt"/>
                          <a:ea typeface="+mn-ea"/>
                          <a:cs typeface="+mn-cs"/>
                          <a:hlinkClick r:id="" action="ppaction://noaction"/>
                        </a:rPr>
                        <a:t> S</a:t>
                      </a:r>
                      <a:r>
                        <a:rPr kumimoji="0" lang="en-US" b="0" i="0" kern="1200" dirty="0">
                          <a:solidFill>
                            <a:schemeClr val="dk1"/>
                          </a:solidFill>
                          <a:latin typeface="+mn-lt"/>
                          <a:ea typeface="+mn-ea"/>
                          <a:cs typeface="+mn-cs"/>
                        </a:rPr>
                        <a:t>,</a:t>
                      </a:r>
                      <a:endParaRPr lang="en-US" dirty="0"/>
                    </a:p>
                  </a:txBody>
                  <a:tcPr/>
                </a:tc>
                <a:tc>
                  <a:txBody>
                    <a:bodyPr/>
                    <a:lstStyle/>
                    <a:p>
                      <a:r>
                        <a:rPr lang="en-US" dirty="0"/>
                        <a:t>2</a:t>
                      </a:r>
                    </a:p>
                  </a:txBody>
                  <a:tcPr/>
                </a:tc>
                <a:tc>
                  <a:txBody>
                    <a:bodyPr/>
                    <a:lstStyle/>
                    <a:p>
                      <a:r>
                        <a:rPr kumimoji="0" lang="en-US" b="0" i="0" kern="1200" dirty="0">
                          <a:solidFill>
                            <a:schemeClr val="dk1"/>
                          </a:solidFill>
                          <a:latin typeface="+mn-lt"/>
                          <a:ea typeface="+mn-ea"/>
                          <a:cs typeface="+mn-cs"/>
                        </a:rPr>
                        <a:t>108 infants were assigned to the intervention group and 112 infants to the standard treatment group. All infants were </a:t>
                      </a:r>
                      <a:r>
                        <a:rPr kumimoji="0" lang="en-US" b="0" i="0" kern="1200" dirty="0" err="1">
                          <a:solidFill>
                            <a:schemeClr val="dk1"/>
                          </a:solidFill>
                          <a:latin typeface="+mn-lt"/>
                          <a:ea typeface="+mn-ea"/>
                          <a:cs typeface="+mn-cs"/>
                        </a:rPr>
                        <a:t>analysed</a:t>
                      </a:r>
                      <a:r>
                        <a:rPr kumimoji="0" lang="en-US" b="0" i="0" kern="1200" dirty="0">
                          <a:solidFill>
                            <a:schemeClr val="dk1"/>
                          </a:solidFill>
                          <a:latin typeface="+mn-lt"/>
                          <a:ea typeface="+mn-ea"/>
                          <a:cs typeface="+mn-cs"/>
                        </a:rPr>
                        <a:t>. On day 2 or 3 after birth, 30 (28%) infants in the intervention group were mechanically ventilated versus 51 (46%) in the standard treatment group (number needed to treat 6, 95% CI 3-20, absolute risk reduction 0·18, 95% CI 0·30-0·05, p=0·008). 36 (33%) infants in the intervention group were mechanically ventilated during their stay in the hospital compared with 82 (73%) in the standard treatment group (number needed to treat: 3, 95% CI 2-4, p&lt;0·0001). The intervention group had significantly fewer median days on mechanical ventilation, (0 days. IQR 0-3 </a:t>
                      </a:r>
                      <a:r>
                        <a:rPr kumimoji="0" lang="en-US" b="0" i="0" kern="1200" dirty="0" err="1">
                          <a:solidFill>
                            <a:schemeClr val="dk1"/>
                          </a:solidFill>
                          <a:latin typeface="+mn-lt"/>
                          <a:ea typeface="+mn-ea"/>
                          <a:cs typeface="+mn-cs"/>
                        </a:rPr>
                        <a:t>vs</a:t>
                      </a:r>
                      <a:r>
                        <a:rPr kumimoji="0" lang="en-US" b="0" i="0" kern="1200" dirty="0">
                          <a:solidFill>
                            <a:schemeClr val="dk1"/>
                          </a:solidFill>
                          <a:latin typeface="+mn-lt"/>
                          <a:ea typeface="+mn-ea"/>
                          <a:cs typeface="+mn-cs"/>
                        </a:rPr>
                        <a:t> 2 days, 0-5) and a lower need for oxygen therapy at 28 days (30 infants [30%] </a:t>
                      </a:r>
                      <a:r>
                        <a:rPr kumimoji="0" lang="en-US" b="0" i="0" kern="1200" dirty="0" err="1">
                          <a:solidFill>
                            <a:schemeClr val="dk1"/>
                          </a:solidFill>
                          <a:latin typeface="+mn-lt"/>
                          <a:ea typeface="+mn-ea"/>
                          <a:cs typeface="+mn-cs"/>
                        </a:rPr>
                        <a:t>vs</a:t>
                      </a:r>
                      <a:r>
                        <a:rPr kumimoji="0" lang="en-US" b="0" i="0" kern="1200" dirty="0">
                          <a:solidFill>
                            <a:schemeClr val="dk1"/>
                          </a:solidFill>
                          <a:latin typeface="+mn-lt"/>
                          <a:ea typeface="+mn-ea"/>
                          <a:cs typeface="+mn-cs"/>
                        </a:rPr>
                        <a:t> 49 infants [45%], p=0·032) compared with the standard treatment group. We recorded no differences between groups for mortality (seven deaths in the intervention group </a:t>
                      </a:r>
                      <a:r>
                        <a:rPr kumimoji="0" lang="en-US" b="0" i="0" kern="1200" dirty="0" err="1">
                          <a:solidFill>
                            <a:schemeClr val="dk1"/>
                          </a:solidFill>
                          <a:latin typeface="+mn-lt"/>
                          <a:ea typeface="+mn-ea"/>
                          <a:cs typeface="+mn-cs"/>
                        </a:rPr>
                        <a:t>vs</a:t>
                      </a:r>
                      <a:r>
                        <a:rPr kumimoji="0" lang="en-US" b="0" i="0" kern="1200" dirty="0">
                          <a:solidFill>
                            <a:schemeClr val="dk1"/>
                          </a:solidFill>
                          <a:latin typeface="+mn-lt"/>
                          <a:ea typeface="+mn-ea"/>
                          <a:cs typeface="+mn-cs"/>
                        </a:rPr>
                        <a:t> five in the standard treatment group) and serious adverse events (21 </a:t>
                      </a:r>
                      <a:r>
                        <a:rPr kumimoji="0" lang="en-US" b="0" i="0" kern="1200" dirty="0" err="1">
                          <a:solidFill>
                            <a:schemeClr val="dk1"/>
                          </a:solidFill>
                          <a:latin typeface="+mn-lt"/>
                          <a:ea typeface="+mn-ea"/>
                          <a:cs typeface="+mn-cs"/>
                        </a:rPr>
                        <a:t>vs</a:t>
                      </a:r>
                      <a:r>
                        <a:rPr kumimoji="0" lang="en-US" b="0" i="0" kern="1200" dirty="0">
                          <a:solidFill>
                            <a:schemeClr val="dk1"/>
                          </a:solidFill>
                          <a:latin typeface="+mn-lt"/>
                          <a:ea typeface="+mn-ea"/>
                          <a:cs typeface="+mn-cs"/>
                        </a:rPr>
                        <a:t> 28).</a:t>
                      </a:r>
                      <a:endParaRPr lang="en-US" dirty="0"/>
                    </a:p>
                  </a:txBody>
                  <a:tcPr/>
                </a:tc>
                <a:tc>
                  <a:txBody>
                    <a:bodyPr/>
                    <a:lstStyle/>
                    <a:p>
                      <a:r>
                        <a:rPr kumimoji="0" lang="en-US" b="0" i="0" kern="1200">
                          <a:solidFill>
                            <a:schemeClr val="dk1"/>
                          </a:solidFill>
                          <a:latin typeface="+mn-lt"/>
                          <a:ea typeface="+mn-ea"/>
                          <a:cs typeface="+mn-cs"/>
                        </a:rPr>
                        <a:t>The application of surfactant via a thin catheter to spontaneously breathing preterm infants receiving continuous positive airway pressure reduces the need for mechanical ventilation.</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4000" dirty="0"/>
              <a:t>Transient </a:t>
            </a:r>
            <a:r>
              <a:rPr lang="en-US" sz="4000" dirty="0" err="1"/>
              <a:t>Tachypnea</a:t>
            </a:r>
            <a:r>
              <a:rPr lang="en-US" sz="4000" dirty="0"/>
              <a:t> of Newborn (TTN)</a:t>
            </a:r>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US" dirty="0"/>
              <a:t>It is a condition which arises whenever there is delayed clearance of fetal lung fluid.</a:t>
            </a:r>
          </a:p>
          <a:p>
            <a:r>
              <a:rPr lang="en-US" dirty="0"/>
              <a:t>Fetal lungs are filled with amniotic fluid. Immediately after birth - Fluid present in lungs is replaced by gas by following mechanisms. </a:t>
            </a:r>
          </a:p>
          <a:p>
            <a:pPr marL="514350" indent="-514350">
              <a:buFont typeface="+mj-lt"/>
              <a:buAutoNum type="arabicPeriod"/>
            </a:pPr>
            <a:r>
              <a:rPr lang="en-US" dirty="0"/>
              <a:t>During labor – adrenergic hormones are released which inhibit secretion of fluid by alveolar epithelium.</a:t>
            </a:r>
          </a:p>
          <a:p>
            <a:pPr marL="514350" indent="-514350">
              <a:buFont typeface="+mj-lt"/>
              <a:buAutoNum type="arabicPeriod"/>
            </a:pPr>
            <a:r>
              <a:rPr lang="en-US" dirty="0"/>
              <a:t>During vaginal birth chest is compressed while passage through birth canal which squeezes out lung fluid.</a:t>
            </a:r>
          </a:p>
          <a:p>
            <a:pPr marL="514350" indent="-514350">
              <a:buFont typeface="+mj-lt"/>
              <a:buAutoNum type="arabicPeriod"/>
            </a:pPr>
            <a:r>
              <a:rPr lang="en-US" dirty="0"/>
              <a:t>Good breathing efforts result in enhanced </a:t>
            </a:r>
            <a:r>
              <a:rPr lang="en-US" dirty="0" err="1"/>
              <a:t>reabsorption</a:t>
            </a:r>
            <a:r>
              <a:rPr lang="en-US" dirty="0"/>
              <a:t> of lung fluid in pulmonary arterioles.</a:t>
            </a:r>
            <a:endParaRPr lang="en-IN"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638800"/>
          </a:xfrm>
        </p:spPr>
        <p:txBody>
          <a:bodyPr>
            <a:normAutofit/>
          </a:bodyPr>
          <a:lstStyle/>
          <a:p>
            <a:r>
              <a:rPr lang="en-US" sz="2400" dirty="0"/>
              <a:t>Postnatal clearance of lung fluid is much slower after CS delivery, precipitate labor and in premature deliveries. </a:t>
            </a:r>
          </a:p>
          <a:p>
            <a:r>
              <a:rPr lang="en-US" sz="2400" dirty="0"/>
              <a:t>TTN is more common in neonates who are late preterm or term born.</a:t>
            </a:r>
          </a:p>
          <a:p>
            <a:r>
              <a:rPr lang="en-US" sz="2400" dirty="0"/>
              <a:t>Onset of respiratory distress is within first 6 hours of life.</a:t>
            </a:r>
          </a:p>
          <a:p>
            <a:r>
              <a:rPr lang="en-US" sz="2400" dirty="0"/>
              <a:t>Respiratory distress is usually of mild to moderate severity. </a:t>
            </a:r>
          </a:p>
          <a:p>
            <a:r>
              <a:rPr lang="en-US" sz="2400" dirty="0"/>
              <a:t>Usually they do not require supplemental oxygen with FiO2 &gt; 40%. Respiratory failure and need for mechanical ventilation are rare.</a:t>
            </a:r>
          </a:p>
          <a:p>
            <a:r>
              <a:rPr lang="en-US" sz="2400" dirty="0"/>
              <a:t>Respiratory distress gradually improves with time, and usually persist for 12 to 24 hours in mild cases and up to 72 hours of life in severe cases.</a:t>
            </a:r>
          </a:p>
          <a:p>
            <a:r>
              <a:rPr lang="en-US" sz="2400" dirty="0"/>
              <a:t>CXR is having characteristic appearance.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Respiratory Distress in Newborn</a:t>
            </a:r>
          </a:p>
        </p:txBody>
      </p:sp>
      <p:sp>
        <p:nvSpPr>
          <p:cNvPr id="3" name="Content Placeholder 2"/>
          <p:cNvSpPr>
            <a:spLocks noGrp="1"/>
          </p:cNvSpPr>
          <p:nvPr>
            <p:ph idx="1"/>
          </p:nvPr>
        </p:nvSpPr>
        <p:spPr/>
        <p:txBody>
          <a:bodyPr/>
          <a:lstStyle/>
          <a:p>
            <a:r>
              <a:rPr lang="en-US" dirty="0"/>
              <a:t>Incidence – 4 to 6% of live births</a:t>
            </a:r>
          </a:p>
          <a:p>
            <a:r>
              <a:rPr lang="en-US" dirty="0"/>
              <a:t>Associated with significant morbidity &amp; mortality</a:t>
            </a:r>
          </a:p>
          <a:p>
            <a:r>
              <a:rPr lang="en-US" dirty="0"/>
              <a:t>Early recognition, timely referral &amp; appropriate treatment is essential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en-US" sz="4000" dirty="0"/>
              <a:t>Transient </a:t>
            </a:r>
            <a:r>
              <a:rPr lang="en-US" sz="4000" dirty="0" err="1"/>
              <a:t>Tachypnea</a:t>
            </a:r>
            <a:r>
              <a:rPr lang="en-US" sz="4000" dirty="0"/>
              <a:t> of Newborn (TTN)</a:t>
            </a:r>
          </a:p>
        </p:txBody>
      </p:sp>
      <p:sp>
        <p:nvSpPr>
          <p:cNvPr id="7" name="Content Placeholder 6"/>
          <p:cNvSpPr>
            <a:spLocks noGrp="1"/>
          </p:cNvSpPr>
          <p:nvPr>
            <p:ph sz="half" idx="2"/>
          </p:nvPr>
        </p:nvSpPr>
        <p:spPr>
          <a:xfrm>
            <a:off x="4495800" y="1920085"/>
            <a:ext cx="4343400" cy="4434840"/>
          </a:xfrm>
        </p:spPr>
        <p:txBody>
          <a:bodyPr/>
          <a:lstStyle/>
          <a:p>
            <a:r>
              <a:rPr lang="en-GB" dirty="0"/>
              <a:t>Diffuse </a:t>
            </a:r>
            <a:r>
              <a:rPr lang="en-GB" dirty="0" err="1"/>
              <a:t>perihilar</a:t>
            </a:r>
            <a:r>
              <a:rPr lang="en-GB" dirty="0"/>
              <a:t> </a:t>
            </a:r>
            <a:r>
              <a:rPr lang="en-GB" dirty="0" err="1"/>
              <a:t>strandlike</a:t>
            </a:r>
            <a:r>
              <a:rPr lang="en-GB" dirty="0"/>
              <a:t> opacities (</a:t>
            </a:r>
            <a:r>
              <a:rPr lang="en-GB" i="1" dirty="0"/>
              <a:t>of retained pulmonary fluid) </a:t>
            </a:r>
            <a:endParaRPr lang="en-GB" dirty="0"/>
          </a:p>
          <a:p>
            <a:r>
              <a:rPr lang="en-GB" dirty="0"/>
              <a:t> Fluid in the minor fissure </a:t>
            </a:r>
            <a:r>
              <a:rPr lang="en-GB" i="1" dirty="0"/>
              <a:t>(arrow).</a:t>
            </a:r>
          </a:p>
          <a:p>
            <a:r>
              <a:rPr lang="en-GB" i="1" dirty="0"/>
              <a:t> The lungs are well expanded. </a:t>
            </a:r>
            <a:endParaRPr lang="en-US" dirty="0"/>
          </a:p>
          <a:p>
            <a:endParaRPr lang="en-US" dirty="0"/>
          </a:p>
        </p:txBody>
      </p:sp>
      <p:pic>
        <p:nvPicPr>
          <p:cNvPr id="8" name="Picture 2"/>
          <p:cNvPicPr>
            <a:picLocks noGrp="1" noChangeAspect="1" noChangeArrowheads="1"/>
          </p:cNvPicPr>
          <p:nvPr>
            <p:ph sz="half" idx="1"/>
          </p:nvPr>
        </p:nvPicPr>
        <p:blipFill>
          <a:blip r:embed="rId2" cstate="print"/>
          <a:srcRect/>
          <a:stretch>
            <a:fillRect/>
          </a:stretch>
        </p:blipFill>
        <p:spPr bwMode="auto">
          <a:xfrm>
            <a:off x="0" y="1828800"/>
            <a:ext cx="4038600" cy="39624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4000" dirty="0" err="1"/>
              <a:t>Meconium</a:t>
            </a:r>
            <a:r>
              <a:rPr lang="en-US" sz="4000" dirty="0"/>
              <a:t> Aspiration Syndrome (MAS)</a:t>
            </a:r>
          </a:p>
        </p:txBody>
      </p:sp>
      <p:sp>
        <p:nvSpPr>
          <p:cNvPr id="3" name="Content Placeholder 2"/>
          <p:cNvSpPr>
            <a:spLocks noGrp="1"/>
          </p:cNvSpPr>
          <p:nvPr>
            <p:ph idx="1"/>
          </p:nvPr>
        </p:nvSpPr>
        <p:spPr>
          <a:xfrm>
            <a:off x="457200" y="1447800"/>
            <a:ext cx="8229600" cy="5029200"/>
          </a:xfrm>
        </p:spPr>
        <p:txBody>
          <a:bodyPr>
            <a:normAutofit lnSpcReduction="10000"/>
          </a:bodyPr>
          <a:lstStyle/>
          <a:p>
            <a:r>
              <a:rPr lang="en-US" dirty="0"/>
              <a:t>Normally passage of </a:t>
            </a:r>
            <a:r>
              <a:rPr lang="en-US" dirty="0" err="1"/>
              <a:t>meconium</a:t>
            </a:r>
            <a:r>
              <a:rPr lang="en-US" dirty="0"/>
              <a:t> occurs after birth.</a:t>
            </a:r>
          </a:p>
          <a:p>
            <a:r>
              <a:rPr lang="en-US" dirty="0"/>
              <a:t>In </a:t>
            </a:r>
            <a:r>
              <a:rPr lang="en-US" dirty="0" err="1"/>
              <a:t>utero</a:t>
            </a:r>
            <a:r>
              <a:rPr lang="en-US" dirty="0"/>
              <a:t> passage of </a:t>
            </a:r>
            <a:r>
              <a:rPr lang="en-US" dirty="0" err="1"/>
              <a:t>meconium</a:t>
            </a:r>
            <a:r>
              <a:rPr lang="en-US" dirty="0"/>
              <a:t> occurs when  </a:t>
            </a:r>
          </a:p>
          <a:p>
            <a:pPr marL="514350" indent="-514350">
              <a:buFont typeface="+mj-lt"/>
              <a:buAutoNum type="arabicPeriod"/>
            </a:pPr>
            <a:r>
              <a:rPr lang="en-US" dirty="0"/>
              <a:t>Acute or chronic fetal hypoxia with </a:t>
            </a:r>
            <a:r>
              <a:rPr lang="en-US" dirty="0" err="1"/>
              <a:t>vagal</a:t>
            </a:r>
            <a:r>
              <a:rPr lang="en-US" dirty="0"/>
              <a:t> stimulation.  </a:t>
            </a:r>
          </a:p>
          <a:p>
            <a:pPr marL="514350" indent="-514350">
              <a:buFont typeface="+mj-lt"/>
              <a:buAutoNum type="arabicPeriod"/>
            </a:pPr>
            <a:r>
              <a:rPr lang="en-US" dirty="0" err="1"/>
              <a:t>Postmature</a:t>
            </a:r>
            <a:r>
              <a:rPr lang="en-US" dirty="0"/>
              <a:t> fetus with rising </a:t>
            </a:r>
            <a:r>
              <a:rPr lang="en-US" dirty="0" err="1"/>
              <a:t>motilin</a:t>
            </a:r>
            <a:r>
              <a:rPr lang="en-US" dirty="0"/>
              <a:t> levels leading to increased GI motility. </a:t>
            </a:r>
          </a:p>
          <a:p>
            <a:pPr marL="514350" indent="-514350">
              <a:buFont typeface="+mj-lt"/>
              <a:buAutoNum type="arabicPeriod"/>
            </a:pPr>
            <a:r>
              <a:rPr lang="en-US" dirty="0"/>
              <a:t>Breech presentation because of pressure on abdomen.</a:t>
            </a:r>
          </a:p>
          <a:p>
            <a:r>
              <a:rPr lang="en-US" dirty="0"/>
              <a:t>In </a:t>
            </a:r>
            <a:r>
              <a:rPr lang="en-US" dirty="0" err="1"/>
              <a:t>utero</a:t>
            </a:r>
            <a:r>
              <a:rPr lang="en-US" dirty="0"/>
              <a:t> passage of </a:t>
            </a:r>
            <a:r>
              <a:rPr lang="en-US" dirty="0" err="1"/>
              <a:t>meconium</a:t>
            </a:r>
            <a:r>
              <a:rPr lang="en-US" dirty="0"/>
              <a:t> is unlikely in premature neonates of &lt; 34 weeks of gestation.</a:t>
            </a:r>
          </a:p>
          <a:p>
            <a:r>
              <a:rPr lang="en-US" dirty="0"/>
              <a:t>It is more common in IUGR neonates, post term and term neonates.</a:t>
            </a:r>
          </a:p>
          <a:p>
            <a:pPr marL="514350" indent="-514350">
              <a:buSzPct val="100000"/>
              <a:buFont typeface="Arial" pitchFamily="34" charset="0"/>
              <a:buChar cha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562600"/>
          </a:xfrm>
        </p:spPr>
        <p:txBody>
          <a:bodyPr>
            <a:normAutofit/>
          </a:bodyPr>
          <a:lstStyle/>
          <a:p>
            <a:r>
              <a:rPr lang="en-US" dirty="0"/>
              <a:t>In </a:t>
            </a:r>
            <a:r>
              <a:rPr lang="en-US" dirty="0" err="1"/>
              <a:t>utero</a:t>
            </a:r>
            <a:r>
              <a:rPr lang="en-US" dirty="0"/>
              <a:t> passage of </a:t>
            </a:r>
            <a:r>
              <a:rPr lang="en-US" dirty="0" err="1"/>
              <a:t>meconium</a:t>
            </a:r>
            <a:r>
              <a:rPr lang="en-US" dirty="0"/>
              <a:t> occurs in 10 to 20% of all deliveries. </a:t>
            </a:r>
          </a:p>
          <a:p>
            <a:r>
              <a:rPr lang="en-US" dirty="0"/>
              <a:t>Out of which 10% of neonates develop </a:t>
            </a:r>
            <a:r>
              <a:rPr lang="en-US" dirty="0" err="1"/>
              <a:t>meconium</a:t>
            </a:r>
            <a:r>
              <a:rPr lang="en-US" dirty="0"/>
              <a:t> aspiration syndrome. </a:t>
            </a:r>
          </a:p>
          <a:p>
            <a:r>
              <a:rPr lang="en-US" dirty="0" err="1"/>
              <a:t>Meconium</a:t>
            </a:r>
            <a:r>
              <a:rPr lang="en-US" dirty="0"/>
              <a:t> produces chemical </a:t>
            </a:r>
            <a:r>
              <a:rPr lang="en-US" dirty="0" err="1"/>
              <a:t>pneumonitis</a:t>
            </a:r>
            <a:r>
              <a:rPr lang="en-US" dirty="0"/>
              <a:t>. </a:t>
            </a:r>
          </a:p>
          <a:p>
            <a:r>
              <a:rPr lang="en-US" dirty="0"/>
              <a:t>It mechanically obstructs airways – complete obstruction causes </a:t>
            </a:r>
            <a:r>
              <a:rPr lang="en-US" dirty="0" err="1"/>
              <a:t>atelectasis</a:t>
            </a:r>
            <a:r>
              <a:rPr lang="en-US" dirty="0"/>
              <a:t> and partial obstruction produces ball valve effect with resultant air trapping and possible air leak.</a:t>
            </a:r>
          </a:p>
          <a:p>
            <a:r>
              <a:rPr lang="en-US" dirty="0" err="1"/>
              <a:t>Meconium</a:t>
            </a:r>
            <a:r>
              <a:rPr lang="en-US" dirty="0"/>
              <a:t> leads to release of various chemical mediators (</a:t>
            </a:r>
            <a:r>
              <a:rPr lang="en-US" dirty="0" err="1"/>
              <a:t>leukotrienes</a:t>
            </a:r>
            <a:r>
              <a:rPr lang="en-US" dirty="0"/>
              <a:t>, PGE2, etc.), which results in pulmonary vasospasm and pulmonary hypertension (in 1/3</a:t>
            </a:r>
            <a:r>
              <a:rPr lang="en-US" baseline="30000" dirty="0"/>
              <a:t>rd</a:t>
            </a:r>
            <a:r>
              <a:rPr lang="en-US" dirty="0"/>
              <a:t> cases).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638800"/>
          </a:xfrm>
        </p:spPr>
        <p:txBody>
          <a:bodyPr>
            <a:normAutofit/>
          </a:bodyPr>
          <a:lstStyle/>
          <a:p>
            <a:r>
              <a:rPr lang="en-US" dirty="0" err="1"/>
              <a:t>Meconium</a:t>
            </a:r>
            <a:r>
              <a:rPr lang="en-US" dirty="0"/>
              <a:t> also inhibits surfactant function.</a:t>
            </a:r>
          </a:p>
          <a:p>
            <a:endParaRPr lang="en-US" dirty="0"/>
          </a:p>
          <a:p>
            <a:r>
              <a:rPr lang="en-US" dirty="0"/>
              <a:t>Onset of respiratory distress is within 12 hours of birth.</a:t>
            </a:r>
          </a:p>
          <a:p>
            <a:r>
              <a:rPr lang="en-US" dirty="0"/>
              <a:t>Course  is progressive during initial 48-72 hours of life and may be complicated by PPHN leading to intractable hypoxemia. </a:t>
            </a:r>
          </a:p>
          <a:p>
            <a:r>
              <a:rPr lang="en-US" dirty="0"/>
              <a:t>About 50% of neonates with MAS require mechanical ventilation.</a:t>
            </a:r>
          </a:p>
          <a:p>
            <a:r>
              <a:rPr lang="en-US" dirty="0"/>
              <a:t>Chest of neonate may be barrel shaped because of air trapping. </a:t>
            </a:r>
          </a:p>
          <a:p>
            <a:r>
              <a:rPr lang="en-US" dirty="0"/>
              <a:t>CXR is characteristic.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066800"/>
          </a:xfrm>
        </p:spPr>
        <p:txBody>
          <a:bodyPr>
            <a:normAutofit fontScale="90000"/>
          </a:bodyPr>
          <a:lstStyle/>
          <a:p>
            <a:r>
              <a:rPr lang="en-US" dirty="0" err="1"/>
              <a:t>Meconium</a:t>
            </a:r>
            <a:r>
              <a:rPr lang="en-US" dirty="0"/>
              <a:t> Aspiration Syndrome</a:t>
            </a:r>
          </a:p>
        </p:txBody>
      </p:sp>
      <p:pic>
        <p:nvPicPr>
          <p:cNvPr id="14338" name="Picture 2"/>
          <p:cNvPicPr>
            <a:picLocks noGrp="1" noChangeAspect="1" noChangeArrowheads="1"/>
          </p:cNvPicPr>
          <p:nvPr>
            <p:ph sz="half" idx="1"/>
          </p:nvPr>
        </p:nvPicPr>
        <p:blipFill>
          <a:blip r:embed="rId3" cstate="print"/>
          <a:stretch>
            <a:fillRect/>
          </a:stretch>
        </p:blipFill>
        <p:spPr bwMode="auto">
          <a:xfrm>
            <a:off x="457200" y="1752600"/>
            <a:ext cx="4038600" cy="4091163"/>
          </a:xfrm>
          <a:prstGeom prst="rect">
            <a:avLst/>
          </a:prstGeom>
          <a:noFill/>
          <a:ln w="9525">
            <a:noFill/>
            <a:miter lim="800000"/>
            <a:headEnd/>
            <a:tailEnd/>
          </a:ln>
          <a:effectLst/>
        </p:spPr>
      </p:pic>
      <p:pic>
        <p:nvPicPr>
          <p:cNvPr id="6" name="Picture 2"/>
          <p:cNvPicPr>
            <a:picLocks noGrp="1" noChangeAspect="1" noChangeArrowheads="1"/>
          </p:cNvPicPr>
          <p:nvPr>
            <p:ph sz="half" idx="2"/>
          </p:nvPr>
        </p:nvPicPr>
        <p:blipFill>
          <a:blip r:embed="rId4" cstate="print"/>
          <a:srcRect/>
          <a:stretch>
            <a:fillRect/>
          </a:stretch>
        </p:blipFill>
        <p:spPr bwMode="auto">
          <a:xfrm>
            <a:off x="4724400" y="1752600"/>
            <a:ext cx="3871254" cy="4114800"/>
          </a:xfrm>
          <a:prstGeom prst="rect">
            <a:avLst/>
          </a:prstGeom>
          <a:noFill/>
          <a:ln w="9525">
            <a:noFill/>
            <a:miter lim="800000"/>
            <a:headEnd/>
            <a:tailEnd/>
          </a:ln>
          <a:effectLst/>
        </p:spPr>
      </p:pic>
      <p:sp>
        <p:nvSpPr>
          <p:cNvPr id="7" name="TextBox 6"/>
          <p:cNvSpPr txBox="1"/>
          <p:nvPr/>
        </p:nvSpPr>
        <p:spPr>
          <a:xfrm>
            <a:off x="228600" y="6019800"/>
            <a:ext cx="4419600" cy="400110"/>
          </a:xfrm>
          <a:prstGeom prst="rect">
            <a:avLst/>
          </a:prstGeom>
          <a:noFill/>
        </p:spPr>
        <p:txBody>
          <a:bodyPr wrap="square" rtlCol="0">
            <a:spAutoFit/>
          </a:bodyPr>
          <a:lstStyle/>
          <a:p>
            <a:r>
              <a:rPr lang="en-GB" sz="2000" b="1" dirty="0"/>
              <a:t>Diffuse patchy bilateral infiltrates </a:t>
            </a:r>
            <a:endParaRPr lang="en-US" sz="2000" b="1" dirty="0"/>
          </a:p>
        </p:txBody>
      </p:sp>
      <p:sp>
        <p:nvSpPr>
          <p:cNvPr id="8" name="TextBox 7"/>
          <p:cNvSpPr txBox="1"/>
          <p:nvPr/>
        </p:nvSpPr>
        <p:spPr>
          <a:xfrm>
            <a:off x="4648200" y="5867400"/>
            <a:ext cx="4191000" cy="707886"/>
          </a:xfrm>
          <a:prstGeom prst="rect">
            <a:avLst/>
          </a:prstGeom>
          <a:noFill/>
        </p:spPr>
        <p:txBody>
          <a:bodyPr wrap="square" rtlCol="0">
            <a:spAutoFit/>
          </a:bodyPr>
          <a:lstStyle/>
          <a:p>
            <a:r>
              <a:rPr lang="en-GB" sz="2000" b="1" dirty="0"/>
              <a:t>Bilateral </a:t>
            </a:r>
            <a:r>
              <a:rPr lang="en-GB" sz="2000" b="1" dirty="0" err="1"/>
              <a:t>hyperexpansion</a:t>
            </a:r>
            <a:r>
              <a:rPr lang="en-GB" sz="2000" b="1" dirty="0"/>
              <a:t> of the lung fields due to air trapping </a:t>
            </a:r>
            <a:endParaRPr lang="en-US"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Autofit/>
          </a:bodyPr>
          <a:lstStyle/>
          <a:p>
            <a:r>
              <a:rPr lang="en-US" sz="4000" dirty="0" err="1"/>
              <a:t>Meconium</a:t>
            </a:r>
            <a:r>
              <a:rPr lang="en-US" sz="4000" dirty="0"/>
              <a:t> Aspiration Syndrome (MAS)</a:t>
            </a:r>
          </a:p>
        </p:txBody>
      </p:sp>
      <p:pic>
        <p:nvPicPr>
          <p:cNvPr id="3074" name="Picture 2" descr="C:\books\newborn\Neonatal CXR &amp; USG\CXR - parenchymal lung dis\CXR%20-%20MAS%20progress.jpg"/>
          <p:cNvPicPr>
            <a:picLocks noGrp="1" noChangeAspect="1" noChangeArrowheads="1"/>
          </p:cNvPicPr>
          <p:nvPr>
            <p:ph idx="1"/>
          </p:nvPr>
        </p:nvPicPr>
        <p:blipFill>
          <a:blip r:embed="rId3" cstate="print"/>
          <a:srcRect/>
          <a:stretch>
            <a:fillRect/>
          </a:stretch>
        </p:blipFill>
        <p:spPr bwMode="auto">
          <a:xfrm>
            <a:off x="0" y="2057400"/>
            <a:ext cx="4800600" cy="4389437"/>
          </a:xfrm>
          <a:prstGeom prst="rect">
            <a:avLst/>
          </a:prstGeom>
          <a:noFill/>
        </p:spPr>
      </p:pic>
      <p:pic>
        <p:nvPicPr>
          <p:cNvPr id="3075" name="Picture 3"/>
          <p:cNvPicPr>
            <a:picLocks noChangeAspect="1" noChangeArrowheads="1"/>
          </p:cNvPicPr>
          <p:nvPr/>
        </p:nvPicPr>
        <p:blipFill>
          <a:blip r:embed="rId4" cstate="print"/>
          <a:srcRect/>
          <a:stretch>
            <a:fillRect/>
          </a:stretch>
        </p:blipFill>
        <p:spPr bwMode="auto">
          <a:xfrm>
            <a:off x="4867275" y="2057400"/>
            <a:ext cx="4276725" cy="43434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778764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4114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838200">
                <a:tc>
                  <a:txBody>
                    <a:bodyPr/>
                    <a:lstStyle/>
                    <a:p>
                      <a:r>
                        <a:rPr lang="en-US" dirty="0"/>
                        <a:t>Study </a:t>
                      </a:r>
                    </a:p>
                  </a:txBody>
                  <a:tcPr/>
                </a:tc>
                <a:tc>
                  <a:txBody>
                    <a:bodyPr/>
                    <a:lstStyle/>
                    <a:p>
                      <a:r>
                        <a:rPr lang="en-US" dirty="0"/>
                        <a:t>Journal,</a:t>
                      </a:r>
                      <a:r>
                        <a:rPr lang="en-US" baseline="0" dirty="0"/>
                        <a:t> Authors</a:t>
                      </a:r>
                      <a:endParaRPr lang="en-US" dirty="0"/>
                    </a:p>
                  </a:txBody>
                  <a:tcPr/>
                </a:tc>
                <a:tc>
                  <a:txBody>
                    <a:bodyPr/>
                    <a:lstStyle/>
                    <a:p>
                      <a:r>
                        <a:rPr lang="en-US" dirty="0"/>
                        <a:t>Level of </a:t>
                      </a:r>
                      <a:r>
                        <a:rPr lang="en-US" dirty="0" err="1"/>
                        <a:t>Evid</a:t>
                      </a:r>
                      <a:endParaRPr lang="en-US" dirty="0"/>
                    </a:p>
                  </a:txBody>
                  <a:tcPr/>
                </a:tc>
                <a:tc>
                  <a:txBody>
                    <a:bodyPr/>
                    <a:lstStyle/>
                    <a:p>
                      <a:r>
                        <a:rPr lang="en-US" dirty="0"/>
                        <a:t>Results </a:t>
                      </a:r>
                    </a:p>
                  </a:txBody>
                  <a:tcPr/>
                </a:tc>
                <a:tc>
                  <a:txBody>
                    <a:bodyPr/>
                    <a:lstStyle/>
                    <a:p>
                      <a:r>
                        <a:rPr lang="en-US" dirty="0"/>
                        <a:t>Conclusions </a:t>
                      </a:r>
                    </a:p>
                  </a:txBody>
                  <a:tcPr/>
                </a:tc>
                <a:extLst>
                  <a:ext uri="{0D108BD9-81ED-4DB2-BD59-A6C34878D82A}">
                    <a16:rowId xmlns:a16="http://schemas.microsoft.com/office/drawing/2014/main" val="10000"/>
                  </a:ext>
                </a:extLst>
              </a:tr>
              <a:tr h="5388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err="1">
                          <a:solidFill>
                            <a:schemeClr val="dk1"/>
                          </a:solidFill>
                          <a:latin typeface="+mn-lt"/>
                          <a:ea typeface="+mn-ea"/>
                          <a:cs typeface="+mn-cs"/>
                        </a:rPr>
                        <a:t>Oropharyngeal</a:t>
                      </a:r>
                      <a:r>
                        <a:rPr lang="en-US" sz="1800" b="1" i="0" kern="1200" dirty="0">
                          <a:solidFill>
                            <a:schemeClr val="dk1"/>
                          </a:solidFill>
                          <a:latin typeface="+mn-lt"/>
                          <a:ea typeface="+mn-ea"/>
                          <a:cs typeface="+mn-cs"/>
                        </a:rPr>
                        <a:t> and nasopharyngeal suctioning of </a:t>
                      </a:r>
                      <a:r>
                        <a:rPr lang="en-US" sz="1800" b="1" i="0" kern="1200" dirty="0" err="1">
                          <a:solidFill>
                            <a:schemeClr val="dk1"/>
                          </a:solidFill>
                          <a:latin typeface="+mn-lt"/>
                          <a:ea typeface="+mn-ea"/>
                          <a:cs typeface="+mn-cs"/>
                        </a:rPr>
                        <a:t>meconium</a:t>
                      </a:r>
                      <a:r>
                        <a:rPr lang="en-US" sz="1800" b="1" i="0" kern="1200" dirty="0">
                          <a:solidFill>
                            <a:schemeClr val="dk1"/>
                          </a:solidFill>
                          <a:latin typeface="+mn-lt"/>
                          <a:ea typeface="+mn-ea"/>
                          <a:cs typeface="+mn-cs"/>
                        </a:rPr>
                        <a:t>-stained neonates before delivery of their shoulders: multicentre, </a:t>
                      </a:r>
                      <a:r>
                        <a:rPr lang="en-US" sz="1800" b="1" i="0" kern="1200" dirty="0" err="1">
                          <a:solidFill>
                            <a:schemeClr val="dk1"/>
                          </a:solidFill>
                          <a:latin typeface="+mn-lt"/>
                          <a:ea typeface="+mn-ea"/>
                          <a:cs typeface="+mn-cs"/>
                        </a:rPr>
                        <a:t>randomised</a:t>
                      </a:r>
                      <a:r>
                        <a:rPr lang="en-US" sz="1800" b="1" i="0" kern="1200" dirty="0">
                          <a:solidFill>
                            <a:schemeClr val="dk1"/>
                          </a:solidFill>
                          <a:latin typeface="+mn-lt"/>
                          <a:ea typeface="+mn-ea"/>
                          <a:cs typeface="+mn-cs"/>
                        </a:rPr>
                        <a:t> controlled trial</a:t>
                      </a:r>
                    </a:p>
                    <a:p>
                      <a:endParaRPr lang="en-US" dirty="0"/>
                    </a:p>
                  </a:txBody>
                  <a:tcPr/>
                </a:tc>
                <a:tc>
                  <a:txBody>
                    <a:bodyPr/>
                    <a:lstStyle/>
                    <a:p>
                      <a:pPr fontAlgn="base"/>
                      <a:r>
                        <a:rPr lang="en-US" sz="1800" b="1" i="0" kern="1200" dirty="0">
                          <a:solidFill>
                            <a:schemeClr val="dk1"/>
                          </a:solidFill>
                          <a:latin typeface="+mn-lt"/>
                          <a:ea typeface="+mn-ea"/>
                          <a:cs typeface="+mn-cs"/>
                        </a:rPr>
                        <a:t>The Lancet,</a:t>
                      </a:r>
                    </a:p>
                    <a:p>
                      <a:pPr fontAlgn="base"/>
                      <a:r>
                        <a:rPr lang="en-US" sz="1800" b="0" i="0" u="none" strike="noStrike" kern="1200" dirty="0">
                          <a:solidFill>
                            <a:schemeClr val="dk1"/>
                          </a:solidFill>
                          <a:latin typeface="+mn-lt"/>
                          <a:ea typeface="+mn-ea"/>
                          <a:cs typeface="+mn-cs"/>
                          <a:hlinkClick r:id="rId2" tooltip="Go to table of contents for this volume/issue"/>
                        </a:rPr>
                        <a:t>Volume 364, Issue 9434</a:t>
                      </a:r>
                      <a:r>
                        <a:rPr lang="en-US" sz="1800" b="0" i="0" kern="1200" dirty="0">
                          <a:solidFill>
                            <a:schemeClr val="dk1"/>
                          </a:solidFill>
                          <a:latin typeface="+mn-lt"/>
                          <a:ea typeface="+mn-ea"/>
                          <a:cs typeface="+mn-cs"/>
                        </a:rPr>
                        <a:t>, 14–20 August 2004, Pages 597–602</a:t>
                      </a:r>
                    </a:p>
                    <a:p>
                      <a:pPr fontAlgn="base"/>
                      <a:r>
                        <a:rPr lang="en-US" sz="1800" b="0" i="0" u="none" strike="noStrike" kern="1200" dirty="0">
                          <a:solidFill>
                            <a:schemeClr val="dk1"/>
                          </a:solidFill>
                          <a:latin typeface="+mn-lt"/>
                          <a:ea typeface="+mn-ea"/>
                          <a:cs typeface="+mn-cs"/>
                          <a:hlinkClick r:id="rId3"/>
                        </a:rPr>
                        <a:t>Nestor E Vain</a:t>
                      </a:r>
                      <a:r>
                        <a:rPr lang="en-US" sz="1800" b="0" i="0" kern="1200" dirty="0">
                          <a:solidFill>
                            <a:schemeClr val="dk1"/>
                          </a:solidFill>
                          <a:latin typeface="+mn-lt"/>
                          <a:ea typeface="+mn-ea"/>
                          <a:cs typeface="+mn-cs"/>
                        </a:rPr>
                        <a:t>, </a:t>
                      </a:r>
                      <a:r>
                        <a:rPr lang="en-US" sz="1800" b="0" i="0" kern="1200" dirty="0" err="1">
                          <a:solidFill>
                            <a:schemeClr val="dk1"/>
                          </a:solidFill>
                          <a:latin typeface="+mn-lt"/>
                          <a:ea typeface="+mn-ea"/>
                          <a:cs typeface="+mn-cs"/>
                        </a:rPr>
                        <a:t>MD</a:t>
                      </a:r>
                      <a:r>
                        <a:rPr lang="en-US" sz="1800" b="0" i="0" u="none" strike="noStrike" kern="1200" baseline="30000" dirty="0" err="1">
                          <a:solidFill>
                            <a:schemeClr val="dk1"/>
                          </a:solidFill>
                          <a:latin typeface="+mn-lt"/>
                          <a:ea typeface="+mn-ea"/>
                          <a:cs typeface="+mn-cs"/>
                          <a:hlinkClick r:id="rId3" tooltip="Affiliation: a"/>
                        </a:rPr>
                        <a:t>a</a:t>
                      </a:r>
                      <a:r>
                        <a:rPr lang="en-US" sz="1800" b="0" i="0" kern="1200" baseline="30000" dirty="0">
                          <a:solidFill>
                            <a:schemeClr val="dk1"/>
                          </a:solidFill>
                          <a:latin typeface="+mn-lt"/>
                          <a:ea typeface="+mn-ea"/>
                          <a:cs typeface="+mn-cs"/>
                        </a:rPr>
                        <a:t>, , </a:t>
                      </a:r>
                      <a:r>
                        <a:rPr lang="en-US" sz="1800" b="0" i="0" kern="1200" dirty="0">
                          <a:solidFill>
                            <a:schemeClr val="dk1"/>
                          </a:solidFill>
                          <a:latin typeface="+mn-lt"/>
                          <a:ea typeface="+mn-ea"/>
                          <a:cs typeface="+mn-cs"/>
                        </a:rPr>
                        <a:t>, </a:t>
                      </a:r>
                    </a:p>
                    <a:p>
                      <a:pPr fontAlgn="base"/>
                      <a:r>
                        <a:rPr lang="en-US" sz="1800" b="0" i="0" u="none" strike="noStrike" kern="1200" dirty="0" err="1">
                          <a:solidFill>
                            <a:schemeClr val="dk1"/>
                          </a:solidFill>
                          <a:latin typeface="+mn-lt"/>
                          <a:ea typeface="+mn-ea"/>
                          <a:cs typeface="+mn-cs"/>
                          <a:hlinkClick r:id="rId3"/>
                        </a:rPr>
                        <a:t>Edgardo</a:t>
                      </a:r>
                      <a:r>
                        <a:rPr lang="en-US" sz="1800" b="0" i="0" u="none" strike="noStrike" kern="1200" dirty="0">
                          <a:solidFill>
                            <a:schemeClr val="dk1"/>
                          </a:solidFill>
                          <a:latin typeface="+mn-lt"/>
                          <a:ea typeface="+mn-ea"/>
                          <a:cs typeface="+mn-cs"/>
                          <a:hlinkClick r:id="rId3"/>
                        </a:rPr>
                        <a:t> G </a:t>
                      </a:r>
                      <a:r>
                        <a:rPr lang="en-US" sz="1800" b="0" i="0" u="none" strike="noStrike" kern="1200" dirty="0" err="1">
                          <a:solidFill>
                            <a:schemeClr val="dk1"/>
                          </a:solidFill>
                          <a:latin typeface="+mn-lt"/>
                          <a:ea typeface="+mn-ea"/>
                          <a:cs typeface="+mn-cs"/>
                          <a:hlinkClick r:id="rId3"/>
                        </a:rPr>
                        <a:t>Szyld</a:t>
                      </a:r>
                      <a:r>
                        <a:rPr lang="en-US" sz="1800" b="0" i="0" kern="1200" dirty="0">
                          <a:solidFill>
                            <a:schemeClr val="dk1"/>
                          </a:solidFill>
                          <a:latin typeface="+mn-lt"/>
                          <a:ea typeface="+mn-ea"/>
                          <a:cs typeface="+mn-cs"/>
                        </a:rPr>
                        <a:t>, </a:t>
                      </a:r>
                      <a:r>
                        <a:rPr lang="en-US" sz="1800" b="0" i="0" kern="1200" dirty="0" err="1">
                          <a:solidFill>
                            <a:schemeClr val="dk1"/>
                          </a:solidFill>
                          <a:latin typeface="+mn-lt"/>
                          <a:ea typeface="+mn-ea"/>
                          <a:cs typeface="+mn-cs"/>
                        </a:rPr>
                        <a:t>MD</a:t>
                      </a:r>
                      <a:r>
                        <a:rPr lang="en-US" sz="1800" b="0" i="0" u="none" strike="noStrike" kern="1200" baseline="30000" dirty="0" err="1">
                          <a:solidFill>
                            <a:schemeClr val="dk1"/>
                          </a:solidFill>
                          <a:latin typeface="+mn-lt"/>
                          <a:ea typeface="+mn-ea"/>
                          <a:cs typeface="+mn-cs"/>
                          <a:hlinkClick r:id="rId3" tooltip="Affiliation: b"/>
                        </a:rPr>
                        <a:t>b</a:t>
                      </a:r>
                      <a:r>
                        <a:rPr lang="en-US" sz="1800" b="0" i="0" kern="1200" dirty="0">
                          <a:solidFill>
                            <a:schemeClr val="dk1"/>
                          </a:solidFill>
                          <a:latin typeface="+mn-lt"/>
                          <a:ea typeface="+mn-ea"/>
                          <a:cs typeface="+mn-cs"/>
                        </a:rPr>
                        <a:t>, </a:t>
                      </a:r>
                    </a:p>
                    <a:p>
                      <a:pPr fontAlgn="base"/>
                      <a:r>
                        <a:rPr lang="en-US" sz="1800" b="0" i="0" u="none" strike="noStrike" kern="1200" dirty="0">
                          <a:solidFill>
                            <a:schemeClr val="dk1"/>
                          </a:solidFill>
                          <a:latin typeface="+mn-lt"/>
                          <a:ea typeface="+mn-ea"/>
                          <a:cs typeface="+mn-cs"/>
                          <a:hlinkClick r:id="rId3"/>
                        </a:rPr>
                        <a:t>Luis M Prudent</a:t>
                      </a:r>
                      <a:r>
                        <a:rPr lang="en-US" sz="1800" b="0" i="0" kern="1200" dirty="0">
                          <a:solidFill>
                            <a:schemeClr val="dk1"/>
                          </a:solidFill>
                          <a:latin typeface="+mn-lt"/>
                          <a:ea typeface="+mn-ea"/>
                          <a:cs typeface="+mn-cs"/>
                        </a:rPr>
                        <a:t>, </a:t>
                      </a:r>
                      <a:r>
                        <a:rPr lang="en-US" sz="1800" b="0" i="0" kern="1200" dirty="0" err="1">
                          <a:solidFill>
                            <a:schemeClr val="dk1"/>
                          </a:solidFill>
                          <a:latin typeface="+mn-lt"/>
                          <a:ea typeface="+mn-ea"/>
                          <a:cs typeface="+mn-cs"/>
                        </a:rPr>
                        <a:t>MD</a:t>
                      </a:r>
                      <a:r>
                        <a:rPr lang="en-US" sz="1800" b="0" i="0" u="none" strike="noStrike" kern="1200" baseline="30000" dirty="0" err="1">
                          <a:solidFill>
                            <a:schemeClr val="dk1"/>
                          </a:solidFill>
                          <a:latin typeface="+mn-lt"/>
                          <a:ea typeface="+mn-ea"/>
                          <a:cs typeface="+mn-cs"/>
                          <a:hlinkClick r:id="rId3" tooltip="Affiliation: c"/>
                        </a:rPr>
                        <a:t>c</a:t>
                      </a:r>
                      <a:r>
                        <a:rPr lang="en-US" sz="1800" b="0" i="0" kern="1200" dirty="0">
                          <a:solidFill>
                            <a:schemeClr val="dk1"/>
                          </a:solidFill>
                          <a:latin typeface="+mn-lt"/>
                          <a:ea typeface="+mn-ea"/>
                          <a:cs typeface="+mn-cs"/>
                        </a:rPr>
                        <a:t>, </a:t>
                      </a:r>
                    </a:p>
                    <a:p>
                      <a:pPr fontAlgn="base"/>
                      <a:r>
                        <a:rPr lang="en-US" sz="1800" b="0" i="0" u="none" strike="noStrike" kern="1200" dirty="0">
                          <a:solidFill>
                            <a:schemeClr val="dk1"/>
                          </a:solidFill>
                          <a:latin typeface="+mn-lt"/>
                          <a:ea typeface="+mn-ea"/>
                          <a:cs typeface="+mn-cs"/>
                          <a:hlinkClick r:id="rId3"/>
                        </a:rPr>
                        <a:t>Thomas E </a:t>
                      </a:r>
                      <a:r>
                        <a:rPr lang="en-US" sz="1800" b="0" i="0" u="none" strike="noStrike" kern="1200" dirty="0" err="1">
                          <a:solidFill>
                            <a:schemeClr val="dk1"/>
                          </a:solidFill>
                          <a:latin typeface="+mn-lt"/>
                          <a:ea typeface="+mn-ea"/>
                          <a:cs typeface="+mn-cs"/>
                          <a:hlinkClick r:id="rId3"/>
                        </a:rPr>
                        <a:t>Wiswell</a:t>
                      </a:r>
                      <a:r>
                        <a:rPr lang="en-US" sz="1800" b="0" i="0" kern="1200" dirty="0">
                          <a:solidFill>
                            <a:schemeClr val="dk1"/>
                          </a:solidFill>
                          <a:latin typeface="+mn-lt"/>
                          <a:ea typeface="+mn-ea"/>
                          <a:cs typeface="+mn-cs"/>
                        </a:rPr>
                        <a:t>, </a:t>
                      </a:r>
                      <a:r>
                        <a:rPr lang="en-US" sz="1800" b="0" i="0" kern="1200" dirty="0" err="1">
                          <a:solidFill>
                            <a:schemeClr val="dk1"/>
                          </a:solidFill>
                          <a:latin typeface="+mn-lt"/>
                          <a:ea typeface="+mn-ea"/>
                          <a:cs typeface="+mn-cs"/>
                        </a:rPr>
                        <a:t>MD</a:t>
                      </a:r>
                      <a:r>
                        <a:rPr lang="en-US" sz="1800" b="0" i="0" u="none" strike="noStrike" kern="1200" baseline="30000" dirty="0" err="1">
                          <a:solidFill>
                            <a:schemeClr val="dk1"/>
                          </a:solidFill>
                          <a:latin typeface="+mn-lt"/>
                          <a:ea typeface="+mn-ea"/>
                          <a:cs typeface="+mn-cs"/>
                          <a:hlinkClick r:id="rId3" tooltip="Affiliation: d"/>
                        </a:rPr>
                        <a:t>d</a:t>
                      </a:r>
                      <a:endParaRPr lang="en-US" sz="1800" b="0" i="0" kern="1200" dirty="0">
                        <a:solidFill>
                          <a:schemeClr val="dk1"/>
                        </a:solidFill>
                        <a:latin typeface="+mn-lt"/>
                        <a:ea typeface="+mn-ea"/>
                        <a:cs typeface="+mn-cs"/>
                      </a:endParaRPr>
                    </a:p>
                    <a:p>
                      <a:endParaRPr lang="en-US" dirty="0"/>
                    </a:p>
                  </a:txBody>
                  <a:tcPr/>
                </a:tc>
                <a:tc>
                  <a:txBody>
                    <a:bodyPr/>
                    <a:lstStyle/>
                    <a:p>
                      <a:r>
                        <a:rPr lang="en-US" dirty="0"/>
                        <a:t>2</a:t>
                      </a:r>
                    </a:p>
                  </a:txBody>
                  <a:tcPr/>
                </a:tc>
                <a:tc>
                  <a:txBody>
                    <a:bodyPr/>
                    <a:lstStyle/>
                    <a:p>
                      <a:r>
                        <a:rPr lang="en-US" sz="1800" b="0" i="0" kern="1200" dirty="0">
                          <a:solidFill>
                            <a:schemeClr val="dk1"/>
                          </a:solidFill>
                          <a:latin typeface="+mn-lt"/>
                          <a:ea typeface="+mn-ea"/>
                          <a:cs typeface="+mn-cs"/>
                        </a:rPr>
                        <a:t>18 infants in the suction group and 15 in the no suction group did not meet entry criteria after random assignment. 87 in the suction group were not suctioned, and 26 in the no suction group were suctioned. No significant difference between treatment groups was seen in the incidence of MAS (52 [4%] suction </a:t>
                      </a:r>
                      <a:r>
                        <a:rPr lang="en-US" sz="1800" b="1" i="1" kern="1200" dirty="0" err="1">
                          <a:solidFill>
                            <a:schemeClr val="dk1"/>
                          </a:solidFill>
                          <a:latin typeface="+mn-lt"/>
                          <a:ea typeface="+mn-ea"/>
                          <a:cs typeface="+mn-cs"/>
                        </a:rPr>
                        <a:t>vs</a:t>
                      </a:r>
                      <a:r>
                        <a:rPr lang="en-US" sz="1800" b="0" i="0" kern="1200" dirty="0">
                          <a:solidFill>
                            <a:schemeClr val="dk1"/>
                          </a:solidFill>
                          <a:latin typeface="+mn-lt"/>
                          <a:ea typeface="+mn-ea"/>
                          <a:cs typeface="+mn-cs"/>
                        </a:rPr>
                        <a:t> 47 [4%] no suction; relative risk 0·9, 95% CI 0·6–1·3), need for mechanical ventilation for MAS (24 [2%] </a:t>
                      </a:r>
                      <a:r>
                        <a:rPr lang="en-US" sz="1800" b="1" i="1" kern="1200" dirty="0" err="1">
                          <a:solidFill>
                            <a:schemeClr val="dk1"/>
                          </a:solidFill>
                          <a:latin typeface="+mn-lt"/>
                          <a:ea typeface="+mn-ea"/>
                          <a:cs typeface="+mn-cs"/>
                        </a:rPr>
                        <a:t>vs</a:t>
                      </a:r>
                      <a:r>
                        <a:rPr lang="en-US" sz="1800" b="0" i="0" kern="1200" dirty="0">
                          <a:solidFill>
                            <a:schemeClr val="dk1"/>
                          </a:solidFill>
                          <a:latin typeface="+mn-lt"/>
                          <a:ea typeface="+mn-ea"/>
                          <a:cs typeface="+mn-cs"/>
                        </a:rPr>
                        <a:t> 18 [1%]; 0·8, 0·4–1·4), mortality (9 [1%] </a:t>
                      </a:r>
                      <a:r>
                        <a:rPr lang="en-US" sz="1800" b="1" i="1" kern="1200" dirty="0" err="1">
                          <a:solidFill>
                            <a:schemeClr val="dk1"/>
                          </a:solidFill>
                          <a:latin typeface="+mn-lt"/>
                          <a:ea typeface="+mn-ea"/>
                          <a:cs typeface="+mn-cs"/>
                        </a:rPr>
                        <a:t>vs</a:t>
                      </a:r>
                      <a:r>
                        <a:rPr lang="en-US" sz="1800" b="0" i="0" kern="1200" dirty="0">
                          <a:solidFill>
                            <a:schemeClr val="dk1"/>
                          </a:solidFill>
                          <a:latin typeface="+mn-lt"/>
                          <a:ea typeface="+mn-ea"/>
                          <a:cs typeface="+mn-cs"/>
                        </a:rPr>
                        <a:t> 4 [0·3%]; 0·4, 0·1–1·5), or in the duration of ventilation, oxygen treatment, and hospital care.</a:t>
                      </a:r>
                      <a:endParaRPr lang="en-US" dirty="0"/>
                    </a:p>
                  </a:txBody>
                  <a:tcPr/>
                </a:tc>
                <a:tc>
                  <a:txBody>
                    <a:bodyPr/>
                    <a:lstStyle/>
                    <a:p>
                      <a:r>
                        <a:rPr lang="en-US" sz="1800" b="0" i="0" kern="1200" dirty="0">
                          <a:solidFill>
                            <a:schemeClr val="dk1"/>
                          </a:solidFill>
                          <a:latin typeface="+mn-lt"/>
                          <a:ea typeface="+mn-ea"/>
                          <a:cs typeface="+mn-cs"/>
                        </a:rPr>
                        <a:t>Routine </a:t>
                      </a:r>
                      <a:r>
                        <a:rPr lang="en-US" sz="1800" b="0" i="0" kern="1200" dirty="0" err="1">
                          <a:solidFill>
                            <a:schemeClr val="dk1"/>
                          </a:solidFill>
                          <a:latin typeface="+mn-lt"/>
                          <a:ea typeface="+mn-ea"/>
                          <a:cs typeface="+mn-cs"/>
                        </a:rPr>
                        <a:t>intrapartum</a:t>
                      </a:r>
                      <a:r>
                        <a:rPr lang="en-US" sz="1800" b="0" i="0" kern="1200" dirty="0">
                          <a:solidFill>
                            <a:schemeClr val="dk1"/>
                          </a:solidFill>
                          <a:latin typeface="+mn-lt"/>
                          <a:ea typeface="+mn-ea"/>
                          <a:cs typeface="+mn-cs"/>
                        </a:rPr>
                        <a:t> </a:t>
                      </a:r>
                      <a:r>
                        <a:rPr lang="en-US" sz="1800" b="0" i="0" kern="1200" dirty="0" err="1">
                          <a:solidFill>
                            <a:schemeClr val="dk1"/>
                          </a:solidFill>
                          <a:latin typeface="+mn-lt"/>
                          <a:ea typeface="+mn-ea"/>
                          <a:cs typeface="+mn-cs"/>
                        </a:rPr>
                        <a:t>oropharyngeal</a:t>
                      </a:r>
                      <a:r>
                        <a:rPr lang="en-US" sz="1800" b="0" i="0" kern="1200" dirty="0">
                          <a:solidFill>
                            <a:schemeClr val="dk1"/>
                          </a:solidFill>
                          <a:latin typeface="+mn-lt"/>
                          <a:ea typeface="+mn-ea"/>
                          <a:cs typeface="+mn-cs"/>
                        </a:rPr>
                        <a:t> and nasopharyngeal suctioning of term-gestation infants born through MSAF does not prevent MAS. </a:t>
                      </a:r>
                      <a:r>
                        <a:rPr lang="en-US" sz="1800" b="0" i="0" kern="1200">
                          <a:solidFill>
                            <a:schemeClr val="dk1"/>
                          </a:solidFill>
                          <a:latin typeface="+mn-lt"/>
                          <a:ea typeface="+mn-ea"/>
                          <a:cs typeface="+mn-cs"/>
                        </a:rPr>
                        <a:t>Consideration should be given to revision of present recommendations.</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a:t>Early Onset Sepsis with Pneumonia</a:t>
            </a:r>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a:t>Here pneumonia is as a part of early onset sepsis, and develops due to aspiration of infected amniotic fluid.</a:t>
            </a:r>
          </a:p>
          <a:p>
            <a:r>
              <a:rPr lang="en-US" dirty="0"/>
              <a:t>Risk factors for early onset sepsis are present – like – PROM &gt; 24 hours - maternal </a:t>
            </a:r>
            <a:r>
              <a:rPr lang="en-US" dirty="0" err="1"/>
              <a:t>chorioamnionitis</a:t>
            </a:r>
            <a:r>
              <a:rPr lang="en-US" dirty="0"/>
              <a:t> (foul smelling liquor, </a:t>
            </a:r>
            <a:r>
              <a:rPr lang="en-US" dirty="0" err="1"/>
              <a:t>intrapartum</a:t>
            </a:r>
            <a:r>
              <a:rPr lang="en-US" dirty="0"/>
              <a:t> maternal fever, uterine tenderness)</a:t>
            </a:r>
          </a:p>
          <a:p>
            <a:r>
              <a:rPr lang="en-US" dirty="0"/>
              <a:t>Present with respiratory distress at birth or soon after birth.</a:t>
            </a:r>
          </a:p>
          <a:p>
            <a:r>
              <a:rPr lang="en-US" dirty="0"/>
              <a:t>If neonate is premature – it is very difficult to differentiate from RDS.</a:t>
            </a:r>
          </a:p>
          <a:p>
            <a:r>
              <a:rPr lang="en-US" dirty="0"/>
              <a:t>Additional features of early onset sepsis – lethargy, apnea, poor feeding, temperature instability, poor perfusion and shock.</a:t>
            </a:r>
          </a:p>
          <a:p>
            <a:r>
              <a:rPr lang="en-US" dirty="0"/>
              <a:t>CXR – patchy non homogenous opacities involving one or both lungs.</a:t>
            </a:r>
            <a:endParaRPr lang="en-GB" dirty="0"/>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a:t>Early Onset Sepsis with Pneumonia </a:t>
            </a:r>
          </a:p>
        </p:txBody>
      </p:sp>
      <p:pic>
        <p:nvPicPr>
          <p:cNvPr id="4098" name="Picture 2" descr="C:\books\newborn\Neonatal CXR &amp; USG\CXR - parenchymal lung dis\CXR-InfectionAP.jpg"/>
          <p:cNvPicPr>
            <a:picLocks noGrp="1" noChangeAspect="1" noChangeArrowheads="1"/>
          </p:cNvPicPr>
          <p:nvPr>
            <p:ph sz="half" idx="1"/>
          </p:nvPr>
        </p:nvPicPr>
        <p:blipFill>
          <a:blip r:embed="rId3" cstate="print"/>
          <a:stretch>
            <a:fillRect/>
          </a:stretch>
        </p:blipFill>
        <p:spPr bwMode="auto">
          <a:xfrm>
            <a:off x="538374" y="1920875"/>
            <a:ext cx="3876252" cy="4433888"/>
          </a:xfrm>
          <a:prstGeom prst="rect">
            <a:avLst/>
          </a:prstGeom>
          <a:noFill/>
        </p:spPr>
      </p:pic>
      <p:pic>
        <p:nvPicPr>
          <p:cNvPr id="5" name="Picture 2"/>
          <p:cNvPicPr>
            <a:picLocks noGrp="1" noChangeAspect="1" noChangeArrowheads="1"/>
          </p:cNvPicPr>
          <p:nvPr>
            <p:ph sz="half" idx="2"/>
          </p:nvPr>
        </p:nvPicPr>
        <p:blipFill>
          <a:blip r:embed="rId4" cstate="print"/>
          <a:srcRect/>
          <a:stretch>
            <a:fillRect/>
          </a:stretch>
        </p:blipFill>
        <p:spPr bwMode="auto">
          <a:xfrm>
            <a:off x="4648200" y="1905000"/>
            <a:ext cx="4038600" cy="393303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Persistent Pulmonary Hypertension of Newborn (PPHN)</a:t>
            </a:r>
          </a:p>
        </p:txBody>
      </p:sp>
      <p:sp>
        <p:nvSpPr>
          <p:cNvPr id="3" name="Content Placeholder 2"/>
          <p:cNvSpPr>
            <a:spLocks noGrp="1"/>
          </p:cNvSpPr>
          <p:nvPr>
            <p:ph idx="1"/>
          </p:nvPr>
        </p:nvSpPr>
        <p:spPr/>
        <p:txBody>
          <a:bodyPr>
            <a:normAutofit lnSpcReduction="10000"/>
          </a:bodyPr>
          <a:lstStyle/>
          <a:p>
            <a:r>
              <a:rPr lang="en-US" dirty="0"/>
              <a:t>In PPHN – there is sustained elevation in pulmonary vascular resistance (PVR), which results in right to left shunt through foramen </a:t>
            </a:r>
            <a:r>
              <a:rPr lang="en-US" dirty="0" err="1"/>
              <a:t>ovale</a:t>
            </a:r>
            <a:r>
              <a:rPr lang="en-US" dirty="0"/>
              <a:t> or </a:t>
            </a:r>
            <a:r>
              <a:rPr lang="en-US" dirty="0" err="1"/>
              <a:t>ductus</a:t>
            </a:r>
            <a:r>
              <a:rPr lang="en-US" dirty="0"/>
              <a:t> </a:t>
            </a:r>
            <a:r>
              <a:rPr lang="en-US" dirty="0" err="1"/>
              <a:t>arteriosus</a:t>
            </a:r>
            <a:r>
              <a:rPr lang="en-US" dirty="0"/>
              <a:t>.</a:t>
            </a:r>
          </a:p>
          <a:p>
            <a:r>
              <a:rPr lang="en-US" dirty="0"/>
              <a:t>Primary Idiopathic PPHN – in which there is excessive </a:t>
            </a:r>
            <a:r>
              <a:rPr lang="en-US" dirty="0" err="1"/>
              <a:t>muscularization</a:t>
            </a:r>
            <a:r>
              <a:rPr lang="en-US" dirty="0"/>
              <a:t> of pulmonary arterial system, results in elevated PVR. </a:t>
            </a:r>
          </a:p>
          <a:p>
            <a:r>
              <a:rPr lang="en-US" dirty="0"/>
              <a:t>Secondary PPHN occurs in conditions like </a:t>
            </a:r>
          </a:p>
          <a:p>
            <a:pPr marL="514350" indent="-514350">
              <a:buFont typeface="+mj-lt"/>
              <a:buAutoNum type="arabicPeriod"/>
            </a:pPr>
            <a:r>
              <a:rPr lang="en-US" dirty="0"/>
              <a:t>Intrauterine asphyxia</a:t>
            </a:r>
          </a:p>
          <a:p>
            <a:pPr marL="514350" indent="-514350">
              <a:buFont typeface="+mj-lt"/>
              <a:buAutoNum type="arabicPeriod"/>
            </a:pPr>
            <a:r>
              <a:rPr lang="en-US" dirty="0" err="1"/>
              <a:t>Meconium</a:t>
            </a:r>
            <a:r>
              <a:rPr lang="en-US" dirty="0"/>
              <a:t> Aspiration Syndrome</a:t>
            </a:r>
          </a:p>
          <a:p>
            <a:pPr marL="514350" indent="-514350">
              <a:buFont typeface="+mj-lt"/>
              <a:buAutoNum type="arabicPeriod"/>
            </a:pPr>
            <a:r>
              <a:rPr lang="en-US" dirty="0"/>
              <a:t>Septicemia</a:t>
            </a:r>
          </a:p>
          <a:p>
            <a:pPr marL="514350" indent="-514350">
              <a:buFont typeface="+mj-lt"/>
              <a:buAutoNum type="arabicPeriod"/>
            </a:pP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Distress</a:t>
            </a:r>
          </a:p>
        </p:txBody>
      </p:sp>
      <p:sp>
        <p:nvSpPr>
          <p:cNvPr id="3" name="Content Placeholder 2"/>
          <p:cNvSpPr>
            <a:spLocks noGrp="1"/>
          </p:cNvSpPr>
          <p:nvPr>
            <p:ph idx="1"/>
          </p:nvPr>
        </p:nvSpPr>
        <p:spPr/>
        <p:txBody>
          <a:bodyPr/>
          <a:lstStyle/>
          <a:p>
            <a:pPr lvl="1"/>
            <a:r>
              <a:rPr lang="en-US" dirty="0"/>
              <a:t>RR &gt; 60/min</a:t>
            </a:r>
          </a:p>
          <a:p>
            <a:pPr lvl="1"/>
            <a:r>
              <a:rPr lang="en-US" dirty="0"/>
              <a:t>Retractions</a:t>
            </a:r>
          </a:p>
          <a:p>
            <a:pPr lvl="1"/>
            <a:r>
              <a:rPr lang="en-US" dirty="0"/>
              <a:t>Grunting</a:t>
            </a:r>
          </a:p>
          <a:p>
            <a:pPr lvl="1"/>
            <a:r>
              <a:rPr lang="en-US" dirty="0"/>
              <a:t>± Cyanosis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562600"/>
          </a:xfrm>
        </p:spPr>
        <p:txBody>
          <a:bodyPr>
            <a:normAutofit lnSpcReduction="10000"/>
          </a:bodyPr>
          <a:lstStyle/>
          <a:p>
            <a:r>
              <a:rPr lang="en-US" dirty="0"/>
              <a:t>Clinically – full term or post term neonate</a:t>
            </a:r>
          </a:p>
          <a:p>
            <a:r>
              <a:rPr lang="en-US" dirty="0"/>
              <a:t>Background history of birth asphyxia or </a:t>
            </a:r>
            <a:r>
              <a:rPr lang="en-US" dirty="0" err="1"/>
              <a:t>meconium</a:t>
            </a:r>
            <a:r>
              <a:rPr lang="en-US" dirty="0"/>
              <a:t> aspiration may be present</a:t>
            </a:r>
          </a:p>
          <a:p>
            <a:r>
              <a:rPr lang="en-US" dirty="0"/>
              <a:t>Presentation - within first 18 hours of life </a:t>
            </a:r>
          </a:p>
          <a:p>
            <a:r>
              <a:rPr lang="en-US" dirty="0"/>
              <a:t>Marked cyanosis which is out of proportion to the underlying lung disease. It must be distinguished from cyanotic heart disease.</a:t>
            </a:r>
          </a:p>
          <a:p>
            <a:r>
              <a:rPr lang="en-US" dirty="0"/>
              <a:t>SpO2 - Labile/fluctuating </a:t>
            </a:r>
          </a:p>
          <a:p>
            <a:r>
              <a:rPr lang="en-US" dirty="0"/>
              <a:t>If </a:t>
            </a:r>
            <a:r>
              <a:rPr lang="en-US" dirty="0" err="1"/>
              <a:t>ductus</a:t>
            </a:r>
            <a:r>
              <a:rPr lang="en-US" dirty="0"/>
              <a:t> </a:t>
            </a:r>
            <a:r>
              <a:rPr lang="en-US" dirty="0" err="1"/>
              <a:t>arteriosus</a:t>
            </a:r>
            <a:r>
              <a:rPr lang="en-US" dirty="0"/>
              <a:t> is present, then right to left shunting through </a:t>
            </a:r>
            <a:r>
              <a:rPr lang="en-US" dirty="0" err="1"/>
              <a:t>ductus</a:t>
            </a:r>
            <a:r>
              <a:rPr lang="en-US" dirty="0"/>
              <a:t> results in gradient of 10% or more in oxygen saturation/PaO2 between </a:t>
            </a:r>
            <a:r>
              <a:rPr lang="en-US" dirty="0" err="1"/>
              <a:t>preductal</a:t>
            </a:r>
            <a:r>
              <a:rPr lang="en-US" dirty="0"/>
              <a:t> (right upper extremity) and </a:t>
            </a:r>
            <a:r>
              <a:rPr lang="en-US" dirty="0" err="1"/>
              <a:t>postductal</a:t>
            </a:r>
            <a:r>
              <a:rPr lang="en-US" dirty="0"/>
              <a:t> (lower extremity) arterial blood.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562600"/>
          </a:xfrm>
        </p:spPr>
        <p:txBody>
          <a:bodyPr>
            <a:normAutofit/>
          </a:bodyPr>
          <a:lstStyle/>
          <a:p>
            <a:r>
              <a:rPr lang="en-US" dirty="0"/>
              <a:t>On cardiac auscultation, P2 is loud, murmur of TR may be heard. </a:t>
            </a:r>
          </a:p>
          <a:p>
            <a:r>
              <a:rPr lang="en-US" dirty="0" err="1"/>
              <a:t>Echocardiographic</a:t>
            </a:r>
            <a:r>
              <a:rPr lang="en-US" dirty="0"/>
              <a:t> study should be performed in all neonates with suspected PPHN – to confirm the diagnosis of PPHN and to rule out cyanotic CHD.</a:t>
            </a:r>
          </a:p>
          <a:p>
            <a:r>
              <a:rPr lang="en-US" dirty="0"/>
              <a:t>Chest X-ray may be normal or shows finding of associated pulmonary disease. Cardiac </a:t>
            </a:r>
            <a:r>
              <a:rPr lang="en-US" dirty="0" err="1"/>
              <a:t>silhoutte</a:t>
            </a:r>
            <a:r>
              <a:rPr lang="en-US" dirty="0"/>
              <a:t> is normal. Pulmonary blood flow is normal or diminished.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38200"/>
          </a:xfrm>
        </p:spPr>
        <p:txBody>
          <a:bodyPr>
            <a:normAutofit/>
          </a:bodyPr>
          <a:lstStyle/>
          <a:p>
            <a:r>
              <a:rPr lang="en-US" sz="3400" dirty="0"/>
              <a:t>Persistent Pulmonary Hypertension of Newborn </a:t>
            </a:r>
          </a:p>
        </p:txBody>
      </p:sp>
      <p:pic>
        <p:nvPicPr>
          <p:cNvPr id="12290" name="Picture 2"/>
          <p:cNvPicPr>
            <a:picLocks noGrp="1" noChangeAspect="1" noChangeArrowheads="1"/>
          </p:cNvPicPr>
          <p:nvPr>
            <p:ph idx="1"/>
          </p:nvPr>
        </p:nvPicPr>
        <p:blipFill>
          <a:blip r:embed="rId3" cstate="print"/>
          <a:stretch>
            <a:fillRect/>
          </a:stretch>
        </p:blipFill>
        <p:spPr bwMode="auto">
          <a:xfrm>
            <a:off x="2362200" y="1905000"/>
            <a:ext cx="4371975" cy="3190875"/>
          </a:xfrm>
          <a:prstGeom prst="rect">
            <a:avLst/>
          </a:prstGeom>
          <a:noFill/>
          <a:ln w="9525">
            <a:noFill/>
            <a:miter lim="800000"/>
            <a:headEnd/>
            <a:tailEnd/>
          </a:ln>
          <a:effectLst/>
        </p:spPr>
      </p:pic>
      <p:sp>
        <p:nvSpPr>
          <p:cNvPr id="5" name="TextBox 4"/>
          <p:cNvSpPr txBox="1"/>
          <p:nvPr/>
        </p:nvSpPr>
        <p:spPr>
          <a:xfrm>
            <a:off x="1752600" y="5562600"/>
            <a:ext cx="5562600" cy="1015663"/>
          </a:xfrm>
          <a:prstGeom prst="rect">
            <a:avLst/>
          </a:prstGeom>
          <a:noFill/>
        </p:spPr>
        <p:txBody>
          <a:bodyPr wrap="square" rtlCol="0">
            <a:spAutoFit/>
          </a:bodyPr>
          <a:lstStyle/>
          <a:p>
            <a:pPr>
              <a:buNone/>
            </a:pPr>
            <a:r>
              <a:rPr lang="en-GB" sz="2000" b="1" dirty="0"/>
              <a:t>Idiopathic PPHN - normal lung volumes and features of pulmonary vasoconstriction and </a:t>
            </a:r>
            <a:r>
              <a:rPr lang="en-GB" sz="2000" b="1" dirty="0" err="1"/>
              <a:t>oligemia</a:t>
            </a:r>
            <a:endParaRPr lang="en-GB" sz="2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r>
              <a:rPr lang="en-US" dirty="0"/>
              <a:t>Birth Asphyxia</a:t>
            </a:r>
          </a:p>
        </p:txBody>
      </p:sp>
      <p:sp>
        <p:nvSpPr>
          <p:cNvPr id="3" name="Content Placeholder 2"/>
          <p:cNvSpPr>
            <a:spLocks noGrp="1"/>
          </p:cNvSpPr>
          <p:nvPr>
            <p:ph idx="1"/>
          </p:nvPr>
        </p:nvSpPr>
        <p:spPr>
          <a:xfrm>
            <a:off x="457200" y="1524000"/>
            <a:ext cx="8229600" cy="5029200"/>
          </a:xfrm>
        </p:spPr>
        <p:txBody>
          <a:bodyPr>
            <a:normAutofit/>
          </a:bodyPr>
          <a:lstStyle/>
          <a:p>
            <a:pPr>
              <a:buNone/>
            </a:pPr>
            <a:r>
              <a:rPr lang="en-US" dirty="0"/>
              <a:t>Reasons of respiratory distress in birth asphyxia – </a:t>
            </a:r>
          </a:p>
          <a:p>
            <a:pPr marL="514350" indent="-514350">
              <a:buFont typeface="+mj-lt"/>
              <a:buAutoNum type="arabicPeriod"/>
            </a:pPr>
            <a:r>
              <a:rPr lang="en-US" dirty="0"/>
              <a:t>Increased pulmonary vascular resistance leading to PPHN</a:t>
            </a:r>
          </a:p>
          <a:p>
            <a:pPr marL="514350" indent="-514350">
              <a:buFont typeface="+mj-lt"/>
              <a:buAutoNum type="arabicPeriod"/>
            </a:pPr>
            <a:r>
              <a:rPr lang="en-US" dirty="0"/>
              <a:t>Pulmonary hemorrhage</a:t>
            </a:r>
          </a:p>
          <a:p>
            <a:pPr marL="514350" indent="-514350">
              <a:buFont typeface="+mj-lt"/>
              <a:buAutoNum type="arabicPeriod"/>
            </a:pPr>
            <a:r>
              <a:rPr lang="en-US" dirty="0"/>
              <a:t>Pulmonary edema due to cardiac dysfunction</a:t>
            </a:r>
          </a:p>
          <a:p>
            <a:pPr marL="514350" indent="-514350">
              <a:buFont typeface="+mj-lt"/>
              <a:buAutoNum type="arabicPeriod"/>
            </a:pPr>
            <a:r>
              <a:rPr lang="en-US" dirty="0"/>
              <a:t>Damage to type II alveolar cells, leading to decreased surfactant production</a:t>
            </a:r>
          </a:p>
          <a:p>
            <a:pPr marL="514350" indent="-514350">
              <a:buFont typeface="+mj-lt"/>
              <a:buAutoNum type="arabicPeriod"/>
            </a:pPr>
            <a:r>
              <a:rPr lang="en-US" dirty="0"/>
              <a:t>Decreased clearance of fetal lung fluid</a:t>
            </a:r>
          </a:p>
          <a:p>
            <a:pPr marL="514350" indent="-514350">
              <a:buFont typeface="+mj-lt"/>
              <a:buAutoNum type="arabicPeriod"/>
            </a:pPr>
            <a:r>
              <a:rPr lang="en-US" dirty="0"/>
              <a:t>Metabolic acidosis</a:t>
            </a:r>
          </a:p>
          <a:p>
            <a:pPr marL="514350" indent="-514350">
              <a:buFont typeface="+mj-lt"/>
              <a:buAutoNum type="arabicPeriod"/>
            </a:pPr>
            <a:r>
              <a:rPr lang="en-US" dirty="0"/>
              <a:t>Reperfusion injury and cerebral edema resulting in central hyperventilation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r>
              <a:rPr lang="en-US" dirty="0" err="1"/>
              <a:t>Pneumothorax</a:t>
            </a:r>
            <a:r>
              <a:rPr lang="en-US" dirty="0"/>
              <a:t> </a:t>
            </a:r>
          </a:p>
        </p:txBody>
      </p:sp>
      <p:sp>
        <p:nvSpPr>
          <p:cNvPr id="3" name="Content Placeholder 2"/>
          <p:cNvSpPr>
            <a:spLocks noGrp="1"/>
          </p:cNvSpPr>
          <p:nvPr>
            <p:ph idx="1"/>
          </p:nvPr>
        </p:nvSpPr>
        <p:spPr>
          <a:xfrm>
            <a:off x="457200" y="1371600"/>
            <a:ext cx="8229600" cy="5181600"/>
          </a:xfrm>
        </p:spPr>
        <p:txBody>
          <a:bodyPr>
            <a:normAutofit/>
          </a:bodyPr>
          <a:lstStyle/>
          <a:p>
            <a:pPr>
              <a:buNone/>
            </a:pPr>
            <a:r>
              <a:rPr lang="en-US" dirty="0" err="1"/>
              <a:t>Pneumothorax</a:t>
            </a:r>
            <a:r>
              <a:rPr lang="en-US" dirty="0"/>
              <a:t> commonly occurs in </a:t>
            </a:r>
          </a:p>
          <a:p>
            <a:r>
              <a:rPr lang="en-US" dirty="0"/>
              <a:t>Newborns treated with mechanical ventilation</a:t>
            </a:r>
          </a:p>
          <a:p>
            <a:r>
              <a:rPr lang="en-US" dirty="0"/>
              <a:t>RDS – after treatment of surfactant </a:t>
            </a:r>
            <a:r>
              <a:rPr lang="en-US" dirty="0" err="1"/>
              <a:t>esply</a:t>
            </a:r>
            <a:r>
              <a:rPr lang="en-US" dirty="0"/>
              <a:t> if </a:t>
            </a:r>
            <a:r>
              <a:rPr lang="en-US" dirty="0" err="1"/>
              <a:t>ventilatory</a:t>
            </a:r>
            <a:r>
              <a:rPr lang="en-US" dirty="0"/>
              <a:t> pressures are not reduced</a:t>
            </a:r>
          </a:p>
          <a:p>
            <a:r>
              <a:rPr lang="en-US" dirty="0"/>
              <a:t>MAS </a:t>
            </a:r>
          </a:p>
          <a:p>
            <a:r>
              <a:rPr lang="en-US" dirty="0"/>
              <a:t>Aggressive IPPV during resuscitation</a:t>
            </a:r>
          </a:p>
          <a:p>
            <a:r>
              <a:rPr lang="en-US" dirty="0"/>
              <a:t>Spontaneous </a:t>
            </a:r>
            <a:r>
              <a:rPr lang="en-US" dirty="0" err="1"/>
              <a:t>pneumothorax</a:t>
            </a:r>
            <a:r>
              <a:rPr lang="en-US" dirty="0"/>
              <a:t> occurs in 0.07% of otherwise healthy newborns.</a:t>
            </a:r>
          </a:p>
          <a:p>
            <a:r>
              <a:rPr lang="en-US" dirty="0"/>
              <a:t>Neonates can be preterm or full term depending up on underlying primary clinical situation</a:t>
            </a:r>
          </a:p>
          <a:p>
            <a:r>
              <a:rPr lang="en-US" dirty="0"/>
              <a:t>Small </a:t>
            </a:r>
            <a:r>
              <a:rPr lang="en-US" dirty="0" err="1"/>
              <a:t>pneumothoraces</a:t>
            </a:r>
            <a:r>
              <a:rPr lang="en-US" dirty="0"/>
              <a:t> may be asymptomatic.</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562600"/>
          </a:xfrm>
        </p:spPr>
        <p:txBody>
          <a:bodyPr>
            <a:normAutofit/>
          </a:bodyPr>
          <a:lstStyle/>
          <a:p>
            <a:r>
              <a:rPr lang="en-US" dirty="0"/>
              <a:t>With large </a:t>
            </a:r>
            <a:r>
              <a:rPr lang="en-US" dirty="0" err="1"/>
              <a:t>penomothorax</a:t>
            </a:r>
            <a:r>
              <a:rPr lang="en-US" dirty="0"/>
              <a:t> - rapid deterioration in condition</a:t>
            </a:r>
          </a:p>
          <a:p>
            <a:r>
              <a:rPr lang="en-US"/>
              <a:t>Chest asymmetry </a:t>
            </a:r>
            <a:r>
              <a:rPr lang="en-US" dirty="0"/>
              <a:t>with expansion of the affected side</a:t>
            </a:r>
          </a:p>
          <a:p>
            <a:r>
              <a:rPr lang="en-US" dirty="0"/>
              <a:t>Diminished or absent breath sounds on affected side</a:t>
            </a:r>
          </a:p>
          <a:p>
            <a:r>
              <a:rPr lang="en-US" dirty="0"/>
              <a:t>Shift of apex beat, shock in case of tension </a:t>
            </a:r>
            <a:r>
              <a:rPr lang="en-US" dirty="0" err="1"/>
              <a:t>pneumothorax</a:t>
            </a:r>
            <a:endParaRPr lang="en-US" dirty="0"/>
          </a:p>
          <a:p>
            <a:r>
              <a:rPr lang="en-US" dirty="0" err="1"/>
              <a:t>Transillumination</a:t>
            </a:r>
            <a:r>
              <a:rPr lang="en-US" dirty="0"/>
              <a:t> –is positive in case of </a:t>
            </a:r>
            <a:r>
              <a:rPr lang="en-US" dirty="0" err="1"/>
              <a:t>pneumothorax</a:t>
            </a:r>
            <a:r>
              <a:rPr lang="en-US" dirty="0"/>
              <a:t>.</a:t>
            </a:r>
          </a:p>
          <a:p>
            <a:r>
              <a:rPr lang="en-US" dirty="0"/>
              <a:t>Needle aspiration is diagnostic as well as therapeutic.</a:t>
            </a:r>
          </a:p>
          <a:p>
            <a:r>
              <a:rPr lang="en-US" dirty="0"/>
              <a:t>CXR is diagnostic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err="1"/>
              <a:t>Pneumothorax</a:t>
            </a:r>
            <a:r>
              <a:rPr lang="en-US" dirty="0"/>
              <a:t> </a:t>
            </a:r>
          </a:p>
        </p:txBody>
      </p:sp>
      <p:pic>
        <p:nvPicPr>
          <p:cNvPr id="6146" name="Picture 2" descr="C:\books\newborn\Neonatal CXR &amp; USG\CXR air leak\CXR%20-%20preterm%20bilat%20pneumothoraces.jpg"/>
          <p:cNvPicPr>
            <a:picLocks noGrp="1" noChangeAspect="1" noChangeArrowheads="1"/>
          </p:cNvPicPr>
          <p:nvPr>
            <p:ph sz="half" idx="1"/>
          </p:nvPr>
        </p:nvPicPr>
        <p:blipFill>
          <a:blip r:embed="rId3" cstate="print"/>
          <a:stretch>
            <a:fillRect/>
          </a:stretch>
        </p:blipFill>
        <p:spPr bwMode="auto">
          <a:xfrm>
            <a:off x="457200" y="2623344"/>
            <a:ext cx="4038600" cy="3028950"/>
          </a:xfrm>
          <a:prstGeom prst="rect">
            <a:avLst/>
          </a:prstGeom>
          <a:noFill/>
        </p:spPr>
      </p:pic>
      <p:pic>
        <p:nvPicPr>
          <p:cNvPr id="5" name="Picture 2"/>
          <p:cNvPicPr>
            <a:picLocks noGrp="1" noChangeAspect="1" noChangeArrowheads="1"/>
          </p:cNvPicPr>
          <p:nvPr>
            <p:ph sz="half" idx="2"/>
          </p:nvPr>
        </p:nvPicPr>
        <p:blipFill>
          <a:blip r:embed="rId4" cstate="print"/>
          <a:srcRect/>
          <a:stretch>
            <a:fillRect/>
          </a:stretch>
        </p:blipFill>
        <p:spPr bwMode="auto">
          <a:xfrm>
            <a:off x="4648200" y="2316489"/>
            <a:ext cx="4038600" cy="364265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a:t>Diaphragmatic Hernia</a:t>
            </a:r>
          </a:p>
        </p:txBody>
      </p:sp>
      <p:sp>
        <p:nvSpPr>
          <p:cNvPr id="3" name="Content Placeholder 2"/>
          <p:cNvSpPr>
            <a:spLocks noGrp="1"/>
          </p:cNvSpPr>
          <p:nvPr>
            <p:ph idx="1"/>
          </p:nvPr>
        </p:nvSpPr>
        <p:spPr>
          <a:xfrm>
            <a:off x="457200" y="1524000"/>
            <a:ext cx="8229600" cy="4800600"/>
          </a:xfrm>
        </p:spPr>
        <p:txBody>
          <a:bodyPr>
            <a:normAutofit/>
          </a:bodyPr>
          <a:lstStyle/>
          <a:p>
            <a:r>
              <a:rPr lang="en-US" dirty="0"/>
              <a:t>Most common site – left </a:t>
            </a:r>
            <a:r>
              <a:rPr lang="en-US" dirty="0" err="1"/>
              <a:t>hemithorax</a:t>
            </a:r>
            <a:r>
              <a:rPr lang="en-US" dirty="0"/>
              <a:t>, posterior defect (foramen of </a:t>
            </a:r>
            <a:r>
              <a:rPr lang="en-US" dirty="0" err="1"/>
              <a:t>Bochdalek</a:t>
            </a:r>
            <a:r>
              <a:rPr lang="en-US" dirty="0"/>
              <a:t>)</a:t>
            </a:r>
          </a:p>
          <a:p>
            <a:r>
              <a:rPr lang="en-US" dirty="0"/>
              <a:t>Infants with large DHs present at birth with cyanosis, respiratory distress, </a:t>
            </a:r>
            <a:r>
              <a:rPr lang="en-US" dirty="0" err="1"/>
              <a:t>scaphoid</a:t>
            </a:r>
            <a:r>
              <a:rPr lang="en-US" dirty="0"/>
              <a:t> abdomen, decreased or absent breath sounds on the side of hernia, heart sounds displaced to the side opposite the hernia.</a:t>
            </a:r>
          </a:p>
          <a:p>
            <a:r>
              <a:rPr lang="en-US" dirty="0"/>
              <a:t>DHs often occur after routine 16 week USG, so many of these cases are not diagnosed until </a:t>
            </a:r>
            <a:r>
              <a:rPr lang="en-US" dirty="0" err="1"/>
              <a:t>postnatally</a:t>
            </a:r>
            <a:r>
              <a:rPr lang="en-US" dirty="0"/>
              <a:t>. Development of </a:t>
            </a:r>
            <a:r>
              <a:rPr lang="en-US" dirty="0" err="1"/>
              <a:t>polyhydramnios</a:t>
            </a:r>
            <a:r>
              <a:rPr lang="en-US" dirty="0"/>
              <a:t> can prompt a later fetal </a:t>
            </a:r>
            <a:r>
              <a:rPr lang="en-US" dirty="0" err="1"/>
              <a:t>ultrasonography</a:t>
            </a:r>
            <a:r>
              <a:rPr lang="en-US" dirty="0"/>
              <a:t> that will detect DH.</a:t>
            </a:r>
          </a:p>
          <a:p>
            <a:r>
              <a:rPr lang="en-US" dirty="0"/>
              <a:t>CXR is diagnostic.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Diaphragmatic Hernia </a:t>
            </a:r>
          </a:p>
        </p:txBody>
      </p:sp>
      <p:sp>
        <p:nvSpPr>
          <p:cNvPr id="6" name="Content Placeholder 5"/>
          <p:cNvSpPr>
            <a:spLocks noGrp="1"/>
          </p:cNvSpPr>
          <p:nvPr>
            <p:ph sz="half" idx="1"/>
          </p:nvPr>
        </p:nvSpPr>
        <p:spPr/>
        <p:txBody>
          <a:bodyPr/>
          <a:lstStyle/>
          <a:p>
            <a:endParaRPr lang="en-US"/>
          </a:p>
        </p:txBody>
      </p:sp>
      <p:pic>
        <p:nvPicPr>
          <p:cNvPr id="5123" name="Picture 3"/>
          <p:cNvPicPr>
            <a:picLocks noChangeAspect="1" noChangeArrowheads="1"/>
          </p:cNvPicPr>
          <p:nvPr/>
        </p:nvPicPr>
        <p:blipFill>
          <a:blip r:embed="rId3" cstate="print"/>
          <a:srcRect/>
          <a:stretch>
            <a:fillRect/>
          </a:stretch>
        </p:blipFill>
        <p:spPr bwMode="auto">
          <a:xfrm>
            <a:off x="685800" y="1905000"/>
            <a:ext cx="3505200" cy="4505325"/>
          </a:xfrm>
          <a:prstGeom prst="rect">
            <a:avLst/>
          </a:prstGeom>
          <a:noFill/>
          <a:ln w="9525">
            <a:noFill/>
            <a:miter lim="800000"/>
            <a:headEnd/>
            <a:tailEnd/>
          </a:ln>
          <a:effectLst/>
        </p:spPr>
      </p:pic>
      <p:pic>
        <p:nvPicPr>
          <p:cNvPr id="8" name="Picture 2"/>
          <p:cNvPicPr>
            <a:picLocks noGrp="1" noChangeAspect="1" noChangeArrowheads="1"/>
          </p:cNvPicPr>
          <p:nvPr>
            <p:ph sz="half" idx="2"/>
          </p:nvPr>
        </p:nvPicPr>
        <p:blipFill>
          <a:blip r:embed="rId4" cstate="print"/>
          <a:srcRect/>
          <a:stretch>
            <a:fillRect/>
          </a:stretch>
        </p:blipFill>
        <p:spPr bwMode="auto">
          <a:xfrm>
            <a:off x="5107361" y="1920875"/>
            <a:ext cx="3120277" cy="443388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r>
              <a:rPr lang="en-US" dirty="0"/>
              <a:t>Esophageal </a:t>
            </a:r>
            <a:r>
              <a:rPr lang="en-US" dirty="0" err="1"/>
              <a:t>Atresia</a:t>
            </a:r>
            <a:r>
              <a:rPr lang="en-US" dirty="0"/>
              <a:t> with TOF</a:t>
            </a:r>
          </a:p>
        </p:txBody>
      </p:sp>
      <p:sp>
        <p:nvSpPr>
          <p:cNvPr id="3" name="Content Placeholder 2"/>
          <p:cNvSpPr>
            <a:spLocks noGrp="1"/>
          </p:cNvSpPr>
          <p:nvPr>
            <p:ph idx="1"/>
          </p:nvPr>
        </p:nvSpPr>
        <p:spPr>
          <a:xfrm>
            <a:off x="457200" y="1524000"/>
            <a:ext cx="8229600" cy="5029200"/>
          </a:xfrm>
        </p:spPr>
        <p:txBody>
          <a:bodyPr>
            <a:normAutofit/>
          </a:bodyPr>
          <a:lstStyle/>
          <a:p>
            <a:r>
              <a:rPr lang="en-US" dirty="0"/>
              <a:t>Most common form is </a:t>
            </a:r>
            <a:r>
              <a:rPr lang="en-US" dirty="0" err="1"/>
              <a:t>esophgeal</a:t>
            </a:r>
            <a:r>
              <a:rPr lang="en-US" dirty="0"/>
              <a:t> </a:t>
            </a:r>
            <a:r>
              <a:rPr lang="en-US" dirty="0" err="1"/>
              <a:t>atresia</a:t>
            </a:r>
            <a:r>
              <a:rPr lang="en-US" dirty="0"/>
              <a:t> with distal </a:t>
            </a:r>
            <a:r>
              <a:rPr lang="en-US" dirty="0" err="1"/>
              <a:t>tracheoesophageal</a:t>
            </a:r>
            <a:r>
              <a:rPr lang="en-US" dirty="0"/>
              <a:t> fistula, occurs in 85% cases.</a:t>
            </a:r>
          </a:p>
          <a:p>
            <a:r>
              <a:rPr lang="en-US" dirty="0"/>
              <a:t>Excessive salivation and vomiting soon after feeding</a:t>
            </a:r>
          </a:p>
          <a:p>
            <a:r>
              <a:rPr lang="en-US" dirty="0"/>
              <a:t>Respiratory distress may develop due to aspiration of secretions/feed and reflux of gastric contents up the distal esophagus into the lungs through the fistula</a:t>
            </a:r>
          </a:p>
          <a:p>
            <a:r>
              <a:rPr lang="en-US" dirty="0" err="1"/>
              <a:t>Polyhydramnios</a:t>
            </a:r>
            <a:r>
              <a:rPr lang="en-US" dirty="0"/>
              <a:t> is present in 1/3</a:t>
            </a:r>
            <a:r>
              <a:rPr lang="en-US" baseline="30000" dirty="0"/>
              <a:t>rd</a:t>
            </a:r>
            <a:r>
              <a:rPr lang="en-US" dirty="0"/>
              <a:t> of cases.</a:t>
            </a:r>
          </a:p>
          <a:p>
            <a:r>
              <a:rPr lang="en-US" dirty="0"/>
              <a:t>CXR with feeding tube is diagnostic.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a:t>
            </a:r>
          </a:p>
        </p:txBody>
      </p:sp>
      <p:sp>
        <p:nvSpPr>
          <p:cNvPr id="3" name="Content Placeholder 2"/>
          <p:cNvSpPr>
            <a:spLocks noGrp="1"/>
          </p:cNvSpPr>
          <p:nvPr>
            <p:ph idx="1"/>
          </p:nvPr>
        </p:nvSpPr>
        <p:spPr/>
        <p:txBody>
          <a:bodyPr/>
          <a:lstStyle/>
          <a:p>
            <a:r>
              <a:rPr lang="en-US" b="1" dirty="0"/>
              <a:t>Pulmonary</a:t>
            </a:r>
            <a:r>
              <a:rPr lang="en-US" dirty="0"/>
              <a:t> – RDS, TTN, MAS, PPHN, Pneumonia (congenital, aspiration, community acquired, </a:t>
            </a:r>
            <a:r>
              <a:rPr lang="en-US" dirty="0" err="1"/>
              <a:t>nasocomial</a:t>
            </a:r>
            <a:r>
              <a:rPr lang="en-US" dirty="0"/>
              <a:t>), </a:t>
            </a:r>
            <a:r>
              <a:rPr lang="en-US" dirty="0" err="1"/>
              <a:t>Pneumothorax</a:t>
            </a:r>
            <a:r>
              <a:rPr lang="en-US" dirty="0"/>
              <a:t> </a:t>
            </a:r>
          </a:p>
          <a:p>
            <a:r>
              <a:rPr lang="en-US" b="1" dirty="0"/>
              <a:t>Cardiac</a:t>
            </a:r>
            <a:r>
              <a:rPr lang="en-US" dirty="0"/>
              <a:t> – Congenital Heart Diseases</a:t>
            </a:r>
          </a:p>
          <a:p>
            <a:r>
              <a:rPr lang="en-US" b="1" dirty="0"/>
              <a:t>CNS </a:t>
            </a:r>
            <a:r>
              <a:rPr lang="en-US" dirty="0"/>
              <a:t>– Birth Asphyxia, ICH</a:t>
            </a:r>
          </a:p>
          <a:p>
            <a:r>
              <a:rPr lang="en-US" b="1" dirty="0"/>
              <a:t>Metabolic </a:t>
            </a:r>
            <a:r>
              <a:rPr lang="en-US" dirty="0"/>
              <a:t>– metabolic acidosis</a:t>
            </a:r>
          </a:p>
          <a:p>
            <a:r>
              <a:rPr lang="en-US" b="1" dirty="0"/>
              <a:t>Surgical </a:t>
            </a:r>
            <a:r>
              <a:rPr lang="en-US" dirty="0"/>
              <a:t>– TOF, Diaphragmatic Hernia, Pierre Robin Syndrome, </a:t>
            </a:r>
            <a:r>
              <a:rPr lang="en-US" dirty="0" err="1"/>
              <a:t>Choanal</a:t>
            </a:r>
            <a:r>
              <a:rPr lang="en-US" dirty="0"/>
              <a:t> </a:t>
            </a:r>
            <a:r>
              <a:rPr lang="en-US" dirty="0" err="1"/>
              <a:t>atresia</a:t>
            </a: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Esophageal </a:t>
            </a:r>
            <a:r>
              <a:rPr lang="en-US" dirty="0" err="1"/>
              <a:t>Atresis</a:t>
            </a:r>
            <a:r>
              <a:rPr lang="en-US" dirty="0"/>
              <a:t> with </a:t>
            </a:r>
            <a:r>
              <a:rPr lang="en-US" dirty="0" err="1"/>
              <a:t>Tracheo</a:t>
            </a:r>
            <a:r>
              <a:rPr lang="en-US" dirty="0"/>
              <a:t>-esophageal Fistula</a:t>
            </a:r>
          </a:p>
        </p:txBody>
      </p:sp>
      <p:pic>
        <p:nvPicPr>
          <p:cNvPr id="7170" name="Picture 2"/>
          <p:cNvPicPr>
            <a:picLocks noGrp="1" noChangeAspect="1" noChangeArrowheads="1"/>
          </p:cNvPicPr>
          <p:nvPr>
            <p:ph sz="half" idx="1"/>
          </p:nvPr>
        </p:nvPicPr>
        <p:blipFill>
          <a:blip r:embed="rId3" cstate="print"/>
          <a:stretch>
            <a:fillRect/>
          </a:stretch>
        </p:blipFill>
        <p:spPr bwMode="auto">
          <a:xfrm>
            <a:off x="1156330" y="1920875"/>
            <a:ext cx="2640339" cy="4433888"/>
          </a:xfrm>
          <a:prstGeom prst="rect">
            <a:avLst/>
          </a:prstGeom>
          <a:noFill/>
          <a:ln w="9525">
            <a:noFill/>
            <a:miter lim="800000"/>
            <a:headEnd/>
            <a:tailEnd/>
          </a:ln>
          <a:effectLst/>
        </p:spPr>
      </p:pic>
      <p:pic>
        <p:nvPicPr>
          <p:cNvPr id="5" name="Picture 2"/>
          <p:cNvPicPr>
            <a:picLocks noGrp="1" noChangeAspect="1" noChangeArrowheads="1"/>
          </p:cNvPicPr>
          <p:nvPr>
            <p:ph sz="half" idx="2"/>
          </p:nvPr>
        </p:nvPicPr>
        <p:blipFill>
          <a:blip r:embed="rId4" cstate="print"/>
          <a:srcRect/>
          <a:stretch>
            <a:fillRect/>
          </a:stretch>
        </p:blipFill>
        <p:spPr bwMode="auto">
          <a:xfrm>
            <a:off x="5127363" y="1920875"/>
            <a:ext cx="3080273" cy="443388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1</a:t>
            </a:r>
          </a:p>
        </p:txBody>
      </p:sp>
      <p:sp>
        <p:nvSpPr>
          <p:cNvPr id="3" name="Content Placeholder 2"/>
          <p:cNvSpPr>
            <a:spLocks noGrp="1"/>
          </p:cNvSpPr>
          <p:nvPr>
            <p:ph idx="1"/>
          </p:nvPr>
        </p:nvSpPr>
        <p:spPr/>
        <p:txBody>
          <a:bodyPr/>
          <a:lstStyle/>
          <a:p>
            <a:pPr>
              <a:buNone/>
            </a:pPr>
            <a:r>
              <a:rPr lang="en-US" dirty="0"/>
              <a:t>Newborn is considered </a:t>
            </a:r>
            <a:r>
              <a:rPr lang="en-US" dirty="0" err="1"/>
              <a:t>tachypneic</a:t>
            </a:r>
            <a:r>
              <a:rPr lang="en-US" dirty="0"/>
              <a:t> if RR is</a:t>
            </a:r>
          </a:p>
          <a:p>
            <a:pPr marL="514350" lvl="0" indent="-514350">
              <a:buFont typeface="+mj-lt"/>
              <a:buAutoNum type="alphaLcParenR"/>
            </a:pPr>
            <a:r>
              <a:rPr lang="en-US" dirty="0"/>
              <a:t>&gt; 40/min</a:t>
            </a:r>
          </a:p>
          <a:p>
            <a:pPr marL="514350" lvl="0" indent="-514350">
              <a:buFont typeface="+mj-lt"/>
              <a:buAutoNum type="alphaLcParenR"/>
            </a:pPr>
            <a:r>
              <a:rPr lang="en-US" dirty="0"/>
              <a:t>&gt;50/min</a:t>
            </a:r>
          </a:p>
          <a:p>
            <a:pPr marL="514350" lvl="0" indent="-514350">
              <a:buFont typeface="+mj-lt"/>
              <a:buAutoNum type="alphaLcParenR"/>
            </a:pPr>
            <a:r>
              <a:rPr lang="en-US" dirty="0"/>
              <a:t>&gt; 60/min</a:t>
            </a:r>
          </a:p>
          <a:p>
            <a:pPr marL="514350" lvl="0" indent="-514350">
              <a:buFont typeface="+mj-lt"/>
              <a:buAutoNum type="alphaLcParenR"/>
            </a:pPr>
            <a:r>
              <a:rPr lang="en-US" dirty="0"/>
              <a:t>&gt; 30/min</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2</a:t>
            </a:r>
          </a:p>
        </p:txBody>
      </p:sp>
      <p:sp>
        <p:nvSpPr>
          <p:cNvPr id="3" name="Content Placeholder 2"/>
          <p:cNvSpPr>
            <a:spLocks noGrp="1"/>
          </p:cNvSpPr>
          <p:nvPr>
            <p:ph idx="1"/>
          </p:nvPr>
        </p:nvSpPr>
        <p:spPr/>
        <p:txBody>
          <a:bodyPr/>
          <a:lstStyle/>
          <a:p>
            <a:pPr>
              <a:buNone/>
            </a:pPr>
            <a:r>
              <a:rPr lang="en-US" dirty="0"/>
              <a:t>Following statements are true for RDS (HMD) except</a:t>
            </a:r>
          </a:p>
          <a:p>
            <a:pPr marL="514350" lvl="0" indent="-514350">
              <a:buFont typeface="+mj-lt"/>
              <a:buAutoNum type="alphaLcParenR"/>
            </a:pPr>
            <a:r>
              <a:rPr lang="en-US" dirty="0"/>
              <a:t>It is due to deficiency of surfactant</a:t>
            </a:r>
          </a:p>
          <a:p>
            <a:pPr marL="514350" lvl="0" indent="-514350">
              <a:buFont typeface="+mj-lt"/>
              <a:buAutoNum type="alphaLcParenR"/>
            </a:pPr>
            <a:r>
              <a:rPr lang="en-US" dirty="0"/>
              <a:t>It is common in term neonates</a:t>
            </a:r>
          </a:p>
          <a:p>
            <a:pPr marL="514350" lvl="0" indent="-514350">
              <a:buFont typeface="+mj-lt"/>
              <a:buAutoNum type="alphaLcParenR"/>
            </a:pPr>
            <a:r>
              <a:rPr lang="en-US" dirty="0"/>
              <a:t>Respiratory distress starts soon after birth</a:t>
            </a:r>
          </a:p>
          <a:p>
            <a:pPr marL="514350" lvl="0" indent="-514350">
              <a:buFont typeface="+mj-lt"/>
              <a:buAutoNum type="alphaLcParenR"/>
            </a:pPr>
            <a:r>
              <a:rPr lang="en-US" dirty="0"/>
              <a:t>Early CPAP and surfactant therapy is most helpful</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3</a:t>
            </a:r>
          </a:p>
        </p:txBody>
      </p:sp>
      <p:sp>
        <p:nvSpPr>
          <p:cNvPr id="3" name="Content Placeholder 2"/>
          <p:cNvSpPr>
            <a:spLocks noGrp="1"/>
          </p:cNvSpPr>
          <p:nvPr>
            <p:ph idx="1"/>
          </p:nvPr>
        </p:nvSpPr>
        <p:spPr/>
        <p:txBody>
          <a:bodyPr/>
          <a:lstStyle/>
          <a:p>
            <a:pPr>
              <a:buNone/>
            </a:pPr>
            <a:r>
              <a:rPr lang="en-US" dirty="0"/>
              <a:t>Following statements are true for TTN except</a:t>
            </a:r>
          </a:p>
          <a:p>
            <a:pPr marL="514350" lvl="0" indent="-514350">
              <a:buFont typeface="+mj-lt"/>
              <a:buAutoNum type="alphaLcParenR"/>
            </a:pPr>
            <a:r>
              <a:rPr lang="en-US" dirty="0"/>
              <a:t>It is common in late preterm</a:t>
            </a:r>
          </a:p>
          <a:p>
            <a:pPr marL="514350" lvl="0" indent="-514350">
              <a:buFont typeface="+mj-lt"/>
              <a:buAutoNum type="alphaLcParenR"/>
            </a:pPr>
            <a:r>
              <a:rPr lang="en-US" dirty="0"/>
              <a:t>Respiratory distress starts soon after birth</a:t>
            </a:r>
          </a:p>
          <a:p>
            <a:pPr marL="514350" lvl="0" indent="-514350">
              <a:buFont typeface="+mj-lt"/>
              <a:buAutoNum type="alphaLcParenR"/>
            </a:pPr>
            <a:r>
              <a:rPr lang="en-US" dirty="0"/>
              <a:t>Ventilator support is usually required</a:t>
            </a:r>
          </a:p>
          <a:p>
            <a:pPr marL="514350" lvl="0" indent="-514350">
              <a:buFont typeface="+mj-lt"/>
              <a:buAutoNum type="alphaLcParenR"/>
            </a:pPr>
            <a:r>
              <a:rPr lang="en-US" dirty="0"/>
              <a:t>Respiratory distress gradually improves with time and persists for 24 to 72 hours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4</a:t>
            </a:r>
          </a:p>
        </p:txBody>
      </p:sp>
      <p:sp>
        <p:nvSpPr>
          <p:cNvPr id="3" name="Content Placeholder 2"/>
          <p:cNvSpPr>
            <a:spLocks noGrp="1"/>
          </p:cNvSpPr>
          <p:nvPr>
            <p:ph idx="1"/>
          </p:nvPr>
        </p:nvSpPr>
        <p:spPr/>
        <p:txBody>
          <a:bodyPr/>
          <a:lstStyle/>
          <a:p>
            <a:pPr>
              <a:buNone/>
            </a:pPr>
            <a:r>
              <a:rPr lang="en-US" dirty="0"/>
              <a:t>Following statements are true for </a:t>
            </a:r>
            <a:r>
              <a:rPr lang="en-US" dirty="0" err="1"/>
              <a:t>meconium</a:t>
            </a:r>
            <a:r>
              <a:rPr lang="en-US" dirty="0"/>
              <a:t> aspiration syndrome except</a:t>
            </a:r>
          </a:p>
          <a:p>
            <a:pPr marL="514350" lvl="0" indent="-514350">
              <a:buFont typeface="+mj-lt"/>
              <a:buAutoNum type="alphaLcParenR"/>
            </a:pPr>
            <a:r>
              <a:rPr lang="en-US" dirty="0"/>
              <a:t>It is common in IUGR and post term neonates</a:t>
            </a:r>
          </a:p>
          <a:p>
            <a:pPr marL="514350" lvl="0" indent="-514350">
              <a:buFont typeface="+mj-lt"/>
              <a:buAutoNum type="alphaLcParenR"/>
            </a:pPr>
            <a:r>
              <a:rPr lang="en-US" dirty="0"/>
              <a:t>Respiratory distress starts after 24 hours of life</a:t>
            </a:r>
          </a:p>
          <a:p>
            <a:pPr marL="514350" lvl="0" indent="-514350">
              <a:buFont typeface="+mj-lt"/>
              <a:buAutoNum type="alphaLcParenR"/>
            </a:pPr>
            <a:r>
              <a:rPr lang="en-US" dirty="0"/>
              <a:t>About 50% of neonates require mechanical ventilation</a:t>
            </a:r>
          </a:p>
          <a:p>
            <a:pPr marL="514350" lvl="0" indent="-514350">
              <a:buFont typeface="+mj-lt"/>
              <a:buAutoNum type="alphaLcParenR"/>
            </a:pPr>
            <a:r>
              <a:rPr lang="en-US" dirty="0"/>
              <a:t>PPHN is a common complication</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5</a:t>
            </a:r>
          </a:p>
        </p:txBody>
      </p:sp>
      <p:sp>
        <p:nvSpPr>
          <p:cNvPr id="3" name="Content Placeholder 2"/>
          <p:cNvSpPr>
            <a:spLocks noGrp="1"/>
          </p:cNvSpPr>
          <p:nvPr>
            <p:ph idx="1"/>
          </p:nvPr>
        </p:nvSpPr>
        <p:spPr/>
        <p:txBody>
          <a:bodyPr/>
          <a:lstStyle/>
          <a:p>
            <a:pPr>
              <a:buNone/>
            </a:pPr>
            <a:r>
              <a:rPr lang="en-US" dirty="0"/>
              <a:t>Following statements are true for early onset sepsis with pneumonia except</a:t>
            </a:r>
          </a:p>
          <a:p>
            <a:pPr marL="514350" lvl="0" indent="-514350">
              <a:buFont typeface="+mj-lt"/>
              <a:buAutoNum type="alphaLcParenR"/>
            </a:pPr>
            <a:r>
              <a:rPr lang="en-US" dirty="0"/>
              <a:t>Risk factors for sepsis are usually present</a:t>
            </a:r>
          </a:p>
          <a:p>
            <a:pPr marL="514350" lvl="0" indent="-514350">
              <a:buFont typeface="+mj-lt"/>
              <a:buAutoNum type="alphaLcParenR"/>
            </a:pPr>
            <a:r>
              <a:rPr lang="en-US" dirty="0"/>
              <a:t>It is more common in preterm</a:t>
            </a:r>
          </a:p>
          <a:p>
            <a:pPr marL="514350" lvl="0" indent="-514350">
              <a:buFont typeface="+mj-lt"/>
              <a:buAutoNum type="alphaLcParenR"/>
            </a:pPr>
            <a:r>
              <a:rPr lang="en-US" dirty="0"/>
              <a:t>Respiratory distress starts within 24 hours of life</a:t>
            </a:r>
          </a:p>
          <a:p>
            <a:pPr marL="514350" lvl="0" indent="-514350">
              <a:buFont typeface="+mj-lt"/>
              <a:buAutoNum type="alphaLcParenR"/>
            </a:pPr>
            <a:r>
              <a:rPr lang="en-US" dirty="0"/>
              <a:t>Lethargy, poor feeding, hypothermia, poor perfusion, shock are common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5400" dirty="0"/>
              <a:t> Causes of Respiratory Distress on Day 1 of life?</a:t>
            </a:r>
            <a:endParaRPr lang="en-US" dirty="0"/>
          </a:p>
        </p:txBody>
      </p:sp>
      <p:sp>
        <p:nvSpPr>
          <p:cNvPr id="3" name="Content Placeholder 2"/>
          <p:cNvSpPr>
            <a:spLocks noGrp="1"/>
          </p:cNvSpPr>
          <p:nvPr>
            <p:ph idx="1"/>
          </p:nvPr>
        </p:nvSpPr>
        <p:spPr/>
        <p:txBody>
          <a:bodyPr>
            <a:normAutofit/>
          </a:bodyPr>
          <a:lstStyle/>
          <a:p>
            <a:r>
              <a:rPr lang="en-US" dirty="0"/>
              <a:t>Hyaline Membrane Disease (HMD)</a:t>
            </a:r>
          </a:p>
          <a:p>
            <a:r>
              <a:rPr lang="en-US" dirty="0"/>
              <a:t>Transient </a:t>
            </a:r>
            <a:r>
              <a:rPr lang="en-US" dirty="0" err="1"/>
              <a:t>Tachypnea</a:t>
            </a:r>
            <a:r>
              <a:rPr lang="en-US" dirty="0"/>
              <a:t> of Newborn (TTN)</a:t>
            </a:r>
          </a:p>
          <a:p>
            <a:r>
              <a:rPr lang="en-US" dirty="0" err="1"/>
              <a:t>Meconium</a:t>
            </a:r>
            <a:r>
              <a:rPr lang="en-US" dirty="0"/>
              <a:t> Aspiration Syndrome (MAS)</a:t>
            </a:r>
          </a:p>
          <a:p>
            <a:r>
              <a:rPr lang="en-US" dirty="0"/>
              <a:t>Persistent Pulmonary Hypertension of Newborn (PPHN)</a:t>
            </a:r>
          </a:p>
          <a:p>
            <a:r>
              <a:rPr lang="en-US" dirty="0"/>
              <a:t>Early onset sepsis with pneumonia</a:t>
            </a:r>
          </a:p>
          <a:p>
            <a:r>
              <a:rPr lang="en-US" dirty="0"/>
              <a:t>Birth Asphyxia</a:t>
            </a:r>
          </a:p>
          <a:p>
            <a:r>
              <a:rPr lang="en-US" dirty="0" err="1"/>
              <a:t>Pneumothorax</a:t>
            </a:r>
            <a:endParaRPr lang="en-US" dirty="0"/>
          </a:p>
          <a:p>
            <a:r>
              <a:rPr lang="en-US" dirty="0"/>
              <a:t>Congenital anomalies – diaphragmatic hernia, TOF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None/>
            </a:pPr>
            <a:r>
              <a:rPr lang="en-US" sz="4000" dirty="0"/>
              <a:t>How do you assess respiratory distress in newborn?</a:t>
            </a:r>
            <a:endParaRPr lang="en-GB"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5400" dirty="0"/>
              <a:t> Assessment of Respiratory Distress in Full Term Neonates</a:t>
            </a:r>
            <a:endParaRPr lang="en-US" dirty="0"/>
          </a:p>
        </p:txBody>
      </p:sp>
      <p:graphicFrame>
        <p:nvGraphicFramePr>
          <p:cNvPr id="4" name="Content Placeholder 3"/>
          <p:cNvGraphicFramePr>
            <a:graphicFrameLocks noGrp="1"/>
          </p:cNvGraphicFramePr>
          <p:nvPr>
            <p:ph idx="1"/>
          </p:nvPr>
        </p:nvGraphicFramePr>
        <p:xfrm>
          <a:off x="457200" y="1935163"/>
          <a:ext cx="8229600" cy="4541836"/>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70217">
                <a:tc gridSpan="4">
                  <a:txBody>
                    <a:bodyPr/>
                    <a:lstStyle/>
                    <a:p>
                      <a:r>
                        <a:rPr lang="en-US" dirty="0" err="1"/>
                        <a:t>Downe’s</a:t>
                      </a:r>
                      <a:r>
                        <a:rPr lang="en-US" dirty="0"/>
                        <a:t> Scoring System for Assessment</a:t>
                      </a:r>
                      <a:r>
                        <a:rPr lang="en-US" baseline="0" dirty="0"/>
                        <a:t> of Respiratory Distress  in Term Neonates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46237">
                <a:tc>
                  <a:txBody>
                    <a:bodyPr/>
                    <a:lstStyle/>
                    <a:p>
                      <a:r>
                        <a:rPr lang="en-US" b="1" dirty="0"/>
                        <a:t>Score </a:t>
                      </a:r>
                    </a:p>
                  </a:txBody>
                  <a:tcPr/>
                </a:tc>
                <a:tc>
                  <a:txBody>
                    <a:bodyPr/>
                    <a:lstStyle/>
                    <a:p>
                      <a:r>
                        <a:rPr lang="en-US" b="1" dirty="0"/>
                        <a:t>0</a:t>
                      </a:r>
                    </a:p>
                  </a:txBody>
                  <a:tcPr/>
                </a:tc>
                <a:tc>
                  <a:txBody>
                    <a:bodyPr/>
                    <a:lstStyle/>
                    <a:p>
                      <a:r>
                        <a:rPr lang="en-US" b="1" dirty="0"/>
                        <a:t>1</a:t>
                      </a:r>
                    </a:p>
                  </a:txBody>
                  <a:tcPr/>
                </a:tc>
                <a:tc>
                  <a:txBody>
                    <a:bodyPr/>
                    <a:lstStyle/>
                    <a:p>
                      <a:r>
                        <a:rPr lang="en-US" b="1" dirty="0"/>
                        <a:t>2</a:t>
                      </a:r>
                    </a:p>
                  </a:txBody>
                  <a:tcPr/>
                </a:tc>
                <a:extLst>
                  <a:ext uri="{0D108BD9-81ED-4DB2-BD59-A6C34878D82A}">
                    <a16:rowId xmlns:a16="http://schemas.microsoft.com/office/drawing/2014/main" val="10001"/>
                  </a:ext>
                </a:extLst>
              </a:tr>
              <a:tr h="446237">
                <a:tc>
                  <a:txBody>
                    <a:bodyPr/>
                    <a:lstStyle/>
                    <a:p>
                      <a:r>
                        <a:rPr lang="en-US" b="1" dirty="0"/>
                        <a:t>Respiratory</a:t>
                      </a:r>
                      <a:r>
                        <a:rPr lang="en-US" b="1" baseline="0" dirty="0"/>
                        <a:t> Rate</a:t>
                      </a:r>
                      <a:endParaRPr lang="en-US" b="1" dirty="0"/>
                    </a:p>
                  </a:txBody>
                  <a:tcPr/>
                </a:tc>
                <a:tc>
                  <a:txBody>
                    <a:bodyPr/>
                    <a:lstStyle/>
                    <a:p>
                      <a:r>
                        <a:rPr lang="en-US" dirty="0"/>
                        <a:t>&lt; 60/min</a:t>
                      </a:r>
                    </a:p>
                  </a:txBody>
                  <a:tcPr/>
                </a:tc>
                <a:tc>
                  <a:txBody>
                    <a:bodyPr/>
                    <a:lstStyle/>
                    <a:p>
                      <a:r>
                        <a:rPr lang="en-US" dirty="0"/>
                        <a:t>60 – 80 /min</a:t>
                      </a:r>
                    </a:p>
                  </a:txBody>
                  <a:tcPr/>
                </a:tc>
                <a:tc>
                  <a:txBody>
                    <a:bodyPr/>
                    <a:lstStyle/>
                    <a:p>
                      <a:r>
                        <a:rPr lang="en-US" dirty="0"/>
                        <a:t>&gt;80/min</a:t>
                      </a:r>
                    </a:p>
                  </a:txBody>
                  <a:tcPr/>
                </a:tc>
                <a:extLst>
                  <a:ext uri="{0D108BD9-81ED-4DB2-BD59-A6C34878D82A}">
                    <a16:rowId xmlns:a16="http://schemas.microsoft.com/office/drawing/2014/main" val="10002"/>
                  </a:ext>
                </a:extLst>
              </a:tr>
              <a:tr h="770217">
                <a:tc>
                  <a:txBody>
                    <a:bodyPr/>
                    <a:lstStyle/>
                    <a:p>
                      <a:r>
                        <a:rPr lang="en-US" b="1" dirty="0"/>
                        <a:t>Cyanosis (SpO2 &lt; 80%)</a:t>
                      </a:r>
                    </a:p>
                  </a:txBody>
                  <a:tcPr/>
                </a:tc>
                <a:tc>
                  <a:txBody>
                    <a:bodyPr/>
                    <a:lstStyle/>
                    <a:p>
                      <a:r>
                        <a:rPr lang="en-US" dirty="0"/>
                        <a:t>None in room air</a:t>
                      </a:r>
                    </a:p>
                  </a:txBody>
                  <a:tcPr/>
                </a:tc>
                <a:tc>
                  <a:txBody>
                    <a:bodyPr/>
                    <a:lstStyle/>
                    <a:p>
                      <a:r>
                        <a:rPr lang="en-US" dirty="0"/>
                        <a:t>No cyanosis in 40% Oxygen</a:t>
                      </a:r>
                    </a:p>
                  </a:txBody>
                  <a:tcPr/>
                </a:tc>
                <a:tc>
                  <a:txBody>
                    <a:bodyPr/>
                    <a:lstStyle/>
                    <a:p>
                      <a:r>
                        <a:rPr lang="en-US" dirty="0"/>
                        <a:t>Requiring more than 40% FiO2</a:t>
                      </a:r>
                    </a:p>
                  </a:txBody>
                  <a:tcPr/>
                </a:tc>
                <a:extLst>
                  <a:ext uri="{0D108BD9-81ED-4DB2-BD59-A6C34878D82A}">
                    <a16:rowId xmlns:a16="http://schemas.microsoft.com/office/drawing/2014/main" val="10003"/>
                  </a:ext>
                </a:extLst>
              </a:tr>
              <a:tr h="446237">
                <a:tc>
                  <a:txBody>
                    <a:bodyPr/>
                    <a:lstStyle/>
                    <a:p>
                      <a:r>
                        <a:rPr lang="en-US" b="1" dirty="0"/>
                        <a:t>Retractions </a:t>
                      </a:r>
                    </a:p>
                  </a:txBody>
                  <a:tcPr/>
                </a:tc>
                <a:tc>
                  <a:txBody>
                    <a:bodyPr/>
                    <a:lstStyle/>
                    <a:p>
                      <a:r>
                        <a:rPr lang="en-US" dirty="0"/>
                        <a:t>None</a:t>
                      </a:r>
                      <a:r>
                        <a:rPr lang="en-US" baseline="0" dirty="0"/>
                        <a:t> </a:t>
                      </a:r>
                      <a:endParaRPr lang="en-US" dirty="0"/>
                    </a:p>
                  </a:txBody>
                  <a:tcPr/>
                </a:tc>
                <a:tc>
                  <a:txBody>
                    <a:bodyPr/>
                    <a:lstStyle/>
                    <a:p>
                      <a:r>
                        <a:rPr lang="en-US" dirty="0"/>
                        <a:t>Mild</a:t>
                      </a:r>
                    </a:p>
                  </a:txBody>
                  <a:tcPr/>
                </a:tc>
                <a:tc>
                  <a:txBody>
                    <a:bodyPr/>
                    <a:lstStyle/>
                    <a:p>
                      <a:r>
                        <a:rPr lang="en-US" dirty="0"/>
                        <a:t>Moderate</a:t>
                      </a:r>
                      <a:r>
                        <a:rPr lang="en-US" baseline="0" dirty="0"/>
                        <a:t> to severe</a:t>
                      </a:r>
                      <a:endParaRPr lang="en-US" dirty="0"/>
                    </a:p>
                  </a:txBody>
                  <a:tcPr/>
                </a:tc>
                <a:extLst>
                  <a:ext uri="{0D108BD9-81ED-4DB2-BD59-A6C34878D82A}">
                    <a16:rowId xmlns:a16="http://schemas.microsoft.com/office/drawing/2014/main" val="10004"/>
                  </a:ext>
                </a:extLst>
              </a:tr>
              <a:tr h="770217">
                <a:tc>
                  <a:txBody>
                    <a:bodyPr/>
                    <a:lstStyle/>
                    <a:p>
                      <a:r>
                        <a:rPr lang="en-US" b="1" dirty="0"/>
                        <a:t>Grunting </a:t>
                      </a:r>
                    </a:p>
                  </a:txBody>
                  <a:tcPr/>
                </a:tc>
                <a:tc>
                  <a:txBody>
                    <a:bodyPr/>
                    <a:lstStyle/>
                    <a:p>
                      <a:r>
                        <a:rPr lang="en-US" dirty="0"/>
                        <a:t>None </a:t>
                      </a:r>
                    </a:p>
                  </a:txBody>
                  <a:tcPr/>
                </a:tc>
                <a:tc>
                  <a:txBody>
                    <a:bodyPr/>
                    <a:lstStyle/>
                    <a:p>
                      <a:r>
                        <a:rPr lang="en-US" dirty="0"/>
                        <a:t>Audible with stethoscope</a:t>
                      </a:r>
                    </a:p>
                  </a:txBody>
                  <a:tcPr/>
                </a:tc>
                <a:tc>
                  <a:txBody>
                    <a:bodyPr/>
                    <a:lstStyle/>
                    <a:p>
                      <a:r>
                        <a:rPr lang="en-US" dirty="0"/>
                        <a:t>Audible without stethoscope</a:t>
                      </a:r>
                    </a:p>
                  </a:txBody>
                  <a:tcPr/>
                </a:tc>
                <a:extLst>
                  <a:ext uri="{0D108BD9-81ED-4DB2-BD59-A6C34878D82A}">
                    <a16:rowId xmlns:a16="http://schemas.microsoft.com/office/drawing/2014/main" val="10005"/>
                  </a:ext>
                </a:extLst>
              </a:tr>
              <a:tr h="446237">
                <a:tc>
                  <a:txBody>
                    <a:bodyPr/>
                    <a:lstStyle/>
                    <a:p>
                      <a:r>
                        <a:rPr lang="en-US" b="1" dirty="0"/>
                        <a:t>Air entry </a:t>
                      </a:r>
                    </a:p>
                  </a:txBody>
                  <a:tcPr/>
                </a:tc>
                <a:tc>
                  <a:txBody>
                    <a:bodyPr/>
                    <a:lstStyle/>
                    <a:p>
                      <a:r>
                        <a:rPr lang="en-US" dirty="0"/>
                        <a:t>Good </a:t>
                      </a:r>
                    </a:p>
                  </a:txBody>
                  <a:tcPr/>
                </a:tc>
                <a:tc>
                  <a:txBody>
                    <a:bodyPr/>
                    <a:lstStyle/>
                    <a:p>
                      <a:r>
                        <a:rPr lang="en-US" dirty="0"/>
                        <a:t>Decreased </a:t>
                      </a:r>
                    </a:p>
                  </a:txBody>
                  <a:tcPr/>
                </a:tc>
                <a:tc>
                  <a:txBody>
                    <a:bodyPr/>
                    <a:lstStyle/>
                    <a:p>
                      <a:r>
                        <a:rPr lang="en-US" dirty="0"/>
                        <a:t>Barely audible</a:t>
                      </a:r>
                    </a:p>
                  </a:txBody>
                  <a:tcPr/>
                </a:tc>
                <a:extLst>
                  <a:ext uri="{0D108BD9-81ED-4DB2-BD59-A6C34878D82A}">
                    <a16:rowId xmlns:a16="http://schemas.microsoft.com/office/drawing/2014/main" val="10006"/>
                  </a:ext>
                </a:extLst>
              </a:tr>
              <a:tr h="446237">
                <a:tc gridSpan="4">
                  <a:txBody>
                    <a:bodyPr/>
                    <a:lstStyle/>
                    <a:p>
                      <a:r>
                        <a:rPr lang="en-US" dirty="0" err="1"/>
                        <a:t>Downe’s</a:t>
                      </a:r>
                      <a:r>
                        <a:rPr lang="en-US" dirty="0"/>
                        <a:t> score of 7 or more is suggestive of impending respiratory failure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Assessment of Respiratory Distress in Preterm Neonates</a:t>
            </a:r>
            <a:endParaRPr lang="en-GB" dirty="0"/>
          </a:p>
        </p:txBody>
      </p:sp>
      <p:graphicFrame>
        <p:nvGraphicFramePr>
          <p:cNvPr id="4" name="Content Placeholder 3"/>
          <p:cNvGraphicFramePr>
            <a:graphicFrameLocks noGrp="1"/>
          </p:cNvGraphicFramePr>
          <p:nvPr>
            <p:ph idx="1"/>
          </p:nvPr>
        </p:nvGraphicFramePr>
        <p:xfrm>
          <a:off x="457200" y="1935163"/>
          <a:ext cx="8229600" cy="4541836"/>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6237">
                <a:tc gridSpan="4">
                  <a:txBody>
                    <a:bodyPr/>
                    <a:lstStyle/>
                    <a:p>
                      <a:r>
                        <a:rPr lang="en-US" dirty="0"/>
                        <a:t>Silverman Anderson Retraction Score for </a:t>
                      </a:r>
                      <a:r>
                        <a:rPr lang="en-US" dirty="0" err="1"/>
                        <a:t>Preterms</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46237">
                <a:tc>
                  <a:txBody>
                    <a:bodyPr/>
                    <a:lstStyle/>
                    <a:p>
                      <a:r>
                        <a:rPr lang="en-US" b="1" dirty="0"/>
                        <a:t>Score </a:t>
                      </a:r>
                      <a:endParaRPr lang="en-GB" b="1" dirty="0"/>
                    </a:p>
                  </a:txBody>
                  <a:tcPr/>
                </a:tc>
                <a:tc>
                  <a:txBody>
                    <a:bodyPr/>
                    <a:lstStyle/>
                    <a:p>
                      <a:r>
                        <a:rPr lang="en-US" b="1" dirty="0"/>
                        <a:t>0</a:t>
                      </a:r>
                      <a:endParaRPr lang="en-GB" b="1" dirty="0"/>
                    </a:p>
                  </a:txBody>
                  <a:tcPr/>
                </a:tc>
                <a:tc>
                  <a:txBody>
                    <a:bodyPr/>
                    <a:lstStyle/>
                    <a:p>
                      <a:r>
                        <a:rPr lang="en-US" b="1" dirty="0"/>
                        <a:t>1</a:t>
                      </a:r>
                      <a:endParaRPr lang="en-GB" b="1" dirty="0"/>
                    </a:p>
                  </a:txBody>
                  <a:tcPr/>
                </a:tc>
                <a:tc>
                  <a:txBody>
                    <a:bodyPr/>
                    <a:lstStyle/>
                    <a:p>
                      <a:r>
                        <a:rPr lang="en-US" b="1" dirty="0"/>
                        <a:t>2</a:t>
                      </a:r>
                      <a:endParaRPr lang="en-GB" b="1" dirty="0"/>
                    </a:p>
                  </a:txBody>
                  <a:tcPr/>
                </a:tc>
                <a:extLst>
                  <a:ext uri="{0D108BD9-81ED-4DB2-BD59-A6C34878D82A}">
                    <a16:rowId xmlns:a16="http://schemas.microsoft.com/office/drawing/2014/main" val="10001"/>
                  </a:ext>
                </a:extLst>
              </a:tr>
              <a:tr h="770217">
                <a:tc>
                  <a:txBody>
                    <a:bodyPr/>
                    <a:lstStyle/>
                    <a:p>
                      <a:r>
                        <a:rPr lang="en-US" b="1" dirty="0"/>
                        <a:t>Upper Chest Retraction</a:t>
                      </a:r>
                      <a:endParaRPr lang="en-GB" b="1" dirty="0"/>
                    </a:p>
                  </a:txBody>
                  <a:tcPr/>
                </a:tc>
                <a:tc>
                  <a:txBody>
                    <a:bodyPr/>
                    <a:lstStyle/>
                    <a:p>
                      <a:r>
                        <a:rPr lang="en-US" dirty="0"/>
                        <a:t>Sync</a:t>
                      </a:r>
                      <a:endParaRPr lang="en-GB" dirty="0"/>
                    </a:p>
                  </a:txBody>
                  <a:tcPr/>
                </a:tc>
                <a:tc>
                  <a:txBody>
                    <a:bodyPr/>
                    <a:lstStyle/>
                    <a:p>
                      <a:r>
                        <a:rPr lang="en-US" dirty="0"/>
                        <a:t>Lag on Inspiration</a:t>
                      </a:r>
                      <a:endParaRPr lang="en-GB" dirty="0"/>
                    </a:p>
                  </a:txBody>
                  <a:tcPr/>
                </a:tc>
                <a:tc>
                  <a:txBody>
                    <a:bodyPr/>
                    <a:lstStyle/>
                    <a:p>
                      <a:r>
                        <a:rPr lang="en-US" dirty="0"/>
                        <a:t>See – saw</a:t>
                      </a:r>
                      <a:endParaRPr lang="en-GB" dirty="0"/>
                    </a:p>
                  </a:txBody>
                  <a:tcPr/>
                </a:tc>
                <a:extLst>
                  <a:ext uri="{0D108BD9-81ED-4DB2-BD59-A6C34878D82A}">
                    <a16:rowId xmlns:a16="http://schemas.microsoft.com/office/drawing/2014/main" val="10002"/>
                  </a:ext>
                </a:extLst>
              </a:tr>
              <a:tr h="770217">
                <a:tc>
                  <a:txBody>
                    <a:bodyPr/>
                    <a:lstStyle/>
                    <a:p>
                      <a:r>
                        <a:rPr lang="en-US" b="1" dirty="0"/>
                        <a:t>Lower</a:t>
                      </a:r>
                      <a:r>
                        <a:rPr lang="en-US" b="1" baseline="0" dirty="0"/>
                        <a:t> Chest Retraction</a:t>
                      </a:r>
                      <a:endParaRPr lang="en-GB" b="1" dirty="0"/>
                    </a:p>
                  </a:txBody>
                  <a:tcPr/>
                </a:tc>
                <a:tc>
                  <a:txBody>
                    <a:bodyPr/>
                    <a:lstStyle/>
                    <a:p>
                      <a:r>
                        <a:rPr lang="en-US" dirty="0"/>
                        <a:t>None </a:t>
                      </a:r>
                      <a:endParaRPr lang="en-GB" dirty="0"/>
                    </a:p>
                  </a:txBody>
                  <a:tcPr/>
                </a:tc>
                <a:tc>
                  <a:txBody>
                    <a:bodyPr/>
                    <a:lstStyle/>
                    <a:p>
                      <a:r>
                        <a:rPr lang="en-US" dirty="0"/>
                        <a:t>Just visible</a:t>
                      </a:r>
                      <a:endParaRPr lang="en-GB" dirty="0"/>
                    </a:p>
                  </a:txBody>
                  <a:tcPr/>
                </a:tc>
                <a:tc>
                  <a:txBody>
                    <a:bodyPr/>
                    <a:lstStyle/>
                    <a:p>
                      <a:r>
                        <a:rPr lang="en-US" dirty="0"/>
                        <a:t>Marked </a:t>
                      </a:r>
                      <a:endParaRPr lang="en-GB" dirty="0"/>
                    </a:p>
                  </a:txBody>
                  <a:tcPr/>
                </a:tc>
                <a:extLst>
                  <a:ext uri="{0D108BD9-81ED-4DB2-BD59-A6C34878D82A}">
                    <a16:rowId xmlns:a16="http://schemas.microsoft.com/office/drawing/2014/main" val="10003"/>
                  </a:ext>
                </a:extLst>
              </a:tr>
              <a:tr h="770217">
                <a:tc>
                  <a:txBody>
                    <a:bodyPr/>
                    <a:lstStyle/>
                    <a:p>
                      <a:r>
                        <a:rPr lang="en-US" b="1" dirty="0" err="1"/>
                        <a:t>Xiphoid</a:t>
                      </a:r>
                      <a:r>
                        <a:rPr lang="en-US" b="1" dirty="0"/>
                        <a:t> Retraction</a:t>
                      </a:r>
                      <a:endParaRPr lang="en-GB" b="1" dirty="0"/>
                    </a:p>
                  </a:txBody>
                  <a:tcPr/>
                </a:tc>
                <a:tc>
                  <a:txBody>
                    <a:bodyPr/>
                    <a:lstStyle/>
                    <a:p>
                      <a:r>
                        <a:rPr lang="en-US" dirty="0"/>
                        <a:t>None </a:t>
                      </a:r>
                      <a:endParaRPr lang="en-GB" dirty="0"/>
                    </a:p>
                  </a:txBody>
                  <a:tcPr/>
                </a:tc>
                <a:tc>
                  <a:txBody>
                    <a:bodyPr/>
                    <a:lstStyle/>
                    <a:p>
                      <a:r>
                        <a:rPr lang="en-US" dirty="0"/>
                        <a:t>Just visible</a:t>
                      </a:r>
                      <a:endParaRPr lang="en-GB" dirty="0"/>
                    </a:p>
                  </a:txBody>
                  <a:tcPr/>
                </a:tc>
                <a:tc>
                  <a:txBody>
                    <a:bodyPr/>
                    <a:lstStyle/>
                    <a:p>
                      <a:r>
                        <a:rPr lang="en-US" dirty="0"/>
                        <a:t>Marked </a:t>
                      </a:r>
                      <a:endParaRPr lang="en-GB" dirty="0"/>
                    </a:p>
                  </a:txBody>
                  <a:tcPr/>
                </a:tc>
                <a:extLst>
                  <a:ext uri="{0D108BD9-81ED-4DB2-BD59-A6C34878D82A}">
                    <a16:rowId xmlns:a16="http://schemas.microsoft.com/office/drawing/2014/main" val="10004"/>
                  </a:ext>
                </a:extLst>
              </a:tr>
              <a:tr h="446237">
                <a:tc>
                  <a:txBody>
                    <a:bodyPr/>
                    <a:lstStyle/>
                    <a:p>
                      <a:r>
                        <a:rPr lang="en-US" b="1" dirty="0"/>
                        <a:t>Nasal Flare</a:t>
                      </a:r>
                      <a:endParaRPr lang="en-GB" b="1" dirty="0"/>
                    </a:p>
                  </a:txBody>
                  <a:tcPr/>
                </a:tc>
                <a:tc>
                  <a:txBody>
                    <a:bodyPr/>
                    <a:lstStyle/>
                    <a:p>
                      <a:r>
                        <a:rPr lang="en-US" dirty="0"/>
                        <a:t>None </a:t>
                      </a:r>
                      <a:endParaRPr lang="en-GB" dirty="0"/>
                    </a:p>
                  </a:txBody>
                  <a:tcPr/>
                </a:tc>
                <a:tc>
                  <a:txBody>
                    <a:bodyPr/>
                    <a:lstStyle/>
                    <a:p>
                      <a:r>
                        <a:rPr lang="en-US" dirty="0"/>
                        <a:t>Minimal </a:t>
                      </a:r>
                      <a:endParaRPr lang="en-GB" dirty="0"/>
                    </a:p>
                  </a:txBody>
                  <a:tcPr/>
                </a:tc>
                <a:tc>
                  <a:txBody>
                    <a:bodyPr/>
                    <a:lstStyle/>
                    <a:p>
                      <a:r>
                        <a:rPr lang="en-US" dirty="0"/>
                        <a:t>Marked </a:t>
                      </a:r>
                      <a:endParaRPr lang="en-GB" dirty="0"/>
                    </a:p>
                  </a:txBody>
                  <a:tcPr/>
                </a:tc>
                <a:extLst>
                  <a:ext uri="{0D108BD9-81ED-4DB2-BD59-A6C34878D82A}">
                    <a16:rowId xmlns:a16="http://schemas.microsoft.com/office/drawing/2014/main" val="10005"/>
                  </a:ext>
                </a:extLst>
              </a:tr>
              <a:tr h="446237">
                <a:tc>
                  <a:txBody>
                    <a:bodyPr/>
                    <a:lstStyle/>
                    <a:p>
                      <a:r>
                        <a:rPr lang="en-US" b="1" dirty="0"/>
                        <a:t>Grunt</a:t>
                      </a:r>
                      <a:endParaRPr lang="en-GB" b="1" dirty="0"/>
                    </a:p>
                  </a:txBody>
                  <a:tcPr/>
                </a:tc>
                <a:tc>
                  <a:txBody>
                    <a:bodyPr/>
                    <a:lstStyle/>
                    <a:p>
                      <a:r>
                        <a:rPr lang="en-US" dirty="0"/>
                        <a:t>None </a:t>
                      </a:r>
                      <a:endParaRPr lang="en-GB" dirty="0"/>
                    </a:p>
                  </a:txBody>
                  <a:tcPr/>
                </a:tc>
                <a:tc>
                  <a:txBody>
                    <a:bodyPr/>
                    <a:lstStyle/>
                    <a:p>
                      <a:r>
                        <a:rPr lang="en-US" dirty="0" err="1"/>
                        <a:t>Steth</a:t>
                      </a:r>
                      <a:r>
                        <a:rPr lang="en-US" dirty="0"/>
                        <a:t> only</a:t>
                      </a:r>
                      <a:endParaRPr lang="en-GB" dirty="0"/>
                    </a:p>
                  </a:txBody>
                  <a:tcPr/>
                </a:tc>
                <a:tc>
                  <a:txBody>
                    <a:bodyPr/>
                    <a:lstStyle/>
                    <a:p>
                      <a:r>
                        <a:rPr lang="en-US" dirty="0"/>
                        <a:t>Naked ear</a:t>
                      </a:r>
                      <a:endParaRPr lang="en-GB" dirty="0"/>
                    </a:p>
                  </a:txBody>
                  <a:tcPr/>
                </a:tc>
                <a:extLst>
                  <a:ext uri="{0D108BD9-81ED-4DB2-BD59-A6C34878D82A}">
                    <a16:rowId xmlns:a16="http://schemas.microsoft.com/office/drawing/2014/main" val="10006"/>
                  </a:ext>
                </a:extLst>
              </a:tr>
              <a:tr h="446237">
                <a:tc gridSpan="4">
                  <a:txBody>
                    <a:bodyPr/>
                    <a:lstStyle/>
                    <a:p>
                      <a:r>
                        <a:rPr lang="en-US" dirty="0"/>
                        <a:t>Score of 7 or more is indicative of impending respiratory failure.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US" sz="2800" dirty="0"/>
              <a:t>Differential Diagnosis (clinical features) of various conditions causing respiratory distress on day 1 of life</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1787</TotalTime>
  <Words>3122</Words>
  <Application>Microsoft Office PowerPoint</Application>
  <PresentationFormat>On-screen Show (4:3)</PresentationFormat>
  <Paragraphs>342</Paragraphs>
  <Slides>45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Constantia</vt:lpstr>
      <vt:lpstr>Wingdings 2</vt:lpstr>
      <vt:lpstr>Flow</vt:lpstr>
      <vt:lpstr>Respiratory Distress in Newborn</vt:lpstr>
      <vt:lpstr>Respiratory Distress in Newborn</vt:lpstr>
      <vt:lpstr>Respiratory Distress</vt:lpstr>
      <vt:lpstr>Causes </vt:lpstr>
      <vt:lpstr>  Causes of Respiratory Distress on Day 1 of life?</vt:lpstr>
      <vt:lpstr>PowerPoint Presentation</vt:lpstr>
      <vt:lpstr>  Assessment of Respiratory Distress in Full Term Neonates</vt:lpstr>
      <vt:lpstr>Assessment of Respiratory Distress in Preterm Neonates</vt:lpstr>
      <vt:lpstr>PowerPoint Presentation</vt:lpstr>
      <vt:lpstr>  Hyaline Membrane Disease</vt:lpstr>
      <vt:lpstr>PowerPoint Presentation</vt:lpstr>
      <vt:lpstr>Radiological Grading of Severity of RDS</vt:lpstr>
      <vt:lpstr>  HMD (Hyaline Membrane Disease)</vt:lpstr>
      <vt:lpstr>PowerPoint Presentation</vt:lpstr>
      <vt:lpstr>Management of RDS</vt:lpstr>
      <vt:lpstr>Prevention of RDS – Antenatal Steroids</vt:lpstr>
      <vt:lpstr>PowerPoint Presentation</vt:lpstr>
      <vt:lpstr>Transient Tachypnea of Newborn (TTN)</vt:lpstr>
      <vt:lpstr>PowerPoint Presentation</vt:lpstr>
      <vt:lpstr>Transient Tachypnea of Newborn (TTN)</vt:lpstr>
      <vt:lpstr>Meconium Aspiration Syndrome (MAS)</vt:lpstr>
      <vt:lpstr>PowerPoint Presentation</vt:lpstr>
      <vt:lpstr>PowerPoint Presentation</vt:lpstr>
      <vt:lpstr>Meconium Aspiration Syndrome</vt:lpstr>
      <vt:lpstr>Meconium Aspiration Syndrome (MAS)</vt:lpstr>
      <vt:lpstr>PowerPoint Presentation</vt:lpstr>
      <vt:lpstr>Early Onset Sepsis with Pneumonia</vt:lpstr>
      <vt:lpstr>Early Onset Sepsis with Pneumonia </vt:lpstr>
      <vt:lpstr>Persistent Pulmonary Hypertension of Newborn (PPHN)</vt:lpstr>
      <vt:lpstr>PowerPoint Presentation</vt:lpstr>
      <vt:lpstr>PowerPoint Presentation</vt:lpstr>
      <vt:lpstr>Persistent Pulmonary Hypertension of Newborn </vt:lpstr>
      <vt:lpstr>Birth Asphyxia</vt:lpstr>
      <vt:lpstr>Pneumothorax </vt:lpstr>
      <vt:lpstr>PowerPoint Presentation</vt:lpstr>
      <vt:lpstr>Pneumothorax </vt:lpstr>
      <vt:lpstr>Diaphragmatic Hernia</vt:lpstr>
      <vt:lpstr>Diaphragmatic Hernia </vt:lpstr>
      <vt:lpstr>Esophageal Atresia with TOF</vt:lpstr>
      <vt:lpstr>Esophageal Atresis with Tracheo-esophageal Fistula</vt:lpstr>
      <vt:lpstr>MCQ. 1</vt:lpstr>
      <vt:lpstr>MCQ. 2</vt:lpstr>
      <vt:lpstr>MCQ. 3</vt:lpstr>
      <vt:lpstr>MCQ. 4</vt:lpstr>
      <vt:lpstr>MCQ. 5</vt:lpstr>
    </vt:vector>
  </TitlesOfParts>
  <Company>Sumandeep Vidyapeeth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of A Newborn with Respiratory Distress on Day 1 of Life</dc:title>
  <dc:creator>user</dc:creator>
  <cp:lastModifiedBy>user</cp:lastModifiedBy>
  <cp:revision>128</cp:revision>
  <dcterms:created xsi:type="dcterms:W3CDTF">2013-01-31T08:36:40Z</dcterms:created>
  <dcterms:modified xsi:type="dcterms:W3CDTF">2024-11-29T08:25:56Z</dcterms:modified>
</cp:coreProperties>
</file>