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2" r:id="rId1"/>
  </p:sldMasterIdLst>
  <p:notesMasterIdLst>
    <p:notesMasterId r:id="rId80"/>
  </p:notesMasterIdLst>
  <p:sldIdLst>
    <p:sldId id="256" r:id="rId2"/>
    <p:sldId id="257" r:id="rId3"/>
    <p:sldId id="371" r:id="rId4"/>
    <p:sldId id="372" r:id="rId5"/>
    <p:sldId id="373" r:id="rId6"/>
    <p:sldId id="374" r:id="rId7"/>
    <p:sldId id="271" r:id="rId8"/>
    <p:sldId id="375" r:id="rId9"/>
    <p:sldId id="259" r:id="rId10"/>
    <p:sldId id="263" r:id="rId11"/>
    <p:sldId id="347" r:id="rId12"/>
    <p:sldId id="265" r:id="rId13"/>
    <p:sldId id="369" r:id="rId14"/>
    <p:sldId id="376" r:id="rId15"/>
    <p:sldId id="278" r:id="rId16"/>
    <p:sldId id="276" r:id="rId17"/>
    <p:sldId id="282" r:id="rId18"/>
    <p:sldId id="377" r:id="rId19"/>
    <p:sldId id="279" r:id="rId20"/>
    <p:sldId id="280" r:id="rId21"/>
    <p:sldId id="281" r:id="rId22"/>
    <p:sldId id="273" r:id="rId23"/>
    <p:sldId id="274" r:id="rId24"/>
    <p:sldId id="275" r:id="rId25"/>
    <p:sldId id="283" r:id="rId26"/>
    <p:sldId id="350" r:id="rId27"/>
    <p:sldId id="351" r:id="rId28"/>
    <p:sldId id="352" r:id="rId29"/>
    <p:sldId id="353" r:id="rId30"/>
    <p:sldId id="355" r:id="rId31"/>
    <p:sldId id="378" r:id="rId32"/>
    <p:sldId id="370" r:id="rId33"/>
    <p:sldId id="356" r:id="rId34"/>
    <p:sldId id="357" r:id="rId35"/>
    <p:sldId id="358" r:id="rId36"/>
    <p:sldId id="359" r:id="rId37"/>
    <p:sldId id="361" r:id="rId38"/>
    <p:sldId id="362" r:id="rId39"/>
    <p:sldId id="284" r:id="rId40"/>
    <p:sldId id="285" r:id="rId41"/>
    <p:sldId id="286" r:id="rId42"/>
    <p:sldId id="287" r:id="rId43"/>
    <p:sldId id="288" r:id="rId44"/>
    <p:sldId id="289" r:id="rId45"/>
    <p:sldId id="290" r:id="rId46"/>
    <p:sldId id="291" r:id="rId47"/>
    <p:sldId id="292" r:id="rId48"/>
    <p:sldId id="293" r:id="rId49"/>
    <p:sldId id="297" r:id="rId50"/>
    <p:sldId id="299" r:id="rId51"/>
    <p:sldId id="300" r:id="rId52"/>
    <p:sldId id="303" r:id="rId53"/>
    <p:sldId id="309" r:id="rId54"/>
    <p:sldId id="310" r:id="rId55"/>
    <p:sldId id="311" r:id="rId56"/>
    <p:sldId id="312" r:id="rId57"/>
    <p:sldId id="314" r:id="rId58"/>
    <p:sldId id="317" r:id="rId59"/>
    <p:sldId id="321" r:id="rId60"/>
    <p:sldId id="322" r:id="rId61"/>
    <p:sldId id="325" r:id="rId62"/>
    <p:sldId id="331" r:id="rId63"/>
    <p:sldId id="332" r:id="rId64"/>
    <p:sldId id="336" r:id="rId65"/>
    <p:sldId id="339" r:id="rId66"/>
    <p:sldId id="340" r:id="rId67"/>
    <p:sldId id="342" r:id="rId68"/>
    <p:sldId id="343" r:id="rId69"/>
    <p:sldId id="344" r:id="rId70"/>
    <p:sldId id="345" r:id="rId71"/>
    <p:sldId id="346" r:id="rId72"/>
    <p:sldId id="364" r:id="rId73"/>
    <p:sldId id="365" r:id="rId74"/>
    <p:sldId id="366" r:id="rId75"/>
    <p:sldId id="367" r:id="rId76"/>
    <p:sldId id="368" r:id="rId77"/>
    <p:sldId id="379" r:id="rId78"/>
    <p:sldId id="363"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4C67D2-4983-445F-A5C2-6FE58C86C26A}" type="datetimeFigureOut">
              <a:rPr lang="en-US" smtClean="0"/>
              <a:pPr/>
              <a:t>11/29/2024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396959-0B84-48F3-9D2D-387E081E3A60}" type="slidenum">
              <a:rPr lang="en-US" smtClean="0"/>
              <a:pPr/>
              <a:t>‹#›</a:t>
            </a:fld>
            <a:endParaRPr lang="en-US"/>
          </a:p>
        </p:txBody>
      </p:sp>
    </p:spTree>
    <p:extLst>
      <p:ext uri="{BB962C8B-B14F-4D97-AF65-F5344CB8AC3E}">
        <p14:creationId xmlns:p14="http://schemas.microsoft.com/office/powerpoint/2010/main" val="1690421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0CE404-7287-4048-977B-BE925F7F3D8F}" type="slidenum">
              <a:rPr lang="en-US"/>
              <a:pPr/>
              <a:t>9</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943EAE-7162-4572-9EAB-65A53B0071FD}" type="slidenum">
              <a:rPr lang="en-US"/>
              <a:pPr/>
              <a:t>10</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89E431-FE32-4547-855F-2BEAFEC43C3E}" type="slidenum">
              <a:rPr lang="en-US"/>
              <a:pPr/>
              <a:t>12</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75121D-5D68-46B2-80E7-79AD0B4B2841}" type="slidenum">
              <a:rPr lang="en-US"/>
              <a:pPr/>
              <a:t>28</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194D09-D5D3-44C1-91BE-ECA70A9058FD}" type="slidenum">
              <a:rPr lang="en-US"/>
              <a:pPr/>
              <a:t>29</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fld id="{06E8B752-5640-4775-94DE-8CEF868CFA05}" type="slidenum">
              <a:rPr lang="en-US" sz="1200">
                <a:latin typeface="Arial" charset="0"/>
              </a:rPr>
              <a:pPr eaLnBrk="1" hangingPunct="1"/>
              <a:t>46</a:t>
            </a:fld>
            <a:endParaRPr lang="en-US" sz="120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SmvO2 – mixed venous oxygen saturation from a PAC</a:t>
            </a:r>
          </a:p>
          <a:p>
            <a:pPr eaLnBrk="1" hangingPunct="1"/>
            <a:r>
              <a:rPr lang="en-US">
                <a:latin typeface="Arial" charset="0"/>
                <a:cs typeface="Arial" charset="0"/>
              </a:rPr>
              <a:t>ScvO2 – central venous oxygen saturation from central line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fld id="{046B8CF8-5B18-4737-BCDA-6A7FA7F85AE1}" type="slidenum">
              <a:rPr lang="en-US" sz="1200">
                <a:latin typeface="Arial" charset="0"/>
              </a:rPr>
              <a:pPr eaLnBrk="1" hangingPunct="1"/>
              <a:t>62</a:t>
            </a:fld>
            <a:endParaRPr lang="en-US" sz="1200">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Arial" charset="0"/>
                <a:cs typeface="Arial" charset="0"/>
              </a:rPr>
              <a:t>Epi – the single most important step in treatment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57AF7AC-7B2F-4610-B840-E29D74863C5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F7AC-7B2F-4610-B840-E29D74863C5C}"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F7AC-7B2F-4610-B840-E29D74863C5C}"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endParaRPr lang="en-US"/>
          </a:p>
        </p:txBody>
      </p:sp>
      <p:sp>
        <p:nvSpPr>
          <p:cNvPr id="6" name="Rectangle 12"/>
          <p:cNvSpPr>
            <a:spLocks noGrp="1" noChangeArrowheads="1"/>
          </p:cNvSpPr>
          <p:nvPr>
            <p:ph type="ftr" sz="quarter" idx="11"/>
          </p:nvPr>
        </p:nvSpPr>
        <p:spPr>
          <a:ln/>
        </p:spPr>
        <p:txBody>
          <a:bodyPr/>
          <a:lstStyle>
            <a:lvl1pPr>
              <a:defRPr/>
            </a:lvl1pPr>
          </a:lstStyle>
          <a:p>
            <a:endParaRPr lang="en-US"/>
          </a:p>
        </p:txBody>
      </p:sp>
      <p:sp>
        <p:nvSpPr>
          <p:cNvPr id="7" name="Rectangle 13"/>
          <p:cNvSpPr>
            <a:spLocks noGrp="1" noChangeArrowheads="1"/>
          </p:cNvSpPr>
          <p:nvPr>
            <p:ph type="sldNum" sz="quarter" idx="12"/>
          </p:nvPr>
        </p:nvSpPr>
        <p:spPr>
          <a:ln/>
        </p:spPr>
        <p:txBody>
          <a:bodyPr/>
          <a:lstStyle>
            <a:lvl1pPr>
              <a:defRPr/>
            </a:lvl1pPr>
          </a:lstStyle>
          <a:p>
            <a:fld id="{BB12241E-7607-49CD-9AFA-CEB3CC3B150C}" type="slidenum">
              <a:rPr lang="en-US"/>
              <a:pPr/>
              <a:t>‹#›</a:t>
            </a:fld>
            <a:endParaRPr lang="en-US"/>
          </a:p>
        </p:txBody>
      </p:sp>
    </p:spTree>
    <p:extLst>
      <p:ext uri="{BB962C8B-B14F-4D97-AF65-F5344CB8AC3E}">
        <p14:creationId xmlns:p14="http://schemas.microsoft.com/office/powerpoint/2010/main" val="22689764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a:p>
        </p:txBody>
      </p:sp>
      <p:sp>
        <p:nvSpPr>
          <p:cNvPr id="5" name="Rectangle 11"/>
          <p:cNvSpPr>
            <a:spLocks noGrp="1" noChangeArrowheads="1"/>
          </p:cNvSpPr>
          <p:nvPr>
            <p:ph type="dt" sz="half" idx="10"/>
          </p:nvPr>
        </p:nvSpPr>
        <p:spPr>
          <a:ln/>
        </p:spPr>
        <p:txBody>
          <a:bodyPr/>
          <a:lstStyle>
            <a:lvl1pPr>
              <a:defRPr/>
            </a:lvl1pPr>
          </a:lstStyle>
          <a:p>
            <a:endParaRPr lang="en-US"/>
          </a:p>
        </p:txBody>
      </p:sp>
      <p:sp>
        <p:nvSpPr>
          <p:cNvPr id="6" name="Rectangle 12"/>
          <p:cNvSpPr>
            <a:spLocks noGrp="1" noChangeArrowheads="1"/>
          </p:cNvSpPr>
          <p:nvPr>
            <p:ph type="ftr" sz="quarter" idx="11"/>
          </p:nvPr>
        </p:nvSpPr>
        <p:spPr>
          <a:ln/>
        </p:spPr>
        <p:txBody>
          <a:bodyPr/>
          <a:lstStyle>
            <a:lvl1pPr>
              <a:defRPr/>
            </a:lvl1pPr>
          </a:lstStyle>
          <a:p>
            <a:endParaRPr lang="en-US"/>
          </a:p>
        </p:txBody>
      </p:sp>
      <p:sp>
        <p:nvSpPr>
          <p:cNvPr id="7" name="Rectangle 13"/>
          <p:cNvSpPr>
            <a:spLocks noGrp="1" noChangeArrowheads="1"/>
          </p:cNvSpPr>
          <p:nvPr>
            <p:ph type="sldNum" sz="quarter" idx="12"/>
          </p:nvPr>
        </p:nvSpPr>
        <p:spPr>
          <a:ln/>
        </p:spPr>
        <p:txBody>
          <a:bodyPr/>
          <a:lstStyle>
            <a:lvl1pPr>
              <a:defRPr/>
            </a:lvl1pPr>
          </a:lstStyle>
          <a:p>
            <a:fld id="{3937CB6C-A7B6-4C8C-99DB-56B92E343BB5}" type="slidenum">
              <a:rPr lang="en-US"/>
              <a:pPr/>
              <a:t>‹#›</a:t>
            </a:fld>
            <a:endParaRPr lang="en-US"/>
          </a:p>
        </p:txBody>
      </p:sp>
    </p:spTree>
    <p:extLst>
      <p:ext uri="{BB962C8B-B14F-4D97-AF65-F5344CB8AC3E}">
        <p14:creationId xmlns:p14="http://schemas.microsoft.com/office/powerpoint/2010/main" val="1413799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F7AC-7B2F-4610-B840-E29D74863C5C}"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AF7AC-7B2F-4610-B840-E29D74863C5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AF7AC-7B2F-4610-B840-E29D74863C5C}"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7AF7AC-7B2F-4610-B840-E29D74863C5C}"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7AF7AC-7B2F-4610-B840-E29D74863C5C}"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7AF7AC-7B2F-4610-B840-E29D74863C5C}"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AF7AC-7B2F-4610-B840-E29D74863C5C}"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3A7ED17-28BD-4589-B21D-EE1A652A7292}"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57AF7AC-7B2F-4610-B840-E29D74863C5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3A7ED17-28BD-4589-B21D-EE1A652A7292}" type="datetimeFigureOut">
              <a:rPr lang="en-US" smtClean="0"/>
              <a:pPr/>
              <a:t>11/29/2024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7AF7AC-7B2F-4610-B840-E29D74863C5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pubmed.ncbi.nlm.nih.gov/?term=Lawson+M&amp;cauthor_id=28406862" TargetMode="External"/><Relationship Id="rId13" Type="http://schemas.openxmlformats.org/officeDocument/2006/relationships/hyperlink" Target="https://pubmed.ncbi.nlm.nih.gov/?term=Wensley+D&amp;cauthor_id=28406862" TargetMode="External"/><Relationship Id="rId3" Type="http://schemas.openxmlformats.org/officeDocument/2006/relationships/hyperlink" Target="https://pubmed.ncbi.nlm.nih.gov/28406862/" TargetMode="External"/><Relationship Id="rId7" Type="http://schemas.openxmlformats.org/officeDocument/2006/relationships/hyperlink" Target="https://pubmed.ncbi.nlm.nih.gov/?term=Wong+HR&amp;cauthor_id=28406862" TargetMode="External"/><Relationship Id="rId12" Type="http://schemas.openxmlformats.org/officeDocument/2006/relationships/hyperlink" Target="https://pubmed.ncbi.nlm.nih.gov/?term=Tucci+M&amp;cauthor_id=28406862" TargetMode="External"/><Relationship Id="rId17" Type="http://schemas.openxmlformats.org/officeDocument/2006/relationships/hyperlink" Target="https://pubmed.ncbi.nlm.nih.gov/?term=Canadian+Critical+Care+Trials+Group%5bCorporate+Author%5d" TargetMode="External"/><Relationship Id="rId2" Type="http://schemas.openxmlformats.org/officeDocument/2006/relationships/hyperlink" Target="https://pubmed.ncbi.nlm.nih.gov/?term=Menon+K&amp;cauthor_id=28406862" TargetMode="External"/><Relationship Id="rId16" Type="http://schemas.openxmlformats.org/officeDocument/2006/relationships/hyperlink" Target="https://pubmed.ncbi.nlm.nih.gov/?term=Choong+K&amp;cauthor_id=28406862" TargetMode="External"/><Relationship Id="rId1" Type="http://schemas.openxmlformats.org/officeDocument/2006/relationships/slideLayout" Target="../slideLayouts/slideLayout7.xml"/><Relationship Id="rId6" Type="http://schemas.openxmlformats.org/officeDocument/2006/relationships/hyperlink" Target="https://pubmed.ncbi.nlm.nih.gov/?term=Acharya+A&amp;cauthor_id=28406862" TargetMode="External"/><Relationship Id="rId11" Type="http://schemas.openxmlformats.org/officeDocument/2006/relationships/hyperlink" Target="https://pubmed.ncbi.nlm.nih.gov/?term=Gilfoyle+E&amp;cauthor_id=28406862" TargetMode="External"/><Relationship Id="rId5" Type="http://schemas.openxmlformats.org/officeDocument/2006/relationships/hyperlink" Target="https://pubmed.ncbi.nlm.nih.gov/?term=O'Hearn+K&amp;cauthor_id=28406862" TargetMode="External"/><Relationship Id="rId15" Type="http://schemas.openxmlformats.org/officeDocument/2006/relationships/hyperlink" Target="https://pubmed.ncbi.nlm.nih.gov/?term=Morrison+G&amp;cauthor_id=28406862" TargetMode="External"/><Relationship Id="rId10" Type="http://schemas.openxmlformats.org/officeDocument/2006/relationships/hyperlink" Target="https://pubmed.ncbi.nlm.nih.gov/?term=McIntyre+L&amp;cauthor_id=28406862" TargetMode="External"/><Relationship Id="rId4" Type="http://schemas.openxmlformats.org/officeDocument/2006/relationships/hyperlink" Target="https://pubmed.ncbi.nlm.nih.gov/?term=McNally+D&amp;cauthor_id=28406862" TargetMode="External"/><Relationship Id="rId9" Type="http://schemas.openxmlformats.org/officeDocument/2006/relationships/hyperlink" Target="https://pubmed.ncbi.nlm.nih.gov/?term=Ramsay+T&amp;cauthor_id=28406862" TargetMode="External"/><Relationship Id="rId14" Type="http://schemas.openxmlformats.org/officeDocument/2006/relationships/hyperlink" Target="https://pubmed.ncbi.nlm.nih.gov/?term=Gottesman+R&amp;cauthor_id=28406862"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u="sng" dirty="0"/>
              <a:t>SHOCK</a:t>
            </a:r>
          </a:p>
        </p:txBody>
      </p:sp>
      <p:sp>
        <p:nvSpPr>
          <p:cNvPr id="3" name="Subtitle 2"/>
          <p:cNvSpPr>
            <a:spLocks noGrp="1"/>
          </p:cNvSpPr>
          <p:nvPr>
            <p:ph type="subTitle" idx="1"/>
          </p:nvPr>
        </p:nvSpPr>
        <p:spPr>
          <a:xfrm>
            <a:off x="4211960" y="5733256"/>
            <a:ext cx="4932040" cy="1124744"/>
          </a:xfrm>
        </p:spPr>
        <p:txBody>
          <a:bodyPr>
            <a:normAutofit/>
          </a:bodyPr>
          <a:lstStyle/>
          <a:p>
            <a:pPr algn="ctr"/>
            <a:r>
              <a:rPr lang="en-US" dirty="0"/>
              <a:t>DR. VISHRUTI GANDHI</a:t>
            </a:r>
          </a:p>
          <a:p>
            <a:pPr algn="ctr"/>
            <a:r>
              <a:rPr lang="en-US" dirty="0"/>
              <a:t>DEPARTMENT OF PAEDIATRICS</a:t>
            </a:r>
          </a:p>
        </p:txBody>
      </p:sp>
    </p:spTree>
    <p:extLst>
      <p:ext uri="{BB962C8B-B14F-4D97-AF65-F5344CB8AC3E}">
        <p14:creationId xmlns:p14="http://schemas.microsoft.com/office/powerpoint/2010/main" val="16021054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title"/>
          </p:nvPr>
        </p:nvSpPr>
        <p:spPr/>
        <p:txBody>
          <a:bodyPr/>
          <a:lstStyle/>
          <a:p>
            <a:r>
              <a:rPr lang="en-US"/>
              <a:t>Hypovolemic Shock</a:t>
            </a:r>
          </a:p>
        </p:txBody>
      </p:sp>
      <p:sp>
        <p:nvSpPr>
          <p:cNvPr id="54274" name="Rectangle 2"/>
          <p:cNvSpPr>
            <a:spLocks noGrp="1" noChangeArrowheads="1"/>
          </p:cNvSpPr>
          <p:nvPr>
            <p:ph idx="1"/>
          </p:nvPr>
        </p:nvSpPr>
        <p:spPr/>
        <p:txBody>
          <a:bodyPr>
            <a:normAutofit/>
          </a:bodyPr>
          <a:lstStyle/>
          <a:p>
            <a:endParaRPr lang="en-US" sz="2000" dirty="0"/>
          </a:p>
          <a:p>
            <a:r>
              <a:rPr lang="en-US" sz="2000" dirty="0"/>
              <a:t>Pathology: Decreased preload secondary to internal or external losses.</a:t>
            </a:r>
          </a:p>
          <a:p>
            <a:endParaRPr lang="en-US" sz="2000" dirty="0"/>
          </a:p>
          <a:p>
            <a:r>
              <a:rPr lang="en-US" sz="2000" dirty="0"/>
              <a:t>Reduced circulating blood volume with secondary decreased cardiac output</a:t>
            </a:r>
          </a:p>
        </p:txBody>
      </p:sp>
    </p:spTree>
    <p:extLst>
      <p:ext uri="{BB962C8B-B14F-4D97-AF65-F5344CB8AC3E}">
        <p14:creationId xmlns:p14="http://schemas.microsoft.com/office/powerpoint/2010/main" val="26993859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4"/>
          <p:cNvSpPr>
            <a:spLocks noGrp="1" noChangeArrowheads="1"/>
          </p:cNvSpPr>
          <p:nvPr>
            <p:ph type="title"/>
          </p:nvPr>
        </p:nvSpPr>
        <p:spPr>
          <a:noFill/>
        </p:spPr>
        <p:txBody>
          <a:bodyPr/>
          <a:lstStyle/>
          <a:p>
            <a:pPr eaLnBrk="1" hangingPunct="1"/>
            <a:r>
              <a:rPr lang="en-US"/>
              <a:t>Hypovolemic Shock</a:t>
            </a:r>
          </a:p>
        </p:txBody>
      </p:sp>
      <p:sp>
        <p:nvSpPr>
          <p:cNvPr id="54274" name="Rectangle 3"/>
          <p:cNvSpPr>
            <a:spLocks noGrp="1" noChangeArrowheads="1"/>
          </p:cNvSpPr>
          <p:nvPr>
            <p:ph idx="1"/>
          </p:nvPr>
        </p:nvSpPr>
        <p:spPr/>
        <p:txBody>
          <a:bodyPr>
            <a:normAutofit/>
          </a:bodyPr>
          <a:lstStyle/>
          <a:p>
            <a:pPr eaLnBrk="1" hangingPunct="1">
              <a:lnSpc>
                <a:spcPct val="80000"/>
              </a:lnSpc>
              <a:buClr>
                <a:schemeClr val="tx1"/>
              </a:buClr>
              <a:buSzTx/>
              <a:buFontTx/>
              <a:buChar char="•"/>
            </a:pPr>
            <a:r>
              <a:rPr lang="en-US" sz="2000" b="1" dirty="0"/>
              <a:t>Non-hemorrhagic</a:t>
            </a:r>
            <a:r>
              <a:rPr lang="en-US" sz="2000" dirty="0"/>
              <a:t> </a:t>
            </a:r>
          </a:p>
          <a:p>
            <a:pPr lvl="1" eaLnBrk="1" hangingPunct="1">
              <a:lnSpc>
                <a:spcPct val="80000"/>
              </a:lnSpc>
              <a:buClr>
                <a:schemeClr val="tx1"/>
              </a:buClr>
              <a:buSzTx/>
              <a:buFontTx/>
              <a:buChar char="•"/>
            </a:pPr>
            <a:r>
              <a:rPr lang="en-US" sz="2000" dirty="0"/>
              <a:t>Vomiting</a:t>
            </a:r>
          </a:p>
          <a:p>
            <a:pPr lvl="1" eaLnBrk="1" hangingPunct="1">
              <a:lnSpc>
                <a:spcPct val="80000"/>
              </a:lnSpc>
              <a:buClr>
                <a:schemeClr val="tx1"/>
              </a:buClr>
              <a:buSzTx/>
              <a:buFontTx/>
              <a:buChar char="•"/>
            </a:pPr>
            <a:r>
              <a:rPr lang="en-US" sz="2000" dirty="0"/>
              <a:t>Diarrhea</a:t>
            </a:r>
          </a:p>
          <a:p>
            <a:pPr lvl="1" eaLnBrk="1" hangingPunct="1">
              <a:lnSpc>
                <a:spcPct val="80000"/>
              </a:lnSpc>
              <a:buClr>
                <a:schemeClr val="tx1"/>
              </a:buClr>
              <a:buSzTx/>
              <a:buFontTx/>
              <a:buChar char="•"/>
            </a:pPr>
            <a:r>
              <a:rPr lang="en-US" sz="2000" dirty="0"/>
              <a:t>Bowel obstruction, pancreatitis</a:t>
            </a:r>
          </a:p>
          <a:p>
            <a:pPr lvl="1" eaLnBrk="1" hangingPunct="1">
              <a:lnSpc>
                <a:spcPct val="80000"/>
              </a:lnSpc>
              <a:buClr>
                <a:schemeClr val="tx1"/>
              </a:buClr>
              <a:buSzTx/>
              <a:buFontTx/>
              <a:buChar char="•"/>
            </a:pPr>
            <a:r>
              <a:rPr lang="en-US" sz="2000" dirty="0"/>
              <a:t>Burns </a:t>
            </a:r>
          </a:p>
          <a:p>
            <a:pPr lvl="1" eaLnBrk="1" hangingPunct="1">
              <a:lnSpc>
                <a:spcPct val="80000"/>
              </a:lnSpc>
              <a:buClr>
                <a:schemeClr val="tx1"/>
              </a:buClr>
              <a:buSzTx/>
              <a:buFontTx/>
              <a:buChar char="•"/>
            </a:pPr>
            <a:r>
              <a:rPr lang="en-US" sz="2000" dirty="0"/>
              <a:t>Neglect, environmental (dehydration)</a:t>
            </a:r>
          </a:p>
          <a:p>
            <a:pPr lvl="1" eaLnBrk="1" hangingPunct="1">
              <a:lnSpc>
                <a:spcPct val="80000"/>
              </a:lnSpc>
              <a:buClr>
                <a:schemeClr val="tx1"/>
              </a:buClr>
              <a:buSzTx/>
              <a:buFontTx/>
              <a:buChar char="•"/>
            </a:pPr>
            <a:r>
              <a:rPr lang="en-IN" sz="2000" dirty="0"/>
              <a:t>Dengue.</a:t>
            </a:r>
            <a:endParaRPr lang="en-US" sz="2000" dirty="0"/>
          </a:p>
          <a:p>
            <a:pPr lvl="1" eaLnBrk="1" hangingPunct="1">
              <a:lnSpc>
                <a:spcPct val="80000"/>
              </a:lnSpc>
              <a:buClr>
                <a:schemeClr val="tx1"/>
              </a:buClr>
              <a:buSzTx/>
              <a:buFontTx/>
              <a:buChar char="•"/>
            </a:pPr>
            <a:endParaRPr lang="en-US" sz="2000" dirty="0"/>
          </a:p>
          <a:p>
            <a:pPr eaLnBrk="1" hangingPunct="1">
              <a:lnSpc>
                <a:spcPct val="80000"/>
              </a:lnSpc>
              <a:buClr>
                <a:schemeClr val="tx1"/>
              </a:buClr>
              <a:buSzTx/>
              <a:buFontTx/>
              <a:buChar char="•"/>
            </a:pPr>
            <a:r>
              <a:rPr lang="en-US" sz="2000" b="1" dirty="0"/>
              <a:t>Hemorrhagic</a:t>
            </a:r>
            <a:r>
              <a:rPr lang="en-US" sz="2000" dirty="0"/>
              <a:t> </a:t>
            </a:r>
          </a:p>
          <a:p>
            <a:pPr lvl="1" eaLnBrk="1" hangingPunct="1">
              <a:lnSpc>
                <a:spcPct val="80000"/>
              </a:lnSpc>
              <a:buClr>
                <a:schemeClr val="tx1"/>
              </a:buClr>
              <a:buSzTx/>
              <a:buFontTx/>
              <a:buChar char="•"/>
            </a:pPr>
            <a:r>
              <a:rPr lang="en-US" sz="2000" dirty="0"/>
              <a:t>GI bleed</a:t>
            </a:r>
          </a:p>
          <a:p>
            <a:pPr lvl="1" eaLnBrk="1" hangingPunct="1">
              <a:lnSpc>
                <a:spcPct val="80000"/>
              </a:lnSpc>
              <a:buClr>
                <a:schemeClr val="tx1"/>
              </a:buClr>
              <a:buSzTx/>
              <a:buFontTx/>
              <a:buChar char="•"/>
            </a:pPr>
            <a:r>
              <a:rPr lang="en-US" sz="2000" dirty="0"/>
              <a:t>Trauma</a:t>
            </a:r>
          </a:p>
          <a:p>
            <a:pPr lvl="1" eaLnBrk="1" hangingPunct="1">
              <a:lnSpc>
                <a:spcPct val="80000"/>
              </a:lnSpc>
              <a:buClr>
                <a:schemeClr val="tx1"/>
              </a:buClr>
              <a:buSzTx/>
              <a:buFontTx/>
              <a:buChar char="•"/>
            </a:pPr>
            <a:r>
              <a:rPr lang="en-US" sz="2000" dirty="0"/>
              <a:t>Massive hemoptysis</a:t>
            </a:r>
          </a:p>
          <a:p>
            <a:pPr lvl="1" eaLnBrk="1" hangingPunct="1">
              <a:lnSpc>
                <a:spcPct val="80000"/>
              </a:lnSpc>
              <a:buClr>
                <a:schemeClr val="tx1"/>
              </a:buClr>
              <a:buSzTx/>
              <a:buFontTx/>
              <a:buChar char="•"/>
            </a:pPr>
            <a:r>
              <a:rPr lang="en-US" sz="2000" dirty="0"/>
              <a:t>Vascular rupture</a:t>
            </a:r>
          </a:p>
          <a:p>
            <a:pPr lvl="1" eaLnBrk="1" hangingPunct="1">
              <a:lnSpc>
                <a:spcPct val="80000"/>
              </a:lnSpc>
              <a:buClr>
                <a:schemeClr val="tx1"/>
              </a:buClr>
              <a:buSzTx/>
              <a:buFontTx/>
              <a:buChar char="•"/>
            </a:pPr>
            <a:r>
              <a:rPr lang="en-US" sz="2000" dirty="0"/>
              <a:t>Ectopic pregnancy, post-partum bleeding</a:t>
            </a:r>
          </a:p>
          <a:p>
            <a:pPr eaLnBrk="1" hangingPunct="1">
              <a:lnSpc>
                <a:spcPct val="80000"/>
              </a:lnSpc>
              <a:buFont typeface="Wingdings" pitchFamily="-112" charset="2"/>
              <a:buNone/>
            </a:pPr>
            <a:endParaRPr lang="en-US" sz="2000" dirty="0"/>
          </a:p>
          <a:p>
            <a:pPr eaLnBrk="1" hangingPunct="1">
              <a:lnSpc>
                <a:spcPct val="80000"/>
              </a:lnSpc>
            </a:pPr>
            <a:endParaRPr lang="en-US" sz="2000" dirty="0"/>
          </a:p>
        </p:txBody>
      </p:sp>
    </p:spTree>
    <p:extLst>
      <p:ext uri="{BB962C8B-B14F-4D97-AF65-F5344CB8AC3E}">
        <p14:creationId xmlns:p14="http://schemas.microsoft.com/office/powerpoint/2010/main" val="42853384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8229600" cy="1143000"/>
          </a:xfrm>
        </p:spPr>
        <p:txBody>
          <a:bodyPr/>
          <a:lstStyle/>
          <a:p>
            <a:r>
              <a:rPr lang="en-US" dirty="0"/>
              <a:t>Distributive Shock</a:t>
            </a:r>
          </a:p>
        </p:txBody>
      </p:sp>
      <p:sp>
        <p:nvSpPr>
          <p:cNvPr id="7171" name="Rectangle 3"/>
          <p:cNvSpPr>
            <a:spLocks noGrp="1" noChangeArrowheads="1"/>
          </p:cNvSpPr>
          <p:nvPr>
            <p:ph idx="1"/>
          </p:nvPr>
        </p:nvSpPr>
        <p:spPr>
          <a:xfrm>
            <a:off x="685800" y="1371600"/>
            <a:ext cx="8458200" cy="4800600"/>
          </a:xfrm>
        </p:spPr>
        <p:txBody>
          <a:bodyPr>
            <a:normAutofit/>
          </a:bodyPr>
          <a:lstStyle/>
          <a:p>
            <a:pPr marL="0" indent="0">
              <a:buNone/>
            </a:pPr>
            <a:r>
              <a:rPr lang="en-US" sz="2000" dirty="0"/>
              <a:t>Pathology: </a:t>
            </a:r>
          </a:p>
          <a:p>
            <a:pPr marL="514350" indent="-514350">
              <a:buFont typeface="+mj-lt"/>
              <a:buAutoNum type="arabicPeriod"/>
            </a:pPr>
            <a:r>
              <a:rPr lang="en-US" sz="2000" dirty="0"/>
              <a:t>Abnormalities of vasomotor tone. </a:t>
            </a:r>
          </a:p>
          <a:p>
            <a:pPr marL="514350" indent="-514350">
              <a:buFont typeface="+mj-lt"/>
              <a:buAutoNum type="arabicPeriod"/>
            </a:pPr>
            <a:r>
              <a:rPr lang="en-US" sz="2000" dirty="0"/>
              <a:t>Loss of venous </a:t>
            </a:r>
            <a:r>
              <a:rPr lang="en-US" sz="2000" dirty="0" err="1"/>
              <a:t>capcitance</a:t>
            </a:r>
            <a:r>
              <a:rPr lang="en-US" sz="2000" dirty="0"/>
              <a:t> decreases preload.</a:t>
            </a:r>
          </a:p>
          <a:p>
            <a:pPr marL="514350" indent="-514350">
              <a:buFont typeface="+mj-lt"/>
              <a:buAutoNum type="arabicPeriod"/>
            </a:pPr>
            <a:r>
              <a:rPr lang="en-US" sz="2000" dirty="0"/>
              <a:t>Loss of arterial </a:t>
            </a:r>
            <a:r>
              <a:rPr lang="en-US" sz="2000" dirty="0" err="1"/>
              <a:t>capcitance</a:t>
            </a:r>
            <a:r>
              <a:rPr lang="en-US" sz="2000" dirty="0"/>
              <a:t> decreases afterload or systemic blood pressure.</a:t>
            </a:r>
          </a:p>
          <a:p>
            <a:pPr marL="514350" indent="-514350">
              <a:buFont typeface="+mj-lt"/>
              <a:buAutoNum type="arabicPeriod"/>
            </a:pPr>
            <a:endParaRPr lang="en-US" sz="2000" dirty="0"/>
          </a:p>
          <a:p>
            <a:r>
              <a:rPr lang="en-US" sz="2000" dirty="0"/>
              <a:t>Peripheral Vasodilation secondary to disruption of cellular metabolism by the effects of inflammatory mediators.  </a:t>
            </a:r>
          </a:p>
          <a:p>
            <a:endParaRPr lang="en-US" sz="2000" dirty="0"/>
          </a:p>
          <a:p>
            <a:r>
              <a:rPr lang="en-US" sz="2000" dirty="0"/>
              <a:t>Gram negative or other overwhelming infection.</a:t>
            </a:r>
          </a:p>
          <a:p>
            <a:endParaRPr lang="en-US" sz="2000" dirty="0"/>
          </a:p>
          <a:p>
            <a:r>
              <a:rPr lang="en-US" sz="2000" dirty="0"/>
              <a:t>Results in decreased Peripheral Vascular Resistance.</a:t>
            </a:r>
          </a:p>
        </p:txBody>
      </p:sp>
    </p:spTree>
    <p:extLst>
      <p:ext uri="{BB962C8B-B14F-4D97-AF65-F5344CB8AC3E}">
        <p14:creationId xmlns:p14="http://schemas.microsoft.com/office/powerpoint/2010/main" val="21094459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Septic Shock- Definitions </a:t>
            </a:r>
          </a:p>
        </p:txBody>
      </p:sp>
      <p:sp>
        <p:nvSpPr>
          <p:cNvPr id="3" name="Content Placeholder 2"/>
          <p:cNvSpPr>
            <a:spLocks noGrp="1"/>
          </p:cNvSpPr>
          <p:nvPr>
            <p:ph idx="1"/>
          </p:nvPr>
        </p:nvSpPr>
        <p:spPr/>
        <p:txBody>
          <a:bodyPr>
            <a:normAutofit/>
          </a:bodyPr>
          <a:lstStyle/>
          <a:p>
            <a:r>
              <a:rPr lang="en-US" sz="2000" b="1" dirty="0"/>
              <a:t>Infection</a:t>
            </a:r>
            <a:r>
              <a:rPr lang="en-US" sz="2000" u="sng" dirty="0">
                <a:solidFill>
                  <a:schemeClr val="tx2"/>
                </a:solidFill>
              </a:rPr>
              <a:t>: </a:t>
            </a:r>
          </a:p>
          <a:p>
            <a:pPr marL="0" indent="0">
              <a:buNone/>
            </a:pPr>
            <a:r>
              <a:rPr lang="en-US" sz="2000" dirty="0"/>
              <a:t>Suspected or proven (by positive culture, tissue stain, or polymerase chain reaction test) infection caused by any pathogen OR a clinical syndrome associated with a high probability of infection. Evidence of infection includes positive findings on clinical exam, imaging, or laboratory tests. </a:t>
            </a:r>
          </a:p>
        </p:txBody>
      </p:sp>
    </p:spTree>
    <p:extLst>
      <p:ext uri="{BB962C8B-B14F-4D97-AF65-F5344CB8AC3E}">
        <p14:creationId xmlns:p14="http://schemas.microsoft.com/office/powerpoint/2010/main" val="17390362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Definitions – SIRS(Any 2)</a:t>
            </a:r>
            <a:endParaRPr lang="en-US" dirty="0"/>
          </a:p>
        </p:txBody>
      </p:sp>
      <p:sp>
        <p:nvSpPr>
          <p:cNvPr id="3" name="Content Placeholder 2"/>
          <p:cNvSpPr>
            <a:spLocks noGrp="1"/>
          </p:cNvSpPr>
          <p:nvPr>
            <p:ph idx="1"/>
          </p:nvPr>
        </p:nvSpPr>
        <p:spPr/>
        <p:txBody>
          <a:bodyPr/>
          <a:lstStyle/>
          <a:p>
            <a:r>
              <a:rPr lang="en-IN" dirty="0"/>
              <a:t>Fever /Hypothermia.</a:t>
            </a:r>
          </a:p>
          <a:p>
            <a:r>
              <a:rPr lang="en-IN" dirty="0"/>
              <a:t>Tachycardia.</a:t>
            </a:r>
          </a:p>
          <a:p>
            <a:r>
              <a:rPr lang="en-IN" dirty="0"/>
              <a:t>Fast breathing.</a:t>
            </a:r>
          </a:p>
          <a:p>
            <a:r>
              <a:rPr lang="en-IN" dirty="0" err="1"/>
              <a:t>Leucocytosis</a:t>
            </a:r>
            <a:r>
              <a:rPr lang="en-IN" dirty="0"/>
              <a:t>/</a:t>
            </a:r>
            <a:r>
              <a:rPr lang="en-IN" dirty="0" err="1"/>
              <a:t>Leucopenia</a:t>
            </a:r>
            <a:r>
              <a:rPr lang="en-IN" dirty="0"/>
              <a:t>.</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algn="ctr"/>
            <a:r>
              <a:rPr lang="en-US" dirty="0"/>
              <a:t>Definitions </a:t>
            </a:r>
          </a:p>
        </p:txBody>
      </p:sp>
      <p:sp>
        <p:nvSpPr>
          <p:cNvPr id="3" name="Content Placeholder 2"/>
          <p:cNvSpPr>
            <a:spLocks noGrp="1"/>
          </p:cNvSpPr>
          <p:nvPr>
            <p:ph idx="1"/>
          </p:nvPr>
        </p:nvSpPr>
        <p:spPr>
          <a:xfrm>
            <a:off x="0" y="762000"/>
            <a:ext cx="9144000" cy="6096000"/>
          </a:xfrm>
        </p:spPr>
        <p:txBody>
          <a:bodyPr>
            <a:normAutofit fontScale="92500" lnSpcReduction="10000"/>
          </a:bodyPr>
          <a:lstStyle/>
          <a:p>
            <a:pPr marL="0" indent="0">
              <a:buNone/>
            </a:pPr>
            <a:r>
              <a:rPr lang="en-US" sz="2200" b="1" dirty="0"/>
              <a:t> Systemic inflammatory response syndrome:</a:t>
            </a:r>
          </a:p>
          <a:p>
            <a:r>
              <a:rPr lang="en-US" sz="2000" dirty="0"/>
              <a:t>The presence of at least 2 of the following 4 criteria, 1 of which must be abnormal temperature or leukocyte count:</a:t>
            </a:r>
          </a:p>
          <a:p>
            <a:endParaRPr lang="en-US" sz="2000" dirty="0"/>
          </a:p>
          <a:p>
            <a:pPr marL="0" indent="0">
              <a:buNone/>
            </a:pPr>
            <a:r>
              <a:rPr lang="en-US" sz="2000" dirty="0"/>
              <a:t>1. Core-temperature of &gt;38.5°C or &lt;36°C</a:t>
            </a:r>
          </a:p>
          <a:p>
            <a:pPr marL="457200" indent="-457200">
              <a:buAutoNum type="arabicPeriod"/>
            </a:pPr>
            <a:endParaRPr lang="en-US" sz="2000" dirty="0"/>
          </a:p>
          <a:p>
            <a:pPr marL="0" indent="0">
              <a:buNone/>
            </a:pPr>
            <a:r>
              <a:rPr lang="en-US" sz="2000" dirty="0"/>
              <a:t>2. Tachycardia, defined as a mean heart rate &gt;2 SD above normal for age in the absence of external stimulus, long-term drug use or painful stimuli;                                                                                                                   or otherwise unexplained persistent elevation over a 0.5- to 4-hr period</a:t>
            </a:r>
          </a:p>
          <a:p>
            <a:pPr marL="0" indent="0">
              <a:buNone/>
            </a:pPr>
            <a:r>
              <a:rPr lang="en-US" sz="2000" dirty="0"/>
              <a:t>			OR</a:t>
            </a:r>
          </a:p>
          <a:p>
            <a:pPr marL="0" indent="0">
              <a:buNone/>
            </a:pPr>
            <a:r>
              <a:rPr lang="en-US" sz="2000" dirty="0"/>
              <a:t>for children &lt;1 </a:t>
            </a:r>
            <a:r>
              <a:rPr lang="en-US" sz="2000" dirty="0" err="1"/>
              <a:t>yr</a:t>
            </a:r>
            <a:r>
              <a:rPr lang="en-US" sz="2000" dirty="0"/>
              <a:t> old: </a:t>
            </a:r>
            <a:r>
              <a:rPr lang="en-US" sz="2000" dirty="0" err="1"/>
              <a:t>bradycardia</a:t>
            </a:r>
            <a:r>
              <a:rPr lang="en-US" sz="2000" dirty="0"/>
              <a:t>, defined as a mean heart rate &lt;10th percentile for age in the absence of external vagal stimulus, β-blocker drugs, or congenital heart disease; or otherwise unexplained persistent depression over a 0.5-hr period</a:t>
            </a:r>
          </a:p>
          <a:p>
            <a:pPr marL="0" indent="0">
              <a:buNone/>
            </a:pPr>
            <a:endParaRPr lang="en-US" sz="2000" dirty="0"/>
          </a:p>
          <a:p>
            <a:pPr marL="0" indent="0">
              <a:buNone/>
            </a:pPr>
            <a:r>
              <a:rPr lang="en-US" sz="2000" dirty="0"/>
              <a:t>3. Mean respiratory rate &gt;2 SD above normal for age or mechanical ventilation for an acute process not related to underlying neuromuscular disease or the receipt of general anesthesia</a:t>
            </a:r>
          </a:p>
          <a:p>
            <a:pPr marL="0" indent="0">
              <a:buNone/>
            </a:pPr>
            <a:endParaRPr lang="en-US" sz="2000" dirty="0"/>
          </a:p>
          <a:p>
            <a:pPr marL="0" indent="0">
              <a:buNone/>
            </a:pPr>
            <a:r>
              <a:rPr lang="en-US" sz="2000" dirty="0"/>
              <a:t>4. Leukocyte count elevated or depressed for age (not secondary to chemotherapy-induced leukopenia) or &gt;10% immature neutrophils.</a:t>
            </a:r>
          </a:p>
        </p:txBody>
      </p:sp>
    </p:spTree>
    <p:extLst>
      <p:ext uri="{BB962C8B-B14F-4D97-AF65-F5344CB8AC3E}">
        <p14:creationId xmlns:p14="http://schemas.microsoft.com/office/powerpoint/2010/main" val="33497844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a:t>
            </a:r>
          </a:p>
        </p:txBody>
      </p:sp>
      <p:sp>
        <p:nvSpPr>
          <p:cNvPr id="3" name="Content Placeholder 2"/>
          <p:cNvSpPr>
            <a:spLocks noGrp="1"/>
          </p:cNvSpPr>
          <p:nvPr>
            <p:ph idx="1"/>
          </p:nvPr>
        </p:nvSpPr>
        <p:spPr/>
        <p:txBody>
          <a:bodyPr>
            <a:normAutofit/>
          </a:bodyPr>
          <a:lstStyle/>
          <a:p>
            <a:pPr marL="0" indent="0">
              <a:buNone/>
            </a:pPr>
            <a:r>
              <a:rPr lang="en-US" sz="2000" b="1" dirty="0"/>
              <a:t>Septic shock</a:t>
            </a:r>
          </a:p>
          <a:p>
            <a:pPr marL="0" indent="0">
              <a:buNone/>
            </a:pPr>
            <a:endParaRPr lang="en-US" sz="2000" b="1" dirty="0"/>
          </a:p>
          <a:p>
            <a:pPr marL="0" indent="0">
              <a:buNone/>
            </a:pPr>
            <a:r>
              <a:rPr lang="en-US" sz="2000" dirty="0"/>
              <a:t>Sepsis and cardiovascular organ dysfunction.</a:t>
            </a:r>
          </a:p>
        </p:txBody>
      </p:sp>
    </p:spTree>
    <p:extLst>
      <p:ext uri="{BB962C8B-B14F-4D97-AF65-F5344CB8AC3E}">
        <p14:creationId xmlns:p14="http://schemas.microsoft.com/office/powerpoint/2010/main" val="31569174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New definitions. (2016)</a:t>
            </a:r>
            <a:endParaRPr lang="en-US" dirty="0"/>
          </a:p>
        </p:txBody>
      </p:sp>
      <p:sp>
        <p:nvSpPr>
          <p:cNvPr id="3" name="Content Placeholder 2"/>
          <p:cNvSpPr>
            <a:spLocks noGrp="1"/>
          </p:cNvSpPr>
          <p:nvPr>
            <p:ph idx="1"/>
          </p:nvPr>
        </p:nvSpPr>
        <p:spPr/>
        <p:txBody>
          <a:bodyPr/>
          <a:lstStyle/>
          <a:p>
            <a:r>
              <a:rPr lang="en-IN" dirty="0"/>
              <a:t>Sepsis – Life threatening organ dysfunction caused by </a:t>
            </a:r>
            <a:r>
              <a:rPr lang="en-IN" dirty="0" err="1"/>
              <a:t>dysregulated</a:t>
            </a:r>
            <a:r>
              <a:rPr lang="en-IN" dirty="0"/>
              <a:t> host response to infection.</a:t>
            </a:r>
          </a:p>
          <a:p>
            <a:r>
              <a:rPr lang="en-IN" dirty="0"/>
              <a:t>Septic Shock – Sepsis with circulatory and cellular/ metabolic dysfunction associated with a higher risk of mortality.</a:t>
            </a:r>
          </a:p>
          <a:p>
            <a:r>
              <a:rPr lang="en-IN" dirty="0"/>
              <a:t>Severe sepsis term deleted.</a:t>
            </a:r>
          </a:p>
          <a:p>
            <a:r>
              <a:rPr lang="en-IN" dirty="0"/>
              <a:t>For Adults. In due course will be adopted in </a:t>
            </a:r>
            <a:r>
              <a:rPr lang="en-IN" dirty="0" err="1"/>
              <a:t>pediatrics</a:t>
            </a:r>
            <a:r>
              <a:rPr lang="en-IN" dirty="0"/>
              <a:t> also.</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a:t>Criteria for Organ Dysfunction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3837567"/>
              </p:ext>
            </p:extLst>
          </p:nvPr>
        </p:nvGraphicFramePr>
        <p:xfrm>
          <a:off x="0" y="838197"/>
          <a:ext cx="9144000" cy="603312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450912">
                <a:tc>
                  <a:txBody>
                    <a:bodyPr/>
                    <a:lstStyle/>
                    <a:p>
                      <a:pPr marL="0" marR="0">
                        <a:lnSpc>
                          <a:spcPct val="115000"/>
                        </a:lnSpc>
                        <a:spcBef>
                          <a:spcPts val="0"/>
                        </a:spcBef>
                        <a:spcAft>
                          <a:spcPts val="0"/>
                        </a:spcAft>
                      </a:pPr>
                      <a:r>
                        <a:rPr lang="en-US" sz="2000" b="1" dirty="0">
                          <a:solidFill>
                            <a:schemeClr val="tx1"/>
                          </a:solidFill>
                          <a:effectLst/>
                          <a:latin typeface="Times New Roman"/>
                          <a:ea typeface="Times New Roman"/>
                          <a:cs typeface="Times New Roman"/>
                        </a:rPr>
                        <a:t>CARDIOVASCULAR DYSFUNCTION</a:t>
                      </a:r>
                      <a:endParaRPr lang="en-US" sz="2000" dirty="0">
                        <a:solidFill>
                          <a:schemeClr val="tx1"/>
                        </a:solidFill>
                        <a:effectLst/>
                        <a:latin typeface="Calibri"/>
                        <a:ea typeface="Calibri"/>
                        <a:cs typeface="Times New Roman"/>
                      </a:endParaRPr>
                    </a:p>
                  </a:txBody>
                  <a:tcPr marL="30480" marR="30480" marT="30480" marB="30480"/>
                </a:tc>
                <a:extLst>
                  <a:ext uri="{0D108BD9-81ED-4DB2-BD59-A6C34878D82A}">
                    <a16:rowId xmlns:a16="http://schemas.microsoft.com/office/drawing/2014/main" val="10000"/>
                  </a:ext>
                </a:extLst>
              </a:tr>
              <a:tr h="450912">
                <a:tc>
                  <a:txBody>
                    <a:bodyPr/>
                    <a:lstStyle/>
                    <a:p>
                      <a:pPr marL="0" marR="0">
                        <a:lnSpc>
                          <a:spcPct val="115000"/>
                        </a:lnSpc>
                        <a:spcBef>
                          <a:spcPts val="0"/>
                        </a:spcBef>
                        <a:spcAft>
                          <a:spcPts val="0"/>
                        </a:spcAft>
                      </a:pPr>
                      <a:r>
                        <a:rPr lang="en-US" sz="2000">
                          <a:effectLst/>
                          <a:latin typeface="Times New Roman"/>
                          <a:ea typeface="Times New Roman"/>
                          <a:cs typeface="Times New Roman"/>
                        </a:rPr>
                        <a:t>Despite administration of isotonic intravenous fluid bolus ≥40 mL/kg in 1 hr</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01"/>
                  </a:ext>
                </a:extLst>
              </a:tr>
              <a:tr h="755341">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 Decrease in BP (hypotension) &lt;5th percentile for age or systolic BP &lt;2 SD below normal for age</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2"/>
                  </a:ext>
                </a:extLst>
              </a:tr>
              <a:tr h="450912">
                <a:tc>
                  <a:txBody>
                    <a:bodyPr/>
                    <a:lstStyle/>
                    <a:p>
                      <a:pPr marL="0" marR="0" algn="ctr">
                        <a:lnSpc>
                          <a:spcPct val="115000"/>
                        </a:lnSpc>
                        <a:spcBef>
                          <a:spcPts val="0"/>
                        </a:spcBef>
                        <a:spcAft>
                          <a:spcPts val="0"/>
                        </a:spcAft>
                      </a:pPr>
                      <a:r>
                        <a:rPr lang="en-US" sz="2000">
                          <a:effectLst/>
                          <a:latin typeface="Times New Roman"/>
                          <a:ea typeface="Times New Roman"/>
                          <a:cs typeface="Times New Roman"/>
                        </a:rPr>
                        <a:t>OR</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03"/>
                  </a:ext>
                </a:extLst>
              </a:tr>
              <a:tr h="755341">
                <a:tc>
                  <a:txBody>
                    <a:bodyPr/>
                    <a:lstStyle/>
                    <a:p>
                      <a:pPr marL="0" marR="0">
                        <a:lnSpc>
                          <a:spcPct val="115000"/>
                        </a:lnSpc>
                        <a:spcBef>
                          <a:spcPts val="0"/>
                        </a:spcBef>
                        <a:spcAft>
                          <a:spcPts val="0"/>
                        </a:spcAft>
                      </a:pPr>
                      <a:r>
                        <a:rPr lang="en-US" sz="2000">
                          <a:effectLst/>
                          <a:latin typeface="Times New Roman"/>
                          <a:ea typeface="Times New Roman"/>
                          <a:cs typeface="Times New Roman"/>
                        </a:rPr>
                        <a:t> Need for vasoactive drug to maintain BP in normal range (dopamine &gt;5 g/kg/min or dobutamine, epinephrine, or norepinephrine at any dose)</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04"/>
                  </a:ext>
                </a:extLst>
              </a:tr>
              <a:tr h="450912">
                <a:tc>
                  <a:txBody>
                    <a:bodyPr/>
                    <a:lstStyle/>
                    <a:p>
                      <a:pPr marL="0" marR="0" algn="ctr">
                        <a:lnSpc>
                          <a:spcPct val="115000"/>
                        </a:lnSpc>
                        <a:spcBef>
                          <a:spcPts val="0"/>
                        </a:spcBef>
                        <a:spcAft>
                          <a:spcPts val="0"/>
                        </a:spcAft>
                      </a:pPr>
                      <a:r>
                        <a:rPr lang="en-US" sz="2000">
                          <a:effectLst/>
                          <a:latin typeface="Times New Roman"/>
                          <a:ea typeface="Times New Roman"/>
                          <a:cs typeface="Times New Roman"/>
                        </a:rPr>
                        <a:t>OR</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05"/>
                  </a:ext>
                </a:extLst>
              </a:tr>
              <a:tr h="450912">
                <a:tc>
                  <a:txBody>
                    <a:bodyPr/>
                    <a:lstStyle/>
                    <a:p>
                      <a:pPr marL="0" marR="0">
                        <a:lnSpc>
                          <a:spcPct val="115000"/>
                        </a:lnSpc>
                        <a:spcBef>
                          <a:spcPts val="0"/>
                        </a:spcBef>
                        <a:spcAft>
                          <a:spcPts val="0"/>
                        </a:spcAft>
                      </a:pPr>
                      <a:r>
                        <a:rPr lang="en-US" sz="2000">
                          <a:effectLst/>
                          <a:latin typeface="Times New Roman"/>
                          <a:ea typeface="Times New Roman"/>
                          <a:cs typeface="Times New Roman"/>
                        </a:rPr>
                        <a:t> Two of the following:</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06"/>
                  </a:ext>
                </a:extLst>
              </a:tr>
              <a:tr h="450912">
                <a:tc>
                  <a:txBody>
                    <a:bodyPr/>
                    <a:lstStyle/>
                    <a:p>
                      <a:pPr marL="0" marR="0">
                        <a:lnSpc>
                          <a:spcPct val="115000"/>
                        </a:lnSpc>
                        <a:spcBef>
                          <a:spcPts val="0"/>
                        </a:spcBef>
                        <a:spcAft>
                          <a:spcPts val="0"/>
                        </a:spcAft>
                      </a:pPr>
                      <a:r>
                        <a:rPr lang="en-US" sz="2000">
                          <a:effectLst/>
                          <a:latin typeface="Times New Roman"/>
                          <a:ea typeface="Times New Roman"/>
                          <a:cs typeface="Times New Roman"/>
                        </a:rPr>
                        <a:t> Unexplained metabolic acidosis: base deficit &gt;5.0 mEq/L</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07"/>
                  </a:ext>
                </a:extLst>
              </a:tr>
              <a:tr h="450912">
                <a:tc>
                  <a:txBody>
                    <a:bodyPr/>
                    <a:lstStyle/>
                    <a:p>
                      <a:pPr marL="0" marR="0">
                        <a:lnSpc>
                          <a:spcPct val="115000"/>
                        </a:lnSpc>
                        <a:spcBef>
                          <a:spcPts val="0"/>
                        </a:spcBef>
                        <a:spcAft>
                          <a:spcPts val="0"/>
                        </a:spcAft>
                      </a:pPr>
                      <a:r>
                        <a:rPr lang="en-US" sz="2000">
                          <a:effectLst/>
                          <a:latin typeface="Times New Roman"/>
                          <a:ea typeface="Times New Roman"/>
                          <a:cs typeface="Times New Roman"/>
                        </a:rPr>
                        <a:t> Increased arterial lactate &gt;2 × upper limit of normal</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08"/>
                  </a:ext>
                </a:extLst>
              </a:tr>
              <a:tr h="450912">
                <a:tc>
                  <a:txBody>
                    <a:bodyPr/>
                    <a:lstStyle/>
                    <a:p>
                      <a:pPr marL="0" marR="0">
                        <a:lnSpc>
                          <a:spcPct val="115000"/>
                        </a:lnSpc>
                        <a:spcBef>
                          <a:spcPts val="0"/>
                        </a:spcBef>
                        <a:spcAft>
                          <a:spcPts val="0"/>
                        </a:spcAft>
                      </a:pPr>
                      <a:r>
                        <a:rPr lang="en-US" sz="2000">
                          <a:effectLst/>
                          <a:latin typeface="Times New Roman"/>
                          <a:ea typeface="Times New Roman"/>
                          <a:cs typeface="Times New Roman"/>
                        </a:rPr>
                        <a:t> Oliguria:urine output &lt;0.5 mL/kg/hr</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09"/>
                  </a:ext>
                </a:extLst>
              </a:tr>
              <a:tr h="450912">
                <a:tc>
                  <a:txBody>
                    <a:bodyPr/>
                    <a:lstStyle/>
                    <a:p>
                      <a:pPr marL="0" marR="0">
                        <a:lnSpc>
                          <a:spcPct val="115000"/>
                        </a:lnSpc>
                        <a:spcBef>
                          <a:spcPts val="0"/>
                        </a:spcBef>
                        <a:spcAft>
                          <a:spcPts val="0"/>
                        </a:spcAft>
                      </a:pPr>
                      <a:r>
                        <a:rPr lang="en-US" sz="2000">
                          <a:effectLst/>
                          <a:latin typeface="Times New Roman"/>
                          <a:ea typeface="Times New Roman"/>
                          <a:cs typeface="Times New Roman"/>
                        </a:rPr>
                        <a:t> Prolonged capillary refill: &gt;5 sec</a:t>
                      </a:r>
                      <a:endParaRPr lang="en-US" sz="2000">
                        <a:effectLst/>
                        <a:latin typeface="Calibri"/>
                        <a:ea typeface="Calibri"/>
                        <a:cs typeface="Times New Roman"/>
                      </a:endParaRPr>
                    </a:p>
                  </a:txBody>
                  <a:tcPr marL="30480" marR="30480" marT="30480" marB="30480"/>
                </a:tc>
                <a:extLst>
                  <a:ext uri="{0D108BD9-81ED-4DB2-BD59-A6C34878D82A}">
                    <a16:rowId xmlns:a16="http://schemas.microsoft.com/office/drawing/2014/main" val="10010"/>
                  </a:ext>
                </a:extLst>
              </a:tr>
              <a:tr h="450912">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 Core to peripheral temperature gap &gt;3° C</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641485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Shock </a:t>
            </a:r>
          </a:p>
        </p:txBody>
      </p:sp>
      <p:sp>
        <p:nvSpPr>
          <p:cNvPr id="3" name="Content Placeholder 2"/>
          <p:cNvSpPr>
            <a:spLocks noGrp="1"/>
          </p:cNvSpPr>
          <p:nvPr>
            <p:ph idx="1"/>
          </p:nvPr>
        </p:nvSpPr>
        <p:spPr/>
        <p:txBody>
          <a:bodyPr/>
          <a:lstStyle/>
          <a:p>
            <a:r>
              <a:rPr lang="en-US" dirty="0">
                <a:solidFill>
                  <a:schemeClr val="tx2">
                    <a:lumMod val="60000"/>
                    <a:lumOff val="40000"/>
                  </a:schemeClr>
                </a:solidFill>
              </a:rPr>
              <a:t>Definition:</a:t>
            </a:r>
          </a:p>
          <a:p>
            <a:endParaRPr lang="en-US" dirty="0">
              <a:solidFill>
                <a:schemeClr val="tx2">
                  <a:lumMod val="60000"/>
                  <a:lumOff val="40000"/>
                </a:schemeClr>
              </a:solidFill>
            </a:endParaRPr>
          </a:p>
          <a:p>
            <a:pPr marL="0" indent="0">
              <a:buNone/>
            </a:pPr>
            <a:r>
              <a:rPr lang="en-US" dirty="0"/>
              <a:t>	Shock is the clinical state of inadequate perfusion to meet the body’s metabolic needs. Delivery of oxygen and important substrates (glucose) is impaired.</a:t>
            </a:r>
          </a:p>
        </p:txBody>
      </p:sp>
    </p:spTree>
    <p:extLst>
      <p:ext uri="{BB962C8B-B14F-4D97-AF65-F5344CB8AC3E}">
        <p14:creationId xmlns:p14="http://schemas.microsoft.com/office/powerpoint/2010/main" val="1683840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1796952"/>
              </p:ext>
            </p:extLst>
          </p:nvPr>
        </p:nvGraphicFramePr>
        <p:xfrm>
          <a:off x="6926" y="0"/>
          <a:ext cx="9137073" cy="6858002"/>
        </p:xfrm>
        <a:graphic>
          <a:graphicData uri="http://schemas.openxmlformats.org/drawingml/2006/table">
            <a:tbl>
              <a:tblPr firstRow="1" bandRow="1">
                <a:tableStyleId>{5C22544A-7EE6-4342-B048-85BDC9FD1C3A}</a:tableStyleId>
              </a:tblPr>
              <a:tblGrid>
                <a:gridCol w="9137073">
                  <a:extLst>
                    <a:ext uri="{9D8B030D-6E8A-4147-A177-3AD203B41FA5}">
                      <a16:colId xmlns:a16="http://schemas.microsoft.com/office/drawing/2014/main" val="20000"/>
                    </a:ext>
                  </a:extLst>
                </a:gridCol>
              </a:tblGrid>
              <a:tr h="531608">
                <a:tc>
                  <a:txBody>
                    <a:bodyPr/>
                    <a:lstStyle/>
                    <a:p>
                      <a:pPr marL="0" marR="0">
                        <a:lnSpc>
                          <a:spcPct val="115000"/>
                        </a:lnSpc>
                        <a:spcBef>
                          <a:spcPts val="0"/>
                        </a:spcBef>
                        <a:spcAft>
                          <a:spcPts val="0"/>
                        </a:spcAft>
                      </a:pPr>
                      <a:r>
                        <a:rPr lang="en-US" sz="2000" b="1" dirty="0">
                          <a:solidFill>
                            <a:schemeClr val="tx1"/>
                          </a:solidFill>
                          <a:effectLst/>
                          <a:latin typeface="Times New Roman"/>
                          <a:ea typeface="Times New Roman"/>
                          <a:cs typeface="Times New Roman"/>
                        </a:rPr>
                        <a:t>RESPIRATORY</a:t>
                      </a:r>
                      <a:r>
                        <a:rPr lang="en-US" sz="2000" baseline="30000" dirty="0">
                          <a:solidFill>
                            <a:srgbClr val="0066CC"/>
                          </a:solidFill>
                          <a:effectLst/>
                          <a:latin typeface="Times New Roman"/>
                          <a:ea typeface="Times New Roman"/>
                          <a:cs typeface="Times New Roman"/>
                        </a:rPr>
                        <a:t>[*]</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0"/>
                  </a:ext>
                </a:extLst>
              </a:tr>
              <a:tr h="531608">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Pa</a:t>
                      </a:r>
                      <a:r>
                        <a:rPr lang="en-US" sz="2000" cap="small" dirty="0">
                          <a:effectLst/>
                          <a:latin typeface="Times New Roman"/>
                          <a:ea typeface="Times New Roman"/>
                          <a:cs typeface="Times New Roman"/>
                        </a:rPr>
                        <a:t>o</a:t>
                      </a:r>
                      <a:r>
                        <a:rPr lang="en-US" sz="2000" baseline="-25000" dirty="0">
                          <a:effectLst/>
                          <a:latin typeface="Times New Roman"/>
                          <a:ea typeface="Times New Roman"/>
                          <a:cs typeface="Times New Roman"/>
                        </a:rPr>
                        <a:t>2</a:t>
                      </a:r>
                      <a:r>
                        <a:rPr lang="en-US" sz="2000" dirty="0">
                          <a:effectLst/>
                          <a:latin typeface="Times New Roman"/>
                          <a:ea typeface="Times New Roman"/>
                          <a:cs typeface="Times New Roman"/>
                        </a:rPr>
                        <a:t>/F</a:t>
                      </a:r>
                      <a:r>
                        <a:rPr lang="en-US" sz="2000" cap="small" dirty="0">
                          <a:effectLst/>
                          <a:latin typeface="Times New Roman"/>
                          <a:ea typeface="Times New Roman"/>
                          <a:cs typeface="Times New Roman"/>
                        </a:rPr>
                        <a:t>io</a:t>
                      </a:r>
                      <a:r>
                        <a:rPr lang="en-US" sz="2000" baseline="-25000" dirty="0">
                          <a:effectLst/>
                          <a:latin typeface="Times New Roman"/>
                          <a:ea typeface="Times New Roman"/>
                          <a:cs typeface="Times New Roman"/>
                        </a:rPr>
                        <a:t>2</a:t>
                      </a:r>
                      <a:r>
                        <a:rPr lang="en-US" sz="2000" dirty="0">
                          <a:effectLst/>
                          <a:latin typeface="Times New Roman"/>
                          <a:ea typeface="Times New Roman"/>
                          <a:cs typeface="Times New Roman"/>
                        </a:rPr>
                        <a:t> &lt;300 in absence of cyanotic heart disease or pre-existing lung disease</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1"/>
                  </a:ext>
                </a:extLst>
              </a:tr>
              <a:tr h="531608">
                <a:tc>
                  <a:txBody>
                    <a:bodyPr/>
                    <a:lstStyle/>
                    <a:p>
                      <a:pPr marL="0" marR="0" algn="ctr">
                        <a:lnSpc>
                          <a:spcPct val="115000"/>
                        </a:lnSpc>
                        <a:spcBef>
                          <a:spcPts val="0"/>
                        </a:spcBef>
                        <a:spcAft>
                          <a:spcPts val="0"/>
                        </a:spcAft>
                      </a:pPr>
                      <a:r>
                        <a:rPr lang="en-US" sz="2000" dirty="0">
                          <a:effectLst/>
                          <a:latin typeface="Times New Roman"/>
                          <a:ea typeface="Times New Roman"/>
                          <a:cs typeface="Times New Roman"/>
                        </a:rPr>
                        <a:t>OR</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2"/>
                  </a:ext>
                </a:extLst>
              </a:tr>
              <a:tr h="531608">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PaCO</a:t>
                      </a:r>
                      <a:r>
                        <a:rPr lang="en-US" sz="2000" baseline="-25000" dirty="0">
                          <a:effectLst/>
                          <a:latin typeface="Times New Roman"/>
                          <a:ea typeface="Times New Roman"/>
                          <a:cs typeface="Times New Roman"/>
                        </a:rPr>
                        <a:t>2</a:t>
                      </a:r>
                      <a:r>
                        <a:rPr lang="en-US" sz="2000" dirty="0">
                          <a:effectLst/>
                          <a:latin typeface="Times New Roman"/>
                          <a:ea typeface="Times New Roman"/>
                          <a:cs typeface="Times New Roman"/>
                        </a:rPr>
                        <a:t> &gt;65 </a:t>
                      </a:r>
                      <a:r>
                        <a:rPr lang="en-US" sz="2000" dirty="0" err="1">
                          <a:effectLst/>
                          <a:latin typeface="Times New Roman"/>
                          <a:ea typeface="Times New Roman"/>
                          <a:cs typeface="Times New Roman"/>
                        </a:rPr>
                        <a:t>torr</a:t>
                      </a:r>
                      <a:r>
                        <a:rPr lang="en-US" sz="2000" dirty="0">
                          <a:effectLst/>
                          <a:latin typeface="Times New Roman"/>
                          <a:ea typeface="Times New Roman"/>
                          <a:cs typeface="Times New Roman"/>
                        </a:rPr>
                        <a:t> or 20 mm Hg over baseline PaCO</a:t>
                      </a:r>
                      <a:r>
                        <a:rPr lang="en-US" sz="2000" baseline="-25000" dirty="0">
                          <a:effectLst/>
                          <a:latin typeface="Times New Roman"/>
                          <a:ea typeface="Times New Roman"/>
                          <a:cs typeface="Times New Roman"/>
                        </a:rPr>
                        <a:t>2</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3"/>
                  </a:ext>
                </a:extLst>
              </a:tr>
              <a:tr h="531608">
                <a:tc>
                  <a:txBody>
                    <a:bodyPr/>
                    <a:lstStyle/>
                    <a:p>
                      <a:pPr marL="0" marR="0" algn="ctr">
                        <a:lnSpc>
                          <a:spcPct val="115000"/>
                        </a:lnSpc>
                        <a:spcBef>
                          <a:spcPts val="0"/>
                        </a:spcBef>
                        <a:spcAft>
                          <a:spcPts val="0"/>
                        </a:spcAft>
                      </a:pPr>
                      <a:r>
                        <a:rPr lang="en-US" sz="2000" dirty="0">
                          <a:effectLst/>
                          <a:latin typeface="Times New Roman"/>
                          <a:ea typeface="Times New Roman"/>
                          <a:cs typeface="Times New Roman"/>
                        </a:rPr>
                        <a:t>OR</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4"/>
                  </a:ext>
                </a:extLst>
              </a:tr>
              <a:tr h="531608">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Proven need</a:t>
                      </a:r>
                      <a:r>
                        <a:rPr lang="en-US" sz="2000" baseline="30000" dirty="0">
                          <a:solidFill>
                            <a:srgbClr val="0066CC"/>
                          </a:solidFill>
                          <a:effectLst/>
                          <a:latin typeface="Times New Roman"/>
                          <a:ea typeface="Times New Roman"/>
                          <a:cs typeface="Times New Roman"/>
                        </a:rPr>
                        <a:t>[†]</a:t>
                      </a:r>
                      <a:r>
                        <a:rPr lang="en-US" sz="2000" dirty="0">
                          <a:effectLst/>
                          <a:latin typeface="Times New Roman"/>
                          <a:ea typeface="Times New Roman"/>
                          <a:cs typeface="Times New Roman"/>
                        </a:rPr>
                        <a:t> or &gt;50% F</a:t>
                      </a:r>
                      <a:r>
                        <a:rPr lang="en-US" sz="2000" cap="small" dirty="0">
                          <a:effectLst/>
                          <a:latin typeface="Times New Roman"/>
                          <a:ea typeface="Times New Roman"/>
                          <a:cs typeface="Times New Roman"/>
                        </a:rPr>
                        <a:t>io</a:t>
                      </a:r>
                      <a:r>
                        <a:rPr lang="en-US" sz="2000" baseline="-25000" dirty="0">
                          <a:effectLst/>
                          <a:latin typeface="Times New Roman"/>
                          <a:ea typeface="Times New Roman"/>
                          <a:cs typeface="Times New Roman"/>
                        </a:rPr>
                        <a:t>2</a:t>
                      </a:r>
                      <a:r>
                        <a:rPr lang="en-US" sz="2000" dirty="0">
                          <a:effectLst/>
                          <a:latin typeface="Times New Roman"/>
                          <a:ea typeface="Times New Roman"/>
                          <a:cs typeface="Times New Roman"/>
                        </a:rPr>
                        <a:t> to maintain saturation ≥92%</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5"/>
                  </a:ext>
                </a:extLst>
              </a:tr>
              <a:tr h="531608">
                <a:tc>
                  <a:txBody>
                    <a:bodyPr/>
                    <a:lstStyle/>
                    <a:p>
                      <a:pPr marL="0" marR="0" algn="ctr">
                        <a:lnSpc>
                          <a:spcPct val="115000"/>
                        </a:lnSpc>
                        <a:spcBef>
                          <a:spcPts val="0"/>
                        </a:spcBef>
                        <a:spcAft>
                          <a:spcPts val="0"/>
                        </a:spcAft>
                      </a:pPr>
                      <a:r>
                        <a:rPr lang="en-US" sz="2000" dirty="0">
                          <a:effectLst/>
                          <a:latin typeface="Times New Roman"/>
                          <a:ea typeface="Times New Roman"/>
                          <a:cs typeface="Times New Roman"/>
                        </a:rPr>
                        <a:t>OR</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6"/>
                  </a:ext>
                </a:extLst>
              </a:tr>
              <a:tr h="531608">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Need for </a:t>
                      </a:r>
                      <a:r>
                        <a:rPr lang="en-US" sz="2000" dirty="0" err="1">
                          <a:effectLst/>
                          <a:latin typeface="Times New Roman"/>
                          <a:ea typeface="Times New Roman"/>
                          <a:cs typeface="Times New Roman"/>
                        </a:rPr>
                        <a:t>nonelective</a:t>
                      </a:r>
                      <a:r>
                        <a:rPr lang="en-US" sz="2000" dirty="0">
                          <a:effectLst/>
                          <a:latin typeface="Times New Roman"/>
                          <a:ea typeface="Times New Roman"/>
                          <a:cs typeface="Times New Roman"/>
                        </a:rPr>
                        <a:t> invasive or noninvasive mechanical ventilation</a:t>
                      </a:r>
                      <a:r>
                        <a:rPr lang="en-US" sz="2000" baseline="30000" dirty="0">
                          <a:solidFill>
                            <a:srgbClr val="0066CC"/>
                          </a:solidFill>
                          <a:effectLst/>
                          <a:latin typeface="Times New Roman"/>
                          <a:ea typeface="Times New Roman"/>
                          <a:cs typeface="Times New Roman"/>
                        </a:rPr>
                        <a:t>[‡]</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7"/>
                  </a:ext>
                </a:extLst>
              </a:tr>
              <a:tr h="531608">
                <a:tc>
                  <a:txBody>
                    <a:bodyPr/>
                    <a:lstStyle/>
                    <a:p>
                      <a:pPr marL="0" marR="0">
                        <a:lnSpc>
                          <a:spcPct val="115000"/>
                        </a:lnSpc>
                        <a:spcBef>
                          <a:spcPts val="0"/>
                        </a:spcBef>
                        <a:spcAft>
                          <a:spcPts val="0"/>
                        </a:spcAft>
                      </a:pPr>
                      <a:r>
                        <a:rPr lang="en-US" sz="2000" b="1" dirty="0">
                          <a:effectLst/>
                          <a:latin typeface="Times New Roman"/>
                          <a:ea typeface="Times New Roman"/>
                          <a:cs typeface="Times New Roman"/>
                        </a:rPr>
                        <a:t>NEUROLOGIC</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8"/>
                  </a:ext>
                </a:extLst>
              </a:tr>
              <a:tr h="531608">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Glasgow Coma score ≤11</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9"/>
                  </a:ext>
                </a:extLst>
              </a:tr>
              <a:tr h="531608">
                <a:tc>
                  <a:txBody>
                    <a:bodyPr/>
                    <a:lstStyle/>
                    <a:p>
                      <a:pPr marL="0" marR="0" algn="ctr">
                        <a:lnSpc>
                          <a:spcPct val="115000"/>
                        </a:lnSpc>
                        <a:spcBef>
                          <a:spcPts val="0"/>
                        </a:spcBef>
                        <a:spcAft>
                          <a:spcPts val="0"/>
                        </a:spcAft>
                      </a:pPr>
                      <a:r>
                        <a:rPr lang="en-US" sz="2000" dirty="0">
                          <a:effectLst/>
                          <a:latin typeface="Times New Roman"/>
                          <a:ea typeface="Times New Roman"/>
                          <a:cs typeface="Times New Roman"/>
                        </a:rPr>
                        <a:t>OR</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10"/>
                  </a:ext>
                </a:extLst>
              </a:tr>
              <a:tr h="1010314">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Acute change in mental status with a decrease in Glasgow Coma score ≥3 points from abnormal baseline</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8835062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6011950"/>
              </p:ext>
            </p:extLst>
          </p:nvPr>
        </p:nvGraphicFramePr>
        <p:xfrm>
          <a:off x="0" y="0"/>
          <a:ext cx="9144000" cy="6857999"/>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586080">
                <a:tc>
                  <a:txBody>
                    <a:bodyPr/>
                    <a:lstStyle/>
                    <a:p>
                      <a:pPr marL="0" marR="0">
                        <a:lnSpc>
                          <a:spcPct val="115000"/>
                        </a:lnSpc>
                        <a:spcBef>
                          <a:spcPts val="0"/>
                        </a:spcBef>
                        <a:spcAft>
                          <a:spcPts val="0"/>
                        </a:spcAft>
                      </a:pPr>
                      <a:r>
                        <a:rPr lang="en-US" sz="2000" b="1" dirty="0">
                          <a:solidFill>
                            <a:schemeClr val="tx1"/>
                          </a:solidFill>
                          <a:effectLst/>
                          <a:latin typeface="Times New Roman"/>
                          <a:ea typeface="Times New Roman"/>
                          <a:cs typeface="Times New Roman"/>
                        </a:rPr>
                        <a:t>HEMATOLOGIC</a:t>
                      </a:r>
                      <a:endParaRPr lang="en-US" sz="2000" dirty="0">
                        <a:solidFill>
                          <a:schemeClr val="tx1"/>
                        </a:solidFill>
                        <a:effectLst/>
                        <a:latin typeface="Calibri"/>
                        <a:ea typeface="Calibri"/>
                        <a:cs typeface="Times New Roman"/>
                      </a:endParaRPr>
                    </a:p>
                  </a:txBody>
                  <a:tcPr marL="30480" marR="30480" marT="30480" marB="30480"/>
                </a:tc>
                <a:extLst>
                  <a:ext uri="{0D108BD9-81ED-4DB2-BD59-A6C34878D82A}">
                    <a16:rowId xmlns:a16="http://schemas.microsoft.com/office/drawing/2014/main" val="10000"/>
                  </a:ext>
                </a:extLst>
              </a:tr>
              <a:tr h="1641599">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Platelet count &lt;80,000/mm</a:t>
                      </a:r>
                      <a:r>
                        <a:rPr lang="en-US" sz="2000" baseline="30000" dirty="0">
                          <a:solidFill>
                            <a:srgbClr val="0066CC"/>
                          </a:solidFill>
                          <a:effectLst/>
                          <a:latin typeface="Times New Roman"/>
                          <a:ea typeface="Times New Roman"/>
                          <a:cs typeface="Times New Roman"/>
                        </a:rPr>
                        <a:t>3</a:t>
                      </a:r>
                      <a:r>
                        <a:rPr lang="en-US" sz="2000" dirty="0">
                          <a:effectLst/>
                          <a:latin typeface="Times New Roman"/>
                          <a:ea typeface="Times New Roman"/>
                          <a:cs typeface="Times New Roman"/>
                        </a:rPr>
                        <a:t> or a decline of 50% in the platelet count from the highest value recorded over the last 3 days (for patients with chronic hematologic or oncologic disorders)</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1"/>
                  </a:ext>
                </a:extLst>
              </a:tr>
              <a:tr h="586080">
                <a:tc>
                  <a:txBody>
                    <a:bodyPr/>
                    <a:lstStyle/>
                    <a:p>
                      <a:pPr marL="0" marR="0" algn="ctr">
                        <a:lnSpc>
                          <a:spcPct val="115000"/>
                        </a:lnSpc>
                        <a:spcBef>
                          <a:spcPts val="0"/>
                        </a:spcBef>
                        <a:spcAft>
                          <a:spcPts val="0"/>
                        </a:spcAft>
                      </a:pPr>
                      <a:r>
                        <a:rPr lang="en-US" sz="2000" dirty="0">
                          <a:effectLst/>
                          <a:latin typeface="Times New Roman"/>
                          <a:ea typeface="Times New Roman"/>
                          <a:cs typeface="Times New Roman"/>
                        </a:rPr>
                        <a:t>OR</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2"/>
                  </a:ext>
                </a:extLst>
              </a:tr>
              <a:tr h="586080">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International normalized ratio &gt;2</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3"/>
                  </a:ext>
                </a:extLst>
              </a:tr>
              <a:tr h="586080">
                <a:tc>
                  <a:txBody>
                    <a:bodyPr/>
                    <a:lstStyle/>
                    <a:p>
                      <a:pPr marL="0" marR="0">
                        <a:lnSpc>
                          <a:spcPct val="115000"/>
                        </a:lnSpc>
                        <a:spcBef>
                          <a:spcPts val="0"/>
                        </a:spcBef>
                        <a:spcAft>
                          <a:spcPts val="0"/>
                        </a:spcAft>
                      </a:pPr>
                      <a:r>
                        <a:rPr lang="en-US" sz="2000" b="1" dirty="0">
                          <a:effectLst/>
                          <a:latin typeface="Times New Roman"/>
                          <a:ea typeface="Times New Roman"/>
                          <a:cs typeface="Times New Roman"/>
                        </a:rPr>
                        <a:t>RENAL</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4"/>
                  </a:ext>
                </a:extLst>
              </a:tr>
              <a:tr h="1113840">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Serum </a:t>
                      </a:r>
                      <a:r>
                        <a:rPr lang="en-US" sz="2000" dirty="0" err="1">
                          <a:effectLst/>
                          <a:latin typeface="Times New Roman"/>
                          <a:ea typeface="Times New Roman"/>
                          <a:cs typeface="Times New Roman"/>
                        </a:rPr>
                        <a:t>creatinine</a:t>
                      </a:r>
                      <a:r>
                        <a:rPr lang="en-US" sz="2000" dirty="0">
                          <a:effectLst/>
                          <a:latin typeface="Times New Roman"/>
                          <a:ea typeface="Times New Roman"/>
                          <a:cs typeface="Times New Roman"/>
                        </a:rPr>
                        <a:t> ≥2 × upper limit of normal for age or 2-fold increase in baseline </a:t>
                      </a:r>
                      <a:r>
                        <a:rPr lang="en-US" sz="2000" dirty="0" err="1">
                          <a:effectLst/>
                          <a:latin typeface="Times New Roman"/>
                          <a:ea typeface="Times New Roman"/>
                          <a:cs typeface="Times New Roman"/>
                        </a:rPr>
                        <a:t>creatinine</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5"/>
                  </a:ext>
                </a:extLst>
              </a:tr>
              <a:tr h="586080">
                <a:tc>
                  <a:txBody>
                    <a:bodyPr/>
                    <a:lstStyle/>
                    <a:p>
                      <a:pPr marL="0" marR="0">
                        <a:lnSpc>
                          <a:spcPct val="115000"/>
                        </a:lnSpc>
                        <a:spcBef>
                          <a:spcPts val="0"/>
                        </a:spcBef>
                        <a:spcAft>
                          <a:spcPts val="0"/>
                        </a:spcAft>
                      </a:pPr>
                      <a:r>
                        <a:rPr lang="en-US" sz="2000" b="1" dirty="0">
                          <a:effectLst/>
                          <a:latin typeface="Times New Roman"/>
                          <a:ea typeface="Times New Roman"/>
                          <a:cs typeface="Times New Roman"/>
                        </a:rPr>
                        <a:t>HEPATIC</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6"/>
                  </a:ext>
                </a:extLst>
              </a:tr>
              <a:tr h="586080">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Total bilirubin ≥4 mg/dL (not applicable for newborn)</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7"/>
                  </a:ext>
                </a:extLst>
              </a:tr>
              <a:tr h="586080">
                <a:tc>
                  <a:txBody>
                    <a:bodyPr/>
                    <a:lstStyle/>
                    <a:p>
                      <a:pPr marL="0" marR="0">
                        <a:lnSpc>
                          <a:spcPct val="115000"/>
                        </a:lnSpc>
                        <a:spcBef>
                          <a:spcPts val="0"/>
                        </a:spcBef>
                        <a:spcAft>
                          <a:spcPts val="0"/>
                        </a:spcAft>
                      </a:pPr>
                      <a:r>
                        <a:rPr lang="en-US" sz="2000" dirty="0">
                          <a:effectLst/>
                          <a:latin typeface="Times New Roman"/>
                          <a:ea typeface="Times New Roman"/>
                          <a:cs typeface="Times New Roman"/>
                        </a:rPr>
                        <a:t>Alanine transaminase level 2 × upper limit of normal for age</a:t>
                      </a:r>
                      <a:endParaRPr lang="en-US" sz="2000" dirty="0">
                        <a:effectLst/>
                        <a:latin typeface="Calibri"/>
                        <a:ea typeface="Calibri"/>
                        <a:cs typeface="Times New Roman"/>
                      </a:endParaRPr>
                    </a:p>
                  </a:txBody>
                  <a:tcPr marL="30480" marR="30480" marT="30480" marB="3048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203922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0"/>
            <a:ext cx="7772400" cy="1143000"/>
          </a:xfrm>
        </p:spPr>
        <p:txBody>
          <a:bodyPr/>
          <a:lstStyle/>
          <a:p>
            <a:r>
              <a:rPr lang="en-US" dirty="0"/>
              <a:t>Septic Shock</a:t>
            </a:r>
          </a:p>
        </p:txBody>
      </p:sp>
      <p:sp>
        <p:nvSpPr>
          <p:cNvPr id="19459" name="Rectangle 3"/>
          <p:cNvSpPr>
            <a:spLocks noGrp="1" noChangeArrowheads="1"/>
          </p:cNvSpPr>
          <p:nvPr>
            <p:ph idx="1"/>
          </p:nvPr>
        </p:nvSpPr>
        <p:spPr>
          <a:xfrm>
            <a:off x="533400" y="1295400"/>
            <a:ext cx="7772400" cy="5181600"/>
          </a:xfrm>
        </p:spPr>
        <p:txBody>
          <a:bodyPr>
            <a:noAutofit/>
          </a:bodyPr>
          <a:lstStyle/>
          <a:p>
            <a:pPr>
              <a:buFontTx/>
              <a:buNone/>
            </a:pPr>
            <a:r>
              <a:rPr lang="en-US" sz="2000" dirty="0"/>
              <a:t>Septic shock has features of :	</a:t>
            </a:r>
          </a:p>
          <a:p>
            <a:pPr lvl="1"/>
            <a:r>
              <a:rPr lang="en-US" sz="2000" dirty="0"/>
              <a:t>Hypovolemic shock</a:t>
            </a:r>
          </a:p>
          <a:p>
            <a:pPr lvl="1"/>
            <a:r>
              <a:rPr lang="en-US" sz="2000" dirty="0"/>
              <a:t>Cardiac shock</a:t>
            </a:r>
          </a:p>
          <a:p>
            <a:pPr lvl="1"/>
            <a:r>
              <a:rPr lang="en-US" sz="2000" dirty="0"/>
              <a:t>Distributive shock</a:t>
            </a:r>
          </a:p>
          <a:p>
            <a:pPr>
              <a:buFontTx/>
              <a:buNone/>
            </a:pPr>
            <a:r>
              <a:rPr lang="en-US" sz="2000" b="1" dirty="0"/>
              <a:t>Clinical Manifestations.</a:t>
            </a:r>
            <a:r>
              <a:rPr lang="en-US" sz="2000" b="1" u="sng" dirty="0">
                <a:solidFill>
                  <a:srgbClr val="FFFFFF"/>
                </a:solidFill>
              </a:rPr>
              <a:t>:</a:t>
            </a:r>
            <a:endParaRPr lang="en-US" sz="2000" dirty="0"/>
          </a:p>
          <a:p>
            <a:r>
              <a:rPr lang="en-US" sz="2000" b="1" dirty="0">
                <a:solidFill>
                  <a:schemeClr val="tx2"/>
                </a:solidFill>
              </a:rPr>
              <a:t>Inflammatory triad-</a:t>
            </a:r>
          </a:p>
          <a:p>
            <a:pPr lvl="1"/>
            <a:r>
              <a:rPr lang="en-US" sz="2000" dirty="0"/>
              <a:t>Fever</a:t>
            </a:r>
          </a:p>
          <a:p>
            <a:pPr lvl="1"/>
            <a:r>
              <a:rPr lang="en-US" sz="2000" dirty="0"/>
              <a:t>Tachycardia</a:t>
            </a:r>
          </a:p>
          <a:p>
            <a:pPr lvl="1"/>
            <a:r>
              <a:rPr lang="en-US" sz="2000" dirty="0"/>
              <a:t>flushed skin 				</a:t>
            </a:r>
            <a:r>
              <a:rPr lang="en-US" sz="2000" dirty="0">
                <a:solidFill>
                  <a:schemeClr val="tx2"/>
                </a:solidFill>
              </a:rPr>
              <a:t>Warm </a:t>
            </a:r>
          </a:p>
          <a:p>
            <a:pPr lvl="1">
              <a:buFontTx/>
              <a:buNone/>
            </a:pPr>
            <a:r>
              <a:rPr lang="en-US" sz="2000" dirty="0">
                <a:solidFill>
                  <a:schemeClr val="tx2"/>
                </a:solidFill>
              </a:rPr>
              <a:t>							Shock</a:t>
            </a:r>
            <a:endParaRPr lang="en-US" sz="2000" dirty="0"/>
          </a:p>
          <a:p>
            <a:r>
              <a:rPr lang="en-US" sz="2000" b="1" dirty="0" err="1">
                <a:solidFill>
                  <a:schemeClr val="tx2"/>
                </a:solidFill>
              </a:rPr>
              <a:t>Hypoperfusion</a:t>
            </a:r>
            <a:endParaRPr lang="en-US" sz="2000" b="1" dirty="0"/>
          </a:p>
          <a:p>
            <a:pPr lvl="1"/>
            <a:r>
              <a:rPr lang="en-US" sz="2000" dirty="0"/>
              <a:t>Altered sensorium</a:t>
            </a:r>
          </a:p>
          <a:p>
            <a:pPr lvl="1"/>
            <a:r>
              <a:rPr lang="en-US" sz="2000" dirty="0"/>
              <a:t>Decreased Urine output</a:t>
            </a:r>
          </a:p>
          <a:p>
            <a:pPr lvl="1"/>
            <a:r>
              <a:rPr lang="en-US" sz="2000" dirty="0"/>
              <a:t>&gt;CFT</a:t>
            </a:r>
          </a:p>
          <a:p>
            <a:pPr lvl="1"/>
            <a:r>
              <a:rPr lang="en-US" sz="2000" dirty="0"/>
              <a:t>Wide pulse pressure.......bounding pulses</a:t>
            </a:r>
          </a:p>
        </p:txBody>
      </p:sp>
      <p:sp>
        <p:nvSpPr>
          <p:cNvPr id="19461" name="AutoShape 5"/>
          <p:cNvSpPr>
            <a:spLocks/>
          </p:cNvSpPr>
          <p:nvPr/>
        </p:nvSpPr>
        <p:spPr bwMode="auto">
          <a:xfrm>
            <a:off x="5708073" y="2971800"/>
            <a:ext cx="304800" cy="3810000"/>
          </a:xfrm>
          <a:prstGeom prst="rightBrace">
            <a:avLst>
              <a:gd name="adj1" fmla="val 1208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937367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Clinical Manifestations.</a:t>
            </a:r>
          </a:p>
        </p:txBody>
      </p:sp>
      <p:sp>
        <p:nvSpPr>
          <p:cNvPr id="20483" name="Rectangle 3"/>
          <p:cNvSpPr>
            <a:spLocks noGrp="1" noChangeArrowheads="1"/>
          </p:cNvSpPr>
          <p:nvPr>
            <p:ph idx="1"/>
          </p:nvPr>
        </p:nvSpPr>
        <p:spPr/>
        <p:txBody>
          <a:bodyPr>
            <a:normAutofit/>
          </a:bodyPr>
          <a:lstStyle/>
          <a:p>
            <a:r>
              <a:rPr lang="en-US" sz="2000" dirty="0">
                <a:solidFill>
                  <a:schemeClr val="tx2"/>
                </a:solidFill>
              </a:rPr>
              <a:t>Hypotension</a:t>
            </a:r>
            <a:endParaRPr lang="en-US" sz="2000" dirty="0"/>
          </a:p>
          <a:p>
            <a:pPr lvl="1"/>
            <a:r>
              <a:rPr lang="en-US" sz="2000" dirty="0"/>
              <a:t>Cold and clammy skin</a:t>
            </a:r>
          </a:p>
          <a:p>
            <a:pPr lvl="1"/>
            <a:r>
              <a:rPr lang="en-US" sz="2000" dirty="0"/>
              <a:t>Mottling</a:t>
            </a:r>
          </a:p>
          <a:p>
            <a:pPr lvl="1"/>
            <a:r>
              <a:rPr lang="en-US" sz="2000" dirty="0"/>
              <a:t>Tachycardia                                 </a:t>
            </a:r>
            <a:r>
              <a:rPr lang="en-US" sz="2000" dirty="0">
                <a:solidFill>
                  <a:schemeClr val="tx2"/>
                </a:solidFill>
              </a:rPr>
              <a:t>Cold shock</a:t>
            </a:r>
          </a:p>
          <a:p>
            <a:pPr lvl="1"/>
            <a:r>
              <a:rPr lang="en-US" sz="2000" dirty="0"/>
              <a:t>Cyanosis</a:t>
            </a:r>
          </a:p>
          <a:p>
            <a:pPr lvl="1"/>
            <a:r>
              <a:rPr lang="en-US" sz="2000" dirty="0"/>
              <a:t>Narrow pulse pressure</a:t>
            </a:r>
          </a:p>
          <a:p>
            <a:pPr lvl="1"/>
            <a:r>
              <a:rPr lang="en-US" sz="2000" dirty="0"/>
              <a:t>Hypoxemia</a:t>
            </a:r>
          </a:p>
          <a:p>
            <a:pPr lvl="1"/>
            <a:r>
              <a:rPr lang="en-US" sz="2000" dirty="0"/>
              <a:t>Acidosis.</a:t>
            </a:r>
          </a:p>
        </p:txBody>
      </p:sp>
      <p:sp>
        <p:nvSpPr>
          <p:cNvPr id="20484" name="AutoShape 4"/>
          <p:cNvSpPr>
            <a:spLocks/>
          </p:cNvSpPr>
          <p:nvPr/>
        </p:nvSpPr>
        <p:spPr bwMode="auto">
          <a:xfrm>
            <a:off x="3733800" y="1932709"/>
            <a:ext cx="762000" cy="2944091"/>
          </a:xfrm>
          <a:prstGeom prst="rightBrace">
            <a:avLst>
              <a:gd name="adj1" fmla="val 4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603723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Clinical Manifestations.</a:t>
            </a:r>
          </a:p>
        </p:txBody>
      </p:sp>
      <p:sp>
        <p:nvSpPr>
          <p:cNvPr id="21507" name="Rectangle 3"/>
          <p:cNvSpPr>
            <a:spLocks noGrp="1" noChangeArrowheads="1"/>
          </p:cNvSpPr>
          <p:nvPr>
            <p:ph idx="1"/>
          </p:nvPr>
        </p:nvSpPr>
        <p:spPr/>
        <p:txBody>
          <a:bodyPr>
            <a:normAutofit/>
          </a:bodyPr>
          <a:lstStyle/>
          <a:p>
            <a:pPr>
              <a:buFontTx/>
              <a:buNone/>
            </a:pPr>
            <a:r>
              <a:rPr lang="en-US" sz="2000" u="sng" dirty="0"/>
              <a:t>Staging of Septic Shock:</a:t>
            </a:r>
          </a:p>
          <a:p>
            <a:pPr>
              <a:buFontTx/>
              <a:buNone/>
            </a:pPr>
            <a:endParaRPr lang="en-US" sz="2000" b="1" u="sng" dirty="0"/>
          </a:p>
          <a:p>
            <a:pPr>
              <a:buFontTx/>
              <a:buNone/>
            </a:pPr>
            <a:r>
              <a:rPr lang="en-US" sz="2000" dirty="0"/>
              <a:t>I.	Compensated / </a:t>
            </a:r>
            <a:r>
              <a:rPr lang="en-US" sz="2000" dirty="0" err="1"/>
              <a:t>Preshock</a:t>
            </a:r>
            <a:r>
              <a:rPr lang="en-US" sz="2000" dirty="0"/>
              <a:t> / </a:t>
            </a:r>
            <a:r>
              <a:rPr lang="en-US" sz="2000" dirty="0" err="1"/>
              <a:t>Hyperdynamic</a:t>
            </a:r>
            <a:endParaRPr lang="en-US" sz="2000" dirty="0"/>
          </a:p>
          <a:p>
            <a:pPr>
              <a:buFontTx/>
              <a:buNone/>
            </a:pPr>
            <a:endParaRPr lang="en-US" sz="2000" dirty="0"/>
          </a:p>
          <a:p>
            <a:pPr>
              <a:buFontTx/>
              <a:buNone/>
            </a:pPr>
            <a:r>
              <a:rPr lang="en-US" sz="2000" dirty="0" err="1"/>
              <a:t>II.Decompensated</a:t>
            </a:r>
            <a:r>
              <a:rPr lang="en-US" sz="2000" dirty="0"/>
              <a:t> / Organ </a:t>
            </a:r>
            <a:r>
              <a:rPr lang="en-US" sz="2000" dirty="0" err="1"/>
              <a:t>hypoperfusion</a:t>
            </a:r>
            <a:endParaRPr lang="en-US" sz="2000" dirty="0"/>
          </a:p>
          <a:p>
            <a:pPr>
              <a:buFontTx/>
              <a:buNone/>
            </a:pPr>
            <a:endParaRPr lang="en-US" sz="2000" dirty="0"/>
          </a:p>
          <a:p>
            <a:pPr>
              <a:buFontTx/>
              <a:buNone/>
            </a:pPr>
            <a:r>
              <a:rPr lang="en-US" sz="2000" dirty="0"/>
              <a:t>III. End organ failure / Irreversible</a:t>
            </a:r>
          </a:p>
        </p:txBody>
      </p:sp>
    </p:spTree>
    <p:extLst>
      <p:ext uri="{BB962C8B-B14F-4D97-AF65-F5344CB8AC3E}">
        <p14:creationId xmlns:p14="http://schemas.microsoft.com/office/powerpoint/2010/main" val="32560708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Signs of decreased perfusion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23155432"/>
              </p:ext>
            </p:extLst>
          </p:nvPr>
        </p:nvGraphicFramePr>
        <p:xfrm>
          <a:off x="-2" y="1600199"/>
          <a:ext cx="9144004" cy="5257801"/>
        </p:xfrm>
        <a:graphic>
          <a:graphicData uri="http://schemas.openxmlformats.org/drawingml/2006/table">
            <a:tbl>
              <a:tblPr>
                <a:tableStyleId>{D7AC3CCA-C797-4891-BE02-D94E43425B78}</a:tableStyleId>
              </a:tblPr>
              <a:tblGrid>
                <a:gridCol w="2286001">
                  <a:extLst>
                    <a:ext uri="{9D8B030D-6E8A-4147-A177-3AD203B41FA5}">
                      <a16:colId xmlns:a16="http://schemas.microsoft.com/office/drawing/2014/main" val="20000"/>
                    </a:ext>
                  </a:extLst>
                </a:gridCol>
                <a:gridCol w="2286001">
                  <a:extLst>
                    <a:ext uri="{9D8B030D-6E8A-4147-A177-3AD203B41FA5}">
                      <a16:colId xmlns:a16="http://schemas.microsoft.com/office/drawing/2014/main" val="20001"/>
                    </a:ext>
                  </a:extLst>
                </a:gridCol>
                <a:gridCol w="2286001">
                  <a:extLst>
                    <a:ext uri="{9D8B030D-6E8A-4147-A177-3AD203B41FA5}">
                      <a16:colId xmlns:a16="http://schemas.microsoft.com/office/drawing/2014/main" val="20002"/>
                    </a:ext>
                  </a:extLst>
                </a:gridCol>
                <a:gridCol w="2286001">
                  <a:extLst>
                    <a:ext uri="{9D8B030D-6E8A-4147-A177-3AD203B41FA5}">
                      <a16:colId xmlns:a16="http://schemas.microsoft.com/office/drawing/2014/main" val="20003"/>
                    </a:ext>
                  </a:extLst>
                </a:gridCol>
              </a:tblGrid>
              <a:tr h="325634">
                <a:tc>
                  <a:txBody>
                    <a:bodyPr/>
                    <a:lstStyle/>
                    <a:p>
                      <a:pPr algn="l"/>
                      <a:r>
                        <a:rPr lang="en-US" sz="1800" b="1" dirty="0">
                          <a:effectLst/>
                        </a:rPr>
                        <a:t>ORGAN SYSTEM</a:t>
                      </a:r>
                    </a:p>
                  </a:txBody>
                  <a:tcPr marL="17092" marR="17092" marT="17092" marB="17092" anchor="b"/>
                </a:tc>
                <a:tc>
                  <a:txBody>
                    <a:bodyPr/>
                    <a:lstStyle/>
                    <a:p>
                      <a:pPr algn="ctr"/>
                      <a:r>
                        <a:rPr lang="en-US" sz="1800" b="1" dirty="0">
                          <a:effectLst/>
                        </a:rPr>
                        <a:t>↓PERFUSION</a:t>
                      </a:r>
                    </a:p>
                  </a:txBody>
                  <a:tcPr marL="17092" marR="17092" marT="17092" marB="17092" anchor="b"/>
                </a:tc>
                <a:tc>
                  <a:txBody>
                    <a:bodyPr/>
                    <a:lstStyle/>
                    <a:p>
                      <a:pPr algn="ctr"/>
                      <a:r>
                        <a:rPr lang="en-US" sz="1800" b="1" dirty="0">
                          <a:effectLst/>
                        </a:rPr>
                        <a:t>↓↓PERFUSION</a:t>
                      </a:r>
                    </a:p>
                  </a:txBody>
                  <a:tcPr marL="17092" marR="17092" marT="17092" marB="17092" anchor="b"/>
                </a:tc>
                <a:tc>
                  <a:txBody>
                    <a:bodyPr/>
                    <a:lstStyle/>
                    <a:p>
                      <a:pPr algn="ctr"/>
                      <a:r>
                        <a:rPr lang="en-US" sz="1800" b="1" dirty="0">
                          <a:effectLst/>
                        </a:rPr>
                        <a:t>↓↓↓PERFUSION</a:t>
                      </a:r>
                    </a:p>
                  </a:txBody>
                  <a:tcPr marL="17092" marR="17092" marT="17092" marB="17092" anchor="b"/>
                </a:tc>
                <a:extLst>
                  <a:ext uri="{0D108BD9-81ED-4DB2-BD59-A6C34878D82A}">
                    <a16:rowId xmlns:a16="http://schemas.microsoft.com/office/drawing/2014/main" val="10000"/>
                  </a:ext>
                </a:extLst>
              </a:tr>
              <a:tr h="611557">
                <a:tc>
                  <a:txBody>
                    <a:bodyPr/>
                    <a:lstStyle/>
                    <a:p>
                      <a:pPr algn="l"/>
                      <a:r>
                        <a:rPr lang="en-US" sz="1800">
                          <a:effectLst/>
                        </a:rPr>
                        <a:t>Central nervous system</a:t>
                      </a:r>
                    </a:p>
                  </a:txBody>
                  <a:tcPr marL="17092" marR="17092" marT="17092" marB="17092"/>
                </a:tc>
                <a:tc>
                  <a:txBody>
                    <a:bodyPr/>
                    <a:lstStyle/>
                    <a:p>
                      <a:pPr algn="l"/>
                      <a:r>
                        <a:rPr lang="en-US" sz="1800" dirty="0">
                          <a:effectLst/>
                        </a:rPr>
                        <a:t>—</a:t>
                      </a:r>
                    </a:p>
                  </a:txBody>
                  <a:tcPr marL="17092" marR="17092" marT="17092" marB="17092"/>
                </a:tc>
                <a:tc>
                  <a:txBody>
                    <a:bodyPr/>
                    <a:lstStyle/>
                    <a:p>
                      <a:pPr algn="l"/>
                      <a:r>
                        <a:rPr lang="en-US" sz="1800">
                          <a:effectLst/>
                        </a:rPr>
                        <a:t>Restless, apathetic, anxious</a:t>
                      </a:r>
                    </a:p>
                  </a:txBody>
                  <a:tcPr marL="17092" marR="17092" marT="17092" marB="17092"/>
                </a:tc>
                <a:tc>
                  <a:txBody>
                    <a:bodyPr/>
                    <a:lstStyle/>
                    <a:p>
                      <a:pPr algn="l"/>
                      <a:r>
                        <a:rPr lang="en-US" sz="1800" dirty="0">
                          <a:effectLst/>
                        </a:rPr>
                        <a:t>Agitated/confused, </a:t>
                      </a:r>
                      <a:r>
                        <a:rPr lang="en-US" sz="1800" dirty="0" err="1">
                          <a:effectLst/>
                        </a:rPr>
                        <a:t>stuporous</a:t>
                      </a:r>
                      <a:r>
                        <a:rPr lang="en-US" sz="1800" dirty="0">
                          <a:effectLst/>
                        </a:rPr>
                        <a:t>, coma</a:t>
                      </a:r>
                    </a:p>
                  </a:txBody>
                  <a:tcPr marL="17092" marR="17092" marT="17092" marB="17092"/>
                </a:tc>
                <a:extLst>
                  <a:ext uri="{0D108BD9-81ED-4DB2-BD59-A6C34878D82A}">
                    <a16:rowId xmlns:a16="http://schemas.microsoft.com/office/drawing/2014/main" val="10001"/>
                  </a:ext>
                </a:extLst>
              </a:tr>
              <a:tr h="325634">
                <a:tc>
                  <a:txBody>
                    <a:bodyPr/>
                    <a:lstStyle/>
                    <a:p>
                      <a:pPr algn="l"/>
                      <a:r>
                        <a:rPr lang="en-US" sz="1800">
                          <a:effectLst/>
                        </a:rPr>
                        <a:t>Respiration</a:t>
                      </a:r>
                    </a:p>
                  </a:txBody>
                  <a:tcPr marL="17092" marR="17092" marT="17092" marB="17092"/>
                </a:tc>
                <a:tc>
                  <a:txBody>
                    <a:bodyPr/>
                    <a:lstStyle/>
                    <a:p>
                      <a:pPr algn="l"/>
                      <a:r>
                        <a:rPr lang="en-US" sz="1800">
                          <a:effectLst/>
                        </a:rPr>
                        <a:t>—</a:t>
                      </a:r>
                    </a:p>
                  </a:txBody>
                  <a:tcPr marL="17092" marR="17092" marT="17092" marB="17092"/>
                </a:tc>
                <a:tc>
                  <a:txBody>
                    <a:bodyPr/>
                    <a:lstStyle/>
                    <a:p>
                      <a:pPr algn="l"/>
                      <a:r>
                        <a:rPr lang="en-US" sz="1800">
                          <a:effectLst/>
                        </a:rPr>
                        <a:t>↑Ventilation</a:t>
                      </a:r>
                    </a:p>
                  </a:txBody>
                  <a:tcPr marL="17092" marR="17092" marT="17092" marB="17092"/>
                </a:tc>
                <a:tc>
                  <a:txBody>
                    <a:bodyPr/>
                    <a:lstStyle/>
                    <a:p>
                      <a:pPr algn="l"/>
                      <a:r>
                        <a:rPr lang="en-US" sz="1800" dirty="0">
                          <a:effectLst/>
                        </a:rPr>
                        <a:t>↑↑Ventilation</a:t>
                      </a:r>
                    </a:p>
                  </a:txBody>
                  <a:tcPr marL="17092" marR="17092" marT="17092" marB="17092"/>
                </a:tc>
                <a:extLst>
                  <a:ext uri="{0D108BD9-81ED-4DB2-BD59-A6C34878D82A}">
                    <a16:rowId xmlns:a16="http://schemas.microsoft.com/office/drawing/2014/main" val="10002"/>
                  </a:ext>
                </a:extLst>
              </a:tr>
              <a:tr h="611557">
                <a:tc>
                  <a:txBody>
                    <a:bodyPr/>
                    <a:lstStyle/>
                    <a:p>
                      <a:pPr algn="l"/>
                      <a:r>
                        <a:rPr lang="en-US" sz="1800" dirty="0">
                          <a:effectLst/>
                        </a:rPr>
                        <a:t>Metabolism</a:t>
                      </a:r>
                    </a:p>
                  </a:txBody>
                  <a:tcPr marL="17092" marR="17092" marT="17092" marB="17092"/>
                </a:tc>
                <a:tc>
                  <a:txBody>
                    <a:bodyPr/>
                    <a:lstStyle/>
                    <a:p>
                      <a:pPr algn="l"/>
                      <a:r>
                        <a:rPr lang="en-US" sz="1800">
                          <a:effectLst/>
                        </a:rPr>
                        <a:t>—</a:t>
                      </a:r>
                    </a:p>
                  </a:txBody>
                  <a:tcPr marL="17092" marR="17092" marT="17092" marB="17092"/>
                </a:tc>
                <a:tc>
                  <a:txBody>
                    <a:bodyPr/>
                    <a:lstStyle/>
                    <a:p>
                      <a:pPr algn="l"/>
                      <a:r>
                        <a:rPr lang="en-US" sz="1800">
                          <a:effectLst/>
                        </a:rPr>
                        <a:t>Compensated metabolic acidemia</a:t>
                      </a:r>
                    </a:p>
                  </a:txBody>
                  <a:tcPr marL="17092" marR="17092" marT="17092" marB="17092"/>
                </a:tc>
                <a:tc>
                  <a:txBody>
                    <a:bodyPr/>
                    <a:lstStyle/>
                    <a:p>
                      <a:pPr algn="l"/>
                      <a:r>
                        <a:rPr lang="en-US" sz="1800" dirty="0">
                          <a:effectLst/>
                        </a:rPr>
                        <a:t>Uncompensated metabolic </a:t>
                      </a:r>
                      <a:r>
                        <a:rPr lang="en-US" sz="1800" dirty="0" err="1">
                          <a:effectLst/>
                        </a:rPr>
                        <a:t>acidemia</a:t>
                      </a:r>
                      <a:endParaRPr lang="en-US" sz="1800" dirty="0">
                        <a:effectLst/>
                      </a:endParaRPr>
                    </a:p>
                  </a:txBody>
                  <a:tcPr marL="17092" marR="17092" marT="17092" marB="17092"/>
                </a:tc>
                <a:extLst>
                  <a:ext uri="{0D108BD9-81ED-4DB2-BD59-A6C34878D82A}">
                    <a16:rowId xmlns:a16="http://schemas.microsoft.com/office/drawing/2014/main" val="10003"/>
                  </a:ext>
                </a:extLst>
              </a:tr>
              <a:tr h="325634">
                <a:tc>
                  <a:txBody>
                    <a:bodyPr/>
                    <a:lstStyle/>
                    <a:p>
                      <a:pPr algn="l"/>
                      <a:r>
                        <a:rPr lang="en-US" sz="1800">
                          <a:effectLst/>
                        </a:rPr>
                        <a:t>Gut</a:t>
                      </a:r>
                    </a:p>
                  </a:txBody>
                  <a:tcPr marL="17092" marR="17092" marT="17092" marB="17092"/>
                </a:tc>
                <a:tc>
                  <a:txBody>
                    <a:bodyPr/>
                    <a:lstStyle/>
                    <a:p>
                      <a:pPr algn="l"/>
                      <a:r>
                        <a:rPr lang="en-US" sz="1800">
                          <a:effectLst/>
                        </a:rPr>
                        <a:t>—</a:t>
                      </a:r>
                    </a:p>
                  </a:txBody>
                  <a:tcPr marL="17092" marR="17092" marT="17092" marB="17092"/>
                </a:tc>
                <a:tc>
                  <a:txBody>
                    <a:bodyPr/>
                    <a:lstStyle/>
                    <a:p>
                      <a:pPr algn="l"/>
                      <a:r>
                        <a:rPr lang="en-US" sz="1800">
                          <a:effectLst/>
                        </a:rPr>
                        <a:t>↓Motility</a:t>
                      </a:r>
                    </a:p>
                  </a:txBody>
                  <a:tcPr marL="17092" marR="17092" marT="17092" marB="17092"/>
                </a:tc>
                <a:tc>
                  <a:txBody>
                    <a:bodyPr/>
                    <a:lstStyle/>
                    <a:p>
                      <a:pPr algn="l"/>
                      <a:r>
                        <a:rPr lang="en-US" sz="1800" dirty="0">
                          <a:effectLst/>
                        </a:rPr>
                        <a:t>Ileus</a:t>
                      </a:r>
                    </a:p>
                  </a:txBody>
                  <a:tcPr marL="17092" marR="17092" marT="17092" marB="17092"/>
                </a:tc>
                <a:extLst>
                  <a:ext uri="{0D108BD9-81ED-4DB2-BD59-A6C34878D82A}">
                    <a16:rowId xmlns:a16="http://schemas.microsoft.com/office/drawing/2014/main" val="10004"/>
                  </a:ext>
                </a:extLst>
              </a:tr>
              <a:tr h="611557">
                <a:tc>
                  <a:txBody>
                    <a:bodyPr/>
                    <a:lstStyle/>
                    <a:p>
                      <a:pPr algn="l"/>
                      <a:r>
                        <a:rPr lang="en-US" sz="1800">
                          <a:effectLst/>
                        </a:rPr>
                        <a:t>Kidney</a:t>
                      </a:r>
                    </a:p>
                  </a:txBody>
                  <a:tcPr marL="17092" marR="17092" marT="17092" marB="17092"/>
                </a:tc>
                <a:tc>
                  <a:txBody>
                    <a:bodyPr/>
                    <a:lstStyle/>
                    <a:p>
                      <a:pPr algn="l"/>
                      <a:r>
                        <a:rPr lang="en-US" sz="1800">
                          <a:effectLst/>
                        </a:rPr>
                        <a:t>↓Urine volume</a:t>
                      </a:r>
                    </a:p>
                  </a:txBody>
                  <a:tcPr marL="17092" marR="17092" marT="17092" marB="17092"/>
                </a:tc>
                <a:tc>
                  <a:txBody>
                    <a:bodyPr/>
                    <a:lstStyle/>
                    <a:p>
                      <a:pPr algn="l"/>
                      <a:r>
                        <a:rPr lang="en-US" sz="1800">
                          <a:effectLst/>
                        </a:rPr>
                        <a:t>Oliguria (&lt;0.5 mL/kg/hr)</a:t>
                      </a:r>
                    </a:p>
                  </a:txBody>
                  <a:tcPr marL="17092" marR="17092" marT="17092" marB="17092"/>
                </a:tc>
                <a:tc>
                  <a:txBody>
                    <a:bodyPr/>
                    <a:lstStyle/>
                    <a:p>
                      <a:pPr algn="l"/>
                      <a:r>
                        <a:rPr lang="en-US" sz="1800" dirty="0">
                          <a:effectLst/>
                        </a:rPr>
                        <a:t>Oliguria/anuria</a:t>
                      </a:r>
                    </a:p>
                  </a:txBody>
                  <a:tcPr marL="17092" marR="17092" marT="17092" marB="17092"/>
                </a:tc>
                <a:extLst>
                  <a:ext uri="{0D108BD9-81ED-4DB2-BD59-A6C34878D82A}">
                    <a16:rowId xmlns:a16="http://schemas.microsoft.com/office/drawing/2014/main" val="10005"/>
                  </a:ext>
                </a:extLst>
              </a:tr>
              <a:tr h="611557">
                <a:tc>
                  <a:txBody>
                    <a:bodyPr/>
                    <a:lstStyle/>
                    <a:p>
                      <a:r>
                        <a:rPr lang="en-US" sz="1800">
                          <a:effectLst/>
                        </a:rPr>
                        <a:t> </a:t>
                      </a:r>
                    </a:p>
                  </a:txBody>
                  <a:tcPr marL="17092" marR="17092" marT="17092" marB="17092"/>
                </a:tc>
                <a:tc>
                  <a:txBody>
                    <a:bodyPr/>
                    <a:lstStyle/>
                    <a:p>
                      <a:pPr algn="l"/>
                      <a:r>
                        <a:rPr lang="en-US" sz="1800">
                          <a:effectLst/>
                        </a:rPr>
                        <a:t>↑Urinary specific gravity</a:t>
                      </a:r>
                    </a:p>
                  </a:txBody>
                  <a:tcPr marL="17092" marR="17092" marT="17092" marB="17092"/>
                </a:tc>
                <a:tc>
                  <a:txBody>
                    <a:bodyPr/>
                    <a:lstStyle/>
                    <a:p>
                      <a:r>
                        <a:rPr lang="en-US" sz="1800">
                          <a:effectLst/>
                        </a:rPr>
                        <a:t> </a:t>
                      </a:r>
                    </a:p>
                  </a:txBody>
                  <a:tcPr marL="17092" marR="17092" marT="17092" marB="17092"/>
                </a:tc>
                <a:tc>
                  <a:txBody>
                    <a:bodyPr/>
                    <a:lstStyle/>
                    <a:p>
                      <a:r>
                        <a:rPr lang="en-US" sz="1800" dirty="0">
                          <a:effectLst/>
                        </a:rPr>
                        <a:t> </a:t>
                      </a:r>
                    </a:p>
                  </a:txBody>
                  <a:tcPr marL="17092" marR="17092" marT="17092" marB="17092"/>
                </a:tc>
                <a:extLst>
                  <a:ext uri="{0D108BD9-81ED-4DB2-BD59-A6C34878D82A}">
                    <a16:rowId xmlns:a16="http://schemas.microsoft.com/office/drawing/2014/main" val="10006"/>
                  </a:ext>
                </a:extLst>
              </a:tr>
              <a:tr h="611557">
                <a:tc>
                  <a:txBody>
                    <a:bodyPr/>
                    <a:lstStyle/>
                    <a:p>
                      <a:pPr algn="l"/>
                      <a:r>
                        <a:rPr lang="en-US" sz="1800">
                          <a:effectLst/>
                        </a:rPr>
                        <a:t>Skin</a:t>
                      </a:r>
                    </a:p>
                  </a:txBody>
                  <a:tcPr marL="17092" marR="17092" marT="17092" marB="17092"/>
                </a:tc>
                <a:tc>
                  <a:txBody>
                    <a:bodyPr/>
                    <a:lstStyle/>
                    <a:p>
                      <a:pPr algn="l"/>
                      <a:r>
                        <a:rPr lang="en-US" sz="1800">
                          <a:effectLst/>
                        </a:rPr>
                        <a:t>Delayed capillary refill</a:t>
                      </a:r>
                    </a:p>
                  </a:txBody>
                  <a:tcPr marL="17092" marR="17092" marT="17092" marB="17092"/>
                </a:tc>
                <a:tc>
                  <a:txBody>
                    <a:bodyPr/>
                    <a:lstStyle/>
                    <a:p>
                      <a:pPr algn="l"/>
                      <a:r>
                        <a:rPr lang="en-US" sz="1800">
                          <a:effectLst/>
                        </a:rPr>
                        <a:t>Cool extremities</a:t>
                      </a:r>
                    </a:p>
                  </a:txBody>
                  <a:tcPr marL="17092" marR="17092" marT="17092" marB="17092"/>
                </a:tc>
                <a:tc>
                  <a:txBody>
                    <a:bodyPr/>
                    <a:lstStyle/>
                    <a:p>
                      <a:pPr algn="l"/>
                      <a:r>
                        <a:rPr lang="en-US" sz="1800" dirty="0">
                          <a:effectLst/>
                        </a:rPr>
                        <a:t>Mottled, cyanotic, cold extremities</a:t>
                      </a:r>
                    </a:p>
                  </a:txBody>
                  <a:tcPr marL="17092" marR="17092" marT="17092" marB="17092"/>
                </a:tc>
                <a:extLst>
                  <a:ext uri="{0D108BD9-81ED-4DB2-BD59-A6C34878D82A}">
                    <a16:rowId xmlns:a16="http://schemas.microsoft.com/office/drawing/2014/main" val="10007"/>
                  </a:ext>
                </a:extLst>
              </a:tr>
              <a:tr h="897480">
                <a:tc>
                  <a:txBody>
                    <a:bodyPr/>
                    <a:lstStyle/>
                    <a:p>
                      <a:pPr algn="l"/>
                      <a:r>
                        <a:rPr lang="en-US" sz="1800">
                          <a:effectLst/>
                        </a:rPr>
                        <a:t>Cardiovascular system</a:t>
                      </a:r>
                    </a:p>
                  </a:txBody>
                  <a:tcPr marL="17092" marR="17092" marT="17092" marB="17092"/>
                </a:tc>
                <a:tc>
                  <a:txBody>
                    <a:bodyPr/>
                    <a:lstStyle/>
                    <a:p>
                      <a:pPr algn="l"/>
                      <a:r>
                        <a:rPr lang="en-US" sz="1800">
                          <a:effectLst/>
                        </a:rPr>
                        <a:t>↑Heart rate</a:t>
                      </a:r>
                    </a:p>
                  </a:txBody>
                  <a:tcPr marL="17092" marR="17092" marT="17092" marB="17092"/>
                </a:tc>
                <a:tc>
                  <a:txBody>
                    <a:bodyPr/>
                    <a:lstStyle/>
                    <a:p>
                      <a:pPr algn="l"/>
                      <a:r>
                        <a:rPr lang="en-US" sz="1800">
                          <a:effectLst/>
                        </a:rPr>
                        <a:t>↑↑Heart rate</a:t>
                      </a:r>
                    </a:p>
                  </a:txBody>
                  <a:tcPr marL="17092" marR="17092" marT="17092" marB="17092"/>
                </a:tc>
                <a:tc>
                  <a:txBody>
                    <a:bodyPr/>
                    <a:lstStyle/>
                    <a:p>
                      <a:pPr algn="l"/>
                      <a:r>
                        <a:rPr lang="en-US" sz="1800" dirty="0">
                          <a:effectLst/>
                        </a:rPr>
                        <a:t>↑↑Heart rate, ↓blood pressure, central pulses only</a:t>
                      </a:r>
                    </a:p>
                  </a:txBody>
                  <a:tcPr marL="17092" marR="17092" marT="17092" marB="17092"/>
                </a:tc>
                <a:extLst>
                  <a:ext uri="{0D108BD9-81ED-4DB2-BD59-A6C34878D82A}">
                    <a16:rowId xmlns:a16="http://schemas.microsoft.com/office/drawing/2014/main" val="10008"/>
                  </a:ext>
                </a:extLst>
              </a:tr>
              <a:tr h="325634">
                <a:tc>
                  <a:txBody>
                    <a:bodyPr/>
                    <a:lstStyle/>
                    <a:p>
                      <a:r>
                        <a:rPr lang="en-US" sz="1800">
                          <a:effectLst/>
                        </a:rPr>
                        <a:t> </a:t>
                      </a:r>
                    </a:p>
                  </a:txBody>
                  <a:tcPr marL="17092" marR="17092" marT="17092" marB="17092"/>
                </a:tc>
                <a:tc>
                  <a:txBody>
                    <a:bodyPr/>
                    <a:lstStyle/>
                    <a:p>
                      <a:r>
                        <a:rPr lang="en-US" sz="1800">
                          <a:effectLst/>
                        </a:rPr>
                        <a:t> </a:t>
                      </a:r>
                    </a:p>
                  </a:txBody>
                  <a:tcPr marL="17092" marR="17092" marT="17092" marB="17092"/>
                </a:tc>
                <a:tc>
                  <a:txBody>
                    <a:bodyPr/>
                    <a:lstStyle/>
                    <a:p>
                      <a:pPr algn="l"/>
                      <a:r>
                        <a:rPr lang="en-US" sz="1800" dirty="0">
                          <a:effectLst/>
                        </a:rPr>
                        <a:t>↓Peripheral pulses</a:t>
                      </a:r>
                    </a:p>
                  </a:txBody>
                  <a:tcPr marL="17092" marR="17092" marT="17092" marB="17092"/>
                </a:tc>
                <a:tc>
                  <a:txBody>
                    <a:bodyPr/>
                    <a:lstStyle/>
                    <a:p>
                      <a:r>
                        <a:rPr lang="en-US" sz="1800" dirty="0">
                          <a:effectLst/>
                        </a:rPr>
                        <a:t> </a:t>
                      </a:r>
                    </a:p>
                  </a:txBody>
                  <a:tcPr marL="17092" marR="17092" marT="17092" marB="1709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9501652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26"/>
          <p:cNvSpPr>
            <a:spLocks noGrp="1" noChangeArrowheads="1"/>
          </p:cNvSpPr>
          <p:nvPr>
            <p:ph type="title"/>
          </p:nvPr>
        </p:nvSpPr>
        <p:spPr>
          <a:xfrm>
            <a:off x="419100" y="-20782"/>
            <a:ext cx="8305800" cy="1143000"/>
          </a:xfrm>
        </p:spPr>
        <p:txBody>
          <a:bodyPr/>
          <a:lstStyle/>
          <a:p>
            <a:pPr eaLnBrk="1" hangingPunct="1"/>
            <a:r>
              <a:rPr lang="en-US" dirty="0">
                <a:solidFill>
                  <a:schemeClr val="accent2"/>
                </a:solidFill>
              </a:rPr>
              <a:t>Pathogenesis of Sepsis</a:t>
            </a:r>
          </a:p>
        </p:txBody>
      </p:sp>
      <p:pic>
        <p:nvPicPr>
          <p:cNvPr id="63491" name="Picture 1027" descr="sepsis figure"/>
          <p:cNvPicPr>
            <a:picLocks noChangeAspect="1" noChangeArrowheads="1"/>
          </p:cNvPicPr>
          <p:nvPr/>
        </p:nvPicPr>
        <p:blipFill>
          <a:blip r:embed="rId2">
            <a:extLst>
              <a:ext uri="{28A0092B-C50C-407E-A947-70E740481C1C}">
                <a14:useLocalDpi xmlns:a14="http://schemas.microsoft.com/office/drawing/2010/main" val="0"/>
              </a:ext>
            </a:extLst>
          </a:blip>
          <a:srcRect l="3659" t="2032" r="1219" b="3259"/>
          <a:stretch>
            <a:fillRect/>
          </a:stretch>
        </p:blipFill>
        <p:spPr bwMode="auto">
          <a:xfrm>
            <a:off x="1600200" y="1295400"/>
            <a:ext cx="5943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Rectangle 1028"/>
          <p:cNvSpPr>
            <a:spLocks noChangeArrowheads="1"/>
          </p:cNvSpPr>
          <p:nvPr/>
        </p:nvSpPr>
        <p:spPr bwMode="auto">
          <a:xfrm>
            <a:off x="0" y="6656388"/>
            <a:ext cx="9144000"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spcBef>
                <a:spcPct val="20000"/>
              </a:spcBef>
              <a:buClr>
                <a:schemeClr val="folHlink"/>
              </a:buClr>
              <a:buSzPct val="60000"/>
              <a:buFont typeface="Wingdings" pitchFamily="-112" charset="2"/>
              <a:buNone/>
            </a:pPr>
            <a:r>
              <a:rPr lang="en-US" sz="900"/>
              <a:t>Nguyen H et al. Severe Sepsis and Septic-Shock: Review of the Literature and Emergency Department Management Guidelines. Ann Emerg Med. 2006;42:28-54.</a:t>
            </a:r>
          </a:p>
        </p:txBody>
      </p:sp>
    </p:spTree>
    <p:extLst>
      <p:ext uri="{BB962C8B-B14F-4D97-AF65-F5344CB8AC3E}">
        <p14:creationId xmlns:p14="http://schemas.microsoft.com/office/powerpoint/2010/main" val="15471606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t>Septic Shock</a:t>
            </a:r>
          </a:p>
        </p:txBody>
      </p:sp>
      <p:sp>
        <p:nvSpPr>
          <p:cNvPr id="64515" name="Rectangle 3"/>
          <p:cNvSpPr>
            <a:spLocks noGrp="1" noChangeArrowheads="1"/>
          </p:cNvSpPr>
          <p:nvPr>
            <p:ph idx="1"/>
          </p:nvPr>
        </p:nvSpPr>
        <p:spPr/>
        <p:txBody>
          <a:bodyPr/>
          <a:lstStyle/>
          <a:p>
            <a:pPr eaLnBrk="1" hangingPunct="1">
              <a:lnSpc>
                <a:spcPct val="90000"/>
              </a:lnSpc>
              <a:buClr>
                <a:schemeClr val="tx1"/>
              </a:buClr>
              <a:buSzTx/>
              <a:buFontTx/>
              <a:buChar char="•"/>
            </a:pPr>
            <a:r>
              <a:rPr lang="en-US"/>
              <a:t>Clinical signs:	</a:t>
            </a:r>
          </a:p>
          <a:p>
            <a:pPr lvl="1" eaLnBrk="1" hangingPunct="1">
              <a:lnSpc>
                <a:spcPct val="90000"/>
              </a:lnSpc>
              <a:buClr>
                <a:schemeClr val="tx1"/>
              </a:buClr>
              <a:buSzTx/>
              <a:buFontTx/>
              <a:buChar char="•"/>
            </a:pPr>
            <a:r>
              <a:rPr lang="en-US"/>
              <a:t>Hyperthermia or hypothermia</a:t>
            </a:r>
          </a:p>
          <a:p>
            <a:pPr lvl="1" eaLnBrk="1" hangingPunct="1">
              <a:lnSpc>
                <a:spcPct val="90000"/>
              </a:lnSpc>
              <a:buClr>
                <a:schemeClr val="tx1"/>
              </a:buClr>
              <a:buSzTx/>
              <a:buFontTx/>
              <a:buChar char="•"/>
            </a:pPr>
            <a:r>
              <a:rPr lang="en-US"/>
              <a:t>Tachycardia</a:t>
            </a:r>
          </a:p>
          <a:p>
            <a:pPr lvl="1" eaLnBrk="1" hangingPunct="1">
              <a:lnSpc>
                <a:spcPct val="90000"/>
              </a:lnSpc>
              <a:buClr>
                <a:schemeClr val="tx1"/>
              </a:buClr>
              <a:buSzTx/>
              <a:buFontTx/>
              <a:buChar char="•"/>
            </a:pPr>
            <a:r>
              <a:rPr lang="en-US"/>
              <a:t>Wide pulse pressure</a:t>
            </a:r>
          </a:p>
          <a:p>
            <a:pPr lvl="1" eaLnBrk="1" hangingPunct="1">
              <a:lnSpc>
                <a:spcPct val="90000"/>
              </a:lnSpc>
              <a:buClr>
                <a:schemeClr val="tx1"/>
              </a:buClr>
              <a:buSzTx/>
              <a:buFontTx/>
              <a:buChar char="•"/>
            </a:pPr>
            <a:r>
              <a:rPr lang="en-US"/>
              <a:t>Low blood pressure (SBP&lt;90)</a:t>
            </a:r>
          </a:p>
          <a:p>
            <a:pPr lvl="1" eaLnBrk="1" hangingPunct="1">
              <a:lnSpc>
                <a:spcPct val="90000"/>
              </a:lnSpc>
              <a:buClr>
                <a:schemeClr val="tx1"/>
              </a:buClr>
              <a:buSzTx/>
              <a:buFontTx/>
              <a:buChar char="•"/>
            </a:pPr>
            <a:r>
              <a:rPr lang="en-US"/>
              <a:t>Mental status changes</a:t>
            </a:r>
          </a:p>
          <a:p>
            <a:pPr eaLnBrk="1" hangingPunct="1">
              <a:lnSpc>
                <a:spcPct val="90000"/>
              </a:lnSpc>
              <a:buClr>
                <a:schemeClr val="tx1"/>
              </a:buClr>
              <a:buSzTx/>
              <a:buFontTx/>
              <a:buChar char="•"/>
            </a:pPr>
            <a:r>
              <a:rPr lang="en-US"/>
              <a:t>Beware of compensated shock!</a:t>
            </a:r>
          </a:p>
          <a:p>
            <a:pPr lvl="1" eaLnBrk="1" hangingPunct="1">
              <a:lnSpc>
                <a:spcPct val="90000"/>
              </a:lnSpc>
              <a:buClr>
                <a:schemeClr val="tx1"/>
              </a:buClr>
              <a:buSzTx/>
              <a:buFontTx/>
              <a:buChar char="•"/>
            </a:pPr>
            <a:r>
              <a:rPr lang="en-US"/>
              <a:t>Blood pressure may be “normal”</a:t>
            </a:r>
          </a:p>
        </p:txBody>
      </p:sp>
    </p:spTree>
    <p:extLst>
      <p:ext uri="{BB962C8B-B14F-4D97-AF65-F5344CB8AC3E}">
        <p14:creationId xmlns:p14="http://schemas.microsoft.com/office/powerpoint/2010/main" val="8998029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title"/>
          </p:nvPr>
        </p:nvSpPr>
        <p:spPr/>
        <p:txBody>
          <a:bodyPr/>
          <a:lstStyle/>
          <a:p>
            <a:r>
              <a:rPr lang="en-US"/>
              <a:t>Cardiogenic Shock, intracardiac</a:t>
            </a:r>
          </a:p>
        </p:txBody>
      </p:sp>
      <p:sp>
        <p:nvSpPr>
          <p:cNvPr id="16386" name="Rectangle 2"/>
          <p:cNvSpPr>
            <a:spLocks noGrp="1" noChangeArrowheads="1"/>
          </p:cNvSpPr>
          <p:nvPr>
            <p:ph idx="1"/>
          </p:nvPr>
        </p:nvSpPr>
        <p:spPr/>
        <p:txBody>
          <a:bodyPr>
            <a:normAutofit/>
          </a:bodyPr>
          <a:lstStyle/>
          <a:p>
            <a:endParaRPr lang="en-US" sz="2000" dirty="0"/>
          </a:p>
          <a:p>
            <a:r>
              <a:rPr lang="en-US" sz="2000" dirty="0"/>
              <a:t>Pathology: Cardiac pump failure secondary to poor myocardial function</a:t>
            </a:r>
          </a:p>
          <a:p>
            <a:endParaRPr lang="en-US" sz="2000" dirty="0"/>
          </a:p>
          <a:p>
            <a:r>
              <a:rPr lang="en-US" sz="2000" dirty="0"/>
              <a:t>Myocardial Injury or Obstruction to Flow</a:t>
            </a:r>
          </a:p>
          <a:p>
            <a:pPr lvl="1"/>
            <a:r>
              <a:rPr lang="en-US" sz="2000" dirty="0" err="1"/>
              <a:t>Arrythymias</a:t>
            </a:r>
            <a:r>
              <a:rPr lang="en-US" sz="2000" dirty="0"/>
              <a:t>	</a:t>
            </a:r>
          </a:p>
          <a:p>
            <a:pPr lvl="1"/>
            <a:r>
              <a:rPr lang="en-US" sz="2000" dirty="0" err="1"/>
              <a:t>valvular</a:t>
            </a:r>
            <a:r>
              <a:rPr lang="en-US" sz="2000" dirty="0"/>
              <a:t> lesions</a:t>
            </a:r>
          </a:p>
          <a:p>
            <a:pPr lvl="1"/>
            <a:r>
              <a:rPr lang="en-US" sz="2000" dirty="0"/>
              <a:t>Severe CHF</a:t>
            </a:r>
          </a:p>
          <a:p>
            <a:pPr lvl="1"/>
            <a:r>
              <a:rPr lang="en-US" sz="2000" dirty="0"/>
              <a:t>VSD</a:t>
            </a:r>
          </a:p>
          <a:p>
            <a:pPr lvl="1"/>
            <a:r>
              <a:rPr lang="en-US" sz="2000" dirty="0"/>
              <a:t>Hypertrophic Cardiomyopathy</a:t>
            </a:r>
          </a:p>
          <a:p>
            <a:pPr lvl="1"/>
            <a:endParaRPr lang="en-US" sz="2000" dirty="0"/>
          </a:p>
        </p:txBody>
      </p:sp>
    </p:spTree>
    <p:extLst>
      <p:ext uri="{BB962C8B-B14F-4D97-AF65-F5344CB8AC3E}">
        <p14:creationId xmlns:p14="http://schemas.microsoft.com/office/powerpoint/2010/main" val="35870224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r>
              <a:rPr lang="en-US"/>
              <a:t>Cardiogenic Shock, extracardiac</a:t>
            </a:r>
            <a:br>
              <a:rPr lang="en-US"/>
            </a:br>
            <a:r>
              <a:rPr lang="en-US"/>
              <a:t>(Obstructive)</a:t>
            </a:r>
          </a:p>
        </p:txBody>
      </p:sp>
      <p:sp>
        <p:nvSpPr>
          <p:cNvPr id="11267" name="Rectangle 3"/>
          <p:cNvSpPr>
            <a:spLocks noGrp="1" noChangeArrowheads="1"/>
          </p:cNvSpPr>
          <p:nvPr>
            <p:ph idx="1"/>
          </p:nvPr>
        </p:nvSpPr>
        <p:spPr/>
        <p:txBody>
          <a:bodyPr>
            <a:normAutofit/>
          </a:bodyPr>
          <a:lstStyle/>
          <a:p>
            <a:endParaRPr lang="en-US" sz="2000" dirty="0"/>
          </a:p>
          <a:p>
            <a:r>
              <a:rPr lang="en-US" sz="2000" dirty="0"/>
              <a:t>Pulmonary Embolism</a:t>
            </a:r>
          </a:p>
          <a:p>
            <a:endParaRPr lang="en-US" sz="2000" dirty="0"/>
          </a:p>
          <a:p>
            <a:r>
              <a:rPr lang="en-US" sz="2000" dirty="0"/>
              <a:t>Cardiac </a:t>
            </a:r>
            <a:r>
              <a:rPr lang="en-US" sz="2000" dirty="0" err="1"/>
              <a:t>Tamponade</a:t>
            </a:r>
            <a:endParaRPr lang="en-US" sz="2000" dirty="0"/>
          </a:p>
          <a:p>
            <a:endParaRPr lang="en-US" sz="2000" dirty="0"/>
          </a:p>
          <a:p>
            <a:r>
              <a:rPr lang="en-US" sz="2000" dirty="0"/>
              <a:t>Tension Pneumothorax</a:t>
            </a:r>
          </a:p>
        </p:txBody>
      </p:sp>
    </p:spTree>
    <p:extLst>
      <p:ext uri="{BB962C8B-B14F-4D97-AF65-F5344CB8AC3E}">
        <p14:creationId xmlns:p14="http://schemas.microsoft.com/office/powerpoint/2010/main" val="15308083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Physiology -</a:t>
            </a:r>
            <a:endParaRPr lang="en-US" dirty="0"/>
          </a:p>
        </p:txBody>
      </p:sp>
      <p:sp>
        <p:nvSpPr>
          <p:cNvPr id="3" name="Content Placeholder 2"/>
          <p:cNvSpPr>
            <a:spLocks noGrp="1"/>
          </p:cNvSpPr>
          <p:nvPr>
            <p:ph idx="1"/>
          </p:nvPr>
        </p:nvSpPr>
        <p:spPr/>
        <p:txBody>
          <a:bodyPr/>
          <a:lstStyle/>
          <a:p>
            <a:r>
              <a:rPr lang="en-IN" dirty="0"/>
              <a:t>Decreased blood volume.</a:t>
            </a:r>
          </a:p>
          <a:p>
            <a:r>
              <a:rPr lang="en-IN" dirty="0"/>
              <a:t>Decreased cardiac activity.</a:t>
            </a:r>
          </a:p>
          <a:p>
            <a:r>
              <a:rPr lang="en-IN" dirty="0"/>
              <a:t>Poor oxygen carrying capacity.</a:t>
            </a:r>
          </a:p>
          <a:p>
            <a:r>
              <a:rPr lang="en-IN" dirty="0" err="1"/>
              <a:t>Maldistribution</a:t>
            </a:r>
            <a:r>
              <a:rPr lang="en-IN" dirty="0"/>
              <a: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6927"/>
            <a:ext cx="8229600" cy="1143000"/>
          </a:xfrm>
        </p:spPr>
        <p:txBody>
          <a:bodyPr/>
          <a:lstStyle/>
          <a:p>
            <a:pPr eaLnBrk="1" hangingPunct="1"/>
            <a:r>
              <a:rPr lang="en-US"/>
              <a:t>Etiologies </a:t>
            </a:r>
          </a:p>
        </p:txBody>
      </p:sp>
      <p:sp>
        <p:nvSpPr>
          <p:cNvPr id="75779" name="Rectangle 3"/>
          <p:cNvSpPr>
            <a:spLocks noGrp="1" noChangeArrowheads="1"/>
          </p:cNvSpPr>
          <p:nvPr>
            <p:ph idx="1"/>
          </p:nvPr>
        </p:nvSpPr>
        <p:spPr>
          <a:xfrm>
            <a:off x="457200" y="1371600"/>
            <a:ext cx="8001000" cy="533400"/>
          </a:xfrm>
        </p:spPr>
        <p:txBody>
          <a:bodyPr/>
          <a:lstStyle/>
          <a:p>
            <a:pPr eaLnBrk="1" hangingPunct="1">
              <a:buClr>
                <a:schemeClr val="tx1"/>
              </a:buClr>
              <a:buSzTx/>
              <a:buFontTx/>
              <a:buChar char="•"/>
            </a:pPr>
            <a:r>
              <a:rPr lang="en-US" sz="2900" dirty="0"/>
              <a:t>What are some causes of cardiogenic shock?</a:t>
            </a:r>
          </a:p>
          <a:p>
            <a:pPr lvl="1" eaLnBrk="1" hangingPunct="1">
              <a:buClr>
                <a:schemeClr val="tx1"/>
              </a:buClr>
              <a:buSzTx/>
              <a:buFontTx/>
              <a:buChar char="•"/>
            </a:pPr>
            <a:endParaRPr lang="en-US" dirty="0"/>
          </a:p>
        </p:txBody>
      </p:sp>
      <p:sp>
        <p:nvSpPr>
          <p:cNvPr id="196612" name="Text Box 4"/>
          <p:cNvSpPr txBox="1">
            <a:spLocks noChangeArrowheads="1"/>
          </p:cNvSpPr>
          <p:nvPr/>
        </p:nvSpPr>
        <p:spPr bwMode="auto">
          <a:xfrm>
            <a:off x="838200" y="2004364"/>
            <a:ext cx="5214761" cy="4853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4161750" indent="-24161750" eaLnBrk="0" hangingPunct="0">
              <a:defRPr sz="2400">
                <a:solidFill>
                  <a:schemeClr val="tx1"/>
                </a:solidFill>
                <a:latin typeface="Tahoma" charset="0"/>
                <a:cs typeface="Arial" charset="0"/>
              </a:defRPr>
            </a:lvl1pPr>
            <a:lvl2pPr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lvl="1" eaLnBrk="1" hangingPunct="1">
              <a:lnSpc>
                <a:spcPct val="90000"/>
              </a:lnSpc>
              <a:spcBef>
                <a:spcPct val="20000"/>
              </a:spcBef>
              <a:buClr>
                <a:schemeClr val="tx1"/>
              </a:buClr>
              <a:buFontTx/>
              <a:buChar char="•"/>
            </a:pPr>
            <a:r>
              <a:rPr lang="en-US" sz="2600" dirty="0">
                <a:latin typeface="+mn-lt"/>
              </a:rPr>
              <a:t>Sepsis</a:t>
            </a:r>
          </a:p>
          <a:p>
            <a:pPr lvl="1" eaLnBrk="1" hangingPunct="1">
              <a:lnSpc>
                <a:spcPct val="90000"/>
              </a:lnSpc>
              <a:spcBef>
                <a:spcPct val="20000"/>
              </a:spcBef>
              <a:buClr>
                <a:schemeClr val="tx1"/>
              </a:buClr>
              <a:buFontTx/>
              <a:buChar char="•"/>
            </a:pPr>
            <a:endParaRPr lang="en-US" sz="2600" dirty="0">
              <a:latin typeface="+mn-lt"/>
            </a:endParaRPr>
          </a:p>
          <a:p>
            <a:pPr lvl="1" eaLnBrk="1" hangingPunct="1">
              <a:lnSpc>
                <a:spcPct val="90000"/>
              </a:lnSpc>
              <a:spcBef>
                <a:spcPct val="20000"/>
              </a:spcBef>
              <a:buClr>
                <a:schemeClr val="tx1"/>
              </a:buClr>
              <a:buFontTx/>
              <a:buChar char="•"/>
            </a:pPr>
            <a:r>
              <a:rPr lang="en-US" sz="2600" dirty="0">
                <a:latin typeface="+mn-lt"/>
              </a:rPr>
              <a:t> Myocarditis</a:t>
            </a:r>
          </a:p>
          <a:p>
            <a:pPr lvl="1" eaLnBrk="1" hangingPunct="1">
              <a:lnSpc>
                <a:spcPct val="90000"/>
              </a:lnSpc>
              <a:spcBef>
                <a:spcPct val="20000"/>
              </a:spcBef>
              <a:buClr>
                <a:schemeClr val="tx1"/>
              </a:buClr>
              <a:buFontTx/>
              <a:buChar char="•"/>
            </a:pPr>
            <a:endParaRPr lang="en-US" sz="2600" dirty="0">
              <a:latin typeface="+mn-lt"/>
            </a:endParaRPr>
          </a:p>
          <a:p>
            <a:pPr lvl="1" eaLnBrk="1" hangingPunct="1">
              <a:lnSpc>
                <a:spcPct val="90000"/>
              </a:lnSpc>
              <a:spcBef>
                <a:spcPct val="20000"/>
              </a:spcBef>
              <a:buClr>
                <a:schemeClr val="tx1"/>
              </a:buClr>
              <a:buFontTx/>
              <a:buChar char="•"/>
            </a:pPr>
            <a:r>
              <a:rPr lang="en-US" sz="2600" dirty="0">
                <a:latin typeface="+mn-lt"/>
              </a:rPr>
              <a:t> Myocardial contusion</a:t>
            </a:r>
          </a:p>
          <a:p>
            <a:pPr lvl="1" eaLnBrk="1" hangingPunct="1">
              <a:lnSpc>
                <a:spcPct val="90000"/>
              </a:lnSpc>
              <a:spcBef>
                <a:spcPct val="20000"/>
              </a:spcBef>
              <a:buClr>
                <a:schemeClr val="tx1"/>
              </a:buClr>
              <a:buFontTx/>
              <a:buChar char="•"/>
            </a:pPr>
            <a:endParaRPr lang="en-US" sz="2600" dirty="0">
              <a:latin typeface="+mn-lt"/>
            </a:endParaRPr>
          </a:p>
          <a:p>
            <a:pPr lvl="1" eaLnBrk="1" hangingPunct="1">
              <a:lnSpc>
                <a:spcPct val="90000"/>
              </a:lnSpc>
              <a:spcBef>
                <a:spcPct val="20000"/>
              </a:spcBef>
              <a:buClr>
                <a:schemeClr val="tx1"/>
              </a:buClr>
              <a:buFontTx/>
              <a:buChar char="•"/>
            </a:pPr>
            <a:r>
              <a:rPr lang="en-US" sz="2600" dirty="0">
                <a:latin typeface="+mn-lt"/>
              </a:rPr>
              <a:t> Aortic or mitral stenosis, HCM</a:t>
            </a:r>
          </a:p>
          <a:p>
            <a:pPr lvl="1" eaLnBrk="1" hangingPunct="1">
              <a:lnSpc>
                <a:spcPct val="90000"/>
              </a:lnSpc>
              <a:spcBef>
                <a:spcPct val="20000"/>
              </a:spcBef>
              <a:buClr>
                <a:schemeClr val="tx1"/>
              </a:buClr>
              <a:buFontTx/>
              <a:buChar char="•"/>
            </a:pPr>
            <a:endParaRPr lang="en-US" sz="2600" dirty="0">
              <a:latin typeface="+mn-lt"/>
            </a:endParaRPr>
          </a:p>
          <a:p>
            <a:pPr lvl="1" eaLnBrk="1" hangingPunct="1">
              <a:lnSpc>
                <a:spcPct val="90000"/>
              </a:lnSpc>
              <a:spcBef>
                <a:spcPct val="20000"/>
              </a:spcBef>
              <a:buClr>
                <a:schemeClr val="tx1"/>
              </a:buClr>
              <a:buFontTx/>
              <a:buChar char="•"/>
            </a:pPr>
            <a:r>
              <a:rPr lang="en-US" sz="2600" dirty="0">
                <a:latin typeface="+mn-lt"/>
              </a:rPr>
              <a:t> Acute aortic insufficiency</a:t>
            </a:r>
          </a:p>
          <a:p>
            <a:pPr lvl="1" eaLnBrk="1" hangingPunct="1">
              <a:lnSpc>
                <a:spcPct val="90000"/>
              </a:lnSpc>
              <a:spcBef>
                <a:spcPct val="20000"/>
              </a:spcBef>
              <a:buClr>
                <a:schemeClr val="tx1"/>
              </a:buClr>
              <a:buFontTx/>
              <a:buChar char="•"/>
            </a:pPr>
            <a:endParaRPr lang="en-US" sz="2600" dirty="0">
              <a:latin typeface="+mn-lt"/>
            </a:endParaRPr>
          </a:p>
          <a:p>
            <a:pPr lvl="1" eaLnBrk="1" hangingPunct="1">
              <a:lnSpc>
                <a:spcPct val="90000"/>
              </a:lnSpc>
              <a:spcBef>
                <a:spcPct val="20000"/>
              </a:spcBef>
              <a:buClr>
                <a:schemeClr val="tx1"/>
              </a:buClr>
              <a:buFontTx/>
              <a:buChar char="•"/>
            </a:pPr>
            <a:r>
              <a:rPr lang="en-US" sz="2600" dirty="0">
                <a:latin typeface="+mn-lt"/>
              </a:rPr>
              <a:t>Acute MI</a:t>
            </a:r>
          </a:p>
        </p:txBody>
      </p:sp>
    </p:spTree>
    <p:extLst>
      <p:ext uri="{BB962C8B-B14F-4D97-AF65-F5344CB8AC3E}">
        <p14:creationId xmlns:p14="http://schemas.microsoft.com/office/powerpoint/2010/main" val="23454126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661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661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6612">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6612">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661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66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2"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Cardiogenic</a:t>
            </a:r>
            <a:r>
              <a:rPr lang="en-IN" dirty="0"/>
              <a:t> shock -</a:t>
            </a:r>
            <a:endParaRPr lang="en-US" dirty="0"/>
          </a:p>
        </p:txBody>
      </p:sp>
      <p:sp>
        <p:nvSpPr>
          <p:cNvPr id="3" name="Content Placeholder 2"/>
          <p:cNvSpPr>
            <a:spLocks noGrp="1"/>
          </p:cNvSpPr>
          <p:nvPr>
            <p:ph idx="1"/>
          </p:nvPr>
        </p:nvSpPr>
        <p:spPr/>
        <p:txBody>
          <a:bodyPr/>
          <a:lstStyle/>
          <a:p>
            <a:r>
              <a:rPr lang="en-IN" dirty="0"/>
              <a:t>Signs of shock are present.</a:t>
            </a:r>
          </a:p>
          <a:p>
            <a:r>
              <a:rPr lang="en-IN" dirty="0"/>
              <a:t>In addition signs of the underlying cardiac disease and CCF may also be present.</a:t>
            </a:r>
          </a:p>
          <a:p>
            <a:r>
              <a:rPr lang="en-IN" dirty="0"/>
              <a:t>For example extreme tachycardia, pulmonary congestion, </a:t>
            </a:r>
            <a:r>
              <a:rPr lang="en-IN" dirty="0" err="1"/>
              <a:t>pneumothorax</a:t>
            </a:r>
            <a:r>
              <a:rPr lang="en-IN" dirty="0"/>
              <a:t>, pericardial effusion, gallop rhythm, H/O cardiac surgery etc.</a:t>
            </a:r>
          </a:p>
          <a:p>
            <a:r>
              <a:rPr lang="en-IN" dirty="0"/>
              <a:t>JVP will be raised, basal </a:t>
            </a:r>
            <a:r>
              <a:rPr lang="en-IN" dirty="0" err="1"/>
              <a:t>crepts</a:t>
            </a:r>
            <a:r>
              <a:rPr lang="en-IN" dirty="0"/>
              <a:t>  and SG catheter shows increased pulmonary wedge pressure (more than 18 mmHg).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a:t>Anaphylactic Shock</a:t>
            </a:r>
          </a:p>
        </p:txBody>
      </p:sp>
      <p:sp>
        <p:nvSpPr>
          <p:cNvPr id="82947" name="Rectangle 3"/>
          <p:cNvSpPr>
            <a:spLocks noGrp="1" noChangeArrowheads="1"/>
          </p:cNvSpPr>
          <p:nvPr>
            <p:ph idx="1"/>
          </p:nvPr>
        </p:nvSpPr>
        <p:spPr>
          <a:xfrm>
            <a:off x="838200" y="2057400"/>
            <a:ext cx="7620000" cy="4114800"/>
          </a:xfrm>
        </p:spPr>
        <p:txBody>
          <a:bodyPr>
            <a:normAutofit/>
          </a:bodyPr>
          <a:lstStyle/>
          <a:p>
            <a:pPr eaLnBrk="1" hangingPunct="1">
              <a:buClr>
                <a:schemeClr val="tx1"/>
              </a:buClr>
              <a:buSzTx/>
              <a:buFontTx/>
              <a:buChar char="•"/>
            </a:pPr>
            <a:r>
              <a:rPr lang="en-US" sz="2000" dirty="0"/>
              <a:t>Anaphylaxis – a severe systemic hypersensitivity reaction characterized by multisystem involvement </a:t>
            </a:r>
          </a:p>
          <a:p>
            <a:pPr lvl="1" eaLnBrk="1" hangingPunct="1">
              <a:buClr>
                <a:schemeClr val="tx1"/>
              </a:buClr>
              <a:buSzTx/>
              <a:buFontTx/>
              <a:buChar char="•"/>
            </a:pPr>
            <a:r>
              <a:rPr lang="en-US" sz="2000" dirty="0" err="1"/>
              <a:t>IgE</a:t>
            </a:r>
            <a:r>
              <a:rPr lang="en-US" sz="2000" dirty="0"/>
              <a:t> mediated</a:t>
            </a:r>
          </a:p>
        </p:txBody>
      </p:sp>
    </p:spTree>
    <p:extLst>
      <p:ext uri="{BB962C8B-B14F-4D97-AF65-F5344CB8AC3E}">
        <p14:creationId xmlns:p14="http://schemas.microsoft.com/office/powerpoint/2010/main" val="28252557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1" name="Rectangle 1027"/>
          <p:cNvSpPr>
            <a:spLocks noGrp="1" noChangeArrowheads="1"/>
          </p:cNvSpPr>
          <p:nvPr>
            <p:ph type="title"/>
          </p:nvPr>
        </p:nvSpPr>
        <p:spPr>
          <a:noFill/>
        </p:spPr>
        <p:txBody>
          <a:bodyPr/>
          <a:lstStyle/>
          <a:p>
            <a:pPr eaLnBrk="1" hangingPunct="1"/>
            <a:r>
              <a:rPr lang="en-US"/>
              <a:t>Anaphylactic Shock</a:t>
            </a:r>
          </a:p>
        </p:txBody>
      </p:sp>
      <p:sp>
        <p:nvSpPr>
          <p:cNvPr id="83970" name="Rectangle 1026"/>
          <p:cNvSpPr>
            <a:spLocks noGrp="1" noChangeArrowheads="1"/>
          </p:cNvSpPr>
          <p:nvPr>
            <p:ph idx="1"/>
          </p:nvPr>
        </p:nvSpPr>
        <p:spPr>
          <a:xfrm>
            <a:off x="762000" y="2057400"/>
            <a:ext cx="8077200" cy="838200"/>
          </a:xfrm>
        </p:spPr>
        <p:txBody>
          <a:bodyPr/>
          <a:lstStyle/>
          <a:p>
            <a:pPr eaLnBrk="1" hangingPunct="1">
              <a:buClr>
                <a:schemeClr val="tx1"/>
              </a:buClr>
              <a:buSzTx/>
              <a:buFontTx/>
              <a:buChar char="•"/>
            </a:pPr>
            <a:r>
              <a:rPr lang="en-US" sz="3100"/>
              <a:t>What are some symptoms of anaphylaxis?</a:t>
            </a:r>
          </a:p>
          <a:p>
            <a:pPr lvl="1" eaLnBrk="1" hangingPunct="1">
              <a:buClr>
                <a:schemeClr val="tx1"/>
              </a:buClr>
              <a:buSzTx/>
              <a:buFontTx/>
              <a:buChar char="•"/>
            </a:pPr>
            <a:endParaRPr lang="en-US" sz="2600"/>
          </a:p>
          <a:p>
            <a:pPr lvl="1" eaLnBrk="1" hangingPunct="1">
              <a:buClr>
                <a:schemeClr val="tx1"/>
              </a:buClr>
              <a:buSzTx/>
              <a:buFontTx/>
              <a:buChar char="•"/>
            </a:pPr>
            <a:endParaRPr lang="en-US" sz="2600"/>
          </a:p>
        </p:txBody>
      </p:sp>
      <p:sp>
        <p:nvSpPr>
          <p:cNvPr id="272389" name="Text Box 1029"/>
          <p:cNvSpPr txBox="1">
            <a:spLocks noChangeArrowheads="1"/>
          </p:cNvSpPr>
          <p:nvPr/>
        </p:nvSpPr>
        <p:spPr bwMode="auto">
          <a:xfrm>
            <a:off x="762000" y="2667000"/>
            <a:ext cx="739140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4161750" indent="-24161750" eaLnBrk="0" hangingPunct="0">
              <a:defRPr sz="2400">
                <a:solidFill>
                  <a:schemeClr val="tx1"/>
                </a:solidFill>
                <a:latin typeface="Tahoma" charset="0"/>
                <a:cs typeface="Arial" charset="0"/>
              </a:defRPr>
            </a:lvl1pPr>
            <a:lvl2pPr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lvl="1" eaLnBrk="1" hangingPunct="1">
              <a:lnSpc>
                <a:spcPct val="90000"/>
              </a:lnSpc>
              <a:spcBef>
                <a:spcPct val="20000"/>
              </a:spcBef>
              <a:buClr>
                <a:schemeClr val="tx1"/>
              </a:buClr>
              <a:buFontTx/>
              <a:buChar char="•"/>
            </a:pPr>
            <a:r>
              <a:rPr lang="en-US" sz="2000" dirty="0">
                <a:latin typeface="+mn-lt"/>
              </a:rPr>
              <a:t> First- Pruritus, flushing, </a:t>
            </a:r>
            <a:r>
              <a:rPr lang="en-US" sz="2000" dirty="0" err="1">
                <a:latin typeface="+mn-lt"/>
              </a:rPr>
              <a:t>urticaria</a:t>
            </a:r>
            <a:r>
              <a:rPr lang="en-US" sz="2000" dirty="0">
                <a:latin typeface="+mn-lt"/>
              </a:rPr>
              <a:t> appear</a:t>
            </a:r>
          </a:p>
          <a:p>
            <a:pPr lvl="1" eaLnBrk="1" hangingPunct="1">
              <a:lnSpc>
                <a:spcPct val="90000"/>
              </a:lnSpc>
              <a:spcBef>
                <a:spcPct val="20000"/>
              </a:spcBef>
              <a:buClr>
                <a:schemeClr val="tx1"/>
              </a:buClr>
              <a:buFontTx/>
              <a:buChar char="•"/>
            </a:pPr>
            <a:endParaRPr lang="en-US" sz="2000" dirty="0">
              <a:latin typeface="+mn-lt"/>
            </a:endParaRPr>
          </a:p>
          <a:p>
            <a:pPr lvl="1" eaLnBrk="1" hangingPunct="1">
              <a:lnSpc>
                <a:spcPct val="90000"/>
              </a:lnSpc>
              <a:spcBef>
                <a:spcPct val="20000"/>
              </a:spcBef>
              <a:buClr>
                <a:schemeClr val="tx1"/>
              </a:buClr>
            </a:pPr>
            <a:endParaRPr lang="en-US" sz="2000" dirty="0">
              <a:latin typeface="+mn-lt"/>
            </a:endParaRPr>
          </a:p>
          <a:p>
            <a:pPr lvl="1" eaLnBrk="1" hangingPunct="1">
              <a:lnSpc>
                <a:spcPct val="90000"/>
              </a:lnSpc>
              <a:spcBef>
                <a:spcPct val="20000"/>
              </a:spcBef>
              <a:buClr>
                <a:schemeClr val="tx1"/>
              </a:buClr>
              <a:buFontTx/>
              <a:buChar char="•"/>
            </a:pPr>
            <a:r>
              <a:rPr lang="en-US" sz="2000" dirty="0">
                <a:latin typeface="+mn-lt"/>
              </a:rPr>
              <a:t>Next- Throat fullness, anxiety, chest tightness,          	shortness of breath and lightheadedness</a:t>
            </a:r>
          </a:p>
          <a:p>
            <a:pPr lvl="1" eaLnBrk="1" hangingPunct="1">
              <a:lnSpc>
                <a:spcPct val="90000"/>
              </a:lnSpc>
              <a:spcBef>
                <a:spcPct val="20000"/>
              </a:spcBef>
              <a:buClr>
                <a:schemeClr val="tx1"/>
              </a:buClr>
              <a:buFontTx/>
              <a:buChar char="•"/>
            </a:pPr>
            <a:endParaRPr lang="en-US" sz="2000" dirty="0">
              <a:latin typeface="+mn-lt"/>
            </a:endParaRPr>
          </a:p>
          <a:p>
            <a:pPr lvl="1" eaLnBrk="1" hangingPunct="1">
              <a:lnSpc>
                <a:spcPct val="90000"/>
              </a:lnSpc>
              <a:spcBef>
                <a:spcPct val="20000"/>
              </a:spcBef>
              <a:buClr>
                <a:schemeClr val="tx1"/>
              </a:buClr>
            </a:pPr>
            <a:endParaRPr lang="en-US" sz="2000" dirty="0">
              <a:latin typeface="+mn-lt"/>
            </a:endParaRPr>
          </a:p>
          <a:p>
            <a:pPr lvl="1" eaLnBrk="1" hangingPunct="1">
              <a:lnSpc>
                <a:spcPct val="90000"/>
              </a:lnSpc>
              <a:spcBef>
                <a:spcPct val="20000"/>
              </a:spcBef>
              <a:buClr>
                <a:schemeClr val="tx1"/>
              </a:buClr>
              <a:buFontTx/>
              <a:buChar char="•"/>
            </a:pPr>
            <a:r>
              <a:rPr lang="en-US" sz="2000" dirty="0">
                <a:latin typeface="+mn-lt"/>
              </a:rPr>
              <a:t>Finally- Altered mental status, respiratory 	distress and circulatory collapse</a:t>
            </a:r>
          </a:p>
        </p:txBody>
      </p:sp>
    </p:spTree>
    <p:extLst>
      <p:ext uri="{BB962C8B-B14F-4D97-AF65-F5344CB8AC3E}">
        <p14:creationId xmlns:p14="http://schemas.microsoft.com/office/powerpoint/2010/main" val="18583949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238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238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238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9" grpId="0" build="p" bldLvl="2"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title"/>
          </p:nvPr>
        </p:nvSpPr>
        <p:spPr>
          <a:noFill/>
        </p:spPr>
        <p:txBody>
          <a:bodyPr/>
          <a:lstStyle/>
          <a:p>
            <a:pPr eaLnBrk="1" hangingPunct="1"/>
            <a:r>
              <a:rPr lang="en-US"/>
              <a:t>Anaphylactic Shock</a:t>
            </a:r>
          </a:p>
        </p:txBody>
      </p:sp>
      <p:sp>
        <p:nvSpPr>
          <p:cNvPr id="84994" name="Rectangle 2"/>
          <p:cNvSpPr>
            <a:spLocks noGrp="1" noChangeArrowheads="1"/>
          </p:cNvSpPr>
          <p:nvPr>
            <p:ph idx="1"/>
          </p:nvPr>
        </p:nvSpPr>
        <p:spPr/>
        <p:txBody>
          <a:bodyPr>
            <a:normAutofit/>
          </a:bodyPr>
          <a:lstStyle/>
          <a:p>
            <a:pPr eaLnBrk="1" hangingPunct="1">
              <a:lnSpc>
                <a:spcPct val="90000"/>
              </a:lnSpc>
              <a:buClr>
                <a:schemeClr val="tx1"/>
              </a:buClr>
              <a:buSzTx/>
              <a:buFontTx/>
              <a:buChar char="•"/>
            </a:pPr>
            <a:r>
              <a:rPr lang="en-US" sz="2000" dirty="0"/>
              <a:t>Risk factors for fatal anaphylaxis </a:t>
            </a:r>
          </a:p>
          <a:p>
            <a:pPr lvl="1" eaLnBrk="1" hangingPunct="1">
              <a:lnSpc>
                <a:spcPct val="90000"/>
              </a:lnSpc>
              <a:buClr>
                <a:schemeClr val="tx1"/>
              </a:buClr>
              <a:buSzTx/>
              <a:buFontTx/>
              <a:buChar char="•"/>
            </a:pPr>
            <a:endParaRPr lang="en-US" sz="2000" dirty="0"/>
          </a:p>
          <a:p>
            <a:pPr lvl="1" eaLnBrk="1" hangingPunct="1">
              <a:lnSpc>
                <a:spcPct val="90000"/>
              </a:lnSpc>
              <a:buClr>
                <a:schemeClr val="tx1"/>
              </a:buClr>
              <a:buSzTx/>
              <a:buFontTx/>
              <a:buChar char="•"/>
            </a:pPr>
            <a:r>
              <a:rPr lang="en-US" sz="2000" dirty="0"/>
              <a:t>Poorly controlled asthma  </a:t>
            </a:r>
          </a:p>
          <a:p>
            <a:pPr lvl="1" eaLnBrk="1" hangingPunct="1">
              <a:lnSpc>
                <a:spcPct val="90000"/>
              </a:lnSpc>
              <a:buClr>
                <a:schemeClr val="tx1"/>
              </a:buClr>
              <a:buSzTx/>
              <a:buFontTx/>
              <a:buChar char="•"/>
            </a:pPr>
            <a:r>
              <a:rPr lang="en-US" sz="2000" dirty="0"/>
              <a:t>Previous anaphylaxis </a:t>
            </a:r>
          </a:p>
          <a:p>
            <a:pPr lvl="1"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Most common causes</a:t>
            </a:r>
          </a:p>
          <a:p>
            <a:pPr lvl="1" eaLnBrk="1" hangingPunct="1">
              <a:lnSpc>
                <a:spcPct val="90000"/>
              </a:lnSpc>
              <a:buClr>
                <a:schemeClr val="tx1"/>
              </a:buClr>
              <a:buSzTx/>
              <a:buFontTx/>
              <a:buChar char="•"/>
            </a:pPr>
            <a:endParaRPr lang="en-US" sz="2000" dirty="0"/>
          </a:p>
          <a:p>
            <a:pPr lvl="1" eaLnBrk="1" hangingPunct="1">
              <a:lnSpc>
                <a:spcPct val="90000"/>
              </a:lnSpc>
              <a:buClr>
                <a:schemeClr val="tx1"/>
              </a:buClr>
              <a:buSzTx/>
              <a:buFontTx/>
              <a:buChar char="•"/>
            </a:pPr>
            <a:r>
              <a:rPr lang="en-US" sz="2000" dirty="0"/>
              <a:t>Antibiotics</a:t>
            </a:r>
          </a:p>
          <a:p>
            <a:pPr lvl="1" eaLnBrk="1" hangingPunct="1">
              <a:lnSpc>
                <a:spcPct val="90000"/>
              </a:lnSpc>
              <a:buClr>
                <a:schemeClr val="tx1"/>
              </a:buClr>
              <a:buSzTx/>
              <a:buFontTx/>
              <a:buChar char="•"/>
            </a:pPr>
            <a:r>
              <a:rPr lang="en-US" sz="2000" dirty="0"/>
              <a:t>Insects</a:t>
            </a:r>
          </a:p>
          <a:p>
            <a:pPr lvl="1" eaLnBrk="1" hangingPunct="1">
              <a:lnSpc>
                <a:spcPct val="90000"/>
              </a:lnSpc>
              <a:buClr>
                <a:schemeClr val="tx1"/>
              </a:buClr>
              <a:buSzTx/>
              <a:buFontTx/>
              <a:buChar char="•"/>
            </a:pPr>
            <a:r>
              <a:rPr lang="en-US" sz="2000" dirty="0"/>
              <a:t>Food </a:t>
            </a:r>
          </a:p>
          <a:p>
            <a:pPr eaLnBrk="1" hangingPunct="1">
              <a:lnSpc>
                <a:spcPct val="90000"/>
              </a:lnSpc>
            </a:pPr>
            <a:endParaRPr lang="en-US" sz="2000" dirty="0"/>
          </a:p>
        </p:txBody>
      </p:sp>
    </p:spTree>
    <p:extLst>
      <p:ext uri="{BB962C8B-B14F-4D97-AF65-F5344CB8AC3E}">
        <p14:creationId xmlns:p14="http://schemas.microsoft.com/office/powerpoint/2010/main" val="17519670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title"/>
          </p:nvPr>
        </p:nvSpPr>
        <p:spPr>
          <a:noFill/>
        </p:spPr>
        <p:txBody>
          <a:bodyPr/>
          <a:lstStyle/>
          <a:p>
            <a:pPr eaLnBrk="1" hangingPunct="1"/>
            <a:r>
              <a:rPr lang="en-US"/>
              <a:t>Anaphylactic Shock</a:t>
            </a:r>
          </a:p>
        </p:txBody>
      </p:sp>
      <p:sp>
        <p:nvSpPr>
          <p:cNvPr id="86018" name="Rectangle 2"/>
          <p:cNvSpPr>
            <a:spLocks noGrp="1" noChangeArrowheads="1"/>
          </p:cNvSpPr>
          <p:nvPr>
            <p:ph idx="1"/>
          </p:nvPr>
        </p:nvSpPr>
        <p:spPr>
          <a:xfrm>
            <a:off x="685800" y="2133600"/>
            <a:ext cx="8077200" cy="4495800"/>
          </a:xfrm>
        </p:spPr>
        <p:txBody>
          <a:bodyPr>
            <a:normAutofit/>
          </a:bodyPr>
          <a:lstStyle/>
          <a:p>
            <a:pPr eaLnBrk="1" hangingPunct="1">
              <a:buClr>
                <a:schemeClr val="tx1"/>
              </a:buClr>
              <a:buSzTx/>
              <a:buFontTx/>
              <a:buChar char="•"/>
            </a:pPr>
            <a:r>
              <a:rPr lang="en-US" sz="2000" dirty="0"/>
              <a:t>Mild, localized </a:t>
            </a:r>
            <a:r>
              <a:rPr lang="en-US" sz="2000" dirty="0" err="1"/>
              <a:t>urticaria</a:t>
            </a:r>
            <a:r>
              <a:rPr lang="en-US" sz="2000" dirty="0"/>
              <a:t> can progress to full anaphylaxis.</a:t>
            </a:r>
          </a:p>
          <a:p>
            <a:pPr eaLnBrk="1" hangingPunct="1">
              <a:buClr>
                <a:schemeClr val="tx1"/>
              </a:buClr>
              <a:buSzTx/>
              <a:buFontTx/>
              <a:buChar char="•"/>
            </a:pPr>
            <a:endParaRPr lang="en-US" sz="2000" dirty="0"/>
          </a:p>
          <a:p>
            <a:pPr eaLnBrk="1" hangingPunct="1">
              <a:buClr>
                <a:schemeClr val="tx1"/>
              </a:buClr>
              <a:buSzTx/>
              <a:buFontTx/>
              <a:buChar char="•"/>
            </a:pPr>
            <a:r>
              <a:rPr lang="en-US" sz="2000" dirty="0"/>
              <a:t>Symptoms usually begin within 60 minutes of exposure.</a:t>
            </a:r>
          </a:p>
          <a:p>
            <a:pPr marL="0" indent="0" eaLnBrk="1" hangingPunct="1">
              <a:buClr>
                <a:schemeClr val="tx1"/>
              </a:buClr>
              <a:buSzTx/>
              <a:buNone/>
            </a:pPr>
            <a:endParaRPr lang="en-US" sz="2000" dirty="0"/>
          </a:p>
          <a:p>
            <a:pPr eaLnBrk="1" hangingPunct="1">
              <a:buClr>
                <a:schemeClr val="tx1"/>
              </a:buClr>
              <a:buSzTx/>
              <a:buFontTx/>
              <a:buChar char="•"/>
            </a:pPr>
            <a:r>
              <a:rPr lang="en-US" sz="2000" dirty="0"/>
              <a:t>Faster the onset of symptoms = more severe reaction</a:t>
            </a:r>
          </a:p>
          <a:p>
            <a:pPr eaLnBrk="1" hangingPunct="1">
              <a:buClr>
                <a:schemeClr val="tx1"/>
              </a:buClr>
              <a:buSzTx/>
              <a:buFontTx/>
              <a:buChar char="•"/>
            </a:pPr>
            <a:endParaRPr lang="en-US" sz="2000" dirty="0"/>
          </a:p>
          <a:p>
            <a:pPr eaLnBrk="1" hangingPunct="1">
              <a:buClr>
                <a:schemeClr val="tx1"/>
              </a:buClr>
              <a:buSzTx/>
              <a:buFontTx/>
              <a:buChar char="•"/>
            </a:pPr>
            <a:r>
              <a:rPr lang="en-US" sz="2000" dirty="0"/>
              <a:t>Biphasic phenomenon occurs in up to 20% of patients.</a:t>
            </a:r>
          </a:p>
          <a:p>
            <a:pPr eaLnBrk="1" hangingPunct="1">
              <a:buClr>
                <a:schemeClr val="tx1"/>
              </a:buClr>
              <a:buSzTx/>
              <a:buFontTx/>
              <a:buChar char="•"/>
            </a:pPr>
            <a:endParaRPr lang="en-US" sz="2000" dirty="0"/>
          </a:p>
          <a:p>
            <a:pPr eaLnBrk="1" hangingPunct="1">
              <a:buClr>
                <a:schemeClr val="tx1"/>
              </a:buClr>
              <a:buSzTx/>
              <a:buFontTx/>
              <a:buChar char="•"/>
            </a:pPr>
            <a:r>
              <a:rPr lang="en-US" sz="2000" dirty="0"/>
              <a:t>Symptoms return 3-4 hours after initial reaction has cleared.</a:t>
            </a:r>
          </a:p>
          <a:p>
            <a:pPr eaLnBrk="1" hangingPunct="1">
              <a:buClr>
                <a:schemeClr val="tx1"/>
              </a:buClr>
              <a:buSzTx/>
              <a:buFontTx/>
              <a:buChar char="•"/>
            </a:pPr>
            <a:endParaRPr lang="en-US" sz="2000" dirty="0"/>
          </a:p>
          <a:p>
            <a:pPr eaLnBrk="1" hangingPunct="1">
              <a:buClr>
                <a:schemeClr val="tx1"/>
              </a:buClr>
              <a:buSzTx/>
              <a:buFontTx/>
              <a:buChar char="•"/>
            </a:pPr>
            <a:r>
              <a:rPr lang="en-US" sz="2000" dirty="0"/>
              <a:t>A “lump in my throat” and “hoarseness” heralds life-threatening laryngeal edema</a:t>
            </a:r>
          </a:p>
          <a:p>
            <a:pPr eaLnBrk="1" hangingPunct="1">
              <a:lnSpc>
                <a:spcPct val="80000"/>
              </a:lnSpc>
            </a:pPr>
            <a:endParaRPr lang="en-US" sz="2000" dirty="0"/>
          </a:p>
        </p:txBody>
      </p:sp>
    </p:spTree>
    <p:extLst>
      <p:ext uri="{BB962C8B-B14F-4D97-AF65-F5344CB8AC3E}">
        <p14:creationId xmlns:p14="http://schemas.microsoft.com/office/powerpoint/2010/main" val="16321631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ChangeArrowheads="1"/>
          </p:cNvSpPr>
          <p:nvPr>
            <p:ph type="title"/>
          </p:nvPr>
        </p:nvSpPr>
        <p:spPr/>
        <p:txBody>
          <a:bodyPr/>
          <a:lstStyle/>
          <a:p>
            <a:pPr eaLnBrk="1" hangingPunct="1"/>
            <a:r>
              <a:rPr lang="en-US"/>
              <a:t>Anaphylactic Shock- Diagnosis</a:t>
            </a:r>
          </a:p>
        </p:txBody>
      </p:sp>
      <p:sp>
        <p:nvSpPr>
          <p:cNvPr id="87043" name="Rectangle 1027"/>
          <p:cNvSpPr>
            <a:spLocks noGrp="1" noChangeArrowheads="1"/>
          </p:cNvSpPr>
          <p:nvPr>
            <p:ph idx="1"/>
          </p:nvPr>
        </p:nvSpPr>
        <p:spPr>
          <a:xfrm>
            <a:off x="838200" y="2057400"/>
            <a:ext cx="7772400" cy="4114800"/>
          </a:xfrm>
        </p:spPr>
        <p:txBody>
          <a:bodyPr>
            <a:normAutofit/>
          </a:bodyPr>
          <a:lstStyle/>
          <a:p>
            <a:pPr eaLnBrk="1" hangingPunct="1">
              <a:buClr>
                <a:schemeClr val="tx1"/>
              </a:buClr>
              <a:buSzTx/>
              <a:buFontTx/>
              <a:buChar char="•"/>
            </a:pPr>
            <a:r>
              <a:rPr lang="en-US" sz="2000" dirty="0"/>
              <a:t>Clinical diagnosis</a:t>
            </a:r>
          </a:p>
          <a:p>
            <a:pPr eaLnBrk="1" hangingPunct="1">
              <a:buClr>
                <a:schemeClr val="tx1"/>
              </a:buClr>
              <a:buSzTx/>
              <a:buFontTx/>
              <a:buChar char="•"/>
            </a:pPr>
            <a:endParaRPr lang="en-US" sz="2000" dirty="0"/>
          </a:p>
          <a:p>
            <a:pPr lvl="1" eaLnBrk="1" hangingPunct="1">
              <a:buClr>
                <a:schemeClr val="tx1"/>
              </a:buClr>
              <a:buSzTx/>
              <a:buFontTx/>
              <a:buChar char="•"/>
            </a:pPr>
            <a:r>
              <a:rPr lang="en-US" sz="2000" dirty="0"/>
              <a:t>Defined by airway compromise, hypotension, or involvement of cutaneous, respiratory, or GI systems.</a:t>
            </a:r>
          </a:p>
          <a:p>
            <a:pPr lvl="1" eaLnBrk="1" hangingPunct="1">
              <a:buClr>
                <a:schemeClr val="tx1"/>
              </a:buClr>
              <a:buSzTx/>
              <a:buFontTx/>
              <a:buChar char="•"/>
            </a:pPr>
            <a:endParaRPr lang="en-US" sz="2000" dirty="0"/>
          </a:p>
          <a:p>
            <a:pPr eaLnBrk="1" hangingPunct="1">
              <a:buClr>
                <a:schemeClr val="tx1"/>
              </a:buClr>
              <a:buSzTx/>
              <a:buFontTx/>
              <a:buChar char="•"/>
            </a:pPr>
            <a:r>
              <a:rPr lang="en-US" sz="2000" dirty="0"/>
              <a:t>Look for exposure to drug, food, or insect.</a:t>
            </a:r>
          </a:p>
          <a:p>
            <a:pPr eaLnBrk="1" hangingPunct="1">
              <a:buClr>
                <a:schemeClr val="tx1"/>
              </a:buClr>
              <a:buSzTx/>
              <a:buFontTx/>
              <a:buChar char="•"/>
            </a:pPr>
            <a:endParaRPr lang="en-US" sz="2000" dirty="0"/>
          </a:p>
          <a:p>
            <a:pPr eaLnBrk="1" hangingPunct="1">
              <a:buClr>
                <a:schemeClr val="tx1"/>
              </a:buClr>
              <a:buSzTx/>
              <a:buFontTx/>
              <a:buChar char="•"/>
            </a:pPr>
            <a:r>
              <a:rPr lang="en-US" sz="2000" dirty="0"/>
              <a:t>Labs have no role.</a:t>
            </a:r>
          </a:p>
        </p:txBody>
      </p:sp>
    </p:spTree>
    <p:extLst>
      <p:ext uri="{BB962C8B-B14F-4D97-AF65-F5344CB8AC3E}">
        <p14:creationId xmlns:p14="http://schemas.microsoft.com/office/powerpoint/2010/main" val="29641730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n-US"/>
              <a:t>Neurogenic Shock </a:t>
            </a:r>
          </a:p>
        </p:txBody>
      </p:sp>
      <p:sp>
        <p:nvSpPr>
          <p:cNvPr id="96259" name="Rectangle 3"/>
          <p:cNvSpPr>
            <a:spLocks noGrp="1" noChangeArrowheads="1"/>
          </p:cNvSpPr>
          <p:nvPr>
            <p:ph idx="1"/>
          </p:nvPr>
        </p:nvSpPr>
        <p:spPr/>
        <p:txBody>
          <a:bodyPr>
            <a:normAutofit/>
          </a:bodyPr>
          <a:lstStyle/>
          <a:p>
            <a:pPr eaLnBrk="1" hangingPunct="1">
              <a:lnSpc>
                <a:spcPct val="90000"/>
              </a:lnSpc>
              <a:buClr>
                <a:schemeClr val="tx1"/>
              </a:buClr>
              <a:buSzTx/>
              <a:buFontTx/>
              <a:buChar char="•"/>
            </a:pPr>
            <a:r>
              <a:rPr lang="en-US" sz="2000" dirty="0"/>
              <a:t>Occurs after acute spinal cord injury.</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Sympathetic outflow is disrupted leaving unopposed vagal tone.</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Results in hypotension and </a:t>
            </a:r>
            <a:r>
              <a:rPr lang="en-US" sz="2000" dirty="0" err="1"/>
              <a:t>bradycardia</a:t>
            </a:r>
            <a:r>
              <a:rPr lang="en-US" sz="2000" dirty="0"/>
              <a:t>.</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Spinal shock- temporary loss of spinal reflex activity below a total or near total spinal cord injury (not the same as neurogenic shock, the terms are not interchangeable)</a:t>
            </a:r>
          </a:p>
        </p:txBody>
      </p:sp>
    </p:spTree>
    <p:extLst>
      <p:ext uri="{BB962C8B-B14F-4D97-AF65-F5344CB8AC3E}">
        <p14:creationId xmlns:p14="http://schemas.microsoft.com/office/powerpoint/2010/main" val="25600731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title"/>
          </p:nvPr>
        </p:nvSpPr>
        <p:spPr>
          <a:noFill/>
        </p:spPr>
        <p:txBody>
          <a:bodyPr/>
          <a:lstStyle/>
          <a:p>
            <a:pPr eaLnBrk="1" hangingPunct="1"/>
            <a:r>
              <a:rPr lang="en-US"/>
              <a:t>Neurogenic Shock </a:t>
            </a:r>
          </a:p>
        </p:txBody>
      </p:sp>
      <p:sp>
        <p:nvSpPr>
          <p:cNvPr id="97282" name="Rectangle 2"/>
          <p:cNvSpPr>
            <a:spLocks noGrp="1" noChangeArrowheads="1"/>
          </p:cNvSpPr>
          <p:nvPr>
            <p:ph idx="1"/>
          </p:nvPr>
        </p:nvSpPr>
        <p:spPr/>
        <p:txBody>
          <a:bodyPr>
            <a:normAutofit/>
          </a:bodyPr>
          <a:lstStyle/>
          <a:p>
            <a:pPr eaLnBrk="1" hangingPunct="1">
              <a:buClr>
                <a:schemeClr val="tx1"/>
              </a:buClr>
              <a:buSzTx/>
              <a:buFontTx/>
              <a:buChar char="•"/>
            </a:pPr>
            <a:r>
              <a:rPr lang="en-US" sz="2000" dirty="0"/>
              <a:t>Loss of sympathetic tone results in warm and dry skin.</a:t>
            </a:r>
          </a:p>
          <a:p>
            <a:pPr eaLnBrk="1" hangingPunct="1">
              <a:buClr>
                <a:schemeClr val="tx1"/>
              </a:buClr>
              <a:buSzTx/>
              <a:buFontTx/>
              <a:buChar char="•"/>
            </a:pPr>
            <a:endParaRPr lang="en-US" sz="2000" dirty="0"/>
          </a:p>
          <a:p>
            <a:pPr eaLnBrk="1" hangingPunct="1">
              <a:buClr>
                <a:schemeClr val="tx1"/>
              </a:buClr>
              <a:buSzTx/>
              <a:buFontTx/>
              <a:buChar char="•"/>
            </a:pPr>
            <a:r>
              <a:rPr lang="en-US" sz="2000" dirty="0"/>
              <a:t>Shock usually lasts from 1 to 3 weeks.</a:t>
            </a:r>
          </a:p>
          <a:p>
            <a:pPr eaLnBrk="1" hangingPunct="1">
              <a:buClr>
                <a:schemeClr val="tx1"/>
              </a:buClr>
              <a:buSzTx/>
              <a:buFontTx/>
              <a:buChar char="•"/>
            </a:pPr>
            <a:endParaRPr lang="en-US" sz="2000" dirty="0"/>
          </a:p>
          <a:p>
            <a:pPr eaLnBrk="1" hangingPunct="1">
              <a:buClr>
                <a:schemeClr val="tx1"/>
              </a:buClr>
              <a:buSzTx/>
              <a:buFontTx/>
              <a:buChar char="•"/>
            </a:pPr>
            <a:r>
              <a:rPr lang="en-US" sz="2000" dirty="0"/>
              <a:t>Any injury above T1 can disrupt the entire sympathetic system.</a:t>
            </a:r>
          </a:p>
          <a:p>
            <a:pPr eaLnBrk="1" hangingPunct="1">
              <a:buClr>
                <a:schemeClr val="tx1"/>
              </a:buClr>
              <a:buSzTx/>
              <a:buFontTx/>
              <a:buChar char="•"/>
            </a:pPr>
            <a:endParaRPr lang="en-US" sz="2000" dirty="0"/>
          </a:p>
          <a:p>
            <a:pPr eaLnBrk="1" hangingPunct="1">
              <a:buClr>
                <a:schemeClr val="tx1"/>
              </a:buClr>
              <a:buSzTx/>
              <a:buFontTx/>
              <a:buChar char="•"/>
            </a:pPr>
            <a:r>
              <a:rPr lang="en-US" sz="2000" dirty="0"/>
              <a:t>Higher injuries = worse paralysis</a:t>
            </a:r>
          </a:p>
          <a:p>
            <a:pPr eaLnBrk="1" hangingPunct="1">
              <a:buFont typeface="Wingdings" pitchFamily="-112" charset="2"/>
              <a:buNone/>
            </a:pPr>
            <a:endParaRPr lang="en-US" sz="2000" dirty="0"/>
          </a:p>
        </p:txBody>
      </p:sp>
    </p:spTree>
    <p:extLst>
      <p:ext uri="{BB962C8B-B14F-4D97-AF65-F5344CB8AC3E}">
        <p14:creationId xmlns:p14="http://schemas.microsoft.com/office/powerpoint/2010/main" val="27864265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219200" y="228600"/>
            <a:ext cx="7564438" cy="1462088"/>
          </a:xfrm>
        </p:spPr>
        <p:txBody>
          <a:bodyPr/>
          <a:lstStyle/>
          <a:p>
            <a:pPr eaLnBrk="1" hangingPunct="1"/>
            <a:r>
              <a:rPr lang="en-US" sz="4000"/>
              <a:t>Approach to the Patient in Shock</a:t>
            </a:r>
          </a:p>
        </p:txBody>
      </p:sp>
      <p:sp>
        <p:nvSpPr>
          <p:cNvPr id="38915" name="Rectangle 3"/>
          <p:cNvSpPr>
            <a:spLocks noGrp="1" noChangeArrowheads="1"/>
          </p:cNvSpPr>
          <p:nvPr>
            <p:ph sz="half" idx="1"/>
          </p:nvPr>
        </p:nvSpPr>
        <p:spPr>
          <a:xfrm>
            <a:off x="457200" y="2133600"/>
            <a:ext cx="4038600" cy="4114800"/>
          </a:xfrm>
        </p:spPr>
        <p:txBody>
          <a:bodyPr>
            <a:normAutofit/>
          </a:bodyPr>
          <a:lstStyle/>
          <a:p>
            <a:pPr eaLnBrk="1" hangingPunct="1">
              <a:lnSpc>
                <a:spcPct val="90000"/>
              </a:lnSpc>
              <a:buClr>
                <a:schemeClr val="tx1"/>
              </a:buClr>
              <a:buSzTx/>
              <a:buFontTx/>
              <a:buChar char="•"/>
            </a:pPr>
            <a:r>
              <a:rPr lang="en-US" sz="2000" dirty="0"/>
              <a:t>History</a:t>
            </a:r>
          </a:p>
          <a:p>
            <a:pPr lvl="1" eaLnBrk="1" hangingPunct="1">
              <a:lnSpc>
                <a:spcPct val="90000"/>
              </a:lnSpc>
              <a:buClr>
                <a:schemeClr val="tx1"/>
              </a:buClr>
              <a:buSzTx/>
              <a:buFontTx/>
              <a:buChar char="•"/>
            </a:pPr>
            <a:r>
              <a:rPr lang="en-US" sz="2000" dirty="0"/>
              <a:t>Recent illness</a:t>
            </a:r>
          </a:p>
          <a:p>
            <a:pPr lvl="1" eaLnBrk="1" hangingPunct="1">
              <a:lnSpc>
                <a:spcPct val="90000"/>
              </a:lnSpc>
              <a:buClr>
                <a:schemeClr val="tx1"/>
              </a:buClr>
              <a:buSzTx/>
              <a:buFontTx/>
              <a:buChar char="•"/>
            </a:pPr>
            <a:r>
              <a:rPr lang="en-US" sz="2000" dirty="0"/>
              <a:t>Fever</a:t>
            </a:r>
          </a:p>
          <a:p>
            <a:pPr lvl="1" eaLnBrk="1" hangingPunct="1">
              <a:lnSpc>
                <a:spcPct val="90000"/>
              </a:lnSpc>
              <a:buClr>
                <a:schemeClr val="tx1"/>
              </a:buClr>
              <a:buSzTx/>
              <a:buFontTx/>
              <a:buChar char="•"/>
            </a:pPr>
            <a:r>
              <a:rPr lang="en-US" sz="2000" dirty="0"/>
              <a:t>Chest pain, increased work of breathing.</a:t>
            </a:r>
          </a:p>
          <a:p>
            <a:pPr lvl="1" eaLnBrk="1" hangingPunct="1">
              <a:lnSpc>
                <a:spcPct val="90000"/>
              </a:lnSpc>
              <a:buClr>
                <a:schemeClr val="tx1"/>
              </a:buClr>
              <a:buSzTx/>
              <a:buFontTx/>
              <a:buChar char="•"/>
            </a:pPr>
            <a:r>
              <a:rPr lang="en-US" sz="2000" dirty="0"/>
              <a:t>Abdominal pain</a:t>
            </a:r>
          </a:p>
          <a:p>
            <a:pPr lvl="1" eaLnBrk="1" hangingPunct="1">
              <a:lnSpc>
                <a:spcPct val="90000"/>
              </a:lnSpc>
              <a:buClr>
                <a:schemeClr val="tx1"/>
              </a:buClr>
              <a:buSzTx/>
              <a:buFontTx/>
              <a:buChar char="•"/>
            </a:pPr>
            <a:r>
              <a:rPr lang="en-US" sz="2000" dirty="0"/>
              <a:t>Comorbidities</a:t>
            </a:r>
          </a:p>
          <a:p>
            <a:pPr lvl="1" eaLnBrk="1" hangingPunct="1">
              <a:lnSpc>
                <a:spcPct val="90000"/>
              </a:lnSpc>
              <a:buClr>
                <a:schemeClr val="tx1"/>
              </a:buClr>
              <a:buSzTx/>
              <a:buFontTx/>
              <a:buChar char="•"/>
            </a:pPr>
            <a:r>
              <a:rPr lang="en-US" sz="2000" dirty="0"/>
              <a:t>Medications</a:t>
            </a:r>
          </a:p>
          <a:p>
            <a:pPr lvl="1" eaLnBrk="1" hangingPunct="1">
              <a:lnSpc>
                <a:spcPct val="90000"/>
              </a:lnSpc>
              <a:buClr>
                <a:schemeClr val="tx1"/>
              </a:buClr>
              <a:buSzTx/>
              <a:buFontTx/>
              <a:buChar char="•"/>
            </a:pPr>
            <a:r>
              <a:rPr lang="en-US" sz="2000" dirty="0"/>
              <a:t>Toxins/Ingestions</a:t>
            </a:r>
          </a:p>
          <a:p>
            <a:pPr lvl="1" eaLnBrk="1" hangingPunct="1">
              <a:lnSpc>
                <a:spcPct val="90000"/>
              </a:lnSpc>
              <a:buClr>
                <a:schemeClr val="tx1"/>
              </a:buClr>
              <a:buSzTx/>
              <a:buFontTx/>
              <a:buChar char="•"/>
            </a:pPr>
            <a:r>
              <a:rPr lang="en-US" sz="2000" dirty="0"/>
              <a:t>Recent hospitalization or surgery</a:t>
            </a:r>
          </a:p>
          <a:p>
            <a:pPr lvl="1" eaLnBrk="1" hangingPunct="1">
              <a:lnSpc>
                <a:spcPct val="90000"/>
              </a:lnSpc>
              <a:buClr>
                <a:schemeClr val="tx1"/>
              </a:buClr>
              <a:buSzTx/>
              <a:buFontTx/>
              <a:buChar char="•"/>
            </a:pPr>
            <a:r>
              <a:rPr lang="en-US" sz="2000" dirty="0"/>
              <a:t>Baseline mental status</a:t>
            </a:r>
          </a:p>
          <a:p>
            <a:pPr eaLnBrk="1" hangingPunct="1">
              <a:lnSpc>
                <a:spcPct val="90000"/>
              </a:lnSpc>
              <a:buFont typeface="Wingdings" pitchFamily="-112" charset="2"/>
              <a:buNone/>
            </a:pPr>
            <a:endParaRPr lang="en-US" sz="2000" dirty="0"/>
          </a:p>
        </p:txBody>
      </p:sp>
      <p:sp>
        <p:nvSpPr>
          <p:cNvPr id="38916" name="Rectangle 4"/>
          <p:cNvSpPr>
            <a:spLocks noGrp="1" noChangeArrowheads="1"/>
          </p:cNvSpPr>
          <p:nvPr>
            <p:ph sz="half" idx="2"/>
          </p:nvPr>
        </p:nvSpPr>
        <p:spPr>
          <a:xfrm>
            <a:off x="4572000" y="2133600"/>
            <a:ext cx="4114800" cy="4267200"/>
          </a:xfrm>
        </p:spPr>
        <p:txBody>
          <a:bodyPr>
            <a:normAutofit/>
          </a:bodyPr>
          <a:lstStyle/>
          <a:p>
            <a:pPr eaLnBrk="1" hangingPunct="1">
              <a:lnSpc>
                <a:spcPct val="80000"/>
              </a:lnSpc>
              <a:buClr>
                <a:schemeClr val="tx1"/>
              </a:buClr>
              <a:buSzTx/>
              <a:buFontTx/>
              <a:buChar char="•"/>
            </a:pPr>
            <a:r>
              <a:rPr lang="en-US" sz="2000" dirty="0"/>
              <a:t>Physical examination</a:t>
            </a:r>
          </a:p>
          <a:p>
            <a:pPr lvl="1" eaLnBrk="1" hangingPunct="1">
              <a:lnSpc>
                <a:spcPct val="80000"/>
              </a:lnSpc>
              <a:buClr>
                <a:schemeClr val="tx1"/>
              </a:buClr>
              <a:buSzTx/>
              <a:buFontTx/>
              <a:buChar char="•"/>
            </a:pPr>
            <a:r>
              <a:rPr lang="en-US" sz="2000" dirty="0"/>
              <a:t>Vital Signs</a:t>
            </a:r>
          </a:p>
          <a:p>
            <a:pPr lvl="1" eaLnBrk="1" hangingPunct="1">
              <a:lnSpc>
                <a:spcPct val="80000"/>
              </a:lnSpc>
              <a:buClr>
                <a:schemeClr val="tx1"/>
              </a:buClr>
              <a:buSzTx/>
              <a:buFontTx/>
              <a:buChar char="•"/>
            </a:pPr>
            <a:r>
              <a:rPr lang="en-US" sz="2000" dirty="0"/>
              <a:t>CNS – mental status</a:t>
            </a:r>
          </a:p>
          <a:p>
            <a:pPr lvl="1" eaLnBrk="1" hangingPunct="1">
              <a:lnSpc>
                <a:spcPct val="80000"/>
              </a:lnSpc>
              <a:buClr>
                <a:schemeClr val="tx1"/>
              </a:buClr>
              <a:buSzTx/>
              <a:buFontTx/>
              <a:buChar char="•"/>
            </a:pPr>
            <a:r>
              <a:rPr lang="en-US" sz="2000" dirty="0"/>
              <a:t>Skin – color, temp, rashes, sores</a:t>
            </a:r>
          </a:p>
          <a:p>
            <a:pPr lvl="1" eaLnBrk="1" hangingPunct="1">
              <a:lnSpc>
                <a:spcPct val="80000"/>
              </a:lnSpc>
              <a:buClr>
                <a:schemeClr val="tx1"/>
              </a:buClr>
              <a:buSzTx/>
              <a:buFontTx/>
              <a:buChar char="•"/>
            </a:pPr>
            <a:r>
              <a:rPr lang="en-US" sz="2000" dirty="0"/>
              <a:t>CVS – JVP, heart sounds</a:t>
            </a:r>
          </a:p>
          <a:p>
            <a:pPr lvl="1" eaLnBrk="1" hangingPunct="1">
              <a:lnSpc>
                <a:spcPct val="80000"/>
              </a:lnSpc>
              <a:buClr>
                <a:schemeClr val="tx1"/>
              </a:buClr>
              <a:buSzTx/>
              <a:buFontTx/>
              <a:buChar char="•"/>
            </a:pPr>
            <a:r>
              <a:rPr lang="en-US" sz="2000" dirty="0"/>
              <a:t>RS – lung sounds, RR, oxygen sat, ABG</a:t>
            </a:r>
          </a:p>
          <a:p>
            <a:pPr lvl="1" eaLnBrk="1" hangingPunct="1">
              <a:lnSpc>
                <a:spcPct val="80000"/>
              </a:lnSpc>
              <a:buClr>
                <a:schemeClr val="tx1"/>
              </a:buClr>
              <a:buSzTx/>
              <a:buFontTx/>
              <a:buChar char="•"/>
            </a:pPr>
            <a:r>
              <a:rPr lang="en-US" sz="2000" dirty="0"/>
              <a:t>GI – abdominal  pain, rigidity, guarding, rebound tenderness.</a:t>
            </a:r>
          </a:p>
          <a:p>
            <a:pPr lvl="1" eaLnBrk="1" hangingPunct="1">
              <a:lnSpc>
                <a:spcPct val="80000"/>
              </a:lnSpc>
              <a:buClr>
                <a:schemeClr val="tx1"/>
              </a:buClr>
              <a:buSzTx/>
              <a:buFontTx/>
              <a:buChar char="•"/>
            </a:pPr>
            <a:r>
              <a:rPr lang="en-US" sz="2000" dirty="0"/>
              <a:t>Renal – urine output</a:t>
            </a:r>
          </a:p>
          <a:p>
            <a:pPr eaLnBrk="1" hangingPunct="1">
              <a:lnSpc>
                <a:spcPct val="80000"/>
              </a:lnSpc>
              <a:buFont typeface="Wingdings" pitchFamily="-112" charset="2"/>
              <a:buNone/>
            </a:pPr>
            <a:endParaRPr lang="en-US" sz="2000" dirty="0"/>
          </a:p>
        </p:txBody>
      </p:sp>
    </p:spTree>
    <p:extLst>
      <p:ext uri="{BB962C8B-B14F-4D97-AF65-F5344CB8AC3E}">
        <p14:creationId xmlns:p14="http://schemas.microsoft.com/office/powerpoint/2010/main" val="42292543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Cont….</a:t>
            </a:r>
            <a:endParaRPr lang="en-US" dirty="0"/>
          </a:p>
        </p:txBody>
      </p:sp>
      <p:sp>
        <p:nvSpPr>
          <p:cNvPr id="3" name="Content Placeholder 2"/>
          <p:cNvSpPr>
            <a:spLocks noGrp="1"/>
          </p:cNvSpPr>
          <p:nvPr>
            <p:ph idx="1"/>
          </p:nvPr>
        </p:nvSpPr>
        <p:spPr/>
        <p:txBody>
          <a:bodyPr/>
          <a:lstStyle/>
          <a:p>
            <a:r>
              <a:rPr lang="en-IN" dirty="0"/>
              <a:t>Stroke volume depends on preload, contractility and after-load.</a:t>
            </a:r>
          </a:p>
          <a:p>
            <a:r>
              <a:rPr lang="en-IN" dirty="0"/>
              <a:t>Stroke volume x Heart rate = CO.</a:t>
            </a:r>
          </a:p>
          <a:p>
            <a:r>
              <a:rPr lang="en-IN" dirty="0"/>
              <a:t>CO xO2 content = O2 delivery.</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t>Is This Patient in Shock?</a:t>
            </a:r>
          </a:p>
        </p:txBody>
      </p:sp>
      <p:sp>
        <p:nvSpPr>
          <p:cNvPr id="236547" name="Rectangle 3"/>
          <p:cNvSpPr>
            <a:spLocks noGrp="1" noChangeArrowheads="1"/>
          </p:cNvSpPr>
          <p:nvPr>
            <p:ph type="body" sz="half" idx="1"/>
          </p:nvPr>
        </p:nvSpPr>
        <p:spPr>
          <a:xfrm>
            <a:off x="1182688" y="2017713"/>
            <a:ext cx="3808412" cy="4114800"/>
          </a:xfrm>
        </p:spPr>
        <p:txBody>
          <a:bodyPr/>
          <a:lstStyle/>
          <a:p>
            <a:pPr>
              <a:buClr>
                <a:schemeClr val="tx1"/>
              </a:buClr>
              <a:buSzTx/>
              <a:buFontTx/>
              <a:buChar char="•"/>
            </a:pPr>
            <a:r>
              <a:rPr lang="en-US" sz="2400" dirty="0"/>
              <a:t>Altered mental status</a:t>
            </a:r>
          </a:p>
          <a:p>
            <a:pPr eaLnBrk="1" hangingPunct="1">
              <a:buClr>
                <a:schemeClr val="tx1"/>
              </a:buClr>
              <a:buSzTx/>
              <a:buFontTx/>
              <a:buChar char="•"/>
            </a:pPr>
            <a:r>
              <a:rPr lang="en-US" sz="2400" dirty="0"/>
              <a:t>Patient looks ill</a:t>
            </a:r>
          </a:p>
          <a:p>
            <a:pPr eaLnBrk="1" hangingPunct="1">
              <a:buClr>
                <a:schemeClr val="tx1"/>
              </a:buClr>
              <a:buSzTx/>
              <a:buFontTx/>
              <a:buChar char="•"/>
            </a:pPr>
            <a:r>
              <a:rPr lang="en-US" sz="2400" dirty="0"/>
              <a:t>Skin cool and mottled or hot and flushed</a:t>
            </a:r>
          </a:p>
          <a:p>
            <a:pPr eaLnBrk="1" hangingPunct="1">
              <a:buClr>
                <a:schemeClr val="tx1"/>
              </a:buClr>
              <a:buSzTx/>
              <a:buFontTx/>
              <a:buChar char="•"/>
            </a:pPr>
            <a:r>
              <a:rPr lang="en-US" sz="2400" dirty="0"/>
              <a:t>Weak or absent peripheral pulses </a:t>
            </a:r>
          </a:p>
          <a:p>
            <a:pPr eaLnBrk="1" hangingPunct="1">
              <a:buClr>
                <a:schemeClr val="tx1"/>
              </a:buClr>
              <a:buSzTx/>
              <a:buFontTx/>
              <a:buChar char="•"/>
            </a:pPr>
            <a:r>
              <a:rPr lang="en-US" sz="2400" dirty="0"/>
              <a:t>SBP &lt;100</a:t>
            </a:r>
          </a:p>
          <a:p>
            <a:pPr eaLnBrk="1" hangingPunct="1">
              <a:buClr>
                <a:schemeClr val="tx1"/>
              </a:buClr>
              <a:buSzTx/>
              <a:buFontTx/>
              <a:buChar char="•"/>
            </a:pPr>
            <a:r>
              <a:rPr lang="en-US" sz="2400" dirty="0"/>
              <a:t>Tachycardia </a:t>
            </a:r>
          </a:p>
          <a:p>
            <a:pPr eaLnBrk="1" hangingPunct="1"/>
            <a:endParaRPr lang="en-US" sz="2400" dirty="0"/>
          </a:p>
        </p:txBody>
      </p:sp>
      <p:sp>
        <p:nvSpPr>
          <p:cNvPr id="39940" name="Text Box 9"/>
          <p:cNvSpPr txBox="1">
            <a:spLocks noChangeArrowheads="1"/>
          </p:cNvSpPr>
          <p:nvPr/>
        </p:nvSpPr>
        <p:spPr bwMode="auto">
          <a:xfrm>
            <a:off x="7299325" y="23987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endParaRPr lang="en-US" sz="1800">
              <a:solidFill>
                <a:srgbClr val="CC0000"/>
              </a:solidFill>
              <a:latin typeface="Arial" charset="0"/>
            </a:endParaRPr>
          </a:p>
        </p:txBody>
      </p:sp>
      <p:sp>
        <p:nvSpPr>
          <p:cNvPr id="39941" name="Text Box 10"/>
          <p:cNvSpPr txBox="1">
            <a:spLocks noChangeArrowheads="1"/>
          </p:cNvSpPr>
          <p:nvPr/>
        </p:nvSpPr>
        <p:spPr bwMode="auto">
          <a:xfrm>
            <a:off x="7467600" y="55626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endParaRPr lang="en-US" sz="1800">
              <a:solidFill>
                <a:srgbClr val="CC0000"/>
              </a:solidFill>
              <a:latin typeface="Arial" charset="0"/>
            </a:endParaRPr>
          </a:p>
        </p:txBody>
      </p:sp>
      <p:sp>
        <p:nvSpPr>
          <p:cNvPr id="39942" name="Text Box 11"/>
          <p:cNvSpPr txBox="1">
            <a:spLocks noChangeArrowheads="1"/>
          </p:cNvSpPr>
          <p:nvPr/>
        </p:nvSpPr>
        <p:spPr bwMode="auto">
          <a:xfrm>
            <a:off x="7848600" y="37338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endParaRPr lang="en-US" sz="1800">
              <a:solidFill>
                <a:srgbClr val="CC0000"/>
              </a:solidFill>
              <a:latin typeface="Arial" charset="0"/>
            </a:endParaRPr>
          </a:p>
        </p:txBody>
      </p:sp>
      <p:sp>
        <p:nvSpPr>
          <p:cNvPr id="39943" name="Text Box 12"/>
          <p:cNvSpPr txBox="1">
            <a:spLocks noChangeArrowheads="1"/>
          </p:cNvSpPr>
          <p:nvPr/>
        </p:nvSpPr>
        <p:spPr bwMode="auto">
          <a:xfrm>
            <a:off x="5562600" y="41910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endParaRPr lang="en-US" sz="1800">
              <a:solidFill>
                <a:srgbClr val="CC0000"/>
              </a:solidFill>
              <a:latin typeface="Arial" charset="0"/>
            </a:endParaRPr>
          </a:p>
        </p:txBody>
      </p:sp>
      <p:sp>
        <p:nvSpPr>
          <p:cNvPr id="236559" name="Text Box 15"/>
          <p:cNvSpPr txBox="1">
            <a:spLocks noChangeArrowheads="1"/>
          </p:cNvSpPr>
          <p:nvPr/>
        </p:nvSpPr>
        <p:spPr bwMode="auto">
          <a:xfrm>
            <a:off x="4876800" y="3687762"/>
            <a:ext cx="39624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r>
              <a:rPr lang="en-US" sz="2800" dirty="0">
                <a:solidFill>
                  <a:schemeClr val="tx2"/>
                </a:solidFill>
              </a:rPr>
              <a:t>Yes! </a:t>
            </a:r>
          </a:p>
          <a:p>
            <a:pPr eaLnBrk="1" hangingPunct="1"/>
            <a:r>
              <a:rPr lang="en-US" sz="2800" dirty="0">
                <a:solidFill>
                  <a:schemeClr val="tx2"/>
                </a:solidFill>
              </a:rPr>
              <a:t>These are all signs and symptoms of shock</a:t>
            </a:r>
          </a:p>
        </p:txBody>
      </p:sp>
    </p:spTree>
    <p:extLst>
      <p:ext uri="{BB962C8B-B14F-4D97-AF65-F5344CB8AC3E}">
        <p14:creationId xmlns:p14="http://schemas.microsoft.com/office/powerpoint/2010/main" val="35527372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6547">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654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65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654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6547">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654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6559">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365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p:txBody>
          <a:bodyPr/>
          <a:lstStyle/>
          <a:p>
            <a:pPr eaLnBrk="1" hangingPunct="1"/>
            <a:r>
              <a:rPr lang="en-US"/>
              <a:t>Shock</a:t>
            </a:r>
          </a:p>
        </p:txBody>
      </p:sp>
      <p:sp>
        <p:nvSpPr>
          <p:cNvPr id="268291" name="Rectangle 1027"/>
          <p:cNvSpPr>
            <a:spLocks noGrp="1" noChangeArrowheads="1"/>
          </p:cNvSpPr>
          <p:nvPr>
            <p:ph type="body" sz="half" idx="1"/>
          </p:nvPr>
        </p:nvSpPr>
        <p:spPr>
          <a:xfrm>
            <a:off x="609600" y="2133600"/>
            <a:ext cx="4724400" cy="1600200"/>
          </a:xfrm>
        </p:spPr>
        <p:txBody>
          <a:bodyPr/>
          <a:lstStyle/>
          <a:p>
            <a:pPr eaLnBrk="1" hangingPunct="1">
              <a:buClr>
                <a:schemeClr val="tx1"/>
              </a:buClr>
              <a:buSzTx/>
              <a:buFontTx/>
              <a:buChar char="•"/>
            </a:pPr>
            <a:r>
              <a:rPr lang="en-US" sz="2800"/>
              <a:t>Do you remember how to quickly estimate blood pressure by pulse?</a:t>
            </a:r>
          </a:p>
          <a:p>
            <a:pPr eaLnBrk="1" hangingPunct="1"/>
            <a:endParaRPr lang="en-US" sz="2800"/>
          </a:p>
        </p:txBody>
      </p:sp>
      <p:pic>
        <p:nvPicPr>
          <p:cNvPr id="40964" name="Picture 1029" descr="body_outline"/>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tretch>
            <a:fillRect/>
          </a:stretch>
        </p:blipFill>
        <p:spPr>
          <a:xfrm>
            <a:off x="5996850" y="2017713"/>
            <a:ext cx="2106475" cy="4114800"/>
          </a:xfrm>
          <a:noFill/>
        </p:spPr>
      </p:pic>
      <p:sp>
        <p:nvSpPr>
          <p:cNvPr id="268294" name="Text Box 1030"/>
          <p:cNvSpPr txBox="1">
            <a:spLocks noChangeArrowheads="1"/>
          </p:cNvSpPr>
          <p:nvPr/>
        </p:nvSpPr>
        <p:spPr bwMode="auto">
          <a:xfrm>
            <a:off x="7543800" y="243840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r>
              <a:rPr lang="en-US" sz="1800">
                <a:solidFill>
                  <a:srgbClr val="CC0000"/>
                </a:solidFill>
                <a:latin typeface="Arial" charset="0"/>
              </a:rPr>
              <a:t>60</a:t>
            </a:r>
          </a:p>
        </p:txBody>
      </p:sp>
      <p:sp>
        <p:nvSpPr>
          <p:cNvPr id="268295" name="Text Box 1031"/>
          <p:cNvSpPr txBox="1">
            <a:spLocks noChangeArrowheads="1"/>
          </p:cNvSpPr>
          <p:nvPr/>
        </p:nvSpPr>
        <p:spPr bwMode="auto">
          <a:xfrm>
            <a:off x="7620000" y="434340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r>
              <a:rPr lang="en-US" sz="1800">
                <a:solidFill>
                  <a:srgbClr val="CC0000"/>
                </a:solidFill>
                <a:latin typeface="Arial" charset="0"/>
              </a:rPr>
              <a:t>80</a:t>
            </a:r>
          </a:p>
        </p:txBody>
      </p:sp>
      <p:sp>
        <p:nvSpPr>
          <p:cNvPr id="268296" name="Text Box 1032"/>
          <p:cNvSpPr txBox="1">
            <a:spLocks noChangeArrowheads="1"/>
          </p:cNvSpPr>
          <p:nvPr/>
        </p:nvSpPr>
        <p:spPr bwMode="auto">
          <a:xfrm>
            <a:off x="8229600" y="381000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r>
              <a:rPr lang="en-US" sz="1800">
                <a:solidFill>
                  <a:srgbClr val="CC0000"/>
                </a:solidFill>
                <a:latin typeface="Arial" charset="0"/>
              </a:rPr>
              <a:t>70</a:t>
            </a:r>
          </a:p>
        </p:txBody>
      </p:sp>
      <p:sp>
        <p:nvSpPr>
          <p:cNvPr id="268297" name="Text Box 1033"/>
          <p:cNvSpPr txBox="1">
            <a:spLocks noChangeArrowheads="1"/>
          </p:cNvSpPr>
          <p:nvPr/>
        </p:nvSpPr>
        <p:spPr bwMode="auto">
          <a:xfrm>
            <a:off x="7772400" y="5638800"/>
            <a:ext cx="43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r>
              <a:rPr lang="en-US" sz="1800">
                <a:solidFill>
                  <a:srgbClr val="CC0000"/>
                </a:solidFill>
                <a:latin typeface="Arial" charset="0"/>
              </a:rPr>
              <a:t>90</a:t>
            </a:r>
          </a:p>
        </p:txBody>
      </p:sp>
      <p:sp>
        <p:nvSpPr>
          <p:cNvPr id="40969" name="Line 1034"/>
          <p:cNvSpPr>
            <a:spLocks noChangeShapeType="1"/>
          </p:cNvSpPr>
          <p:nvPr/>
        </p:nvSpPr>
        <p:spPr bwMode="auto">
          <a:xfrm flipH="1">
            <a:off x="7162800" y="26670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0" name="Line 1035"/>
          <p:cNvSpPr>
            <a:spLocks noChangeShapeType="1"/>
          </p:cNvSpPr>
          <p:nvPr/>
        </p:nvSpPr>
        <p:spPr bwMode="auto">
          <a:xfrm flipH="1">
            <a:off x="7239000" y="44958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1" name="Line 1036"/>
          <p:cNvSpPr>
            <a:spLocks noChangeShapeType="1"/>
          </p:cNvSpPr>
          <p:nvPr/>
        </p:nvSpPr>
        <p:spPr bwMode="auto">
          <a:xfrm flipH="1">
            <a:off x="7848600" y="40386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2" name="Line 1037"/>
          <p:cNvSpPr>
            <a:spLocks noChangeShapeType="1"/>
          </p:cNvSpPr>
          <p:nvPr/>
        </p:nvSpPr>
        <p:spPr bwMode="auto">
          <a:xfrm flipH="1">
            <a:off x="7391400" y="5867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8303" name="Text Box 1039"/>
          <p:cNvSpPr txBox="1">
            <a:spLocks noChangeArrowheads="1"/>
          </p:cNvSpPr>
          <p:nvPr/>
        </p:nvSpPr>
        <p:spPr bwMode="auto">
          <a:xfrm>
            <a:off x="609600" y="3657600"/>
            <a:ext cx="42672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buFontTx/>
              <a:buChar char="•"/>
            </a:pPr>
            <a:r>
              <a:rPr lang="en-US" sz="2800"/>
              <a:t>  If you palpate a pulse,   </a:t>
            </a:r>
          </a:p>
          <a:p>
            <a:pPr eaLnBrk="1" hangingPunct="1"/>
            <a:r>
              <a:rPr lang="en-US" sz="2800"/>
              <a:t>   you know SBP is at </a:t>
            </a:r>
          </a:p>
          <a:p>
            <a:pPr eaLnBrk="1" hangingPunct="1"/>
            <a:r>
              <a:rPr lang="en-US" sz="2800"/>
              <a:t>   least this number</a:t>
            </a:r>
          </a:p>
        </p:txBody>
      </p:sp>
    </p:spTree>
    <p:extLst>
      <p:ext uri="{BB962C8B-B14F-4D97-AF65-F5344CB8AC3E}">
        <p14:creationId xmlns:p14="http://schemas.microsoft.com/office/powerpoint/2010/main" val="13582188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8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829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829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829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6829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68303"/>
                                        </p:tgtEl>
                                        <p:attrNameLst>
                                          <p:attrName>style.visibility</p:attrName>
                                        </p:attrNameLst>
                                      </p:cBhvr>
                                      <p:to>
                                        <p:strVal val="visible"/>
                                      </p:to>
                                    </p:set>
                                    <p:anim calcmode="lin" valueType="num">
                                      <p:cBhvr additive="base">
                                        <p:cTn id="27" dur="500" fill="hold"/>
                                        <p:tgtEl>
                                          <p:spTgt spid="268303"/>
                                        </p:tgtEl>
                                        <p:attrNameLst>
                                          <p:attrName>ppt_x</p:attrName>
                                        </p:attrNameLst>
                                      </p:cBhvr>
                                      <p:tavLst>
                                        <p:tav tm="0">
                                          <p:val>
                                            <p:strVal val="0-#ppt_w/2"/>
                                          </p:val>
                                        </p:tav>
                                        <p:tav tm="100000">
                                          <p:val>
                                            <p:strVal val="#ppt_x"/>
                                          </p:val>
                                        </p:tav>
                                      </p:tavLst>
                                    </p:anim>
                                    <p:anim calcmode="lin" valueType="num">
                                      <p:cBhvr additive="base">
                                        <p:cTn id="28" dur="500" fill="hold"/>
                                        <p:tgtEl>
                                          <p:spTgt spid="2683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291" grpId="0" build="p" autoUpdateAnimBg="0"/>
      <p:bldP spid="268294" grpId="0" autoUpdateAnimBg="0"/>
      <p:bldP spid="268295" grpId="0" autoUpdateAnimBg="0"/>
      <p:bldP spid="268296" grpId="0" autoUpdateAnimBg="0"/>
      <p:bldP spid="268297" grpId="0" autoUpdateAnimBg="0"/>
      <p:bldP spid="268303"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31863" y="96838"/>
            <a:ext cx="7373937" cy="1412875"/>
          </a:xfrm>
        </p:spPr>
        <p:txBody>
          <a:bodyPr/>
          <a:lstStyle/>
          <a:p>
            <a:pPr eaLnBrk="1" hangingPunct="1"/>
            <a:r>
              <a:rPr lang="en-US" sz="4200"/>
              <a:t>Goals of Treatment</a:t>
            </a:r>
          </a:p>
        </p:txBody>
      </p:sp>
      <p:sp>
        <p:nvSpPr>
          <p:cNvPr id="41987" name="Rectangle 3"/>
          <p:cNvSpPr>
            <a:spLocks noGrp="1" noChangeArrowheads="1"/>
          </p:cNvSpPr>
          <p:nvPr>
            <p:ph idx="1"/>
          </p:nvPr>
        </p:nvSpPr>
        <p:spPr/>
        <p:txBody>
          <a:bodyPr>
            <a:normAutofit/>
          </a:bodyPr>
          <a:lstStyle/>
          <a:p>
            <a:pPr eaLnBrk="1" hangingPunct="1">
              <a:buClr>
                <a:schemeClr val="tx1"/>
              </a:buClr>
              <a:buSzTx/>
              <a:buFontTx/>
              <a:buChar char="•"/>
            </a:pPr>
            <a:r>
              <a:rPr lang="en-US" sz="2000" dirty="0"/>
              <a:t>CABDE</a:t>
            </a:r>
          </a:p>
          <a:p>
            <a:pPr eaLnBrk="1" hangingPunct="1">
              <a:buClr>
                <a:schemeClr val="tx1"/>
              </a:buClr>
              <a:buSzTx/>
              <a:buFontTx/>
              <a:buChar char="•"/>
            </a:pPr>
            <a:endParaRPr lang="en-US" sz="2000" dirty="0"/>
          </a:p>
          <a:p>
            <a:pPr lvl="1">
              <a:buClr>
                <a:schemeClr val="tx1"/>
              </a:buClr>
              <a:buSzTx/>
              <a:buFontTx/>
              <a:buChar char="•"/>
            </a:pPr>
            <a:r>
              <a:rPr lang="en-US" sz="2000" dirty="0"/>
              <a:t>Optimize </a:t>
            </a:r>
            <a:r>
              <a:rPr lang="en-US" sz="2000" b="1" dirty="0"/>
              <a:t>C</a:t>
            </a:r>
            <a:r>
              <a:rPr lang="en-US" sz="2000" dirty="0"/>
              <a:t>irculation</a:t>
            </a:r>
          </a:p>
          <a:p>
            <a:pPr lvl="1">
              <a:buClr>
                <a:schemeClr val="tx1"/>
              </a:buClr>
              <a:buSzTx/>
              <a:buFontTx/>
              <a:buChar char="•"/>
            </a:pPr>
            <a:endParaRPr lang="en-US" sz="2000" dirty="0"/>
          </a:p>
          <a:p>
            <a:pPr lvl="1" eaLnBrk="1" hangingPunct="1">
              <a:buClr>
                <a:schemeClr val="tx1"/>
              </a:buClr>
              <a:buSzTx/>
              <a:buFontTx/>
              <a:buChar char="•"/>
            </a:pPr>
            <a:r>
              <a:rPr lang="en-US" sz="2000" b="1" dirty="0"/>
              <a:t>A</a:t>
            </a:r>
            <a:r>
              <a:rPr lang="en-US" sz="2000" dirty="0"/>
              <a:t>irway</a:t>
            </a:r>
          </a:p>
          <a:p>
            <a:pPr lvl="1" eaLnBrk="1" hangingPunct="1">
              <a:buClr>
                <a:schemeClr val="tx1"/>
              </a:buClr>
              <a:buSzTx/>
              <a:buFontTx/>
              <a:buChar char="•"/>
            </a:pPr>
            <a:endParaRPr lang="en-US" sz="2000" dirty="0"/>
          </a:p>
          <a:p>
            <a:pPr lvl="1" eaLnBrk="1" hangingPunct="1">
              <a:buClr>
                <a:schemeClr val="tx1"/>
              </a:buClr>
              <a:buSzTx/>
              <a:buFontTx/>
              <a:buChar char="•"/>
            </a:pPr>
            <a:r>
              <a:rPr lang="en-US" sz="2000" dirty="0"/>
              <a:t>Control work of </a:t>
            </a:r>
            <a:r>
              <a:rPr lang="en-US" sz="2000" b="1" dirty="0"/>
              <a:t>B</a:t>
            </a:r>
            <a:r>
              <a:rPr lang="en-US" sz="2000" dirty="0"/>
              <a:t>reathing</a:t>
            </a:r>
          </a:p>
          <a:p>
            <a:pPr lvl="1" eaLnBrk="1" hangingPunct="1">
              <a:buClr>
                <a:schemeClr val="tx1"/>
              </a:buClr>
              <a:buSzTx/>
              <a:buFontTx/>
              <a:buChar char="•"/>
            </a:pPr>
            <a:endParaRPr lang="en-US" sz="2000" dirty="0"/>
          </a:p>
          <a:p>
            <a:pPr lvl="1" eaLnBrk="1" hangingPunct="1">
              <a:buClr>
                <a:schemeClr val="tx1"/>
              </a:buClr>
              <a:buSzTx/>
              <a:buFontTx/>
              <a:buChar char="•"/>
            </a:pPr>
            <a:r>
              <a:rPr lang="en-US" sz="2000" dirty="0"/>
              <a:t>Assure adequate oxygen </a:t>
            </a:r>
            <a:r>
              <a:rPr lang="en-US" sz="2000" b="1" dirty="0"/>
              <a:t>D</a:t>
            </a:r>
            <a:r>
              <a:rPr lang="en-US" sz="2000" dirty="0"/>
              <a:t>elivery</a:t>
            </a:r>
          </a:p>
          <a:p>
            <a:pPr lvl="1" eaLnBrk="1" hangingPunct="1">
              <a:buClr>
                <a:schemeClr val="tx1"/>
              </a:buClr>
              <a:buSzTx/>
              <a:buFontTx/>
              <a:buChar char="•"/>
            </a:pPr>
            <a:endParaRPr lang="en-US" sz="2000" dirty="0"/>
          </a:p>
          <a:p>
            <a:pPr lvl="1" eaLnBrk="1" hangingPunct="1">
              <a:buClr>
                <a:schemeClr val="tx1"/>
              </a:buClr>
              <a:buSzTx/>
              <a:buFontTx/>
              <a:buChar char="•"/>
            </a:pPr>
            <a:r>
              <a:rPr lang="en-US" sz="2000" dirty="0"/>
              <a:t>Achieve </a:t>
            </a:r>
            <a:r>
              <a:rPr lang="en-US" sz="2000" b="1" dirty="0"/>
              <a:t>E</a:t>
            </a:r>
            <a:r>
              <a:rPr lang="en-US" sz="2000" dirty="0"/>
              <a:t>nd points of resuscitation</a:t>
            </a:r>
          </a:p>
          <a:p>
            <a:pPr eaLnBrk="1" hangingPunct="1">
              <a:buFont typeface="Wingdings" pitchFamily="-112" charset="2"/>
              <a:buNone/>
            </a:pPr>
            <a:endParaRPr lang="en-US" sz="2000" dirty="0"/>
          </a:p>
        </p:txBody>
      </p:sp>
    </p:spTree>
    <p:extLst>
      <p:ext uri="{BB962C8B-B14F-4D97-AF65-F5344CB8AC3E}">
        <p14:creationId xmlns:p14="http://schemas.microsoft.com/office/powerpoint/2010/main" val="41906277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z="6000"/>
              <a:t>Airway</a:t>
            </a:r>
          </a:p>
        </p:txBody>
      </p:sp>
      <p:sp>
        <p:nvSpPr>
          <p:cNvPr id="43011" name="Rectangle 3"/>
          <p:cNvSpPr>
            <a:spLocks noGrp="1" noChangeArrowheads="1"/>
          </p:cNvSpPr>
          <p:nvPr>
            <p:ph idx="1"/>
          </p:nvPr>
        </p:nvSpPr>
        <p:spPr/>
        <p:txBody>
          <a:bodyPr>
            <a:normAutofit/>
          </a:bodyPr>
          <a:lstStyle/>
          <a:p>
            <a:pPr eaLnBrk="1" hangingPunct="1">
              <a:buClr>
                <a:schemeClr val="tx1"/>
              </a:buClr>
              <a:buSzTx/>
              <a:buFontTx/>
              <a:buChar char="•"/>
            </a:pPr>
            <a:r>
              <a:rPr lang="en-US" sz="2000" dirty="0"/>
              <a:t>Position and clear the airway.</a:t>
            </a:r>
          </a:p>
          <a:p>
            <a:pPr eaLnBrk="1" hangingPunct="1">
              <a:buClr>
                <a:schemeClr val="tx1"/>
              </a:buClr>
              <a:buSzTx/>
              <a:buFontTx/>
              <a:buChar char="•"/>
            </a:pPr>
            <a:endParaRPr lang="en-US" sz="2000" dirty="0"/>
          </a:p>
          <a:p>
            <a:pPr eaLnBrk="1" hangingPunct="1">
              <a:buClr>
                <a:schemeClr val="tx1"/>
              </a:buClr>
              <a:buSzTx/>
              <a:buFontTx/>
              <a:buChar char="•"/>
            </a:pPr>
            <a:r>
              <a:rPr lang="en-US" sz="2000" dirty="0"/>
              <a:t>Determine need for intubation but remember:  intubation can worsen hypotension</a:t>
            </a:r>
          </a:p>
          <a:p>
            <a:pPr lvl="1" eaLnBrk="1" hangingPunct="1">
              <a:buClr>
                <a:schemeClr val="tx1"/>
              </a:buClr>
              <a:buSzTx/>
              <a:buFontTx/>
              <a:buChar char="•"/>
            </a:pPr>
            <a:r>
              <a:rPr lang="en-US" sz="2000" dirty="0"/>
              <a:t>Sedatives can lower blood pressure</a:t>
            </a:r>
          </a:p>
          <a:p>
            <a:pPr lvl="1" eaLnBrk="1" hangingPunct="1">
              <a:buClr>
                <a:schemeClr val="tx1"/>
              </a:buClr>
              <a:buSzTx/>
              <a:buFontTx/>
              <a:buChar char="•"/>
            </a:pPr>
            <a:r>
              <a:rPr lang="en-US" sz="2000" dirty="0"/>
              <a:t>Positive pressure ventilation decreases preload </a:t>
            </a:r>
          </a:p>
          <a:p>
            <a:pPr lvl="1" eaLnBrk="1" hangingPunct="1">
              <a:buClr>
                <a:schemeClr val="tx1"/>
              </a:buClr>
              <a:buSzTx/>
              <a:buFontTx/>
              <a:buChar char="•"/>
            </a:pPr>
            <a:endParaRPr lang="en-US" sz="2000" dirty="0"/>
          </a:p>
          <a:p>
            <a:pPr eaLnBrk="1" hangingPunct="1">
              <a:buClr>
                <a:schemeClr val="tx1"/>
              </a:buClr>
              <a:buSzTx/>
              <a:buFontTx/>
              <a:buChar char="•"/>
            </a:pPr>
            <a:r>
              <a:rPr lang="en-US" sz="2000" dirty="0"/>
              <a:t>May need volume resuscitation prior to intubation to avoid hemodynamic collapse.</a:t>
            </a:r>
          </a:p>
        </p:txBody>
      </p:sp>
    </p:spTree>
    <p:extLst>
      <p:ext uri="{BB962C8B-B14F-4D97-AF65-F5344CB8AC3E}">
        <p14:creationId xmlns:p14="http://schemas.microsoft.com/office/powerpoint/2010/main" val="14187698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t>Control Work of Breathing</a:t>
            </a:r>
          </a:p>
        </p:txBody>
      </p:sp>
      <p:sp>
        <p:nvSpPr>
          <p:cNvPr id="44035" name="Rectangle 3"/>
          <p:cNvSpPr>
            <a:spLocks noGrp="1" noChangeArrowheads="1"/>
          </p:cNvSpPr>
          <p:nvPr>
            <p:ph idx="1"/>
          </p:nvPr>
        </p:nvSpPr>
        <p:spPr>
          <a:xfrm>
            <a:off x="609600" y="2133600"/>
            <a:ext cx="8305800" cy="4114800"/>
          </a:xfrm>
        </p:spPr>
        <p:txBody>
          <a:bodyPr>
            <a:normAutofit/>
          </a:bodyPr>
          <a:lstStyle/>
          <a:p>
            <a:pPr eaLnBrk="1" hangingPunct="1">
              <a:buClr>
                <a:schemeClr val="tx1"/>
              </a:buClr>
              <a:buSzTx/>
              <a:buFontTx/>
              <a:buChar char="•"/>
            </a:pPr>
            <a:r>
              <a:rPr lang="en-US" sz="2000" dirty="0"/>
              <a:t>Respiratory muscles consume a significant amount of oxygen.</a:t>
            </a:r>
          </a:p>
          <a:p>
            <a:pPr eaLnBrk="1" hangingPunct="1">
              <a:buClr>
                <a:schemeClr val="tx1"/>
              </a:buClr>
              <a:buSzTx/>
              <a:buFontTx/>
              <a:buChar char="•"/>
            </a:pPr>
            <a:endParaRPr lang="en-US" sz="2000" dirty="0"/>
          </a:p>
          <a:p>
            <a:pPr eaLnBrk="1" hangingPunct="1">
              <a:buClr>
                <a:schemeClr val="tx1"/>
              </a:buClr>
              <a:buSzTx/>
              <a:buFontTx/>
              <a:buChar char="•"/>
            </a:pPr>
            <a:r>
              <a:rPr lang="en-US" sz="2000" dirty="0"/>
              <a:t>Increased work of breathing can contribute to lactic acidosis.</a:t>
            </a:r>
          </a:p>
          <a:p>
            <a:pPr eaLnBrk="1" hangingPunct="1">
              <a:buClr>
                <a:schemeClr val="tx1"/>
              </a:buClr>
              <a:buSzTx/>
              <a:buFontTx/>
              <a:buChar char="•"/>
            </a:pPr>
            <a:endParaRPr lang="en-US" sz="2000" dirty="0"/>
          </a:p>
          <a:p>
            <a:pPr eaLnBrk="1" hangingPunct="1">
              <a:buClr>
                <a:schemeClr val="tx1"/>
              </a:buClr>
              <a:buSzTx/>
              <a:buFontTx/>
              <a:buChar char="•"/>
            </a:pPr>
            <a:r>
              <a:rPr lang="en-US" sz="2000" dirty="0"/>
              <a:t>Mechanical ventilation and sedation decrease work of breathing and improves survival</a:t>
            </a:r>
          </a:p>
        </p:txBody>
      </p:sp>
    </p:spTree>
    <p:extLst>
      <p:ext uri="{BB962C8B-B14F-4D97-AF65-F5344CB8AC3E}">
        <p14:creationId xmlns:p14="http://schemas.microsoft.com/office/powerpoint/2010/main" val="27907331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t>Optimizing Circulation</a:t>
            </a:r>
          </a:p>
        </p:txBody>
      </p:sp>
      <p:sp>
        <p:nvSpPr>
          <p:cNvPr id="45059" name="Rectangle 3"/>
          <p:cNvSpPr>
            <a:spLocks noGrp="1" noChangeArrowheads="1"/>
          </p:cNvSpPr>
          <p:nvPr>
            <p:ph idx="1"/>
          </p:nvPr>
        </p:nvSpPr>
        <p:spPr>
          <a:xfrm>
            <a:off x="685800" y="1981200"/>
            <a:ext cx="7772400" cy="4114800"/>
          </a:xfrm>
        </p:spPr>
        <p:txBody>
          <a:bodyPr>
            <a:normAutofit/>
          </a:bodyPr>
          <a:lstStyle/>
          <a:p>
            <a:pPr eaLnBrk="1" hangingPunct="1">
              <a:buClr>
                <a:schemeClr val="tx1"/>
              </a:buClr>
              <a:buSzTx/>
              <a:buFontTx/>
              <a:buChar char="•"/>
            </a:pPr>
            <a:r>
              <a:rPr lang="en-US" sz="2000" dirty="0"/>
              <a:t>Isotonic crystalloids</a:t>
            </a:r>
          </a:p>
          <a:p>
            <a:pPr eaLnBrk="1" hangingPunct="1">
              <a:buClr>
                <a:schemeClr val="tx1"/>
              </a:buClr>
              <a:buSzTx/>
              <a:buFontTx/>
              <a:buChar char="•"/>
            </a:pPr>
            <a:endParaRPr lang="en-US" sz="2000" dirty="0"/>
          </a:p>
          <a:p>
            <a:pPr eaLnBrk="1" hangingPunct="1">
              <a:buClr>
                <a:schemeClr val="tx1"/>
              </a:buClr>
              <a:buSzTx/>
              <a:buFontTx/>
              <a:buChar char="•"/>
            </a:pPr>
            <a:r>
              <a:rPr lang="en-US" sz="2000" dirty="0"/>
              <a:t>Titrated to:</a:t>
            </a:r>
          </a:p>
          <a:p>
            <a:pPr lvl="1" eaLnBrk="1" hangingPunct="1">
              <a:buClr>
                <a:schemeClr val="tx1"/>
              </a:buClr>
              <a:buSzTx/>
              <a:buFontTx/>
              <a:buChar char="•"/>
            </a:pPr>
            <a:r>
              <a:rPr lang="en-US" sz="2000" dirty="0"/>
              <a:t>CVP 8-12 mm Hg </a:t>
            </a:r>
          </a:p>
          <a:p>
            <a:pPr lvl="1" eaLnBrk="1" hangingPunct="1">
              <a:buClr>
                <a:schemeClr val="tx1"/>
              </a:buClr>
              <a:buSzTx/>
              <a:buFontTx/>
              <a:buChar char="•"/>
            </a:pPr>
            <a:r>
              <a:rPr lang="en-US" sz="2000" dirty="0"/>
              <a:t>Urine output 0.5 ml/kg/</a:t>
            </a:r>
            <a:r>
              <a:rPr lang="en-US" sz="2000" dirty="0" err="1"/>
              <a:t>hr</a:t>
            </a:r>
            <a:r>
              <a:rPr lang="en-US" sz="2000" dirty="0"/>
              <a:t> (30 ml/</a:t>
            </a:r>
            <a:r>
              <a:rPr lang="en-US" sz="2000" dirty="0" err="1"/>
              <a:t>hr</a:t>
            </a:r>
            <a:r>
              <a:rPr lang="en-US" sz="2000" dirty="0"/>
              <a:t>) </a:t>
            </a:r>
          </a:p>
          <a:p>
            <a:pPr lvl="1" eaLnBrk="1" hangingPunct="1">
              <a:buClr>
                <a:schemeClr val="tx1"/>
              </a:buClr>
              <a:buSzTx/>
              <a:buFontTx/>
              <a:buChar char="•"/>
            </a:pPr>
            <a:r>
              <a:rPr lang="en-US" sz="2000" dirty="0"/>
              <a:t>Improving heart rate</a:t>
            </a:r>
          </a:p>
          <a:p>
            <a:pPr lvl="1" eaLnBrk="1" hangingPunct="1">
              <a:buClr>
                <a:schemeClr val="tx1"/>
              </a:buClr>
              <a:buSzTx/>
              <a:buFontTx/>
              <a:buChar char="•"/>
            </a:pPr>
            <a:endParaRPr lang="en-US" sz="2000" dirty="0"/>
          </a:p>
          <a:p>
            <a:pPr eaLnBrk="1" hangingPunct="1">
              <a:buClr>
                <a:schemeClr val="tx1"/>
              </a:buClr>
              <a:buSzTx/>
              <a:buFontTx/>
              <a:buChar char="•"/>
            </a:pPr>
            <a:r>
              <a:rPr lang="en-US" sz="2000" dirty="0"/>
              <a:t>May require 4-6 L of fluids</a:t>
            </a:r>
          </a:p>
          <a:p>
            <a:pPr eaLnBrk="1" hangingPunct="1">
              <a:buClr>
                <a:schemeClr val="tx1"/>
              </a:buClr>
              <a:buSzTx/>
              <a:buFontTx/>
              <a:buChar char="•"/>
            </a:pPr>
            <a:endParaRPr lang="en-US" sz="2000" dirty="0"/>
          </a:p>
          <a:p>
            <a:pPr eaLnBrk="1" hangingPunct="1">
              <a:buClr>
                <a:schemeClr val="tx1"/>
              </a:buClr>
              <a:buSzTx/>
              <a:buFontTx/>
              <a:buChar char="•"/>
            </a:pPr>
            <a:r>
              <a:rPr lang="en-US" sz="2000" dirty="0"/>
              <a:t>No outcome benefit from colloids in comparison to </a:t>
            </a:r>
            <a:r>
              <a:rPr lang="en-US" sz="2000" dirty="0" err="1"/>
              <a:t>cystalloids</a:t>
            </a:r>
            <a:r>
              <a:rPr lang="en-US" sz="2000" dirty="0"/>
              <a:t>.</a:t>
            </a:r>
          </a:p>
        </p:txBody>
      </p:sp>
      <p:pic>
        <p:nvPicPr>
          <p:cNvPr id="45060" name="Picture 4" descr="MCj0398207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381000"/>
            <a:ext cx="1808163"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77442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85800"/>
            <a:ext cx="8686800" cy="1004888"/>
          </a:xfrm>
        </p:spPr>
        <p:txBody>
          <a:bodyPr/>
          <a:lstStyle/>
          <a:p>
            <a:pPr eaLnBrk="1" hangingPunct="1"/>
            <a:r>
              <a:rPr lang="en-US" dirty="0"/>
              <a:t>Maintaining Oxygen Delivery</a:t>
            </a:r>
          </a:p>
        </p:txBody>
      </p:sp>
      <p:sp>
        <p:nvSpPr>
          <p:cNvPr id="46083" name="Rectangle 3"/>
          <p:cNvSpPr>
            <a:spLocks noGrp="1" noChangeArrowheads="1"/>
          </p:cNvSpPr>
          <p:nvPr>
            <p:ph idx="1"/>
          </p:nvPr>
        </p:nvSpPr>
        <p:spPr>
          <a:xfrm>
            <a:off x="152400" y="1981200"/>
            <a:ext cx="8534400" cy="4114800"/>
          </a:xfrm>
        </p:spPr>
        <p:txBody>
          <a:bodyPr>
            <a:normAutofit/>
          </a:bodyPr>
          <a:lstStyle/>
          <a:p>
            <a:pPr eaLnBrk="1" hangingPunct="1">
              <a:buClr>
                <a:schemeClr val="tx1"/>
              </a:buClr>
              <a:buSzTx/>
              <a:buFontTx/>
              <a:buChar char="•"/>
            </a:pPr>
            <a:r>
              <a:rPr lang="en-US" sz="2000" dirty="0"/>
              <a:t>Decrease oxygen demands</a:t>
            </a:r>
          </a:p>
          <a:p>
            <a:pPr lvl="1" eaLnBrk="1" hangingPunct="1">
              <a:buClr>
                <a:schemeClr val="tx1"/>
              </a:buClr>
              <a:buSzTx/>
              <a:buFontTx/>
              <a:buChar char="•"/>
            </a:pPr>
            <a:r>
              <a:rPr lang="en-US" sz="2000" dirty="0"/>
              <a:t>Provide analgesia and anxiolytics to relax muscles and avoid shivering.</a:t>
            </a:r>
          </a:p>
          <a:p>
            <a:pPr lvl="1" eaLnBrk="1" hangingPunct="1">
              <a:buClr>
                <a:schemeClr val="tx1"/>
              </a:buClr>
              <a:buSzTx/>
              <a:buFontTx/>
              <a:buChar char="•"/>
            </a:pPr>
            <a:endParaRPr lang="en-US" sz="2000" dirty="0"/>
          </a:p>
          <a:p>
            <a:pPr eaLnBrk="1" hangingPunct="1">
              <a:buClr>
                <a:schemeClr val="tx1"/>
              </a:buClr>
              <a:buSzTx/>
              <a:buFontTx/>
              <a:buChar char="•"/>
            </a:pPr>
            <a:r>
              <a:rPr lang="en-US" sz="2000" dirty="0"/>
              <a:t>Maintain arterial oxygen saturation/content</a:t>
            </a:r>
          </a:p>
          <a:p>
            <a:pPr lvl="1" eaLnBrk="1" hangingPunct="1">
              <a:buClr>
                <a:schemeClr val="tx1"/>
              </a:buClr>
              <a:buSzTx/>
              <a:buFontTx/>
              <a:buChar char="•"/>
            </a:pPr>
            <a:r>
              <a:rPr lang="en-US" sz="2000" dirty="0"/>
              <a:t>Give supplemental oxygen</a:t>
            </a:r>
          </a:p>
          <a:p>
            <a:pPr lvl="1" eaLnBrk="1" hangingPunct="1">
              <a:buClr>
                <a:schemeClr val="tx1"/>
              </a:buClr>
              <a:buSzTx/>
              <a:buFontTx/>
              <a:buChar char="•"/>
            </a:pPr>
            <a:r>
              <a:rPr lang="en-US" sz="2000" dirty="0"/>
              <a:t>Maintain Hemoglobin &gt; 10 g/dL</a:t>
            </a:r>
          </a:p>
          <a:p>
            <a:pPr lvl="1" eaLnBrk="1" hangingPunct="1">
              <a:buClr>
                <a:schemeClr val="tx1"/>
              </a:buClr>
              <a:buSzTx/>
              <a:buFontTx/>
              <a:buChar char="•"/>
            </a:pPr>
            <a:endParaRPr lang="en-US" sz="2000" dirty="0"/>
          </a:p>
          <a:p>
            <a:pPr eaLnBrk="1" hangingPunct="1">
              <a:buClr>
                <a:schemeClr val="tx1"/>
              </a:buClr>
              <a:buSzTx/>
              <a:buFontTx/>
              <a:buChar char="•"/>
            </a:pPr>
            <a:r>
              <a:rPr lang="en-US" sz="2000" dirty="0"/>
              <a:t>Serial lactate levels or central venous oxygen saturations to assess tissue oxygen extraction.</a:t>
            </a:r>
          </a:p>
        </p:txBody>
      </p:sp>
    </p:spTree>
    <p:extLst>
      <p:ext uri="{BB962C8B-B14F-4D97-AF65-F5344CB8AC3E}">
        <p14:creationId xmlns:p14="http://schemas.microsoft.com/office/powerpoint/2010/main" val="30426192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t>End Points of Resuscitation</a:t>
            </a:r>
          </a:p>
        </p:txBody>
      </p:sp>
      <p:sp>
        <p:nvSpPr>
          <p:cNvPr id="48131" name="Rectangle 3"/>
          <p:cNvSpPr>
            <a:spLocks noGrp="1" noChangeArrowheads="1"/>
          </p:cNvSpPr>
          <p:nvPr>
            <p:ph idx="1"/>
          </p:nvPr>
        </p:nvSpPr>
        <p:spPr>
          <a:xfrm>
            <a:off x="838200" y="2057400"/>
            <a:ext cx="7772400" cy="4114800"/>
          </a:xfrm>
        </p:spPr>
        <p:txBody>
          <a:bodyPr/>
          <a:lstStyle/>
          <a:p>
            <a:pPr eaLnBrk="1" hangingPunct="1">
              <a:lnSpc>
                <a:spcPct val="90000"/>
              </a:lnSpc>
              <a:buClr>
                <a:schemeClr val="tx1"/>
              </a:buClr>
              <a:buSzTx/>
              <a:buFontTx/>
              <a:buChar char="•"/>
            </a:pPr>
            <a:r>
              <a:rPr lang="en-US" sz="2000" dirty="0"/>
              <a:t>Goal of resuscitation is to maximize survival and minimize morbidity.</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Use objective hemodynamic and physiologic values to guide therapy.</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Goal directed approach</a:t>
            </a:r>
          </a:p>
          <a:p>
            <a:pPr lvl="1" eaLnBrk="1" hangingPunct="1">
              <a:lnSpc>
                <a:spcPct val="90000"/>
              </a:lnSpc>
              <a:buClr>
                <a:schemeClr val="tx1"/>
              </a:buClr>
              <a:buSzTx/>
              <a:buFontTx/>
              <a:buChar char="•"/>
            </a:pPr>
            <a:r>
              <a:rPr lang="en-US" sz="2000" dirty="0"/>
              <a:t>Urine output &gt; 0.5 mL/kg/</a:t>
            </a:r>
            <a:r>
              <a:rPr lang="en-US" sz="2000" dirty="0" err="1"/>
              <a:t>hr</a:t>
            </a:r>
            <a:endParaRPr lang="en-US" sz="2000" dirty="0"/>
          </a:p>
          <a:p>
            <a:pPr lvl="1" eaLnBrk="1" hangingPunct="1">
              <a:lnSpc>
                <a:spcPct val="90000"/>
              </a:lnSpc>
              <a:buClr>
                <a:schemeClr val="tx1"/>
              </a:buClr>
              <a:buSzTx/>
              <a:buFontTx/>
              <a:buChar char="•"/>
            </a:pPr>
            <a:r>
              <a:rPr lang="en-US" sz="2000" dirty="0"/>
              <a:t>CVP 8-12 mmHg</a:t>
            </a:r>
          </a:p>
          <a:p>
            <a:pPr lvl="1" eaLnBrk="1" hangingPunct="1">
              <a:lnSpc>
                <a:spcPct val="90000"/>
              </a:lnSpc>
              <a:buClr>
                <a:schemeClr val="tx1"/>
              </a:buClr>
              <a:buSzTx/>
              <a:buFontTx/>
              <a:buChar char="•"/>
            </a:pPr>
            <a:r>
              <a:rPr lang="en-US" sz="2000" dirty="0"/>
              <a:t>MAP 65 to 90 mmHg</a:t>
            </a:r>
          </a:p>
          <a:p>
            <a:pPr lvl="1" eaLnBrk="1" hangingPunct="1">
              <a:lnSpc>
                <a:spcPct val="90000"/>
              </a:lnSpc>
              <a:buClr>
                <a:schemeClr val="tx1"/>
              </a:buClr>
              <a:buSzTx/>
              <a:buFontTx/>
              <a:buChar char="•"/>
            </a:pPr>
            <a:r>
              <a:rPr lang="en-US" sz="2000" dirty="0"/>
              <a:t>Central venous oxygen concentration &gt; 70%</a:t>
            </a:r>
          </a:p>
          <a:p>
            <a:pPr eaLnBrk="1" hangingPunct="1">
              <a:lnSpc>
                <a:spcPct val="90000"/>
              </a:lnSpc>
              <a:buFont typeface="Wingdings" pitchFamily="-112" charset="2"/>
              <a:buNone/>
            </a:pPr>
            <a:endParaRPr lang="en-US" sz="2800" dirty="0"/>
          </a:p>
        </p:txBody>
      </p:sp>
    </p:spTree>
    <p:extLst>
      <p:ext uri="{BB962C8B-B14F-4D97-AF65-F5344CB8AC3E}">
        <p14:creationId xmlns:p14="http://schemas.microsoft.com/office/powerpoint/2010/main" val="17578917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t>Persistent Hypotension</a:t>
            </a:r>
          </a:p>
        </p:txBody>
      </p:sp>
      <p:sp>
        <p:nvSpPr>
          <p:cNvPr id="49155" name="Rectangle 3"/>
          <p:cNvSpPr>
            <a:spLocks noGrp="1" noChangeArrowheads="1"/>
          </p:cNvSpPr>
          <p:nvPr>
            <p:ph sz="half" idx="1"/>
          </p:nvPr>
        </p:nvSpPr>
        <p:spPr>
          <a:xfrm>
            <a:off x="990600" y="1981200"/>
            <a:ext cx="5903913" cy="4114800"/>
          </a:xfrm>
        </p:spPr>
        <p:txBody>
          <a:bodyPr>
            <a:normAutofit/>
          </a:bodyPr>
          <a:lstStyle/>
          <a:p>
            <a:pPr eaLnBrk="1" hangingPunct="1">
              <a:buClr>
                <a:schemeClr val="tx1"/>
              </a:buClr>
              <a:buSzTx/>
              <a:buFontTx/>
              <a:buChar char="•"/>
            </a:pPr>
            <a:endParaRPr lang="en-US" sz="2000" dirty="0"/>
          </a:p>
          <a:p>
            <a:pPr eaLnBrk="1" hangingPunct="1">
              <a:buClr>
                <a:schemeClr val="tx1"/>
              </a:buClr>
              <a:buSzTx/>
              <a:buFontTx/>
              <a:buChar char="•"/>
            </a:pPr>
            <a:endParaRPr lang="en-US" sz="2000" dirty="0"/>
          </a:p>
          <a:p>
            <a:pPr eaLnBrk="1" hangingPunct="1">
              <a:buClr>
                <a:schemeClr val="tx1"/>
              </a:buClr>
              <a:buSzTx/>
              <a:buFontTx/>
              <a:buChar char="•"/>
            </a:pPr>
            <a:r>
              <a:rPr lang="en-US" sz="2000" dirty="0"/>
              <a:t>Inadequate volume resuscitation</a:t>
            </a:r>
          </a:p>
          <a:p>
            <a:pPr eaLnBrk="1" hangingPunct="1">
              <a:buClr>
                <a:schemeClr val="tx1"/>
              </a:buClr>
              <a:buSzTx/>
              <a:buFontTx/>
              <a:buChar char="•"/>
            </a:pPr>
            <a:r>
              <a:rPr lang="en-US" sz="2000" dirty="0"/>
              <a:t>Pneumothorax</a:t>
            </a:r>
          </a:p>
          <a:p>
            <a:pPr eaLnBrk="1" hangingPunct="1">
              <a:buClr>
                <a:schemeClr val="tx1"/>
              </a:buClr>
              <a:buSzTx/>
              <a:buFontTx/>
              <a:buChar char="•"/>
            </a:pPr>
            <a:r>
              <a:rPr lang="en-US" sz="2000" dirty="0"/>
              <a:t>Cardiac </a:t>
            </a:r>
            <a:r>
              <a:rPr lang="en-US" sz="2000" dirty="0" err="1"/>
              <a:t>tamponade</a:t>
            </a:r>
            <a:endParaRPr lang="en-US" sz="2000" dirty="0"/>
          </a:p>
          <a:p>
            <a:pPr eaLnBrk="1" hangingPunct="1">
              <a:buClr>
                <a:schemeClr val="tx1"/>
              </a:buClr>
              <a:buSzTx/>
              <a:buFontTx/>
              <a:buChar char="•"/>
            </a:pPr>
            <a:r>
              <a:rPr lang="en-US" sz="2000" dirty="0"/>
              <a:t>Hidden bleeding</a:t>
            </a:r>
          </a:p>
          <a:p>
            <a:pPr eaLnBrk="1" hangingPunct="1">
              <a:buClr>
                <a:schemeClr val="tx1"/>
              </a:buClr>
              <a:buSzTx/>
              <a:buFontTx/>
              <a:buChar char="•"/>
            </a:pPr>
            <a:r>
              <a:rPr lang="en-US" sz="2000" dirty="0"/>
              <a:t>Adrenal insufficiency</a:t>
            </a:r>
          </a:p>
          <a:p>
            <a:pPr eaLnBrk="1" hangingPunct="1">
              <a:buClr>
                <a:schemeClr val="tx1"/>
              </a:buClr>
              <a:buSzTx/>
              <a:buFontTx/>
              <a:buChar char="•"/>
            </a:pPr>
            <a:r>
              <a:rPr lang="en-US" sz="2000" dirty="0"/>
              <a:t>Medication allergy</a:t>
            </a:r>
          </a:p>
        </p:txBody>
      </p:sp>
    </p:spTree>
    <p:extLst>
      <p:ext uri="{BB962C8B-B14F-4D97-AF65-F5344CB8AC3E}">
        <p14:creationId xmlns:p14="http://schemas.microsoft.com/office/powerpoint/2010/main" val="27660586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pPr eaLnBrk="1" hangingPunct="1"/>
            <a:r>
              <a:rPr lang="en-US"/>
              <a:t>Hypovolemic Shock</a:t>
            </a:r>
          </a:p>
        </p:txBody>
      </p:sp>
      <p:pic>
        <p:nvPicPr>
          <p:cNvPr id="53251" name="Picture 8" descr="Course%20600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514600"/>
            <a:ext cx="3235325"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42691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Compensatory mechanisms -</a:t>
            </a:r>
            <a:endParaRPr lang="en-US" dirty="0"/>
          </a:p>
        </p:txBody>
      </p:sp>
      <p:sp>
        <p:nvSpPr>
          <p:cNvPr id="3" name="Content Placeholder 2"/>
          <p:cNvSpPr>
            <a:spLocks noGrp="1"/>
          </p:cNvSpPr>
          <p:nvPr>
            <p:ph idx="1"/>
          </p:nvPr>
        </p:nvSpPr>
        <p:spPr/>
        <p:txBody>
          <a:bodyPr/>
          <a:lstStyle/>
          <a:p>
            <a:r>
              <a:rPr lang="en-IN" dirty="0"/>
              <a:t>Tachycardia.</a:t>
            </a:r>
          </a:p>
          <a:p>
            <a:r>
              <a:rPr lang="en-IN" dirty="0"/>
              <a:t>Vasoconstriction.</a:t>
            </a:r>
          </a:p>
          <a:p>
            <a:r>
              <a:rPr lang="en-IN" dirty="0"/>
              <a:t>Increased contractility of heart.</a:t>
            </a:r>
          </a:p>
          <a:p>
            <a:r>
              <a:rPr lang="en-IN" dirty="0"/>
              <a:t>Increased venous tone.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t>Hypovolemic Shock</a:t>
            </a:r>
          </a:p>
        </p:txBody>
      </p:sp>
      <p:sp>
        <p:nvSpPr>
          <p:cNvPr id="55299" name="Rectangle 3"/>
          <p:cNvSpPr>
            <a:spLocks noGrp="1" noChangeArrowheads="1"/>
          </p:cNvSpPr>
          <p:nvPr>
            <p:ph idx="1"/>
          </p:nvPr>
        </p:nvSpPr>
        <p:spPr/>
        <p:txBody>
          <a:bodyPr>
            <a:normAutofit/>
          </a:bodyPr>
          <a:lstStyle/>
          <a:p>
            <a:pPr eaLnBrk="1" hangingPunct="1">
              <a:lnSpc>
                <a:spcPct val="90000"/>
              </a:lnSpc>
              <a:buClr>
                <a:schemeClr val="tx1"/>
              </a:buClr>
              <a:buSzTx/>
              <a:buFontTx/>
              <a:buChar char="•"/>
            </a:pPr>
            <a:r>
              <a:rPr lang="en-US" sz="2000" dirty="0"/>
              <a:t>CABs.</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Establish 2 large bore IVs or a central line or intra-osseous line.</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Crystalloids</a:t>
            </a:r>
          </a:p>
          <a:p>
            <a:pPr lvl="1" eaLnBrk="1" hangingPunct="1">
              <a:lnSpc>
                <a:spcPct val="90000"/>
              </a:lnSpc>
              <a:buClr>
                <a:schemeClr val="tx1"/>
              </a:buClr>
              <a:buSzTx/>
              <a:buFontTx/>
              <a:buChar char="•"/>
            </a:pPr>
            <a:r>
              <a:rPr lang="en-US" sz="2000" dirty="0"/>
              <a:t>Normal Saline or Lactate Ringers</a:t>
            </a:r>
          </a:p>
          <a:p>
            <a:pPr marL="393192" lvl="1" indent="0" eaLnBrk="1" hangingPunct="1">
              <a:lnSpc>
                <a:spcPct val="90000"/>
              </a:lnSpc>
              <a:buClr>
                <a:schemeClr val="tx1"/>
              </a:buClr>
              <a:buSzTx/>
              <a:buNone/>
            </a:pPr>
            <a:endParaRPr lang="en-US" sz="2000" dirty="0"/>
          </a:p>
          <a:p>
            <a:pPr eaLnBrk="1" hangingPunct="1">
              <a:lnSpc>
                <a:spcPct val="90000"/>
              </a:lnSpc>
              <a:buClr>
                <a:schemeClr val="tx1"/>
              </a:buClr>
              <a:buSzTx/>
              <a:buFontTx/>
              <a:buChar char="•"/>
            </a:pPr>
            <a:r>
              <a:rPr lang="en-US" sz="2000" dirty="0"/>
              <a:t>PRBCs</a:t>
            </a:r>
          </a:p>
          <a:p>
            <a:pPr lvl="1" eaLnBrk="1" hangingPunct="1">
              <a:lnSpc>
                <a:spcPct val="90000"/>
              </a:lnSpc>
              <a:buClr>
                <a:schemeClr val="tx1"/>
              </a:buClr>
              <a:buSzTx/>
              <a:buFontTx/>
              <a:buChar char="•"/>
            </a:pPr>
            <a:r>
              <a:rPr lang="en-US" sz="2000" dirty="0"/>
              <a:t>O negative or cross matched</a:t>
            </a:r>
          </a:p>
          <a:p>
            <a:pPr lvl="1"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Control any bleeding</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Arrange definitive treatment</a:t>
            </a:r>
          </a:p>
        </p:txBody>
      </p:sp>
    </p:spTree>
    <p:extLst>
      <p:ext uri="{BB962C8B-B14F-4D97-AF65-F5344CB8AC3E}">
        <p14:creationId xmlns:p14="http://schemas.microsoft.com/office/powerpoint/2010/main" val="1049078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z="4000"/>
              <a:t>Evaluation of Hypovolemic Shock</a:t>
            </a:r>
          </a:p>
        </p:txBody>
      </p:sp>
      <p:sp>
        <p:nvSpPr>
          <p:cNvPr id="56323" name="Rectangle 4"/>
          <p:cNvSpPr>
            <a:spLocks noGrp="1" noChangeArrowheads="1"/>
          </p:cNvSpPr>
          <p:nvPr>
            <p:ph sz="half" idx="1"/>
          </p:nvPr>
        </p:nvSpPr>
        <p:spPr>
          <a:xfrm>
            <a:off x="990600" y="2057400"/>
            <a:ext cx="4114800" cy="4114800"/>
          </a:xfrm>
        </p:spPr>
        <p:txBody>
          <a:bodyPr>
            <a:normAutofit/>
          </a:bodyPr>
          <a:lstStyle/>
          <a:p>
            <a:pPr eaLnBrk="1" hangingPunct="1">
              <a:buClr>
                <a:schemeClr val="tx1"/>
              </a:buClr>
              <a:buSzTx/>
              <a:buFontTx/>
              <a:buChar char="•"/>
            </a:pPr>
            <a:r>
              <a:rPr lang="en-US" sz="2000" dirty="0"/>
              <a:t>CBC</a:t>
            </a:r>
          </a:p>
          <a:p>
            <a:pPr eaLnBrk="1" hangingPunct="1">
              <a:buClr>
                <a:schemeClr val="tx1"/>
              </a:buClr>
              <a:buSzTx/>
              <a:buFontTx/>
              <a:buChar char="•"/>
            </a:pPr>
            <a:endParaRPr lang="en-US" sz="2000" dirty="0"/>
          </a:p>
          <a:p>
            <a:pPr eaLnBrk="1" hangingPunct="1">
              <a:buClr>
                <a:schemeClr val="tx1"/>
              </a:buClr>
              <a:buSzTx/>
              <a:buFontTx/>
              <a:buChar char="•"/>
            </a:pPr>
            <a:r>
              <a:rPr lang="en-US" sz="2000" dirty="0"/>
              <a:t>ABG/lactate</a:t>
            </a:r>
          </a:p>
          <a:p>
            <a:pPr eaLnBrk="1" hangingPunct="1">
              <a:buClr>
                <a:schemeClr val="tx1"/>
              </a:buClr>
              <a:buSzTx/>
              <a:buFontTx/>
              <a:buChar char="•"/>
            </a:pPr>
            <a:endParaRPr lang="en-US" sz="2000" dirty="0"/>
          </a:p>
          <a:p>
            <a:pPr eaLnBrk="1" hangingPunct="1">
              <a:buClr>
                <a:schemeClr val="tx1"/>
              </a:buClr>
              <a:buSzTx/>
              <a:buFontTx/>
              <a:buChar char="•"/>
            </a:pPr>
            <a:r>
              <a:rPr lang="en-US" sz="2000" dirty="0"/>
              <a:t>Electrolytes</a:t>
            </a:r>
          </a:p>
          <a:p>
            <a:pPr eaLnBrk="1" hangingPunct="1">
              <a:buClr>
                <a:schemeClr val="tx1"/>
              </a:buClr>
              <a:buSzTx/>
              <a:buFontTx/>
              <a:buChar char="•"/>
            </a:pPr>
            <a:endParaRPr lang="en-US" sz="2000" dirty="0"/>
          </a:p>
          <a:p>
            <a:pPr eaLnBrk="1" hangingPunct="1">
              <a:buClr>
                <a:schemeClr val="tx1"/>
              </a:buClr>
              <a:buSzTx/>
              <a:buFontTx/>
              <a:buChar char="•"/>
            </a:pPr>
            <a:r>
              <a:rPr lang="en-US" sz="2000" dirty="0"/>
              <a:t>BUN, </a:t>
            </a:r>
            <a:r>
              <a:rPr lang="en-US" sz="2000" dirty="0" err="1"/>
              <a:t>Creatinine</a:t>
            </a:r>
            <a:endParaRPr lang="en-US" sz="2000" dirty="0"/>
          </a:p>
          <a:p>
            <a:pPr eaLnBrk="1" hangingPunct="1">
              <a:buClr>
                <a:schemeClr val="tx1"/>
              </a:buClr>
              <a:buSzTx/>
              <a:buFontTx/>
              <a:buChar char="•"/>
            </a:pPr>
            <a:endParaRPr lang="en-US" sz="2000" dirty="0"/>
          </a:p>
          <a:p>
            <a:pPr eaLnBrk="1" hangingPunct="1">
              <a:buClr>
                <a:schemeClr val="tx1"/>
              </a:buClr>
              <a:buSzTx/>
              <a:buFontTx/>
              <a:buChar char="•"/>
            </a:pPr>
            <a:r>
              <a:rPr lang="en-US" sz="2000" dirty="0"/>
              <a:t>Coagulation studies</a:t>
            </a:r>
          </a:p>
          <a:p>
            <a:pPr eaLnBrk="1" hangingPunct="1">
              <a:buClr>
                <a:schemeClr val="tx1"/>
              </a:buClr>
              <a:buSzTx/>
              <a:buFontTx/>
              <a:buChar char="•"/>
            </a:pPr>
            <a:endParaRPr lang="en-US" sz="2000" dirty="0"/>
          </a:p>
          <a:p>
            <a:pPr eaLnBrk="1" hangingPunct="1">
              <a:buClr>
                <a:schemeClr val="tx1"/>
              </a:buClr>
              <a:buSzTx/>
              <a:buFontTx/>
              <a:buChar char="•"/>
            </a:pPr>
            <a:r>
              <a:rPr lang="en-US" sz="2000" dirty="0"/>
              <a:t>Type and cross-match</a:t>
            </a:r>
          </a:p>
        </p:txBody>
      </p:sp>
      <p:sp>
        <p:nvSpPr>
          <p:cNvPr id="56324" name="Rectangle 5"/>
          <p:cNvSpPr>
            <a:spLocks noGrp="1" noChangeArrowheads="1"/>
          </p:cNvSpPr>
          <p:nvPr>
            <p:ph sz="half" idx="2"/>
          </p:nvPr>
        </p:nvSpPr>
        <p:spPr>
          <a:xfrm>
            <a:off x="5146675" y="2017713"/>
            <a:ext cx="3808413" cy="4114800"/>
          </a:xfrm>
        </p:spPr>
        <p:txBody>
          <a:bodyPr/>
          <a:lstStyle/>
          <a:p>
            <a:pPr lvl="1" eaLnBrk="1" hangingPunct="1"/>
            <a:r>
              <a:rPr lang="en-US" dirty="0"/>
              <a:t>Radiological investigations as indicated.</a:t>
            </a:r>
          </a:p>
        </p:txBody>
      </p:sp>
    </p:spTree>
    <p:extLst>
      <p:ext uri="{BB962C8B-B14F-4D97-AF65-F5344CB8AC3E}">
        <p14:creationId xmlns:p14="http://schemas.microsoft.com/office/powerpoint/2010/main" val="38573275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dirty="0"/>
              <a:t>Septic Shock</a:t>
            </a:r>
          </a:p>
        </p:txBody>
      </p:sp>
    </p:spTree>
    <p:extLst>
      <p:ext uri="{BB962C8B-B14F-4D97-AF65-F5344CB8AC3E}">
        <p14:creationId xmlns:p14="http://schemas.microsoft.com/office/powerpoint/2010/main" val="27368307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dirty="0"/>
              <a:t>Baseline investigations</a:t>
            </a:r>
          </a:p>
        </p:txBody>
      </p:sp>
      <p:sp>
        <p:nvSpPr>
          <p:cNvPr id="65539" name="Rectangle 3"/>
          <p:cNvSpPr>
            <a:spLocks noGrp="1" noChangeArrowheads="1"/>
          </p:cNvSpPr>
          <p:nvPr>
            <p:ph idx="1"/>
          </p:nvPr>
        </p:nvSpPr>
        <p:spPr/>
        <p:txBody>
          <a:bodyPr>
            <a:normAutofit/>
          </a:bodyPr>
          <a:lstStyle/>
          <a:p>
            <a:pPr>
              <a:buClr>
                <a:schemeClr val="tx1"/>
              </a:buClr>
              <a:buSzTx/>
              <a:buFontTx/>
              <a:buChar char="•"/>
            </a:pPr>
            <a:r>
              <a:rPr lang="en-US" sz="2000" dirty="0"/>
              <a:t>CBC, PC, coagulation profile, LFTs, lipase.</a:t>
            </a:r>
          </a:p>
          <a:p>
            <a:pPr>
              <a:buClr>
                <a:schemeClr val="tx1"/>
              </a:buClr>
              <a:buSzTx/>
              <a:buFontTx/>
              <a:buChar char="•"/>
            </a:pPr>
            <a:endParaRPr lang="en-US" sz="2000" dirty="0"/>
          </a:p>
          <a:p>
            <a:pPr>
              <a:buClr>
                <a:schemeClr val="tx1"/>
              </a:buClr>
              <a:buSzTx/>
              <a:buFontTx/>
              <a:buChar char="•"/>
            </a:pPr>
            <a:r>
              <a:rPr lang="en-US" sz="2000" dirty="0"/>
              <a:t>ABG with lactate.</a:t>
            </a:r>
          </a:p>
          <a:p>
            <a:pPr>
              <a:buClr>
                <a:schemeClr val="tx1"/>
              </a:buClr>
              <a:buSzTx/>
              <a:buFontTx/>
              <a:buChar char="•"/>
            </a:pPr>
            <a:endParaRPr lang="en-US" sz="2000" dirty="0"/>
          </a:p>
          <a:p>
            <a:pPr>
              <a:buClr>
                <a:schemeClr val="tx1"/>
              </a:buClr>
              <a:buSzTx/>
              <a:buFontTx/>
              <a:buChar char="•"/>
            </a:pPr>
            <a:r>
              <a:rPr lang="en-US" sz="2000" dirty="0"/>
              <a:t>Blood culture x 2, urine culture.</a:t>
            </a:r>
          </a:p>
          <a:p>
            <a:pPr>
              <a:buClr>
                <a:schemeClr val="tx1"/>
              </a:buClr>
              <a:buSzTx/>
              <a:buFontTx/>
              <a:buChar char="•"/>
            </a:pPr>
            <a:endParaRPr lang="en-US" sz="2000" dirty="0"/>
          </a:p>
          <a:p>
            <a:pPr>
              <a:buClr>
                <a:schemeClr val="tx1"/>
              </a:buClr>
              <a:buSzTx/>
              <a:buFontTx/>
              <a:buChar char="•"/>
            </a:pPr>
            <a:r>
              <a:rPr lang="en-US" sz="2000" dirty="0"/>
              <a:t>CXR.</a:t>
            </a:r>
          </a:p>
          <a:p>
            <a:pPr>
              <a:buClr>
                <a:schemeClr val="tx1"/>
              </a:buClr>
              <a:buSzTx/>
              <a:buFontTx/>
              <a:buChar char="•"/>
            </a:pPr>
            <a:endParaRPr lang="en-US" sz="2000" dirty="0"/>
          </a:p>
          <a:p>
            <a:pPr eaLnBrk="1" hangingPunct="1">
              <a:buClr>
                <a:schemeClr val="tx1"/>
              </a:buClr>
              <a:buSzTx/>
              <a:buFontTx/>
              <a:buChar char="•"/>
            </a:pPr>
            <a:r>
              <a:rPr lang="en-US" sz="2000" dirty="0"/>
              <a:t>Cardiac monitor.</a:t>
            </a:r>
          </a:p>
          <a:p>
            <a:pPr eaLnBrk="1" hangingPunct="1">
              <a:buClr>
                <a:schemeClr val="tx1"/>
              </a:buClr>
              <a:buSzTx/>
              <a:buFontTx/>
              <a:buChar char="•"/>
            </a:pPr>
            <a:endParaRPr lang="en-US" sz="2000" dirty="0"/>
          </a:p>
          <a:p>
            <a:pPr eaLnBrk="1" hangingPunct="1">
              <a:buClr>
                <a:schemeClr val="tx1"/>
              </a:buClr>
              <a:buSzTx/>
              <a:buFontTx/>
              <a:buChar char="•"/>
            </a:pPr>
            <a:r>
              <a:rPr lang="en-US" sz="2000" dirty="0"/>
              <a:t>Pulse </a:t>
            </a:r>
            <a:r>
              <a:rPr lang="en-US" sz="2000" dirty="0" err="1"/>
              <a:t>oximetry</a:t>
            </a:r>
            <a:r>
              <a:rPr lang="en-US" sz="2000" dirty="0"/>
              <a:t>.</a:t>
            </a:r>
          </a:p>
        </p:txBody>
      </p:sp>
    </p:spTree>
    <p:extLst>
      <p:ext uri="{BB962C8B-B14F-4D97-AF65-F5344CB8AC3E}">
        <p14:creationId xmlns:p14="http://schemas.microsoft.com/office/powerpoint/2010/main" val="42693208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ChangeArrowheads="1"/>
          </p:cNvSpPr>
          <p:nvPr>
            <p:ph type="title"/>
          </p:nvPr>
        </p:nvSpPr>
        <p:spPr/>
        <p:txBody>
          <a:bodyPr/>
          <a:lstStyle/>
          <a:p>
            <a:pPr eaLnBrk="1" hangingPunct="1"/>
            <a:r>
              <a:rPr lang="en-US"/>
              <a:t>Treatment of Septic Shock</a:t>
            </a:r>
          </a:p>
        </p:txBody>
      </p:sp>
      <p:sp>
        <p:nvSpPr>
          <p:cNvPr id="66563" name="Rectangle 1027"/>
          <p:cNvSpPr>
            <a:spLocks noGrp="1" noChangeArrowheads="1"/>
          </p:cNvSpPr>
          <p:nvPr>
            <p:ph idx="1"/>
          </p:nvPr>
        </p:nvSpPr>
        <p:spPr/>
        <p:txBody>
          <a:bodyPr>
            <a:normAutofit/>
          </a:bodyPr>
          <a:lstStyle/>
          <a:p>
            <a:pPr eaLnBrk="1" hangingPunct="1">
              <a:buClr>
                <a:schemeClr val="tx1"/>
              </a:buClr>
              <a:buSzTx/>
              <a:buFontTx/>
              <a:buChar char="•"/>
            </a:pPr>
            <a:r>
              <a:rPr lang="en-US" sz="2000" dirty="0"/>
              <a:t>2 large bore IVs</a:t>
            </a:r>
          </a:p>
          <a:p>
            <a:pPr lvl="1" eaLnBrk="1" hangingPunct="1">
              <a:buClr>
                <a:schemeClr val="tx1"/>
              </a:buClr>
              <a:buSzTx/>
              <a:buFontTx/>
              <a:buChar char="•"/>
            </a:pPr>
            <a:r>
              <a:rPr lang="en-US" sz="2000" dirty="0"/>
              <a:t>NS IV bolus</a:t>
            </a:r>
          </a:p>
          <a:p>
            <a:pPr lvl="1" eaLnBrk="1" hangingPunct="1">
              <a:buClr>
                <a:schemeClr val="tx1"/>
              </a:buClr>
              <a:buSzTx/>
              <a:buFontTx/>
              <a:buChar char="•"/>
            </a:pPr>
            <a:endParaRPr lang="en-US" sz="2000" dirty="0"/>
          </a:p>
          <a:p>
            <a:pPr eaLnBrk="1" hangingPunct="1">
              <a:buClr>
                <a:schemeClr val="tx1"/>
              </a:buClr>
              <a:buSzTx/>
              <a:buFontTx/>
              <a:buChar char="•"/>
            </a:pPr>
            <a:r>
              <a:rPr lang="en-US" sz="2000" dirty="0"/>
              <a:t>Supplemental oxygen</a:t>
            </a:r>
          </a:p>
          <a:p>
            <a:pPr eaLnBrk="1" hangingPunct="1">
              <a:buClr>
                <a:schemeClr val="tx1"/>
              </a:buClr>
              <a:buSzTx/>
              <a:buFontTx/>
              <a:buChar char="•"/>
            </a:pPr>
            <a:endParaRPr lang="en-US" sz="2000" dirty="0"/>
          </a:p>
          <a:p>
            <a:pPr eaLnBrk="1" hangingPunct="1">
              <a:buClr>
                <a:schemeClr val="tx1"/>
              </a:buClr>
              <a:buSzTx/>
              <a:buFontTx/>
              <a:buChar char="•"/>
            </a:pPr>
            <a:r>
              <a:rPr lang="en-US" sz="2000" dirty="0"/>
              <a:t>Empiric antibiotics, based on suspected source, as soon as possible.</a:t>
            </a:r>
          </a:p>
          <a:p>
            <a:pPr eaLnBrk="1" hangingPunct="1">
              <a:buFont typeface="Wingdings" pitchFamily="-112" charset="2"/>
              <a:buNone/>
            </a:pPr>
            <a:endParaRPr lang="en-US" sz="2000" dirty="0"/>
          </a:p>
        </p:txBody>
      </p:sp>
    </p:spTree>
    <p:extLst>
      <p:ext uri="{BB962C8B-B14F-4D97-AF65-F5344CB8AC3E}">
        <p14:creationId xmlns:p14="http://schemas.microsoft.com/office/powerpoint/2010/main" val="33777004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t>Treatment of Sepsis</a:t>
            </a:r>
          </a:p>
        </p:txBody>
      </p:sp>
      <p:sp>
        <p:nvSpPr>
          <p:cNvPr id="67587" name="Rectangle 3"/>
          <p:cNvSpPr>
            <a:spLocks noGrp="1" noChangeArrowheads="1"/>
          </p:cNvSpPr>
          <p:nvPr>
            <p:ph idx="1"/>
          </p:nvPr>
        </p:nvSpPr>
        <p:spPr>
          <a:xfrm>
            <a:off x="949325" y="1981200"/>
            <a:ext cx="7661275" cy="4648200"/>
          </a:xfrm>
        </p:spPr>
        <p:txBody>
          <a:bodyPr>
            <a:normAutofit/>
          </a:bodyPr>
          <a:lstStyle/>
          <a:p>
            <a:pPr eaLnBrk="1" hangingPunct="1">
              <a:lnSpc>
                <a:spcPct val="90000"/>
              </a:lnSpc>
              <a:buClr>
                <a:schemeClr val="tx1"/>
              </a:buClr>
              <a:buSzTx/>
              <a:buFontTx/>
              <a:buChar char="•"/>
            </a:pPr>
            <a:r>
              <a:rPr lang="en-US" sz="2000" dirty="0"/>
              <a:t>Antibiotics- Survival correlates with how quickly the correct drug was given.</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Cover gram positive and gram negative bacteria.</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Add additional coverage as indicated</a:t>
            </a:r>
          </a:p>
          <a:p>
            <a:pPr lvl="1" eaLnBrk="1" hangingPunct="1">
              <a:lnSpc>
                <a:spcPct val="90000"/>
              </a:lnSpc>
              <a:buClr>
                <a:schemeClr val="tx1"/>
              </a:buClr>
              <a:buSzTx/>
              <a:buFontTx/>
              <a:buChar char="•"/>
            </a:pPr>
            <a:r>
              <a:rPr lang="en-US" sz="2000" dirty="0"/>
              <a:t>Pseudomonas- </a:t>
            </a:r>
            <a:r>
              <a:rPr lang="en-US" sz="2000" dirty="0" err="1"/>
              <a:t>ceftazidime</a:t>
            </a:r>
            <a:r>
              <a:rPr lang="en-US" sz="2000" dirty="0"/>
              <a:t>.</a:t>
            </a:r>
          </a:p>
          <a:p>
            <a:pPr lvl="1" eaLnBrk="1" hangingPunct="1">
              <a:lnSpc>
                <a:spcPct val="90000"/>
              </a:lnSpc>
              <a:buClr>
                <a:schemeClr val="tx1"/>
              </a:buClr>
              <a:buSzTx/>
              <a:buFontTx/>
              <a:buChar char="•"/>
            </a:pPr>
            <a:r>
              <a:rPr lang="en-US" sz="2000" dirty="0"/>
              <a:t>MRSA- </a:t>
            </a:r>
            <a:r>
              <a:rPr lang="en-US" sz="2000" dirty="0" err="1"/>
              <a:t>Vancomycin</a:t>
            </a:r>
            <a:r>
              <a:rPr lang="en-US" sz="2000" dirty="0"/>
              <a:t>.</a:t>
            </a:r>
          </a:p>
          <a:p>
            <a:pPr lvl="1" eaLnBrk="1" hangingPunct="1">
              <a:lnSpc>
                <a:spcPct val="90000"/>
              </a:lnSpc>
              <a:buClr>
                <a:schemeClr val="tx1"/>
              </a:buClr>
              <a:buSzTx/>
              <a:buFontTx/>
              <a:buChar char="•"/>
            </a:pPr>
            <a:r>
              <a:rPr lang="en-US" sz="2000" dirty="0"/>
              <a:t>Intra-abdominal or head/neck anaerobic infections- Clindamycin or Metronidazole.</a:t>
            </a:r>
          </a:p>
          <a:p>
            <a:pPr lvl="1" eaLnBrk="1" hangingPunct="1">
              <a:lnSpc>
                <a:spcPct val="90000"/>
              </a:lnSpc>
              <a:buClr>
                <a:schemeClr val="tx1"/>
              </a:buClr>
              <a:buSzTx/>
              <a:buFontTx/>
              <a:buChar char="•"/>
            </a:pPr>
            <a:r>
              <a:rPr lang="en-US" sz="2000" dirty="0" err="1"/>
              <a:t>Asplenic</a:t>
            </a:r>
            <a:r>
              <a:rPr lang="en-US" sz="2000" dirty="0"/>
              <a:t>- Ceftriaxone for </a:t>
            </a:r>
            <a:r>
              <a:rPr lang="en-US" sz="2000" i="1" dirty="0"/>
              <a:t>N. </a:t>
            </a:r>
            <a:r>
              <a:rPr lang="en-US" sz="2000" i="1" dirty="0" err="1"/>
              <a:t>meningitidis</a:t>
            </a:r>
            <a:r>
              <a:rPr lang="en-US" sz="2000" i="1" dirty="0"/>
              <a:t>, H. </a:t>
            </a:r>
            <a:r>
              <a:rPr lang="en-US" sz="2000" i="1" dirty="0" err="1"/>
              <a:t>infuenzae</a:t>
            </a:r>
            <a:endParaRPr lang="en-US" sz="2000" i="1" dirty="0"/>
          </a:p>
          <a:p>
            <a:pPr lvl="1" eaLnBrk="1" hangingPunct="1">
              <a:lnSpc>
                <a:spcPct val="90000"/>
              </a:lnSpc>
              <a:buClr>
                <a:schemeClr val="tx1"/>
              </a:buClr>
              <a:buSzTx/>
              <a:buFontTx/>
              <a:buChar char="•"/>
            </a:pPr>
            <a:r>
              <a:rPr lang="en-US" sz="2000" dirty="0" err="1"/>
              <a:t>Neutropenic</a:t>
            </a:r>
            <a:r>
              <a:rPr lang="en-US" sz="2000" dirty="0"/>
              <a:t> – </a:t>
            </a:r>
            <a:r>
              <a:rPr lang="en-US" sz="2000" dirty="0" err="1"/>
              <a:t>Cefepime</a:t>
            </a:r>
            <a:r>
              <a:rPr lang="en-US" sz="2000" dirty="0"/>
              <a:t> or </a:t>
            </a:r>
            <a:r>
              <a:rPr lang="en-US" sz="2000" dirty="0" err="1"/>
              <a:t>Imipenem</a:t>
            </a:r>
            <a:r>
              <a:rPr lang="en-US" sz="2000" dirty="0"/>
              <a:t> </a:t>
            </a:r>
          </a:p>
          <a:p>
            <a:pPr lvl="1" eaLnBrk="1" hangingPunct="1">
              <a:lnSpc>
                <a:spcPct val="90000"/>
              </a:lnSpc>
              <a:buFont typeface="Wingdings" pitchFamily="-112" charset="2"/>
              <a:buNone/>
            </a:pPr>
            <a:endParaRPr lang="en-US" sz="2000" dirty="0"/>
          </a:p>
          <a:p>
            <a:pPr eaLnBrk="1" hangingPunct="1">
              <a:lnSpc>
                <a:spcPct val="90000"/>
              </a:lnSpc>
            </a:pPr>
            <a:endParaRPr lang="en-US" sz="2000" dirty="0"/>
          </a:p>
        </p:txBody>
      </p:sp>
    </p:spTree>
    <p:extLst>
      <p:ext uri="{BB962C8B-B14F-4D97-AF65-F5344CB8AC3E}">
        <p14:creationId xmlns:p14="http://schemas.microsoft.com/office/powerpoint/2010/main" val="1590260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a:t>Persistent Hypotension </a:t>
            </a:r>
          </a:p>
        </p:txBody>
      </p:sp>
      <p:sp>
        <p:nvSpPr>
          <p:cNvPr id="68611" name="Rectangle 3"/>
          <p:cNvSpPr>
            <a:spLocks noGrp="1" noChangeArrowheads="1"/>
          </p:cNvSpPr>
          <p:nvPr>
            <p:ph idx="1"/>
          </p:nvPr>
        </p:nvSpPr>
        <p:spPr>
          <a:xfrm>
            <a:off x="990600" y="1981200"/>
            <a:ext cx="7848600" cy="4114800"/>
          </a:xfrm>
        </p:spPr>
        <p:txBody>
          <a:bodyPr>
            <a:normAutofit/>
          </a:bodyPr>
          <a:lstStyle/>
          <a:p>
            <a:pPr eaLnBrk="1" hangingPunct="1">
              <a:lnSpc>
                <a:spcPct val="90000"/>
              </a:lnSpc>
              <a:buClr>
                <a:schemeClr val="tx1"/>
              </a:buClr>
              <a:buSzTx/>
              <a:buFontTx/>
              <a:buChar char="•"/>
            </a:pPr>
            <a:r>
              <a:rPr lang="en-US" sz="2000" dirty="0"/>
              <a:t>If no response after fluid resuscitation, </a:t>
            </a:r>
            <a:r>
              <a:rPr lang="en-US" sz="2000" dirty="0">
                <a:cs typeface="Times New Roman" pitchFamily="-112" charset="0"/>
              </a:rPr>
              <a:t>start a vasopressor (norepinephrine, dopamine…) and titrate to effect.</a:t>
            </a:r>
          </a:p>
          <a:p>
            <a:pPr eaLnBrk="1" hangingPunct="1">
              <a:lnSpc>
                <a:spcPct val="90000"/>
              </a:lnSpc>
              <a:buClr>
                <a:schemeClr val="tx1"/>
              </a:buClr>
              <a:buSzTx/>
              <a:buFontTx/>
              <a:buChar char="•"/>
            </a:pPr>
            <a:endParaRPr lang="en-US" sz="2000" dirty="0">
              <a:cs typeface="Times New Roman" pitchFamily="-112" charset="0"/>
            </a:endParaRPr>
          </a:p>
          <a:p>
            <a:pPr eaLnBrk="1" hangingPunct="1">
              <a:lnSpc>
                <a:spcPct val="90000"/>
              </a:lnSpc>
              <a:buClr>
                <a:schemeClr val="tx1"/>
              </a:buClr>
              <a:buSzTx/>
              <a:buFontTx/>
              <a:buChar char="•"/>
            </a:pPr>
            <a:r>
              <a:rPr lang="en-US" sz="2000" dirty="0"/>
              <a:t>Goal:  MAP &gt; 60.</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Consider  adrenal insufficiency:  hydrocortisone 2mg/kg (max 100 mg) IV.</a:t>
            </a:r>
          </a:p>
        </p:txBody>
      </p:sp>
    </p:spTree>
    <p:extLst>
      <p:ext uri="{BB962C8B-B14F-4D97-AF65-F5344CB8AC3E}">
        <p14:creationId xmlns:p14="http://schemas.microsoft.com/office/powerpoint/2010/main" val="37016469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EGDT protocol"/>
          <p:cNvPicPr>
            <a:picLocks noChangeAspect="1" noChangeArrowheads="1"/>
          </p:cNvPicPr>
          <p:nvPr/>
        </p:nvPicPr>
        <p:blipFill>
          <a:blip r:embed="rId2">
            <a:extLst>
              <a:ext uri="{28A0092B-C50C-407E-A947-70E740481C1C}">
                <a14:useLocalDpi xmlns:a14="http://schemas.microsoft.com/office/drawing/2010/main" val="0"/>
              </a:ext>
            </a:extLst>
          </a:blip>
          <a:srcRect l="1740" t="2325" r="3479" b="36208"/>
          <a:stretch>
            <a:fillRect/>
          </a:stretch>
        </p:blipFill>
        <p:spPr bwMode="auto">
          <a:xfrm>
            <a:off x="914400" y="762000"/>
            <a:ext cx="7010400"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59" name="Rectangle 3"/>
          <p:cNvSpPr>
            <a:spLocks noGrp="1" noChangeArrowheads="1"/>
          </p:cNvSpPr>
          <p:nvPr>
            <p:ph type="title"/>
          </p:nvPr>
        </p:nvSpPr>
        <p:spPr>
          <a:xfrm>
            <a:off x="1524000" y="-152400"/>
            <a:ext cx="5486400" cy="990600"/>
          </a:xfrm>
        </p:spPr>
        <p:txBody>
          <a:bodyPr/>
          <a:lstStyle/>
          <a:p>
            <a:pPr eaLnBrk="1" hangingPunct="1"/>
            <a:r>
              <a:rPr lang="en-US" dirty="0"/>
              <a:t>Treatment Algorithm</a:t>
            </a:r>
          </a:p>
        </p:txBody>
      </p:sp>
      <p:sp>
        <p:nvSpPr>
          <p:cNvPr id="70660" name="Text Box 4"/>
          <p:cNvSpPr txBox="1">
            <a:spLocks noChangeArrowheads="1"/>
          </p:cNvSpPr>
          <p:nvPr/>
        </p:nvSpPr>
        <p:spPr bwMode="auto">
          <a:xfrm>
            <a:off x="0" y="6589713"/>
            <a:ext cx="9144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charset="0"/>
                <a:cs typeface="Arial" charset="0"/>
              </a:defRPr>
            </a:lvl1pPr>
            <a:lvl2pPr marL="37931725" indent="-37474525" eaLnBrk="0" hangingPunct="0">
              <a:defRPr sz="2400">
                <a:solidFill>
                  <a:schemeClr val="tx1"/>
                </a:solidFill>
                <a:latin typeface="Tahoma" charset="0"/>
                <a:cs typeface="Arial" charset="0"/>
              </a:defRPr>
            </a:lvl2pPr>
            <a:lvl3pPr eaLnBrk="0" hangingPunct="0">
              <a:defRPr sz="2400">
                <a:solidFill>
                  <a:schemeClr val="tx1"/>
                </a:solidFill>
                <a:latin typeface="Tahoma" charset="0"/>
                <a:cs typeface="Arial" charset="0"/>
              </a:defRPr>
            </a:lvl3pPr>
            <a:lvl4pPr eaLnBrk="0" hangingPunct="0">
              <a:defRPr sz="2400">
                <a:solidFill>
                  <a:schemeClr val="tx1"/>
                </a:solidFill>
                <a:latin typeface="Tahoma" charset="0"/>
                <a:cs typeface="Arial" charset="0"/>
              </a:defRPr>
            </a:lvl4pPr>
            <a:lvl5pPr eaLnBrk="0" hangingPunct="0">
              <a:defRPr sz="2400">
                <a:solidFill>
                  <a:schemeClr val="tx1"/>
                </a:solidFill>
                <a:latin typeface="Tahoma" charset="0"/>
                <a:cs typeface="Arial" charset="0"/>
              </a:defRPr>
            </a:lvl5pPr>
            <a:lvl6pPr marL="457200" eaLnBrk="0" fontAlgn="base" hangingPunct="0">
              <a:spcBef>
                <a:spcPct val="0"/>
              </a:spcBef>
              <a:spcAft>
                <a:spcPct val="0"/>
              </a:spcAft>
              <a:defRPr sz="2400">
                <a:solidFill>
                  <a:schemeClr val="tx1"/>
                </a:solidFill>
                <a:latin typeface="Tahoma" charset="0"/>
                <a:cs typeface="Arial" charset="0"/>
              </a:defRPr>
            </a:lvl6pPr>
            <a:lvl7pPr marL="914400" eaLnBrk="0" fontAlgn="base" hangingPunct="0">
              <a:spcBef>
                <a:spcPct val="0"/>
              </a:spcBef>
              <a:spcAft>
                <a:spcPct val="0"/>
              </a:spcAft>
              <a:defRPr sz="2400">
                <a:solidFill>
                  <a:schemeClr val="tx1"/>
                </a:solidFill>
                <a:latin typeface="Tahoma" charset="0"/>
                <a:cs typeface="Arial" charset="0"/>
              </a:defRPr>
            </a:lvl7pPr>
            <a:lvl8pPr marL="1371600" eaLnBrk="0" fontAlgn="base" hangingPunct="0">
              <a:spcBef>
                <a:spcPct val="0"/>
              </a:spcBef>
              <a:spcAft>
                <a:spcPct val="0"/>
              </a:spcAft>
              <a:defRPr sz="2400">
                <a:solidFill>
                  <a:schemeClr val="tx1"/>
                </a:solidFill>
                <a:latin typeface="Tahoma" charset="0"/>
                <a:cs typeface="Arial" charset="0"/>
              </a:defRPr>
            </a:lvl8pPr>
            <a:lvl9pPr marL="1828800" eaLnBrk="0" fontAlgn="base" hangingPunct="0">
              <a:spcBef>
                <a:spcPct val="0"/>
              </a:spcBef>
              <a:spcAft>
                <a:spcPct val="0"/>
              </a:spcAft>
              <a:defRPr sz="2400">
                <a:solidFill>
                  <a:schemeClr val="tx1"/>
                </a:solidFill>
                <a:latin typeface="Tahoma" charset="0"/>
                <a:cs typeface="Arial" charset="0"/>
              </a:defRPr>
            </a:lvl9pPr>
          </a:lstStyle>
          <a:p>
            <a:pPr eaLnBrk="1" hangingPunct="1">
              <a:lnSpc>
                <a:spcPct val="80000"/>
              </a:lnSpc>
              <a:spcBef>
                <a:spcPct val="20000"/>
              </a:spcBef>
              <a:buClr>
                <a:schemeClr val="folHlink"/>
              </a:buClr>
              <a:buSzPct val="60000"/>
              <a:buFont typeface="Wingdings" pitchFamily="-112" charset="2"/>
              <a:buNone/>
            </a:pPr>
            <a:r>
              <a:rPr lang="en-US" sz="1200"/>
              <a:t>Rivers E et al. Early goal-directed therapy in the treatment of severe sepsis and septic shock N Engl J Med. 2001:345:1368-1377.</a:t>
            </a:r>
          </a:p>
          <a:p>
            <a:endParaRPr lang="en-US" sz="1200"/>
          </a:p>
        </p:txBody>
      </p:sp>
    </p:spTree>
    <p:extLst>
      <p:ext uri="{BB962C8B-B14F-4D97-AF65-F5344CB8AC3E}">
        <p14:creationId xmlns:p14="http://schemas.microsoft.com/office/powerpoint/2010/main" val="3062292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t>Cardiogenic Shock</a:t>
            </a:r>
          </a:p>
        </p:txBody>
      </p:sp>
      <p:pic>
        <p:nvPicPr>
          <p:cNvPr id="73731" name="Picture 7" descr="he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362200"/>
            <a:ext cx="3810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23430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dirty="0"/>
              <a:t>Baseline investigations</a:t>
            </a:r>
          </a:p>
        </p:txBody>
      </p:sp>
      <p:sp>
        <p:nvSpPr>
          <p:cNvPr id="77827" name="Rectangle 3"/>
          <p:cNvSpPr>
            <a:spLocks noGrp="1" noChangeArrowheads="1"/>
          </p:cNvSpPr>
          <p:nvPr>
            <p:ph idx="1"/>
          </p:nvPr>
        </p:nvSpPr>
        <p:spPr/>
        <p:txBody>
          <a:bodyPr>
            <a:normAutofit/>
          </a:bodyPr>
          <a:lstStyle/>
          <a:p>
            <a:pPr>
              <a:buClr>
                <a:schemeClr val="tx1"/>
              </a:buClr>
              <a:buSzTx/>
              <a:buFontTx/>
              <a:buChar char="•"/>
            </a:pPr>
            <a:r>
              <a:rPr lang="en-US" sz="2000" dirty="0"/>
              <a:t>CBC, cardiac enzymes, coagulation studies.</a:t>
            </a:r>
          </a:p>
          <a:p>
            <a:pPr>
              <a:buClr>
                <a:schemeClr val="tx1"/>
              </a:buClr>
              <a:buSzTx/>
              <a:buFontTx/>
              <a:buChar char="•"/>
            </a:pPr>
            <a:endParaRPr lang="en-US" sz="2000" dirty="0"/>
          </a:p>
          <a:p>
            <a:pPr eaLnBrk="1" hangingPunct="1">
              <a:buClr>
                <a:schemeClr val="tx1"/>
              </a:buClr>
              <a:buSzTx/>
              <a:buFontTx/>
              <a:buChar char="•"/>
            </a:pPr>
            <a:r>
              <a:rPr lang="en-US" sz="2000" dirty="0"/>
              <a:t>ECG.</a:t>
            </a:r>
          </a:p>
          <a:p>
            <a:pPr eaLnBrk="1" hangingPunct="1">
              <a:buClr>
                <a:schemeClr val="tx1"/>
              </a:buClr>
              <a:buSzTx/>
              <a:buFontTx/>
              <a:buChar char="•"/>
            </a:pPr>
            <a:endParaRPr lang="en-US" sz="2000" dirty="0"/>
          </a:p>
          <a:p>
            <a:pPr eaLnBrk="1" hangingPunct="1">
              <a:buClr>
                <a:schemeClr val="tx1"/>
              </a:buClr>
              <a:buSzTx/>
              <a:buFontTx/>
              <a:buChar char="•"/>
            </a:pPr>
            <a:r>
              <a:rPr lang="en-US" sz="2000" dirty="0"/>
              <a:t>CXR.</a:t>
            </a:r>
          </a:p>
          <a:p>
            <a:pPr eaLnBrk="1" hangingPunct="1">
              <a:buClr>
                <a:schemeClr val="tx1"/>
              </a:buClr>
              <a:buSzTx/>
              <a:buFontTx/>
              <a:buChar char="•"/>
            </a:pPr>
            <a:endParaRPr lang="en-US" sz="2000" dirty="0"/>
          </a:p>
          <a:p>
            <a:pPr eaLnBrk="1" hangingPunct="1">
              <a:buClr>
                <a:schemeClr val="tx1"/>
              </a:buClr>
              <a:buSzTx/>
              <a:buFontTx/>
              <a:buChar char="•"/>
            </a:pPr>
            <a:r>
              <a:rPr lang="en-US" sz="2000" dirty="0"/>
              <a:t>Echocardiogram.</a:t>
            </a:r>
          </a:p>
          <a:p>
            <a:pPr eaLnBrk="1" hangingPunct="1"/>
            <a:endParaRPr lang="en-US" sz="2000" dirty="0"/>
          </a:p>
          <a:p>
            <a:pPr eaLnBrk="1" hangingPunct="1">
              <a:buFont typeface="Wingdings" pitchFamily="-112" charset="2"/>
              <a:buNone/>
            </a:pPr>
            <a:endParaRPr lang="en-US" sz="2000" dirty="0"/>
          </a:p>
        </p:txBody>
      </p:sp>
    </p:spTree>
    <p:extLst>
      <p:ext uri="{BB962C8B-B14F-4D97-AF65-F5344CB8AC3E}">
        <p14:creationId xmlns:p14="http://schemas.microsoft.com/office/powerpoint/2010/main" val="3009363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Severity -</a:t>
            </a:r>
            <a:endParaRPr lang="en-US" dirty="0"/>
          </a:p>
        </p:txBody>
      </p:sp>
      <p:sp>
        <p:nvSpPr>
          <p:cNvPr id="3" name="Content Placeholder 2"/>
          <p:cNvSpPr>
            <a:spLocks noGrp="1"/>
          </p:cNvSpPr>
          <p:nvPr>
            <p:ph idx="1"/>
          </p:nvPr>
        </p:nvSpPr>
        <p:spPr/>
        <p:txBody>
          <a:bodyPr/>
          <a:lstStyle/>
          <a:p>
            <a:r>
              <a:rPr lang="en-IN" dirty="0"/>
              <a:t>Compensated.</a:t>
            </a:r>
          </a:p>
          <a:p>
            <a:r>
              <a:rPr lang="en-IN" dirty="0"/>
              <a:t>Uncompensated.</a:t>
            </a:r>
          </a:p>
          <a:p>
            <a:r>
              <a:rPr lang="en-IN" dirty="0"/>
              <a:t>Progressive.</a:t>
            </a:r>
          </a:p>
          <a:p>
            <a:r>
              <a:rPr lang="en-IN" dirty="0"/>
              <a:t>Irreversible.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sz="4000"/>
              <a:t>Treatment of Cardiogenic Shock</a:t>
            </a:r>
          </a:p>
        </p:txBody>
      </p:sp>
      <p:sp>
        <p:nvSpPr>
          <p:cNvPr id="78851" name="Rectangle 3"/>
          <p:cNvSpPr>
            <a:spLocks noGrp="1" noChangeArrowheads="1"/>
          </p:cNvSpPr>
          <p:nvPr>
            <p:ph idx="1"/>
          </p:nvPr>
        </p:nvSpPr>
        <p:spPr>
          <a:xfrm>
            <a:off x="914400" y="1981200"/>
            <a:ext cx="7772400" cy="4114800"/>
          </a:xfrm>
        </p:spPr>
        <p:txBody>
          <a:bodyPr>
            <a:normAutofit/>
          </a:bodyPr>
          <a:lstStyle/>
          <a:p>
            <a:pPr eaLnBrk="1" hangingPunct="1">
              <a:buClr>
                <a:schemeClr val="tx1"/>
              </a:buClr>
              <a:buSzTx/>
              <a:buFontTx/>
              <a:buChar char="•"/>
            </a:pPr>
            <a:r>
              <a:rPr lang="en-US" sz="2000" dirty="0"/>
              <a:t>Goals- Airway stability and improving myocardial pump function.</a:t>
            </a:r>
          </a:p>
          <a:p>
            <a:pPr eaLnBrk="1" hangingPunct="1">
              <a:buClr>
                <a:schemeClr val="tx1"/>
              </a:buClr>
              <a:buSzTx/>
              <a:buFontTx/>
              <a:buChar char="•"/>
            </a:pPr>
            <a:endParaRPr lang="en-US" sz="2000" dirty="0"/>
          </a:p>
          <a:p>
            <a:pPr eaLnBrk="1" hangingPunct="1">
              <a:buClr>
                <a:schemeClr val="tx1"/>
              </a:buClr>
              <a:buSzTx/>
              <a:buFontTx/>
              <a:buChar char="•"/>
            </a:pPr>
            <a:r>
              <a:rPr lang="en-US" sz="2000" dirty="0"/>
              <a:t>Cardiac monitor, pulse </a:t>
            </a:r>
            <a:r>
              <a:rPr lang="en-US" sz="2000" dirty="0" err="1"/>
              <a:t>oximetry</a:t>
            </a:r>
            <a:r>
              <a:rPr lang="en-US" sz="2000" dirty="0"/>
              <a:t>.</a:t>
            </a:r>
          </a:p>
          <a:p>
            <a:pPr eaLnBrk="1" hangingPunct="1">
              <a:buClr>
                <a:schemeClr val="tx1"/>
              </a:buClr>
              <a:buSzTx/>
              <a:buFontTx/>
              <a:buChar char="•"/>
            </a:pPr>
            <a:endParaRPr lang="en-US" sz="2000" dirty="0"/>
          </a:p>
          <a:p>
            <a:pPr eaLnBrk="1" hangingPunct="1">
              <a:buClr>
                <a:schemeClr val="tx1"/>
              </a:buClr>
              <a:buSzTx/>
              <a:buFontTx/>
              <a:buChar char="•"/>
            </a:pPr>
            <a:r>
              <a:rPr lang="en-US" sz="2000" dirty="0"/>
              <a:t>Supplemental oxygen, IV access.</a:t>
            </a:r>
          </a:p>
          <a:p>
            <a:pPr eaLnBrk="1" hangingPunct="1">
              <a:buClr>
                <a:schemeClr val="tx1"/>
              </a:buClr>
              <a:buSzTx/>
              <a:buFontTx/>
              <a:buChar char="•"/>
            </a:pPr>
            <a:endParaRPr lang="en-US" sz="2000" dirty="0"/>
          </a:p>
          <a:p>
            <a:pPr eaLnBrk="1" hangingPunct="1">
              <a:buClr>
                <a:schemeClr val="tx1"/>
              </a:buClr>
              <a:buSzTx/>
              <a:buFontTx/>
              <a:buChar char="•"/>
            </a:pPr>
            <a:r>
              <a:rPr lang="en-US" sz="2000" dirty="0"/>
              <a:t>Intubation will decrease preload and result in hypotension.</a:t>
            </a:r>
          </a:p>
          <a:p>
            <a:pPr eaLnBrk="1" hangingPunct="1">
              <a:buClr>
                <a:schemeClr val="tx1"/>
              </a:buClr>
              <a:buSzTx/>
              <a:buFontTx/>
              <a:buChar char="•"/>
            </a:pPr>
            <a:endParaRPr lang="en-US" sz="2000" dirty="0"/>
          </a:p>
          <a:p>
            <a:pPr eaLnBrk="1" hangingPunct="1">
              <a:buClr>
                <a:schemeClr val="tx1"/>
              </a:buClr>
              <a:buSzTx/>
              <a:buFontTx/>
              <a:buChar char="•"/>
            </a:pPr>
            <a:r>
              <a:rPr lang="en-US" sz="2000" dirty="0"/>
              <a:t>Be prepared to give fluid bolus.</a:t>
            </a:r>
          </a:p>
        </p:txBody>
      </p:sp>
    </p:spTree>
    <p:extLst>
      <p:ext uri="{BB962C8B-B14F-4D97-AF65-F5344CB8AC3E}">
        <p14:creationId xmlns:p14="http://schemas.microsoft.com/office/powerpoint/2010/main" val="19932170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a:t>Anaphalactic Shock</a:t>
            </a:r>
          </a:p>
        </p:txBody>
      </p:sp>
      <p:pic>
        <p:nvPicPr>
          <p:cNvPr id="81923" name="Picture 5" descr="b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286000"/>
            <a:ext cx="4679950" cy="379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75494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title"/>
          </p:nvPr>
        </p:nvSpPr>
        <p:spPr>
          <a:noFill/>
        </p:spPr>
        <p:txBody>
          <a:bodyPr/>
          <a:lstStyle/>
          <a:p>
            <a:pPr eaLnBrk="1" hangingPunct="1"/>
            <a:r>
              <a:rPr lang="en-US" sz="4000"/>
              <a:t>Anaphylactic Shock- Treatment</a:t>
            </a:r>
          </a:p>
        </p:txBody>
      </p:sp>
      <p:sp>
        <p:nvSpPr>
          <p:cNvPr id="88066" name="Rectangle 2"/>
          <p:cNvSpPr>
            <a:spLocks noGrp="1" noChangeArrowheads="1"/>
          </p:cNvSpPr>
          <p:nvPr>
            <p:ph idx="1"/>
          </p:nvPr>
        </p:nvSpPr>
        <p:spPr/>
        <p:txBody>
          <a:bodyPr>
            <a:normAutofit/>
          </a:bodyPr>
          <a:lstStyle/>
          <a:p>
            <a:pPr eaLnBrk="1" hangingPunct="1">
              <a:lnSpc>
                <a:spcPct val="90000"/>
              </a:lnSpc>
              <a:buClr>
                <a:schemeClr val="tx1"/>
              </a:buClr>
              <a:buSzTx/>
              <a:buFontTx/>
              <a:buChar char="•"/>
            </a:pPr>
            <a:r>
              <a:rPr lang="en-US" sz="2000" dirty="0"/>
              <a:t>ABC’s</a:t>
            </a:r>
          </a:p>
          <a:p>
            <a:pPr lvl="1" eaLnBrk="1" hangingPunct="1">
              <a:lnSpc>
                <a:spcPct val="90000"/>
              </a:lnSpc>
              <a:buClr>
                <a:schemeClr val="tx1"/>
              </a:buClr>
              <a:buSzTx/>
              <a:buFontTx/>
              <a:buChar char="•"/>
            </a:pPr>
            <a:r>
              <a:rPr lang="en-US" sz="2000" dirty="0"/>
              <a:t>Angioedema and respiratory compromise require immediate intubation.</a:t>
            </a:r>
          </a:p>
          <a:p>
            <a:pPr lvl="1"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IV, cardiac monitor, pulse </a:t>
            </a:r>
            <a:r>
              <a:rPr lang="en-US" sz="2000" dirty="0" err="1"/>
              <a:t>oximetry</a:t>
            </a:r>
            <a:r>
              <a:rPr lang="en-US" sz="2000" dirty="0"/>
              <a:t>.</a:t>
            </a:r>
          </a:p>
          <a:p>
            <a:pPr eaLnBrk="1" hangingPunct="1">
              <a:lnSpc>
                <a:spcPct val="90000"/>
              </a:lnSpc>
              <a:buClr>
                <a:schemeClr val="tx1"/>
              </a:buClr>
              <a:buSzTx/>
              <a:buFontTx/>
              <a:buChar char="•"/>
            </a:pPr>
            <a:endParaRPr lang="en-US" sz="2000" dirty="0">
              <a:solidFill>
                <a:srgbClr val="CC0000"/>
              </a:solidFill>
            </a:endParaRPr>
          </a:p>
          <a:p>
            <a:pPr eaLnBrk="1" hangingPunct="1">
              <a:lnSpc>
                <a:spcPct val="90000"/>
              </a:lnSpc>
              <a:buClr>
                <a:schemeClr val="tx1"/>
              </a:buClr>
              <a:buSzTx/>
              <a:buFontTx/>
              <a:buChar char="•"/>
            </a:pPr>
            <a:r>
              <a:rPr lang="en-US" sz="2000" dirty="0"/>
              <a:t>IVFs, oxygen.</a:t>
            </a:r>
          </a:p>
          <a:p>
            <a:pPr eaLnBrk="1" hangingPunct="1">
              <a:lnSpc>
                <a:spcPct val="90000"/>
              </a:lnSpc>
              <a:buClr>
                <a:schemeClr val="tx1"/>
              </a:buClr>
              <a:buSzTx/>
              <a:buFontTx/>
              <a:buChar char="•"/>
            </a:pPr>
            <a:endParaRPr lang="en-US" sz="2000" dirty="0">
              <a:solidFill>
                <a:srgbClr val="CC0000"/>
              </a:solidFill>
            </a:endParaRPr>
          </a:p>
          <a:p>
            <a:pPr eaLnBrk="1" hangingPunct="1">
              <a:lnSpc>
                <a:spcPct val="90000"/>
              </a:lnSpc>
              <a:buClr>
                <a:schemeClr val="tx1"/>
              </a:buClr>
              <a:buSzTx/>
              <a:buFontTx/>
              <a:buChar char="•"/>
            </a:pPr>
            <a:r>
              <a:rPr lang="en-US" sz="2000" dirty="0"/>
              <a:t>Epinephrine.</a:t>
            </a:r>
          </a:p>
          <a:p>
            <a:pPr eaLnBrk="1" hangingPunct="1">
              <a:lnSpc>
                <a:spcPct val="90000"/>
              </a:lnSpc>
              <a:buClr>
                <a:schemeClr val="tx1"/>
              </a:buClr>
              <a:buSzTx/>
              <a:buFontTx/>
              <a:buChar char="•"/>
            </a:pPr>
            <a:endParaRPr lang="en-US" sz="2000" dirty="0"/>
          </a:p>
          <a:p>
            <a:pPr eaLnBrk="1" hangingPunct="1">
              <a:lnSpc>
                <a:spcPct val="90000"/>
              </a:lnSpc>
              <a:buClr>
                <a:schemeClr val="tx1"/>
              </a:buClr>
              <a:buSzTx/>
              <a:buFontTx/>
              <a:buChar char="•"/>
            </a:pPr>
            <a:r>
              <a:rPr lang="en-US" sz="2000" dirty="0"/>
              <a:t>Second line</a:t>
            </a:r>
          </a:p>
          <a:p>
            <a:pPr lvl="1" eaLnBrk="1" hangingPunct="1">
              <a:lnSpc>
                <a:spcPct val="90000"/>
              </a:lnSpc>
              <a:buClr>
                <a:schemeClr val="tx1"/>
              </a:buClr>
              <a:buSzTx/>
              <a:buFontTx/>
              <a:buChar char="•"/>
            </a:pPr>
            <a:r>
              <a:rPr lang="en-US" sz="2000" dirty="0" err="1"/>
              <a:t>Corticosteriods</a:t>
            </a:r>
            <a:endParaRPr lang="en-US" sz="2000" dirty="0"/>
          </a:p>
          <a:p>
            <a:pPr lvl="1" eaLnBrk="1" hangingPunct="1">
              <a:lnSpc>
                <a:spcPct val="90000"/>
              </a:lnSpc>
              <a:buClr>
                <a:schemeClr val="tx1"/>
              </a:buClr>
              <a:buSzTx/>
              <a:buFontTx/>
              <a:buChar char="•"/>
            </a:pPr>
            <a:r>
              <a:rPr lang="en-US" sz="2000" dirty="0"/>
              <a:t>H1 and H2 blockers</a:t>
            </a:r>
          </a:p>
          <a:p>
            <a:pPr eaLnBrk="1" hangingPunct="1">
              <a:lnSpc>
                <a:spcPct val="90000"/>
              </a:lnSpc>
              <a:buClr>
                <a:schemeClr val="tx1"/>
              </a:buClr>
              <a:buSzTx/>
              <a:buFontTx/>
              <a:buChar char="•"/>
            </a:pPr>
            <a:endParaRPr lang="en-US" sz="2000" dirty="0">
              <a:solidFill>
                <a:srgbClr val="CC0000"/>
              </a:solidFill>
            </a:endParaRPr>
          </a:p>
          <a:p>
            <a:pPr eaLnBrk="1" hangingPunct="1">
              <a:lnSpc>
                <a:spcPct val="90000"/>
              </a:lnSpc>
            </a:pPr>
            <a:endParaRPr lang="en-US" sz="2000" dirty="0"/>
          </a:p>
        </p:txBody>
      </p:sp>
    </p:spTree>
    <p:extLst>
      <p:ext uri="{BB962C8B-B14F-4D97-AF65-F5344CB8AC3E}">
        <p14:creationId xmlns:p14="http://schemas.microsoft.com/office/powerpoint/2010/main" val="6266176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type="title"/>
          </p:nvPr>
        </p:nvSpPr>
        <p:spPr>
          <a:noFill/>
        </p:spPr>
        <p:txBody>
          <a:bodyPr/>
          <a:lstStyle/>
          <a:p>
            <a:pPr eaLnBrk="1" hangingPunct="1"/>
            <a:r>
              <a:rPr lang="en-US" sz="4000"/>
              <a:t>Anaphylactic Shock- Treatment</a:t>
            </a:r>
          </a:p>
        </p:txBody>
      </p:sp>
      <p:sp>
        <p:nvSpPr>
          <p:cNvPr id="90114" name="Rectangle 2"/>
          <p:cNvSpPr>
            <a:spLocks noGrp="1" noChangeArrowheads="1"/>
          </p:cNvSpPr>
          <p:nvPr>
            <p:ph idx="1"/>
          </p:nvPr>
        </p:nvSpPr>
        <p:spPr>
          <a:xfrm>
            <a:off x="0" y="2017713"/>
            <a:ext cx="9144000" cy="4764087"/>
          </a:xfrm>
        </p:spPr>
        <p:txBody>
          <a:bodyPr>
            <a:normAutofit lnSpcReduction="10000"/>
          </a:bodyPr>
          <a:lstStyle/>
          <a:p>
            <a:pPr eaLnBrk="1" hangingPunct="1">
              <a:buClr>
                <a:schemeClr val="tx1"/>
              </a:buClr>
              <a:buSzTx/>
              <a:buFontTx/>
              <a:buChar char="•"/>
            </a:pPr>
            <a:r>
              <a:rPr lang="en-US" sz="2000" b="1" dirty="0"/>
              <a:t>Epinephrine</a:t>
            </a:r>
          </a:p>
          <a:p>
            <a:pPr lvl="1">
              <a:buClr>
                <a:schemeClr val="tx1"/>
              </a:buClr>
              <a:buFontTx/>
              <a:buChar char="•"/>
            </a:pPr>
            <a:r>
              <a:rPr lang="en-US" sz="2000" dirty="0"/>
              <a:t>Repeat every 5-10 min as needed</a:t>
            </a:r>
          </a:p>
          <a:p>
            <a:pPr lvl="1">
              <a:buClr>
                <a:schemeClr val="tx1"/>
              </a:buClr>
              <a:buFontTx/>
              <a:buChar char="•"/>
            </a:pPr>
            <a:r>
              <a:rPr lang="en-US" sz="2000" dirty="0"/>
              <a:t>Caution with patients taking beta blockers- can cause severe hypertension due to unopposed alpha stimulation</a:t>
            </a:r>
          </a:p>
          <a:p>
            <a:pPr lvl="1">
              <a:buClr>
                <a:schemeClr val="tx1"/>
              </a:buClr>
              <a:buFontTx/>
              <a:buChar char="•"/>
            </a:pPr>
            <a:r>
              <a:rPr lang="en-US" sz="2000" dirty="0"/>
              <a:t>If refractory, start IV drip</a:t>
            </a:r>
          </a:p>
          <a:p>
            <a:pPr marL="393192" lvl="1" indent="0">
              <a:buClr>
                <a:schemeClr val="tx1"/>
              </a:buClr>
              <a:buNone/>
            </a:pPr>
            <a:endParaRPr lang="en-US" sz="2000" dirty="0"/>
          </a:p>
          <a:p>
            <a:pPr>
              <a:lnSpc>
                <a:spcPct val="80000"/>
              </a:lnSpc>
              <a:buClr>
                <a:schemeClr val="tx1"/>
              </a:buClr>
              <a:buFontTx/>
              <a:buChar char="•"/>
            </a:pPr>
            <a:r>
              <a:rPr lang="en-US" sz="2000" b="1" dirty="0"/>
              <a:t>Corticosteroids</a:t>
            </a:r>
            <a:r>
              <a:rPr lang="en-US" sz="2000" dirty="0"/>
              <a:t> </a:t>
            </a:r>
          </a:p>
          <a:p>
            <a:pPr lvl="1">
              <a:lnSpc>
                <a:spcPct val="80000"/>
              </a:lnSpc>
              <a:buClr>
                <a:schemeClr val="tx1"/>
              </a:buClr>
              <a:buFontTx/>
              <a:buChar char="•"/>
            </a:pPr>
            <a:r>
              <a:rPr lang="en-US" sz="2000" dirty="0"/>
              <a:t>Hydrocortisone</a:t>
            </a:r>
          </a:p>
          <a:p>
            <a:pPr lvl="1">
              <a:lnSpc>
                <a:spcPct val="80000"/>
              </a:lnSpc>
              <a:buClr>
                <a:schemeClr val="tx1"/>
              </a:buClr>
              <a:buFontTx/>
              <a:buChar char="•"/>
            </a:pPr>
            <a:r>
              <a:rPr lang="en-US" sz="2000" dirty="0"/>
              <a:t>Prednisone</a:t>
            </a:r>
          </a:p>
          <a:p>
            <a:pPr lvl="1">
              <a:lnSpc>
                <a:spcPct val="80000"/>
              </a:lnSpc>
              <a:buClr>
                <a:schemeClr val="tx1"/>
              </a:buClr>
              <a:buFontTx/>
              <a:buChar char="•"/>
            </a:pPr>
            <a:endParaRPr lang="en-US" sz="2000" dirty="0"/>
          </a:p>
          <a:p>
            <a:pPr>
              <a:lnSpc>
                <a:spcPct val="80000"/>
              </a:lnSpc>
              <a:buClr>
                <a:schemeClr val="tx1"/>
              </a:buClr>
              <a:buFontTx/>
              <a:buChar char="•"/>
            </a:pPr>
            <a:r>
              <a:rPr lang="en-US" sz="2000" b="1" dirty="0"/>
              <a:t>Antihistamines</a:t>
            </a:r>
          </a:p>
          <a:p>
            <a:pPr marL="0" indent="0">
              <a:lnSpc>
                <a:spcPct val="80000"/>
              </a:lnSpc>
              <a:buClr>
                <a:schemeClr val="tx1"/>
              </a:buClr>
              <a:buNone/>
            </a:pPr>
            <a:endParaRPr lang="en-US" sz="2000" b="1" dirty="0"/>
          </a:p>
          <a:p>
            <a:pPr>
              <a:lnSpc>
                <a:spcPct val="80000"/>
              </a:lnSpc>
              <a:buClr>
                <a:schemeClr val="tx1"/>
              </a:buClr>
              <a:buFontTx/>
              <a:buChar char="•"/>
            </a:pPr>
            <a:r>
              <a:rPr lang="en-US" sz="2000" b="1" dirty="0"/>
              <a:t>Bronchodilators</a:t>
            </a:r>
          </a:p>
          <a:p>
            <a:pPr>
              <a:lnSpc>
                <a:spcPct val="80000"/>
              </a:lnSpc>
              <a:buClr>
                <a:schemeClr val="tx1"/>
              </a:buClr>
              <a:buFontTx/>
              <a:buChar char="•"/>
            </a:pPr>
            <a:endParaRPr lang="en-US" sz="2000" b="1" dirty="0"/>
          </a:p>
          <a:p>
            <a:pPr>
              <a:lnSpc>
                <a:spcPct val="80000"/>
              </a:lnSpc>
              <a:buClr>
                <a:schemeClr val="tx1"/>
              </a:buClr>
              <a:buFontTx/>
              <a:buChar char="•"/>
            </a:pPr>
            <a:r>
              <a:rPr lang="en-US" sz="2000" b="1" dirty="0"/>
              <a:t>Glucagon</a:t>
            </a:r>
          </a:p>
        </p:txBody>
      </p:sp>
    </p:spTree>
    <p:extLst>
      <p:ext uri="{BB962C8B-B14F-4D97-AF65-F5344CB8AC3E}">
        <p14:creationId xmlns:p14="http://schemas.microsoft.com/office/powerpoint/2010/main" val="34282175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4"/>
          <p:cNvSpPr>
            <a:spLocks noGrp="1" noChangeArrowheads="1"/>
          </p:cNvSpPr>
          <p:nvPr>
            <p:ph type="title"/>
          </p:nvPr>
        </p:nvSpPr>
        <p:spPr/>
        <p:txBody>
          <a:bodyPr/>
          <a:lstStyle/>
          <a:p>
            <a:pPr eaLnBrk="1" hangingPunct="1"/>
            <a:r>
              <a:rPr lang="en-US"/>
              <a:t>Neurogenic Shock</a:t>
            </a:r>
          </a:p>
        </p:txBody>
      </p:sp>
      <p:pic>
        <p:nvPicPr>
          <p:cNvPr id="95235" name="Picture 6" descr="SpinalCo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057400"/>
            <a:ext cx="4686300" cy="459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87616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title"/>
          </p:nvPr>
        </p:nvSpPr>
        <p:spPr>
          <a:noFill/>
        </p:spPr>
        <p:txBody>
          <a:bodyPr/>
          <a:lstStyle/>
          <a:p>
            <a:pPr eaLnBrk="1" hangingPunct="1"/>
            <a:r>
              <a:rPr lang="en-US"/>
              <a:t>Neurogenic Shock- Treatment</a:t>
            </a:r>
          </a:p>
        </p:txBody>
      </p:sp>
      <p:sp>
        <p:nvSpPr>
          <p:cNvPr id="98306" name="Rectangle 2"/>
          <p:cNvSpPr>
            <a:spLocks noGrp="1" noChangeArrowheads="1"/>
          </p:cNvSpPr>
          <p:nvPr>
            <p:ph idx="1"/>
          </p:nvPr>
        </p:nvSpPr>
        <p:spPr/>
        <p:txBody>
          <a:bodyPr>
            <a:normAutofit/>
          </a:bodyPr>
          <a:lstStyle/>
          <a:p>
            <a:pPr eaLnBrk="1" hangingPunct="1">
              <a:lnSpc>
                <a:spcPct val="80000"/>
              </a:lnSpc>
              <a:buClr>
                <a:schemeClr val="tx1"/>
              </a:buClr>
              <a:buSzTx/>
              <a:buFontTx/>
              <a:buChar char="•"/>
            </a:pPr>
            <a:r>
              <a:rPr lang="en-US" sz="2000" dirty="0"/>
              <a:t>A,B,Cs</a:t>
            </a:r>
          </a:p>
          <a:p>
            <a:pPr lvl="1" eaLnBrk="1" hangingPunct="1">
              <a:lnSpc>
                <a:spcPct val="80000"/>
              </a:lnSpc>
              <a:buClr>
                <a:schemeClr val="tx1"/>
              </a:buClr>
              <a:buSzTx/>
              <a:buFontTx/>
              <a:buChar char="•"/>
            </a:pPr>
            <a:r>
              <a:rPr lang="en-US" sz="2000" dirty="0"/>
              <a:t>Remember c-spine precautions.</a:t>
            </a:r>
          </a:p>
          <a:p>
            <a:pPr lvl="1" eaLnBrk="1" hangingPunct="1">
              <a:lnSpc>
                <a:spcPct val="80000"/>
              </a:lnSpc>
              <a:buClr>
                <a:schemeClr val="tx1"/>
              </a:buClr>
              <a:buSzTx/>
              <a:buFontTx/>
              <a:buChar char="•"/>
            </a:pPr>
            <a:endParaRPr lang="en-US" sz="2000" dirty="0"/>
          </a:p>
          <a:p>
            <a:pPr eaLnBrk="1" hangingPunct="1">
              <a:lnSpc>
                <a:spcPct val="80000"/>
              </a:lnSpc>
              <a:buClr>
                <a:schemeClr val="tx1"/>
              </a:buClr>
              <a:buSzTx/>
              <a:buFontTx/>
              <a:buChar char="•"/>
            </a:pPr>
            <a:r>
              <a:rPr lang="en-US" sz="2000" dirty="0"/>
              <a:t>Fluid resuscitation</a:t>
            </a:r>
          </a:p>
          <a:p>
            <a:pPr lvl="1" eaLnBrk="1" hangingPunct="1">
              <a:lnSpc>
                <a:spcPct val="80000"/>
              </a:lnSpc>
              <a:buClr>
                <a:schemeClr val="tx1"/>
              </a:buClr>
              <a:buSzTx/>
              <a:buFontTx/>
              <a:buChar char="•"/>
            </a:pPr>
            <a:r>
              <a:rPr lang="en-US" sz="2000" dirty="0"/>
              <a:t>Keep MAP at 85-90 mm Hg for first 7 days.</a:t>
            </a:r>
          </a:p>
          <a:p>
            <a:pPr lvl="1" eaLnBrk="1" hangingPunct="1">
              <a:lnSpc>
                <a:spcPct val="80000"/>
              </a:lnSpc>
              <a:buClr>
                <a:schemeClr val="tx1"/>
              </a:buClr>
              <a:buSzTx/>
              <a:buFontTx/>
              <a:buChar char="•"/>
            </a:pPr>
            <a:r>
              <a:rPr lang="en-US" sz="2000" dirty="0"/>
              <a:t>Thought to minimize secondary cord injury.</a:t>
            </a:r>
          </a:p>
          <a:p>
            <a:pPr lvl="1" eaLnBrk="1" hangingPunct="1">
              <a:lnSpc>
                <a:spcPct val="80000"/>
              </a:lnSpc>
              <a:buClr>
                <a:schemeClr val="tx1"/>
              </a:buClr>
              <a:buSzTx/>
              <a:buFontTx/>
              <a:buChar char="•"/>
            </a:pPr>
            <a:r>
              <a:rPr lang="en-US" sz="2000" dirty="0"/>
              <a:t>If crystalloid is insufficient use vasopressors.</a:t>
            </a:r>
          </a:p>
          <a:p>
            <a:pPr lvl="1" eaLnBrk="1" hangingPunct="1">
              <a:lnSpc>
                <a:spcPct val="80000"/>
              </a:lnSpc>
              <a:buClr>
                <a:schemeClr val="tx1"/>
              </a:buClr>
              <a:buSzTx/>
              <a:buFontTx/>
              <a:buChar char="•"/>
            </a:pPr>
            <a:endParaRPr lang="en-US" sz="2000" dirty="0"/>
          </a:p>
          <a:p>
            <a:pPr eaLnBrk="1" hangingPunct="1">
              <a:lnSpc>
                <a:spcPct val="80000"/>
              </a:lnSpc>
              <a:buClr>
                <a:schemeClr val="tx1"/>
              </a:buClr>
              <a:buSzTx/>
              <a:buFontTx/>
              <a:buChar char="•"/>
            </a:pPr>
            <a:r>
              <a:rPr lang="en-US" sz="2000" dirty="0"/>
              <a:t>Search for other causes of hypotension.</a:t>
            </a:r>
          </a:p>
          <a:p>
            <a:pPr eaLnBrk="1" hangingPunct="1">
              <a:lnSpc>
                <a:spcPct val="80000"/>
              </a:lnSpc>
              <a:buClr>
                <a:schemeClr val="tx1"/>
              </a:buClr>
              <a:buSzTx/>
              <a:buFontTx/>
              <a:buChar char="•"/>
            </a:pPr>
            <a:endParaRPr lang="en-US" sz="2000" dirty="0"/>
          </a:p>
          <a:p>
            <a:pPr eaLnBrk="1" hangingPunct="1">
              <a:lnSpc>
                <a:spcPct val="80000"/>
              </a:lnSpc>
              <a:buClr>
                <a:schemeClr val="tx1"/>
              </a:buClr>
              <a:buSzTx/>
              <a:buFontTx/>
              <a:buChar char="•"/>
            </a:pPr>
            <a:r>
              <a:rPr lang="en-US" sz="2000" dirty="0"/>
              <a:t>For </a:t>
            </a:r>
            <a:r>
              <a:rPr lang="en-US" sz="2000" dirty="0" err="1"/>
              <a:t>bradycardia</a:t>
            </a:r>
            <a:endParaRPr lang="en-US" sz="2000" dirty="0"/>
          </a:p>
          <a:p>
            <a:pPr lvl="1" eaLnBrk="1" hangingPunct="1">
              <a:lnSpc>
                <a:spcPct val="80000"/>
              </a:lnSpc>
              <a:buClr>
                <a:schemeClr val="tx1"/>
              </a:buClr>
              <a:buSzTx/>
              <a:buFontTx/>
              <a:buChar char="•"/>
            </a:pPr>
            <a:r>
              <a:rPr lang="en-US" sz="2000" dirty="0"/>
              <a:t>Atropine</a:t>
            </a:r>
          </a:p>
          <a:p>
            <a:pPr lvl="1" eaLnBrk="1" hangingPunct="1">
              <a:lnSpc>
                <a:spcPct val="80000"/>
              </a:lnSpc>
              <a:buClr>
                <a:schemeClr val="tx1"/>
              </a:buClr>
              <a:buSzTx/>
              <a:buFontTx/>
              <a:buChar char="•"/>
            </a:pPr>
            <a:r>
              <a:rPr lang="en-US" sz="2000" dirty="0"/>
              <a:t>Pacemaker </a:t>
            </a:r>
          </a:p>
        </p:txBody>
      </p:sp>
    </p:spTree>
    <p:extLst>
      <p:ext uri="{BB962C8B-B14F-4D97-AF65-F5344CB8AC3E}">
        <p14:creationId xmlns:p14="http://schemas.microsoft.com/office/powerpoint/2010/main" val="6800341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a:t>Neurogenic Shock- Treatment</a:t>
            </a:r>
          </a:p>
        </p:txBody>
      </p:sp>
      <p:sp>
        <p:nvSpPr>
          <p:cNvPr id="99331" name="Rectangle 3"/>
          <p:cNvSpPr>
            <a:spLocks noGrp="1" noChangeArrowheads="1"/>
          </p:cNvSpPr>
          <p:nvPr>
            <p:ph idx="1"/>
          </p:nvPr>
        </p:nvSpPr>
        <p:spPr/>
        <p:txBody>
          <a:bodyPr>
            <a:normAutofit/>
          </a:bodyPr>
          <a:lstStyle/>
          <a:p>
            <a:pPr eaLnBrk="1" hangingPunct="1">
              <a:buClr>
                <a:schemeClr val="tx1"/>
              </a:buClr>
              <a:buSzTx/>
              <a:buFontTx/>
              <a:buChar char="•"/>
            </a:pPr>
            <a:r>
              <a:rPr lang="en-US" sz="2000" b="1" dirty="0"/>
              <a:t>Methylprednisolone</a:t>
            </a:r>
          </a:p>
          <a:p>
            <a:pPr eaLnBrk="1" hangingPunct="1">
              <a:buClr>
                <a:schemeClr val="tx1"/>
              </a:buClr>
              <a:buSzTx/>
              <a:buFontTx/>
              <a:buChar char="•"/>
            </a:pPr>
            <a:endParaRPr lang="en-US" sz="2000" b="1" dirty="0"/>
          </a:p>
          <a:p>
            <a:pPr lvl="1" eaLnBrk="1" hangingPunct="1">
              <a:buClr>
                <a:schemeClr val="tx1"/>
              </a:buClr>
              <a:buSzTx/>
              <a:buFontTx/>
              <a:buChar char="•"/>
            </a:pPr>
            <a:r>
              <a:rPr lang="en-US" sz="2000" dirty="0"/>
              <a:t>Used only for blunt spinal cord injury.</a:t>
            </a:r>
          </a:p>
          <a:p>
            <a:pPr lvl="1" eaLnBrk="1" hangingPunct="1">
              <a:buClr>
                <a:schemeClr val="tx1"/>
              </a:buClr>
              <a:buSzTx/>
              <a:buFontTx/>
              <a:buChar char="•"/>
            </a:pPr>
            <a:endParaRPr lang="en-US" sz="2000" dirty="0"/>
          </a:p>
          <a:p>
            <a:pPr lvl="1" eaLnBrk="1" hangingPunct="1">
              <a:buClr>
                <a:schemeClr val="tx1"/>
              </a:buClr>
              <a:buSzTx/>
              <a:buFontTx/>
              <a:buChar char="•"/>
            </a:pPr>
            <a:r>
              <a:rPr lang="en-US" sz="2000" dirty="0"/>
              <a:t>High dose therapy for 2-3 hours.</a:t>
            </a:r>
          </a:p>
          <a:p>
            <a:pPr lvl="1" eaLnBrk="1" hangingPunct="1">
              <a:buClr>
                <a:schemeClr val="tx1"/>
              </a:buClr>
              <a:buSzTx/>
              <a:buFontTx/>
              <a:buChar char="•"/>
            </a:pPr>
            <a:endParaRPr lang="en-US" sz="2000" dirty="0"/>
          </a:p>
          <a:p>
            <a:pPr lvl="1" eaLnBrk="1" hangingPunct="1">
              <a:buClr>
                <a:schemeClr val="tx1"/>
              </a:buClr>
              <a:buSzTx/>
              <a:buFontTx/>
              <a:buChar char="•"/>
            </a:pPr>
            <a:r>
              <a:rPr lang="en-US" sz="2000" dirty="0"/>
              <a:t>Must be started within 8 hours.</a:t>
            </a:r>
          </a:p>
          <a:p>
            <a:pPr lvl="1" eaLnBrk="1" hangingPunct="1">
              <a:buClr>
                <a:schemeClr val="tx1"/>
              </a:buClr>
              <a:buSzTx/>
              <a:buFontTx/>
              <a:buChar char="•"/>
            </a:pPr>
            <a:endParaRPr lang="en-US" sz="2000" dirty="0"/>
          </a:p>
          <a:p>
            <a:pPr lvl="1" eaLnBrk="1" hangingPunct="1">
              <a:buClr>
                <a:schemeClr val="tx1"/>
              </a:buClr>
              <a:buSzTx/>
              <a:buFontTx/>
              <a:buChar char="•"/>
            </a:pPr>
            <a:r>
              <a:rPr lang="en-US" sz="2000" dirty="0"/>
              <a:t>Controversial- Risk for infection, GI bleed.</a:t>
            </a:r>
          </a:p>
          <a:p>
            <a:pPr lvl="1" eaLnBrk="1" hangingPunct="1">
              <a:buFont typeface="Wingdings" pitchFamily="-112" charset="2"/>
              <a:buNone/>
            </a:pPr>
            <a:r>
              <a:rPr lang="en-US" sz="2000" dirty="0"/>
              <a:t>	</a:t>
            </a:r>
          </a:p>
          <a:p>
            <a:pPr lvl="1" eaLnBrk="1" hangingPunct="1">
              <a:buFont typeface="Wingdings" pitchFamily="-112" charset="2"/>
              <a:buNone/>
            </a:pPr>
            <a:endParaRPr lang="en-US" sz="2000" dirty="0"/>
          </a:p>
        </p:txBody>
      </p:sp>
    </p:spTree>
    <p:extLst>
      <p:ext uri="{BB962C8B-B14F-4D97-AF65-F5344CB8AC3E}">
        <p14:creationId xmlns:p14="http://schemas.microsoft.com/office/powerpoint/2010/main" val="12842566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en-US"/>
              <a:t>Obstructive Shock</a:t>
            </a:r>
          </a:p>
        </p:txBody>
      </p:sp>
      <p:pic>
        <p:nvPicPr>
          <p:cNvPr id="101379" name="Picture 5" descr="pulmonary0706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057400"/>
            <a:ext cx="2989263" cy="433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70835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en-US"/>
              <a:t>Obstructive Shock</a:t>
            </a:r>
          </a:p>
        </p:txBody>
      </p:sp>
      <p:sp>
        <p:nvSpPr>
          <p:cNvPr id="102403" name="Rectangle 3"/>
          <p:cNvSpPr>
            <a:spLocks noGrp="1" noChangeArrowheads="1"/>
          </p:cNvSpPr>
          <p:nvPr>
            <p:ph idx="1"/>
          </p:nvPr>
        </p:nvSpPr>
        <p:spPr/>
        <p:txBody>
          <a:bodyPr>
            <a:normAutofit/>
          </a:bodyPr>
          <a:lstStyle/>
          <a:p>
            <a:pPr eaLnBrk="1" hangingPunct="1">
              <a:buClr>
                <a:schemeClr val="tx1"/>
              </a:buClr>
              <a:buSzTx/>
              <a:buFontTx/>
              <a:buChar char="•"/>
            </a:pPr>
            <a:r>
              <a:rPr lang="en-US" sz="2000" dirty="0"/>
              <a:t>Tension pneumothorax</a:t>
            </a:r>
          </a:p>
          <a:p>
            <a:pPr eaLnBrk="1" hangingPunct="1">
              <a:buClr>
                <a:schemeClr val="tx1"/>
              </a:buClr>
              <a:buSzTx/>
              <a:buFontTx/>
              <a:buChar char="•"/>
            </a:pPr>
            <a:endParaRPr lang="en-US" sz="2000" dirty="0"/>
          </a:p>
          <a:p>
            <a:pPr lvl="1" eaLnBrk="1" hangingPunct="1">
              <a:buClr>
                <a:schemeClr val="tx1"/>
              </a:buClr>
              <a:buSzTx/>
              <a:buFontTx/>
              <a:buChar char="•"/>
            </a:pPr>
            <a:r>
              <a:rPr lang="en-US" sz="2000" dirty="0"/>
              <a:t>Air trapped in pleural space with 1 way valve, air/pressure builds up</a:t>
            </a:r>
          </a:p>
          <a:p>
            <a:pPr lvl="1" eaLnBrk="1" hangingPunct="1">
              <a:buClr>
                <a:schemeClr val="tx1"/>
              </a:buClr>
              <a:buSzTx/>
              <a:buFontTx/>
              <a:buChar char="•"/>
            </a:pPr>
            <a:r>
              <a:rPr lang="en-US" sz="2000" dirty="0"/>
              <a:t>Mediastinum shifted impeding venous return</a:t>
            </a:r>
          </a:p>
          <a:p>
            <a:pPr lvl="1" eaLnBrk="1" hangingPunct="1">
              <a:buClr>
                <a:schemeClr val="tx1"/>
              </a:buClr>
              <a:buSzTx/>
              <a:buFontTx/>
              <a:buChar char="•"/>
            </a:pPr>
            <a:r>
              <a:rPr lang="en-US" sz="2000" dirty="0"/>
              <a:t>Chest pain, work of breathing, decreased breath sounds</a:t>
            </a:r>
          </a:p>
          <a:p>
            <a:pPr lvl="1" eaLnBrk="1" hangingPunct="1">
              <a:buClr>
                <a:schemeClr val="tx1"/>
              </a:buClr>
              <a:buSzTx/>
              <a:buFontTx/>
              <a:buChar char="•"/>
            </a:pPr>
            <a:r>
              <a:rPr lang="en-US" sz="2000" dirty="0"/>
              <a:t>No tests needed!</a:t>
            </a:r>
          </a:p>
          <a:p>
            <a:pPr lvl="1" eaLnBrk="1" hangingPunct="1">
              <a:buClr>
                <a:schemeClr val="tx1"/>
              </a:buClr>
              <a:buSzTx/>
              <a:buFontTx/>
              <a:buChar char="•"/>
            </a:pPr>
            <a:endParaRPr lang="en-US" sz="2000" dirty="0"/>
          </a:p>
          <a:p>
            <a:pPr lvl="1" eaLnBrk="1" hangingPunct="1">
              <a:buClr>
                <a:schemeClr val="tx1"/>
              </a:buClr>
              <a:buSzTx/>
              <a:buFontTx/>
              <a:buChar char="•"/>
            </a:pPr>
            <a:r>
              <a:rPr lang="en-US" sz="2000" dirty="0"/>
              <a:t>Rx: Needle decompression, chest tube</a:t>
            </a:r>
          </a:p>
        </p:txBody>
      </p:sp>
    </p:spTree>
    <p:extLst>
      <p:ext uri="{BB962C8B-B14F-4D97-AF65-F5344CB8AC3E}">
        <p14:creationId xmlns:p14="http://schemas.microsoft.com/office/powerpoint/2010/main" val="4157747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en-US"/>
              <a:t>Obstructive Shock</a:t>
            </a:r>
          </a:p>
        </p:txBody>
      </p:sp>
      <p:sp>
        <p:nvSpPr>
          <p:cNvPr id="103427" name="Rectangle 3"/>
          <p:cNvSpPr>
            <a:spLocks noGrp="1" noChangeArrowheads="1"/>
          </p:cNvSpPr>
          <p:nvPr>
            <p:ph idx="1"/>
          </p:nvPr>
        </p:nvSpPr>
        <p:spPr/>
        <p:txBody>
          <a:bodyPr>
            <a:normAutofit/>
          </a:bodyPr>
          <a:lstStyle/>
          <a:p>
            <a:pPr eaLnBrk="1" hangingPunct="1">
              <a:buClr>
                <a:schemeClr val="tx1"/>
              </a:buClr>
              <a:buSzTx/>
              <a:buFontTx/>
              <a:buChar char="•"/>
            </a:pPr>
            <a:r>
              <a:rPr lang="en-US" sz="2000" dirty="0"/>
              <a:t>Cardiac </a:t>
            </a:r>
            <a:r>
              <a:rPr lang="en-US" sz="2000" dirty="0" err="1"/>
              <a:t>tamponade</a:t>
            </a:r>
            <a:endParaRPr lang="en-US" sz="2000" dirty="0"/>
          </a:p>
          <a:p>
            <a:pPr eaLnBrk="1" hangingPunct="1">
              <a:buClr>
                <a:schemeClr val="tx1"/>
              </a:buClr>
              <a:buSzTx/>
              <a:buFontTx/>
              <a:buChar char="•"/>
            </a:pPr>
            <a:endParaRPr lang="en-US" sz="2000" dirty="0"/>
          </a:p>
          <a:p>
            <a:pPr lvl="1" eaLnBrk="1" hangingPunct="1">
              <a:buClr>
                <a:schemeClr val="tx1"/>
              </a:buClr>
              <a:buSzTx/>
              <a:buFontTx/>
              <a:buChar char="•"/>
            </a:pPr>
            <a:r>
              <a:rPr lang="en-US" sz="2000" dirty="0"/>
              <a:t>Blood in pericardial sac prevents venous return to and contraction of heart</a:t>
            </a:r>
          </a:p>
          <a:p>
            <a:pPr lvl="1" eaLnBrk="1" hangingPunct="1">
              <a:buClr>
                <a:schemeClr val="tx1"/>
              </a:buClr>
              <a:buSzTx/>
              <a:buFontTx/>
              <a:buChar char="•"/>
            </a:pPr>
            <a:r>
              <a:rPr lang="en-US" sz="2000" dirty="0"/>
              <a:t>Related to trauma, pericarditis, MI</a:t>
            </a:r>
          </a:p>
          <a:p>
            <a:pPr lvl="1" eaLnBrk="1" hangingPunct="1">
              <a:buClr>
                <a:schemeClr val="tx1"/>
              </a:buClr>
              <a:buSzTx/>
              <a:buFontTx/>
              <a:buChar char="•"/>
            </a:pPr>
            <a:r>
              <a:rPr lang="en-US" sz="2000" dirty="0"/>
              <a:t>Beck’s triad: hypotension, muffled heart sounds, JVP</a:t>
            </a:r>
          </a:p>
          <a:p>
            <a:pPr lvl="1" eaLnBrk="1" hangingPunct="1">
              <a:buClr>
                <a:schemeClr val="tx1"/>
              </a:buClr>
              <a:buSzTx/>
              <a:buFontTx/>
              <a:buChar char="•"/>
            </a:pPr>
            <a:r>
              <a:rPr lang="en-US" sz="2000" dirty="0"/>
              <a:t>Diagnosis: large heart CXR, echo</a:t>
            </a:r>
          </a:p>
          <a:p>
            <a:pPr lvl="1" eaLnBrk="1" hangingPunct="1">
              <a:buClr>
                <a:schemeClr val="tx1"/>
              </a:buClr>
              <a:buSzTx/>
              <a:buFontTx/>
              <a:buChar char="•"/>
            </a:pPr>
            <a:r>
              <a:rPr lang="en-US" sz="2000" dirty="0"/>
              <a:t>Rx: </a:t>
            </a:r>
            <a:r>
              <a:rPr lang="en-US" sz="2000" dirty="0" err="1"/>
              <a:t>Pericardiocentisis</a:t>
            </a:r>
            <a:endParaRPr lang="en-US" sz="2000" dirty="0"/>
          </a:p>
        </p:txBody>
      </p:sp>
    </p:spTree>
    <p:extLst>
      <p:ext uri="{BB962C8B-B14F-4D97-AF65-F5344CB8AC3E}">
        <p14:creationId xmlns:p14="http://schemas.microsoft.com/office/powerpoint/2010/main" val="19371426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Shock- an accelerating process.</a:t>
            </a:r>
          </a:p>
        </p:txBody>
      </p:sp>
      <p:sp>
        <p:nvSpPr>
          <p:cNvPr id="3" name="Content Placeholder 2"/>
          <p:cNvSpPr>
            <a:spLocks noGrp="1"/>
          </p:cNvSpPr>
          <p:nvPr>
            <p:ph idx="1"/>
          </p:nvPr>
        </p:nvSpPr>
        <p:spPr/>
        <p:txBody>
          <a:bodyPr>
            <a:noAutofit/>
          </a:bodyPr>
          <a:lstStyle/>
          <a:p>
            <a:pPr marL="1828800" lvl="4" indent="0">
              <a:buNone/>
            </a:pPr>
            <a:r>
              <a:rPr lang="en-US" sz="3600" dirty="0"/>
              <a:t>	Compensated shock</a:t>
            </a:r>
          </a:p>
          <a:p>
            <a:pPr marL="1828800" lvl="4" indent="0">
              <a:buNone/>
            </a:pPr>
            <a:r>
              <a:rPr lang="en-US" sz="3600" dirty="0"/>
              <a:t>	  ↓  within hours</a:t>
            </a:r>
          </a:p>
          <a:p>
            <a:pPr marL="1828800" lvl="4" indent="0">
              <a:buNone/>
            </a:pPr>
            <a:r>
              <a:rPr lang="en-US" sz="3600" dirty="0"/>
              <a:t>	Hypotension shock</a:t>
            </a:r>
          </a:p>
          <a:p>
            <a:pPr marL="1828800" lvl="4" indent="0">
              <a:buNone/>
            </a:pPr>
            <a:endParaRPr lang="en-US" sz="3600" dirty="0"/>
          </a:p>
          <a:p>
            <a:pPr marL="1828800" lvl="4" indent="0">
              <a:buNone/>
            </a:pPr>
            <a:endParaRPr lang="en-US" sz="3600" dirty="0"/>
          </a:p>
          <a:p>
            <a:pPr marL="1828800" lvl="4" indent="0">
              <a:buNone/>
            </a:pPr>
            <a:r>
              <a:rPr lang="en-US" sz="3600" dirty="0"/>
              <a:t>	Cardiac Arrest</a:t>
            </a:r>
          </a:p>
        </p:txBody>
      </p:sp>
      <p:cxnSp>
        <p:nvCxnSpPr>
          <p:cNvPr id="9" name="Straight Arrow Connector 8"/>
          <p:cNvCxnSpPr/>
          <p:nvPr/>
        </p:nvCxnSpPr>
        <p:spPr>
          <a:xfrm>
            <a:off x="4495800" y="3886200"/>
            <a:ext cx="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29200" y="4267200"/>
            <a:ext cx="2590800" cy="523220"/>
          </a:xfrm>
          <a:prstGeom prst="rect">
            <a:avLst/>
          </a:prstGeom>
          <a:noFill/>
        </p:spPr>
        <p:txBody>
          <a:bodyPr wrap="square" rtlCol="0">
            <a:spAutoFit/>
          </a:bodyPr>
          <a:lstStyle/>
          <a:p>
            <a:r>
              <a:rPr lang="en-US" sz="2800" dirty="0"/>
              <a:t>Within minutes</a:t>
            </a:r>
          </a:p>
        </p:txBody>
      </p:sp>
    </p:spTree>
    <p:extLst>
      <p:ext uri="{BB962C8B-B14F-4D97-AF65-F5344CB8AC3E}">
        <p14:creationId xmlns:p14="http://schemas.microsoft.com/office/powerpoint/2010/main" val="7962967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r>
              <a:rPr lang="en-US"/>
              <a:t>Obstructive Shock</a:t>
            </a:r>
          </a:p>
        </p:txBody>
      </p:sp>
      <p:sp>
        <p:nvSpPr>
          <p:cNvPr id="104451" name="Rectangle 3"/>
          <p:cNvSpPr>
            <a:spLocks noGrp="1" noChangeArrowheads="1"/>
          </p:cNvSpPr>
          <p:nvPr>
            <p:ph idx="1"/>
          </p:nvPr>
        </p:nvSpPr>
        <p:spPr/>
        <p:txBody>
          <a:bodyPr>
            <a:normAutofit/>
          </a:bodyPr>
          <a:lstStyle/>
          <a:p>
            <a:pPr eaLnBrk="1" hangingPunct="1">
              <a:buClr>
                <a:schemeClr val="tx1"/>
              </a:buClr>
              <a:buSzTx/>
              <a:buFontTx/>
              <a:buChar char="•"/>
            </a:pPr>
            <a:r>
              <a:rPr lang="en-US" sz="2000" dirty="0"/>
              <a:t>Pulmonary embolism</a:t>
            </a:r>
          </a:p>
          <a:p>
            <a:pPr eaLnBrk="1" hangingPunct="1">
              <a:buClr>
                <a:schemeClr val="tx1"/>
              </a:buClr>
              <a:buSzTx/>
              <a:buFontTx/>
              <a:buChar char="•"/>
            </a:pPr>
            <a:endParaRPr lang="en-US" sz="2000" dirty="0"/>
          </a:p>
          <a:p>
            <a:pPr lvl="1" eaLnBrk="1" hangingPunct="1">
              <a:buClr>
                <a:schemeClr val="tx1"/>
              </a:buClr>
              <a:buSzTx/>
              <a:buFontTx/>
              <a:buChar char="•"/>
            </a:pPr>
            <a:r>
              <a:rPr lang="en-US" sz="2000" dirty="0" err="1"/>
              <a:t>Virscow</a:t>
            </a:r>
            <a:r>
              <a:rPr lang="en-US" sz="2000" dirty="0"/>
              <a:t> triad: </a:t>
            </a:r>
            <a:r>
              <a:rPr lang="en-US" sz="2000" dirty="0" err="1"/>
              <a:t>hypercoaguable</a:t>
            </a:r>
            <a:r>
              <a:rPr lang="en-US" sz="2000" dirty="0"/>
              <a:t>, venous injury, </a:t>
            </a:r>
            <a:r>
              <a:rPr lang="en-US" sz="2000" dirty="0" err="1"/>
              <a:t>venostasis</a:t>
            </a:r>
            <a:r>
              <a:rPr lang="en-US" sz="2000" dirty="0"/>
              <a:t>.</a:t>
            </a:r>
          </a:p>
          <a:p>
            <a:pPr lvl="1" eaLnBrk="1" hangingPunct="1">
              <a:buClr>
                <a:schemeClr val="tx1"/>
              </a:buClr>
              <a:buSzTx/>
              <a:buFontTx/>
              <a:buChar char="•"/>
            </a:pPr>
            <a:r>
              <a:rPr lang="en-US" sz="2000" dirty="0"/>
              <a:t>Signs: Tachypnea, tachycardia, hypoxia.</a:t>
            </a:r>
          </a:p>
          <a:p>
            <a:pPr lvl="1" eaLnBrk="1" hangingPunct="1">
              <a:buClr>
                <a:schemeClr val="tx1"/>
              </a:buClr>
              <a:buSzTx/>
              <a:buFontTx/>
              <a:buChar char="•"/>
            </a:pPr>
            <a:r>
              <a:rPr lang="en-US" sz="2000" dirty="0"/>
              <a:t>D-dimer, CT chest or VQ scan.</a:t>
            </a:r>
          </a:p>
          <a:p>
            <a:pPr lvl="1" eaLnBrk="1" hangingPunct="1">
              <a:buClr>
                <a:schemeClr val="tx1"/>
              </a:buClr>
              <a:buSzTx/>
              <a:buFontTx/>
              <a:buChar char="•"/>
            </a:pPr>
            <a:r>
              <a:rPr lang="en-US" sz="2000" dirty="0"/>
              <a:t>Rx: Heparin, consider </a:t>
            </a:r>
            <a:r>
              <a:rPr lang="en-US" sz="2000" dirty="0" err="1"/>
              <a:t>thrombolytics</a:t>
            </a:r>
            <a:endParaRPr lang="en-US" sz="2000" dirty="0"/>
          </a:p>
        </p:txBody>
      </p:sp>
    </p:spTree>
    <p:extLst>
      <p:ext uri="{BB962C8B-B14F-4D97-AF65-F5344CB8AC3E}">
        <p14:creationId xmlns:p14="http://schemas.microsoft.com/office/powerpoint/2010/main" val="7383274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r>
              <a:rPr lang="en-US"/>
              <a:t>Obstructive Shock</a:t>
            </a:r>
          </a:p>
        </p:txBody>
      </p:sp>
      <p:sp>
        <p:nvSpPr>
          <p:cNvPr id="105475" name="Rectangle 3"/>
          <p:cNvSpPr>
            <a:spLocks noGrp="1" noChangeArrowheads="1"/>
          </p:cNvSpPr>
          <p:nvPr>
            <p:ph idx="1"/>
          </p:nvPr>
        </p:nvSpPr>
        <p:spPr/>
        <p:txBody>
          <a:bodyPr>
            <a:normAutofit/>
          </a:bodyPr>
          <a:lstStyle/>
          <a:p>
            <a:pPr eaLnBrk="1" hangingPunct="1">
              <a:buClr>
                <a:schemeClr val="tx1"/>
              </a:buClr>
              <a:buSzTx/>
              <a:buFontTx/>
              <a:buChar char="•"/>
            </a:pPr>
            <a:r>
              <a:rPr lang="en-US" sz="2000" dirty="0"/>
              <a:t>Aortic stenosis</a:t>
            </a:r>
          </a:p>
          <a:p>
            <a:pPr eaLnBrk="1" hangingPunct="1">
              <a:buClr>
                <a:schemeClr val="tx1"/>
              </a:buClr>
              <a:buSzTx/>
              <a:buFontTx/>
              <a:buChar char="•"/>
            </a:pPr>
            <a:endParaRPr lang="en-US" sz="2000" dirty="0"/>
          </a:p>
          <a:p>
            <a:pPr lvl="1" eaLnBrk="1" hangingPunct="1">
              <a:buClr>
                <a:schemeClr val="tx1"/>
              </a:buClr>
              <a:buSzTx/>
              <a:buFontTx/>
              <a:buChar char="•"/>
            </a:pPr>
            <a:r>
              <a:rPr lang="en-US" sz="2000" dirty="0"/>
              <a:t>Resistance to systolic ejection causes decreased cardiac function</a:t>
            </a:r>
          </a:p>
          <a:p>
            <a:pPr lvl="1" eaLnBrk="1" hangingPunct="1">
              <a:buClr>
                <a:schemeClr val="tx1"/>
              </a:buClr>
              <a:buSzTx/>
              <a:buFontTx/>
              <a:buChar char="•"/>
            </a:pPr>
            <a:r>
              <a:rPr lang="en-US" sz="2000" dirty="0"/>
              <a:t>Chest pain with syncope</a:t>
            </a:r>
          </a:p>
          <a:p>
            <a:pPr lvl="1" eaLnBrk="1" hangingPunct="1">
              <a:buClr>
                <a:schemeClr val="tx1"/>
              </a:buClr>
              <a:buSzTx/>
              <a:buFontTx/>
              <a:buChar char="•"/>
            </a:pPr>
            <a:r>
              <a:rPr lang="en-US" sz="2000" dirty="0"/>
              <a:t>Systolic ejection murmur</a:t>
            </a:r>
          </a:p>
          <a:p>
            <a:pPr lvl="1" eaLnBrk="1" hangingPunct="1">
              <a:buClr>
                <a:schemeClr val="tx1"/>
              </a:buClr>
              <a:buSzTx/>
              <a:buFontTx/>
              <a:buChar char="•"/>
            </a:pPr>
            <a:r>
              <a:rPr lang="en-US" sz="2000" dirty="0"/>
              <a:t>Diagnosed with echo</a:t>
            </a:r>
          </a:p>
          <a:p>
            <a:pPr lvl="1" eaLnBrk="1" hangingPunct="1">
              <a:buClr>
                <a:schemeClr val="tx1"/>
              </a:buClr>
              <a:buSzTx/>
              <a:buFontTx/>
              <a:buChar char="•"/>
            </a:pPr>
            <a:r>
              <a:rPr lang="en-US" sz="2000" dirty="0"/>
              <a:t>Vasodilators (NTG) will drop pressure!</a:t>
            </a:r>
          </a:p>
          <a:p>
            <a:pPr lvl="1" eaLnBrk="1" hangingPunct="1">
              <a:buClr>
                <a:schemeClr val="tx1"/>
              </a:buClr>
              <a:buSzTx/>
              <a:buFontTx/>
              <a:buChar char="•"/>
            </a:pPr>
            <a:r>
              <a:rPr lang="en-US" sz="2000" dirty="0"/>
              <a:t>Rx: Valve surgery</a:t>
            </a:r>
          </a:p>
        </p:txBody>
      </p:sp>
    </p:spTree>
    <p:extLst>
      <p:ext uri="{BB962C8B-B14F-4D97-AF65-F5344CB8AC3E}">
        <p14:creationId xmlns:p14="http://schemas.microsoft.com/office/powerpoint/2010/main" val="4195088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0"/>
            <a:ext cx="8077200" cy="923330"/>
          </a:xfrm>
          <a:prstGeom prst="rect">
            <a:avLst/>
          </a:prstGeom>
          <a:noFill/>
        </p:spPr>
        <p:txBody>
          <a:bodyPr wrap="square" rtlCol="0">
            <a:spAutoFit/>
          </a:bodyPr>
          <a:lstStyle/>
          <a:p>
            <a:r>
              <a:rPr lang="en-US" dirty="0" err="1"/>
              <a:t>Recognise</a:t>
            </a:r>
            <a:r>
              <a:rPr lang="en-US" dirty="0"/>
              <a:t> altered mental status and perfusion.</a:t>
            </a:r>
          </a:p>
          <a:p>
            <a:r>
              <a:rPr lang="en-US" dirty="0"/>
              <a:t>Give O</a:t>
            </a:r>
            <a:r>
              <a:rPr lang="en-US" baseline="-25000" dirty="0"/>
              <a:t>2 </a:t>
            </a:r>
            <a:r>
              <a:rPr lang="en-US" dirty="0"/>
              <a:t> and support ventilation and establish vascular access and begin resuscitation. Do appropriate investigations.</a:t>
            </a:r>
            <a:endParaRPr lang="en-US" baseline="-25000" dirty="0"/>
          </a:p>
        </p:txBody>
      </p:sp>
      <p:cxnSp>
        <p:nvCxnSpPr>
          <p:cNvPr id="8" name="Straight Arrow Connector 7"/>
          <p:cNvCxnSpPr/>
          <p:nvPr/>
        </p:nvCxnSpPr>
        <p:spPr>
          <a:xfrm>
            <a:off x="4495800" y="923330"/>
            <a:ext cx="0" cy="4482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62000" y="1524000"/>
            <a:ext cx="7924800" cy="1477328"/>
          </a:xfrm>
          <a:prstGeom prst="rect">
            <a:avLst/>
          </a:prstGeom>
          <a:noFill/>
        </p:spPr>
        <p:txBody>
          <a:bodyPr wrap="square" rtlCol="0">
            <a:spAutoFit/>
          </a:bodyPr>
          <a:lstStyle/>
          <a:p>
            <a:r>
              <a:rPr lang="en-US" dirty="0"/>
              <a:t>First hour: push repeated 20ml/kg boluses 3-4 times or more based on patient response.</a:t>
            </a:r>
          </a:p>
          <a:p>
            <a:r>
              <a:rPr lang="en-US" dirty="0"/>
              <a:t>Correct hypoglycemia and hypocalcemia.</a:t>
            </a:r>
          </a:p>
          <a:p>
            <a:r>
              <a:rPr lang="en-US" dirty="0"/>
              <a:t>Administer antibiotic dose STAT.</a:t>
            </a:r>
          </a:p>
          <a:p>
            <a:r>
              <a:rPr lang="en-US" dirty="0"/>
              <a:t>Consider ordering STAT vasopressor drip and hydrocortisone***.</a:t>
            </a:r>
          </a:p>
        </p:txBody>
      </p:sp>
      <p:cxnSp>
        <p:nvCxnSpPr>
          <p:cNvPr id="11" name="Straight Arrow Connector 10"/>
          <p:cNvCxnSpPr/>
          <p:nvPr/>
        </p:nvCxnSpPr>
        <p:spPr>
          <a:xfrm>
            <a:off x="4495800" y="2971800"/>
            <a:ext cx="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14400" y="3581400"/>
            <a:ext cx="7772400" cy="369332"/>
          </a:xfrm>
          <a:prstGeom prst="rect">
            <a:avLst/>
          </a:prstGeom>
          <a:noFill/>
        </p:spPr>
        <p:txBody>
          <a:bodyPr wrap="square" rtlCol="0">
            <a:spAutoFit/>
          </a:bodyPr>
          <a:lstStyle/>
          <a:p>
            <a:r>
              <a:rPr lang="en-US" dirty="0"/>
              <a:t>Fluid responsive shock (</a:t>
            </a:r>
            <a:r>
              <a:rPr lang="en-US" dirty="0" err="1"/>
              <a:t>normalisation</a:t>
            </a:r>
            <a:r>
              <a:rPr lang="en-US" dirty="0"/>
              <a:t> od blood pressure and/or  perfusion)</a:t>
            </a:r>
          </a:p>
        </p:txBody>
      </p:sp>
      <p:sp>
        <p:nvSpPr>
          <p:cNvPr id="15" name="Left-Right-Up Arrow 14"/>
          <p:cNvSpPr/>
          <p:nvPr/>
        </p:nvSpPr>
        <p:spPr>
          <a:xfrm>
            <a:off x="990600" y="4114800"/>
            <a:ext cx="7315200" cy="68580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990600" y="4800600"/>
            <a:ext cx="2286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09600" y="5181600"/>
            <a:ext cx="1143000" cy="369332"/>
          </a:xfrm>
          <a:prstGeom prst="rect">
            <a:avLst/>
          </a:prstGeom>
          <a:noFill/>
        </p:spPr>
        <p:txBody>
          <a:bodyPr wrap="square" rtlCol="0">
            <a:spAutoFit/>
          </a:bodyPr>
          <a:lstStyle/>
          <a:p>
            <a:r>
              <a:rPr lang="en-US" dirty="0"/>
              <a:t>    Yes </a:t>
            </a:r>
          </a:p>
        </p:txBody>
      </p:sp>
      <p:cxnSp>
        <p:nvCxnSpPr>
          <p:cNvPr id="20" name="Straight Arrow Connector 19"/>
          <p:cNvCxnSpPr/>
          <p:nvPr/>
        </p:nvCxnSpPr>
        <p:spPr>
          <a:xfrm>
            <a:off x="1066800" y="5550932"/>
            <a:ext cx="0" cy="3926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33400" y="5943600"/>
            <a:ext cx="2819400" cy="369332"/>
          </a:xfrm>
          <a:prstGeom prst="rect">
            <a:avLst/>
          </a:prstGeom>
          <a:noFill/>
        </p:spPr>
        <p:txBody>
          <a:bodyPr wrap="square" rtlCol="0">
            <a:spAutoFit/>
          </a:bodyPr>
          <a:lstStyle/>
          <a:p>
            <a:r>
              <a:rPr lang="en-US" dirty="0"/>
              <a:t>Consider ICU monitoring.</a:t>
            </a:r>
          </a:p>
        </p:txBody>
      </p:sp>
      <p:sp>
        <p:nvSpPr>
          <p:cNvPr id="22" name="Down Arrow 21"/>
          <p:cNvSpPr/>
          <p:nvPr/>
        </p:nvSpPr>
        <p:spPr>
          <a:xfrm>
            <a:off x="8001000" y="4800600"/>
            <a:ext cx="228600" cy="7503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543800" y="5747266"/>
            <a:ext cx="1219200" cy="381000"/>
          </a:xfrm>
          <a:prstGeom prst="rect">
            <a:avLst/>
          </a:prstGeom>
          <a:noFill/>
        </p:spPr>
        <p:txBody>
          <a:bodyPr wrap="square" rtlCol="0">
            <a:spAutoFit/>
          </a:bodyPr>
          <a:lstStyle/>
          <a:p>
            <a:r>
              <a:rPr lang="en-US" dirty="0"/>
              <a:t>      No </a:t>
            </a:r>
          </a:p>
        </p:txBody>
      </p:sp>
      <p:sp>
        <p:nvSpPr>
          <p:cNvPr id="24" name="Down Arrow 23"/>
          <p:cNvSpPr/>
          <p:nvPr/>
        </p:nvSpPr>
        <p:spPr>
          <a:xfrm>
            <a:off x="8077200" y="6128266"/>
            <a:ext cx="152400" cy="7297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07723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22" grpId="0" animBg="1"/>
      <p:bldP spid="24"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Arrow 1"/>
          <p:cNvSpPr/>
          <p:nvPr/>
        </p:nvSpPr>
        <p:spPr>
          <a:xfrm>
            <a:off x="4038600" y="0"/>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33400" y="685800"/>
            <a:ext cx="8077200" cy="1477328"/>
          </a:xfrm>
          <a:prstGeom prst="rect">
            <a:avLst/>
          </a:prstGeom>
          <a:noFill/>
        </p:spPr>
        <p:txBody>
          <a:bodyPr wrap="square" rtlCol="0">
            <a:spAutoFit/>
          </a:bodyPr>
          <a:lstStyle/>
          <a:p>
            <a:r>
              <a:rPr lang="en-US" dirty="0"/>
              <a:t>Begin </a:t>
            </a:r>
            <a:r>
              <a:rPr lang="en-US" dirty="0" err="1"/>
              <a:t>vasoacive</a:t>
            </a:r>
            <a:r>
              <a:rPr lang="en-US" dirty="0"/>
              <a:t> drug therapy and titrate to correct hypotensive/ poor perfusion; consider establishing arterial and central venous access.</a:t>
            </a:r>
          </a:p>
          <a:p>
            <a:pPr marL="285750" indent="-285750">
              <a:buFont typeface="Arial" pitchFamily="34" charset="0"/>
              <a:buChar char="•"/>
            </a:pPr>
            <a:r>
              <a:rPr lang="en-US" dirty="0"/>
              <a:t>Normotensive : begin dopamine.</a:t>
            </a:r>
          </a:p>
          <a:p>
            <a:pPr marL="285750" indent="-285750">
              <a:buFont typeface="Arial" pitchFamily="34" charset="0"/>
              <a:buChar char="•"/>
            </a:pPr>
            <a:r>
              <a:rPr lang="en-US" dirty="0"/>
              <a:t>Hypotensive </a:t>
            </a:r>
            <a:r>
              <a:rPr lang="en-US" dirty="0" err="1"/>
              <a:t>vasodilated</a:t>
            </a:r>
            <a:r>
              <a:rPr lang="en-US" dirty="0"/>
              <a:t> shock (warm): begin norepinephrine.</a:t>
            </a:r>
          </a:p>
          <a:p>
            <a:pPr marL="285750" indent="-285750">
              <a:buFont typeface="Arial" pitchFamily="34" charset="0"/>
              <a:buChar char="•"/>
            </a:pPr>
            <a:r>
              <a:rPr lang="en-US" dirty="0"/>
              <a:t>Hypotensive </a:t>
            </a:r>
            <a:r>
              <a:rPr lang="en-US" dirty="0" err="1"/>
              <a:t>vasoconstricted</a:t>
            </a:r>
            <a:r>
              <a:rPr lang="en-US" dirty="0"/>
              <a:t> shock (cold): begin epinephrine.</a:t>
            </a:r>
          </a:p>
        </p:txBody>
      </p:sp>
      <p:cxnSp>
        <p:nvCxnSpPr>
          <p:cNvPr id="6" name="Straight Arrow Connector 5"/>
          <p:cNvCxnSpPr/>
          <p:nvPr/>
        </p:nvCxnSpPr>
        <p:spPr>
          <a:xfrm>
            <a:off x="4114800" y="2163128"/>
            <a:ext cx="0" cy="5038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057400" y="2667000"/>
            <a:ext cx="4648200" cy="369332"/>
          </a:xfrm>
          <a:prstGeom prst="rect">
            <a:avLst/>
          </a:prstGeom>
          <a:noFill/>
        </p:spPr>
        <p:txBody>
          <a:bodyPr wrap="square" rtlCol="0">
            <a:spAutoFit/>
          </a:bodyPr>
          <a:lstStyle/>
          <a:p>
            <a:r>
              <a:rPr lang="en-US" dirty="0"/>
              <a:t>Evaluate Scvo</a:t>
            </a:r>
            <a:r>
              <a:rPr lang="en-US" baseline="-25000" dirty="0"/>
              <a:t>2</a:t>
            </a:r>
            <a:r>
              <a:rPr lang="en-US" dirty="0"/>
              <a:t>; goal Scvo</a:t>
            </a:r>
            <a:r>
              <a:rPr lang="en-US" baseline="-25000" dirty="0"/>
              <a:t>2</a:t>
            </a:r>
            <a:r>
              <a:rPr lang="en-US" dirty="0"/>
              <a:t> &gt; 70%</a:t>
            </a:r>
          </a:p>
        </p:txBody>
      </p:sp>
      <p:cxnSp>
        <p:nvCxnSpPr>
          <p:cNvPr id="12" name="Straight Connector 11"/>
          <p:cNvCxnSpPr/>
          <p:nvPr/>
        </p:nvCxnSpPr>
        <p:spPr>
          <a:xfrm>
            <a:off x="4114800" y="3036332"/>
            <a:ext cx="0" cy="3164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066800" y="3352800"/>
            <a:ext cx="6781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066800" y="33528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457700" y="33528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848600" y="33528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33400" y="3733800"/>
            <a:ext cx="2286000" cy="646331"/>
          </a:xfrm>
          <a:prstGeom prst="rect">
            <a:avLst/>
          </a:prstGeom>
          <a:noFill/>
        </p:spPr>
        <p:txBody>
          <a:bodyPr wrap="square" rtlCol="0">
            <a:spAutoFit/>
          </a:bodyPr>
          <a:lstStyle/>
          <a:p>
            <a:r>
              <a:rPr lang="en-US" dirty="0"/>
              <a:t>Scvo2 &gt; 70%, low BP; “warm shock”</a:t>
            </a:r>
          </a:p>
        </p:txBody>
      </p:sp>
      <p:sp>
        <p:nvSpPr>
          <p:cNvPr id="20" name="TextBox 19"/>
          <p:cNvSpPr txBox="1"/>
          <p:nvPr/>
        </p:nvSpPr>
        <p:spPr>
          <a:xfrm>
            <a:off x="3200400" y="3733800"/>
            <a:ext cx="2590800" cy="646331"/>
          </a:xfrm>
          <a:prstGeom prst="rect">
            <a:avLst/>
          </a:prstGeom>
          <a:noFill/>
        </p:spPr>
        <p:txBody>
          <a:bodyPr wrap="square" rtlCol="0">
            <a:spAutoFit/>
          </a:bodyPr>
          <a:lstStyle/>
          <a:p>
            <a:r>
              <a:rPr lang="en-US" dirty="0"/>
              <a:t>Scvo2&lt;70%, normal BP/ poor perfusion</a:t>
            </a:r>
          </a:p>
        </p:txBody>
      </p:sp>
      <p:sp>
        <p:nvSpPr>
          <p:cNvPr id="21" name="TextBox 20"/>
          <p:cNvSpPr txBox="1"/>
          <p:nvPr/>
        </p:nvSpPr>
        <p:spPr>
          <a:xfrm>
            <a:off x="6477000" y="3733800"/>
            <a:ext cx="2590800" cy="923330"/>
          </a:xfrm>
          <a:prstGeom prst="rect">
            <a:avLst/>
          </a:prstGeom>
          <a:noFill/>
        </p:spPr>
        <p:txBody>
          <a:bodyPr wrap="square" rtlCol="0">
            <a:spAutoFit/>
          </a:bodyPr>
          <a:lstStyle/>
          <a:p>
            <a:r>
              <a:rPr lang="en-US" dirty="0"/>
              <a:t>Scvo2&lt; 70%, low BP/ poor perfusion; </a:t>
            </a:r>
          </a:p>
          <a:p>
            <a:r>
              <a:rPr lang="en-US" dirty="0"/>
              <a:t>“cold shock”</a:t>
            </a:r>
          </a:p>
        </p:txBody>
      </p:sp>
      <p:cxnSp>
        <p:nvCxnSpPr>
          <p:cNvPr id="22" name="Straight Arrow Connector 21"/>
          <p:cNvCxnSpPr/>
          <p:nvPr/>
        </p:nvCxnSpPr>
        <p:spPr>
          <a:xfrm>
            <a:off x="7862455" y="465713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471555" y="4380131"/>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080655" y="4380131"/>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1000" y="4847630"/>
            <a:ext cx="2438400" cy="1200329"/>
          </a:xfrm>
          <a:prstGeom prst="rect">
            <a:avLst/>
          </a:prstGeom>
          <a:noFill/>
        </p:spPr>
        <p:txBody>
          <a:bodyPr wrap="square" rtlCol="0">
            <a:spAutoFit/>
          </a:bodyPr>
          <a:lstStyle/>
          <a:p>
            <a:r>
              <a:rPr lang="en-US" dirty="0"/>
              <a:t>Additional fluid boluses ± norepinephrine± vasopressin.</a:t>
            </a:r>
          </a:p>
        </p:txBody>
      </p:sp>
      <p:sp>
        <p:nvSpPr>
          <p:cNvPr id="28" name="TextBox 27"/>
          <p:cNvSpPr txBox="1"/>
          <p:nvPr/>
        </p:nvSpPr>
        <p:spPr>
          <a:xfrm>
            <a:off x="3193473" y="4846169"/>
            <a:ext cx="2438400" cy="1569660"/>
          </a:xfrm>
          <a:prstGeom prst="rect">
            <a:avLst/>
          </a:prstGeom>
          <a:noFill/>
        </p:spPr>
        <p:txBody>
          <a:bodyPr wrap="square" rtlCol="0">
            <a:spAutoFit/>
          </a:bodyPr>
          <a:lstStyle/>
          <a:p>
            <a:r>
              <a:rPr lang="en-US" sz="1600" dirty="0"/>
              <a:t>Transfuse to Hb &gt; 10g/dl; </a:t>
            </a:r>
            <a:r>
              <a:rPr lang="en-US" sz="1600" dirty="0" err="1"/>
              <a:t>optimise</a:t>
            </a:r>
            <a:r>
              <a:rPr lang="en-US" sz="1600" dirty="0"/>
              <a:t> arterial oxygen </a:t>
            </a:r>
            <a:r>
              <a:rPr lang="en-US" sz="1600" dirty="0" err="1"/>
              <a:t>stration</a:t>
            </a:r>
            <a:r>
              <a:rPr lang="en-US" sz="1600" dirty="0"/>
              <a:t>; Additional fluid boluses ± </a:t>
            </a:r>
            <a:r>
              <a:rPr lang="en-US" sz="1600" dirty="0" err="1"/>
              <a:t>milrinone</a:t>
            </a:r>
            <a:r>
              <a:rPr lang="en-US" sz="1600" dirty="0"/>
              <a:t> or </a:t>
            </a:r>
            <a:r>
              <a:rPr lang="en-US" sz="1600" dirty="0" err="1"/>
              <a:t>nitroprusside</a:t>
            </a:r>
            <a:r>
              <a:rPr lang="en-US" sz="1600" dirty="0"/>
              <a:t>± dopamine.</a:t>
            </a:r>
          </a:p>
        </p:txBody>
      </p:sp>
      <p:sp>
        <p:nvSpPr>
          <p:cNvPr id="29" name="TextBox 28"/>
          <p:cNvSpPr txBox="1"/>
          <p:nvPr/>
        </p:nvSpPr>
        <p:spPr>
          <a:xfrm>
            <a:off x="6172200" y="5047060"/>
            <a:ext cx="2438400" cy="1569660"/>
          </a:xfrm>
          <a:prstGeom prst="rect">
            <a:avLst/>
          </a:prstGeom>
          <a:noFill/>
        </p:spPr>
        <p:txBody>
          <a:bodyPr wrap="square" rtlCol="0">
            <a:spAutoFit/>
          </a:bodyPr>
          <a:lstStyle/>
          <a:p>
            <a:r>
              <a:rPr lang="en-US" sz="1600" dirty="0"/>
              <a:t>Transfuse to Hb &gt; 10g/dl; </a:t>
            </a:r>
            <a:r>
              <a:rPr lang="en-US" sz="1600" dirty="0" err="1"/>
              <a:t>optimise</a:t>
            </a:r>
            <a:r>
              <a:rPr lang="en-US" sz="1600" dirty="0"/>
              <a:t> arterial oxygen </a:t>
            </a:r>
            <a:r>
              <a:rPr lang="en-US" sz="1600" dirty="0" err="1"/>
              <a:t>stration</a:t>
            </a:r>
            <a:r>
              <a:rPr lang="en-US" sz="1600" dirty="0"/>
              <a:t>; Additional fluid boluses ± epinephrine or </a:t>
            </a:r>
            <a:r>
              <a:rPr lang="en-US" sz="1600" dirty="0" err="1"/>
              <a:t>dobutamine</a:t>
            </a:r>
            <a:r>
              <a:rPr lang="en-US" sz="1600" dirty="0"/>
              <a:t> + norepinephrine.</a:t>
            </a:r>
          </a:p>
        </p:txBody>
      </p:sp>
    </p:spTree>
    <p:extLst>
      <p:ext uri="{BB962C8B-B14F-4D97-AF65-F5344CB8AC3E}">
        <p14:creationId xmlns:p14="http://schemas.microsoft.com/office/powerpoint/2010/main" val="10590210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1">
                                            <p:txEl>
                                              <p:pRg st="0" end="0"/>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305800" cy="5772912"/>
          </a:xfrm>
        </p:spPr>
        <p:txBody>
          <a:bodyPr>
            <a:normAutofit/>
          </a:bodyPr>
          <a:lstStyle/>
          <a:p>
            <a:r>
              <a:rPr lang="en-US" sz="2800" dirty="0">
                <a:solidFill>
                  <a:schemeClr val="tx1"/>
                </a:solidFill>
              </a:rPr>
              <a:t>Fluid refractory and dopamine or nor epinephrine dependent shock defines patient at risk for adrenal insufficiency.</a:t>
            </a:r>
            <a:br>
              <a:rPr lang="en-US" sz="2800" dirty="0">
                <a:solidFill>
                  <a:schemeClr val="tx1"/>
                </a:solidFill>
              </a:rPr>
            </a:br>
            <a:br>
              <a:rPr lang="en-US" sz="2800" dirty="0">
                <a:solidFill>
                  <a:schemeClr val="tx1"/>
                </a:solidFill>
              </a:rPr>
            </a:br>
            <a:r>
              <a:rPr lang="en-US" sz="2800" dirty="0">
                <a:solidFill>
                  <a:schemeClr val="tx1"/>
                </a:solidFill>
              </a:rPr>
              <a:t>Draw base line cortisol; consider ACTH stimulation test if unsure of need for steroids.</a:t>
            </a:r>
            <a:br>
              <a:rPr lang="en-US" sz="2800" dirty="0">
                <a:solidFill>
                  <a:schemeClr val="tx1"/>
                </a:solidFill>
              </a:rPr>
            </a:br>
            <a:br>
              <a:rPr lang="en-US" sz="2800" dirty="0">
                <a:solidFill>
                  <a:schemeClr val="tx1"/>
                </a:solidFill>
              </a:rPr>
            </a:br>
            <a:r>
              <a:rPr lang="en-US" sz="2800" dirty="0">
                <a:solidFill>
                  <a:schemeClr val="tx1"/>
                </a:solidFill>
              </a:rPr>
              <a:t>If adrenal insufficiency is suspected, give hydrocortisone, 2mg/kg bolus IV; maximum 100 mg.</a:t>
            </a:r>
            <a:br>
              <a:rPr lang="en-US" sz="2800" dirty="0">
                <a:solidFill>
                  <a:schemeClr val="tx1"/>
                </a:solidFill>
              </a:rPr>
            </a:br>
            <a:br>
              <a:rPr lang="en-US" sz="2800" dirty="0">
                <a:solidFill>
                  <a:schemeClr val="tx1"/>
                </a:solidFill>
              </a:rPr>
            </a:br>
            <a:br>
              <a:rPr lang="en-US" sz="2800" dirty="0">
                <a:solidFill>
                  <a:schemeClr val="tx1"/>
                </a:solidFill>
              </a:rPr>
            </a:br>
            <a:br>
              <a:rPr lang="en-US" sz="2800" dirty="0">
                <a:solidFill>
                  <a:schemeClr val="tx1"/>
                </a:solidFill>
              </a:rPr>
            </a:br>
            <a:endParaRPr lang="en-US" sz="2800" dirty="0">
              <a:solidFill>
                <a:schemeClr val="tx1"/>
              </a:solidFill>
            </a:endParaRPr>
          </a:p>
        </p:txBody>
      </p:sp>
      <p:cxnSp>
        <p:nvCxnSpPr>
          <p:cNvPr id="6" name="Straight Arrow Connector 5"/>
          <p:cNvCxnSpPr/>
          <p:nvPr/>
        </p:nvCxnSpPr>
        <p:spPr>
          <a:xfrm>
            <a:off x="3879273" y="2057400"/>
            <a:ext cx="0" cy="457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879273" y="3505200"/>
            <a:ext cx="0" cy="457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07593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Drugs used in management of shock</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4898907"/>
              </p:ext>
            </p:extLst>
          </p:nvPr>
        </p:nvGraphicFramePr>
        <p:xfrm>
          <a:off x="457200" y="1935163"/>
          <a:ext cx="8153400" cy="3235960"/>
        </p:xfrm>
        <a:graphic>
          <a:graphicData uri="http://schemas.openxmlformats.org/drawingml/2006/table">
            <a:tbl>
              <a:tblPr firstRow="1" bandRow="1">
                <a:tableStyleId>{5C22544A-7EE6-4342-B048-85BDC9FD1C3A}</a:tableStyleId>
              </a:tblPr>
              <a:tblGrid>
                <a:gridCol w="2717800">
                  <a:extLst>
                    <a:ext uri="{9D8B030D-6E8A-4147-A177-3AD203B41FA5}">
                      <a16:colId xmlns:a16="http://schemas.microsoft.com/office/drawing/2014/main" val="20000"/>
                    </a:ext>
                  </a:extLst>
                </a:gridCol>
                <a:gridCol w="2717800">
                  <a:extLst>
                    <a:ext uri="{9D8B030D-6E8A-4147-A177-3AD203B41FA5}">
                      <a16:colId xmlns:a16="http://schemas.microsoft.com/office/drawing/2014/main" val="20001"/>
                    </a:ext>
                  </a:extLst>
                </a:gridCol>
                <a:gridCol w="2717800">
                  <a:extLst>
                    <a:ext uri="{9D8B030D-6E8A-4147-A177-3AD203B41FA5}">
                      <a16:colId xmlns:a16="http://schemas.microsoft.com/office/drawing/2014/main" val="20002"/>
                    </a:ext>
                  </a:extLst>
                </a:gridCol>
              </a:tblGrid>
              <a:tr h="370840">
                <a:tc>
                  <a:txBody>
                    <a:bodyPr/>
                    <a:lstStyle/>
                    <a:p>
                      <a:r>
                        <a:rPr lang="en-US" dirty="0"/>
                        <a:t>Drug</a:t>
                      </a:r>
                    </a:p>
                  </a:txBody>
                  <a:tcPr/>
                </a:tc>
                <a:tc>
                  <a:txBody>
                    <a:bodyPr/>
                    <a:lstStyle/>
                    <a:p>
                      <a:r>
                        <a:rPr lang="en-US" dirty="0"/>
                        <a:t>Strength</a:t>
                      </a:r>
                    </a:p>
                  </a:txBody>
                  <a:tcPr/>
                </a:tc>
                <a:tc>
                  <a:txBody>
                    <a:bodyPr/>
                    <a:lstStyle/>
                    <a:p>
                      <a:r>
                        <a:rPr lang="en-US" dirty="0"/>
                        <a:t>Indication in shock</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Salbutamol</a:t>
                      </a:r>
                    </a:p>
                  </a:txBody>
                  <a:tcPr/>
                </a:tc>
                <a:tc>
                  <a:txBody>
                    <a:bodyPr/>
                    <a:lstStyle/>
                    <a:p>
                      <a:r>
                        <a:rPr lang="en-US" dirty="0"/>
                        <a:t>5mg/ml or 1mg/ml </a:t>
                      </a:r>
                      <a:r>
                        <a:rPr lang="en-US" dirty="0" err="1"/>
                        <a:t>respules</a:t>
                      </a:r>
                      <a:r>
                        <a:rPr lang="en-US" dirty="0"/>
                        <a:t>.</a:t>
                      </a:r>
                    </a:p>
                  </a:txBody>
                  <a:tcPr/>
                </a:tc>
                <a:tc>
                  <a:txBody>
                    <a:bodyPr/>
                    <a:lstStyle/>
                    <a:p>
                      <a:r>
                        <a:rPr lang="en-US" dirty="0"/>
                        <a:t>Severe anaphylaxis.</a:t>
                      </a:r>
                    </a:p>
                  </a:txBody>
                  <a:tcPr/>
                </a:tc>
                <a:extLst>
                  <a:ext uri="{0D108BD9-81ED-4DB2-BD59-A6C34878D82A}">
                    <a16:rowId xmlns:a16="http://schemas.microsoft.com/office/drawing/2014/main" val="10001"/>
                  </a:ext>
                </a:extLst>
              </a:tr>
              <a:tr h="370840">
                <a:tc>
                  <a:txBody>
                    <a:bodyPr/>
                    <a:lstStyle/>
                    <a:p>
                      <a:r>
                        <a:rPr lang="en-US" dirty="0"/>
                        <a:t>Dextrose</a:t>
                      </a:r>
                    </a:p>
                  </a:txBody>
                  <a:tcPr/>
                </a:tc>
                <a:tc>
                  <a:txBody>
                    <a:bodyPr/>
                    <a:lstStyle/>
                    <a:p>
                      <a:r>
                        <a:rPr lang="en-US" dirty="0"/>
                        <a:t>D10%</a:t>
                      </a:r>
                    </a:p>
                  </a:txBody>
                  <a:tcPr/>
                </a:tc>
                <a:tc>
                  <a:txBody>
                    <a:bodyPr/>
                    <a:lstStyle/>
                    <a:p>
                      <a:r>
                        <a:rPr lang="en-US" dirty="0"/>
                        <a:t>Hypoglycemia</a:t>
                      </a:r>
                    </a:p>
                  </a:txBody>
                  <a:tcPr/>
                </a:tc>
                <a:extLst>
                  <a:ext uri="{0D108BD9-81ED-4DB2-BD59-A6C34878D82A}">
                    <a16:rowId xmlns:a16="http://schemas.microsoft.com/office/drawing/2014/main" val="10002"/>
                  </a:ext>
                </a:extLst>
              </a:tr>
              <a:tr h="370840">
                <a:tc>
                  <a:txBody>
                    <a:bodyPr/>
                    <a:lstStyle/>
                    <a:p>
                      <a:r>
                        <a:rPr lang="en-US" dirty="0"/>
                        <a:t>Diphenhydramine</a:t>
                      </a:r>
                    </a:p>
                  </a:txBody>
                  <a:tcPr/>
                </a:tc>
                <a:tc>
                  <a:txBody>
                    <a:bodyPr/>
                    <a:lstStyle/>
                    <a:p>
                      <a:r>
                        <a:rPr lang="en-US" dirty="0"/>
                        <a:t>10, 50mg/ml</a:t>
                      </a:r>
                    </a:p>
                  </a:txBody>
                  <a:tcPr/>
                </a:tc>
                <a:tc>
                  <a:txBody>
                    <a:bodyPr/>
                    <a:lstStyle/>
                    <a:p>
                      <a:r>
                        <a:rPr lang="en-US" dirty="0"/>
                        <a:t>Anaphylactic shock</a:t>
                      </a:r>
                    </a:p>
                  </a:txBody>
                  <a:tcPr/>
                </a:tc>
                <a:extLst>
                  <a:ext uri="{0D108BD9-81ED-4DB2-BD59-A6C34878D82A}">
                    <a16:rowId xmlns:a16="http://schemas.microsoft.com/office/drawing/2014/main" val="10003"/>
                  </a:ext>
                </a:extLst>
              </a:tr>
              <a:tr h="370840">
                <a:tc>
                  <a:txBody>
                    <a:bodyPr/>
                    <a:lstStyle/>
                    <a:p>
                      <a:r>
                        <a:rPr lang="en-US" dirty="0" err="1"/>
                        <a:t>Dobutamine</a:t>
                      </a:r>
                      <a:endParaRPr lang="en-US" dirty="0"/>
                    </a:p>
                  </a:txBody>
                  <a:tcPr/>
                </a:tc>
                <a:tc>
                  <a:txBody>
                    <a:bodyPr/>
                    <a:lstStyle/>
                    <a:p>
                      <a:r>
                        <a:rPr lang="en-US" dirty="0"/>
                        <a:t>50mg/ml</a:t>
                      </a:r>
                    </a:p>
                  </a:txBody>
                  <a:tcPr/>
                </a:tc>
                <a:tc>
                  <a:txBody>
                    <a:bodyPr/>
                    <a:lstStyle/>
                    <a:p>
                      <a:r>
                        <a:rPr lang="en-US" dirty="0"/>
                        <a:t>Cardiogenic shock</a:t>
                      </a:r>
                    </a:p>
                  </a:txBody>
                  <a:tcPr/>
                </a:tc>
                <a:extLst>
                  <a:ext uri="{0D108BD9-81ED-4DB2-BD59-A6C34878D82A}">
                    <a16:rowId xmlns:a16="http://schemas.microsoft.com/office/drawing/2014/main" val="10004"/>
                  </a:ext>
                </a:extLst>
              </a:tr>
              <a:tr h="370840">
                <a:tc>
                  <a:txBody>
                    <a:bodyPr/>
                    <a:lstStyle/>
                    <a:p>
                      <a:r>
                        <a:rPr lang="en-US" dirty="0"/>
                        <a:t>Dopamine</a:t>
                      </a:r>
                    </a:p>
                  </a:txBody>
                  <a:tcPr/>
                </a:tc>
                <a:tc>
                  <a:txBody>
                    <a:bodyPr/>
                    <a:lstStyle/>
                    <a:p>
                      <a:r>
                        <a:rPr lang="en-US" dirty="0"/>
                        <a:t>40mg/ml</a:t>
                      </a:r>
                    </a:p>
                  </a:txBody>
                  <a:tcPr/>
                </a:tc>
                <a:tc>
                  <a:txBody>
                    <a:bodyPr/>
                    <a:lstStyle/>
                    <a:p>
                      <a:r>
                        <a:rPr lang="en-US" dirty="0"/>
                        <a:t>Distributive</a:t>
                      </a:r>
                      <a:r>
                        <a:rPr lang="en-US" baseline="0" dirty="0"/>
                        <a:t> </a:t>
                      </a:r>
                      <a:r>
                        <a:rPr lang="en-US" baseline="0" dirty="0" err="1"/>
                        <a:t>shick</a:t>
                      </a:r>
                      <a:endParaRPr lang="en-US" dirty="0"/>
                    </a:p>
                  </a:txBody>
                  <a:tcPr/>
                </a:tc>
                <a:extLst>
                  <a:ext uri="{0D108BD9-81ED-4DB2-BD59-A6C34878D82A}">
                    <a16:rowId xmlns:a16="http://schemas.microsoft.com/office/drawing/2014/main" val="10005"/>
                  </a:ext>
                </a:extLst>
              </a:tr>
              <a:tr h="370840">
                <a:tc>
                  <a:txBody>
                    <a:bodyPr/>
                    <a:lstStyle/>
                    <a:p>
                      <a:r>
                        <a:rPr lang="en-US" dirty="0"/>
                        <a:t>Epinephrine</a:t>
                      </a:r>
                    </a:p>
                  </a:txBody>
                  <a:tcPr/>
                </a:tc>
                <a:tc>
                  <a:txBody>
                    <a:bodyPr/>
                    <a:lstStyle/>
                    <a:p>
                      <a:r>
                        <a:rPr lang="en-US" dirty="0"/>
                        <a:t>1mg/ml</a:t>
                      </a:r>
                    </a:p>
                  </a:txBody>
                  <a:tcPr/>
                </a:tc>
                <a:tc>
                  <a:txBody>
                    <a:bodyPr/>
                    <a:lstStyle/>
                    <a:p>
                      <a:r>
                        <a:rPr lang="en-US" dirty="0"/>
                        <a:t>Anaphylaxis, shock.</a:t>
                      </a:r>
                    </a:p>
                  </a:txBody>
                  <a:tcPr/>
                </a:tc>
                <a:extLst>
                  <a:ext uri="{0D108BD9-81ED-4DB2-BD59-A6C34878D82A}">
                    <a16:rowId xmlns:a16="http://schemas.microsoft.com/office/drawing/2014/main" val="10006"/>
                  </a:ext>
                </a:extLst>
              </a:tr>
              <a:tr h="370840">
                <a:tc>
                  <a:txBody>
                    <a:bodyPr/>
                    <a:lstStyle/>
                    <a:p>
                      <a:r>
                        <a:rPr lang="en-US" dirty="0"/>
                        <a:t>Hydrocortisone</a:t>
                      </a:r>
                    </a:p>
                  </a:txBody>
                  <a:tcPr/>
                </a:tc>
                <a:tc>
                  <a:txBody>
                    <a:bodyPr/>
                    <a:lstStyle/>
                    <a:p>
                      <a:r>
                        <a:rPr lang="en-US" dirty="0"/>
                        <a:t>100mg</a:t>
                      </a:r>
                    </a:p>
                  </a:txBody>
                  <a:tcPr/>
                </a:tc>
                <a:tc>
                  <a:txBody>
                    <a:bodyPr/>
                    <a:lstStyle/>
                    <a:p>
                      <a:r>
                        <a:rPr lang="en-US" dirty="0"/>
                        <a:t>Adrenal insufficiency</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175844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Drugs used in management of shock</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7344364"/>
              </p:ext>
            </p:extLst>
          </p:nvPr>
        </p:nvGraphicFramePr>
        <p:xfrm>
          <a:off x="457200" y="2743200"/>
          <a:ext cx="8382000" cy="2392680"/>
        </p:xfrm>
        <a:graphic>
          <a:graphicData uri="http://schemas.openxmlformats.org/drawingml/2006/table">
            <a:tbl>
              <a:tblPr firstRow="1" bandRow="1">
                <a:tableStyleId>{5C22544A-7EE6-4342-B048-85BDC9FD1C3A}</a:tableStyleId>
              </a:tblPr>
              <a:tblGrid>
                <a:gridCol w="2794000">
                  <a:extLst>
                    <a:ext uri="{9D8B030D-6E8A-4147-A177-3AD203B41FA5}">
                      <a16:colId xmlns:a16="http://schemas.microsoft.com/office/drawing/2014/main" val="20000"/>
                    </a:ext>
                  </a:extLst>
                </a:gridCol>
                <a:gridCol w="2794000">
                  <a:extLst>
                    <a:ext uri="{9D8B030D-6E8A-4147-A177-3AD203B41FA5}">
                      <a16:colId xmlns:a16="http://schemas.microsoft.com/office/drawing/2014/main" val="20001"/>
                    </a:ext>
                  </a:extLst>
                </a:gridCol>
                <a:gridCol w="2794000">
                  <a:extLst>
                    <a:ext uri="{9D8B030D-6E8A-4147-A177-3AD203B41FA5}">
                      <a16:colId xmlns:a16="http://schemas.microsoft.com/office/drawing/2014/main" val="20002"/>
                    </a:ext>
                  </a:extLst>
                </a:gridCol>
              </a:tblGrid>
              <a:tr h="370840">
                <a:tc>
                  <a:txBody>
                    <a:bodyPr/>
                    <a:lstStyle/>
                    <a:p>
                      <a:r>
                        <a:rPr lang="en-US" dirty="0"/>
                        <a:t>Drug</a:t>
                      </a:r>
                    </a:p>
                  </a:txBody>
                  <a:tcPr/>
                </a:tc>
                <a:tc>
                  <a:txBody>
                    <a:bodyPr/>
                    <a:lstStyle/>
                    <a:p>
                      <a:r>
                        <a:rPr lang="en-US" dirty="0"/>
                        <a:t>Strength</a:t>
                      </a:r>
                    </a:p>
                  </a:txBody>
                  <a:tcPr/>
                </a:tc>
                <a:tc>
                  <a:txBody>
                    <a:bodyPr/>
                    <a:lstStyle/>
                    <a:p>
                      <a:r>
                        <a:rPr lang="en-US" dirty="0"/>
                        <a:t>Indication in shock</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t>Milrinone</a:t>
                      </a:r>
                      <a:endParaRPr lang="en-US" dirty="0"/>
                    </a:p>
                  </a:txBody>
                  <a:tcPr/>
                </a:tc>
                <a:tc>
                  <a:txBody>
                    <a:bodyPr/>
                    <a:lstStyle/>
                    <a:p>
                      <a:r>
                        <a:rPr lang="en-US" dirty="0"/>
                        <a:t>1mg/ml</a:t>
                      </a:r>
                    </a:p>
                  </a:txBody>
                  <a:tcPr/>
                </a:tc>
                <a:tc>
                  <a:txBody>
                    <a:bodyPr/>
                    <a:lstStyle/>
                    <a:p>
                      <a:r>
                        <a:rPr lang="en-US" dirty="0"/>
                        <a:t>Cardiogenic shock</a:t>
                      </a:r>
                    </a:p>
                  </a:txBody>
                  <a:tcPr/>
                </a:tc>
                <a:extLst>
                  <a:ext uri="{0D108BD9-81ED-4DB2-BD59-A6C34878D82A}">
                    <a16:rowId xmlns:a16="http://schemas.microsoft.com/office/drawing/2014/main" val="10001"/>
                  </a:ext>
                </a:extLst>
              </a:tr>
              <a:tr h="370840">
                <a:tc>
                  <a:txBody>
                    <a:bodyPr/>
                    <a:lstStyle/>
                    <a:p>
                      <a:r>
                        <a:rPr lang="en-US" dirty="0"/>
                        <a:t>Norepinephrine</a:t>
                      </a:r>
                    </a:p>
                  </a:txBody>
                  <a:tcPr/>
                </a:tc>
                <a:tc>
                  <a:txBody>
                    <a:bodyPr/>
                    <a:lstStyle/>
                    <a:p>
                      <a:r>
                        <a:rPr lang="en-US" dirty="0"/>
                        <a:t>1mg/ml</a:t>
                      </a:r>
                    </a:p>
                  </a:txBody>
                  <a:tcPr/>
                </a:tc>
                <a:tc>
                  <a:txBody>
                    <a:bodyPr/>
                    <a:lstStyle/>
                    <a:p>
                      <a:r>
                        <a:rPr lang="en-US" dirty="0"/>
                        <a:t>Hypotensive shock</a:t>
                      </a:r>
                    </a:p>
                  </a:txBody>
                  <a:tcPr/>
                </a:tc>
                <a:extLst>
                  <a:ext uri="{0D108BD9-81ED-4DB2-BD59-A6C34878D82A}">
                    <a16:rowId xmlns:a16="http://schemas.microsoft.com/office/drawing/2014/main" val="10002"/>
                  </a:ext>
                </a:extLst>
              </a:tr>
              <a:tr h="370840">
                <a:tc>
                  <a:txBody>
                    <a:bodyPr/>
                    <a:lstStyle/>
                    <a:p>
                      <a:r>
                        <a:rPr lang="en-US" dirty="0"/>
                        <a:t>Normal saline</a:t>
                      </a:r>
                    </a:p>
                  </a:txBody>
                  <a:tcPr/>
                </a:tc>
                <a:tc>
                  <a:txBody>
                    <a:bodyPr/>
                    <a:lstStyle/>
                    <a:p>
                      <a:r>
                        <a:rPr lang="en-US" dirty="0"/>
                        <a:t>Na</a:t>
                      </a:r>
                      <a:r>
                        <a:rPr lang="en-US" baseline="30000" dirty="0"/>
                        <a:t>+</a:t>
                      </a:r>
                      <a:r>
                        <a:rPr lang="en-US" dirty="0"/>
                        <a:t>- 150mEq/L</a:t>
                      </a:r>
                    </a:p>
                    <a:p>
                      <a:r>
                        <a:rPr lang="en-US" dirty="0" err="1"/>
                        <a:t>Cl</a:t>
                      </a:r>
                      <a:r>
                        <a:rPr lang="en-US" baseline="30000" dirty="0"/>
                        <a:t>—</a:t>
                      </a:r>
                      <a:r>
                        <a:rPr lang="en-US" dirty="0"/>
                        <a:t>150mEq/L</a:t>
                      </a:r>
                    </a:p>
                  </a:txBody>
                  <a:tcPr/>
                </a:tc>
                <a:tc>
                  <a:txBody>
                    <a:bodyPr/>
                    <a:lstStyle/>
                    <a:p>
                      <a:r>
                        <a:rPr lang="en-US" dirty="0"/>
                        <a:t>Hypovolemic</a:t>
                      </a:r>
                      <a:r>
                        <a:rPr lang="en-US" baseline="0" dirty="0"/>
                        <a:t> and septic shock.</a:t>
                      </a:r>
                      <a:endParaRPr lang="en-US" dirty="0"/>
                    </a:p>
                  </a:txBody>
                  <a:tcPr/>
                </a:tc>
                <a:extLst>
                  <a:ext uri="{0D108BD9-81ED-4DB2-BD59-A6C34878D82A}">
                    <a16:rowId xmlns:a16="http://schemas.microsoft.com/office/drawing/2014/main" val="10003"/>
                  </a:ext>
                </a:extLst>
              </a:tr>
              <a:tr h="370840">
                <a:tc>
                  <a:txBody>
                    <a:bodyPr/>
                    <a:lstStyle/>
                    <a:p>
                      <a:r>
                        <a:rPr lang="en-US" dirty="0"/>
                        <a:t>Methyl prednisolone</a:t>
                      </a:r>
                    </a:p>
                  </a:txBody>
                  <a:tcPr/>
                </a:tc>
                <a:tc>
                  <a:txBody>
                    <a:bodyPr/>
                    <a:lstStyle/>
                    <a:p>
                      <a:r>
                        <a:rPr lang="en-US" dirty="0"/>
                        <a:t>125mg</a:t>
                      </a:r>
                    </a:p>
                  </a:txBody>
                  <a:tcPr/>
                </a:tc>
                <a:tc>
                  <a:txBody>
                    <a:bodyPr/>
                    <a:lstStyle/>
                    <a:p>
                      <a:r>
                        <a:rPr lang="en-US" dirty="0"/>
                        <a:t>Anaphylactic</a:t>
                      </a:r>
                      <a:r>
                        <a:rPr lang="en-US" baseline="0" dirty="0"/>
                        <a:t> and neurogenic shock</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406443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0" y="1397000"/>
          <a:ext cx="6096000" cy="74168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nvGraphicFramePr>
        <p:xfrm>
          <a:off x="-152400" y="-228600"/>
          <a:ext cx="9524999" cy="12801600"/>
        </p:xfrm>
        <a:graphic>
          <a:graphicData uri="http://schemas.openxmlformats.org/drawingml/2006/table">
            <a:tbl>
              <a:tblPr firstRow="1" bandRow="1">
                <a:tableStyleId>{5C22544A-7EE6-4342-B048-85BDC9FD1C3A}</a:tableStyleId>
              </a:tblPr>
              <a:tblGrid>
                <a:gridCol w="968644">
                  <a:extLst>
                    <a:ext uri="{9D8B030D-6E8A-4147-A177-3AD203B41FA5}">
                      <a16:colId xmlns:a16="http://schemas.microsoft.com/office/drawing/2014/main" val="20000"/>
                    </a:ext>
                  </a:extLst>
                </a:gridCol>
                <a:gridCol w="1049365">
                  <a:extLst>
                    <a:ext uri="{9D8B030D-6E8A-4147-A177-3AD203B41FA5}">
                      <a16:colId xmlns:a16="http://schemas.microsoft.com/office/drawing/2014/main" val="20001"/>
                    </a:ext>
                  </a:extLst>
                </a:gridCol>
                <a:gridCol w="807203">
                  <a:extLst>
                    <a:ext uri="{9D8B030D-6E8A-4147-A177-3AD203B41FA5}">
                      <a16:colId xmlns:a16="http://schemas.microsoft.com/office/drawing/2014/main" val="20002"/>
                    </a:ext>
                  </a:extLst>
                </a:gridCol>
                <a:gridCol w="4439618">
                  <a:extLst>
                    <a:ext uri="{9D8B030D-6E8A-4147-A177-3AD203B41FA5}">
                      <a16:colId xmlns:a16="http://schemas.microsoft.com/office/drawing/2014/main" val="20003"/>
                    </a:ext>
                  </a:extLst>
                </a:gridCol>
                <a:gridCol w="2260169">
                  <a:extLst>
                    <a:ext uri="{9D8B030D-6E8A-4147-A177-3AD203B41FA5}">
                      <a16:colId xmlns:a16="http://schemas.microsoft.com/office/drawing/2014/main" val="20004"/>
                    </a:ext>
                  </a:extLst>
                </a:gridCol>
              </a:tblGrid>
              <a:tr h="576816">
                <a:tc>
                  <a:txBody>
                    <a:bodyPr/>
                    <a:lstStyle/>
                    <a:p>
                      <a:r>
                        <a:rPr lang="en-US" dirty="0"/>
                        <a:t>Author</a:t>
                      </a:r>
                    </a:p>
                  </a:txBody>
                  <a:tcPr/>
                </a:tc>
                <a:tc>
                  <a:txBody>
                    <a:bodyPr/>
                    <a:lstStyle/>
                    <a:p>
                      <a:r>
                        <a:rPr lang="en-US" dirty="0"/>
                        <a:t>Study design</a:t>
                      </a:r>
                    </a:p>
                  </a:txBody>
                  <a:tcPr/>
                </a:tc>
                <a:tc>
                  <a:txBody>
                    <a:bodyPr/>
                    <a:lstStyle/>
                    <a:p>
                      <a:r>
                        <a:rPr lang="en-US" dirty="0"/>
                        <a:t>Level</a:t>
                      </a:r>
                    </a:p>
                  </a:txBody>
                  <a:tcPr/>
                </a:tc>
                <a:tc>
                  <a:txBody>
                    <a:bodyPr/>
                    <a:lstStyle/>
                    <a:p>
                      <a:r>
                        <a:rPr lang="en-US" dirty="0"/>
                        <a:t>Result</a:t>
                      </a:r>
                    </a:p>
                  </a:txBody>
                  <a:tcPr/>
                </a:tc>
                <a:tc>
                  <a:txBody>
                    <a:bodyPr/>
                    <a:lstStyle/>
                    <a:p>
                      <a:r>
                        <a:rPr lang="en-US" dirty="0"/>
                        <a:t>outcome</a:t>
                      </a:r>
                    </a:p>
                  </a:txBody>
                  <a:tcPr/>
                </a:tc>
                <a:extLst>
                  <a:ext uri="{0D108BD9-81ED-4DB2-BD59-A6C34878D82A}">
                    <a16:rowId xmlns:a16="http://schemas.microsoft.com/office/drawing/2014/main" val="10000"/>
                  </a:ext>
                </a:extLst>
              </a:tr>
              <a:tr h="6509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hlinkClick r:id="rId2"/>
                        </a:rPr>
                        <a:t>Kusum</a:t>
                      </a:r>
                      <a:r>
                        <a:rPr lang="en-US" dirty="0">
                          <a:hlinkClick r:id="rId2"/>
                        </a:rPr>
                        <a:t> </a:t>
                      </a:r>
                      <a:r>
                        <a:rPr lang="en-US" dirty="0" err="1">
                          <a:hlinkClick r:id="rId2"/>
                        </a:rPr>
                        <a:t>Menon</a:t>
                      </a:r>
                      <a:r>
                        <a:rPr lang="en-US" baseline="30000" dirty="0"/>
                        <a:t> </a:t>
                      </a:r>
                      <a:r>
                        <a:rPr lang="en-US" baseline="30000" dirty="0">
                          <a:hlinkClick r:id="rId3" tooltip="1Research Institute, Children's Hospital of Eastern Ontario, Ottawa, ON, Canada. 2Department of Pediatrics, Faculty of Medicine, Children's Hospital of Eastern Ontario, University of Ottawa, Ottawa, ON, Canada. 3Department of Economics, Faculty of Public Affairs, Carleton University, Ottawa, ON, Canada. 4Department of Pediatrics, Cincinnati Children's Hospital Medical Center, University of Cincinnati College of Medicine, Cincinnati, OH. 5Department of Epidemiology, Ottawa Hospital Research Institute (OHRI), University of Ottawa, Ottawa, ON, Canada. 6Clinical Epidemiology Program, Ottawa Hospital Research Institute (OHRI), University of Ottawa, Ottawa, ON, Canada. 7Division of Critical Care, Department of Medicine, Ottawa Hospital Research Institute (OHRI), University of Ottawa, Ottawa, ON, Canada. 8Section of Critical Care Medicine, Department of Pediatrics, Alberta Children's Hospital, Calgary, AB, Canada. 9Department of Pediatrics, CHU Sainte-Justine Hospital, Montreal, QC, Canada. 10Department of Pediatrics, Faculty of Medicine, British Columbia Women's and Children's Hospital, The University of British Columbia, Vancouver, BC, Canada. 11Department of Pediatrics, Faculty of Medicine, Montreal Children's Hospital, McGill University, Montreal, QC, Canada. 12Department of Critical Care Medicine, IWK Health Centre, Halifax, NS, Canada. 13Department of Pediatrics, McMaster Children's Hospital, McMaster University, Hamilton, ON, Canada."/>
                        </a:rPr>
                        <a:t> 1 </a:t>
                      </a:r>
                      <a:r>
                        <a:rPr lang="en-US" dirty="0"/>
                        <a:t>, </a:t>
                      </a:r>
                      <a:r>
                        <a:rPr lang="en-US" dirty="0" err="1">
                          <a:hlinkClick r:id="rId4"/>
                        </a:rPr>
                        <a:t>Dayre</a:t>
                      </a:r>
                      <a:r>
                        <a:rPr lang="en-US" dirty="0">
                          <a:hlinkClick r:id="rId4"/>
                        </a:rPr>
                        <a:t> McNally</a:t>
                      </a:r>
                      <a:r>
                        <a:rPr lang="en-US" dirty="0"/>
                        <a:t>, </a:t>
                      </a:r>
                      <a:r>
                        <a:rPr lang="en-US" dirty="0">
                          <a:hlinkClick r:id="rId5"/>
                        </a:rPr>
                        <a:t>Katharine </a:t>
                      </a:r>
                      <a:r>
                        <a:rPr lang="en-US" dirty="0" err="1">
                          <a:hlinkClick r:id="rId5"/>
                        </a:rPr>
                        <a:t>O'Hearn</a:t>
                      </a:r>
                      <a:r>
                        <a:rPr lang="en-US" dirty="0"/>
                        <a:t>, </a:t>
                      </a:r>
                      <a:r>
                        <a:rPr lang="en-US" dirty="0" err="1">
                          <a:hlinkClick r:id="rId6"/>
                        </a:rPr>
                        <a:t>Anand</a:t>
                      </a:r>
                      <a:r>
                        <a:rPr lang="en-US" dirty="0">
                          <a:hlinkClick r:id="rId6"/>
                        </a:rPr>
                        <a:t> </a:t>
                      </a:r>
                      <a:r>
                        <a:rPr lang="en-US" dirty="0" err="1">
                          <a:hlinkClick r:id="rId6"/>
                        </a:rPr>
                        <a:t>Acharya</a:t>
                      </a:r>
                      <a:r>
                        <a:rPr lang="en-US" dirty="0"/>
                        <a:t>, </a:t>
                      </a:r>
                      <a:r>
                        <a:rPr lang="en-US" dirty="0">
                          <a:hlinkClick r:id="rId7"/>
                        </a:rPr>
                        <a:t>Hector R Wong</a:t>
                      </a:r>
                      <a:r>
                        <a:rPr lang="en-US" dirty="0"/>
                        <a:t>, </a:t>
                      </a:r>
                      <a:r>
                        <a:rPr lang="en-US" dirty="0">
                          <a:hlinkClick r:id="rId8"/>
                        </a:rPr>
                        <a:t>Margaret Lawson</a:t>
                      </a:r>
                      <a:r>
                        <a:rPr lang="en-US" dirty="0"/>
                        <a:t>, </a:t>
                      </a:r>
                      <a:r>
                        <a:rPr lang="en-US" dirty="0">
                          <a:hlinkClick r:id="rId9"/>
                        </a:rPr>
                        <a:t>Tim Ramsay</a:t>
                      </a:r>
                      <a:r>
                        <a:rPr lang="en-US" dirty="0"/>
                        <a:t>, </a:t>
                      </a:r>
                      <a:r>
                        <a:rPr lang="en-US" dirty="0" err="1">
                          <a:hlinkClick r:id="rId10"/>
                        </a:rPr>
                        <a:t>Lauralyn</a:t>
                      </a:r>
                      <a:r>
                        <a:rPr lang="en-US" dirty="0">
                          <a:hlinkClick r:id="rId10"/>
                        </a:rPr>
                        <a:t> McIntyre</a:t>
                      </a:r>
                      <a:r>
                        <a:rPr lang="en-US" dirty="0"/>
                        <a:t>, </a:t>
                      </a:r>
                      <a:r>
                        <a:rPr lang="en-US" dirty="0">
                          <a:hlinkClick r:id="rId11"/>
                        </a:rPr>
                        <a:t>Elaine </a:t>
                      </a:r>
                      <a:r>
                        <a:rPr lang="en-US" dirty="0" err="1">
                          <a:hlinkClick r:id="rId11"/>
                        </a:rPr>
                        <a:t>Gilfoyle</a:t>
                      </a:r>
                      <a:r>
                        <a:rPr lang="en-US" dirty="0"/>
                        <a:t>, </a:t>
                      </a:r>
                      <a:r>
                        <a:rPr lang="en-US" dirty="0">
                          <a:hlinkClick r:id="rId12"/>
                        </a:rPr>
                        <a:t>Marisa </a:t>
                      </a:r>
                      <a:r>
                        <a:rPr lang="en-US" dirty="0" err="1">
                          <a:hlinkClick r:id="rId12"/>
                        </a:rPr>
                        <a:t>Tucci</a:t>
                      </a:r>
                      <a:r>
                        <a:rPr lang="en-US" dirty="0"/>
                        <a:t>, </a:t>
                      </a:r>
                      <a:r>
                        <a:rPr lang="en-US" dirty="0">
                          <a:hlinkClick r:id="rId13"/>
                        </a:rPr>
                        <a:t>David </a:t>
                      </a:r>
                      <a:r>
                        <a:rPr lang="en-US" dirty="0" err="1">
                          <a:hlinkClick r:id="rId13"/>
                        </a:rPr>
                        <a:t>Wensley</a:t>
                      </a:r>
                      <a:r>
                        <a:rPr lang="en-US" dirty="0"/>
                        <a:t>, </a:t>
                      </a:r>
                      <a:r>
                        <a:rPr lang="en-US" dirty="0">
                          <a:hlinkClick r:id="rId14"/>
                        </a:rPr>
                        <a:t>Ronald </a:t>
                      </a:r>
                      <a:r>
                        <a:rPr lang="en-US" dirty="0" err="1">
                          <a:hlinkClick r:id="rId14"/>
                        </a:rPr>
                        <a:t>Gottesman</a:t>
                      </a:r>
                      <a:r>
                        <a:rPr lang="en-US" dirty="0"/>
                        <a:t>, </a:t>
                      </a:r>
                      <a:r>
                        <a:rPr lang="en-US" dirty="0">
                          <a:hlinkClick r:id="rId15"/>
                        </a:rPr>
                        <a:t>Gavin Morrison</a:t>
                      </a:r>
                      <a:r>
                        <a:rPr lang="en-US" dirty="0"/>
                        <a:t>, </a:t>
                      </a:r>
                      <a:r>
                        <a:rPr lang="en-US" dirty="0">
                          <a:hlinkClick r:id="rId16"/>
                        </a:rPr>
                        <a:t>Karen </a:t>
                      </a:r>
                      <a:r>
                        <a:rPr lang="en-US" dirty="0" err="1">
                          <a:hlinkClick r:id="rId16"/>
                        </a:rPr>
                        <a:t>Choong</a:t>
                      </a:r>
                      <a:r>
                        <a:rPr lang="en-US" dirty="0"/>
                        <a:t>, </a:t>
                      </a:r>
                      <a:r>
                        <a:rPr lang="en-US" dirty="0">
                          <a:hlinkClick r:id="rId17"/>
                        </a:rPr>
                        <a:t>Canadian Critical Care Trials Group</a:t>
                      </a:r>
                      <a:r>
                        <a:rPr lang="en-US" dirty="0"/>
                        <a:t>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A Randomized Controlled Trial of Corticosteroids in Pediatric Septic Shock: A Pilot Feasibility Study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baseline="0" dirty="0">
                        <a:solidFill>
                          <a:schemeClr val="dk1"/>
                        </a:solidFill>
                        <a:latin typeface="+mn-lt"/>
                        <a:ea typeface="+mn-ea"/>
                        <a:cs typeface="+mn-cs"/>
                      </a:endParaRPr>
                    </a:p>
                  </a:txBody>
                  <a:tcPr/>
                </a:tc>
                <a:tc>
                  <a:txBody>
                    <a:bodyPr/>
                    <a:lstStyle/>
                    <a:p>
                      <a:r>
                        <a:rPr lang="en-IN" dirty="0"/>
                        <a:t>1</a:t>
                      </a:r>
                      <a:endParaRPr lang="en-US" dirty="0"/>
                    </a:p>
                  </a:txBody>
                  <a:tcPr/>
                </a:tc>
                <a:tc>
                  <a:txBody>
                    <a:bodyPr/>
                    <a:lstStyle/>
                    <a:p>
                      <a:r>
                        <a:rPr lang="en-US" dirty="0"/>
                        <a:t>Six of 49 randomized patients (12.2%) received open-label steroids, three in each of the hydrocortisone and placebo groups. Time on </a:t>
                      </a:r>
                      <a:r>
                        <a:rPr lang="en-US" dirty="0" err="1"/>
                        <a:t>vasopressors</a:t>
                      </a:r>
                      <a:r>
                        <a:rPr lang="en-US" dirty="0"/>
                        <a:t>, days on mechanical ventilation, PICU and hospital length of stay, and the rate of adverse events were not statistically different between the two groups. </a:t>
                      </a:r>
                    </a:p>
                  </a:txBody>
                  <a:tcPr/>
                </a:tc>
                <a:tc>
                  <a:txBody>
                    <a:bodyPr/>
                    <a:lstStyle/>
                    <a:p>
                      <a:r>
                        <a:rPr lang="en-US"/>
                        <a:t>This study suggests that a large randomized controlled trial on early use of corticosteroids in pediatric septic shock is potentially feasible</a:t>
                      </a:r>
                      <a:endParaRPr lang="en-US" dirty="0"/>
                    </a:p>
                  </a:txBody>
                  <a:tcPr/>
                </a:tc>
                <a:extLst>
                  <a:ext uri="{0D108BD9-81ED-4DB2-BD59-A6C34878D82A}">
                    <a16:rowId xmlns:a16="http://schemas.microsoft.com/office/drawing/2014/main" val="10001"/>
                  </a:ext>
                </a:extLst>
              </a:tr>
            </a:tbl>
          </a:graphicData>
        </a:graphic>
      </p:graphicFrame>
    </p:spTree>
  </p:cSld>
  <p:clrMapOvr>
    <a:masterClrMapping/>
  </p:clrMapOvr>
  <p:transition spd="slow">
    <p:circl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19400"/>
            <a:ext cx="8305800" cy="1143000"/>
          </a:xfrm>
        </p:spPr>
        <p:txBody>
          <a:bodyPr/>
          <a:lstStyle/>
          <a:p>
            <a:pPr algn="ctr"/>
            <a:r>
              <a:rPr lang="en-US" dirty="0"/>
              <a:t>Thank You.</a:t>
            </a:r>
          </a:p>
        </p:txBody>
      </p:sp>
    </p:spTree>
    <p:extLst>
      <p:ext uri="{BB962C8B-B14F-4D97-AF65-F5344CB8AC3E}">
        <p14:creationId xmlns:p14="http://schemas.microsoft.com/office/powerpoint/2010/main" val="23641998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a:t>
            </a:r>
            <a:endParaRPr lang="en-US" dirty="0"/>
          </a:p>
        </p:txBody>
      </p:sp>
      <p:sp>
        <p:nvSpPr>
          <p:cNvPr id="3" name="Content Placeholder 2"/>
          <p:cNvSpPr>
            <a:spLocks noGrp="1"/>
          </p:cNvSpPr>
          <p:nvPr>
            <p:ph idx="1"/>
          </p:nvPr>
        </p:nvSpPr>
        <p:spPr/>
        <p:txBody>
          <a:bodyPr/>
          <a:lstStyle/>
          <a:p>
            <a:r>
              <a:rPr lang="en-IN" dirty="0"/>
              <a:t>Hypovolemic – (</a:t>
            </a:r>
            <a:r>
              <a:rPr lang="en-IN" dirty="0" err="1"/>
              <a:t>Haemorragic</a:t>
            </a:r>
            <a:r>
              <a:rPr lang="en-IN" dirty="0"/>
              <a:t> /Non-haemorrhagic)</a:t>
            </a:r>
          </a:p>
          <a:p>
            <a:r>
              <a:rPr lang="en-IN" dirty="0" err="1"/>
              <a:t>Cardiogenic</a:t>
            </a:r>
            <a:r>
              <a:rPr lang="en-IN" dirty="0"/>
              <a:t>.</a:t>
            </a:r>
          </a:p>
          <a:p>
            <a:r>
              <a:rPr lang="en-IN" dirty="0"/>
              <a:t>Distributive.</a:t>
            </a:r>
          </a:p>
          <a:p>
            <a:r>
              <a:rPr lang="en-IN" dirty="0"/>
              <a:t>Septic.</a:t>
            </a:r>
          </a:p>
          <a:p>
            <a:r>
              <a:rPr lang="en-IN" dirty="0" err="1"/>
              <a:t>Neurogenic</a:t>
            </a:r>
            <a:r>
              <a:rPr lang="en-IN" dirty="0"/>
              <a:t>.</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050" descr="July 19, 1999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57200"/>
            <a:ext cx="6400800" cy="609600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p:cNvCxnSpPr/>
          <p:nvPr/>
        </p:nvCxnSpPr>
        <p:spPr>
          <a:xfrm flipV="1">
            <a:off x="990600" y="1066800"/>
            <a:ext cx="533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2590800" y="1066800"/>
            <a:ext cx="533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4229100" y="1066800"/>
            <a:ext cx="533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5562600" y="1066800"/>
            <a:ext cx="533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417618" y="3733800"/>
            <a:ext cx="533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130136" y="4572000"/>
            <a:ext cx="533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2590800" y="5410200"/>
            <a:ext cx="533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6452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554</TotalTime>
  <Words>2694</Words>
  <Application>Microsoft Office PowerPoint</Application>
  <PresentationFormat>On-screen Show (4:3)</PresentationFormat>
  <Paragraphs>677</Paragraphs>
  <Slides>78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78</vt:i4>
      </vt:variant>
    </vt:vector>
  </HeadingPairs>
  <TitlesOfParts>
    <vt:vector size="86" baseType="lpstr">
      <vt:lpstr>Arial</vt:lpstr>
      <vt:lpstr>Calibri</vt:lpstr>
      <vt:lpstr>Constantia</vt:lpstr>
      <vt:lpstr>Tahoma</vt:lpstr>
      <vt:lpstr>Times New Roman</vt:lpstr>
      <vt:lpstr>Wingdings</vt:lpstr>
      <vt:lpstr>Wingdings 2</vt:lpstr>
      <vt:lpstr>Flow</vt:lpstr>
      <vt:lpstr>SHOCK</vt:lpstr>
      <vt:lpstr>Shock </vt:lpstr>
      <vt:lpstr>Physiology -</vt:lpstr>
      <vt:lpstr>Cont….</vt:lpstr>
      <vt:lpstr>Compensatory mechanisms -</vt:lpstr>
      <vt:lpstr>Severity -</vt:lpstr>
      <vt:lpstr>Shock- an accelerating process.</vt:lpstr>
      <vt:lpstr>Types -</vt:lpstr>
      <vt:lpstr>PowerPoint Presentation</vt:lpstr>
      <vt:lpstr>Hypovolemic Shock</vt:lpstr>
      <vt:lpstr>Hypovolemic Shock</vt:lpstr>
      <vt:lpstr>Distributive Shock</vt:lpstr>
      <vt:lpstr>Septic Shock- Definitions </vt:lpstr>
      <vt:lpstr>Definitions – SIRS(Any 2)</vt:lpstr>
      <vt:lpstr>Definitions </vt:lpstr>
      <vt:lpstr>PowerPoint Presentation</vt:lpstr>
      <vt:lpstr>Definitions </vt:lpstr>
      <vt:lpstr>New definitions. (2016)</vt:lpstr>
      <vt:lpstr>Criteria for Organ Dysfunction</vt:lpstr>
      <vt:lpstr>PowerPoint Presentation</vt:lpstr>
      <vt:lpstr>PowerPoint Presentation</vt:lpstr>
      <vt:lpstr>Septic Shock</vt:lpstr>
      <vt:lpstr>Clinical Manifestations.</vt:lpstr>
      <vt:lpstr>Clinical Manifestations.</vt:lpstr>
      <vt:lpstr>Signs of decreased perfusion</vt:lpstr>
      <vt:lpstr>Pathogenesis of Sepsis</vt:lpstr>
      <vt:lpstr>Septic Shock</vt:lpstr>
      <vt:lpstr>Cardiogenic Shock, intracardiac</vt:lpstr>
      <vt:lpstr>Cardiogenic Shock, extracardiac (Obstructive)</vt:lpstr>
      <vt:lpstr>Etiologies </vt:lpstr>
      <vt:lpstr>Cardiogenic shock -</vt:lpstr>
      <vt:lpstr>Anaphylactic Shock</vt:lpstr>
      <vt:lpstr>Anaphylactic Shock</vt:lpstr>
      <vt:lpstr>Anaphylactic Shock</vt:lpstr>
      <vt:lpstr>Anaphylactic Shock</vt:lpstr>
      <vt:lpstr>Anaphylactic Shock- Diagnosis</vt:lpstr>
      <vt:lpstr>Neurogenic Shock </vt:lpstr>
      <vt:lpstr>Neurogenic Shock </vt:lpstr>
      <vt:lpstr>Approach to the Patient in Shock</vt:lpstr>
      <vt:lpstr>Is This Patient in Shock?</vt:lpstr>
      <vt:lpstr>Shock</vt:lpstr>
      <vt:lpstr>Goals of Treatment</vt:lpstr>
      <vt:lpstr>Airway</vt:lpstr>
      <vt:lpstr>Control Work of Breathing</vt:lpstr>
      <vt:lpstr>Optimizing Circulation</vt:lpstr>
      <vt:lpstr>Maintaining Oxygen Delivery</vt:lpstr>
      <vt:lpstr>End Points of Resuscitation</vt:lpstr>
      <vt:lpstr>Persistent Hypotension</vt:lpstr>
      <vt:lpstr>Hypovolemic Shock</vt:lpstr>
      <vt:lpstr>Hypovolemic Shock</vt:lpstr>
      <vt:lpstr>Evaluation of Hypovolemic Shock</vt:lpstr>
      <vt:lpstr>Septic Shock</vt:lpstr>
      <vt:lpstr>Baseline investigations</vt:lpstr>
      <vt:lpstr>Treatment of Septic Shock</vt:lpstr>
      <vt:lpstr>Treatment of Sepsis</vt:lpstr>
      <vt:lpstr>Persistent Hypotension </vt:lpstr>
      <vt:lpstr>Treatment Algorithm</vt:lpstr>
      <vt:lpstr>Cardiogenic Shock</vt:lpstr>
      <vt:lpstr>Baseline investigations</vt:lpstr>
      <vt:lpstr>Treatment of Cardiogenic Shock</vt:lpstr>
      <vt:lpstr>Anaphalactic Shock</vt:lpstr>
      <vt:lpstr>Anaphylactic Shock- Treatment</vt:lpstr>
      <vt:lpstr>Anaphylactic Shock- Treatment</vt:lpstr>
      <vt:lpstr>Neurogenic Shock</vt:lpstr>
      <vt:lpstr>Neurogenic Shock- Treatment</vt:lpstr>
      <vt:lpstr>Neurogenic Shock- Treatment</vt:lpstr>
      <vt:lpstr>Obstructive Shock</vt:lpstr>
      <vt:lpstr>Obstructive Shock</vt:lpstr>
      <vt:lpstr>Obstructive Shock</vt:lpstr>
      <vt:lpstr>Obstructive Shock</vt:lpstr>
      <vt:lpstr>Obstructive Shock</vt:lpstr>
      <vt:lpstr>PowerPoint Presentation</vt:lpstr>
      <vt:lpstr>PowerPoint Presentation</vt:lpstr>
      <vt:lpstr>Fluid refractory and dopamine or nor epinephrine dependent shock defines patient at risk for adrenal insufficiency.  Draw base line cortisol; consider ACTH stimulation test if unsure of need for steroids.  If adrenal insufficiency is suspected, give hydrocortisone, 2mg/kg bolus IV; maximum 100 mg.    </vt:lpstr>
      <vt:lpstr>Drugs used in management of shock</vt:lpstr>
      <vt:lpstr>Drugs used in management of shock</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SHOCK</dc:title>
  <dc:creator>Manish</dc:creator>
  <cp:lastModifiedBy>user</cp:lastModifiedBy>
  <cp:revision>67</cp:revision>
  <dcterms:created xsi:type="dcterms:W3CDTF">2012-01-04T06:51:10Z</dcterms:created>
  <dcterms:modified xsi:type="dcterms:W3CDTF">2024-11-29T08:27:19Z</dcterms:modified>
</cp:coreProperties>
</file>