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3" r:id="rId10"/>
    <p:sldId id="287" r:id="rId11"/>
    <p:sldId id="265" r:id="rId12"/>
    <p:sldId id="267" r:id="rId13"/>
    <p:sldId id="300" r:id="rId14"/>
    <p:sldId id="301" r:id="rId15"/>
    <p:sldId id="302" r:id="rId16"/>
    <p:sldId id="303" r:id="rId17"/>
    <p:sldId id="268" r:id="rId18"/>
    <p:sldId id="270" r:id="rId19"/>
    <p:sldId id="299" r:id="rId20"/>
    <p:sldId id="295" r:id="rId21"/>
    <p:sldId id="296" r:id="rId22"/>
    <p:sldId id="298" r:id="rId23"/>
    <p:sldId id="274" r:id="rId24"/>
    <p:sldId id="293" r:id="rId25"/>
    <p:sldId id="284" r:id="rId26"/>
    <p:sldId id="276" r:id="rId27"/>
    <p:sldId id="285" r:id="rId28"/>
    <p:sldId id="278" r:id="rId29"/>
    <p:sldId id="279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/>
            </a:pPr>
            <a:r>
              <a:rPr sz="2400"/>
              <a:t>Causes of NB Deaths</a:t>
            </a:r>
          </a:p>
        </c:rich>
      </c:tx>
      <c:layout>
        <c:manualLayout>
          <c:xMode val="edge"/>
          <c:yMode val="edge"/>
          <c:x val="0.17040039112757976"/>
          <c:y val="5.833333333333340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Causes of NB Deaths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Sepsis 52%</c:v>
                </c:pt>
                <c:pt idx="1">
                  <c:v>Prematurity 15%</c:v>
                </c:pt>
                <c:pt idx="2">
                  <c:v>Asphyxia 20%</c:v>
                </c:pt>
                <c:pt idx="3">
                  <c:v>others 13%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15</c:v>
                </c:pt>
                <c:pt idx="2">
                  <c:v>20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0-4384-8C47-8E32AA72E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7519B-5AB5-48E1-8699-5D6E2367FFD6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54DC7-1297-454D-A51B-528A2653CAF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DC7-1297-454D-A51B-528A2653CAF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factors enhance the chances of entry of organisms into the blood stream of the neonates whose immune defences are poor as compared to older children and adults.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DC7-1297-454D-A51B-528A2653CAF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baby, who had been active and sucking well, gradually or suddenly, becomes lethargic, inactive or unresponsive and refuses to suckle.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DC7-1297-454D-A51B-528A2653CAF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Hypothermia is a common manifestation of sepsis, whilst fever is infrequent. </a:t>
            </a:r>
            <a:r>
              <a:rPr lang="en-GB" dirty="0" err="1"/>
              <a:t>Diarrhea</a:t>
            </a:r>
            <a:r>
              <a:rPr lang="en-GB" dirty="0"/>
              <a:t>, vomiting and abdominal distension may occur. </a:t>
            </a:r>
          </a:p>
          <a:p>
            <a:r>
              <a:rPr lang="en-GB" dirty="0"/>
              <a:t>Episodes of </a:t>
            </a:r>
            <a:r>
              <a:rPr lang="en-GB" dirty="0" err="1"/>
              <a:t>apneic</a:t>
            </a:r>
            <a:r>
              <a:rPr lang="en-GB" dirty="0"/>
              <a:t> spells or gasping may be the only manifestation of </a:t>
            </a:r>
            <a:r>
              <a:rPr lang="en-GB" dirty="0" err="1"/>
              <a:t>septicemia</a:t>
            </a:r>
            <a:r>
              <a:rPr lang="en-GB" dirty="0"/>
              <a:t>. In sick neonates, the skin may become tight giving a hide-bound feel (</a:t>
            </a:r>
            <a:r>
              <a:rPr lang="en-GB" dirty="0" err="1"/>
              <a:t>sclerema</a:t>
            </a:r>
            <a:r>
              <a:rPr lang="en-GB" dirty="0"/>
              <a:t>) and the perfusion becomes poor (capillary refill time of over 3 seconds). Cyanosis may appear. </a:t>
            </a:r>
          </a:p>
          <a:p>
            <a:r>
              <a:rPr lang="en-GB" dirty="0"/>
              <a:t>A critical neonate may develop shock, bleeding and renal failure.</a:t>
            </a:r>
          </a:p>
          <a:p>
            <a:r>
              <a:rPr lang="en-GB" dirty="0"/>
              <a:t>The additional features of pneumonia or meningitis may be present depending upon the localization of infection. </a:t>
            </a:r>
          </a:p>
          <a:p>
            <a:r>
              <a:rPr lang="en-GB" dirty="0"/>
              <a:t> The evidence of pneumonia includes </a:t>
            </a:r>
            <a:r>
              <a:rPr lang="en-GB" dirty="0" err="1"/>
              <a:t>tachypnea</a:t>
            </a:r>
            <a:r>
              <a:rPr lang="en-GB" dirty="0"/>
              <a:t>, chest retractions, grunting, early cyanosis and </a:t>
            </a:r>
            <a:r>
              <a:rPr lang="en-GB" dirty="0" err="1"/>
              <a:t>apneic</a:t>
            </a:r>
            <a:r>
              <a:rPr lang="en-GB" dirty="0"/>
              <a:t> spells in addition to inactivity and poor feeding. Cough is unusual. Findings on auscultation of the chest are non-specific and non- contributory. </a:t>
            </a:r>
          </a:p>
          <a:p>
            <a:r>
              <a:rPr lang="en-GB" dirty="0"/>
              <a:t>Meningitis is often silent, the clinical picture being dominated by manifestations of associated </a:t>
            </a:r>
            <a:r>
              <a:rPr lang="en-GB" dirty="0" err="1"/>
              <a:t>septicemia</a:t>
            </a:r>
            <a:r>
              <a:rPr lang="en-GB" dirty="0"/>
              <a:t>. However, the appearance of excessive or high-pitched crying, fever, seizures, blank look, neck retraction or bulging anterior fontanel are highly suggestive of meningitis.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DC7-1297-454D-A51B-528A2653CAF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Neutropenia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more predictive of neonatal sepsis than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neutrophilia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Neutrophilia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be present in case of maternal fever, birth asphyxia, acute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hemolysis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meconium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aspiration.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Neutropenia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be present in case of maternal PIH, pre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eclampsia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as also thrombocytopenia. </a:t>
            </a:r>
            <a:endParaRPr lang="en-GB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acute phase reactants – interleukin 6,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procalcitonin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More early increase in their values in response to sepsis, and early fall starts in response to treatment – as compared to CRP. </a:t>
            </a:r>
            <a:endParaRPr lang="en-GB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Immature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neutrophils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(Band cells +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myelocytes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metamyelocytes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to total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neutrophils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ratio (l/T) &gt; 0.20 means that immature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neutrophils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over 20 percent of the total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neutrophils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because bone marrow pushes even the premature cells into circulation, to fight infection.</a:t>
            </a:r>
            <a:endParaRPr lang="en-GB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negative CRP is reassuring. Raised CRP is not specific, it can occur in conditions - asphyxia, </a:t>
            </a:r>
            <a:r>
              <a:rPr lang="en-GB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meconium</a:t>
            </a: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aspiration syndrome, RDS, etc.</a:t>
            </a:r>
            <a:endParaRPr lang="en-GB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septic screen at 24 hours of life is more sensitive than done earlier.</a:t>
            </a:r>
            <a:endParaRPr lang="en-GB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antenatal risk factors present or single risk factor in form of foul smelling liquor or Clinical features suggestive of sepsis – then one should take immediate blood culture at birth, and septic screen at 24 hours of life.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Quantitative CRP assayed by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nephelometry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superior to CRP by ELISA and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semiquantitative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CRP by a latex agglutination kit. Cut-off value for quantitative assay is10 mg/L.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ITR: Value above 27% in term babies is considered positive. For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preterms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is considered to be 20%. ITR is defined as Immature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(band forms,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metamyelocytes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myelocytes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/ Mature + immature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neutrophils</a:t>
            </a:r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ANC: It must be read off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Manroe’s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charts or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Mouzinho’s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chart, depending on whether it is a term baby or a preterm baby respectively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the various tests, quantitative CRP is the best, followed by qualitative CRP and immature to total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ratio.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DC7-1297-454D-A51B-528A2653CAF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purpose of supportive care is to normalize the temperature, stabilize the cardiopulmonary status, correct </a:t>
            </a:r>
            <a:r>
              <a:rPr lang="en-GB" dirty="0" err="1"/>
              <a:t>hypoglycemia</a:t>
            </a:r>
            <a:r>
              <a:rPr lang="en-GB" dirty="0"/>
              <a:t> and prevent bleeding tendency.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DC7-1297-454D-A51B-528A2653CAF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Usually staphylococci and Gram negative bacilli (Pseudomonas, </a:t>
            </a:r>
            <a:r>
              <a:rPr lang="en-GB" dirty="0" err="1"/>
              <a:t>Klebsiella</a:t>
            </a:r>
            <a:r>
              <a:rPr lang="en-GB" dirty="0"/>
              <a:t>) should be covered using </a:t>
            </a:r>
            <a:r>
              <a:rPr lang="en-GB" dirty="0" err="1"/>
              <a:t>aminoglycoside</a:t>
            </a:r>
            <a:r>
              <a:rPr lang="en-GB" dirty="0"/>
              <a:t> (</a:t>
            </a:r>
            <a:r>
              <a:rPr lang="en-GB" dirty="0" err="1"/>
              <a:t>gentamicin</a:t>
            </a:r>
            <a:r>
              <a:rPr lang="en-GB" dirty="0"/>
              <a:t> or </a:t>
            </a:r>
            <a:r>
              <a:rPr lang="en-GB" dirty="0" err="1"/>
              <a:t>amikacin</a:t>
            </a:r>
            <a:r>
              <a:rPr lang="en-GB" dirty="0"/>
              <a:t>) and a third generation cephalosporin (</a:t>
            </a:r>
            <a:r>
              <a:rPr lang="en-GB" dirty="0" err="1"/>
              <a:t>cefotaxime</a:t>
            </a:r>
            <a:r>
              <a:rPr lang="en-GB" dirty="0"/>
              <a:t>). For resistant staphylococcal infection, </a:t>
            </a:r>
            <a:r>
              <a:rPr lang="en-GB" dirty="0" err="1"/>
              <a:t>vancomycin</a:t>
            </a:r>
            <a:r>
              <a:rPr lang="en-GB" dirty="0"/>
              <a:t> should be used.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54DC7-1297-454D-A51B-528A2653CAF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3022A1-6194-40AA-A752-CBF22A646B9B}" type="datetimeFigureOut">
              <a:rPr lang="en-US" smtClean="0"/>
              <a:pPr/>
              <a:t>11/29/2024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14BC9A-7C00-4383-9714-C2AD77C15F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jdrdypu.org/searchresult.asp?search=&amp;author=Savita+V+Jadhav&amp;journal=Y&amp;but_search=Search&amp;entries=10&amp;pg=1&amp;s=0" TargetMode="External"/><Relationship Id="rId2" Type="http://schemas.openxmlformats.org/officeDocument/2006/relationships/hyperlink" Target="http://www.mjdrdypu.org/searchresult.asp?search=&amp;author=Rabindra+N+Misra&amp;journal=Y&amp;but_search=Search&amp;entries=10&amp;pg=1&amp;s=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jdrdypu.org/searchresult.asp?search=&amp;author=Nageswari+Gandham&amp;journal=Y&amp;but_search=Search&amp;entries=10&amp;pg=1&amp;s=0" TargetMode="External"/><Relationship Id="rId4" Type="http://schemas.openxmlformats.org/officeDocument/2006/relationships/hyperlink" Target="http://www.mjdrdypu.org/searchresult.asp?search=&amp;author=Purbasha+Ghosh&amp;journal=Y&amp;but_search=Search&amp;entries=10&amp;pg=1&amp;s=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jmedsci.org/searchresult.asp?search=&amp;author=Farhana+Rizwan&amp;journal=Y&amp;but_search=Search&amp;entries=10&amp;pg=1&amp;s=0" TargetMode="External"/><Relationship Id="rId2" Type="http://schemas.openxmlformats.org/officeDocument/2006/relationships/hyperlink" Target="http://www.indianjmedsci.org/searchresult.asp?search=&amp;author=Forhad+Monjur&amp;journal=Y&amp;but_search=Search&amp;entries=10&amp;pg=1&amp;s=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ndianjmedsci.org/searchresult.asp?search=&amp;author=Nishat+Nasrin&amp;journal=Y&amp;but_search=Search&amp;entries=10&amp;pg=1&amp;s=0" TargetMode="External"/><Relationship Id="rId4" Type="http://schemas.openxmlformats.org/officeDocument/2006/relationships/hyperlink" Target="http://www.indianjmedsci.org/searchresult.asp?search=&amp;author=Muhammad+Asaduzzaman&amp;journal=Y&amp;but_search=Search&amp;entries=10&amp;pg=1&amp;s=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Chowdhary%20G%5bAuthor%5d&amp;cauthor=true&amp;cauthor_uid=17030532" TargetMode="External"/><Relationship Id="rId2" Type="http://schemas.openxmlformats.org/officeDocument/2006/relationships/hyperlink" Target="http://www.ncbi.nlm.nih.gov/pubmed/1703053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cbi.nlm.nih.gov/pubmed?term=Narang%20A%5bAuthor%5d&amp;cauthor=true&amp;cauthor_uid=17030532" TargetMode="External"/><Relationship Id="rId4" Type="http://schemas.openxmlformats.org/officeDocument/2006/relationships/hyperlink" Target="http://www.ncbi.nlm.nih.gov/pubmed?term=Dutta%20S%5bAuthor%5d&amp;cauthor=true&amp;cauthor_uid=1703053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69681"/>
            <a:ext cx="6477000" cy="1828800"/>
          </a:xfrm>
        </p:spPr>
        <p:txBody>
          <a:bodyPr/>
          <a:lstStyle/>
          <a:p>
            <a:r>
              <a:rPr lang="en-US" dirty="0"/>
              <a:t>NEONATAL SEPSIS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u="sng" dirty="0"/>
              <a:t>DR. POOJA PATEL</a:t>
            </a:r>
          </a:p>
          <a:p>
            <a:r>
              <a:rPr lang="en-GB" dirty="0"/>
              <a:t>DEPARTMENT OF PAEDIATRICS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 manish\Desktop\image47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714876" cy="5929354"/>
          </a:xfrm>
          <a:prstGeom prst="rect">
            <a:avLst/>
          </a:prstGeom>
          <a:noFill/>
        </p:spPr>
      </p:pic>
      <p:pic>
        <p:nvPicPr>
          <p:cNvPr id="1027" name="Picture 3" descr="C:\Documents and Settings\dr manish\Desktop\neutroph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428868"/>
            <a:ext cx="3500430" cy="2114548"/>
          </a:xfrm>
          <a:prstGeom prst="rect">
            <a:avLst/>
          </a:prstGeom>
          <a:noFill/>
        </p:spPr>
      </p:pic>
      <p:pic>
        <p:nvPicPr>
          <p:cNvPr id="1028" name="Picture 4" descr="C:\Documents and Settings\dr manish\Desktop\band cell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"/>
            <a:ext cx="3571868" cy="2357429"/>
          </a:xfrm>
          <a:prstGeom prst="rect">
            <a:avLst/>
          </a:prstGeom>
          <a:noFill/>
        </p:spPr>
      </p:pic>
      <p:pic>
        <p:nvPicPr>
          <p:cNvPr id="1029" name="Picture 5" descr="C:\Documents and Settings\dr manish\Desktop\136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00" y="4572008"/>
            <a:ext cx="357190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Indirect Evidences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Platelet &lt; 100,000/</a:t>
            </a:r>
            <a:r>
              <a:rPr lang="en-GB" dirty="0" err="1"/>
              <a:t>cmm</a:t>
            </a:r>
            <a:r>
              <a:rPr lang="en-GB" dirty="0"/>
              <a:t> </a:t>
            </a:r>
          </a:p>
          <a:p>
            <a:r>
              <a:rPr lang="en-GB" dirty="0"/>
              <a:t>Toxic granules on peripheral smear </a:t>
            </a:r>
          </a:p>
          <a:p>
            <a:r>
              <a:rPr lang="en-GB" dirty="0"/>
              <a:t>Gastric aspirate smears showing &gt;5 leucocytes/HPF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Documents and Settings\dr manish\Desktop\neutrophil with toxic granul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203700" cy="420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8286808" cy="44958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CSF examination is a must in all neonates with late onset sepsis to rule out meningitis. </a:t>
            </a:r>
          </a:p>
          <a:p>
            <a:r>
              <a:rPr lang="en-GB" dirty="0"/>
              <a:t>Proper interpretation of CSF examination report is important. </a:t>
            </a:r>
          </a:p>
          <a:p>
            <a:r>
              <a:rPr lang="en-GB" dirty="0"/>
              <a:t>CSF is considered abnormal if 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WBCs &gt;30/</a:t>
            </a:r>
            <a:r>
              <a:rPr lang="en-GB" dirty="0" err="1"/>
              <a:t>hpf</a:t>
            </a:r>
            <a:r>
              <a:rPr lang="en-GB" dirty="0"/>
              <a:t>, &gt; 60% of polymorphs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Glucose &lt; 50% of blood glucose, 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Protein &gt;150 mg/</a:t>
            </a:r>
            <a:r>
              <a:rPr lang="en-GB" dirty="0" err="1"/>
              <a:t>dL</a:t>
            </a:r>
            <a:r>
              <a:rPr lang="en-GB" dirty="0"/>
              <a:t> in term babies 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Protein &gt;180 mg/</a:t>
            </a:r>
            <a:r>
              <a:rPr lang="en-GB" dirty="0" err="1"/>
              <a:t>dL</a:t>
            </a:r>
            <a:r>
              <a:rPr lang="en-GB" dirty="0"/>
              <a:t> in preterm babies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5" y="214290"/>
          <a:ext cx="8858310" cy="6767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1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5479">
                <a:tc>
                  <a:txBody>
                    <a:bodyPr/>
                    <a:lstStyle/>
                    <a:p>
                      <a:r>
                        <a:rPr lang="en-US" dirty="0"/>
                        <a:t>Study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Journal, Authors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of </a:t>
                      </a:r>
                      <a:r>
                        <a:rPr lang="en-US" dirty="0" err="1"/>
                        <a:t>Evid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Conclusions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941">
                <a:tc>
                  <a:txBody>
                    <a:bodyPr/>
                    <a:lstStyle/>
                    <a:p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 of sepsis screen in the diagnosis of neonatal sepsis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 Journal of Dr. D Y </a:t>
                      </a:r>
                      <a:r>
                        <a:rPr kumimoji="0" lang="en-US" b="1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Patil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University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 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2013  |  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: 6  |  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: 3  |  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: 254-257</a:t>
                      </a:r>
                      <a:r>
                        <a:rPr kumimoji="0" lang="en-US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Rabindra N </a:t>
                      </a:r>
                      <a:r>
                        <a:rPr kumimoji="0" lang="en-US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Misra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Savita</a:t>
                      </a:r>
                      <a:r>
                        <a:rPr kumimoji="0" lang="en-US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V </a:t>
                      </a:r>
                      <a:r>
                        <a:rPr kumimoji="0" lang="en-US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Jadhav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Purbasha</a:t>
                      </a:r>
                      <a:r>
                        <a:rPr kumimoji="0" lang="en-US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kumimoji="0" lang="en-US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Ghosh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Nageswari</a:t>
                      </a:r>
                      <a:r>
                        <a:rPr kumimoji="0" lang="en-US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kumimoji="0" lang="en-US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Gandham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this study, out of 115 cases of clinical neonatal sepsis 75 (65.2%) were culture positive. Among isolates, number of gram negative bacilli were 39 (52%) was more than gram positive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cocci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36 (34.8%). However, </a:t>
                      </a:r>
                      <a:r>
                        <a:rPr kumimoji="0" lang="en-US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Staphylococcus </a:t>
                      </a:r>
                      <a:r>
                        <a:rPr kumimoji="0" lang="en-US" b="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24 (32%) was most predominant. Forty (34.8%) were culture negative out of which 15(13%) neonates were positive for two or more sepsis screen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tests.</a:t>
                      </a:r>
                      <a:r>
                        <a:rPr kumimoji="0" lang="en-US" b="1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Blood culture and sepsis screen should be carried out in neonates suspected of sepsis; however, an immediate institution of empirical antibiotic therapy should be considered as culture positive and sepsis screen may not be positive in all the clinical sepsis cases to save lives.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45" y="142852"/>
          <a:ext cx="8858310" cy="950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3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r>
                        <a:rPr lang="en-US" dirty="0"/>
                        <a:t>Study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Journal, Authors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of </a:t>
                      </a:r>
                      <a:r>
                        <a:rPr lang="en-US" dirty="0" err="1"/>
                        <a:t>Evid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Conclusions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916">
                <a:tc>
                  <a:txBody>
                    <a:bodyPr/>
                    <a:lstStyle/>
                    <a:p>
                      <a:r>
                        <a:rPr lang="en-US" dirty="0"/>
                        <a:t>Morbidities of preterm VLBW neonates and the bacteriological profile</a:t>
                      </a:r>
                    </a:p>
                    <a:p>
                      <a:r>
                        <a:rPr lang="en-US" dirty="0"/>
                        <a:t>of sepsis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Bangladesh Journals Online , </a:t>
                      </a:r>
                      <a:r>
                        <a:rPr lang="en-US" dirty="0" err="1"/>
                        <a:t>Junuary</a:t>
                      </a:r>
                      <a:r>
                        <a:rPr lang="en-US" dirty="0"/>
                        <a:t> 2010, volume 4, M M </a:t>
                      </a:r>
                      <a:r>
                        <a:rPr lang="en-US" dirty="0" err="1"/>
                        <a:t>Hoque</a:t>
                      </a:r>
                      <a:r>
                        <a:rPr lang="en-US" dirty="0"/>
                        <a:t> , A S M N U Ahmed , S K </a:t>
                      </a:r>
                      <a:r>
                        <a:rPr lang="en-US" dirty="0" err="1"/>
                        <a:t>Halder</a:t>
                      </a:r>
                      <a:r>
                        <a:rPr lang="en-US" dirty="0"/>
                        <a:t> , M F H Khan , M A K A </a:t>
                      </a:r>
                      <a:r>
                        <a:rPr lang="en-US" dirty="0" err="1"/>
                        <a:t>Chowdhury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total of 738 neonates were admitted during the study period. 92 </a:t>
                      </a:r>
                      <a:r>
                        <a:rPr lang="en-US" dirty="0" err="1"/>
                        <a:t>wer</a:t>
                      </a:r>
                      <a:r>
                        <a:rPr lang="en-US" dirty="0"/>
                        <a:t> the preterm VLBW</a:t>
                      </a:r>
                      <a:r>
                        <a:rPr lang="en-US" baseline="0" dirty="0"/>
                        <a:t> and were enrolled in the cohort. 52 (56.5%) were male. 40 (43.5%) were female.  Mean gestational age was 30.8 ± 2.8 weeks. Mean birth weight was 1320 ± 133 </a:t>
                      </a:r>
                      <a:r>
                        <a:rPr lang="en-US" baseline="0" dirty="0" err="1"/>
                        <a:t>gms</a:t>
                      </a:r>
                      <a:r>
                        <a:rPr lang="en-US" baseline="0" dirty="0"/>
                        <a:t>. 8 (8.7%) cases had features of septicemia on admission, 49 (53.2 %) developed </a:t>
                      </a:r>
                      <a:r>
                        <a:rPr lang="en-US" baseline="0" dirty="0" err="1"/>
                        <a:t>nasocomial</a:t>
                      </a:r>
                      <a:r>
                        <a:rPr lang="en-US" baseline="0" dirty="0"/>
                        <a:t> infections. Other morbidities were jaundice (34.8%), RDS (8.7%), NEC (4.3%), TTN (3.3%), IVH (2.2%), PDA (1.1%).  Blood culture was positive among 29.8% among 57 suspected cases of sepsis. </a:t>
                      </a:r>
                      <a:r>
                        <a:rPr lang="en-US" baseline="0" dirty="0" err="1"/>
                        <a:t>Acenatobacter</a:t>
                      </a:r>
                      <a:r>
                        <a:rPr lang="en-US" baseline="0" dirty="0"/>
                        <a:t>  (41.2%) was the commonest organism, followed by </a:t>
                      </a:r>
                      <a:r>
                        <a:rPr lang="en-US" baseline="0" dirty="0" err="1"/>
                        <a:t>Klebsiella</a:t>
                      </a:r>
                      <a:r>
                        <a:rPr lang="en-US" baseline="0" dirty="0"/>
                        <a:t> (23.5%), E. Coli (23.5%), and Pseudomonas (11.8%). Sixty (62.5%) preterm VLBW </a:t>
                      </a:r>
                      <a:r>
                        <a:rPr lang="en-US" baseline="0" dirty="0" err="1"/>
                        <a:t>neonated</a:t>
                      </a:r>
                      <a:r>
                        <a:rPr lang="en-US" baseline="0" dirty="0"/>
                        <a:t> improved and discharged.  3 (3.3%) discharged on risk bond. 29 (31.5</a:t>
                      </a:r>
                      <a:r>
                        <a:rPr lang="en-US" baseline="0"/>
                        <a:t>%) died.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Preterm VLBW neonates are at increased risk of morbidity and mortality. Septicemia is the most common and </a:t>
                      </a:r>
                    </a:p>
                    <a:p>
                      <a:r>
                        <a:rPr lang="en-US" dirty="0"/>
                        <a:t>devastating morbidity, most infections are hospital acquired. Therefore strict protocol for asepsis in neonatal units must be </a:t>
                      </a:r>
                    </a:p>
                    <a:p>
                      <a:r>
                        <a:rPr lang="en-US" dirty="0"/>
                        <a:t>adhered to when handling these high risk infants.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1" y="285728"/>
          <a:ext cx="8715440" cy="7400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0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r>
                        <a:rPr lang="en-US" dirty="0"/>
                        <a:t>Study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Journal, Authors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of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Conclusions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412"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Antibiotic sensitivity pattern of causative organisms of neonatal septicemia in an urban hospital of Bangladesh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Indian Journal of Medical Sciences, Year 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2010  |  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: 64  |  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: 6  |  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: 265-271</a:t>
                      </a:r>
                      <a:r>
                        <a:rPr kumimoji="0" lang="en-US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Forhad Monjur</a:t>
                      </a:r>
                      <a:r>
                        <a:rPr kumimoji="0" lang="en-US" b="1" i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1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Farhana</a:t>
                      </a:r>
                      <a:r>
                        <a:rPr kumimoji="0" lang="en-US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Rizwan</a:t>
                      </a:r>
                      <a:r>
                        <a:rPr kumimoji="0" lang="en-US" b="1" i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Muhammad Asaduzzaman</a:t>
                      </a:r>
                      <a:r>
                        <a:rPr kumimoji="0" lang="en-US" b="1" i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1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Nishat</a:t>
                      </a:r>
                      <a:r>
                        <a:rPr kumimoji="0" lang="en-US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Nasrin</a:t>
                      </a:r>
                      <a:r>
                        <a:rPr kumimoji="0" lang="en-US" b="1" i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Among the patients, 633 (63.3%) were males and 367 (36.7%) were females. Blood cultures were found positive in 194 (19.4%) neonates. The organisms isolated were Pseudomonas spp. (31.4%),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Klebsiella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pneumoniae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(23.2%), Staphylococcus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(12.4%), Escherichia coli (7.2%),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Acinatobactor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(5.7%), Gram-negative Bacilli (4.1%),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Flavobacterium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spp. (3.6%),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Serratia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spp. (5.7%),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Citrobacter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fruendi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(3.1%), Streptococcus species (2.6%), and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Enterobacter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spp. (1.0%). A majority of the bacterial isolates in neonatal sepsis were found sensitive to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imipenem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(91.8%) and ciprofloxacin (57.2%) and resistant to commonly used antibiotics,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ampicillin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(96.4%) and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cephalexin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(89.2%). 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problem can be mitigated by careful selection and prudent use of available antibiotics.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3999" cy="1507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2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2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2787">
                <a:tc>
                  <a:txBody>
                    <a:bodyPr/>
                    <a:lstStyle/>
                    <a:p>
                      <a:r>
                        <a:rPr lang="en-US" dirty="0"/>
                        <a:t>Study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Journal, 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of </a:t>
                      </a:r>
                      <a:r>
                        <a:rPr lang="en-US" dirty="0" err="1"/>
                        <a:t>Evid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Conclusions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5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Randomized controlled trial of 7-Day vs. 14-Day antibiotics for neonatal sepsis.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Journal of tropical pediatrics."/>
                        </a:rPr>
                        <a:t>J </a:t>
                      </a:r>
                      <a:r>
                        <a:rPr kumimoji="0" lang="en-US" b="0" i="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Journal of tropical pediatrics."/>
                        </a:rPr>
                        <a:t>Trop</a:t>
                      </a:r>
                      <a:r>
                        <a:rPr kumimoji="0" lang="en-US" b="0" i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Journal of tropical pediatrics."/>
                        </a:rPr>
                        <a:t> </a:t>
                      </a:r>
                      <a:r>
                        <a:rPr kumimoji="0" lang="en-US" b="0" i="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Journal of tropical pediatrics."/>
                        </a:rPr>
                        <a:t>Pediatr</a:t>
                      </a:r>
                      <a:r>
                        <a:rPr kumimoji="0" lang="en-US" b="0" i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Journal of tropical pediatrics."/>
                        </a:rPr>
                        <a:t>.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2006 Dec;52(6):427-32.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Epub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2006 Oct 9.</a:t>
                      </a:r>
                    </a:p>
                    <a:p>
                      <a:r>
                        <a:rPr kumimoji="0" lang="en-US" b="0" i="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Chowdhary</a:t>
                      </a:r>
                      <a:r>
                        <a:rPr kumimoji="0" lang="en-US" b="0" i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 G</a:t>
                      </a:r>
                      <a:r>
                        <a:rPr kumimoji="0" lang="en-US" b="0" i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Dutta</a:t>
                      </a:r>
                      <a:r>
                        <a:rPr kumimoji="0" lang="en-US" b="0" i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S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Narang</a:t>
                      </a:r>
                      <a:r>
                        <a:rPr kumimoji="0" lang="en-US" b="0" i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A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compared the effectiveness of a 7-day intravenous antibiotic regimen with the standard 14-day regime in blood-culture-proven sepsis in neonates. This was a controlled, blinded, randomized trial with stratification (for birth weight). Blood-culture-positive septic babies &gt; or =32 weeks and/or &gt; or =1500 g were enrolled if meningitis and other deep-seated focal infections were ruled out. Parental consent was obtained. Randomization to either 7-day or 14-day therapy was done on day 7 of antibiotics if the baby had clinically remitted by day 5. Blood culture was repeated 24 h after antibiotic completion. Subjects were observed in the hospital for at least 72 h, and followed-up for 28 days by weekly visits and telephonic contacts. The primary outcome was treatment failure within 28 days defined as a positive blood culture, or clinical signs accompanied by either positive CRP or adjudicated to be a relapse by an expert committee. A total of 120 babies were eligible, 51 were excluded (no consent: 12; non-remission: 39), and 69 were randomized to receive either a 7-day course (n = 34) or a 14-day course (n = 35) of antibiotics. Baselines variables were comparable in the two groups. Primary outcome assessment could be done in 33 cases in either group. There was a trend to greater treatment failures in the 7-day group compared with 14-day group (5 vs. 1, respectively; P = 0.19). On subgroup analysis of subjects with Staphylococcus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infection, those who received 7-day therapy (n = 7) had significantly more treatment failure than 14-day therapy (n = 7) (four and zero, respectively; P = 0.022), whereas on sub-group analysis of babies with non-S.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infections, treatment failure rates were identical (3.8% in both groups). On comparing the organisms isolated in the group of subjects which was not randomized by virtue of being symptomatic (n = 39) vs. the group which was randomized (n = 69), it was found that S.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infections were significantly commoner in the former group (61.5 vs. 21.3%, respectively; P &lt; 0.001).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Neonates &gt; or =32 weeks and/or &gt; or =1500 g with S.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sepsis require 14 days of antibiotics. S.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infection is also associated with failure to achieve clinical remission by the 5th day of antibiotic therapy. Larger trials are required to confirm whether neonates with non-S.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aureus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sepsis, whose symptoms remit by 5 days, can be treated with 7 days of antibiotics.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a clinically suspected case - do not delay the treatment till reports arrive. </a:t>
            </a:r>
          </a:p>
          <a:p>
            <a:r>
              <a:rPr lang="en-GB" dirty="0"/>
              <a:t>Supportive care and antibiotics are two equally important components of the treatment. </a:t>
            </a:r>
          </a:p>
          <a:p>
            <a:r>
              <a:rPr lang="en-GB" dirty="0"/>
              <a:t>Antibiotics take at least 24 hours to show any effect and it is the supportive care that makes the difference between life and death early in the hospital course.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Supportive Care of a Septic Neonate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Provide warmth, ensure consistently normal temp. </a:t>
            </a:r>
          </a:p>
          <a:p>
            <a:r>
              <a:rPr lang="en-GB" dirty="0"/>
              <a:t>Start intravenous line. </a:t>
            </a:r>
          </a:p>
          <a:p>
            <a:r>
              <a:rPr lang="en-GB" dirty="0"/>
              <a:t>Infuse NS 10 ml/kg over 5-10 minutes, if perfusion is poor (CRT &gt; 3 seconds). If perfusion remains poor - repeat the same dose 1-2 times over the next 30-45 minutes. </a:t>
            </a:r>
          </a:p>
          <a:p>
            <a:r>
              <a:rPr lang="en-GB" dirty="0"/>
              <a:t>Consider dopamine infusion if perfusion is persistently poor.</a:t>
            </a:r>
          </a:p>
          <a:p>
            <a:r>
              <a:rPr lang="en-GB" dirty="0"/>
              <a:t>Infuse 10% glucose 2 ml/kg stat. </a:t>
            </a:r>
          </a:p>
          <a:p>
            <a:r>
              <a:rPr lang="en-GB" dirty="0"/>
              <a:t>Give Vitamin K 1 mg intramuscularly. 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Supportive Care of a Septic Neonate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358246" cy="4495800"/>
          </a:xfrm>
        </p:spPr>
        <p:txBody>
          <a:bodyPr>
            <a:normAutofit/>
          </a:bodyPr>
          <a:lstStyle/>
          <a:p>
            <a:r>
              <a:rPr lang="en-GB" dirty="0"/>
              <a:t>Start Oxygen - if retractions, cyanosis or grunting. </a:t>
            </a:r>
          </a:p>
          <a:p>
            <a:r>
              <a:rPr lang="en-GB" dirty="0"/>
              <a:t>Provide gentle physical stimulation, if </a:t>
            </a:r>
            <a:r>
              <a:rPr lang="en-GB" dirty="0" err="1"/>
              <a:t>apneic</a:t>
            </a:r>
            <a:r>
              <a:rPr lang="en-GB" dirty="0"/>
              <a:t>. </a:t>
            </a:r>
          </a:p>
          <a:p>
            <a:r>
              <a:rPr lang="en-GB" dirty="0"/>
              <a:t>Provide bag and mask ventilation with oxygen if </a:t>
            </a:r>
            <a:r>
              <a:rPr lang="en-GB" dirty="0" err="1"/>
              <a:t>apneic</a:t>
            </a:r>
            <a:r>
              <a:rPr lang="en-GB" dirty="0"/>
              <a:t>/gasping. </a:t>
            </a:r>
          </a:p>
          <a:p>
            <a:r>
              <a:rPr lang="en-GB" dirty="0"/>
              <a:t>Avoid </a:t>
            </a:r>
            <a:r>
              <a:rPr lang="en-GB" dirty="0" err="1"/>
              <a:t>enteral</a:t>
            </a:r>
            <a:r>
              <a:rPr lang="en-GB" dirty="0"/>
              <a:t> feed if very sick or having abdominal distension, give maintenance fluids intravenously. </a:t>
            </a:r>
          </a:p>
          <a:p>
            <a:r>
              <a:rPr lang="en-US" dirty="0"/>
              <a:t>Give FFP/Platelets in a bleeding neonate.</a:t>
            </a:r>
            <a:endParaRPr lang="en-GB" dirty="0"/>
          </a:p>
          <a:p>
            <a:r>
              <a:rPr lang="en-GB" dirty="0"/>
              <a:t>Consider exchange transfusion if there is </a:t>
            </a:r>
            <a:r>
              <a:rPr lang="en-GB" dirty="0" err="1"/>
              <a:t>sclerema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   </a:t>
            </a:r>
            <a:r>
              <a:rPr lang="en-GB" sz="3200" dirty="0"/>
              <a:t>Presence of bacteria in blood (</a:t>
            </a:r>
            <a:r>
              <a:rPr lang="en-GB" sz="3200" dirty="0" err="1"/>
              <a:t>bacteremia</a:t>
            </a:r>
            <a:r>
              <a:rPr lang="en-GB" sz="3200" dirty="0"/>
              <a:t>) along with systemic signs and symptoms of infection in the first 4 weeks of life. </a:t>
            </a:r>
          </a:p>
        </p:txBody>
      </p:sp>
      <p:pic>
        <p:nvPicPr>
          <p:cNvPr id="4099" name="Picture 3" descr="C:\Documents and Settings\dr manish\Desktop\neonatal-septicem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-24"/>
            <a:ext cx="1438275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Empirical Antibiotics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 the profile of organisms is similar for EOS and LOS, the antibiotic policies remain the same for both EOS &amp; LOS.</a:t>
            </a:r>
            <a:endParaRPr lang="en-GB" i="1" dirty="0"/>
          </a:p>
          <a:p>
            <a:r>
              <a:rPr lang="en-GB" i="1" dirty="0"/>
              <a:t>Policy for community acquired sepsis/EOS 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GB" dirty="0" err="1"/>
              <a:t>Ampicillin</a:t>
            </a:r>
            <a:r>
              <a:rPr lang="en-GB" dirty="0"/>
              <a:t> + </a:t>
            </a:r>
            <a:r>
              <a:rPr lang="en-GB" dirty="0" err="1"/>
              <a:t>Gentamicin</a:t>
            </a:r>
            <a:r>
              <a:rPr lang="en-GB" dirty="0"/>
              <a:t>/</a:t>
            </a:r>
            <a:r>
              <a:rPr lang="en-GB" dirty="0" err="1"/>
              <a:t>Amikacin</a:t>
            </a:r>
            <a:r>
              <a:rPr lang="en-GB" dirty="0"/>
              <a:t> </a:t>
            </a:r>
            <a:endParaRPr lang="en-GB" i="1" dirty="0"/>
          </a:p>
          <a:p>
            <a:pPr>
              <a:buNone/>
            </a:pPr>
            <a:r>
              <a:rPr lang="en-US" dirty="0"/>
              <a:t>• </a:t>
            </a:r>
            <a:r>
              <a:rPr lang="en-GB" dirty="0"/>
              <a:t>If evidence of staphylococcus : </a:t>
            </a:r>
            <a:r>
              <a:rPr lang="en-GB" dirty="0" err="1"/>
              <a:t>Cloxacillin</a:t>
            </a:r>
            <a:r>
              <a:rPr lang="en-GB" dirty="0"/>
              <a:t> + </a:t>
            </a:r>
            <a:r>
              <a:rPr lang="en-GB" dirty="0" err="1"/>
              <a:t>Gentamycin</a:t>
            </a:r>
            <a:r>
              <a:rPr lang="en-GB" dirty="0"/>
              <a:t>/</a:t>
            </a:r>
            <a:r>
              <a:rPr lang="en-GB" dirty="0" err="1"/>
              <a:t>Amikacin</a:t>
            </a:r>
            <a:endParaRPr lang="en-GB" i="1" dirty="0"/>
          </a:p>
          <a:p>
            <a:pPr>
              <a:buNone/>
            </a:pPr>
            <a:r>
              <a:rPr lang="en-US" dirty="0"/>
              <a:t>• </a:t>
            </a:r>
            <a:r>
              <a:rPr lang="en-GB" dirty="0"/>
              <a:t>If evidence of meningitis: Add </a:t>
            </a:r>
            <a:r>
              <a:rPr lang="en-GB" dirty="0" err="1"/>
              <a:t>Cefotaxime</a:t>
            </a:r>
            <a:endParaRPr lang="en-GB" i="1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GB" b="1" dirty="0"/>
              <a:t>Policy for </a:t>
            </a:r>
            <a:r>
              <a:rPr lang="en-GB" b="1" dirty="0" err="1"/>
              <a:t>Nosocomial</a:t>
            </a:r>
            <a:r>
              <a:rPr lang="en-GB" b="1" dirty="0"/>
              <a:t> Sepsis</a:t>
            </a:r>
            <a:br>
              <a:rPr lang="en-GB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4495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Organisms responsible for </a:t>
            </a:r>
            <a:r>
              <a:rPr lang="en-GB" dirty="0" err="1"/>
              <a:t>nasocomial</a:t>
            </a:r>
            <a:r>
              <a:rPr lang="en-GB" dirty="0"/>
              <a:t> sepsis and their sensitivity pattern must be known for a particular NICU. Antibiotics should be started accordingly.</a:t>
            </a:r>
          </a:p>
          <a:p>
            <a:r>
              <a:rPr lang="en-GB" dirty="0"/>
              <a:t>As most </a:t>
            </a:r>
            <a:r>
              <a:rPr lang="en-GB" dirty="0" err="1"/>
              <a:t>nasocomial</a:t>
            </a:r>
            <a:r>
              <a:rPr lang="en-GB" dirty="0"/>
              <a:t> infections are due to resistant organisms, preferably use </a:t>
            </a:r>
            <a:r>
              <a:rPr lang="en-GB" dirty="0" err="1"/>
              <a:t>Piperacilline</a:t>
            </a:r>
            <a:r>
              <a:rPr lang="en-GB" dirty="0"/>
              <a:t> – </a:t>
            </a:r>
            <a:r>
              <a:rPr lang="en-GB" dirty="0" err="1"/>
              <a:t>tazobactum</a:t>
            </a:r>
            <a:r>
              <a:rPr lang="en-GB" dirty="0"/>
              <a:t> plus an </a:t>
            </a:r>
            <a:r>
              <a:rPr lang="en-GB" dirty="0" err="1"/>
              <a:t>Aminoglycoside</a:t>
            </a:r>
            <a:r>
              <a:rPr lang="en-GB" dirty="0"/>
              <a:t> combination. </a:t>
            </a:r>
          </a:p>
          <a:p>
            <a:r>
              <a:rPr lang="en-US" dirty="0"/>
              <a:t>For suspected staphylococcal infection – start </a:t>
            </a:r>
            <a:r>
              <a:rPr lang="en-US" dirty="0" err="1"/>
              <a:t>Cloxacillin</a:t>
            </a:r>
            <a:r>
              <a:rPr lang="en-US" dirty="0"/>
              <a:t>. For suspected fungal sepsis – start antifungal.</a:t>
            </a:r>
            <a:endParaRPr lang="en-GB" dirty="0"/>
          </a:p>
          <a:p>
            <a:r>
              <a:rPr lang="en-GB" dirty="0"/>
              <a:t>Use of </a:t>
            </a:r>
            <a:r>
              <a:rPr lang="en-GB" dirty="0" err="1"/>
              <a:t>Cephalosporins</a:t>
            </a:r>
            <a:r>
              <a:rPr lang="en-GB" dirty="0"/>
              <a:t> rapidly induce the production of extended spectrum </a:t>
            </a:r>
            <a:r>
              <a:rPr lang="en-US" dirty="0"/>
              <a:t>β</a:t>
            </a:r>
            <a:r>
              <a:rPr lang="en-GB" dirty="0"/>
              <a:t>-</a:t>
            </a:r>
            <a:r>
              <a:rPr lang="en-GB" dirty="0" err="1"/>
              <a:t>lactamases</a:t>
            </a:r>
            <a:r>
              <a:rPr lang="en-GB" dirty="0"/>
              <a:t> (ESBL) -  </a:t>
            </a:r>
            <a:r>
              <a:rPr lang="en-GB" dirty="0" err="1"/>
              <a:t>cephalosporinases</a:t>
            </a:r>
            <a:r>
              <a:rPr lang="en-GB" dirty="0"/>
              <a:t> and fungal colonization.</a:t>
            </a:r>
            <a:endParaRPr lang="en-GB" i="1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Up gradation of Empirical Antibiotics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If there is no clinical improvement within 48 – 72 hours of starting antibiotics</a:t>
            </a:r>
          </a:p>
          <a:p>
            <a:r>
              <a:rPr lang="en-GB" dirty="0"/>
              <a:t>On confirmation of sensitivity pattern, appropriate antibiotics are used singly or in combination.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line – </a:t>
            </a:r>
            <a:r>
              <a:rPr lang="en-US" dirty="0" err="1"/>
              <a:t>Meropenam</a:t>
            </a:r>
            <a:r>
              <a:rPr lang="en-US" dirty="0"/>
              <a:t>/</a:t>
            </a:r>
            <a:r>
              <a:rPr lang="en-US" dirty="0" err="1"/>
              <a:t>Imipenam</a:t>
            </a:r>
            <a:r>
              <a:rPr lang="en-US" dirty="0"/>
              <a:t>, </a:t>
            </a:r>
            <a:r>
              <a:rPr lang="en-US" dirty="0" err="1"/>
              <a:t>Linezolid</a:t>
            </a:r>
            <a:r>
              <a:rPr lang="en-US" dirty="0"/>
              <a:t>/</a:t>
            </a:r>
            <a:r>
              <a:rPr lang="en-US" dirty="0" err="1"/>
              <a:t>Vancomycin</a:t>
            </a:r>
            <a:endParaRPr lang="en-US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line – </a:t>
            </a:r>
            <a:r>
              <a:rPr lang="en-US" dirty="0" err="1"/>
              <a:t>Polymyxin</a:t>
            </a:r>
            <a:r>
              <a:rPr lang="en-US" dirty="0"/>
              <a:t>, </a:t>
            </a:r>
            <a:r>
              <a:rPr lang="en-US" dirty="0" err="1"/>
              <a:t>Colistin</a:t>
            </a:r>
            <a:r>
              <a:rPr lang="en-US" dirty="0"/>
              <a:t>, </a:t>
            </a:r>
            <a:r>
              <a:rPr lang="en-US" dirty="0" err="1"/>
              <a:t>Teicoplanin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Duration of Antibiotics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When antibiotics were started on low suspicion of sepsis, can be stopped after 3 days, if baby is clinically well and the culture is negative. </a:t>
            </a:r>
          </a:p>
          <a:p>
            <a:r>
              <a:rPr lang="en-GB" sz="2400" dirty="0"/>
              <a:t>Clinical sepsis, Culture &amp; Sepsis Screen negative – 5 – 7 days</a:t>
            </a:r>
          </a:p>
          <a:p>
            <a:r>
              <a:rPr lang="en-GB" sz="2400" dirty="0"/>
              <a:t>Clinical sepsis, Culture </a:t>
            </a:r>
            <a:r>
              <a:rPr lang="en-GB" sz="2400" dirty="0" err="1"/>
              <a:t>neg</a:t>
            </a:r>
            <a:r>
              <a:rPr lang="en-GB" sz="2400" dirty="0"/>
              <a:t>, Sepsis Screen </a:t>
            </a:r>
            <a:r>
              <a:rPr lang="en-GB" sz="2400" dirty="0" err="1"/>
              <a:t>positiv</a:t>
            </a:r>
            <a:r>
              <a:rPr lang="en-GB" sz="2400" dirty="0"/>
              <a:t> – 7 – 10days</a:t>
            </a:r>
          </a:p>
          <a:p>
            <a:r>
              <a:rPr lang="en-GB" sz="2400" dirty="0"/>
              <a:t>Pneumonia or soft tissue infections – 7 – 10 days </a:t>
            </a:r>
          </a:p>
          <a:p>
            <a:r>
              <a:rPr lang="en-GB" sz="2400" dirty="0" err="1"/>
              <a:t>Septicemia</a:t>
            </a:r>
            <a:r>
              <a:rPr lang="en-GB" sz="2400" dirty="0"/>
              <a:t> (Culture positive) – 10 – 14 days</a:t>
            </a:r>
          </a:p>
          <a:p>
            <a:r>
              <a:rPr lang="en-GB" sz="2400" dirty="0"/>
              <a:t>Meningitis – 3 weeks</a:t>
            </a:r>
          </a:p>
          <a:p>
            <a:r>
              <a:rPr lang="en-GB" sz="2400" dirty="0" err="1"/>
              <a:t>Osteomyelitis</a:t>
            </a:r>
            <a:r>
              <a:rPr lang="en-GB" sz="2400" dirty="0"/>
              <a:t>/Septic Arthritis, </a:t>
            </a:r>
            <a:r>
              <a:rPr lang="en-GB" sz="2400" dirty="0" err="1"/>
              <a:t>Ventriculitis</a:t>
            </a:r>
            <a:r>
              <a:rPr lang="en-GB" sz="2400" dirty="0"/>
              <a:t> - 6 weeks.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Risk Factors Associated with EOS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Low birth weight (&lt;2500 grams) or prematurity</a:t>
            </a:r>
          </a:p>
          <a:p>
            <a:r>
              <a:rPr lang="en-GB" dirty="0"/>
              <a:t>Febrile illness in the mother within 2 weeks prior to delivery.</a:t>
            </a:r>
          </a:p>
          <a:p>
            <a:r>
              <a:rPr lang="en-GB" dirty="0"/>
              <a:t>Foul smelling and/or </a:t>
            </a:r>
            <a:r>
              <a:rPr lang="en-GB" dirty="0" err="1"/>
              <a:t>meconium</a:t>
            </a:r>
            <a:r>
              <a:rPr lang="en-GB" dirty="0"/>
              <a:t> stained liquor.</a:t>
            </a:r>
          </a:p>
          <a:p>
            <a:r>
              <a:rPr lang="en-GB" dirty="0"/>
              <a:t>Rupture of membranes &gt;24 hours.</a:t>
            </a:r>
          </a:p>
          <a:p>
            <a:r>
              <a:rPr lang="en-GB" dirty="0"/>
              <a:t>Single unclean or &gt; 3 sterile vaginal examination(s) during </a:t>
            </a:r>
            <a:r>
              <a:rPr lang="en-GB" dirty="0" err="1"/>
              <a:t>labor</a:t>
            </a:r>
            <a:endParaRPr lang="en-GB" dirty="0"/>
          </a:p>
          <a:p>
            <a:r>
              <a:rPr lang="en-GB" dirty="0"/>
              <a:t>Prolonged </a:t>
            </a:r>
            <a:r>
              <a:rPr lang="en-GB" dirty="0" err="1"/>
              <a:t>labor</a:t>
            </a:r>
            <a:r>
              <a:rPr lang="en-GB" dirty="0"/>
              <a:t> (sum of 1st and 2nd stage of </a:t>
            </a:r>
            <a:r>
              <a:rPr lang="en-GB" dirty="0" err="1"/>
              <a:t>labor</a:t>
            </a:r>
            <a:r>
              <a:rPr lang="en-GB" dirty="0"/>
              <a:t> &gt; 24 hrs)</a:t>
            </a:r>
          </a:p>
          <a:p>
            <a:r>
              <a:rPr lang="en-GB" dirty="0" err="1"/>
              <a:t>Perinatal</a:t>
            </a:r>
            <a:r>
              <a:rPr lang="en-GB" dirty="0"/>
              <a:t> asphyxia (</a:t>
            </a:r>
            <a:r>
              <a:rPr lang="en-GB" dirty="0" err="1"/>
              <a:t>Apgar</a:t>
            </a:r>
            <a:r>
              <a:rPr lang="en-GB" dirty="0"/>
              <a:t> score &lt;4 at 1 minute)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Indications of Antibiotics in Neonates at Risk of EOS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Foul smelling liquor</a:t>
            </a:r>
          </a:p>
          <a:p>
            <a:r>
              <a:rPr lang="en-GB" dirty="0"/>
              <a:t>≥3 risk factors for early onset sepsis </a:t>
            </a:r>
            <a:endParaRPr lang="en-GB" i="1" dirty="0"/>
          </a:p>
          <a:p>
            <a:r>
              <a:rPr lang="en-GB" dirty="0"/>
              <a:t>≤2 antenatal risk factor(s) – take blood culture at birth, do septic screen at 24 hours – start antibiotics only if </a:t>
            </a:r>
            <a:r>
              <a:rPr lang="en-GB" i="1" dirty="0"/>
              <a:t>a positive septic screen/culture or clinical features suggestive of sepsis develops</a:t>
            </a:r>
          </a:p>
          <a:p>
            <a:r>
              <a:rPr lang="en-GB" dirty="0"/>
              <a:t>Strong clinical suspicion of sepsis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 of Infections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Good &amp; adequate antenatal care </a:t>
            </a:r>
          </a:p>
          <a:p>
            <a:r>
              <a:rPr lang="en-GB" dirty="0"/>
              <a:t>Tetanus immunization of all pregnant mothers  </a:t>
            </a:r>
          </a:p>
          <a:p>
            <a:r>
              <a:rPr lang="en-GB" dirty="0"/>
              <a:t>Early diagnosis and vigorous treatment of infections in pregnant mothers</a:t>
            </a:r>
          </a:p>
          <a:p>
            <a:r>
              <a:rPr lang="en-GB" dirty="0"/>
              <a:t>Early &amp; exclusive breast feeding up to 6 month of age. No </a:t>
            </a:r>
            <a:r>
              <a:rPr lang="en-GB" dirty="0" err="1"/>
              <a:t>prelacteal</a:t>
            </a:r>
            <a:r>
              <a:rPr lang="en-GB" dirty="0"/>
              <a:t> feeds </a:t>
            </a:r>
          </a:p>
          <a:p>
            <a:r>
              <a:rPr lang="en-GB" dirty="0"/>
              <a:t>Keep cord clean and dry </a:t>
            </a:r>
          </a:p>
          <a:p>
            <a:r>
              <a:rPr lang="en-GB" dirty="0"/>
              <a:t>Early detection and appropriate management of superficial infections</a:t>
            </a:r>
          </a:p>
          <a:p>
            <a:r>
              <a:rPr lang="en-GB" dirty="0"/>
              <a:t>Avoid unnecessary interventions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1000108"/>
          </a:xfrm>
        </p:spPr>
        <p:txBody>
          <a:bodyPr>
            <a:normAutofit fontScale="90000"/>
          </a:bodyPr>
          <a:lstStyle/>
          <a:p>
            <a:r>
              <a:rPr lang="en-GB" sz="2700" b="1" dirty="0"/>
              <a:t>HAND WASHING –  SIMPLEST AND MOST EFFECTIVE</a:t>
            </a:r>
            <a:br>
              <a:rPr lang="en-GB" sz="2700" b="1" dirty="0"/>
            </a:br>
            <a:r>
              <a:rPr lang="en-GB" sz="2700" b="1" dirty="0"/>
              <a:t>METHOD FOR PREVENTION OF NOSOCOMIAL SEPSIS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Prevention of Infections in the Hospital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Keep nursery environment clean and dry </a:t>
            </a:r>
          </a:p>
          <a:p>
            <a:r>
              <a:rPr lang="en-GB" dirty="0"/>
              <a:t>Adequate ventilation and lighting in nursery </a:t>
            </a:r>
          </a:p>
          <a:p>
            <a:r>
              <a:rPr lang="en-GB" dirty="0"/>
              <a:t>Avoid overcrowding </a:t>
            </a:r>
          </a:p>
          <a:p>
            <a:r>
              <a:rPr lang="en-GB" dirty="0"/>
              <a:t>Perform all the procedures should be performed under strict </a:t>
            </a:r>
            <a:r>
              <a:rPr lang="en-GB" dirty="0" err="1"/>
              <a:t>asepstic</a:t>
            </a:r>
            <a:r>
              <a:rPr lang="en-GB" dirty="0"/>
              <a:t> precautions.  </a:t>
            </a:r>
          </a:p>
          <a:p>
            <a:r>
              <a:rPr lang="en-GB" dirty="0"/>
              <a:t>Avoid unnecessary invasive interventions even as small as needle pricks and  </a:t>
            </a:r>
            <a:r>
              <a:rPr lang="en-GB" dirty="0" err="1"/>
              <a:t>i.v</a:t>
            </a:r>
            <a:r>
              <a:rPr lang="en-GB" dirty="0"/>
              <a:t> infusions. </a:t>
            </a:r>
          </a:p>
          <a:p>
            <a:r>
              <a:rPr lang="en-GB" dirty="0"/>
              <a:t>Use ample of disposables. </a:t>
            </a:r>
          </a:p>
          <a:p>
            <a:r>
              <a:rPr lang="en-GB" dirty="0"/>
              <a:t>Keep separate thermometer and stethoscope for each neonate. </a:t>
            </a:r>
          </a:p>
          <a:p>
            <a:r>
              <a:rPr lang="en-GB" dirty="0"/>
              <a:t>Strict house-keeping routines - mopping floors and walls, washing cleaning &amp; disinfection of various equipments. </a:t>
            </a:r>
          </a:p>
          <a:p>
            <a:r>
              <a:rPr lang="en-GB" dirty="0"/>
              <a:t>Strict safe waste disposal practices.</a:t>
            </a:r>
          </a:p>
          <a:p>
            <a:r>
              <a:rPr lang="en-GB" dirty="0"/>
              <a:t>Avoid use of prophylactic antibiotics for prevention of </a:t>
            </a:r>
            <a:r>
              <a:rPr lang="en-GB" dirty="0" err="1"/>
              <a:t>nosocomial</a:t>
            </a:r>
            <a:r>
              <a:rPr lang="en-GB" dirty="0"/>
              <a:t> infections. They are not only useless but also dangerous because of the potential risk of emergence of resistant strains of bacteria.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Manifestations of neonatal sepsis are non-specific. </a:t>
            </a:r>
          </a:p>
          <a:p>
            <a:r>
              <a:rPr lang="en-GB" dirty="0"/>
              <a:t>As morality is very high – early diagnosis with high index of clinical suspicion with or without lab evidences of infection is very important. </a:t>
            </a:r>
          </a:p>
          <a:p>
            <a:r>
              <a:rPr lang="en-GB" dirty="0"/>
              <a:t>Prompt institution of antibiotic therapy and supportive care can save most of the cases of neonatal sepsis.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 </a:t>
            </a:r>
            <a:r>
              <a:rPr lang="en-GB" sz="3000" dirty="0"/>
              <a:t>Neonatal sepsis accounts for about half of the neonatal deaths. </a:t>
            </a:r>
          </a:p>
          <a:p>
            <a:r>
              <a:rPr lang="en-GB" sz="3000" dirty="0"/>
              <a:t>If diagnosed early and treated aggressively with antibiotics and good supportive care, it is possible to save most cases of neonatal sepsis.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2"/>
          </p:nvPr>
        </p:nvGraphicFramePr>
        <p:xfrm>
          <a:off x="4845050" y="1589088"/>
          <a:ext cx="388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Thank You!</a:t>
            </a:r>
            <a:endParaRPr lang="en-GB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 descr="C:\photos\meena beach,khasab\Picture 0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835" b="9835"/>
          <a:stretch>
            <a:fillRect/>
          </a:stretch>
        </p:blipFill>
        <p:spPr bwMode="auto">
          <a:xfrm>
            <a:off x="1560576" y="0"/>
            <a:ext cx="7583424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b="1" dirty="0"/>
              <a:t>Early Onset Neonatal Sepsis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 Early onset sepsis – onset &lt; 72 hours of birth </a:t>
            </a:r>
          </a:p>
          <a:p>
            <a:r>
              <a:rPr lang="en-GB" dirty="0"/>
              <a:t>Causative organisms - organisms prevalent in the maternal genital tract or in the delivery area. Common Organisms - </a:t>
            </a:r>
            <a:r>
              <a:rPr lang="en-GB" dirty="0" err="1"/>
              <a:t>E.coli</a:t>
            </a:r>
            <a:r>
              <a:rPr lang="en-GB" dirty="0"/>
              <a:t>, GBS in US. </a:t>
            </a:r>
            <a:r>
              <a:rPr lang="en-GB" dirty="0" err="1"/>
              <a:t>H.influenzae</a:t>
            </a:r>
            <a:r>
              <a:rPr lang="en-GB" dirty="0"/>
              <a:t>, </a:t>
            </a:r>
            <a:r>
              <a:rPr lang="en-GB" dirty="0" err="1"/>
              <a:t>Klebsiella</a:t>
            </a:r>
            <a:r>
              <a:rPr lang="en-GB" dirty="0"/>
              <a:t>. </a:t>
            </a:r>
          </a:p>
          <a:p>
            <a:r>
              <a:rPr lang="en-GB" dirty="0"/>
              <a:t>Risk factors - low birth weight, prolonged rupture of membranes &gt; 24 hours, foul smelling liquor, multiple per </a:t>
            </a:r>
            <a:r>
              <a:rPr lang="en-GB" dirty="0" err="1"/>
              <a:t>vaginum</a:t>
            </a:r>
            <a:r>
              <a:rPr lang="en-GB" dirty="0"/>
              <a:t> examinations, </a:t>
            </a:r>
            <a:r>
              <a:rPr lang="en-GB" dirty="0" err="1"/>
              <a:t>intrapartum</a:t>
            </a:r>
            <a:r>
              <a:rPr lang="en-GB" dirty="0"/>
              <a:t> maternal fever, difficult or prolonged labour and aspiration of </a:t>
            </a:r>
            <a:r>
              <a:rPr lang="en-GB" dirty="0" err="1"/>
              <a:t>meconium</a:t>
            </a:r>
            <a:r>
              <a:rPr lang="en-GB" dirty="0"/>
              <a:t>. </a:t>
            </a:r>
          </a:p>
          <a:p>
            <a:r>
              <a:rPr lang="en-GB" dirty="0"/>
              <a:t>Early onset sepsis manifests frequently as pneumonia. Onset within hours, most become symptomatic within 24 hours. Meningitis is rare. PPHN, poor perfusion and shock are also common. Course – </a:t>
            </a:r>
            <a:r>
              <a:rPr lang="en-GB" dirty="0" err="1"/>
              <a:t>fulminant</a:t>
            </a:r>
            <a:r>
              <a:rPr lang="en-GB" dirty="0"/>
              <a:t>.</a:t>
            </a:r>
          </a:p>
          <a:p>
            <a:r>
              <a:rPr lang="en-GB" dirty="0"/>
              <a:t>Mortality – 15 – 50%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Late Onset Neonatal Sepsis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00174"/>
            <a:ext cx="8317070" cy="5143536"/>
          </a:xfrm>
        </p:spPr>
        <p:txBody>
          <a:bodyPr>
            <a:normAutofit fontScale="62500" lnSpcReduction="20000"/>
          </a:bodyPr>
          <a:lstStyle/>
          <a:p>
            <a:r>
              <a:rPr lang="en-GB" sz="4000" dirty="0"/>
              <a:t>Late onset sepsis – onset &gt; 72 hours</a:t>
            </a:r>
          </a:p>
          <a:p>
            <a:r>
              <a:rPr lang="en-GB" sz="4000" dirty="0"/>
              <a:t>Causative organisms -  organisms present in the home or in the hospital. </a:t>
            </a:r>
          </a:p>
          <a:p>
            <a:r>
              <a:rPr lang="en-GB" sz="4000" dirty="0"/>
              <a:t>Common organisms - </a:t>
            </a:r>
            <a:r>
              <a:rPr lang="en-GB" sz="4000" dirty="0" err="1"/>
              <a:t>E.coli</a:t>
            </a:r>
            <a:r>
              <a:rPr lang="en-GB" sz="4000" dirty="0"/>
              <a:t>, Staph </a:t>
            </a:r>
            <a:r>
              <a:rPr lang="en-GB" sz="4000" dirty="0" err="1"/>
              <a:t>aureus</a:t>
            </a:r>
            <a:r>
              <a:rPr lang="en-GB" sz="4000" dirty="0"/>
              <a:t> for community acquired infections. </a:t>
            </a:r>
            <a:r>
              <a:rPr lang="en-GB" sz="4000" dirty="0" err="1"/>
              <a:t>Klebsiella</a:t>
            </a:r>
            <a:r>
              <a:rPr lang="en-GB" sz="4000" dirty="0"/>
              <a:t>, CONS, Pseudomonas, Candida for hospital acquired infections.</a:t>
            </a:r>
          </a:p>
          <a:p>
            <a:r>
              <a:rPr lang="en-GB" sz="4000" dirty="0"/>
              <a:t>Risk factors – LBW, lack of breastfeeding/mismanaged feeding, superficial infections, aspiration of feeds, multiple needle pricks, unnecessary use of intravenous fluids, invasive procedures, delayed starting of </a:t>
            </a:r>
            <a:r>
              <a:rPr lang="en-GB" sz="4000" dirty="0" err="1"/>
              <a:t>enteral</a:t>
            </a:r>
            <a:r>
              <a:rPr lang="en-GB" sz="4000" dirty="0"/>
              <a:t> feeds.</a:t>
            </a:r>
          </a:p>
          <a:p>
            <a:r>
              <a:rPr lang="en-GB" sz="4000" dirty="0"/>
              <a:t>Presentation is of </a:t>
            </a:r>
            <a:r>
              <a:rPr lang="en-GB" sz="4000" dirty="0" err="1"/>
              <a:t>septicemia</a:t>
            </a:r>
            <a:r>
              <a:rPr lang="en-GB" sz="4000" dirty="0"/>
              <a:t> (lethargy, </a:t>
            </a:r>
            <a:r>
              <a:rPr lang="en-GB" sz="4000" dirty="0" err="1"/>
              <a:t>apneas</a:t>
            </a:r>
            <a:r>
              <a:rPr lang="en-GB" sz="4000" dirty="0"/>
              <a:t>, feed intolerance, increase in </a:t>
            </a:r>
            <a:r>
              <a:rPr lang="en-GB" sz="4000" dirty="0" err="1"/>
              <a:t>ventilatory</a:t>
            </a:r>
            <a:r>
              <a:rPr lang="en-GB" sz="4000" dirty="0"/>
              <a:t> support), along with pneumonia or meningitis. Meningitis – common. Course – slowly progressive/</a:t>
            </a:r>
            <a:r>
              <a:rPr lang="en-GB" sz="4000" dirty="0" err="1"/>
              <a:t>fulminant</a:t>
            </a:r>
            <a:r>
              <a:rPr lang="en-GB" sz="4000" dirty="0"/>
              <a:t> depending upon organisms.</a:t>
            </a:r>
          </a:p>
          <a:p>
            <a:r>
              <a:rPr lang="en-US" sz="4000" dirty="0"/>
              <a:t>Mortality – 10 – 20%</a:t>
            </a:r>
            <a:endParaRPr lang="en-GB" sz="40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Manifestations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Usually vague presentation, so a high index of suspicion is required for early diagnosis. </a:t>
            </a:r>
          </a:p>
          <a:p>
            <a:r>
              <a:rPr lang="en-GB" dirty="0"/>
              <a:t>Most common presentation is lethargy and poor feeding in late onset sepsis and respiratory distress in early onset sepsis. 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Clinical Manifestations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054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200" b="1" dirty="0"/>
              <a:t>Lethargy, coma 	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Poor feeding 		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Poor cry 		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Hypothermia 		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Poor perfusion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Abdominal distension </a:t>
            </a:r>
          </a:p>
          <a:p>
            <a:pPr>
              <a:spcBef>
                <a:spcPts val="0"/>
              </a:spcBef>
            </a:pPr>
            <a:r>
              <a:rPr lang="en-GB" sz="2200" b="1" dirty="0" err="1"/>
              <a:t>Diarrhea</a:t>
            </a:r>
            <a:r>
              <a:rPr lang="en-GB" sz="2200" b="1" dirty="0"/>
              <a:t> 		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Vomiting 		</a:t>
            </a:r>
          </a:p>
          <a:p>
            <a:pPr>
              <a:spcBef>
                <a:spcPts val="0"/>
              </a:spcBef>
            </a:pPr>
            <a:r>
              <a:rPr lang="en-GB" sz="2200" b="1" dirty="0" err="1"/>
              <a:t>Sclerema</a:t>
            </a:r>
            <a:r>
              <a:rPr lang="en-GB" sz="2200" b="1" dirty="0"/>
              <a:t> 	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Poor weight gain 		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Shock 	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Bleeding 	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Renal failure 	</a:t>
            </a:r>
          </a:p>
          <a:p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12558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 err="1"/>
              <a:t>Tachypnea</a:t>
            </a:r>
            <a:r>
              <a:rPr lang="en-GB" sz="6800" b="1" dirty="0"/>
              <a:t>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Chest retractions*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Grunt*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 err="1"/>
              <a:t>Apnea</a:t>
            </a:r>
            <a:r>
              <a:rPr lang="en-GB" sz="6800" b="1" dirty="0"/>
              <a:t>/gasping*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Cyanosis*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Fever</a:t>
            </a:r>
            <a:r>
              <a:rPr lang="en-GB" sz="6800" b="1" baseline="30000" dirty="0"/>
              <a:t>+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Seizures</a:t>
            </a:r>
            <a:r>
              <a:rPr lang="en-GB" sz="6800" b="1" baseline="30000" dirty="0"/>
              <a:t>+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Blank look</a:t>
            </a:r>
            <a:r>
              <a:rPr lang="en-GB" sz="6800" b="1" baseline="30000" dirty="0"/>
              <a:t>+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High pitched cry</a:t>
            </a:r>
            <a:r>
              <a:rPr lang="en-GB" sz="6800" b="1" baseline="30000" dirty="0"/>
              <a:t>+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Excessive crying/irritability</a:t>
            </a:r>
            <a:r>
              <a:rPr lang="en-GB" sz="6800" b="1" baseline="30000" dirty="0"/>
              <a:t>+</a:t>
            </a:r>
            <a:r>
              <a:rPr lang="en-GB" sz="6800" b="1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Neck retraction</a:t>
            </a:r>
            <a:r>
              <a:rPr lang="en-GB" sz="6800" b="1" baseline="30000" dirty="0"/>
              <a:t>+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800" b="1" dirty="0"/>
              <a:t>Bulging fontanel</a:t>
            </a:r>
            <a:r>
              <a:rPr lang="en-GB" sz="6800" b="1" baseline="30000" dirty="0"/>
              <a:t>+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b="1" dirty="0"/>
              <a:t>* Particularly s/o pneumonia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b="1" baseline="30000" dirty="0"/>
              <a:t>+ </a:t>
            </a:r>
            <a:r>
              <a:rPr lang="en-GB" sz="6800" b="1" dirty="0"/>
              <a:t>Particularly s/o meningitis </a:t>
            </a:r>
            <a:r>
              <a:rPr lang="en-GB" dirty="0"/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Diagnosis – Direct method - Culture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Isolation of microorganisms from blood, CSF, urine is the diagnostic. </a:t>
            </a:r>
          </a:p>
          <a:p>
            <a:r>
              <a:rPr lang="en-US" dirty="0"/>
              <a:t>Disadvantages – may not be available at all places. Positivity is low – esp.ly if prior antibiotics are given or bacteria are present in low number or less amount of blood is collected in culture bottle or inappropriate methods are used for culturing.</a:t>
            </a:r>
            <a:endParaRPr lang="en-GB" dirty="0"/>
          </a:p>
          <a:p>
            <a:r>
              <a:rPr lang="en-GB" dirty="0"/>
              <a:t>Send blood culture prior to starting antibiotics.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Diagnosis – Indirect – Septic Screen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Leukopenia</a:t>
            </a:r>
            <a:r>
              <a:rPr lang="en-GB" dirty="0"/>
              <a:t> (TLC &lt;5000/</a:t>
            </a:r>
            <a:r>
              <a:rPr lang="en-GB" dirty="0" err="1"/>
              <a:t>cmm</a:t>
            </a:r>
            <a:r>
              <a:rPr lang="en-GB" dirty="0"/>
              <a:t>)</a:t>
            </a:r>
          </a:p>
          <a:p>
            <a:r>
              <a:rPr lang="en-GB" dirty="0" err="1"/>
              <a:t>Neutropenia</a:t>
            </a:r>
            <a:r>
              <a:rPr lang="en-GB" dirty="0"/>
              <a:t> (ANC &lt;1800/</a:t>
            </a:r>
            <a:r>
              <a:rPr lang="en-GB" dirty="0" err="1"/>
              <a:t>cmm</a:t>
            </a:r>
            <a:r>
              <a:rPr lang="en-GB" dirty="0"/>
              <a:t>)</a:t>
            </a:r>
          </a:p>
          <a:p>
            <a:r>
              <a:rPr lang="en-GB" dirty="0"/>
              <a:t>Immature N to total N (I/T) ratio (&gt; 0.2)</a:t>
            </a:r>
          </a:p>
          <a:p>
            <a:r>
              <a:rPr lang="en-GB" dirty="0"/>
              <a:t>Micro ESR (&gt; 15mm 1st hour)</a:t>
            </a:r>
          </a:p>
          <a:p>
            <a:r>
              <a:rPr lang="en-GB" dirty="0"/>
              <a:t>CRP +</a:t>
            </a:r>
            <a:r>
              <a:rPr lang="en-GB" dirty="0" err="1"/>
              <a:t>ve</a:t>
            </a:r>
            <a:r>
              <a:rPr lang="en-GB" dirty="0"/>
              <a:t> (&gt; 10 mg/L)</a:t>
            </a:r>
          </a:p>
          <a:p>
            <a:pPr>
              <a:buNone/>
            </a:pPr>
            <a:r>
              <a:rPr lang="en-US" dirty="0"/>
              <a:t>If at least 2 out of above five tests are positive  -sepsis should strongly be suspected.</a:t>
            </a:r>
          </a:p>
          <a:p>
            <a:endParaRPr lang="en-GB" dirty="0"/>
          </a:p>
        </p:txBody>
      </p:sp>
      <p:pic>
        <p:nvPicPr>
          <p:cNvPr id="3074" name="Picture 2" descr="C:\Documents and Settings\dr manish\Desktop\dispette2 - micro es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05550" y="4857750"/>
            <a:ext cx="283845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1178</TotalTime>
  <Words>3232</Words>
  <Application>Microsoft Office PowerPoint</Application>
  <PresentationFormat>On-screen Show (4:3)</PresentationFormat>
  <Paragraphs>228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Tw Cen MT</vt:lpstr>
      <vt:lpstr>Wingdings</vt:lpstr>
      <vt:lpstr>Wingdings 2</vt:lpstr>
      <vt:lpstr>Median</vt:lpstr>
      <vt:lpstr>NEONATAL SEPSIS</vt:lpstr>
      <vt:lpstr>Definition </vt:lpstr>
      <vt:lpstr>Importance </vt:lpstr>
      <vt:lpstr> Early Onset Neonatal Sepsis </vt:lpstr>
      <vt:lpstr>Late Onset Neonatal Sepsis</vt:lpstr>
      <vt:lpstr>Clinical Manifestations</vt:lpstr>
      <vt:lpstr>Clinical Manifestations  </vt:lpstr>
      <vt:lpstr>Diagnosis – Direct method - Culture</vt:lpstr>
      <vt:lpstr>Diagnosis – Indirect – Septic Screen</vt:lpstr>
      <vt:lpstr>PowerPoint Presentation</vt:lpstr>
      <vt:lpstr>Other Indirect Evidences</vt:lpstr>
      <vt:lpstr>CSF Examination</vt:lpstr>
      <vt:lpstr>PowerPoint Presentation</vt:lpstr>
      <vt:lpstr>PowerPoint Presentation</vt:lpstr>
      <vt:lpstr>PowerPoint Presentation</vt:lpstr>
      <vt:lpstr>PowerPoint Presentation</vt:lpstr>
      <vt:lpstr>Management </vt:lpstr>
      <vt:lpstr>Supportive Care of a Septic Neonate </vt:lpstr>
      <vt:lpstr>Supportive Care of a Septic Neonate </vt:lpstr>
      <vt:lpstr>Empirical Antibiotics</vt:lpstr>
      <vt:lpstr> Policy for Nosocomial Sepsis </vt:lpstr>
      <vt:lpstr>Up gradation of Empirical Antibiotics</vt:lpstr>
      <vt:lpstr>Duration of Antibiotics</vt:lpstr>
      <vt:lpstr>Risk Factors Associated with EOS</vt:lpstr>
      <vt:lpstr>Indications of Antibiotics in Neonates at Risk of EOS</vt:lpstr>
      <vt:lpstr>Prevention of Infections </vt:lpstr>
      <vt:lpstr>HAND WASHING –  SIMPLEST AND MOST EFFECTIVE METHOD FOR PREVENTION OF NOSOCOMIAL SEPSIS </vt:lpstr>
      <vt:lpstr>Prevention of Infections in the Hospital</vt:lpstr>
      <vt:lpstr>Conclusions 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SEPSIS</dc:title>
  <dc:creator>user</dc:creator>
  <cp:lastModifiedBy>user</cp:lastModifiedBy>
  <cp:revision>26</cp:revision>
  <dcterms:created xsi:type="dcterms:W3CDTF">2012-08-11T01:50:31Z</dcterms:created>
  <dcterms:modified xsi:type="dcterms:W3CDTF">2024-11-29T08:22:17Z</dcterms:modified>
</cp:coreProperties>
</file>