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31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90" r:id="rId12"/>
    <p:sldId id="266" r:id="rId13"/>
    <p:sldId id="267" r:id="rId14"/>
    <p:sldId id="268" r:id="rId15"/>
    <p:sldId id="269" r:id="rId16"/>
    <p:sldId id="336" r:id="rId17"/>
    <p:sldId id="271" r:id="rId18"/>
    <p:sldId id="272" r:id="rId19"/>
    <p:sldId id="273" r:id="rId20"/>
    <p:sldId id="274" r:id="rId21"/>
    <p:sldId id="275" r:id="rId22"/>
    <p:sldId id="291" r:id="rId23"/>
    <p:sldId id="317" r:id="rId24"/>
    <p:sldId id="322" r:id="rId25"/>
    <p:sldId id="328" r:id="rId26"/>
    <p:sldId id="292" r:id="rId27"/>
    <p:sldId id="293" r:id="rId28"/>
    <p:sldId id="294" r:id="rId29"/>
    <p:sldId id="329" r:id="rId30"/>
    <p:sldId id="295" r:id="rId31"/>
    <p:sldId id="296" r:id="rId32"/>
    <p:sldId id="299" r:id="rId33"/>
    <p:sldId id="300" r:id="rId34"/>
    <p:sldId id="301" r:id="rId35"/>
    <p:sldId id="302" r:id="rId36"/>
    <p:sldId id="303" r:id="rId37"/>
    <p:sldId id="304" r:id="rId38"/>
    <p:sldId id="280" r:id="rId39"/>
    <p:sldId id="281" r:id="rId40"/>
    <p:sldId id="282" r:id="rId41"/>
    <p:sldId id="283" r:id="rId42"/>
    <p:sldId id="284" r:id="rId43"/>
    <p:sldId id="285" r:id="rId44"/>
    <p:sldId id="335" r:id="rId45"/>
    <p:sldId id="333" r:id="rId46"/>
    <p:sldId id="286" r:id="rId47"/>
    <p:sldId id="287" r:id="rId48"/>
    <p:sldId id="288" r:id="rId49"/>
    <p:sldId id="305" r:id="rId50"/>
    <p:sldId id="306" r:id="rId51"/>
    <p:sldId id="307" r:id="rId52"/>
    <p:sldId id="308" r:id="rId53"/>
    <p:sldId id="309" r:id="rId54"/>
    <p:sldId id="311" r:id="rId55"/>
    <p:sldId id="318" r:id="rId56"/>
    <p:sldId id="313" r:id="rId57"/>
    <p:sldId id="319" r:id="rId58"/>
    <p:sldId id="312" r:id="rId59"/>
    <p:sldId id="320" r:id="rId60"/>
    <p:sldId id="321" r:id="rId61"/>
    <p:sldId id="323" r:id="rId62"/>
    <p:sldId id="324" r:id="rId63"/>
    <p:sldId id="325" r:id="rId64"/>
    <p:sldId id="326" r:id="rId65"/>
    <p:sldId id="332" r:id="rId66"/>
    <p:sldId id="289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76" autoAdjust="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434FC89-9D9B-47E2-8514-3302A6904C3B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43AE38-882E-413B-B77B-F6CBD403B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reference.medscape.com/medline/abstract/22919029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/?term=Pennell%20DJ%5bauth%5d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5410200"/>
            <a:ext cx="4419600" cy="1329396"/>
          </a:xfrm>
        </p:spPr>
        <p:txBody>
          <a:bodyPr>
            <a:normAutofit fontScale="70000" lnSpcReduction="20000"/>
          </a:bodyPr>
          <a:lstStyle/>
          <a:p>
            <a:r>
              <a:rPr lang="en-US" sz="3200" cap="none" dirty="0" err="1">
                <a:solidFill>
                  <a:schemeClr val="tx1"/>
                </a:solidFill>
              </a:rPr>
              <a:t>Dr.PRADHYUMN</a:t>
            </a:r>
            <a:r>
              <a:rPr lang="en-US" sz="3200" cap="none" dirty="0">
                <a:solidFill>
                  <a:schemeClr val="tx1"/>
                </a:solidFill>
              </a:rPr>
              <a:t> PAMECHA</a:t>
            </a:r>
          </a:p>
          <a:p>
            <a:r>
              <a:rPr lang="en-US" sz="3200" b="0" cap="none" dirty="0">
                <a:solidFill>
                  <a:schemeClr val="tx1"/>
                </a:solidFill>
              </a:rPr>
              <a:t>Department Of Pediatrics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3" algn="ctr" rtl="0">
              <a:spcBef>
                <a:spcPct val="0"/>
              </a:spcBef>
            </a:pPr>
            <a:r>
              <a:rPr lang="en-US" sz="4800" b="1" dirty="0">
                <a:solidFill>
                  <a:srgbClr val="FF0000"/>
                </a:solidFill>
              </a:rPr>
              <a:t>THALASSEMIA</a:t>
            </a:r>
            <a:br>
              <a:rPr lang="en-US" sz="4800" b="1" dirty="0"/>
            </a:b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Types Of Hemoglobin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801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</a:rPr>
                        <a:t>TYPES OF HEMOGLOBIN</a:t>
                      </a:r>
                    </a:p>
                  </a:txBody>
                  <a:tcPr marL="94491" marR="94491" marT="45712" marB="45712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FF00"/>
                          </a:solidFill>
                        </a:rPr>
                        <a:t>COMPOSITION</a:t>
                      </a:r>
                      <a:r>
                        <a:rPr lang="en-US" sz="2400" baseline="0" dirty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 marL="94491" marR="94491"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99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</a:t>
                      </a:r>
                      <a:r>
                        <a:rPr lang="en-US" sz="2400" kern="1200" baseline="0" dirty="0"/>
                        <a:t>ormal</a:t>
                      </a:r>
                    </a:p>
                    <a:p>
                      <a:pPr algn="l"/>
                      <a:r>
                        <a:rPr lang="en-US" sz="2400" kern="1200" baseline="0" dirty="0"/>
                        <a:t>Adult hemoglobin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HbA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2 </a:t>
                      </a:r>
                      <a:r>
                        <a:rPr lang="el-GR" sz="2400" dirty="0"/>
                        <a:t>β</a:t>
                      </a:r>
                      <a:r>
                        <a:rPr lang="en-US" sz="2400" dirty="0"/>
                        <a:t>2 chains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10">
                <a:tc>
                  <a:txBody>
                    <a:bodyPr/>
                    <a:lstStyle/>
                    <a:p>
                      <a:pPr algn="l"/>
                      <a:r>
                        <a:rPr lang="en-US" sz="2400" kern="1200" baseline="0" dirty="0"/>
                        <a:t>Fetal hemoglobin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HbF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2 </a:t>
                      </a:r>
                      <a:r>
                        <a:rPr lang="el-GR" sz="2400" dirty="0"/>
                        <a:t>ϒ</a:t>
                      </a:r>
                      <a:r>
                        <a:rPr lang="en-US" sz="2400" dirty="0"/>
                        <a:t>2 chains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9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baseline="0" dirty="0"/>
                        <a:t>Sickle cell hemoglobin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HbS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2 S2 chains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993">
                <a:tc>
                  <a:txBody>
                    <a:bodyPr/>
                    <a:lstStyle/>
                    <a:p>
                      <a:pPr algn="l"/>
                      <a:r>
                        <a:rPr lang="en-US" sz="2400" kern="1200" baseline="0" dirty="0"/>
                        <a:t>Minor  adult hemoglobin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HbA2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2 </a:t>
                      </a:r>
                      <a:r>
                        <a:rPr lang="el-GR" sz="2400" dirty="0"/>
                        <a:t>δ</a:t>
                      </a:r>
                      <a:r>
                        <a:rPr lang="en-US" sz="2400" dirty="0"/>
                        <a:t>2 chains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4491" marR="94491"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0" y="3124200"/>
            <a:ext cx="8991600" cy="2971800"/>
          </a:xfrm>
        </p:spPr>
        <p:txBody>
          <a:bodyPr>
            <a:normAutofit/>
          </a:bodyPr>
          <a:lstStyle/>
          <a:p>
            <a:pPr lvl="3" algn="ctr">
              <a:buNone/>
            </a:pPr>
            <a:r>
              <a:rPr lang="en-US" sz="4800" dirty="0">
                <a:solidFill>
                  <a:srgbClr val="FF0000"/>
                </a:solidFill>
              </a:rPr>
              <a:t>THALASSEMIA</a:t>
            </a:r>
            <a:endParaRPr lang="en-US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  <a:defRPr/>
            </a:pPr>
            <a:r>
              <a:rPr lang="en-US" sz="2400" dirty="0"/>
              <a:t>Autosomal Recessive Single Gene disorder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400" dirty="0"/>
              <a:t>Defect in globin chain synthesis of Hb</a:t>
            </a:r>
          </a:p>
          <a:p>
            <a:pPr marL="457200" indent="-457200">
              <a:buNone/>
              <a:defRPr/>
            </a:pPr>
            <a:endParaRPr lang="en-US" sz="2400" dirty="0"/>
          </a:p>
          <a:p>
            <a:pPr marL="457200" indent="-457200">
              <a:buNone/>
              <a:defRPr/>
            </a:pPr>
            <a:r>
              <a:rPr lang="en-US" sz="2400" dirty="0"/>
              <a:t>Types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l-GR" sz="2400" b="1" dirty="0">
                <a:solidFill>
                  <a:schemeClr val="tx1"/>
                </a:solidFill>
              </a:rPr>
              <a:t>α</a:t>
            </a:r>
            <a:r>
              <a:rPr lang="en-US" sz="2400" b="1" dirty="0">
                <a:solidFill>
                  <a:schemeClr val="tx1"/>
                </a:solidFill>
              </a:rPr>
              <a:t> Thalassemia</a:t>
            </a:r>
          </a:p>
          <a:p>
            <a:pPr marL="1257300" lvl="2" indent="-342900">
              <a:buFont typeface="Arial" charset="0"/>
              <a:buChar char="•"/>
              <a:defRPr/>
            </a:pPr>
            <a:r>
              <a:rPr lang="el-GR" sz="2400" dirty="0"/>
              <a:t>α</a:t>
            </a:r>
            <a:r>
              <a:rPr lang="en-US" sz="2400" dirty="0"/>
              <a:t>  chain is defective: incompatible with life</a:t>
            </a:r>
          </a:p>
          <a:p>
            <a:pPr marL="1257300" lvl="2" indent="-342900">
              <a:buFont typeface="Arial" charset="0"/>
              <a:buChar char="•"/>
              <a:defRPr/>
            </a:pPr>
            <a:endParaRPr lang="en-US" sz="2400" dirty="0"/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β Thalassemia</a:t>
            </a:r>
          </a:p>
          <a:p>
            <a:pPr marL="1257300" lvl="2" indent="-342900">
              <a:buFont typeface="Arial" charset="0"/>
              <a:buChar char="•"/>
              <a:defRPr/>
            </a:pPr>
            <a:r>
              <a:rPr lang="en-US" sz="2400" dirty="0"/>
              <a:t>β˚ Thalassemia if </a:t>
            </a:r>
            <a:r>
              <a:rPr lang="el-GR" sz="2400" dirty="0"/>
              <a:t>β</a:t>
            </a:r>
            <a:r>
              <a:rPr lang="en-US" sz="2400" dirty="0"/>
              <a:t> chain is absent</a:t>
            </a:r>
          </a:p>
          <a:p>
            <a:pPr marL="1257300" lvl="2" indent="-342900">
              <a:buFont typeface="Arial" charset="0"/>
              <a:buChar char="•"/>
              <a:defRPr/>
            </a:pPr>
            <a:r>
              <a:rPr lang="el-GR" sz="2400" dirty="0"/>
              <a:t>β</a:t>
            </a:r>
            <a:r>
              <a:rPr lang="en-US" sz="2400" dirty="0"/>
              <a:t> Thalassemia trait if </a:t>
            </a:r>
            <a:r>
              <a:rPr lang="el-GR" sz="2400" dirty="0"/>
              <a:t>β</a:t>
            </a:r>
            <a:r>
              <a:rPr lang="en-US" sz="2400" dirty="0"/>
              <a:t> chain is partially produced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Classification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6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lvl="0" rtl="0"/>
                      <a:r>
                        <a:rPr lang="el-GR" sz="2800" dirty="0"/>
                        <a:t>α </a:t>
                      </a:r>
                      <a:r>
                        <a:rPr lang="en-US" sz="2800" dirty="0"/>
                        <a:t>– Thalassemia</a:t>
                      </a:r>
                    </a:p>
                  </a:txBody>
                  <a:tcPr marL="94491" marR="94491" marT="45725" marB="45725"/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2800" dirty="0"/>
                        <a:t>β- Thalassemia </a:t>
                      </a:r>
                    </a:p>
                  </a:txBody>
                  <a:tcPr marL="94491" marR="94491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Silent carrier</a:t>
                      </a:r>
                    </a:p>
                  </a:txBody>
                  <a:tcPr marL="94491" marR="94491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Silent carrier	</a:t>
                      </a:r>
                    </a:p>
                  </a:txBody>
                  <a:tcPr marL="94491" marR="94491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- Thalassemia trait</a:t>
                      </a:r>
                    </a:p>
                  </a:txBody>
                  <a:tcPr marL="94491" marR="94491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Thalassemia trait</a:t>
                      </a:r>
                    </a:p>
                  </a:txBody>
                  <a:tcPr marL="94491" marR="94491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Hb.H disease</a:t>
                      </a:r>
                    </a:p>
                  </a:txBody>
                  <a:tcPr marL="94491" marR="94491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Thalassemia intermedia</a:t>
                      </a:r>
                    </a:p>
                  </a:txBody>
                  <a:tcPr marL="94491" marR="94491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Hydrops  fetalis</a:t>
                      </a:r>
                    </a:p>
                  </a:txBody>
                  <a:tcPr marL="94491" marR="94491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Thalassemia Major</a:t>
                      </a:r>
                    </a:p>
                  </a:txBody>
                  <a:tcPr marL="94491" marR="94491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82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Common Communities Affected  In India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Punjabis, Sindhis </a:t>
            </a:r>
          </a:p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Migrants from Pakistan – Khatris, Khukrajas</a:t>
            </a:r>
          </a:p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Bihar – Orrias</a:t>
            </a:r>
          </a:p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Gujratis – Lohanas, Baniyas, Bhanushalis, Kathiawadis</a:t>
            </a:r>
          </a:p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Maharashtrian – Kolies, Kunbis, Agris </a:t>
            </a:r>
          </a:p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Karnataka – Goudas, Saraswats, Lingayats, Koorgs</a:t>
            </a:r>
          </a:p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Goans – Goud – </a:t>
            </a:r>
            <a:r>
              <a:rPr lang="en-US" sz="2400" dirty="0" err="1"/>
              <a:t>Saraswats</a:t>
            </a:r>
            <a:endParaRPr lang="en-US" sz="2400" dirty="0"/>
          </a:p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endParaRPr lang="en-US" sz="2400" dirty="0"/>
          </a:p>
          <a:p>
            <a:pPr marL="457200" indent="-457200">
              <a:lnSpc>
                <a:spcPct val="90000"/>
              </a:lnSpc>
              <a:buFont typeface="Arial" charset="0"/>
              <a:buChar char="•"/>
            </a:pPr>
            <a:endParaRPr lang="en-US" sz="2400" dirty="0"/>
          </a:p>
          <a:p>
            <a:pPr marL="457200" indent="-457200">
              <a:lnSpc>
                <a:spcPct val="90000"/>
              </a:lnSpc>
              <a:buNone/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8382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Pathophysiology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50292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/>
              <a:t>Hb. Consist of two pairs of amino acid chains </a:t>
            </a:r>
            <a:r>
              <a:rPr lang="el-GR" sz="2400" dirty="0"/>
              <a:t>α</a:t>
            </a:r>
            <a:r>
              <a:rPr lang="en-US" sz="2400" dirty="0"/>
              <a:t> &amp; β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Imbalance in the production of these peptide chains of globin leads to hemoglobinopathies 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Unpaired peptide chains  is precipitated on RBC membrane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Premature destruction of RBC in bone-marrow and in peripheral circulation particularly in R-E system of spleen (Ineffective erythropoiesis)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>
                <a:solidFill>
                  <a:srgbClr val="FF0000"/>
                </a:solidFill>
              </a:rPr>
              <a:t>ɤ chain </a:t>
            </a:r>
            <a:r>
              <a:rPr lang="en-US" sz="2400" dirty="0"/>
              <a:t>synthesis persist after fetal life (postnatal) also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CF5C6-01C5-4BE9-A15E-B1E5FA89B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4BB750-379C-4086-B5A1-6C6E5FD948E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39199" cy="6553200"/>
          </a:xfrm>
        </p:spPr>
      </p:pic>
    </p:spTree>
    <p:extLst>
      <p:ext uri="{BB962C8B-B14F-4D97-AF65-F5344CB8AC3E}">
        <p14:creationId xmlns:p14="http://schemas.microsoft.com/office/powerpoint/2010/main" val="1777709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Clinical Profile of Thalassemia Major (Homozygous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4" name="Picture 13" descr="1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300696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600200"/>
            <a:ext cx="300831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Clinical Features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4572000"/>
          </a:xfrm>
        </p:spPr>
        <p:txBody>
          <a:bodyPr>
            <a:no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400" dirty="0"/>
              <a:t>Age of onset – From 6months onwards.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400" dirty="0"/>
              <a:t>Thalassemic Facies (Maxillary hypoplasia, flat nasal bridge, frontal bossing)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400" dirty="0"/>
              <a:t>Hepatosplenomegaly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400" dirty="0"/>
              <a:t>Greenish Brown Complexion (Due to pallor, hemosiderosis &amp; Jaundice)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400" dirty="0"/>
              <a:t>Severe degree of persistent and progressive microcytic and hypochromic Anemia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Other Types of Thalassemia</a:t>
            </a:r>
          </a:p>
        </p:txBody>
      </p:sp>
      <p:pic>
        <p:nvPicPr>
          <p:cNvPr id="4" name="Picture 7" descr="0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00200"/>
            <a:ext cx="2743200" cy="3300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00200"/>
            <a:ext cx="2514600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57200" y="5105400"/>
            <a:ext cx="342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10000"/>
              </a:spcBef>
            </a:pPr>
            <a:r>
              <a:rPr lang="en-US" b="1" dirty="0"/>
              <a:t>Thalassemia </a:t>
            </a:r>
            <a:r>
              <a:rPr lang="en-US" b="1" dirty="0" err="1"/>
              <a:t>Intermedia</a:t>
            </a:r>
            <a:r>
              <a:rPr lang="en-US" b="1" dirty="0"/>
              <a:t> (Double-</a:t>
            </a:r>
            <a:r>
              <a:rPr lang="en-US" b="1" dirty="0" err="1"/>
              <a:t>heterozygotes</a:t>
            </a:r>
            <a:r>
              <a:rPr lang="en-US" b="1" dirty="0"/>
              <a:t>)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9600" y="5193369"/>
            <a:ext cx="4343400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10000"/>
              </a:spcBef>
            </a:pPr>
            <a:r>
              <a:rPr lang="en-US" b="1" dirty="0"/>
              <a:t>Thalassemia Minor</a:t>
            </a:r>
          </a:p>
          <a:p>
            <a:pPr algn="ctr" eaLnBrk="0" hangingPunct="0">
              <a:spcBef>
                <a:spcPct val="10000"/>
              </a:spcBef>
            </a:pPr>
            <a:r>
              <a:rPr lang="en-US" b="1" dirty="0"/>
              <a:t> (Heterozygous)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6576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Arial" charset="0"/>
                <a:cs typeface="Arial" charset="0"/>
              </a:rPr>
              <a:t>Hemolytic Anemia</a:t>
            </a:r>
            <a:endParaRPr lang="en-US" sz="4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Clinical Features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346448"/>
          </a:xfrm>
        </p:spPr>
        <p:txBody>
          <a:bodyPr/>
          <a:lstStyle/>
          <a:p>
            <a:pPr marL="457200" indent="-457200">
              <a:buFont typeface="Arial" charset="0"/>
              <a:buChar char="•"/>
              <a:defRPr/>
            </a:pPr>
            <a:r>
              <a:rPr lang="en-US" b="1" dirty="0"/>
              <a:t>Thalassemia Intermedia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Later age of onset – &gt; 2yrs.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Mild degree of Anemia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Hepatosplenomegaly </a:t>
            </a:r>
          </a:p>
          <a:p>
            <a:pPr marL="914400" lvl="1" indent="-457200">
              <a:buFont typeface="Arial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Arial" charset="0"/>
              <a:buChar char="•"/>
              <a:defRPr/>
            </a:pPr>
            <a:r>
              <a:rPr lang="en-US" b="1" dirty="0"/>
              <a:t>Thalassemia Minor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Almost normal 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Only under stress situation manifest mild degree of Anemia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Complications -  Thalassemia  major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6019800" cy="52578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sz="2400" dirty="0"/>
              <a:t>Growth &amp; Development</a:t>
            </a:r>
          </a:p>
          <a:p>
            <a:pPr marL="457200" indent="-457200">
              <a:lnSpc>
                <a:spcPct val="150000"/>
              </a:lnSpc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sz="2400" dirty="0"/>
              <a:t>Endocrine complications</a:t>
            </a:r>
          </a:p>
          <a:p>
            <a:pPr marL="457200" indent="-457200">
              <a:lnSpc>
                <a:spcPct val="150000"/>
              </a:lnSpc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sz="2400" dirty="0"/>
              <a:t>SMR is delayed and does not reach final stages</a:t>
            </a:r>
          </a:p>
          <a:p>
            <a:pPr marL="457200" indent="-457200">
              <a:lnSpc>
                <a:spcPct val="150000"/>
              </a:lnSpc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sz="2400" dirty="0"/>
              <a:t>Growth Hormone is reduced results in Short stature</a:t>
            </a:r>
          </a:p>
          <a:p>
            <a:pPr marL="457200" indent="-457200">
              <a:lnSpc>
                <a:spcPct val="150000"/>
              </a:lnSpc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sz="2400" dirty="0"/>
              <a:t>Vulnerable for Hypothyroidism, Impaired Glucose Tolerance (3-4%)</a:t>
            </a:r>
          </a:p>
          <a:p>
            <a:pPr marL="457200" indent="-457200">
              <a:lnSpc>
                <a:spcPct val="150000"/>
              </a:lnSpc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sz="2400" dirty="0"/>
              <a:t>Hypocalcaemia (6.6%)</a:t>
            </a:r>
          </a:p>
        </p:txBody>
      </p:sp>
      <p:pic>
        <p:nvPicPr>
          <p:cNvPr id="4" name="Picture 13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371599"/>
            <a:ext cx="2667000" cy="4191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r>
              <a:rPr b="1" dirty="0">
                <a:solidFill>
                  <a:srgbClr val="C00000"/>
                </a:solidFill>
              </a:rPr>
              <a:t>Laboratory Studies</a:t>
            </a:r>
            <a:br>
              <a:rPr b="1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4953000"/>
          </a:xfrm>
        </p:spPr>
        <p:txBody>
          <a:bodyPr>
            <a:normAutofit/>
          </a:bodyPr>
          <a:lstStyle/>
          <a:p>
            <a:r>
              <a:rPr lang="en-US" sz="2400" dirty="0"/>
              <a:t>The CBC and peripheral blood film examination results are usually sufficient to suspect the diagnosis.</a:t>
            </a:r>
          </a:p>
          <a:p>
            <a:endParaRPr lang="en-US" sz="2400" dirty="0"/>
          </a:p>
          <a:p>
            <a:r>
              <a:rPr lang="en-US" sz="2400" dirty="0"/>
              <a:t>In the severe forms of Thalassemia, the Hb level ranges from 2-8 g/dL.</a:t>
            </a:r>
          </a:p>
          <a:p>
            <a:endParaRPr lang="en-US" sz="2400" dirty="0"/>
          </a:p>
          <a:p>
            <a:r>
              <a:rPr lang="en-US" sz="2400" dirty="0"/>
              <a:t> (MCV)  </a:t>
            </a:r>
          </a:p>
          <a:p>
            <a:r>
              <a:rPr lang="en-US" sz="2400" dirty="0"/>
              <a:t> (MCH) are significantly   </a:t>
            </a:r>
          </a:p>
          <a:p>
            <a:endParaRPr lang="en-US" sz="2400" dirty="0"/>
          </a:p>
          <a:p>
            <a:r>
              <a:rPr lang="en-US" sz="2400" dirty="0"/>
              <a:t>Thalassemia major is associated with a </a:t>
            </a:r>
            <a:r>
              <a:rPr lang="en-US" sz="2400" b="1" dirty="0">
                <a:solidFill>
                  <a:schemeClr val="accent1"/>
                </a:solidFill>
              </a:rPr>
              <a:t>markedly elevated RDW</a:t>
            </a:r>
            <a:r>
              <a:rPr lang="en-US" sz="2400" dirty="0"/>
              <a:t>, reflecting the extreme anisocytosis. </a:t>
            </a:r>
          </a:p>
        </p:txBody>
      </p:sp>
      <p:sp>
        <p:nvSpPr>
          <p:cNvPr id="4" name="Down Arrow 3"/>
          <p:cNvSpPr/>
          <p:nvPr/>
        </p:nvSpPr>
        <p:spPr>
          <a:xfrm>
            <a:off x="6172200" y="40386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6172200" y="44958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495800"/>
          </a:xfrm>
        </p:spPr>
        <p:txBody>
          <a:bodyPr>
            <a:normAutofit/>
          </a:bodyPr>
          <a:lstStyle/>
          <a:p>
            <a:r>
              <a:rPr lang="en-US" sz="2400" dirty="0"/>
              <a:t>The WBC count is usually elevated in β Thalassemia major; this is due to miscounting  nucleated RBCs as leukocytes. </a:t>
            </a:r>
          </a:p>
          <a:p>
            <a:endParaRPr lang="en-US" sz="2400" dirty="0"/>
          </a:p>
          <a:p>
            <a:r>
              <a:rPr lang="en-US" sz="2400" dirty="0"/>
              <a:t>Leukocytosis is usually present, even after excluding the nucleated RBCs. </a:t>
            </a:r>
          </a:p>
          <a:p>
            <a:endParaRPr lang="en-US" sz="2400" dirty="0"/>
          </a:p>
          <a:p>
            <a:r>
              <a:rPr lang="en-US" sz="2400" dirty="0"/>
              <a:t>A shift to the left is also encountered, reflecting the hemolytic process. </a:t>
            </a:r>
          </a:p>
          <a:p>
            <a:endParaRPr lang="en-US" sz="2400" dirty="0"/>
          </a:p>
          <a:p>
            <a:r>
              <a:rPr lang="en-US" sz="2400" dirty="0"/>
              <a:t>Platelet count is usually normal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842248" cy="4724400"/>
          </a:xfrm>
        </p:spPr>
        <p:txBody>
          <a:bodyPr>
            <a:normAutofit/>
          </a:bodyPr>
          <a:lstStyle/>
          <a:p>
            <a:r>
              <a:rPr lang="en-US" sz="2400" dirty="0"/>
              <a:t>Peripheral blood film examination reveals </a:t>
            </a:r>
          </a:p>
          <a:p>
            <a:endParaRPr lang="en-US" sz="2400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Marked </a:t>
            </a:r>
            <a:r>
              <a:rPr lang="en-US" dirty="0" err="1">
                <a:solidFill>
                  <a:schemeClr val="tx1"/>
                </a:solidFill>
              </a:rPr>
              <a:t>hypochromasia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err="1">
                <a:solidFill>
                  <a:schemeClr val="tx1"/>
                </a:solidFill>
              </a:rPr>
              <a:t>microcytosis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Polychromatophilic  cells,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Nucleated RBCs,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Basophilic stippling, and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Occasional immature leukocytes, 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sz="2400" b="1" dirty="0"/>
              <a:t>MENTZER INDEX </a:t>
            </a:r>
          </a:p>
          <a:p>
            <a:endParaRPr lang="en-US" sz="2400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 MCV/TRBC   &lt;13 suggestive of  Thalessemia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Peripheral blood smear of </a:t>
            </a:r>
            <a:r>
              <a:rPr lang="en-US" sz="3200" dirty="0">
                <a:solidFill>
                  <a:srgbClr val="C00000"/>
                </a:solidFill>
                <a:cs typeface="Times New Roman" pitchFamily="18" charset="0"/>
              </a:rPr>
              <a:t>Thalassemia </a:t>
            </a:r>
            <a:r>
              <a:rPr lang="en-US" sz="3200" dirty="0">
                <a:solidFill>
                  <a:srgbClr val="C00000"/>
                </a:solidFill>
              </a:rPr>
              <a:t>major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13" descr="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853281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346448"/>
          </a:xfrm>
        </p:spPr>
        <p:txBody>
          <a:bodyPr/>
          <a:lstStyle/>
          <a:p>
            <a:r>
              <a:rPr lang="en-US" dirty="0"/>
              <a:t>Hb electrophoresis usually reveals an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/>
              </a:rPr>
              <a:t>↑</a:t>
            </a:r>
            <a:r>
              <a:rPr lang="en-US" dirty="0">
                <a:solidFill>
                  <a:schemeClr val="tx1"/>
                </a:solidFill>
              </a:rPr>
              <a:t> Hb F fraction - </a:t>
            </a:r>
            <a:r>
              <a:rPr lang="en-US" sz="2000" dirty="0">
                <a:solidFill>
                  <a:schemeClr val="tx1"/>
                </a:solidFill>
              </a:rPr>
              <a:t>β</a:t>
            </a:r>
            <a:r>
              <a:rPr lang="en-US" dirty="0">
                <a:solidFill>
                  <a:schemeClr val="tx1"/>
                </a:solidFill>
              </a:rPr>
              <a:t> Thalassemia,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Hb</a:t>
            </a:r>
            <a:r>
              <a:rPr lang="en-US" dirty="0">
                <a:solidFill>
                  <a:schemeClr val="tx1"/>
                </a:solidFill>
              </a:rPr>
              <a:t> H (</a:t>
            </a:r>
            <a:r>
              <a:rPr lang="el-GR" dirty="0">
                <a:solidFill>
                  <a:schemeClr val="tx1"/>
                </a:solidFill>
              </a:rPr>
              <a:t>β </a:t>
            </a:r>
            <a:r>
              <a:rPr lang="en-US" b="1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)disease, and 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Hb</a:t>
            </a:r>
            <a:r>
              <a:rPr lang="en-US" dirty="0">
                <a:solidFill>
                  <a:schemeClr val="tx1"/>
                </a:solidFill>
              </a:rPr>
              <a:t> Bart(</a:t>
            </a:r>
            <a:r>
              <a:rPr lang="el-GR" dirty="0">
                <a:solidFill>
                  <a:schemeClr val="tx1"/>
                </a:solidFill>
              </a:rPr>
              <a:t>γ</a:t>
            </a:r>
            <a:r>
              <a:rPr lang="en-US" b="1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 in newborns with α Thalassemia trait.</a:t>
            </a:r>
          </a:p>
          <a:p>
            <a:endParaRPr lang="en-US" dirty="0"/>
          </a:p>
          <a:p>
            <a:r>
              <a:rPr lang="en-US" dirty="0"/>
              <a:t> In </a:t>
            </a:r>
            <a:r>
              <a:rPr lang="en-US" sz="2800" dirty="0"/>
              <a:t>β</a:t>
            </a:r>
            <a:r>
              <a:rPr lang="en-US" dirty="0"/>
              <a:t>° Thalassemia, </a:t>
            </a:r>
            <a:r>
              <a:rPr lang="en-US" b="1" dirty="0"/>
              <a:t>Hb A</a:t>
            </a:r>
            <a:r>
              <a:rPr lang="en-US" dirty="0"/>
              <a:t> is usually absent; only Hb A</a:t>
            </a:r>
            <a:r>
              <a:rPr lang="en-US" baseline="-25000" dirty="0"/>
              <a:t>2</a:t>
            </a:r>
            <a:r>
              <a:rPr lang="en-US" dirty="0"/>
              <a:t> and Hb F are found.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Iron studies: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Serum iron level is elevated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Serum ferritin level is elevated 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Serum iron saturation reaching as high as 80%.</a:t>
            </a:r>
          </a:p>
          <a:p>
            <a:endParaRPr lang="en-US" sz="2400" dirty="0"/>
          </a:p>
          <a:p>
            <a:r>
              <a:rPr lang="en-US" sz="2400" dirty="0"/>
              <a:t>Complete RBC phenotype, </a:t>
            </a:r>
          </a:p>
          <a:p>
            <a:r>
              <a:rPr lang="en-US" sz="2400" dirty="0"/>
              <a:t>Hepatitis screen, </a:t>
            </a:r>
          </a:p>
          <a:p>
            <a:r>
              <a:rPr lang="en-US" sz="2400" dirty="0"/>
              <a:t>Folic acid level, and </a:t>
            </a:r>
          </a:p>
          <a:p>
            <a:r>
              <a:rPr lang="en-US" sz="2400" dirty="0"/>
              <a:t>Human leukocyte antigen (HLA) typing are recommended </a:t>
            </a:r>
            <a:r>
              <a:rPr lang="en-US" sz="2400" u="sng" dirty="0"/>
              <a:t>before initiation of blood transfusion therapy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solidFill>
                  <a:srgbClr val="C00000"/>
                </a:solidFill>
              </a:rPr>
              <a:t>Imaging Studies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653272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Skeletal survey –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chemeClr val="tx1"/>
                </a:solidFill>
              </a:rPr>
              <a:t>“hair on end” appearance of the skull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chemeClr val="tx1"/>
                </a:solidFill>
              </a:rPr>
              <a:t>Thinning of the cortex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Osteoporosis and osteopenia may cause fractures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Maxillary  overgrowth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Prominence of the upper incisors and separation of the orbit.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These changes contribute to the classic “</a:t>
            </a:r>
            <a:r>
              <a:rPr lang="en-US" sz="2400" dirty="0">
                <a:solidFill>
                  <a:srgbClr val="FF0000"/>
                </a:solidFill>
              </a:rPr>
              <a:t>chipmunk facies</a:t>
            </a:r>
            <a:r>
              <a:rPr lang="en-US" sz="2400" dirty="0"/>
              <a:t>” observed in patients with Thalassemia major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THALASSAEMIA MAJOR : X – RAY SKULL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5181600"/>
            <a:ext cx="8229600" cy="914400"/>
          </a:xfrm>
        </p:spPr>
        <p:txBody>
          <a:bodyPr>
            <a:normAutofit/>
          </a:bodyPr>
          <a:lstStyle/>
          <a:p>
            <a:r>
              <a:rPr lang="en-US" sz="2400" dirty="0"/>
              <a:t>Showing Hair end on appearance due to increased diploic space in the skull bones</a:t>
            </a:r>
          </a:p>
        </p:txBody>
      </p:sp>
      <p:pic>
        <p:nvPicPr>
          <p:cNvPr id="4" name="Picture 11" descr="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1"/>
            <a:ext cx="403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22"/>
          <p:cNvPicPr>
            <a:picLocks noChangeAspect="1" noChangeArrowheads="1"/>
          </p:cNvPicPr>
          <p:nvPr/>
        </p:nvPicPr>
        <p:blipFill>
          <a:blip r:embed="rId3" cstate="print"/>
          <a:srcRect t="6149"/>
          <a:stretch>
            <a:fillRect/>
          </a:stretch>
        </p:blipFill>
        <p:spPr bwMode="auto">
          <a:xfrm>
            <a:off x="4953000" y="1676400"/>
            <a:ext cx="3505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572000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Arial" charset="0"/>
              <a:buChar char="•"/>
            </a:pPr>
            <a:r>
              <a:rPr lang="en-US" dirty="0"/>
              <a:t>Genetically Determined hematological disorders.</a:t>
            </a:r>
          </a:p>
          <a:p>
            <a:pPr marL="457200" indent="-457200">
              <a:buClr>
                <a:schemeClr val="bg1"/>
              </a:buClr>
              <a:buFont typeface="Arial" charset="0"/>
              <a:buChar char="•"/>
            </a:pPr>
            <a:endParaRPr lang="en-US" dirty="0"/>
          </a:p>
          <a:p>
            <a:pPr marL="457200" indent="-457200">
              <a:buClr>
                <a:schemeClr val="bg1"/>
              </a:buClr>
              <a:buFont typeface="Arial" charset="0"/>
              <a:buChar char="•"/>
            </a:pPr>
            <a:r>
              <a:rPr lang="en-US" dirty="0"/>
              <a:t>Mediated through all the 3 modes of inheritance e</a:t>
            </a:r>
            <a:r>
              <a:rPr lang="en-US" dirty="0">
                <a:solidFill>
                  <a:schemeClr val="tx1"/>
                </a:solidFill>
              </a:rPr>
              <a:t>.g.</a:t>
            </a:r>
          </a:p>
          <a:p>
            <a:pPr marL="914400" lvl="1" indent="-457200">
              <a:buClr>
                <a:schemeClr val="bg1"/>
              </a:buClr>
              <a:buFont typeface="Arial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1257300" lvl="2" indent="-342900">
              <a:buClr>
                <a:schemeClr val="bg1"/>
              </a:buClr>
              <a:buFont typeface="Arial" charset="0"/>
              <a:buChar char="•"/>
            </a:pPr>
            <a:r>
              <a:rPr lang="en-US" sz="2400" b="1" dirty="0"/>
              <a:t>Autosomal Recessive</a:t>
            </a:r>
            <a:r>
              <a:rPr lang="en-US" sz="2400" dirty="0"/>
              <a:t> - Thalassemia Major, Sickle Cell Anemia- Commonest condition.</a:t>
            </a:r>
          </a:p>
          <a:p>
            <a:pPr marL="1257300" lvl="2" indent="-342900">
              <a:buClr>
                <a:schemeClr val="bg1"/>
              </a:buClr>
              <a:buFont typeface="Arial" charset="0"/>
              <a:buChar char="•"/>
            </a:pPr>
            <a:endParaRPr lang="en-US" sz="2400" dirty="0"/>
          </a:p>
          <a:p>
            <a:pPr marL="1257300" lvl="2" indent="-342900">
              <a:buClr>
                <a:schemeClr val="bg1"/>
              </a:buClr>
              <a:buFont typeface="Arial" charset="0"/>
              <a:buChar char="•"/>
            </a:pPr>
            <a:r>
              <a:rPr lang="en-US" sz="2400" b="1" dirty="0"/>
              <a:t>Autosomal Dominant </a:t>
            </a:r>
            <a:r>
              <a:rPr lang="en-US" sz="2400" dirty="0"/>
              <a:t>- Hereditary </a:t>
            </a:r>
            <a:r>
              <a:rPr lang="en-US" sz="2400" dirty="0" err="1"/>
              <a:t>Spherocytosis</a:t>
            </a:r>
            <a:r>
              <a:rPr lang="en-US" sz="2400" dirty="0"/>
              <a:t>.</a:t>
            </a:r>
          </a:p>
          <a:p>
            <a:pPr marL="1257300" lvl="2" indent="-342900">
              <a:buClr>
                <a:schemeClr val="bg1"/>
              </a:buClr>
              <a:buFont typeface="Arial" charset="0"/>
              <a:buChar char="•"/>
            </a:pPr>
            <a:endParaRPr lang="en-US" sz="2400" dirty="0"/>
          </a:p>
          <a:p>
            <a:pPr marL="1257300" lvl="2" indent="-342900">
              <a:buClr>
                <a:schemeClr val="bg1"/>
              </a:buClr>
              <a:buFont typeface="Arial" charset="0"/>
              <a:buChar char="•"/>
            </a:pPr>
            <a:r>
              <a:rPr lang="en-US" sz="2400" b="1" dirty="0"/>
              <a:t>X-Link Recessive </a:t>
            </a:r>
            <a:r>
              <a:rPr lang="en-US" sz="2400" dirty="0"/>
              <a:t>-  G 6 PD Deficiency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>
            <a:normAutofit/>
          </a:bodyPr>
          <a:lstStyle/>
          <a:p>
            <a:r>
              <a:rPr lang="en-US" sz="2400" dirty="0"/>
              <a:t>Plain radiographs of the long bones may reveal a lacy trabecular pattern. </a:t>
            </a:r>
          </a:p>
          <a:p>
            <a:endParaRPr lang="en-US" sz="2400" dirty="0"/>
          </a:p>
          <a:p>
            <a:r>
              <a:rPr lang="en-US" sz="2400" dirty="0"/>
              <a:t>MRI and CT scans - Compression fractures and paravertebral expansion of extramedullary masses,  more frequently occur during the second decade of life</a:t>
            </a:r>
          </a:p>
          <a:p>
            <a:endParaRPr lang="en-US" sz="2400" dirty="0"/>
          </a:p>
          <a:p>
            <a:r>
              <a:rPr lang="en-US" sz="2400" dirty="0"/>
              <a:t>Chest radiography is used to evaluate cardiac size and shape.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MRI and CT scan   -noninvasive means to evaluate the </a:t>
            </a:r>
            <a:r>
              <a:rPr lang="en-US" sz="2400" i="1" dirty="0">
                <a:solidFill>
                  <a:srgbClr val="FF0000"/>
                </a:solidFill>
              </a:rPr>
              <a:t>amount of iron in the liver</a:t>
            </a:r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/>
              <a:t>Cardiac  magnetic resonance (CMR)-shown decreased values in cardiac T2 due to iron deposit in the heart. 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US" sz="2400" baseline="30000" dirty="0"/>
          </a:p>
          <a:p>
            <a:r>
              <a:rPr lang="en-US" sz="2400" dirty="0"/>
              <a:t>Hepatic Iron Concentration should be measured annually if possible in all patients </a:t>
            </a:r>
          </a:p>
          <a:p>
            <a:endParaRPr lang="en-US" sz="2400" dirty="0"/>
          </a:p>
          <a:p>
            <a:r>
              <a:rPr lang="en-US" sz="2400" dirty="0"/>
              <a:t>Normal HIC values are &lt; 1.8 mg Fe/g dry weight levels,</a:t>
            </a:r>
          </a:p>
          <a:p>
            <a:pPr>
              <a:buNone/>
            </a:pP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HIC Levels  of &gt; </a:t>
            </a:r>
            <a:r>
              <a:rPr lang="en-US" sz="2400" dirty="0">
                <a:solidFill>
                  <a:srgbClr val="FF0000"/>
                </a:solidFill>
              </a:rPr>
              <a:t>15 mg/gm dry </a:t>
            </a:r>
            <a:r>
              <a:rPr lang="en-US" sz="2400" dirty="0"/>
              <a:t>weight is consistent with significant iron deposition and is associated with progression to liver fibrosis.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533400"/>
            <a:ext cx="8534400" cy="762000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C00000"/>
                </a:solidFill>
              </a:rPr>
            </a:br>
            <a:br>
              <a:rPr lang="en-US" b="1" dirty="0">
                <a:solidFill>
                  <a:srgbClr val="C00000"/>
                </a:solidFill>
              </a:rPr>
            </a:br>
            <a:r>
              <a:rPr b="1">
                <a:solidFill>
                  <a:srgbClr val="C00000"/>
                </a:solidFill>
              </a:rPr>
              <a:t>Other </a:t>
            </a:r>
            <a:r>
              <a:rPr b="1" dirty="0">
                <a:solidFill>
                  <a:srgbClr val="C00000"/>
                </a:solidFill>
              </a:rPr>
              <a:t>Tests</a:t>
            </a:r>
            <a:br>
              <a:rPr b="1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34400" cy="4648200"/>
          </a:xfrm>
        </p:spPr>
        <p:txBody>
          <a:bodyPr/>
          <a:lstStyle/>
          <a:p>
            <a:r>
              <a:rPr lang="en-US" sz="2400" dirty="0"/>
              <a:t>The following tests may be indicated: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b="1" dirty="0"/>
              <a:t>ECG</a:t>
            </a:r>
            <a:r>
              <a:rPr lang="en-US" sz="2400" dirty="0"/>
              <a:t> and </a:t>
            </a:r>
            <a:r>
              <a:rPr lang="en-US" sz="2400" b="1" dirty="0"/>
              <a:t>echocardiography</a:t>
            </a:r>
            <a:r>
              <a:rPr lang="en-US" sz="2400" dirty="0"/>
              <a:t>  to monitor cardiac function.</a:t>
            </a:r>
          </a:p>
          <a:p>
            <a:pPr marL="514350" indent="-514350">
              <a:buFont typeface="+mj-lt"/>
              <a:buAutoNum type="alphaLcPeriod"/>
            </a:pPr>
            <a:endParaRPr lang="en-US" sz="2400" dirty="0"/>
          </a:p>
          <a:p>
            <a:pPr marL="514350" indent="-514350">
              <a:buFont typeface="+mj-lt"/>
              <a:buAutoNum type="alphaLcPeriod"/>
            </a:pPr>
            <a:r>
              <a:rPr lang="en-US" sz="2400" b="1" dirty="0"/>
              <a:t>HLA typing </a:t>
            </a:r>
            <a:r>
              <a:rPr lang="en-US" sz="2400" dirty="0"/>
              <a:t>is performed if bone marrow transplantation is considered.</a:t>
            </a:r>
          </a:p>
          <a:p>
            <a:pPr marL="514350" indent="-514350">
              <a:buFont typeface="+mj-lt"/>
              <a:buAutoNum type="alphaLcPeriod"/>
            </a:pPr>
            <a:endParaRPr lang="en-US" sz="2400" dirty="0"/>
          </a:p>
          <a:p>
            <a:pPr marL="514350" indent="-514350">
              <a:buFont typeface="+mj-lt"/>
              <a:buAutoNum type="alphaLcPeriod"/>
            </a:pPr>
            <a:r>
              <a:rPr lang="en-US" sz="2400" b="1" dirty="0"/>
              <a:t>Eye</a:t>
            </a:r>
            <a:r>
              <a:rPr lang="en-US" sz="2400" dirty="0"/>
              <a:t> examinations, </a:t>
            </a:r>
            <a:r>
              <a:rPr lang="en-US" sz="2400" b="1" dirty="0"/>
              <a:t>hearing</a:t>
            </a:r>
            <a:r>
              <a:rPr lang="en-US" sz="2400" dirty="0"/>
              <a:t> tests, </a:t>
            </a:r>
            <a:r>
              <a:rPr lang="en-US" sz="2400" b="1" dirty="0"/>
              <a:t>renal function </a:t>
            </a:r>
            <a:r>
              <a:rPr lang="en-US" sz="2400" dirty="0"/>
              <a:t>tests, and frequent blood counts are required to monitor the effects of iron chelators therapy and the administration of other chelating agents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1" dirty="0">
                <a:solidFill>
                  <a:srgbClr val="C00000"/>
                </a:solidFill>
              </a:rPr>
              <a:t>Procedures</a:t>
            </a:r>
            <a:br>
              <a:rPr b="1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4572000"/>
          </a:xfrm>
        </p:spPr>
        <p:txBody>
          <a:bodyPr>
            <a:normAutofit/>
          </a:bodyPr>
          <a:lstStyle/>
          <a:p>
            <a:r>
              <a:rPr lang="en-US" sz="2400" b="1" dirty="0"/>
              <a:t>Bone marrow aspiration</a:t>
            </a:r>
            <a:r>
              <a:rPr lang="en-US" sz="2400" dirty="0"/>
              <a:t> is needed in certain patients to exclude other conditions that may manifest as Thalassemia major. </a:t>
            </a:r>
          </a:p>
          <a:p>
            <a:endParaRPr lang="en-US" sz="2400" dirty="0"/>
          </a:p>
          <a:p>
            <a:r>
              <a:rPr lang="en-US" sz="2400" b="1" dirty="0"/>
              <a:t>Liver biopsy</a:t>
            </a:r>
            <a:r>
              <a:rPr lang="en-US" sz="2400" dirty="0"/>
              <a:t> is used to assess iron deposition and the degree of hemochromatosis. </a:t>
            </a:r>
          </a:p>
          <a:p>
            <a:endParaRPr lang="en-US" sz="2400" dirty="0"/>
          </a:p>
          <a:p>
            <a:r>
              <a:rPr lang="en-US" sz="2400" dirty="0"/>
              <a:t>Measurement of urinary excretion of iron after a challenge test of DFO is used to evaluate the need to initiate chelation therapy and reflects the amount of iron overload.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rmAutofit/>
          </a:bodyPr>
          <a:lstStyle/>
          <a:p>
            <a:r>
              <a:rPr b="1" dirty="0">
                <a:solidFill>
                  <a:srgbClr val="C00000"/>
                </a:solidFill>
              </a:rPr>
              <a:t>Histologic Findings</a:t>
            </a:r>
            <a:br>
              <a:rPr b="1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34400" cy="4495800"/>
          </a:xfrm>
        </p:spPr>
        <p:txBody>
          <a:bodyPr>
            <a:normAutofit/>
          </a:bodyPr>
          <a:lstStyle/>
          <a:p>
            <a:r>
              <a:rPr lang="en-US" sz="2400" dirty="0"/>
              <a:t>All severe forms of Thalassemia exhibit </a:t>
            </a:r>
            <a:r>
              <a:rPr lang="en-US" sz="2400" b="1" dirty="0"/>
              <a:t>hyperactive marrow</a:t>
            </a:r>
            <a:r>
              <a:rPr lang="en-US" sz="2400" dirty="0"/>
              <a:t> with </a:t>
            </a:r>
            <a:r>
              <a:rPr lang="en-US" sz="2400" b="1" dirty="0"/>
              <a:t>erythroid hyperplasia</a:t>
            </a:r>
            <a:r>
              <a:rPr lang="en-US" sz="2400" dirty="0"/>
              <a:t> and </a:t>
            </a:r>
            <a:r>
              <a:rPr lang="en-US" sz="2400" b="1" dirty="0"/>
              <a:t>increased iron </a:t>
            </a:r>
            <a:r>
              <a:rPr lang="en-US" sz="2400" dirty="0"/>
              <a:t>stores in marrow, liver, and other organs.  </a:t>
            </a:r>
          </a:p>
          <a:p>
            <a:endParaRPr lang="en-US" sz="2400" dirty="0"/>
          </a:p>
          <a:p>
            <a:r>
              <a:rPr lang="en-US" sz="2400" dirty="0"/>
              <a:t>Extramedullary hematopoiesis in unusual anatomic sites is one of the known complications. </a:t>
            </a:r>
          </a:p>
          <a:p>
            <a:endParaRPr lang="en-US" sz="2400" dirty="0"/>
          </a:p>
          <a:p>
            <a:r>
              <a:rPr lang="en-US" sz="2400" dirty="0"/>
              <a:t>Increased iron deposition is usually present in marrow, liver, heart, and other tissues.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066800"/>
          </a:xfrm>
        </p:spPr>
        <p:txBody>
          <a:bodyPr/>
          <a:lstStyle/>
          <a:p>
            <a:r>
              <a:rPr b="1" dirty="0">
                <a:solidFill>
                  <a:srgbClr val="C00000"/>
                </a:solidFill>
              </a:rPr>
              <a:t>Staging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4648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Staging system based on </a:t>
            </a:r>
            <a:r>
              <a:rPr lang="en-US" sz="2600" dirty="0">
                <a:solidFill>
                  <a:schemeClr val="tx1"/>
                </a:solidFill>
              </a:rPr>
              <a:t>the cumulative numbers of blood transfusions </a:t>
            </a:r>
          </a:p>
          <a:p>
            <a:pPr lvl="1" algn="just"/>
            <a:r>
              <a:rPr lang="en-US" sz="2600" dirty="0">
                <a:solidFill>
                  <a:schemeClr val="tx1"/>
                </a:solidFill>
              </a:rPr>
              <a:t>To grade cardiac-related symptoms and </a:t>
            </a:r>
          </a:p>
          <a:p>
            <a:pPr lvl="1" algn="just"/>
            <a:r>
              <a:rPr lang="en-US" sz="2600" dirty="0">
                <a:solidFill>
                  <a:schemeClr val="tx1"/>
                </a:solidFill>
              </a:rPr>
              <a:t>Determine when to start </a:t>
            </a:r>
            <a:r>
              <a:rPr lang="en-US" sz="2600" dirty="0" err="1">
                <a:solidFill>
                  <a:schemeClr val="tx1"/>
                </a:solidFill>
              </a:rPr>
              <a:t>chelation</a:t>
            </a:r>
            <a:r>
              <a:rPr lang="en-US" sz="2600" dirty="0">
                <a:solidFill>
                  <a:schemeClr val="tx1"/>
                </a:solidFill>
              </a:rPr>
              <a:t> therapy  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b="1" dirty="0"/>
              <a:t>Stage I disease</a:t>
            </a:r>
            <a:r>
              <a:rPr lang="en-US" dirty="0"/>
              <a:t> &lt;100 units of packed RBCs (PRBCs) 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Stage II patients</a:t>
            </a:r>
            <a:r>
              <a:rPr lang="en-US" dirty="0"/>
              <a:t>- 100-400 units of blood and may report slight fatigue. 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Stage III patients - </a:t>
            </a:r>
            <a:r>
              <a:rPr lang="en-US" dirty="0"/>
              <a:t>&gt;400 units of blood, with signs and symptoms  of palpitation to congestive heart failure.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The ECG reveals atrial and ventricular premature beats, often in pairs or in runs.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7630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200" dirty="0"/>
              <a:t>Done for patients with severe disease &amp; are for </a:t>
            </a:r>
            <a:r>
              <a:rPr lang="en-US" sz="2200" b="1" dirty="0" err="1"/>
              <a:t>Hematopoetic</a:t>
            </a:r>
            <a:r>
              <a:rPr lang="en-US" sz="2200" b="1" dirty="0"/>
              <a:t> Stem Cell Transplantation.</a:t>
            </a:r>
            <a:r>
              <a:rPr lang="en-US" sz="2200" baseline="30000" dirty="0"/>
              <a:t> </a:t>
            </a:r>
          </a:p>
          <a:p>
            <a:pPr>
              <a:buNone/>
            </a:pPr>
            <a:r>
              <a:rPr lang="en-US" sz="2200" dirty="0"/>
              <a:t> Assesses risk factors to </a:t>
            </a:r>
            <a:r>
              <a:rPr lang="en-US" sz="2200" b="1" dirty="0"/>
              <a:t>predict outcome and prognosis </a:t>
            </a:r>
            <a:r>
              <a:rPr lang="en-US" sz="2200" dirty="0"/>
              <a:t>and has 3 elements: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Degree of </a:t>
            </a:r>
            <a:r>
              <a:rPr lang="en-US" sz="2200" dirty="0" err="1">
                <a:solidFill>
                  <a:schemeClr val="tx1"/>
                </a:solidFill>
              </a:rPr>
              <a:t>hepatomegaly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Presence of portal fibrosis in liver biopsy sample, and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Effectiveness of chelation therapy prior to transplantation. 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sz="2200" dirty="0"/>
              <a:t>If one of these elements is unfavorable prior to HSCT, the chance of event-free survival is significantly poorer . </a:t>
            </a:r>
          </a:p>
          <a:p>
            <a:endParaRPr lang="en-US" sz="2200" dirty="0"/>
          </a:p>
          <a:p>
            <a:r>
              <a:rPr lang="en-US" sz="2200" dirty="0"/>
              <a:t>The event-free survival rate after allogeneic HSCT for class 1 patients is 90%, compared with 56% for those with  class 3. 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685800"/>
            <a:ext cx="7696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/>
              <a:t>Lucarelli</a:t>
            </a:r>
            <a:r>
              <a:rPr lang="en-US" sz="3200" b="1" dirty="0"/>
              <a:t> classification</a:t>
            </a:r>
            <a:endParaRPr lang="en-US" sz="3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Management  Of  Thalassemia  Major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marL="457200" indent="-457200">
              <a:buFont typeface="Arial" charset="0"/>
              <a:buChar char="•"/>
              <a:defRPr/>
            </a:pPr>
            <a:r>
              <a:rPr lang="en-US" dirty="0"/>
              <a:t>Packed Red Cell Transfusions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dirty="0" err="1"/>
              <a:t>Chelation</a:t>
            </a:r>
            <a:r>
              <a:rPr lang="en-US" dirty="0"/>
              <a:t> Therapy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dirty="0"/>
              <a:t>Preventative Monitoring</a:t>
            </a:r>
          </a:p>
          <a:p>
            <a:pPr marL="731520" lvl="1" indent="-457200">
              <a:buFont typeface="Arial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Cardiac</a:t>
            </a:r>
          </a:p>
          <a:p>
            <a:pPr marL="731520" lvl="1" indent="-457200">
              <a:buFont typeface="Arial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Endocrine </a:t>
            </a:r>
          </a:p>
          <a:p>
            <a:pPr marL="731520" lvl="1" indent="-457200">
              <a:buFont typeface="Arial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Psychosocial Support.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When to start the transfusion?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lnSpc>
                <a:spcPct val="12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sz="2400" dirty="0"/>
              <a:t>As soon as diagnosis is firmly established</a:t>
            </a:r>
            <a:br>
              <a:rPr lang="en-US" sz="2400" dirty="0"/>
            </a:br>
            <a:r>
              <a:rPr lang="en-US" sz="2400" dirty="0"/>
              <a:t>(Except in children &gt; 18 months of age)</a:t>
            </a:r>
          </a:p>
          <a:p>
            <a:pPr marL="457200" indent="-457200">
              <a:lnSpc>
                <a:spcPct val="120000"/>
              </a:lnSpc>
              <a:buClr>
                <a:schemeClr val="bg1"/>
              </a:buClr>
              <a:buFont typeface="Arial" charset="0"/>
              <a:buChar char="•"/>
            </a:pPr>
            <a:endParaRPr lang="en-US" sz="2400" dirty="0"/>
          </a:p>
          <a:p>
            <a:pPr marL="457200" indent="-457200">
              <a:lnSpc>
                <a:spcPct val="12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sz="2400" dirty="0"/>
              <a:t>If age &gt; 18 months, a period of observation to rule out Thalassemia intermedia</a:t>
            </a:r>
          </a:p>
          <a:p>
            <a:pPr marL="457200" indent="-457200">
              <a:lnSpc>
                <a:spcPct val="120000"/>
              </a:lnSpc>
              <a:buClr>
                <a:schemeClr val="bg1"/>
              </a:buClr>
              <a:buFont typeface="Arial" charset="0"/>
              <a:buChar char="•"/>
            </a:pPr>
            <a:endParaRPr lang="en-US" sz="2400" dirty="0"/>
          </a:p>
          <a:p>
            <a:pPr marL="457200" indent="-457200">
              <a:lnSpc>
                <a:spcPct val="12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sz="2400" dirty="0"/>
              <a:t>If Hb drops &lt; 7 gms%, regular transfusion regimen is started.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609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524000"/>
            <a:ext cx="7848600" cy="4419600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  <a:defRPr/>
            </a:pPr>
            <a:r>
              <a:rPr lang="en-US" b="1" dirty="0"/>
              <a:t>Extrinsic Deficit</a:t>
            </a:r>
          </a:p>
          <a:p>
            <a:pPr lvl="1">
              <a:buClr>
                <a:srgbClr val="FF0000"/>
              </a:buClr>
              <a:defRPr/>
            </a:pPr>
            <a:r>
              <a:rPr lang="en-US" dirty="0">
                <a:solidFill>
                  <a:schemeClr val="tx1"/>
                </a:solidFill>
              </a:rPr>
              <a:t>Isoimmune</a:t>
            </a:r>
          </a:p>
          <a:p>
            <a:pPr lvl="1">
              <a:buClr>
                <a:srgbClr val="FF0000"/>
              </a:buClr>
              <a:defRPr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Clr>
                <a:srgbClr val="FF0000"/>
              </a:buClr>
              <a:defRPr/>
            </a:pPr>
            <a:r>
              <a:rPr lang="en-US" dirty="0" err="1"/>
              <a:t>Rh</a:t>
            </a:r>
            <a:r>
              <a:rPr lang="en-US" dirty="0"/>
              <a:t> incompatibility</a:t>
            </a:r>
          </a:p>
          <a:p>
            <a:pPr lvl="2">
              <a:buClr>
                <a:srgbClr val="FF0000"/>
              </a:buClr>
              <a:buNone/>
              <a:defRPr/>
            </a:pPr>
            <a:r>
              <a:rPr lang="en-US" dirty="0"/>
              <a:t> </a:t>
            </a:r>
          </a:p>
          <a:p>
            <a:pPr lvl="1">
              <a:buClr>
                <a:srgbClr val="FF0000"/>
              </a:buClr>
              <a:defRPr/>
            </a:pPr>
            <a:r>
              <a:rPr lang="en-US" dirty="0">
                <a:solidFill>
                  <a:schemeClr val="tx1"/>
                </a:solidFill>
              </a:rPr>
              <a:t>Heteroimmune</a:t>
            </a:r>
          </a:p>
          <a:p>
            <a:pPr lvl="1">
              <a:buClr>
                <a:srgbClr val="FF0000"/>
              </a:buClr>
              <a:defRPr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Clr>
                <a:srgbClr val="FF0000"/>
              </a:buClr>
              <a:defRPr/>
            </a:pPr>
            <a:r>
              <a:rPr lang="en-US" dirty="0"/>
              <a:t>ABO incompatibility</a:t>
            </a:r>
          </a:p>
          <a:p>
            <a:pPr lvl="2">
              <a:buClr>
                <a:srgbClr val="FF0000"/>
              </a:buClr>
              <a:defRPr/>
            </a:pPr>
            <a:endParaRPr lang="en-US" dirty="0"/>
          </a:p>
          <a:p>
            <a:pPr lvl="1">
              <a:buClr>
                <a:srgbClr val="FF0000"/>
              </a:buClr>
              <a:defRPr/>
            </a:pPr>
            <a:r>
              <a:rPr lang="en-US" dirty="0">
                <a:solidFill>
                  <a:schemeClr val="tx1"/>
                </a:solidFill>
              </a:rPr>
              <a:t>Autoimmune </a:t>
            </a:r>
          </a:p>
          <a:p>
            <a:pPr lvl="1">
              <a:buClr>
                <a:srgbClr val="FF0000"/>
              </a:buClr>
              <a:defRPr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FF0000"/>
              </a:buClr>
              <a:defRPr/>
            </a:pPr>
            <a:r>
              <a:rPr lang="en-US" dirty="0">
                <a:solidFill>
                  <a:schemeClr val="tx1"/>
                </a:solidFill>
              </a:rPr>
              <a:t>Infections &amp; Toxins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Transfusion Regimens In Thalassemia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lnSpc>
                <a:spcPct val="160000"/>
              </a:lnSpc>
              <a:buFont typeface="Arial" charset="0"/>
              <a:buChar char="•"/>
            </a:pPr>
            <a:r>
              <a:rPr lang="en-US" sz="2400" b="1" dirty="0"/>
              <a:t>Palliative Transfusion Regimen </a:t>
            </a:r>
            <a:r>
              <a:rPr lang="en-US" sz="2400" dirty="0"/>
              <a:t>- ↑Hb to 8.5 gm%</a:t>
            </a:r>
          </a:p>
          <a:p>
            <a:pPr marL="457200" indent="-457200">
              <a:lnSpc>
                <a:spcPct val="160000"/>
              </a:lnSpc>
              <a:buFont typeface="Arial" charset="0"/>
              <a:buChar char="•"/>
            </a:pPr>
            <a:r>
              <a:rPr lang="en-US" sz="2400" b="1" dirty="0"/>
              <a:t>Moderate  Transfusion</a:t>
            </a:r>
            <a:r>
              <a:rPr lang="en-US" sz="2400" dirty="0"/>
              <a:t> - ↑Hb to 9-10.5 gm%</a:t>
            </a:r>
          </a:p>
          <a:p>
            <a:pPr marL="457200" indent="-457200">
              <a:lnSpc>
                <a:spcPct val="160000"/>
              </a:lnSpc>
              <a:buFont typeface="Arial" charset="0"/>
              <a:buChar char="•"/>
            </a:pPr>
            <a:r>
              <a:rPr lang="en-US" sz="2400" b="1" dirty="0"/>
              <a:t>Hyper-transfusion Regimen </a:t>
            </a:r>
            <a:r>
              <a:rPr lang="en-US" sz="2400" dirty="0"/>
              <a:t>- ↑ Hb to 12 gm%</a:t>
            </a:r>
          </a:p>
          <a:p>
            <a:pPr marL="457200" indent="-457200">
              <a:lnSpc>
                <a:spcPct val="160000"/>
              </a:lnSpc>
              <a:buFont typeface="Arial" charset="0"/>
              <a:buChar char="•"/>
            </a:pPr>
            <a:r>
              <a:rPr lang="en-US" sz="2400" b="1" dirty="0" err="1"/>
              <a:t>Neocyte</a:t>
            </a:r>
            <a:r>
              <a:rPr lang="en-US" sz="2400" b="1" dirty="0"/>
              <a:t> Transfusion </a:t>
            </a:r>
            <a:r>
              <a:rPr lang="en-US" sz="2400" dirty="0"/>
              <a:t>– To make requirement of transfusion interval longer.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Rate And Frequency Of Transfusions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>
              <a:buClrTx/>
              <a:buFontTx/>
              <a:buChar char="•"/>
              <a:defRPr/>
            </a:pPr>
            <a:r>
              <a:rPr lang="en-US" sz="2400" dirty="0"/>
              <a:t>10 to 15 ml/kg of packed red cells every 3 to 4 weeks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ClrTx/>
              <a:buFontTx/>
              <a:buChar char="•"/>
              <a:defRPr/>
            </a:pPr>
            <a:r>
              <a:rPr lang="en-US" sz="2400" dirty="0"/>
              <a:t>Rate not &gt; 5 ml/kg/hr</a:t>
            </a:r>
          </a:p>
          <a:p>
            <a:pPr marL="457200" indent="-457200">
              <a:buClrTx/>
              <a:buFont typeface="Arial" pitchFamily="34" charset="0"/>
              <a:buChar char="•"/>
              <a:defRPr/>
            </a:pPr>
            <a:endParaRPr lang="en-US" sz="2400" dirty="0"/>
          </a:p>
          <a:p>
            <a:pPr marL="342900" indent="-342900">
              <a:buClrTx/>
              <a:buFontTx/>
              <a:buChar char="•"/>
              <a:defRPr/>
            </a:pPr>
            <a:r>
              <a:rPr lang="en-US" sz="2400" dirty="0"/>
              <a:t>In patients with cardiac dysfunction not &gt;2-3ml / kg / hr</a:t>
            </a:r>
          </a:p>
          <a:p>
            <a:pPr marL="457200" indent="-457200">
              <a:buClrTx/>
              <a:buFont typeface="Arial" pitchFamily="34" charset="0"/>
              <a:buChar char="•"/>
              <a:defRPr/>
            </a:pPr>
            <a:endParaRPr lang="en-US" sz="2400" dirty="0"/>
          </a:p>
          <a:p>
            <a:pPr marL="342900" indent="-342900">
              <a:buClrTx/>
              <a:buFontTx/>
              <a:buChar char="•"/>
              <a:defRPr/>
            </a:pPr>
            <a:r>
              <a:rPr lang="en-US" sz="2400" dirty="0"/>
              <a:t>Shorter intervals of 2 to 3 weeks are more physiological</a:t>
            </a:r>
          </a:p>
          <a:p>
            <a:pPr>
              <a:buClrTx/>
            </a:pPr>
            <a:endParaRPr lang="en-US" sz="24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solidFill>
                  <a:srgbClr val="C00000"/>
                </a:solidFill>
              </a:rPr>
              <a:t>Chelation</a:t>
            </a:r>
            <a:r>
              <a:rPr lang="en-US" sz="3200" dirty="0">
                <a:solidFill>
                  <a:srgbClr val="C00000"/>
                </a:solidFill>
              </a:rPr>
              <a:t>  Therapy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5105400" cy="45720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400" dirty="0"/>
              <a:t>Iron Overload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Excess GI absorption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Lack of excretory mechanism for   excess iron in  the body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Chronic red cell transfusions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err="1"/>
              <a:t>Deferoxamine</a:t>
            </a:r>
            <a:r>
              <a:rPr lang="en-US" sz="2400" dirty="0"/>
              <a:t>- Parenteral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/>
              <a:t>Deferiprone – Oral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/>
              <a:t>Deferasirox - Oral</a:t>
            </a:r>
          </a:p>
          <a:p>
            <a:endParaRPr lang="en-US" sz="2400" dirty="0"/>
          </a:p>
        </p:txBody>
      </p:sp>
      <p:pic>
        <p:nvPicPr>
          <p:cNvPr id="4" name="Picture 12" descr="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905000"/>
            <a:ext cx="3657600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6248401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Hoffbrand AV, Taher A, Cappellini MD. How I treat transfusional iron overload. </a:t>
            </a:r>
            <a:r>
              <a:rPr lang="en-US" sz="1200" i="1" dirty="0">
                <a:solidFill>
                  <a:schemeClr val="bg1"/>
                </a:solidFill>
              </a:rPr>
              <a:t>Blood</a:t>
            </a:r>
            <a:r>
              <a:rPr lang="en-US" sz="1200" dirty="0">
                <a:solidFill>
                  <a:schemeClr val="bg1"/>
                </a:solidFill>
              </a:rPr>
              <a:t>. Nov 1 2012;120(18):3657-69. </a:t>
            </a:r>
            <a:r>
              <a:rPr lang="en-US" sz="1200" dirty="0">
                <a:solidFill>
                  <a:schemeClr val="bg1"/>
                </a:solidFill>
                <a:hlinkClick r:id="rId3"/>
              </a:rPr>
              <a:t>[Medline]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066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 Narrow" pitchFamily="34" charset="0"/>
              </a:rPr>
              <a:t>Pharmacologic And Clinical Characteristics Of Iron </a:t>
            </a:r>
            <a:r>
              <a:rPr lang="en-US" sz="3200" dirty="0" err="1">
                <a:solidFill>
                  <a:srgbClr val="C00000"/>
                </a:solidFill>
                <a:latin typeface="Arial Narrow" pitchFamily="34" charset="0"/>
              </a:rPr>
              <a:t>Chelators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4" name="Group 11"/>
          <p:cNvGrpSpPr>
            <a:grpSpLocks noGrp="1" noChangeAspect="1"/>
          </p:cNvGrpSpPr>
          <p:nvPr/>
        </p:nvGrpSpPr>
        <p:grpSpPr bwMode="auto">
          <a:xfrm>
            <a:off x="0" y="1197811"/>
            <a:ext cx="9220200" cy="5649230"/>
            <a:chOff x="144" y="1056"/>
            <a:chExt cx="3744" cy="3093"/>
          </a:xfrm>
        </p:grpSpPr>
        <p:sp>
          <p:nvSpPr>
            <p:cNvPr id="5" name="AutoShape 10"/>
            <p:cNvSpPr>
              <a:spLocks noChangeAspect="1" noChangeArrowheads="1" noTextEdit="1"/>
            </p:cNvSpPr>
            <p:nvPr/>
          </p:nvSpPr>
          <p:spPr bwMode="auto">
            <a:xfrm>
              <a:off x="144" y="1056"/>
              <a:ext cx="3744" cy="3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201" y="1056"/>
              <a:ext cx="3574" cy="1836"/>
              <a:chOff x="201" y="1056"/>
              <a:chExt cx="3574" cy="1836"/>
            </a:xfrm>
          </p:grpSpPr>
          <p:sp>
            <p:nvSpPr>
              <p:cNvPr id="163" name="Rectangle 12"/>
              <p:cNvSpPr>
                <a:spLocks noChangeArrowheads="1"/>
              </p:cNvSpPr>
              <p:nvPr/>
            </p:nvSpPr>
            <p:spPr bwMode="auto">
              <a:xfrm>
                <a:off x="243" y="1063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64" name="Rectangle 13"/>
              <p:cNvSpPr>
                <a:spLocks noChangeArrowheads="1"/>
              </p:cNvSpPr>
              <p:nvPr/>
            </p:nvSpPr>
            <p:spPr bwMode="auto">
              <a:xfrm>
                <a:off x="1574" y="1193"/>
                <a:ext cx="55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latin typeface="Arial Narrow" pitchFamily="34" charset="0"/>
                  </a:rPr>
                  <a:t>Deferoxamine</a:t>
                </a:r>
              </a:p>
            </p:txBody>
          </p:sp>
          <p:sp>
            <p:nvSpPr>
              <p:cNvPr id="165" name="Rectangle 14"/>
              <p:cNvSpPr>
                <a:spLocks noChangeArrowheads="1"/>
              </p:cNvSpPr>
              <p:nvPr/>
            </p:nvSpPr>
            <p:spPr bwMode="auto">
              <a:xfrm>
                <a:off x="2534" y="1063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66" name="Rectangle 15"/>
              <p:cNvSpPr>
                <a:spLocks noChangeArrowheads="1"/>
              </p:cNvSpPr>
              <p:nvPr/>
            </p:nvSpPr>
            <p:spPr bwMode="auto">
              <a:xfrm>
                <a:off x="2698" y="1193"/>
                <a:ext cx="586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latin typeface="Arial Narrow" pitchFamily="34" charset="0"/>
                  </a:rPr>
                  <a:t>Deferiprone</a:t>
                </a:r>
              </a:p>
            </p:txBody>
          </p:sp>
          <p:sp>
            <p:nvSpPr>
              <p:cNvPr id="167" name="Rectangle 16"/>
              <p:cNvSpPr>
                <a:spLocks noChangeArrowheads="1"/>
              </p:cNvSpPr>
              <p:nvPr/>
            </p:nvSpPr>
            <p:spPr bwMode="auto">
              <a:xfrm>
                <a:off x="3389" y="1063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68" name="Rectangle 17"/>
              <p:cNvSpPr>
                <a:spLocks noChangeArrowheads="1"/>
              </p:cNvSpPr>
              <p:nvPr/>
            </p:nvSpPr>
            <p:spPr bwMode="auto">
              <a:xfrm>
                <a:off x="2666" y="1213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69" name="Rectangle 18"/>
              <p:cNvSpPr>
                <a:spLocks noChangeArrowheads="1"/>
              </p:cNvSpPr>
              <p:nvPr/>
            </p:nvSpPr>
            <p:spPr bwMode="auto">
              <a:xfrm>
                <a:off x="201" y="1056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70" name="Line 19"/>
              <p:cNvSpPr>
                <a:spLocks noChangeShapeType="1"/>
              </p:cNvSpPr>
              <p:nvPr/>
            </p:nvSpPr>
            <p:spPr bwMode="auto">
              <a:xfrm>
                <a:off x="201" y="105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1" name="Line 20"/>
              <p:cNvSpPr>
                <a:spLocks noChangeShapeType="1"/>
              </p:cNvSpPr>
              <p:nvPr/>
            </p:nvSpPr>
            <p:spPr bwMode="auto">
              <a:xfrm>
                <a:off x="201" y="1056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2" name="Rectangle 21"/>
              <p:cNvSpPr>
                <a:spLocks noChangeArrowheads="1"/>
              </p:cNvSpPr>
              <p:nvPr/>
            </p:nvSpPr>
            <p:spPr bwMode="auto">
              <a:xfrm>
                <a:off x="201" y="1056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73" name="Line 22"/>
              <p:cNvSpPr>
                <a:spLocks noChangeShapeType="1"/>
              </p:cNvSpPr>
              <p:nvPr/>
            </p:nvSpPr>
            <p:spPr bwMode="auto">
              <a:xfrm>
                <a:off x="201" y="105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" name="Line 23"/>
              <p:cNvSpPr>
                <a:spLocks noChangeShapeType="1"/>
              </p:cNvSpPr>
              <p:nvPr/>
            </p:nvSpPr>
            <p:spPr bwMode="auto">
              <a:xfrm>
                <a:off x="201" y="1056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5" name="Rectangle 24"/>
              <p:cNvSpPr>
                <a:spLocks noChangeArrowheads="1"/>
              </p:cNvSpPr>
              <p:nvPr/>
            </p:nvSpPr>
            <p:spPr bwMode="auto">
              <a:xfrm>
                <a:off x="205" y="1056"/>
                <a:ext cx="1325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76" name="Line 25"/>
              <p:cNvSpPr>
                <a:spLocks noChangeShapeType="1"/>
              </p:cNvSpPr>
              <p:nvPr/>
            </p:nvSpPr>
            <p:spPr bwMode="auto">
              <a:xfrm>
                <a:off x="205" y="1056"/>
                <a:ext cx="132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7" name="Rectangle 26"/>
              <p:cNvSpPr>
                <a:spLocks noChangeArrowheads="1"/>
              </p:cNvSpPr>
              <p:nvPr/>
            </p:nvSpPr>
            <p:spPr bwMode="auto">
              <a:xfrm>
                <a:off x="1530" y="1056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78" name="Line 27"/>
              <p:cNvSpPr>
                <a:spLocks noChangeShapeType="1"/>
              </p:cNvSpPr>
              <p:nvPr/>
            </p:nvSpPr>
            <p:spPr bwMode="auto">
              <a:xfrm>
                <a:off x="1530" y="105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9" name="Line 28"/>
              <p:cNvSpPr>
                <a:spLocks noChangeShapeType="1"/>
              </p:cNvSpPr>
              <p:nvPr/>
            </p:nvSpPr>
            <p:spPr bwMode="auto">
              <a:xfrm>
                <a:off x="1530" y="1056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0" name="Rectangle 29"/>
              <p:cNvSpPr>
                <a:spLocks noChangeArrowheads="1"/>
              </p:cNvSpPr>
              <p:nvPr/>
            </p:nvSpPr>
            <p:spPr bwMode="auto">
              <a:xfrm>
                <a:off x="1534" y="1056"/>
                <a:ext cx="108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81" name="Line 30"/>
              <p:cNvSpPr>
                <a:spLocks noChangeShapeType="1"/>
              </p:cNvSpPr>
              <p:nvPr/>
            </p:nvSpPr>
            <p:spPr bwMode="auto">
              <a:xfrm>
                <a:off x="1534" y="1056"/>
                <a:ext cx="1088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" name="Rectangle 31"/>
              <p:cNvSpPr>
                <a:spLocks noChangeArrowheads="1"/>
              </p:cNvSpPr>
              <p:nvPr/>
            </p:nvSpPr>
            <p:spPr bwMode="auto">
              <a:xfrm>
                <a:off x="2622" y="1056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83" name="Line 32"/>
              <p:cNvSpPr>
                <a:spLocks noChangeShapeType="1"/>
              </p:cNvSpPr>
              <p:nvPr/>
            </p:nvSpPr>
            <p:spPr bwMode="auto">
              <a:xfrm>
                <a:off x="2622" y="105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4" name="Line 33"/>
              <p:cNvSpPr>
                <a:spLocks noChangeShapeType="1"/>
              </p:cNvSpPr>
              <p:nvPr/>
            </p:nvSpPr>
            <p:spPr bwMode="auto">
              <a:xfrm>
                <a:off x="2622" y="1056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5" name="Rectangle 34"/>
              <p:cNvSpPr>
                <a:spLocks noChangeArrowheads="1"/>
              </p:cNvSpPr>
              <p:nvPr/>
            </p:nvSpPr>
            <p:spPr bwMode="auto">
              <a:xfrm>
                <a:off x="2626" y="1056"/>
                <a:ext cx="1145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86" name="Line 35"/>
              <p:cNvSpPr>
                <a:spLocks noChangeShapeType="1"/>
              </p:cNvSpPr>
              <p:nvPr/>
            </p:nvSpPr>
            <p:spPr bwMode="auto">
              <a:xfrm>
                <a:off x="2626" y="1056"/>
                <a:ext cx="114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7" name="Rectangle 36"/>
              <p:cNvSpPr>
                <a:spLocks noChangeArrowheads="1"/>
              </p:cNvSpPr>
              <p:nvPr/>
            </p:nvSpPr>
            <p:spPr bwMode="auto">
              <a:xfrm>
                <a:off x="3771" y="1056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88" name="Line 37"/>
              <p:cNvSpPr>
                <a:spLocks noChangeShapeType="1"/>
              </p:cNvSpPr>
              <p:nvPr/>
            </p:nvSpPr>
            <p:spPr bwMode="auto">
              <a:xfrm>
                <a:off x="3771" y="105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9" name="Line 38"/>
              <p:cNvSpPr>
                <a:spLocks noChangeShapeType="1"/>
              </p:cNvSpPr>
              <p:nvPr/>
            </p:nvSpPr>
            <p:spPr bwMode="auto">
              <a:xfrm>
                <a:off x="3771" y="1056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0" name="Rectangle 39"/>
              <p:cNvSpPr>
                <a:spLocks noChangeArrowheads="1"/>
              </p:cNvSpPr>
              <p:nvPr/>
            </p:nvSpPr>
            <p:spPr bwMode="auto">
              <a:xfrm>
                <a:off x="3771" y="1056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91" name="Line 40"/>
              <p:cNvSpPr>
                <a:spLocks noChangeShapeType="1"/>
              </p:cNvSpPr>
              <p:nvPr/>
            </p:nvSpPr>
            <p:spPr bwMode="auto">
              <a:xfrm>
                <a:off x="3771" y="105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2" name="Line 41"/>
              <p:cNvSpPr>
                <a:spLocks noChangeShapeType="1"/>
              </p:cNvSpPr>
              <p:nvPr/>
            </p:nvSpPr>
            <p:spPr bwMode="auto">
              <a:xfrm>
                <a:off x="3771" y="1056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3" name="Rectangle 42"/>
              <p:cNvSpPr>
                <a:spLocks noChangeArrowheads="1"/>
              </p:cNvSpPr>
              <p:nvPr/>
            </p:nvSpPr>
            <p:spPr bwMode="auto">
              <a:xfrm>
                <a:off x="201" y="1059"/>
                <a:ext cx="4" cy="30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94" name="Line 43"/>
              <p:cNvSpPr>
                <a:spLocks noChangeShapeType="1"/>
              </p:cNvSpPr>
              <p:nvPr/>
            </p:nvSpPr>
            <p:spPr bwMode="auto">
              <a:xfrm>
                <a:off x="201" y="1059"/>
                <a:ext cx="1" cy="30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5" name="Rectangle 44"/>
              <p:cNvSpPr>
                <a:spLocks noChangeArrowheads="1"/>
              </p:cNvSpPr>
              <p:nvPr/>
            </p:nvSpPr>
            <p:spPr bwMode="auto">
              <a:xfrm>
                <a:off x="1530" y="1059"/>
                <a:ext cx="4" cy="30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96" name="Line 45"/>
              <p:cNvSpPr>
                <a:spLocks noChangeShapeType="1"/>
              </p:cNvSpPr>
              <p:nvPr/>
            </p:nvSpPr>
            <p:spPr bwMode="auto">
              <a:xfrm>
                <a:off x="1530" y="1059"/>
                <a:ext cx="1" cy="30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7" name="Rectangle 46"/>
              <p:cNvSpPr>
                <a:spLocks noChangeArrowheads="1"/>
              </p:cNvSpPr>
              <p:nvPr/>
            </p:nvSpPr>
            <p:spPr bwMode="auto">
              <a:xfrm>
                <a:off x="2622" y="1059"/>
                <a:ext cx="4" cy="30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98" name="Line 47"/>
              <p:cNvSpPr>
                <a:spLocks noChangeShapeType="1"/>
              </p:cNvSpPr>
              <p:nvPr/>
            </p:nvSpPr>
            <p:spPr bwMode="auto">
              <a:xfrm>
                <a:off x="2622" y="1059"/>
                <a:ext cx="1" cy="30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9" name="Rectangle 48"/>
              <p:cNvSpPr>
                <a:spLocks noChangeArrowheads="1"/>
              </p:cNvSpPr>
              <p:nvPr/>
            </p:nvSpPr>
            <p:spPr bwMode="auto">
              <a:xfrm>
                <a:off x="3771" y="1059"/>
                <a:ext cx="4" cy="30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00" name="Line 49"/>
              <p:cNvSpPr>
                <a:spLocks noChangeShapeType="1"/>
              </p:cNvSpPr>
              <p:nvPr/>
            </p:nvSpPr>
            <p:spPr bwMode="auto">
              <a:xfrm>
                <a:off x="3771" y="1059"/>
                <a:ext cx="1" cy="30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1" name="Rectangle 50"/>
              <p:cNvSpPr>
                <a:spLocks noChangeArrowheads="1"/>
              </p:cNvSpPr>
              <p:nvPr/>
            </p:nvSpPr>
            <p:spPr bwMode="auto">
              <a:xfrm>
                <a:off x="243" y="1369"/>
                <a:ext cx="254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>
                    <a:latin typeface="Arial Narrow" pitchFamily="34" charset="0"/>
                  </a:rPr>
                  <a:t>Mol.wt.</a:t>
                </a:r>
              </a:p>
            </p:txBody>
          </p:sp>
          <p:sp>
            <p:nvSpPr>
              <p:cNvPr id="202" name="Rectangle 51"/>
              <p:cNvSpPr>
                <a:spLocks noChangeArrowheads="1"/>
              </p:cNvSpPr>
              <p:nvPr/>
            </p:nvSpPr>
            <p:spPr bwMode="auto">
              <a:xfrm>
                <a:off x="679" y="1369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03" name="Rectangle 52"/>
              <p:cNvSpPr>
                <a:spLocks noChangeArrowheads="1"/>
              </p:cNvSpPr>
              <p:nvPr/>
            </p:nvSpPr>
            <p:spPr bwMode="auto">
              <a:xfrm>
                <a:off x="1574" y="1369"/>
                <a:ext cx="11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560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04" name="Rectangle 53"/>
              <p:cNvSpPr>
                <a:spLocks noChangeArrowheads="1"/>
              </p:cNvSpPr>
              <p:nvPr/>
            </p:nvSpPr>
            <p:spPr bwMode="auto">
              <a:xfrm>
                <a:off x="1806" y="1369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05" name="Rectangle 54"/>
              <p:cNvSpPr>
                <a:spLocks noChangeArrowheads="1"/>
              </p:cNvSpPr>
              <p:nvPr/>
            </p:nvSpPr>
            <p:spPr bwMode="auto">
              <a:xfrm>
                <a:off x="2666" y="1369"/>
                <a:ext cx="11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139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06" name="Rectangle 55"/>
              <p:cNvSpPr>
                <a:spLocks noChangeArrowheads="1"/>
              </p:cNvSpPr>
              <p:nvPr/>
            </p:nvSpPr>
            <p:spPr bwMode="auto">
              <a:xfrm>
                <a:off x="2898" y="1369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07" name="Rectangle 56"/>
              <p:cNvSpPr>
                <a:spLocks noChangeArrowheads="1"/>
              </p:cNvSpPr>
              <p:nvPr/>
            </p:nvSpPr>
            <p:spPr bwMode="auto">
              <a:xfrm>
                <a:off x="201" y="1362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08" name="Line 57"/>
              <p:cNvSpPr>
                <a:spLocks noChangeShapeType="1"/>
              </p:cNvSpPr>
              <p:nvPr/>
            </p:nvSpPr>
            <p:spPr bwMode="auto">
              <a:xfrm>
                <a:off x="201" y="1362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9" name="Line 58"/>
              <p:cNvSpPr>
                <a:spLocks noChangeShapeType="1"/>
              </p:cNvSpPr>
              <p:nvPr/>
            </p:nvSpPr>
            <p:spPr bwMode="auto">
              <a:xfrm>
                <a:off x="201" y="1362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" name="Rectangle 59"/>
              <p:cNvSpPr>
                <a:spLocks noChangeArrowheads="1"/>
              </p:cNvSpPr>
              <p:nvPr/>
            </p:nvSpPr>
            <p:spPr bwMode="auto">
              <a:xfrm>
                <a:off x="205" y="1362"/>
                <a:ext cx="1325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11" name="Line 60"/>
              <p:cNvSpPr>
                <a:spLocks noChangeShapeType="1"/>
              </p:cNvSpPr>
              <p:nvPr/>
            </p:nvSpPr>
            <p:spPr bwMode="auto">
              <a:xfrm>
                <a:off x="205" y="1362"/>
                <a:ext cx="132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2" name="Rectangle 61"/>
              <p:cNvSpPr>
                <a:spLocks noChangeArrowheads="1"/>
              </p:cNvSpPr>
              <p:nvPr/>
            </p:nvSpPr>
            <p:spPr bwMode="auto">
              <a:xfrm>
                <a:off x="1530" y="1362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13" name="Line 62"/>
              <p:cNvSpPr>
                <a:spLocks noChangeShapeType="1"/>
              </p:cNvSpPr>
              <p:nvPr/>
            </p:nvSpPr>
            <p:spPr bwMode="auto">
              <a:xfrm>
                <a:off x="1530" y="1362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" name="Line 63"/>
              <p:cNvSpPr>
                <a:spLocks noChangeShapeType="1"/>
              </p:cNvSpPr>
              <p:nvPr/>
            </p:nvSpPr>
            <p:spPr bwMode="auto">
              <a:xfrm>
                <a:off x="1530" y="1362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" name="Rectangle 64"/>
              <p:cNvSpPr>
                <a:spLocks noChangeArrowheads="1"/>
              </p:cNvSpPr>
              <p:nvPr/>
            </p:nvSpPr>
            <p:spPr bwMode="auto">
              <a:xfrm>
                <a:off x="1534" y="1362"/>
                <a:ext cx="108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16" name="Line 65"/>
              <p:cNvSpPr>
                <a:spLocks noChangeShapeType="1"/>
              </p:cNvSpPr>
              <p:nvPr/>
            </p:nvSpPr>
            <p:spPr bwMode="auto">
              <a:xfrm>
                <a:off x="1534" y="1362"/>
                <a:ext cx="1088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" name="Rectangle 66"/>
              <p:cNvSpPr>
                <a:spLocks noChangeArrowheads="1"/>
              </p:cNvSpPr>
              <p:nvPr/>
            </p:nvSpPr>
            <p:spPr bwMode="auto">
              <a:xfrm>
                <a:off x="2622" y="1362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18" name="Line 67"/>
              <p:cNvSpPr>
                <a:spLocks noChangeShapeType="1"/>
              </p:cNvSpPr>
              <p:nvPr/>
            </p:nvSpPr>
            <p:spPr bwMode="auto">
              <a:xfrm>
                <a:off x="2622" y="1362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" name="Line 68"/>
              <p:cNvSpPr>
                <a:spLocks noChangeShapeType="1"/>
              </p:cNvSpPr>
              <p:nvPr/>
            </p:nvSpPr>
            <p:spPr bwMode="auto">
              <a:xfrm>
                <a:off x="2622" y="1362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" name="Rectangle 69"/>
              <p:cNvSpPr>
                <a:spLocks noChangeArrowheads="1"/>
              </p:cNvSpPr>
              <p:nvPr/>
            </p:nvSpPr>
            <p:spPr bwMode="auto">
              <a:xfrm>
                <a:off x="2626" y="1362"/>
                <a:ext cx="1145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21" name="Line 70"/>
              <p:cNvSpPr>
                <a:spLocks noChangeShapeType="1"/>
              </p:cNvSpPr>
              <p:nvPr/>
            </p:nvSpPr>
            <p:spPr bwMode="auto">
              <a:xfrm>
                <a:off x="2626" y="1362"/>
                <a:ext cx="114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" name="Rectangle 71"/>
              <p:cNvSpPr>
                <a:spLocks noChangeArrowheads="1"/>
              </p:cNvSpPr>
              <p:nvPr/>
            </p:nvSpPr>
            <p:spPr bwMode="auto">
              <a:xfrm>
                <a:off x="3771" y="1362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23" name="Line 72"/>
              <p:cNvSpPr>
                <a:spLocks noChangeShapeType="1"/>
              </p:cNvSpPr>
              <p:nvPr/>
            </p:nvSpPr>
            <p:spPr bwMode="auto">
              <a:xfrm>
                <a:off x="3771" y="1362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" name="Line 73"/>
              <p:cNvSpPr>
                <a:spLocks noChangeShapeType="1"/>
              </p:cNvSpPr>
              <p:nvPr/>
            </p:nvSpPr>
            <p:spPr bwMode="auto">
              <a:xfrm>
                <a:off x="3771" y="1362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" name="Rectangle 74"/>
              <p:cNvSpPr>
                <a:spLocks noChangeArrowheads="1"/>
              </p:cNvSpPr>
              <p:nvPr/>
            </p:nvSpPr>
            <p:spPr bwMode="auto">
              <a:xfrm>
                <a:off x="201" y="1365"/>
                <a:ext cx="4" cy="2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26" name="Line 75"/>
              <p:cNvSpPr>
                <a:spLocks noChangeShapeType="1"/>
              </p:cNvSpPr>
              <p:nvPr/>
            </p:nvSpPr>
            <p:spPr bwMode="auto">
              <a:xfrm>
                <a:off x="201" y="1365"/>
                <a:ext cx="1" cy="24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" name="Rectangle 76"/>
              <p:cNvSpPr>
                <a:spLocks noChangeArrowheads="1"/>
              </p:cNvSpPr>
              <p:nvPr/>
            </p:nvSpPr>
            <p:spPr bwMode="auto">
              <a:xfrm>
                <a:off x="1530" y="1365"/>
                <a:ext cx="4" cy="2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28" name="Line 77"/>
              <p:cNvSpPr>
                <a:spLocks noChangeShapeType="1"/>
              </p:cNvSpPr>
              <p:nvPr/>
            </p:nvSpPr>
            <p:spPr bwMode="auto">
              <a:xfrm>
                <a:off x="1530" y="1365"/>
                <a:ext cx="1" cy="24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9" name="Rectangle 78"/>
              <p:cNvSpPr>
                <a:spLocks noChangeArrowheads="1"/>
              </p:cNvSpPr>
              <p:nvPr/>
            </p:nvSpPr>
            <p:spPr bwMode="auto">
              <a:xfrm>
                <a:off x="2622" y="1365"/>
                <a:ext cx="4" cy="2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30" name="Line 79"/>
              <p:cNvSpPr>
                <a:spLocks noChangeShapeType="1"/>
              </p:cNvSpPr>
              <p:nvPr/>
            </p:nvSpPr>
            <p:spPr bwMode="auto">
              <a:xfrm>
                <a:off x="2622" y="1365"/>
                <a:ext cx="1" cy="24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1" name="Rectangle 80"/>
              <p:cNvSpPr>
                <a:spLocks noChangeArrowheads="1"/>
              </p:cNvSpPr>
              <p:nvPr/>
            </p:nvSpPr>
            <p:spPr bwMode="auto">
              <a:xfrm>
                <a:off x="3771" y="1365"/>
                <a:ext cx="4" cy="2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32" name="Line 81"/>
              <p:cNvSpPr>
                <a:spLocks noChangeShapeType="1"/>
              </p:cNvSpPr>
              <p:nvPr/>
            </p:nvSpPr>
            <p:spPr bwMode="auto">
              <a:xfrm>
                <a:off x="3771" y="1365"/>
                <a:ext cx="1" cy="24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3" name="Rectangle 82"/>
              <p:cNvSpPr>
                <a:spLocks noChangeArrowheads="1"/>
              </p:cNvSpPr>
              <p:nvPr/>
            </p:nvSpPr>
            <p:spPr bwMode="auto">
              <a:xfrm>
                <a:off x="243" y="1612"/>
                <a:ext cx="492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>
                    <a:latin typeface="Arial Narrow" pitchFamily="34" charset="0"/>
                  </a:rPr>
                  <a:t>Iron : chelator</a:t>
                </a:r>
              </a:p>
            </p:txBody>
          </p:sp>
          <p:sp>
            <p:nvSpPr>
              <p:cNvPr id="234" name="Rectangle 83"/>
              <p:cNvSpPr>
                <a:spLocks noChangeArrowheads="1"/>
              </p:cNvSpPr>
              <p:nvPr/>
            </p:nvSpPr>
            <p:spPr bwMode="auto">
              <a:xfrm>
                <a:off x="1087" y="1612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35" name="Rectangle 84"/>
              <p:cNvSpPr>
                <a:spLocks noChangeArrowheads="1"/>
              </p:cNvSpPr>
              <p:nvPr/>
            </p:nvSpPr>
            <p:spPr bwMode="auto">
              <a:xfrm>
                <a:off x="1574" y="1612"/>
                <a:ext cx="13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1 : 1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36" name="Rectangle 85"/>
              <p:cNvSpPr>
                <a:spLocks noChangeArrowheads="1"/>
              </p:cNvSpPr>
              <p:nvPr/>
            </p:nvSpPr>
            <p:spPr bwMode="auto">
              <a:xfrm>
                <a:off x="1844" y="1612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37" name="Rectangle 86"/>
              <p:cNvSpPr>
                <a:spLocks noChangeArrowheads="1"/>
              </p:cNvSpPr>
              <p:nvPr/>
            </p:nvSpPr>
            <p:spPr bwMode="auto">
              <a:xfrm>
                <a:off x="2666" y="1612"/>
                <a:ext cx="13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3 : 1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38" name="Rectangle 87"/>
              <p:cNvSpPr>
                <a:spLocks noChangeArrowheads="1"/>
              </p:cNvSpPr>
              <p:nvPr/>
            </p:nvSpPr>
            <p:spPr bwMode="auto">
              <a:xfrm>
                <a:off x="2936" y="1612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39" name="Rectangle 88"/>
              <p:cNvSpPr>
                <a:spLocks noChangeArrowheads="1"/>
              </p:cNvSpPr>
              <p:nvPr/>
            </p:nvSpPr>
            <p:spPr bwMode="auto">
              <a:xfrm>
                <a:off x="201" y="1605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40" name="Line 89"/>
              <p:cNvSpPr>
                <a:spLocks noChangeShapeType="1"/>
              </p:cNvSpPr>
              <p:nvPr/>
            </p:nvSpPr>
            <p:spPr bwMode="auto">
              <a:xfrm>
                <a:off x="201" y="1605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1" name="Line 90"/>
              <p:cNvSpPr>
                <a:spLocks noChangeShapeType="1"/>
              </p:cNvSpPr>
              <p:nvPr/>
            </p:nvSpPr>
            <p:spPr bwMode="auto">
              <a:xfrm>
                <a:off x="201" y="1605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2" name="Rectangle 91"/>
              <p:cNvSpPr>
                <a:spLocks noChangeArrowheads="1"/>
              </p:cNvSpPr>
              <p:nvPr/>
            </p:nvSpPr>
            <p:spPr bwMode="auto">
              <a:xfrm>
                <a:off x="205" y="1605"/>
                <a:ext cx="1325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43" name="Line 92"/>
              <p:cNvSpPr>
                <a:spLocks noChangeShapeType="1"/>
              </p:cNvSpPr>
              <p:nvPr/>
            </p:nvSpPr>
            <p:spPr bwMode="auto">
              <a:xfrm>
                <a:off x="205" y="1605"/>
                <a:ext cx="132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4" name="Rectangle 93"/>
              <p:cNvSpPr>
                <a:spLocks noChangeArrowheads="1"/>
              </p:cNvSpPr>
              <p:nvPr/>
            </p:nvSpPr>
            <p:spPr bwMode="auto">
              <a:xfrm>
                <a:off x="1530" y="1605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45" name="Line 94"/>
              <p:cNvSpPr>
                <a:spLocks noChangeShapeType="1"/>
              </p:cNvSpPr>
              <p:nvPr/>
            </p:nvSpPr>
            <p:spPr bwMode="auto">
              <a:xfrm>
                <a:off x="1530" y="1605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6" name="Line 95"/>
              <p:cNvSpPr>
                <a:spLocks noChangeShapeType="1"/>
              </p:cNvSpPr>
              <p:nvPr/>
            </p:nvSpPr>
            <p:spPr bwMode="auto">
              <a:xfrm>
                <a:off x="1530" y="1605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" name="Rectangle 96"/>
              <p:cNvSpPr>
                <a:spLocks noChangeArrowheads="1"/>
              </p:cNvSpPr>
              <p:nvPr/>
            </p:nvSpPr>
            <p:spPr bwMode="auto">
              <a:xfrm>
                <a:off x="1534" y="1605"/>
                <a:ext cx="108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48" name="Line 97"/>
              <p:cNvSpPr>
                <a:spLocks noChangeShapeType="1"/>
              </p:cNvSpPr>
              <p:nvPr/>
            </p:nvSpPr>
            <p:spPr bwMode="auto">
              <a:xfrm>
                <a:off x="1534" y="1605"/>
                <a:ext cx="1088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9" name="Rectangle 98"/>
              <p:cNvSpPr>
                <a:spLocks noChangeArrowheads="1"/>
              </p:cNvSpPr>
              <p:nvPr/>
            </p:nvSpPr>
            <p:spPr bwMode="auto">
              <a:xfrm>
                <a:off x="2622" y="1605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50" name="Line 99"/>
              <p:cNvSpPr>
                <a:spLocks noChangeShapeType="1"/>
              </p:cNvSpPr>
              <p:nvPr/>
            </p:nvSpPr>
            <p:spPr bwMode="auto">
              <a:xfrm>
                <a:off x="2622" y="1605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1" name="Line 100"/>
              <p:cNvSpPr>
                <a:spLocks noChangeShapeType="1"/>
              </p:cNvSpPr>
              <p:nvPr/>
            </p:nvSpPr>
            <p:spPr bwMode="auto">
              <a:xfrm>
                <a:off x="2622" y="1605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2" name="Rectangle 101"/>
              <p:cNvSpPr>
                <a:spLocks noChangeArrowheads="1"/>
              </p:cNvSpPr>
              <p:nvPr/>
            </p:nvSpPr>
            <p:spPr bwMode="auto">
              <a:xfrm>
                <a:off x="2626" y="1605"/>
                <a:ext cx="1145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53" name="Line 102"/>
              <p:cNvSpPr>
                <a:spLocks noChangeShapeType="1"/>
              </p:cNvSpPr>
              <p:nvPr/>
            </p:nvSpPr>
            <p:spPr bwMode="auto">
              <a:xfrm>
                <a:off x="2626" y="1605"/>
                <a:ext cx="114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4" name="Rectangle 103"/>
              <p:cNvSpPr>
                <a:spLocks noChangeArrowheads="1"/>
              </p:cNvSpPr>
              <p:nvPr/>
            </p:nvSpPr>
            <p:spPr bwMode="auto">
              <a:xfrm>
                <a:off x="3771" y="1605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55" name="Line 104"/>
              <p:cNvSpPr>
                <a:spLocks noChangeShapeType="1"/>
              </p:cNvSpPr>
              <p:nvPr/>
            </p:nvSpPr>
            <p:spPr bwMode="auto">
              <a:xfrm>
                <a:off x="3771" y="1605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6" name="Line 105"/>
              <p:cNvSpPr>
                <a:spLocks noChangeShapeType="1"/>
              </p:cNvSpPr>
              <p:nvPr/>
            </p:nvSpPr>
            <p:spPr bwMode="auto">
              <a:xfrm>
                <a:off x="3771" y="1605"/>
                <a:ext cx="1" cy="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7" name="Rectangle 106"/>
              <p:cNvSpPr>
                <a:spLocks noChangeArrowheads="1"/>
              </p:cNvSpPr>
              <p:nvPr/>
            </p:nvSpPr>
            <p:spPr bwMode="auto">
              <a:xfrm>
                <a:off x="201" y="1608"/>
                <a:ext cx="4" cy="2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58" name="Line 107"/>
              <p:cNvSpPr>
                <a:spLocks noChangeShapeType="1"/>
              </p:cNvSpPr>
              <p:nvPr/>
            </p:nvSpPr>
            <p:spPr bwMode="auto">
              <a:xfrm>
                <a:off x="201" y="1608"/>
                <a:ext cx="1" cy="29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9" name="Rectangle 108"/>
              <p:cNvSpPr>
                <a:spLocks noChangeArrowheads="1"/>
              </p:cNvSpPr>
              <p:nvPr/>
            </p:nvSpPr>
            <p:spPr bwMode="auto">
              <a:xfrm>
                <a:off x="1530" y="1608"/>
                <a:ext cx="4" cy="2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60" name="Line 109"/>
              <p:cNvSpPr>
                <a:spLocks noChangeShapeType="1"/>
              </p:cNvSpPr>
              <p:nvPr/>
            </p:nvSpPr>
            <p:spPr bwMode="auto">
              <a:xfrm>
                <a:off x="1530" y="1608"/>
                <a:ext cx="1" cy="29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1" name="Rectangle 110"/>
              <p:cNvSpPr>
                <a:spLocks noChangeArrowheads="1"/>
              </p:cNvSpPr>
              <p:nvPr/>
            </p:nvSpPr>
            <p:spPr bwMode="auto">
              <a:xfrm>
                <a:off x="2622" y="1608"/>
                <a:ext cx="4" cy="2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62" name="Line 111"/>
              <p:cNvSpPr>
                <a:spLocks noChangeShapeType="1"/>
              </p:cNvSpPr>
              <p:nvPr/>
            </p:nvSpPr>
            <p:spPr bwMode="auto">
              <a:xfrm>
                <a:off x="2622" y="1608"/>
                <a:ext cx="1" cy="29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3" name="Rectangle 112"/>
              <p:cNvSpPr>
                <a:spLocks noChangeArrowheads="1"/>
              </p:cNvSpPr>
              <p:nvPr/>
            </p:nvSpPr>
            <p:spPr bwMode="auto">
              <a:xfrm>
                <a:off x="3771" y="1608"/>
                <a:ext cx="4" cy="2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64" name="Line 113"/>
              <p:cNvSpPr>
                <a:spLocks noChangeShapeType="1"/>
              </p:cNvSpPr>
              <p:nvPr/>
            </p:nvSpPr>
            <p:spPr bwMode="auto">
              <a:xfrm>
                <a:off x="3771" y="1608"/>
                <a:ext cx="1" cy="29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5" name="Rectangle 114"/>
              <p:cNvSpPr>
                <a:spLocks noChangeArrowheads="1"/>
              </p:cNvSpPr>
              <p:nvPr/>
            </p:nvSpPr>
            <p:spPr bwMode="auto">
              <a:xfrm>
                <a:off x="243" y="1905"/>
                <a:ext cx="638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>
                    <a:latin typeface="Arial Narrow" pitchFamily="34" charset="0"/>
                  </a:rPr>
                  <a:t>Plasma clearance</a:t>
                </a:r>
              </a:p>
            </p:txBody>
          </p:sp>
          <p:sp>
            <p:nvSpPr>
              <p:cNvPr id="266" name="Rectangle 115"/>
              <p:cNvSpPr>
                <a:spLocks noChangeArrowheads="1"/>
              </p:cNvSpPr>
              <p:nvPr/>
            </p:nvSpPr>
            <p:spPr bwMode="auto">
              <a:xfrm>
                <a:off x="1341" y="1905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67" name="Rectangle 116"/>
              <p:cNvSpPr>
                <a:spLocks noChangeArrowheads="1"/>
              </p:cNvSpPr>
              <p:nvPr/>
            </p:nvSpPr>
            <p:spPr bwMode="auto">
              <a:xfrm>
                <a:off x="1574" y="1905"/>
                <a:ext cx="213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20 min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68" name="Rectangle 117"/>
              <p:cNvSpPr>
                <a:spLocks noChangeArrowheads="1"/>
              </p:cNvSpPr>
              <p:nvPr/>
            </p:nvSpPr>
            <p:spPr bwMode="auto">
              <a:xfrm>
                <a:off x="1990" y="1905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69" name="Rectangle 118"/>
              <p:cNvSpPr>
                <a:spLocks noChangeArrowheads="1"/>
              </p:cNvSpPr>
              <p:nvPr/>
            </p:nvSpPr>
            <p:spPr bwMode="auto">
              <a:xfrm>
                <a:off x="2666" y="1905"/>
                <a:ext cx="39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53 to 66 min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70" name="Rectangle 119"/>
              <p:cNvSpPr>
                <a:spLocks noChangeArrowheads="1"/>
              </p:cNvSpPr>
              <p:nvPr/>
            </p:nvSpPr>
            <p:spPr bwMode="auto">
              <a:xfrm>
                <a:off x="3427" y="1905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71" name="Rectangle 120"/>
              <p:cNvSpPr>
                <a:spLocks noChangeArrowheads="1"/>
              </p:cNvSpPr>
              <p:nvPr/>
            </p:nvSpPr>
            <p:spPr bwMode="auto">
              <a:xfrm>
                <a:off x="201" y="1898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72" name="Line 121"/>
              <p:cNvSpPr>
                <a:spLocks noChangeShapeType="1"/>
              </p:cNvSpPr>
              <p:nvPr/>
            </p:nvSpPr>
            <p:spPr bwMode="auto">
              <a:xfrm>
                <a:off x="201" y="1898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3" name="Line 122"/>
              <p:cNvSpPr>
                <a:spLocks noChangeShapeType="1"/>
              </p:cNvSpPr>
              <p:nvPr/>
            </p:nvSpPr>
            <p:spPr bwMode="auto">
              <a:xfrm>
                <a:off x="201" y="1898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4" name="Rectangle 123"/>
              <p:cNvSpPr>
                <a:spLocks noChangeArrowheads="1"/>
              </p:cNvSpPr>
              <p:nvPr/>
            </p:nvSpPr>
            <p:spPr bwMode="auto">
              <a:xfrm>
                <a:off x="205" y="1898"/>
                <a:ext cx="1325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75" name="Line 124"/>
              <p:cNvSpPr>
                <a:spLocks noChangeShapeType="1"/>
              </p:cNvSpPr>
              <p:nvPr/>
            </p:nvSpPr>
            <p:spPr bwMode="auto">
              <a:xfrm>
                <a:off x="205" y="1898"/>
                <a:ext cx="132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6" name="Rectangle 125"/>
              <p:cNvSpPr>
                <a:spLocks noChangeArrowheads="1"/>
              </p:cNvSpPr>
              <p:nvPr/>
            </p:nvSpPr>
            <p:spPr bwMode="auto">
              <a:xfrm>
                <a:off x="1530" y="1898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77" name="Line 126"/>
              <p:cNvSpPr>
                <a:spLocks noChangeShapeType="1"/>
              </p:cNvSpPr>
              <p:nvPr/>
            </p:nvSpPr>
            <p:spPr bwMode="auto">
              <a:xfrm>
                <a:off x="1530" y="1898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8" name="Line 127"/>
              <p:cNvSpPr>
                <a:spLocks noChangeShapeType="1"/>
              </p:cNvSpPr>
              <p:nvPr/>
            </p:nvSpPr>
            <p:spPr bwMode="auto">
              <a:xfrm>
                <a:off x="1530" y="1898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9" name="Rectangle 128"/>
              <p:cNvSpPr>
                <a:spLocks noChangeArrowheads="1"/>
              </p:cNvSpPr>
              <p:nvPr/>
            </p:nvSpPr>
            <p:spPr bwMode="auto">
              <a:xfrm>
                <a:off x="1534" y="1898"/>
                <a:ext cx="1088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80" name="Line 129"/>
              <p:cNvSpPr>
                <a:spLocks noChangeShapeType="1"/>
              </p:cNvSpPr>
              <p:nvPr/>
            </p:nvSpPr>
            <p:spPr bwMode="auto">
              <a:xfrm>
                <a:off x="1534" y="1898"/>
                <a:ext cx="1088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1" name="Rectangle 130"/>
              <p:cNvSpPr>
                <a:spLocks noChangeArrowheads="1"/>
              </p:cNvSpPr>
              <p:nvPr/>
            </p:nvSpPr>
            <p:spPr bwMode="auto">
              <a:xfrm>
                <a:off x="2622" y="1898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82" name="Line 131"/>
              <p:cNvSpPr>
                <a:spLocks noChangeShapeType="1"/>
              </p:cNvSpPr>
              <p:nvPr/>
            </p:nvSpPr>
            <p:spPr bwMode="auto">
              <a:xfrm>
                <a:off x="2622" y="1898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3" name="Line 132"/>
              <p:cNvSpPr>
                <a:spLocks noChangeShapeType="1"/>
              </p:cNvSpPr>
              <p:nvPr/>
            </p:nvSpPr>
            <p:spPr bwMode="auto">
              <a:xfrm>
                <a:off x="2622" y="1898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4" name="Rectangle 133"/>
              <p:cNvSpPr>
                <a:spLocks noChangeArrowheads="1"/>
              </p:cNvSpPr>
              <p:nvPr/>
            </p:nvSpPr>
            <p:spPr bwMode="auto">
              <a:xfrm>
                <a:off x="2626" y="1898"/>
                <a:ext cx="1145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85" name="Line 134"/>
              <p:cNvSpPr>
                <a:spLocks noChangeShapeType="1"/>
              </p:cNvSpPr>
              <p:nvPr/>
            </p:nvSpPr>
            <p:spPr bwMode="auto">
              <a:xfrm>
                <a:off x="2626" y="1898"/>
                <a:ext cx="114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6" name="Rectangle 135"/>
              <p:cNvSpPr>
                <a:spLocks noChangeArrowheads="1"/>
              </p:cNvSpPr>
              <p:nvPr/>
            </p:nvSpPr>
            <p:spPr bwMode="auto">
              <a:xfrm>
                <a:off x="3771" y="1898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87" name="Line 136"/>
              <p:cNvSpPr>
                <a:spLocks noChangeShapeType="1"/>
              </p:cNvSpPr>
              <p:nvPr/>
            </p:nvSpPr>
            <p:spPr bwMode="auto">
              <a:xfrm>
                <a:off x="3771" y="1898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8" name="Line 137"/>
              <p:cNvSpPr>
                <a:spLocks noChangeShapeType="1"/>
              </p:cNvSpPr>
              <p:nvPr/>
            </p:nvSpPr>
            <p:spPr bwMode="auto">
              <a:xfrm>
                <a:off x="3771" y="1898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9" name="Rectangle 138"/>
              <p:cNvSpPr>
                <a:spLocks noChangeArrowheads="1"/>
              </p:cNvSpPr>
              <p:nvPr/>
            </p:nvSpPr>
            <p:spPr bwMode="auto">
              <a:xfrm>
                <a:off x="201" y="1902"/>
                <a:ext cx="4" cy="27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90" name="Line 139"/>
              <p:cNvSpPr>
                <a:spLocks noChangeShapeType="1"/>
              </p:cNvSpPr>
              <p:nvPr/>
            </p:nvSpPr>
            <p:spPr bwMode="auto">
              <a:xfrm>
                <a:off x="201" y="1902"/>
                <a:ext cx="1" cy="27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1" name="Rectangle 140"/>
              <p:cNvSpPr>
                <a:spLocks noChangeArrowheads="1"/>
              </p:cNvSpPr>
              <p:nvPr/>
            </p:nvSpPr>
            <p:spPr bwMode="auto">
              <a:xfrm>
                <a:off x="1530" y="1902"/>
                <a:ext cx="4" cy="27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92" name="Line 141"/>
              <p:cNvSpPr>
                <a:spLocks noChangeShapeType="1"/>
              </p:cNvSpPr>
              <p:nvPr/>
            </p:nvSpPr>
            <p:spPr bwMode="auto">
              <a:xfrm>
                <a:off x="1530" y="1902"/>
                <a:ext cx="1" cy="27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3" name="Rectangle 142"/>
              <p:cNvSpPr>
                <a:spLocks noChangeArrowheads="1"/>
              </p:cNvSpPr>
              <p:nvPr/>
            </p:nvSpPr>
            <p:spPr bwMode="auto">
              <a:xfrm>
                <a:off x="2622" y="1902"/>
                <a:ext cx="4" cy="27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94" name="Line 143"/>
              <p:cNvSpPr>
                <a:spLocks noChangeShapeType="1"/>
              </p:cNvSpPr>
              <p:nvPr/>
            </p:nvSpPr>
            <p:spPr bwMode="auto">
              <a:xfrm>
                <a:off x="2622" y="1902"/>
                <a:ext cx="1" cy="27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5" name="Rectangle 144"/>
              <p:cNvSpPr>
                <a:spLocks noChangeArrowheads="1"/>
              </p:cNvSpPr>
              <p:nvPr/>
            </p:nvSpPr>
            <p:spPr bwMode="auto">
              <a:xfrm>
                <a:off x="3771" y="1902"/>
                <a:ext cx="4" cy="27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96" name="Line 145"/>
              <p:cNvSpPr>
                <a:spLocks noChangeShapeType="1"/>
              </p:cNvSpPr>
              <p:nvPr/>
            </p:nvSpPr>
            <p:spPr bwMode="auto">
              <a:xfrm>
                <a:off x="3771" y="1902"/>
                <a:ext cx="1" cy="27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7" name="Rectangle 146"/>
              <p:cNvSpPr>
                <a:spLocks noChangeArrowheads="1"/>
              </p:cNvSpPr>
              <p:nvPr/>
            </p:nvSpPr>
            <p:spPr bwMode="auto">
              <a:xfrm>
                <a:off x="243" y="2181"/>
                <a:ext cx="29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>
                    <a:latin typeface="Arial Narrow" pitchFamily="34" charset="0"/>
                  </a:rPr>
                  <a:t>Oral</a:t>
                </a:r>
                <a:r>
                  <a:rPr lang="en-US" sz="1600" dirty="0">
                    <a:latin typeface="Arial Narrow" pitchFamily="34" charset="0"/>
                  </a:rPr>
                  <a:t> Abs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98" name="Rectangle 147"/>
              <p:cNvSpPr>
                <a:spLocks noChangeArrowheads="1"/>
              </p:cNvSpPr>
              <p:nvPr/>
            </p:nvSpPr>
            <p:spPr bwMode="auto">
              <a:xfrm>
                <a:off x="782" y="2181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99" name="Rectangle 148"/>
              <p:cNvSpPr>
                <a:spLocks noChangeArrowheads="1"/>
              </p:cNvSpPr>
              <p:nvPr/>
            </p:nvSpPr>
            <p:spPr bwMode="auto">
              <a:xfrm>
                <a:off x="1574" y="2181"/>
                <a:ext cx="352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>
                    <a:latin typeface="Arial Narrow" pitchFamily="34" charset="0"/>
                  </a:rPr>
                  <a:t>Negligible</a:t>
                </a:r>
              </a:p>
            </p:txBody>
          </p:sp>
          <p:sp>
            <p:nvSpPr>
              <p:cNvPr id="300" name="Rectangle 149"/>
              <p:cNvSpPr>
                <a:spLocks noChangeArrowheads="1"/>
              </p:cNvSpPr>
              <p:nvPr/>
            </p:nvSpPr>
            <p:spPr bwMode="auto">
              <a:xfrm>
                <a:off x="2181" y="2181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01" name="Rectangle 150"/>
              <p:cNvSpPr>
                <a:spLocks noChangeArrowheads="1"/>
              </p:cNvSpPr>
              <p:nvPr/>
            </p:nvSpPr>
            <p:spPr bwMode="auto">
              <a:xfrm>
                <a:off x="2666" y="2181"/>
                <a:ext cx="581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Peak 45 min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02" name="Rectangle 151"/>
              <p:cNvSpPr>
                <a:spLocks noChangeArrowheads="1"/>
              </p:cNvSpPr>
              <p:nvPr/>
            </p:nvSpPr>
            <p:spPr bwMode="auto">
              <a:xfrm>
                <a:off x="3435" y="2181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03" name="Rectangle 152"/>
              <p:cNvSpPr>
                <a:spLocks noChangeArrowheads="1"/>
              </p:cNvSpPr>
              <p:nvPr/>
            </p:nvSpPr>
            <p:spPr bwMode="auto">
              <a:xfrm>
                <a:off x="201" y="2174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04" name="Line 153"/>
              <p:cNvSpPr>
                <a:spLocks noChangeShapeType="1"/>
              </p:cNvSpPr>
              <p:nvPr/>
            </p:nvSpPr>
            <p:spPr bwMode="auto">
              <a:xfrm>
                <a:off x="201" y="2174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5" name="Line 154"/>
              <p:cNvSpPr>
                <a:spLocks noChangeShapeType="1"/>
              </p:cNvSpPr>
              <p:nvPr/>
            </p:nvSpPr>
            <p:spPr bwMode="auto">
              <a:xfrm>
                <a:off x="201" y="2174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6" name="Rectangle 155"/>
              <p:cNvSpPr>
                <a:spLocks noChangeArrowheads="1"/>
              </p:cNvSpPr>
              <p:nvPr/>
            </p:nvSpPr>
            <p:spPr bwMode="auto">
              <a:xfrm>
                <a:off x="205" y="2174"/>
                <a:ext cx="1325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07" name="Line 156"/>
              <p:cNvSpPr>
                <a:spLocks noChangeShapeType="1"/>
              </p:cNvSpPr>
              <p:nvPr/>
            </p:nvSpPr>
            <p:spPr bwMode="auto">
              <a:xfrm>
                <a:off x="205" y="2174"/>
                <a:ext cx="132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8" name="Rectangle 157"/>
              <p:cNvSpPr>
                <a:spLocks noChangeArrowheads="1"/>
              </p:cNvSpPr>
              <p:nvPr/>
            </p:nvSpPr>
            <p:spPr bwMode="auto">
              <a:xfrm>
                <a:off x="1530" y="2174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09" name="Line 158"/>
              <p:cNvSpPr>
                <a:spLocks noChangeShapeType="1"/>
              </p:cNvSpPr>
              <p:nvPr/>
            </p:nvSpPr>
            <p:spPr bwMode="auto">
              <a:xfrm>
                <a:off x="1530" y="2174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0" name="Line 159"/>
              <p:cNvSpPr>
                <a:spLocks noChangeShapeType="1"/>
              </p:cNvSpPr>
              <p:nvPr/>
            </p:nvSpPr>
            <p:spPr bwMode="auto">
              <a:xfrm>
                <a:off x="1530" y="2174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1" name="Rectangle 160"/>
              <p:cNvSpPr>
                <a:spLocks noChangeArrowheads="1"/>
              </p:cNvSpPr>
              <p:nvPr/>
            </p:nvSpPr>
            <p:spPr bwMode="auto">
              <a:xfrm>
                <a:off x="1534" y="2174"/>
                <a:ext cx="1088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12" name="Line 161"/>
              <p:cNvSpPr>
                <a:spLocks noChangeShapeType="1"/>
              </p:cNvSpPr>
              <p:nvPr/>
            </p:nvSpPr>
            <p:spPr bwMode="auto">
              <a:xfrm>
                <a:off x="1534" y="2174"/>
                <a:ext cx="1088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3" name="Rectangle 162"/>
              <p:cNvSpPr>
                <a:spLocks noChangeArrowheads="1"/>
              </p:cNvSpPr>
              <p:nvPr/>
            </p:nvSpPr>
            <p:spPr bwMode="auto">
              <a:xfrm>
                <a:off x="2622" y="2174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14" name="Line 163"/>
              <p:cNvSpPr>
                <a:spLocks noChangeShapeType="1"/>
              </p:cNvSpPr>
              <p:nvPr/>
            </p:nvSpPr>
            <p:spPr bwMode="auto">
              <a:xfrm>
                <a:off x="2622" y="2174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5" name="Line 164"/>
              <p:cNvSpPr>
                <a:spLocks noChangeShapeType="1"/>
              </p:cNvSpPr>
              <p:nvPr/>
            </p:nvSpPr>
            <p:spPr bwMode="auto">
              <a:xfrm>
                <a:off x="2622" y="2174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6" name="Rectangle 165"/>
              <p:cNvSpPr>
                <a:spLocks noChangeArrowheads="1"/>
              </p:cNvSpPr>
              <p:nvPr/>
            </p:nvSpPr>
            <p:spPr bwMode="auto">
              <a:xfrm>
                <a:off x="2626" y="2174"/>
                <a:ext cx="1145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17" name="Line 166"/>
              <p:cNvSpPr>
                <a:spLocks noChangeShapeType="1"/>
              </p:cNvSpPr>
              <p:nvPr/>
            </p:nvSpPr>
            <p:spPr bwMode="auto">
              <a:xfrm>
                <a:off x="2626" y="2174"/>
                <a:ext cx="114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8" name="Rectangle 167"/>
              <p:cNvSpPr>
                <a:spLocks noChangeArrowheads="1"/>
              </p:cNvSpPr>
              <p:nvPr/>
            </p:nvSpPr>
            <p:spPr bwMode="auto">
              <a:xfrm>
                <a:off x="3771" y="2174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19" name="Line 168"/>
              <p:cNvSpPr>
                <a:spLocks noChangeShapeType="1"/>
              </p:cNvSpPr>
              <p:nvPr/>
            </p:nvSpPr>
            <p:spPr bwMode="auto">
              <a:xfrm>
                <a:off x="3771" y="2174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0" name="Line 169"/>
              <p:cNvSpPr>
                <a:spLocks noChangeShapeType="1"/>
              </p:cNvSpPr>
              <p:nvPr/>
            </p:nvSpPr>
            <p:spPr bwMode="auto">
              <a:xfrm>
                <a:off x="3771" y="2174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1" name="Rectangle 170"/>
              <p:cNvSpPr>
                <a:spLocks noChangeArrowheads="1"/>
              </p:cNvSpPr>
              <p:nvPr/>
            </p:nvSpPr>
            <p:spPr bwMode="auto">
              <a:xfrm>
                <a:off x="201" y="2178"/>
                <a:ext cx="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22" name="Line 171"/>
              <p:cNvSpPr>
                <a:spLocks noChangeShapeType="1"/>
              </p:cNvSpPr>
              <p:nvPr/>
            </p:nvSpPr>
            <p:spPr bwMode="auto">
              <a:xfrm>
                <a:off x="201" y="2178"/>
                <a:ext cx="1" cy="288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3" name="Rectangle 172"/>
              <p:cNvSpPr>
                <a:spLocks noChangeArrowheads="1"/>
              </p:cNvSpPr>
              <p:nvPr/>
            </p:nvSpPr>
            <p:spPr bwMode="auto">
              <a:xfrm>
                <a:off x="1530" y="2178"/>
                <a:ext cx="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24" name="Line 173"/>
              <p:cNvSpPr>
                <a:spLocks noChangeShapeType="1"/>
              </p:cNvSpPr>
              <p:nvPr/>
            </p:nvSpPr>
            <p:spPr bwMode="auto">
              <a:xfrm>
                <a:off x="1530" y="2178"/>
                <a:ext cx="1" cy="288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5" name="Rectangle 174"/>
              <p:cNvSpPr>
                <a:spLocks noChangeArrowheads="1"/>
              </p:cNvSpPr>
              <p:nvPr/>
            </p:nvSpPr>
            <p:spPr bwMode="auto">
              <a:xfrm>
                <a:off x="2622" y="2178"/>
                <a:ext cx="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26" name="Line 175"/>
              <p:cNvSpPr>
                <a:spLocks noChangeShapeType="1"/>
              </p:cNvSpPr>
              <p:nvPr/>
            </p:nvSpPr>
            <p:spPr bwMode="auto">
              <a:xfrm>
                <a:off x="2622" y="2178"/>
                <a:ext cx="1" cy="288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7" name="Rectangle 176"/>
              <p:cNvSpPr>
                <a:spLocks noChangeArrowheads="1"/>
              </p:cNvSpPr>
              <p:nvPr/>
            </p:nvSpPr>
            <p:spPr bwMode="auto">
              <a:xfrm>
                <a:off x="3771" y="2178"/>
                <a:ext cx="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28" name="Line 177"/>
              <p:cNvSpPr>
                <a:spLocks noChangeShapeType="1"/>
              </p:cNvSpPr>
              <p:nvPr/>
            </p:nvSpPr>
            <p:spPr bwMode="auto">
              <a:xfrm>
                <a:off x="3771" y="2178"/>
                <a:ext cx="1" cy="288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9" name="Rectangle 178"/>
              <p:cNvSpPr>
                <a:spLocks noChangeArrowheads="1"/>
              </p:cNvSpPr>
              <p:nvPr/>
            </p:nvSpPr>
            <p:spPr bwMode="auto">
              <a:xfrm>
                <a:off x="243" y="2468"/>
                <a:ext cx="4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1" dirty="0">
                    <a:latin typeface="Arial Narrow" pitchFamily="34" charset="0"/>
                  </a:rPr>
                  <a:t>Iron</a:t>
                </a:r>
                <a:r>
                  <a:rPr lang="en-US" sz="1600" b="1" dirty="0">
                    <a:latin typeface="Arial Narrow" pitchFamily="34" charset="0"/>
                  </a:rPr>
                  <a:t> excretion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30" name="Rectangle 179"/>
              <p:cNvSpPr>
                <a:spLocks noChangeArrowheads="1"/>
              </p:cNvSpPr>
              <p:nvPr/>
            </p:nvSpPr>
            <p:spPr bwMode="auto">
              <a:xfrm>
                <a:off x="1157" y="2468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31" name="Rectangle 180"/>
              <p:cNvSpPr>
                <a:spLocks noChangeArrowheads="1"/>
              </p:cNvSpPr>
              <p:nvPr/>
            </p:nvSpPr>
            <p:spPr bwMode="auto">
              <a:xfrm>
                <a:off x="1574" y="2468"/>
                <a:ext cx="46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1" dirty="0">
                    <a:latin typeface="Arial Narrow" pitchFamily="34" charset="0"/>
                  </a:rPr>
                  <a:t>Urine</a:t>
                </a:r>
                <a:r>
                  <a:rPr lang="en-US" sz="1600" b="1" dirty="0">
                    <a:latin typeface="Arial Narrow" pitchFamily="34" charset="0"/>
                  </a:rPr>
                  <a:t> + Fecal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32" name="Rectangle 181"/>
              <p:cNvSpPr>
                <a:spLocks noChangeArrowheads="1"/>
              </p:cNvSpPr>
              <p:nvPr/>
            </p:nvSpPr>
            <p:spPr bwMode="auto">
              <a:xfrm>
                <a:off x="2438" y="2468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33" name="Rectangle 182"/>
              <p:cNvSpPr>
                <a:spLocks noChangeArrowheads="1"/>
              </p:cNvSpPr>
              <p:nvPr/>
            </p:nvSpPr>
            <p:spPr bwMode="auto">
              <a:xfrm>
                <a:off x="2666" y="2468"/>
                <a:ext cx="182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 dirty="0">
                    <a:latin typeface="Arial Narrow" pitchFamily="34" charset="0"/>
                  </a:rPr>
                  <a:t>Urine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34" name="Rectangle 183"/>
              <p:cNvSpPr>
                <a:spLocks noChangeArrowheads="1"/>
              </p:cNvSpPr>
              <p:nvPr/>
            </p:nvSpPr>
            <p:spPr bwMode="auto">
              <a:xfrm>
                <a:off x="3019" y="2468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35" name="Rectangle 184"/>
              <p:cNvSpPr>
                <a:spLocks noChangeArrowheads="1"/>
              </p:cNvSpPr>
              <p:nvPr/>
            </p:nvSpPr>
            <p:spPr bwMode="auto">
              <a:xfrm>
                <a:off x="201" y="2466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36" name="Line 185"/>
              <p:cNvSpPr>
                <a:spLocks noChangeShapeType="1"/>
              </p:cNvSpPr>
              <p:nvPr/>
            </p:nvSpPr>
            <p:spPr bwMode="auto">
              <a:xfrm>
                <a:off x="201" y="246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7" name="Line 186"/>
              <p:cNvSpPr>
                <a:spLocks noChangeShapeType="1"/>
              </p:cNvSpPr>
              <p:nvPr/>
            </p:nvSpPr>
            <p:spPr bwMode="auto">
              <a:xfrm>
                <a:off x="201" y="2466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8" name="Rectangle 187"/>
              <p:cNvSpPr>
                <a:spLocks noChangeArrowheads="1"/>
              </p:cNvSpPr>
              <p:nvPr/>
            </p:nvSpPr>
            <p:spPr bwMode="auto">
              <a:xfrm>
                <a:off x="205" y="2466"/>
                <a:ext cx="1325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39" name="Line 188"/>
              <p:cNvSpPr>
                <a:spLocks noChangeShapeType="1"/>
              </p:cNvSpPr>
              <p:nvPr/>
            </p:nvSpPr>
            <p:spPr bwMode="auto">
              <a:xfrm>
                <a:off x="205" y="2466"/>
                <a:ext cx="132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0" name="Rectangle 189"/>
              <p:cNvSpPr>
                <a:spLocks noChangeArrowheads="1"/>
              </p:cNvSpPr>
              <p:nvPr/>
            </p:nvSpPr>
            <p:spPr bwMode="auto">
              <a:xfrm>
                <a:off x="1530" y="2466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41" name="Line 190"/>
              <p:cNvSpPr>
                <a:spLocks noChangeShapeType="1"/>
              </p:cNvSpPr>
              <p:nvPr/>
            </p:nvSpPr>
            <p:spPr bwMode="auto">
              <a:xfrm>
                <a:off x="1530" y="246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2" name="Line 191"/>
              <p:cNvSpPr>
                <a:spLocks noChangeShapeType="1"/>
              </p:cNvSpPr>
              <p:nvPr/>
            </p:nvSpPr>
            <p:spPr bwMode="auto">
              <a:xfrm>
                <a:off x="1530" y="2466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3" name="Rectangle 192"/>
              <p:cNvSpPr>
                <a:spLocks noChangeArrowheads="1"/>
              </p:cNvSpPr>
              <p:nvPr/>
            </p:nvSpPr>
            <p:spPr bwMode="auto">
              <a:xfrm>
                <a:off x="1534" y="2466"/>
                <a:ext cx="1088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44" name="Line 193"/>
              <p:cNvSpPr>
                <a:spLocks noChangeShapeType="1"/>
              </p:cNvSpPr>
              <p:nvPr/>
            </p:nvSpPr>
            <p:spPr bwMode="auto">
              <a:xfrm>
                <a:off x="1534" y="2466"/>
                <a:ext cx="1088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5" name="Rectangle 194"/>
              <p:cNvSpPr>
                <a:spLocks noChangeArrowheads="1"/>
              </p:cNvSpPr>
              <p:nvPr/>
            </p:nvSpPr>
            <p:spPr bwMode="auto">
              <a:xfrm>
                <a:off x="2622" y="2466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46" name="Line 195"/>
              <p:cNvSpPr>
                <a:spLocks noChangeShapeType="1"/>
              </p:cNvSpPr>
              <p:nvPr/>
            </p:nvSpPr>
            <p:spPr bwMode="auto">
              <a:xfrm>
                <a:off x="2622" y="246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7" name="Line 196"/>
              <p:cNvSpPr>
                <a:spLocks noChangeShapeType="1"/>
              </p:cNvSpPr>
              <p:nvPr/>
            </p:nvSpPr>
            <p:spPr bwMode="auto">
              <a:xfrm>
                <a:off x="2622" y="2466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8" name="Rectangle 197"/>
              <p:cNvSpPr>
                <a:spLocks noChangeArrowheads="1"/>
              </p:cNvSpPr>
              <p:nvPr/>
            </p:nvSpPr>
            <p:spPr bwMode="auto">
              <a:xfrm>
                <a:off x="2626" y="2466"/>
                <a:ext cx="1145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49" name="Line 198"/>
              <p:cNvSpPr>
                <a:spLocks noChangeShapeType="1"/>
              </p:cNvSpPr>
              <p:nvPr/>
            </p:nvSpPr>
            <p:spPr bwMode="auto">
              <a:xfrm>
                <a:off x="2626" y="2466"/>
                <a:ext cx="1145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0" name="Rectangle 199"/>
              <p:cNvSpPr>
                <a:spLocks noChangeArrowheads="1"/>
              </p:cNvSpPr>
              <p:nvPr/>
            </p:nvSpPr>
            <p:spPr bwMode="auto">
              <a:xfrm>
                <a:off x="3771" y="2466"/>
                <a:ext cx="4" cy="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51" name="Line 200"/>
              <p:cNvSpPr>
                <a:spLocks noChangeShapeType="1"/>
              </p:cNvSpPr>
              <p:nvPr/>
            </p:nvSpPr>
            <p:spPr bwMode="auto">
              <a:xfrm>
                <a:off x="3771" y="2466"/>
                <a:ext cx="4" cy="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2" name="Line 201"/>
              <p:cNvSpPr>
                <a:spLocks noChangeShapeType="1"/>
              </p:cNvSpPr>
              <p:nvPr/>
            </p:nvSpPr>
            <p:spPr bwMode="auto">
              <a:xfrm>
                <a:off x="3771" y="2466"/>
                <a:ext cx="1" cy="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3" name="Rectangle 202"/>
              <p:cNvSpPr>
                <a:spLocks noChangeArrowheads="1"/>
              </p:cNvSpPr>
              <p:nvPr/>
            </p:nvSpPr>
            <p:spPr bwMode="auto">
              <a:xfrm>
                <a:off x="201" y="2470"/>
                <a:ext cx="4" cy="26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54" name="Line 203"/>
              <p:cNvSpPr>
                <a:spLocks noChangeShapeType="1"/>
              </p:cNvSpPr>
              <p:nvPr/>
            </p:nvSpPr>
            <p:spPr bwMode="auto">
              <a:xfrm>
                <a:off x="201" y="2470"/>
                <a:ext cx="1" cy="269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5" name="Rectangle 204"/>
              <p:cNvSpPr>
                <a:spLocks noChangeArrowheads="1"/>
              </p:cNvSpPr>
              <p:nvPr/>
            </p:nvSpPr>
            <p:spPr bwMode="auto">
              <a:xfrm>
                <a:off x="1530" y="2470"/>
                <a:ext cx="4" cy="26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56" name="Line 205"/>
              <p:cNvSpPr>
                <a:spLocks noChangeShapeType="1"/>
              </p:cNvSpPr>
              <p:nvPr/>
            </p:nvSpPr>
            <p:spPr bwMode="auto">
              <a:xfrm>
                <a:off x="1530" y="2470"/>
                <a:ext cx="1" cy="269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7" name="Rectangle 206"/>
              <p:cNvSpPr>
                <a:spLocks noChangeArrowheads="1"/>
              </p:cNvSpPr>
              <p:nvPr/>
            </p:nvSpPr>
            <p:spPr bwMode="auto">
              <a:xfrm>
                <a:off x="2622" y="2470"/>
                <a:ext cx="4" cy="26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58" name="Line 207"/>
              <p:cNvSpPr>
                <a:spLocks noChangeShapeType="1"/>
              </p:cNvSpPr>
              <p:nvPr/>
            </p:nvSpPr>
            <p:spPr bwMode="auto">
              <a:xfrm>
                <a:off x="2622" y="2470"/>
                <a:ext cx="1" cy="269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9" name="Rectangle 208"/>
              <p:cNvSpPr>
                <a:spLocks noChangeArrowheads="1"/>
              </p:cNvSpPr>
              <p:nvPr/>
            </p:nvSpPr>
            <p:spPr bwMode="auto">
              <a:xfrm>
                <a:off x="3771" y="2470"/>
                <a:ext cx="4" cy="26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60" name="Line 209"/>
              <p:cNvSpPr>
                <a:spLocks noChangeShapeType="1"/>
              </p:cNvSpPr>
              <p:nvPr/>
            </p:nvSpPr>
            <p:spPr bwMode="auto">
              <a:xfrm>
                <a:off x="3771" y="2470"/>
                <a:ext cx="1" cy="269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1" name="Rectangle 210"/>
              <p:cNvSpPr>
                <a:spLocks noChangeArrowheads="1"/>
              </p:cNvSpPr>
              <p:nvPr/>
            </p:nvSpPr>
            <p:spPr bwMode="auto">
              <a:xfrm>
                <a:off x="243" y="2740"/>
                <a:ext cx="665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1" dirty="0">
                    <a:latin typeface="Arial Narrow" pitchFamily="34" charset="0"/>
                  </a:rPr>
                  <a:t>Therapeutic dose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62" name="Rectangle 211"/>
              <p:cNvSpPr>
                <a:spLocks noChangeArrowheads="1"/>
              </p:cNvSpPr>
              <p:nvPr/>
            </p:nvSpPr>
            <p:spPr bwMode="auto">
              <a:xfrm>
                <a:off x="1387" y="2740"/>
                <a:ext cx="2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 dirty="0">
                    <a:latin typeface="Arial Narrow" pitchFamily="34" charset="0"/>
                  </a:rPr>
                  <a:t> </a:t>
                </a:r>
                <a:endParaRPr lang="en-US" dirty="0">
                  <a:latin typeface="Arial Narrow" pitchFamily="34" charset="0"/>
                </a:endParaRPr>
              </a:p>
            </p:txBody>
          </p:sp>
        </p:grpSp>
        <p:sp>
          <p:nvSpPr>
            <p:cNvPr id="7" name="Rectangle 213"/>
            <p:cNvSpPr>
              <a:spLocks noChangeArrowheads="1"/>
            </p:cNvSpPr>
            <p:nvPr/>
          </p:nvSpPr>
          <p:spPr bwMode="auto">
            <a:xfrm>
              <a:off x="1574" y="2740"/>
              <a:ext cx="335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40 </a:t>
              </a:r>
              <a:r>
                <a:rPr lang="en-US" b="1" dirty="0">
                  <a:latin typeface="Arial Narrow" pitchFamily="34" charset="0"/>
                </a:rPr>
                <a:t>mg/kg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8" name="Rectangle 214"/>
            <p:cNvSpPr>
              <a:spLocks noChangeArrowheads="1"/>
            </p:cNvSpPr>
            <p:nvPr/>
          </p:nvSpPr>
          <p:spPr bwMode="auto">
            <a:xfrm>
              <a:off x="2174" y="2740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9" name="Rectangle 215"/>
            <p:cNvSpPr>
              <a:spLocks noChangeArrowheads="1"/>
            </p:cNvSpPr>
            <p:nvPr/>
          </p:nvSpPr>
          <p:spPr bwMode="auto">
            <a:xfrm>
              <a:off x="2666" y="2740"/>
              <a:ext cx="308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75 mg/kg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" name="Rectangle 216"/>
            <p:cNvSpPr>
              <a:spLocks noChangeArrowheads="1"/>
            </p:cNvSpPr>
            <p:nvPr/>
          </p:nvSpPr>
          <p:spPr bwMode="auto">
            <a:xfrm>
              <a:off x="3266" y="2740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1" name="Rectangle 217"/>
            <p:cNvSpPr>
              <a:spLocks noChangeArrowheads="1"/>
            </p:cNvSpPr>
            <p:nvPr/>
          </p:nvSpPr>
          <p:spPr bwMode="auto">
            <a:xfrm>
              <a:off x="201" y="2739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" name="Line 218"/>
            <p:cNvSpPr>
              <a:spLocks noChangeShapeType="1"/>
            </p:cNvSpPr>
            <p:nvPr/>
          </p:nvSpPr>
          <p:spPr bwMode="auto">
            <a:xfrm>
              <a:off x="201" y="2739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Line 219"/>
            <p:cNvSpPr>
              <a:spLocks noChangeShapeType="1"/>
            </p:cNvSpPr>
            <p:nvPr/>
          </p:nvSpPr>
          <p:spPr bwMode="auto">
            <a:xfrm>
              <a:off x="201" y="2739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Rectangle 220"/>
            <p:cNvSpPr>
              <a:spLocks noChangeArrowheads="1"/>
            </p:cNvSpPr>
            <p:nvPr/>
          </p:nvSpPr>
          <p:spPr bwMode="auto">
            <a:xfrm>
              <a:off x="205" y="2739"/>
              <a:ext cx="1325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" name="Line 221"/>
            <p:cNvSpPr>
              <a:spLocks noChangeShapeType="1"/>
            </p:cNvSpPr>
            <p:nvPr/>
          </p:nvSpPr>
          <p:spPr bwMode="auto">
            <a:xfrm>
              <a:off x="205" y="2739"/>
              <a:ext cx="132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Rectangle 222"/>
            <p:cNvSpPr>
              <a:spLocks noChangeArrowheads="1"/>
            </p:cNvSpPr>
            <p:nvPr/>
          </p:nvSpPr>
          <p:spPr bwMode="auto">
            <a:xfrm>
              <a:off x="1530" y="2739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7" name="Line 223"/>
            <p:cNvSpPr>
              <a:spLocks noChangeShapeType="1"/>
            </p:cNvSpPr>
            <p:nvPr/>
          </p:nvSpPr>
          <p:spPr bwMode="auto">
            <a:xfrm>
              <a:off x="1530" y="2739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Line 224"/>
            <p:cNvSpPr>
              <a:spLocks noChangeShapeType="1"/>
            </p:cNvSpPr>
            <p:nvPr/>
          </p:nvSpPr>
          <p:spPr bwMode="auto">
            <a:xfrm>
              <a:off x="1530" y="2739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Rectangle 225"/>
            <p:cNvSpPr>
              <a:spLocks noChangeArrowheads="1"/>
            </p:cNvSpPr>
            <p:nvPr/>
          </p:nvSpPr>
          <p:spPr bwMode="auto">
            <a:xfrm>
              <a:off x="1534" y="2739"/>
              <a:ext cx="1088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" name="Line 226"/>
            <p:cNvSpPr>
              <a:spLocks noChangeShapeType="1"/>
            </p:cNvSpPr>
            <p:nvPr/>
          </p:nvSpPr>
          <p:spPr bwMode="auto">
            <a:xfrm>
              <a:off x="1534" y="2739"/>
              <a:ext cx="1088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Rectangle 227"/>
            <p:cNvSpPr>
              <a:spLocks noChangeArrowheads="1"/>
            </p:cNvSpPr>
            <p:nvPr/>
          </p:nvSpPr>
          <p:spPr bwMode="auto">
            <a:xfrm>
              <a:off x="2622" y="2739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" name="Line 228"/>
            <p:cNvSpPr>
              <a:spLocks noChangeShapeType="1"/>
            </p:cNvSpPr>
            <p:nvPr/>
          </p:nvSpPr>
          <p:spPr bwMode="auto">
            <a:xfrm>
              <a:off x="2622" y="2739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Line 229"/>
            <p:cNvSpPr>
              <a:spLocks noChangeShapeType="1"/>
            </p:cNvSpPr>
            <p:nvPr/>
          </p:nvSpPr>
          <p:spPr bwMode="auto">
            <a:xfrm>
              <a:off x="2622" y="2739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Rectangle 230"/>
            <p:cNvSpPr>
              <a:spLocks noChangeArrowheads="1"/>
            </p:cNvSpPr>
            <p:nvPr/>
          </p:nvSpPr>
          <p:spPr bwMode="auto">
            <a:xfrm>
              <a:off x="2626" y="2739"/>
              <a:ext cx="1145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5" name="Line 231"/>
            <p:cNvSpPr>
              <a:spLocks noChangeShapeType="1"/>
            </p:cNvSpPr>
            <p:nvPr/>
          </p:nvSpPr>
          <p:spPr bwMode="auto">
            <a:xfrm>
              <a:off x="2626" y="2739"/>
              <a:ext cx="114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Rectangle 232"/>
            <p:cNvSpPr>
              <a:spLocks noChangeArrowheads="1"/>
            </p:cNvSpPr>
            <p:nvPr/>
          </p:nvSpPr>
          <p:spPr bwMode="auto">
            <a:xfrm>
              <a:off x="3771" y="2739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7" name="Line 233"/>
            <p:cNvSpPr>
              <a:spLocks noChangeShapeType="1"/>
            </p:cNvSpPr>
            <p:nvPr/>
          </p:nvSpPr>
          <p:spPr bwMode="auto">
            <a:xfrm>
              <a:off x="3771" y="2739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Line 234"/>
            <p:cNvSpPr>
              <a:spLocks noChangeShapeType="1"/>
            </p:cNvSpPr>
            <p:nvPr/>
          </p:nvSpPr>
          <p:spPr bwMode="auto">
            <a:xfrm>
              <a:off x="3771" y="2739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Rectangle 235"/>
            <p:cNvSpPr>
              <a:spLocks noChangeArrowheads="1"/>
            </p:cNvSpPr>
            <p:nvPr/>
          </p:nvSpPr>
          <p:spPr bwMode="auto">
            <a:xfrm>
              <a:off x="201" y="2742"/>
              <a:ext cx="4" cy="2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0" name="Line 236"/>
            <p:cNvSpPr>
              <a:spLocks noChangeShapeType="1"/>
            </p:cNvSpPr>
            <p:nvPr/>
          </p:nvSpPr>
          <p:spPr bwMode="auto">
            <a:xfrm>
              <a:off x="201" y="2742"/>
              <a:ext cx="1" cy="26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Rectangle 237"/>
            <p:cNvSpPr>
              <a:spLocks noChangeArrowheads="1"/>
            </p:cNvSpPr>
            <p:nvPr/>
          </p:nvSpPr>
          <p:spPr bwMode="auto">
            <a:xfrm>
              <a:off x="1530" y="2742"/>
              <a:ext cx="4" cy="2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2" name="Line 238"/>
            <p:cNvSpPr>
              <a:spLocks noChangeShapeType="1"/>
            </p:cNvSpPr>
            <p:nvPr/>
          </p:nvSpPr>
          <p:spPr bwMode="auto">
            <a:xfrm>
              <a:off x="1530" y="2742"/>
              <a:ext cx="1" cy="26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Rectangle 239"/>
            <p:cNvSpPr>
              <a:spLocks noChangeArrowheads="1"/>
            </p:cNvSpPr>
            <p:nvPr/>
          </p:nvSpPr>
          <p:spPr bwMode="auto">
            <a:xfrm>
              <a:off x="2622" y="2742"/>
              <a:ext cx="4" cy="2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4" name="Line 240"/>
            <p:cNvSpPr>
              <a:spLocks noChangeShapeType="1"/>
            </p:cNvSpPr>
            <p:nvPr/>
          </p:nvSpPr>
          <p:spPr bwMode="auto">
            <a:xfrm>
              <a:off x="2622" y="2742"/>
              <a:ext cx="1" cy="26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Rectangle 241"/>
            <p:cNvSpPr>
              <a:spLocks noChangeArrowheads="1"/>
            </p:cNvSpPr>
            <p:nvPr/>
          </p:nvSpPr>
          <p:spPr bwMode="auto">
            <a:xfrm>
              <a:off x="3771" y="2742"/>
              <a:ext cx="4" cy="2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6" name="Line 242"/>
            <p:cNvSpPr>
              <a:spLocks noChangeShapeType="1"/>
            </p:cNvSpPr>
            <p:nvPr/>
          </p:nvSpPr>
          <p:spPr bwMode="auto">
            <a:xfrm>
              <a:off x="3771" y="2742"/>
              <a:ext cx="1" cy="26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Rectangle 243"/>
            <p:cNvSpPr>
              <a:spLocks noChangeArrowheads="1"/>
            </p:cNvSpPr>
            <p:nvPr/>
          </p:nvSpPr>
          <p:spPr bwMode="auto">
            <a:xfrm>
              <a:off x="243" y="3018"/>
              <a:ext cx="215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latin typeface="Arial Narrow" pitchFamily="34" charset="0"/>
                </a:rPr>
                <a:t>Route</a:t>
              </a:r>
            </a:p>
          </p:txBody>
        </p:sp>
        <p:sp>
          <p:nvSpPr>
            <p:cNvPr id="38" name="Rectangle 244"/>
            <p:cNvSpPr>
              <a:spLocks noChangeArrowheads="1"/>
            </p:cNvSpPr>
            <p:nvPr/>
          </p:nvSpPr>
          <p:spPr bwMode="auto">
            <a:xfrm>
              <a:off x="613" y="3018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9" name="Rectangle 245"/>
            <p:cNvSpPr>
              <a:spLocks noChangeArrowheads="1"/>
            </p:cNvSpPr>
            <p:nvPr/>
          </p:nvSpPr>
          <p:spPr bwMode="auto">
            <a:xfrm>
              <a:off x="1574" y="3018"/>
              <a:ext cx="3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latin typeface="Arial Narrow" pitchFamily="34" charset="0"/>
                </a:rPr>
                <a:t>Parenteral</a:t>
              </a:r>
            </a:p>
          </p:txBody>
        </p:sp>
        <p:sp>
          <p:nvSpPr>
            <p:cNvPr id="40" name="Rectangle 246"/>
            <p:cNvSpPr>
              <a:spLocks noChangeArrowheads="1"/>
            </p:cNvSpPr>
            <p:nvPr/>
          </p:nvSpPr>
          <p:spPr bwMode="auto">
            <a:xfrm>
              <a:off x="2212" y="3018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41" name="Rectangle 247"/>
            <p:cNvSpPr>
              <a:spLocks noChangeArrowheads="1"/>
            </p:cNvSpPr>
            <p:nvPr/>
          </p:nvSpPr>
          <p:spPr bwMode="auto">
            <a:xfrm>
              <a:off x="2666" y="3018"/>
              <a:ext cx="13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 Narrow" pitchFamily="34" charset="0"/>
                </a:rPr>
                <a:t>Oral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42" name="Rectangle 248"/>
            <p:cNvSpPr>
              <a:spLocks noChangeArrowheads="1"/>
            </p:cNvSpPr>
            <p:nvPr/>
          </p:nvSpPr>
          <p:spPr bwMode="auto">
            <a:xfrm>
              <a:off x="2927" y="3018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43" name="Rectangle 249"/>
            <p:cNvSpPr>
              <a:spLocks noChangeArrowheads="1"/>
            </p:cNvSpPr>
            <p:nvPr/>
          </p:nvSpPr>
          <p:spPr bwMode="auto">
            <a:xfrm>
              <a:off x="201" y="3011"/>
              <a:ext cx="4" cy="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44" name="Line 250"/>
            <p:cNvSpPr>
              <a:spLocks noChangeShapeType="1"/>
            </p:cNvSpPr>
            <p:nvPr/>
          </p:nvSpPr>
          <p:spPr bwMode="auto">
            <a:xfrm>
              <a:off x="201" y="3011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Line 251"/>
            <p:cNvSpPr>
              <a:spLocks noChangeShapeType="1"/>
            </p:cNvSpPr>
            <p:nvPr/>
          </p:nvSpPr>
          <p:spPr bwMode="auto">
            <a:xfrm>
              <a:off x="201" y="3011"/>
              <a:ext cx="1" cy="4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Rectangle 252"/>
            <p:cNvSpPr>
              <a:spLocks noChangeArrowheads="1"/>
            </p:cNvSpPr>
            <p:nvPr/>
          </p:nvSpPr>
          <p:spPr bwMode="auto">
            <a:xfrm>
              <a:off x="205" y="3011"/>
              <a:ext cx="1325" cy="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47" name="Line 253"/>
            <p:cNvSpPr>
              <a:spLocks noChangeShapeType="1"/>
            </p:cNvSpPr>
            <p:nvPr/>
          </p:nvSpPr>
          <p:spPr bwMode="auto">
            <a:xfrm>
              <a:off x="205" y="3011"/>
              <a:ext cx="132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Rectangle 254"/>
            <p:cNvSpPr>
              <a:spLocks noChangeArrowheads="1"/>
            </p:cNvSpPr>
            <p:nvPr/>
          </p:nvSpPr>
          <p:spPr bwMode="auto">
            <a:xfrm>
              <a:off x="1530" y="3011"/>
              <a:ext cx="4" cy="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49" name="Line 255"/>
            <p:cNvSpPr>
              <a:spLocks noChangeShapeType="1"/>
            </p:cNvSpPr>
            <p:nvPr/>
          </p:nvSpPr>
          <p:spPr bwMode="auto">
            <a:xfrm>
              <a:off x="1530" y="3011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Line 256"/>
            <p:cNvSpPr>
              <a:spLocks noChangeShapeType="1"/>
            </p:cNvSpPr>
            <p:nvPr/>
          </p:nvSpPr>
          <p:spPr bwMode="auto">
            <a:xfrm>
              <a:off x="1530" y="3011"/>
              <a:ext cx="1" cy="4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Rectangle 257"/>
            <p:cNvSpPr>
              <a:spLocks noChangeArrowheads="1"/>
            </p:cNvSpPr>
            <p:nvPr/>
          </p:nvSpPr>
          <p:spPr bwMode="auto">
            <a:xfrm>
              <a:off x="1534" y="3011"/>
              <a:ext cx="1088" cy="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52" name="Line 258"/>
            <p:cNvSpPr>
              <a:spLocks noChangeShapeType="1"/>
            </p:cNvSpPr>
            <p:nvPr/>
          </p:nvSpPr>
          <p:spPr bwMode="auto">
            <a:xfrm>
              <a:off x="1534" y="3011"/>
              <a:ext cx="1088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Rectangle 259"/>
            <p:cNvSpPr>
              <a:spLocks noChangeArrowheads="1"/>
            </p:cNvSpPr>
            <p:nvPr/>
          </p:nvSpPr>
          <p:spPr bwMode="auto">
            <a:xfrm>
              <a:off x="2622" y="3011"/>
              <a:ext cx="4" cy="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54" name="Line 260"/>
            <p:cNvSpPr>
              <a:spLocks noChangeShapeType="1"/>
            </p:cNvSpPr>
            <p:nvPr/>
          </p:nvSpPr>
          <p:spPr bwMode="auto">
            <a:xfrm>
              <a:off x="2622" y="3011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Line 261"/>
            <p:cNvSpPr>
              <a:spLocks noChangeShapeType="1"/>
            </p:cNvSpPr>
            <p:nvPr/>
          </p:nvSpPr>
          <p:spPr bwMode="auto">
            <a:xfrm>
              <a:off x="2622" y="3011"/>
              <a:ext cx="1" cy="4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Rectangle 262"/>
            <p:cNvSpPr>
              <a:spLocks noChangeArrowheads="1"/>
            </p:cNvSpPr>
            <p:nvPr/>
          </p:nvSpPr>
          <p:spPr bwMode="auto">
            <a:xfrm>
              <a:off x="2626" y="3011"/>
              <a:ext cx="1145" cy="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57" name="Line 263"/>
            <p:cNvSpPr>
              <a:spLocks noChangeShapeType="1"/>
            </p:cNvSpPr>
            <p:nvPr/>
          </p:nvSpPr>
          <p:spPr bwMode="auto">
            <a:xfrm>
              <a:off x="2626" y="3011"/>
              <a:ext cx="114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Rectangle 264"/>
            <p:cNvSpPr>
              <a:spLocks noChangeArrowheads="1"/>
            </p:cNvSpPr>
            <p:nvPr/>
          </p:nvSpPr>
          <p:spPr bwMode="auto">
            <a:xfrm>
              <a:off x="3771" y="3011"/>
              <a:ext cx="4" cy="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59" name="Line 265"/>
            <p:cNvSpPr>
              <a:spLocks noChangeShapeType="1"/>
            </p:cNvSpPr>
            <p:nvPr/>
          </p:nvSpPr>
          <p:spPr bwMode="auto">
            <a:xfrm>
              <a:off x="3771" y="3011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Line 266"/>
            <p:cNvSpPr>
              <a:spLocks noChangeShapeType="1"/>
            </p:cNvSpPr>
            <p:nvPr/>
          </p:nvSpPr>
          <p:spPr bwMode="auto">
            <a:xfrm>
              <a:off x="3771" y="3011"/>
              <a:ext cx="1" cy="4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Rectangle 267"/>
            <p:cNvSpPr>
              <a:spLocks noChangeArrowheads="1"/>
            </p:cNvSpPr>
            <p:nvPr/>
          </p:nvSpPr>
          <p:spPr bwMode="auto">
            <a:xfrm>
              <a:off x="201" y="3015"/>
              <a:ext cx="4" cy="2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62" name="Line 268"/>
            <p:cNvSpPr>
              <a:spLocks noChangeShapeType="1"/>
            </p:cNvSpPr>
            <p:nvPr/>
          </p:nvSpPr>
          <p:spPr bwMode="auto">
            <a:xfrm>
              <a:off x="201" y="3015"/>
              <a:ext cx="1" cy="26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Rectangle 269"/>
            <p:cNvSpPr>
              <a:spLocks noChangeArrowheads="1"/>
            </p:cNvSpPr>
            <p:nvPr/>
          </p:nvSpPr>
          <p:spPr bwMode="auto">
            <a:xfrm>
              <a:off x="1530" y="3015"/>
              <a:ext cx="4" cy="2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64" name="Line 270"/>
            <p:cNvSpPr>
              <a:spLocks noChangeShapeType="1"/>
            </p:cNvSpPr>
            <p:nvPr/>
          </p:nvSpPr>
          <p:spPr bwMode="auto">
            <a:xfrm>
              <a:off x="1530" y="3015"/>
              <a:ext cx="1" cy="26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Rectangle 271"/>
            <p:cNvSpPr>
              <a:spLocks noChangeArrowheads="1"/>
            </p:cNvSpPr>
            <p:nvPr/>
          </p:nvSpPr>
          <p:spPr bwMode="auto">
            <a:xfrm>
              <a:off x="2622" y="3015"/>
              <a:ext cx="4" cy="2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66" name="Line 272"/>
            <p:cNvSpPr>
              <a:spLocks noChangeShapeType="1"/>
            </p:cNvSpPr>
            <p:nvPr/>
          </p:nvSpPr>
          <p:spPr bwMode="auto">
            <a:xfrm>
              <a:off x="2622" y="3015"/>
              <a:ext cx="1" cy="26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Rectangle 273"/>
            <p:cNvSpPr>
              <a:spLocks noChangeArrowheads="1"/>
            </p:cNvSpPr>
            <p:nvPr/>
          </p:nvSpPr>
          <p:spPr bwMode="auto">
            <a:xfrm>
              <a:off x="3771" y="3015"/>
              <a:ext cx="4" cy="2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68" name="Line 274"/>
            <p:cNvSpPr>
              <a:spLocks noChangeShapeType="1"/>
            </p:cNvSpPr>
            <p:nvPr/>
          </p:nvSpPr>
          <p:spPr bwMode="auto">
            <a:xfrm>
              <a:off x="3771" y="3015"/>
              <a:ext cx="1" cy="26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Rectangle 275"/>
            <p:cNvSpPr>
              <a:spLocks noChangeArrowheads="1"/>
            </p:cNvSpPr>
            <p:nvPr/>
          </p:nvSpPr>
          <p:spPr bwMode="auto">
            <a:xfrm>
              <a:off x="243" y="3291"/>
              <a:ext cx="63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latin typeface="Arial Narrow" pitchFamily="34" charset="0"/>
                </a:rPr>
                <a:t>Clinical</a:t>
              </a:r>
              <a:r>
                <a:rPr lang="en-US" sz="1600" dirty="0">
                  <a:latin typeface="Arial Narrow" pitchFamily="34" charset="0"/>
                </a:rPr>
                <a:t> Experience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70" name="Rectangle 276"/>
            <p:cNvSpPr>
              <a:spLocks noChangeArrowheads="1"/>
            </p:cNvSpPr>
            <p:nvPr/>
          </p:nvSpPr>
          <p:spPr bwMode="auto">
            <a:xfrm>
              <a:off x="733" y="3277"/>
              <a:ext cx="49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71" name="Rectangle 277"/>
            <p:cNvSpPr>
              <a:spLocks noChangeArrowheads="1"/>
            </p:cNvSpPr>
            <p:nvPr/>
          </p:nvSpPr>
          <p:spPr bwMode="auto">
            <a:xfrm>
              <a:off x="1418" y="3291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72" name="Rectangle 278"/>
            <p:cNvSpPr>
              <a:spLocks noChangeArrowheads="1"/>
            </p:cNvSpPr>
            <p:nvPr/>
          </p:nvSpPr>
          <p:spPr bwMode="auto">
            <a:xfrm>
              <a:off x="1574" y="3291"/>
              <a:ext cx="2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latin typeface="Arial Narrow" pitchFamily="34" charset="0"/>
                </a:rPr>
                <a:t>40 yrs.</a:t>
              </a:r>
            </a:p>
          </p:txBody>
        </p:sp>
        <p:sp>
          <p:nvSpPr>
            <p:cNvPr id="73" name="Rectangle 279"/>
            <p:cNvSpPr>
              <a:spLocks noChangeArrowheads="1"/>
            </p:cNvSpPr>
            <p:nvPr/>
          </p:nvSpPr>
          <p:spPr bwMode="auto">
            <a:xfrm>
              <a:off x="1990" y="3291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74" name="Rectangle 280"/>
            <p:cNvSpPr>
              <a:spLocks noChangeArrowheads="1"/>
            </p:cNvSpPr>
            <p:nvPr/>
          </p:nvSpPr>
          <p:spPr bwMode="auto">
            <a:xfrm>
              <a:off x="2666" y="3291"/>
              <a:ext cx="20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 Narrow" pitchFamily="34" charset="0"/>
                </a:rPr>
                <a:t>26 yrs.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75" name="Rectangle 281"/>
            <p:cNvSpPr>
              <a:spLocks noChangeArrowheads="1"/>
            </p:cNvSpPr>
            <p:nvPr/>
          </p:nvSpPr>
          <p:spPr bwMode="auto">
            <a:xfrm>
              <a:off x="3082" y="3291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76" name="Rectangle 282"/>
            <p:cNvSpPr>
              <a:spLocks noChangeArrowheads="1"/>
            </p:cNvSpPr>
            <p:nvPr/>
          </p:nvSpPr>
          <p:spPr bwMode="auto">
            <a:xfrm>
              <a:off x="201" y="3284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77" name="Line 283"/>
            <p:cNvSpPr>
              <a:spLocks noChangeShapeType="1"/>
            </p:cNvSpPr>
            <p:nvPr/>
          </p:nvSpPr>
          <p:spPr bwMode="auto">
            <a:xfrm>
              <a:off x="201" y="3284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Line 284"/>
            <p:cNvSpPr>
              <a:spLocks noChangeShapeType="1"/>
            </p:cNvSpPr>
            <p:nvPr/>
          </p:nvSpPr>
          <p:spPr bwMode="auto">
            <a:xfrm>
              <a:off x="201" y="3284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Rectangle 285"/>
            <p:cNvSpPr>
              <a:spLocks noChangeArrowheads="1"/>
            </p:cNvSpPr>
            <p:nvPr/>
          </p:nvSpPr>
          <p:spPr bwMode="auto">
            <a:xfrm>
              <a:off x="205" y="3284"/>
              <a:ext cx="1325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80" name="Line 286"/>
            <p:cNvSpPr>
              <a:spLocks noChangeShapeType="1"/>
            </p:cNvSpPr>
            <p:nvPr/>
          </p:nvSpPr>
          <p:spPr bwMode="auto">
            <a:xfrm>
              <a:off x="205" y="3284"/>
              <a:ext cx="132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Rectangle 287"/>
            <p:cNvSpPr>
              <a:spLocks noChangeArrowheads="1"/>
            </p:cNvSpPr>
            <p:nvPr/>
          </p:nvSpPr>
          <p:spPr bwMode="auto">
            <a:xfrm>
              <a:off x="1530" y="3284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82" name="Line 288"/>
            <p:cNvSpPr>
              <a:spLocks noChangeShapeType="1"/>
            </p:cNvSpPr>
            <p:nvPr/>
          </p:nvSpPr>
          <p:spPr bwMode="auto">
            <a:xfrm>
              <a:off x="1530" y="3284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Line 289"/>
            <p:cNvSpPr>
              <a:spLocks noChangeShapeType="1"/>
            </p:cNvSpPr>
            <p:nvPr/>
          </p:nvSpPr>
          <p:spPr bwMode="auto">
            <a:xfrm>
              <a:off x="1530" y="3284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Rectangle 290"/>
            <p:cNvSpPr>
              <a:spLocks noChangeArrowheads="1"/>
            </p:cNvSpPr>
            <p:nvPr/>
          </p:nvSpPr>
          <p:spPr bwMode="auto">
            <a:xfrm>
              <a:off x="1534" y="3284"/>
              <a:ext cx="1088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85" name="Line 291"/>
            <p:cNvSpPr>
              <a:spLocks noChangeShapeType="1"/>
            </p:cNvSpPr>
            <p:nvPr/>
          </p:nvSpPr>
          <p:spPr bwMode="auto">
            <a:xfrm>
              <a:off x="1534" y="3284"/>
              <a:ext cx="1088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Rectangle 292"/>
            <p:cNvSpPr>
              <a:spLocks noChangeArrowheads="1"/>
            </p:cNvSpPr>
            <p:nvPr/>
          </p:nvSpPr>
          <p:spPr bwMode="auto">
            <a:xfrm>
              <a:off x="2622" y="3284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87" name="Line 293"/>
            <p:cNvSpPr>
              <a:spLocks noChangeShapeType="1"/>
            </p:cNvSpPr>
            <p:nvPr/>
          </p:nvSpPr>
          <p:spPr bwMode="auto">
            <a:xfrm>
              <a:off x="2622" y="3284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Line 294"/>
            <p:cNvSpPr>
              <a:spLocks noChangeShapeType="1"/>
            </p:cNvSpPr>
            <p:nvPr/>
          </p:nvSpPr>
          <p:spPr bwMode="auto">
            <a:xfrm>
              <a:off x="2622" y="3284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Rectangle 295"/>
            <p:cNvSpPr>
              <a:spLocks noChangeArrowheads="1"/>
            </p:cNvSpPr>
            <p:nvPr/>
          </p:nvSpPr>
          <p:spPr bwMode="auto">
            <a:xfrm>
              <a:off x="2626" y="3284"/>
              <a:ext cx="1145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90" name="Line 296"/>
            <p:cNvSpPr>
              <a:spLocks noChangeShapeType="1"/>
            </p:cNvSpPr>
            <p:nvPr/>
          </p:nvSpPr>
          <p:spPr bwMode="auto">
            <a:xfrm>
              <a:off x="2626" y="3284"/>
              <a:ext cx="114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" name="Rectangle 297"/>
            <p:cNvSpPr>
              <a:spLocks noChangeArrowheads="1"/>
            </p:cNvSpPr>
            <p:nvPr/>
          </p:nvSpPr>
          <p:spPr bwMode="auto">
            <a:xfrm>
              <a:off x="3771" y="3284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92" name="Line 298"/>
            <p:cNvSpPr>
              <a:spLocks noChangeShapeType="1"/>
            </p:cNvSpPr>
            <p:nvPr/>
          </p:nvSpPr>
          <p:spPr bwMode="auto">
            <a:xfrm>
              <a:off x="3771" y="3284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Line 299"/>
            <p:cNvSpPr>
              <a:spLocks noChangeShapeType="1"/>
            </p:cNvSpPr>
            <p:nvPr/>
          </p:nvSpPr>
          <p:spPr bwMode="auto">
            <a:xfrm>
              <a:off x="3771" y="3284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300"/>
            <p:cNvSpPr>
              <a:spLocks noChangeArrowheads="1"/>
            </p:cNvSpPr>
            <p:nvPr/>
          </p:nvSpPr>
          <p:spPr bwMode="auto">
            <a:xfrm>
              <a:off x="201" y="3287"/>
              <a:ext cx="4" cy="27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95" name="Line 301"/>
            <p:cNvSpPr>
              <a:spLocks noChangeShapeType="1"/>
            </p:cNvSpPr>
            <p:nvPr/>
          </p:nvSpPr>
          <p:spPr bwMode="auto">
            <a:xfrm>
              <a:off x="201" y="3287"/>
              <a:ext cx="1" cy="27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6" name="Rectangle 302"/>
            <p:cNvSpPr>
              <a:spLocks noChangeArrowheads="1"/>
            </p:cNvSpPr>
            <p:nvPr/>
          </p:nvSpPr>
          <p:spPr bwMode="auto">
            <a:xfrm>
              <a:off x="1530" y="3287"/>
              <a:ext cx="4" cy="27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97" name="Line 303"/>
            <p:cNvSpPr>
              <a:spLocks noChangeShapeType="1"/>
            </p:cNvSpPr>
            <p:nvPr/>
          </p:nvSpPr>
          <p:spPr bwMode="auto">
            <a:xfrm>
              <a:off x="1530" y="3287"/>
              <a:ext cx="1" cy="27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Rectangle 304"/>
            <p:cNvSpPr>
              <a:spLocks noChangeArrowheads="1"/>
            </p:cNvSpPr>
            <p:nvPr/>
          </p:nvSpPr>
          <p:spPr bwMode="auto">
            <a:xfrm>
              <a:off x="2622" y="3287"/>
              <a:ext cx="4" cy="27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99" name="Line 305"/>
            <p:cNvSpPr>
              <a:spLocks noChangeShapeType="1"/>
            </p:cNvSpPr>
            <p:nvPr/>
          </p:nvSpPr>
          <p:spPr bwMode="auto">
            <a:xfrm>
              <a:off x="2622" y="3287"/>
              <a:ext cx="1" cy="27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Rectangle 306"/>
            <p:cNvSpPr>
              <a:spLocks noChangeArrowheads="1"/>
            </p:cNvSpPr>
            <p:nvPr/>
          </p:nvSpPr>
          <p:spPr bwMode="auto">
            <a:xfrm>
              <a:off x="3771" y="3287"/>
              <a:ext cx="4" cy="27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1" name="Line 307"/>
            <p:cNvSpPr>
              <a:spLocks noChangeShapeType="1"/>
            </p:cNvSpPr>
            <p:nvPr/>
          </p:nvSpPr>
          <p:spPr bwMode="auto">
            <a:xfrm>
              <a:off x="3771" y="3287"/>
              <a:ext cx="1" cy="27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" name="Rectangle 308"/>
            <p:cNvSpPr>
              <a:spLocks noChangeArrowheads="1"/>
            </p:cNvSpPr>
            <p:nvPr/>
          </p:nvSpPr>
          <p:spPr bwMode="auto">
            <a:xfrm>
              <a:off x="243" y="3558"/>
              <a:ext cx="40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Side Effects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3" name="Rectangle 309"/>
            <p:cNvSpPr>
              <a:spLocks noChangeArrowheads="1"/>
            </p:cNvSpPr>
            <p:nvPr/>
          </p:nvSpPr>
          <p:spPr bwMode="auto">
            <a:xfrm>
              <a:off x="1034" y="3558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4" name="Rectangle 310"/>
            <p:cNvSpPr>
              <a:spLocks noChangeArrowheads="1"/>
            </p:cNvSpPr>
            <p:nvPr/>
          </p:nvSpPr>
          <p:spPr bwMode="auto">
            <a:xfrm>
              <a:off x="1574" y="3558"/>
              <a:ext cx="43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latin typeface="Arial Narrow" pitchFamily="34" charset="0"/>
                </a:rPr>
                <a:t>Ototoxicity</a:t>
              </a:r>
              <a:r>
                <a:rPr lang="en-US" sz="1600" b="1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5" name="Rectangle 311"/>
            <p:cNvSpPr>
              <a:spLocks noChangeArrowheads="1"/>
            </p:cNvSpPr>
            <p:nvPr/>
          </p:nvSpPr>
          <p:spPr bwMode="auto">
            <a:xfrm>
              <a:off x="1574" y="3708"/>
              <a:ext cx="59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latin typeface="Arial Narrow" pitchFamily="34" charset="0"/>
                </a:rPr>
                <a:t>Retinal toxicity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6" name="Rectangle 312"/>
            <p:cNvSpPr>
              <a:spLocks noChangeArrowheads="1"/>
            </p:cNvSpPr>
            <p:nvPr/>
          </p:nvSpPr>
          <p:spPr bwMode="auto">
            <a:xfrm>
              <a:off x="1574" y="3858"/>
              <a:ext cx="528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latin typeface="Arial Narrow" pitchFamily="34" charset="0"/>
                </a:rPr>
                <a:t>growth</a:t>
              </a: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b="1" dirty="0">
                  <a:latin typeface="Arial Narrow" pitchFamily="34" charset="0"/>
                </a:rPr>
                <a:t>failure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7" name="Rectangle 313"/>
            <p:cNvSpPr>
              <a:spLocks noChangeArrowheads="1"/>
            </p:cNvSpPr>
            <p:nvPr/>
          </p:nvSpPr>
          <p:spPr bwMode="auto">
            <a:xfrm>
              <a:off x="2488" y="3858"/>
              <a:ext cx="20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8" name="Rectangle 314"/>
            <p:cNvSpPr>
              <a:spLocks noChangeArrowheads="1"/>
            </p:cNvSpPr>
            <p:nvPr/>
          </p:nvSpPr>
          <p:spPr bwMode="auto">
            <a:xfrm>
              <a:off x="2666" y="3558"/>
              <a:ext cx="44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Arthropathy,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09" name="Rectangle 315"/>
            <p:cNvSpPr>
              <a:spLocks noChangeArrowheads="1"/>
            </p:cNvSpPr>
            <p:nvPr/>
          </p:nvSpPr>
          <p:spPr bwMode="auto">
            <a:xfrm>
              <a:off x="2666" y="3708"/>
              <a:ext cx="56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agranulocytosis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10" name="Rectangle 316"/>
            <p:cNvSpPr>
              <a:spLocks noChangeArrowheads="1"/>
            </p:cNvSpPr>
            <p:nvPr/>
          </p:nvSpPr>
          <p:spPr bwMode="auto">
            <a:xfrm>
              <a:off x="2666" y="3858"/>
              <a:ext cx="510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GI disturbance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11" name="Rectangle 317"/>
            <p:cNvSpPr>
              <a:spLocks noChangeArrowheads="1"/>
            </p:cNvSpPr>
            <p:nvPr/>
          </p:nvSpPr>
          <p:spPr bwMode="auto">
            <a:xfrm>
              <a:off x="3633" y="3858"/>
              <a:ext cx="20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12" name="Rectangle 318"/>
            <p:cNvSpPr>
              <a:spLocks noChangeArrowheads="1"/>
            </p:cNvSpPr>
            <p:nvPr/>
          </p:nvSpPr>
          <p:spPr bwMode="auto">
            <a:xfrm>
              <a:off x="201" y="3557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13" name="Line 319"/>
            <p:cNvSpPr>
              <a:spLocks noChangeShapeType="1"/>
            </p:cNvSpPr>
            <p:nvPr/>
          </p:nvSpPr>
          <p:spPr bwMode="auto">
            <a:xfrm>
              <a:off x="201" y="3557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" name="Line 320"/>
            <p:cNvSpPr>
              <a:spLocks noChangeShapeType="1"/>
            </p:cNvSpPr>
            <p:nvPr/>
          </p:nvSpPr>
          <p:spPr bwMode="auto">
            <a:xfrm>
              <a:off x="201" y="3557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Rectangle 321"/>
            <p:cNvSpPr>
              <a:spLocks noChangeArrowheads="1"/>
            </p:cNvSpPr>
            <p:nvPr/>
          </p:nvSpPr>
          <p:spPr bwMode="auto">
            <a:xfrm>
              <a:off x="205" y="3557"/>
              <a:ext cx="1325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16" name="Line 322"/>
            <p:cNvSpPr>
              <a:spLocks noChangeShapeType="1"/>
            </p:cNvSpPr>
            <p:nvPr/>
          </p:nvSpPr>
          <p:spPr bwMode="auto">
            <a:xfrm>
              <a:off x="205" y="3557"/>
              <a:ext cx="132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7" name="Rectangle 323"/>
            <p:cNvSpPr>
              <a:spLocks noChangeArrowheads="1"/>
            </p:cNvSpPr>
            <p:nvPr/>
          </p:nvSpPr>
          <p:spPr bwMode="auto">
            <a:xfrm>
              <a:off x="1530" y="3557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18" name="Line 324"/>
            <p:cNvSpPr>
              <a:spLocks noChangeShapeType="1"/>
            </p:cNvSpPr>
            <p:nvPr/>
          </p:nvSpPr>
          <p:spPr bwMode="auto">
            <a:xfrm>
              <a:off x="1530" y="3557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9" name="Line 325"/>
            <p:cNvSpPr>
              <a:spLocks noChangeShapeType="1"/>
            </p:cNvSpPr>
            <p:nvPr/>
          </p:nvSpPr>
          <p:spPr bwMode="auto">
            <a:xfrm>
              <a:off x="1530" y="3557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0" name="Rectangle 326"/>
            <p:cNvSpPr>
              <a:spLocks noChangeArrowheads="1"/>
            </p:cNvSpPr>
            <p:nvPr/>
          </p:nvSpPr>
          <p:spPr bwMode="auto">
            <a:xfrm>
              <a:off x="1534" y="3557"/>
              <a:ext cx="1088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1" name="Line 327"/>
            <p:cNvSpPr>
              <a:spLocks noChangeShapeType="1"/>
            </p:cNvSpPr>
            <p:nvPr/>
          </p:nvSpPr>
          <p:spPr bwMode="auto">
            <a:xfrm>
              <a:off x="1534" y="3557"/>
              <a:ext cx="1088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" name="Rectangle 328"/>
            <p:cNvSpPr>
              <a:spLocks noChangeArrowheads="1"/>
            </p:cNvSpPr>
            <p:nvPr/>
          </p:nvSpPr>
          <p:spPr bwMode="auto">
            <a:xfrm>
              <a:off x="2622" y="3557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3" name="Line 329"/>
            <p:cNvSpPr>
              <a:spLocks noChangeShapeType="1"/>
            </p:cNvSpPr>
            <p:nvPr/>
          </p:nvSpPr>
          <p:spPr bwMode="auto">
            <a:xfrm>
              <a:off x="2622" y="3557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4" name="Line 330"/>
            <p:cNvSpPr>
              <a:spLocks noChangeShapeType="1"/>
            </p:cNvSpPr>
            <p:nvPr/>
          </p:nvSpPr>
          <p:spPr bwMode="auto">
            <a:xfrm>
              <a:off x="2622" y="3557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5" name="Rectangle 331"/>
            <p:cNvSpPr>
              <a:spLocks noChangeArrowheads="1"/>
            </p:cNvSpPr>
            <p:nvPr/>
          </p:nvSpPr>
          <p:spPr bwMode="auto">
            <a:xfrm>
              <a:off x="2626" y="3557"/>
              <a:ext cx="1145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6" name="Line 332"/>
            <p:cNvSpPr>
              <a:spLocks noChangeShapeType="1"/>
            </p:cNvSpPr>
            <p:nvPr/>
          </p:nvSpPr>
          <p:spPr bwMode="auto">
            <a:xfrm>
              <a:off x="2626" y="3557"/>
              <a:ext cx="114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7" name="Rectangle 333"/>
            <p:cNvSpPr>
              <a:spLocks noChangeArrowheads="1"/>
            </p:cNvSpPr>
            <p:nvPr/>
          </p:nvSpPr>
          <p:spPr bwMode="auto">
            <a:xfrm>
              <a:off x="3771" y="3557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8" name="Line 334"/>
            <p:cNvSpPr>
              <a:spLocks noChangeShapeType="1"/>
            </p:cNvSpPr>
            <p:nvPr/>
          </p:nvSpPr>
          <p:spPr bwMode="auto">
            <a:xfrm>
              <a:off x="3771" y="3557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" name="Line 335"/>
            <p:cNvSpPr>
              <a:spLocks noChangeShapeType="1"/>
            </p:cNvSpPr>
            <p:nvPr/>
          </p:nvSpPr>
          <p:spPr bwMode="auto">
            <a:xfrm>
              <a:off x="3771" y="3557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" name="Rectangle 336"/>
            <p:cNvSpPr>
              <a:spLocks noChangeArrowheads="1"/>
            </p:cNvSpPr>
            <p:nvPr/>
          </p:nvSpPr>
          <p:spPr bwMode="auto">
            <a:xfrm>
              <a:off x="201" y="3560"/>
              <a:ext cx="4" cy="4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1" name="Line 337"/>
            <p:cNvSpPr>
              <a:spLocks noChangeShapeType="1"/>
            </p:cNvSpPr>
            <p:nvPr/>
          </p:nvSpPr>
          <p:spPr bwMode="auto">
            <a:xfrm>
              <a:off x="201" y="3560"/>
              <a:ext cx="1" cy="4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" name="Rectangle 338"/>
            <p:cNvSpPr>
              <a:spLocks noChangeArrowheads="1"/>
            </p:cNvSpPr>
            <p:nvPr/>
          </p:nvSpPr>
          <p:spPr bwMode="auto">
            <a:xfrm>
              <a:off x="201" y="4013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3" name="Line 339"/>
            <p:cNvSpPr>
              <a:spLocks noChangeShapeType="1"/>
            </p:cNvSpPr>
            <p:nvPr/>
          </p:nvSpPr>
          <p:spPr bwMode="auto">
            <a:xfrm>
              <a:off x="201" y="4013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" name="Line 340"/>
            <p:cNvSpPr>
              <a:spLocks noChangeShapeType="1"/>
            </p:cNvSpPr>
            <p:nvPr/>
          </p:nvSpPr>
          <p:spPr bwMode="auto">
            <a:xfrm>
              <a:off x="201" y="4013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" name="Rectangle 341"/>
            <p:cNvSpPr>
              <a:spLocks noChangeArrowheads="1"/>
            </p:cNvSpPr>
            <p:nvPr/>
          </p:nvSpPr>
          <p:spPr bwMode="auto">
            <a:xfrm>
              <a:off x="201" y="4013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6" name="Line 342"/>
            <p:cNvSpPr>
              <a:spLocks noChangeShapeType="1"/>
            </p:cNvSpPr>
            <p:nvPr/>
          </p:nvSpPr>
          <p:spPr bwMode="auto">
            <a:xfrm>
              <a:off x="201" y="4013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Line 343"/>
            <p:cNvSpPr>
              <a:spLocks noChangeShapeType="1"/>
            </p:cNvSpPr>
            <p:nvPr/>
          </p:nvSpPr>
          <p:spPr bwMode="auto">
            <a:xfrm>
              <a:off x="201" y="4013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" name="Rectangle 344"/>
            <p:cNvSpPr>
              <a:spLocks noChangeArrowheads="1"/>
            </p:cNvSpPr>
            <p:nvPr/>
          </p:nvSpPr>
          <p:spPr bwMode="auto">
            <a:xfrm>
              <a:off x="205" y="4013"/>
              <a:ext cx="1325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9" name="Line 345"/>
            <p:cNvSpPr>
              <a:spLocks noChangeShapeType="1"/>
            </p:cNvSpPr>
            <p:nvPr/>
          </p:nvSpPr>
          <p:spPr bwMode="auto">
            <a:xfrm>
              <a:off x="205" y="4013"/>
              <a:ext cx="132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0" name="Rectangle 346"/>
            <p:cNvSpPr>
              <a:spLocks noChangeArrowheads="1"/>
            </p:cNvSpPr>
            <p:nvPr/>
          </p:nvSpPr>
          <p:spPr bwMode="auto">
            <a:xfrm>
              <a:off x="1530" y="3560"/>
              <a:ext cx="4" cy="4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1" name="Line 347"/>
            <p:cNvSpPr>
              <a:spLocks noChangeShapeType="1"/>
            </p:cNvSpPr>
            <p:nvPr/>
          </p:nvSpPr>
          <p:spPr bwMode="auto">
            <a:xfrm>
              <a:off x="1530" y="3560"/>
              <a:ext cx="1" cy="4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2" name="Rectangle 348"/>
            <p:cNvSpPr>
              <a:spLocks noChangeArrowheads="1"/>
            </p:cNvSpPr>
            <p:nvPr/>
          </p:nvSpPr>
          <p:spPr bwMode="auto">
            <a:xfrm>
              <a:off x="1530" y="4013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3" name="Line 349"/>
            <p:cNvSpPr>
              <a:spLocks noChangeShapeType="1"/>
            </p:cNvSpPr>
            <p:nvPr/>
          </p:nvSpPr>
          <p:spPr bwMode="auto">
            <a:xfrm>
              <a:off x="1530" y="4013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4" name="Line 350"/>
            <p:cNvSpPr>
              <a:spLocks noChangeShapeType="1"/>
            </p:cNvSpPr>
            <p:nvPr/>
          </p:nvSpPr>
          <p:spPr bwMode="auto">
            <a:xfrm>
              <a:off x="1530" y="4013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5" name="Rectangle 351"/>
            <p:cNvSpPr>
              <a:spLocks noChangeArrowheads="1"/>
            </p:cNvSpPr>
            <p:nvPr/>
          </p:nvSpPr>
          <p:spPr bwMode="auto">
            <a:xfrm>
              <a:off x="1534" y="4013"/>
              <a:ext cx="1088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6" name="Line 352"/>
            <p:cNvSpPr>
              <a:spLocks noChangeShapeType="1"/>
            </p:cNvSpPr>
            <p:nvPr/>
          </p:nvSpPr>
          <p:spPr bwMode="auto">
            <a:xfrm>
              <a:off x="1534" y="4013"/>
              <a:ext cx="1088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7" name="Rectangle 353"/>
            <p:cNvSpPr>
              <a:spLocks noChangeArrowheads="1"/>
            </p:cNvSpPr>
            <p:nvPr/>
          </p:nvSpPr>
          <p:spPr bwMode="auto">
            <a:xfrm>
              <a:off x="2622" y="3560"/>
              <a:ext cx="4" cy="4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8" name="Line 354"/>
            <p:cNvSpPr>
              <a:spLocks noChangeShapeType="1"/>
            </p:cNvSpPr>
            <p:nvPr/>
          </p:nvSpPr>
          <p:spPr bwMode="auto">
            <a:xfrm>
              <a:off x="2622" y="3560"/>
              <a:ext cx="1" cy="4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9" name="Rectangle 355"/>
            <p:cNvSpPr>
              <a:spLocks noChangeArrowheads="1"/>
            </p:cNvSpPr>
            <p:nvPr/>
          </p:nvSpPr>
          <p:spPr bwMode="auto">
            <a:xfrm>
              <a:off x="2622" y="4013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0" name="Line 356"/>
            <p:cNvSpPr>
              <a:spLocks noChangeShapeType="1"/>
            </p:cNvSpPr>
            <p:nvPr/>
          </p:nvSpPr>
          <p:spPr bwMode="auto">
            <a:xfrm>
              <a:off x="2622" y="4013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" name="Line 357"/>
            <p:cNvSpPr>
              <a:spLocks noChangeShapeType="1"/>
            </p:cNvSpPr>
            <p:nvPr/>
          </p:nvSpPr>
          <p:spPr bwMode="auto">
            <a:xfrm>
              <a:off x="2622" y="4013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2" name="Rectangle 358"/>
            <p:cNvSpPr>
              <a:spLocks noChangeArrowheads="1"/>
            </p:cNvSpPr>
            <p:nvPr/>
          </p:nvSpPr>
          <p:spPr bwMode="auto">
            <a:xfrm>
              <a:off x="2626" y="4013"/>
              <a:ext cx="1145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3" name="Line 359"/>
            <p:cNvSpPr>
              <a:spLocks noChangeShapeType="1"/>
            </p:cNvSpPr>
            <p:nvPr/>
          </p:nvSpPr>
          <p:spPr bwMode="auto">
            <a:xfrm>
              <a:off x="2626" y="4013"/>
              <a:ext cx="1145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4" name="Rectangle 360"/>
            <p:cNvSpPr>
              <a:spLocks noChangeArrowheads="1"/>
            </p:cNvSpPr>
            <p:nvPr/>
          </p:nvSpPr>
          <p:spPr bwMode="auto">
            <a:xfrm>
              <a:off x="3771" y="3560"/>
              <a:ext cx="4" cy="4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5" name="Line 361"/>
            <p:cNvSpPr>
              <a:spLocks noChangeShapeType="1"/>
            </p:cNvSpPr>
            <p:nvPr/>
          </p:nvSpPr>
          <p:spPr bwMode="auto">
            <a:xfrm>
              <a:off x="3771" y="3560"/>
              <a:ext cx="1" cy="4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6" name="Rectangle 362"/>
            <p:cNvSpPr>
              <a:spLocks noChangeArrowheads="1"/>
            </p:cNvSpPr>
            <p:nvPr/>
          </p:nvSpPr>
          <p:spPr bwMode="auto">
            <a:xfrm>
              <a:off x="3771" y="4013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7" name="Line 363"/>
            <p:cNvSpPr>
              <a:spLocks noChangeShapeType="1"/>
            </p:cNvSpPr>
            <p:nvPr/>
          </p:nvSpPr>
          <p:spPr bwMode="auto">
            <a:xfrm>
              <a:off x="3771" y="4013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8" name="Line 364"/>
            <p:cNvSpPr>
              <a:spLocks noChangeShapeType="1"/>
            </p:cNvSpPr>
            <p:nvPr/>
          </p:nvSpPr>
          <p:spPr bwMode="auto">
            <a:xfrm>
              <a:off x="3771" y="4013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" name="Rectangle 365"/>
            <p:cNvSpPr>
              <a:spLocks noChangeArrowheads="1"/>
            </p:cNvSpPr>
            <p:nvPr/>
          </p:nvSpPr>
          <p:spPr bwMode="auto">
            <a:xfrm>
              <a:off x="3771" y="4013"/>
              <a:ext cx="4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0" name="Line 366"/>
            <p:cNvSpPr>
              <a:spLocks noChangeShapeType="1"/>
            </p:cNvSpPr>
            <p:nvPr/>
          </p:nvSpPr>
          <p:spPr bwMode="auto">
            <a:xfrm>
              <a:off x="3771" y="4013"/>
              <a:ext cx="4" cy="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1" name="Line 367"/>
            <p:cNvSpPr>
              <a:spLocks noChangeShapeType="1"/>
            </p:cNvSpPr>
            <p:nvPr/>
          </p:nvSpPr>
          <p:spPr bwMode="auto">
            <a:xfrm>
              <a:off x="3771" y="4013"/>
              <a:ext cx="1" cy="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Rectangle 368"/>
            <p:cNvSpPr>
              <a:spLocks noChangeArrowheads="1"/>
            </p:cNvSpPr>
            <p:nvPr/>
          </p:nvSpPr>
          <p:spPr bwMode="auto">
            <a:xfrm>
              <a:off x="188" y="4014"/>
              <a:ext cx="2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latin typeface="Arial Narrow" pitchFamily="34" charset="0"/>
                </a:rPr>
                <a:t> </a:t>
              </a:r>
              <a:endParaRPr lang="en-US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9774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36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Deferoxamine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Deferasirox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Deferiprone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514">
                <a:tc>
                  <a:txBody>
                    <a:bodyPr/>
                    <a:lstStyle/>
                    <a:p>
                      <a:r>
                        <a:rPr lang="en-US" dirty="0"/>
                        <a:t>Iron </a:t>
                      </a:r>
                      <a:r>
                        <a:rPr lang="en-US" dirty="0" err="1"/>
                        <a:t>chelation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1:1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1:2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1:3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591">
                <a:tc>
                  <a:txBody>
                    <a:bodyPr/>
                    <a:lstStyle/>
                    <a:p>
                      <a:r>
                        <a:rPr lang="en-US" dirty="0"/>
                        <a:t>Route &amp;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S/c or IV, 5-7</a:t>
                      </a:r>
                      <a:r>
                        <a:rPr lang="en-US" baseline="0" dirty="0"/>
                        <a:t> day/ week as continuous infusion. 20- 60 mg/kg/day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as suspension, 20- 40 mg/kg/day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 as tablet, 75mg/kg/day in 3</a:t>
                      </a:r>
                      <a:r>
                        <a:rPr lang="en-US" baseline="0" dirty="0"/>
                        <a:t> divided doses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446">
                <a:tc>
                  <a:txBody>
                    <a:bodyPr/>
                    <a:lstStyle/>
                    <a:p>
                      <a:r>
                        <a:rPr lang="en-US" dirty="0"/>
                        <a:t>½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Short(20- 30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Long(10-11 hrs.)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Interm</a:t>
                      </a:r>
                      <a:r>
                        <a:rPr lang="en-US" dirty="0"/>
                        <a:t>(2-3hrs)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591">
                <a:tc>
                  <a:txBody>
                    <a:bodyPr/>
                    <a:lstStyle/>
                    <a:p>
                      <a:r>
                        <a:rPr lang="en-US" dirty="0"/>
                        <a:t>Advantages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Safe, highly</a:t>
                      </a:r>
                      <a:r>
                        <a:rPr lang="en-US" baseline="0" dirty="0"/>
                        <a:t> effective in iron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Oral, well tolerated, keep non </a:t>
                      </a:r>
                      <a:r>
                        <a:rPr lang="en-US" dirty="0" err="1"/>
                        <a:t>transferrin</a:t>
                      </a:r>
                      <a:r>
                        <a:rPr lang="en-US" dirty="0"/>
                        <a:t> bound iron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Oral, best long term cardiac 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3591">
                <a:tc>
                  <a:txBody>
                    <a:bodyPr/>
                    <a:lstStyle/>
                    <a:p>
                      <a:r>
                        <a:rPr lang="en-US" dirty="0" err="1"/>
                        <a:t>Disdvantages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Parenteral</a:t>
                      </a:r>
                      <a:r>
                        <a:rPr lang="en-US" dirty="0"/>
                        <a:t>, compliance local skin reaction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 symptoms, ability to reduce cardiac iron 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</a:t>
                      </a:r>
                      <a:r>
                        <a:rPr lang="en-US" baseline="0" dirty="0"/>
                        <a:t> &amp; joint symptom, </a:t>
                      </a:r>
                      <a:r>
                        <a:rPr lang="en-US" baseline="0" dirty="0" err="1"/>
                        <a:t>agranulocytosis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3591">
                <a:tc>
                  <a:txBody>
                    <a:bodyPr/>
                    <a:lstStyle/>
                    <a:p>
                      <a:r>
                        <a:rPr lang="en-US" dirty="0"/>
                        <a:t>Severe &amp; dangerous side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effects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 skin reactions, SNHL, bone</a:t>
                      </a:r>
                      <a:r>
                        <a:rPr lang="en-US" baseline="0" dirty="0"/>
                        <a:t> problems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Peptic ulcers, liver failure, renal dysfunction, </a:t>
                      </a:r>
                      <a:r>
                        <a:rPr lang="en-US" dirty="0" err="1"/>
                        <a:t>cytopenia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Agranulocytosis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-2" y="1"/>
          <a:ext cx="9144001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6668">
                <a:tc>
                  <a:txBody>
                    <a:bodyPr/>
                    <a:lstStyle/>
                    <a:p>
                      <a:r>
                        <a:rPr lang="en-US" dirty="0"/>
                        <a:t>Author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 of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Conclusion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1331"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Dudley J. Pennell</a:t>
                      </a:r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1-year RCT of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deferasirox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deferoxamine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myocardial iron removal in </a:t>
                      </a:r>
                      <a:r>
                        <a:rPr kumimoji="0" lang="el-G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β-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thalassemia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major (CORDELIA)</a:t>
                      </a:r>
                    </a:p>
                    <a:p>
                      <a:r>
                        <a:rPr kumimoji="0" lang="es-E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Blood</a:t>
                      </a:r>
                      <a:r>
                        <a:rPr kumimoji="0" lang="es-E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2014 Mar 6; 123(10): 1447–1454</a:t>
                      </a:r>
                      <a:r>
                        <a:rPr kumimoji="0" lang="es-E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prospective, randomized comparison of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deferasirox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(target dose 40 mg/kg /day)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S/C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deferoxamine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(50-60 mg/kg /day for 5-7 days/week) for myocardial iron removal in 197  patients with myocardial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siderosis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(T2* 6-20 milliseconds) and no signs of cardiac dysfunction (mean age, 19.8 years). Primary objective was to demonstrate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noninferiority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deferasirox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myocardial iron removal, assessed by changes in myocardial T2* after 1 year . Geometric mean (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Gmean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myocardial T2* improved with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deferasirox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from 11.2 milliseconds at baseline to 12.6 milliseconds at 1 year (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Gmeans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ratio, 1.12) and with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deferoxamine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(11.6 milliseconds to 12.3 milliseconds;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Gmeans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ratio, 1.07). The between-arm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Gmeans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ratio was 1.056 (95% confidence interval [CI], 0.998, 1.133). The lower 95% CI boundary was greater than the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prespecified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margin of 0.9, establishing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noninferiority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deferasirox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deferoxamine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600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= .057 for superiority of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deferasirox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 Left ventricular ejection fraction remained stable in both arms. Frequency of  adverse events was comparable  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CORDELIA demonstrated the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noninferiority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deferasirox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compared with </a:t>
                      </a:r>
                      <a:r>
                        <a:rPr kumimoji="0" lang="en-US" sz="16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deferoxamine</a:t>
                      </a:r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myocardial iron removal</a:t>
                      </a:r>
                      <a:endParaRPr lang="en-US" sz="160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Cardiac  Complications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0" y="1371600"/>
            <a:ext cx="6019800" cy="53340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20000"/>
              </a:lnSpc>
              <a:buClr>
                <a:srgbClr val="66FF33"/>
              </a:buClr>
              <a:buFont typeface="Arial" charset="0"/>
              <a:buChar char="•"/>
              <a:defRPr/>
            </a:pPr>
            <a:r>
              <a:rPr lang="en-US" dirty="0"/>
              <a:t>Left Ventricular Ejection Fraction is Decreased </a:t>
            </a:r>
          </a:p>
          <a:p>
            <a:pPr marL="457200" indent="-457200">
              <a:lnSpc>
                <a:spcPct val="120000"/>
              </a:lnSpc>
              <a:buClr>
                <a:srgbClr val="66FF33"/>
              </a:buClr>
              <a:buFont typeface="Arial" charset="0"/>
              <a:buChar char="•"/>
              <a:defRPr/>
            </a:pPr>
            <a:endParaRPr lang="en-US" dirty="0"/>
          </a:p>
          <a:p>
            <a:pPr marL="457200" indent="-457200">
              <a:lnSpc>
                <a:spcPct val="120000"/>
              </a:lnSpc>
              <a:buClr>
                <a:srgbClr val="66FF33"/>
              </a:buClr>
              <a:buFont typeface="Arial" charset="0"/>
              <a:buChar char="•"/>
              <a:defRPr/>
            </a:pPr>
            <a:r>
              <a:rPr lang="en-US" dirty="0"/>
              <a:t>Cardiac failure and arrhythmias - cause of mortality</a:t>
            </a:r>
          </a:p>
          <a:p>
            <a:pPr marL="457200" indent="-457200">
              <a:lnSpc>
                <a:spcPct val="120000"/>
              </a:lnSpc>
              <a:buClr>
                <a:srgbClr val="66FF33"/>
              </a:buClr>
              <a:buFont typeface="Arial" charset="0"/>
              <a:buChar char="•"/>
              <a:defRPr/>
            </a:pPr>
            <a:endParaRPr lang="en-US" dirty="0"/>
          </a:p>
          <a:p>
            <a:pPr marL="457200" indent="-457200">
              <a:lnSpc>
                <a:spcPct val="120000"/>
              </a:lnSpc>
              <a:buClr>
                <a:srgbClr val="66FF33"/>
              </a:buClr>
              <a:buFont typeface="Arial" charset="0"/>
              <a:buChar char="•"/>
              <a:defRPr/>
            </a:pPr>
            <a:r>
              <a:rPr lang="en-US" dirty="0"/>
              <a:t>Holter monitoring, 2D-Echo, Stress test assist in qualitative cardiac function evaluation,  </a:t>
            </a:r>
          </a:p>
          <a:p>
            <a:pPr marL="457200" indent="-457200">
              <a:lnSpc>
                <a:spcPct val="120000"/>
              </a:lnSpc>
              <a:buClr>
                <a:srgbClr val="66FF33"/>
              </a:buClr>
              <a:buFont typeface="Arial" charset="0"/>
              <a:buChar char="•"/>
              <a:defRPr/>
            </a:pPr>
            <a:endParaRPr lang="en-US" dirty="0"/>
          </a:p>
          <a:p>
            <a:pPr marL="457200" indent="-457200">
              <a:lnSpc>
                <a:spcPct val="120000"/>
              </a:lnSpc>
              <a:buClr>
                <a:srgbClr val="66FF33"/>
              </a:buClr>
              <a:buFont typeface="Arial" charset="0"/>
              <a:buChar char="•"/>
              <a:defRPr/>
            </a:pPr>
            <a:r>
              <a:rPr lang="en-US" dirty="0"/>
              <a:t>T2 Cardiac MRI - only method   of assessing severity of   cardiac iron overloading</a:t>
            </a:r>
          </a:p>
          <a:p>
            <a:endParaRPr lang="en-US" dirty="0"/>
          </a:p>
        </p:txBody>
      </p:sp>
      <p:pic>
        <p:nvPicPr>
          <p:cNvPr id="4" name="Picture 11" descr="fig 135 ardiomyopat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412000"/>
            <a:ext cx="3000933" cy="45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Hypersplenism &amp; Splenectomy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ClrTx/>
              <a:buFont typeface="Wingdings" pitchFamily="2" charset="2"/>
              <a:buChar char="§"/>
              <a:defRPr/>
            </a:pPr>
            <a:r>
              <a:rPr lang="en-US" dirty="0"/>
              <a:t>Causes</a:t>
            </a:r>
          </a:p>
          <a:p>
            <a:pPr marL="742950" lvl="1" indent="-285750">
              <a:buClrTx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Inadequate transfusions</a:t>
            </a:r>
          </a:p>
          <a:p>
            <a:pPr marL="742950" lvl="1" indent="-285750">
              <a:buClrTx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Alloimmunization</a:t>
            </a:r>
          </a:p>
          <a:p>
            <a:pPr marL="742950" lvl="1" indent="-285750">
              <a:buClrTx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Chronic liver disease</a:t>
            </a:r>
          </a:p>
          <a:p>
            <a:pPr marL="342900" indent="-342900">
              <a:buClrTx/>
              <a:buFont typeface="Wingdings" pitchFamily="2" charset="2"/>
              <a:buChar char="§"/>
              <a:defRPr/>
            </a:pPr>
            <a:endParaRPr lang="en-US" dirty="0"/>
          </a:p>
          <a:p>
            <a:pPr marL="342900" indent="-342900">
              <a:buClrTx/>
              <a:buFont typeface="Wingdings" pitchFamily="2" charset="2"/>
              <a:buChar char="§"/>
              <a:defRPr/>
            </a:pPr>
            <a:r>
              <a:rPr lang="en-US" dirty="0"/>
              <a:t>Indication </a:t>
            </a:r>
          </a:p>
          <a:p>
            <a:pPr marL="708660" lvl="1" indent="-342900">
              <a:buClrTx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May be beneficial in patients who require more than 200-250 mL/kg of PRBC per year to maintain an Hb level of 10 g/dL.  </a:t>
            </a:r>
          </a:p>
          <a:p>
            <a:pPr marL="742950" lvl="1" indent="-285750">
              <a:buClrTx/>
              <a:buFont typeface="Wingdings" pitchFamily="2" charset="2"/>
              <a:buChar char="§"/>
              <a:defRPr/>
            </a:pPr>
            <a:endParaRPr lang="en-US" dirty="0">
              <a:solidFill>
                <a:schemeClr val="tx1"/>
              </a:solidFill>
            </a:endParaRPr>
          </a:p>
          <a:p>
            <a:pPr lvl="1" indent="-342900">
              <a:spcBef>
                <a:spcPct val="20000"/>
              </a:spcBef>
              <a:buClrTx/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b="1" dirty="0">
                <a:solidFill>
                  <a:schemeClr val="tx1"/>
                </a:solidFill>
              </a:rPr>
              <a:t>Splenectomy</a:t>
            </a:r>
            <a:r>
              <a:rPr lang="en-US" dirty="0">
                <a:solidFill>
                  <a:schemeClr val="tx1"/>
                </a:solidFill>
              </a:rPr>
              <a:t>  after 5 yrs of age</a:t>
            </a:r>
          </a:p>
          <a:p>
            <a:pPr lvl="1" indent="-342900">
              <a:spcBef>
                <a:spcPct val="20000"/>
              </a:spcBef>
              <a:buClrTx/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dirty="0">
                <a:solidFill>
                  <a:schemeClr val="tx1"/>
                </a:solidFill>
              </a:rPr>
              <a:t>Pneumococcal &amp; Hib vaccines</a:t>
            </a:r>
          </a:p>
          <a:p>
            <a:pPr lvl="1" indent="-342900">
              <a:spcBef>
                <a:spcPct val="20000"/>
              </a:spcBef>
              <a:buClrTx/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dirty="0">
                <a:solidFill>
                  <a:schemeClr val="tx1"/>
                </a:solidFill>
              </a:rPr>
              <a:t>Life long post- Splenectomy   penicillin prophylaxis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Stem Cell Transplant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ClrTx/>
              <a:buFont typeface="Wingdings" pitchFamily="2" charset="2"/>
              <a:buChar char="§"/>
            </a:pPr>
            <a:r>
              <a:rPr lang="en-US" sz="2400" dirty="0"/>
              <a:t>Curative Treatment</a:t>
            </a:r>
          </a:p>
          <a:p>
            <a:pPr marL="914400" lvl="1" indent="-457200">
              <a:lnSpc>
                <a:spcPct val="110000"/>
              </a:lnSpc>
              <a:buClrTx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Stem Cell Transplant</a:t>
            </a:r>
          </a:p>
          <a:p>
            <a:pPr marL="1188720" lvl="2" indent="-457200">
              <a:lnSpc>
                <a:spcPct val="110000"/>
              </a:lnSpc>
              <a:buClrTx/>
              <a:buFont typeface="Wingdings" pitchFamily="2" charset="2"/>
              <a:buChar char="§"/>
            </a:pPr>
            <a:r>
              <a:rPr lang="en-US" sz="2400" dirty="0"/>
              <a:t>Sources</a:t>
            </a:r>
          </a:p>
          <a:p>
            <a:pPr marL="1554480" lvl="3" indent="-457200">
              <a:lnSpc>
                <a:spcPct val="110000"/>
              </a:lnSpc>
              <a:buClrTx/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Bone Marrow</a:t>
            </a:r>
          </a:p>
          <a:p>
            <a:pPr marL="1554480" lvl="3" indent="-457200">
              <a:lnSpc>
                <a:spcPct val="110000"/>
              </a:lnSpc>
              <a:buClrTx/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Peripheral Blood</a:t>
            </a:r>
          </a:p>
          <a:p>
            <a:pPr marL="1554480" lvl="3" indent="-457200">
              <a:lnSpc>
                <a:spcPct val="110000"/>
              </a:lnSpc>
              <a:buClrTx/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Cord Blood</a:t>
            </a:r>
          </a:p>
          <a:p>
            <a:pPr marL="457200" indent="-457200">
              <a:lnSpc>
                <a:spcPct val="110000"/>
              </a:lnSpc>
              <a:buClrTx/>
              <a:buFont typeface="Wingdings" pitchFamily="2" charset="2"/>
              <a:buChar char="§"/>
            </a:pPr>
            <a:r>
              <a:rPr lang="en-US" sz="2400" dirty="0"/>
              <a:t> Gene Therapy</a:t>
            </a:r>
          </a:p>
          <a:p>
            <a:endParaRPr lang="en-US" dirty="0"/>
          </a:p>
        </p:txBody>
      </p:sp>
      <p:pic>
        <p:nvPicPr>
          <p:cNvPr id="4" name="Picture 10" descr="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971800"/>
            <a:ext cx="3810000" cy="288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b="1" dirty="0">
                <a:solidFill>
                  <a:srgbClr val="C00000"/>
                </a:solidFill>
              </a:rPr>
              <a:t>Diet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991600" cy="4953000"/>
          </a:xfrm>
        </p:spPr>
        <p:txBody>
          <a:bodyPr>
            <a:noAutofit/>
          </a:bodyPr>
          <a:lstStyle/>
          <a:p>
            <a:r>
              <a:rPr lang="en-US" sz="2400" dirty="0"/>
              <a:t>A normal diet is recommended, with emphasis on the following supplements: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folic acid,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small doses of ascorbic acid (vitamin C), and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alpha-</a:t>
            </a:r>
            <a:r>
              <a:rPr lang="en-US" sz="2400" dirty="0" err="1">
                <a:solidFill>
                  <a:schemeClr val="tx1"/>
                </a:solidFill>
              </a:rPr>
              <a:t>tocopherol</a:t>
            </a:r>
            <a:r>
              <a:rPr lang="en-US" sz="2400" dirty="0">
                <a:solidFill>
                  <a:schemeClr val="tx1"/>
                </a:solidFill>
              </a:rPr>
              <a:t> (vitamin E).</a:t>
            </a:r>
          </a:p>
          <a:p>
            <a:endParaRPr lang="en-US" sz="2400" dirty="0"/>
          </a:p>
          <a:p>
            <a:r>
              <a:rPr lang="en-US" sz="2400" dirty="0"/>
              <a:t>Do not give Iron, and iron rich foods should be avoided. </a:t>
            </a:r>
          </a:p>
          <a:p>
            <a:endParaRPr lang="en-US" sz="2400" dirty="0"/>
          </a:p>
          <a:p>
            <a:r>
              <a:rPr lang="en-US" sz="2400" dirty="0"/>
              <a:t>Drinking coffee or tea  help decreased absorption of iron. </a:t>
            </a:r>
          </a:p>
          <a:p>
            <a:endParaRPr lang="en-US" sz="2400" dirty="0"/>
          </a:p>
          <a:p>
            <a:r>
              <a:rPr lang="en-US" sz="2400" dirty="0"/>
              <a:t>Green tea as antioxidant was shown to inhibit or delay the deposition of hepatic iron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Classification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8153400" cy="51054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Tx/>
              <a:buFont typeface="Arial" charset="0"/>
              <a:buChar char="•"/>
            </a:pPr>
            <a:r>
              <a:rPr lang="en-US" b="1" dirty="0"/>
              <a:t>Intrinsic Defects</a:t>
            </a:r>
          </a:p>
          <a:p>
            <a:pPr marL="457200" indent="-457200">
              <a:buClrTx/>
              <a:buFont typeface="Arial" charset="0"/>
              <a:buChar char="•"/>
            </a:pPr>
            <a:endParaRPr lang="en-US" b="1" dirty="0"/>
          </a:p>
          <a:p>
            <a:pPr marL="914400" lvl="1" indent="-457200">
              <a:buClrTx/>
              <a:buFont typeface="Arial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Membrane Defect</a:t>
            </a:r>
          </a:p>
          <a:p>
            <a:pPr marL="1257300" lvl="2" indent="-342900">
              <a:buClrTx/>
              <a:buFont typeface="Arial" charset="0"/>
              <a:buChar char="•"/>
            </a:pPr>
            <a:r>
              <a:rPr lang="en-US" sz="2600" dirty="0"/>
              <a:t>Hereditary Spherocytosis</a:t>
            </a:r>
          </a:p>
          <a:p>
            <a:pPr marL="1257300" lvl="2" indent="-342900">
              <a:buClrTx/>
              <a:buFont typeface="Arial" charset="0"/>
              <a:buChar char="•"/>
            </a:pPr>
            <a:endParaRPr lang="en-US" sz="2600" dirty="0"/>
          </a:p>
          <a:p>
            <a:pPr marL="914400" lvl="1" indent="-457200">
              <a:buClrTx/>
              <a:buFont typeface="Arial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Hb Defects</a:t>
            </a:r>
          </a:p>
          <a:p>
            <a:pPr marL="1257300" lvl="2" indent="-342900">
              <a:buClrTx/>
              <a:buFont typeface="Arial" charset="0"/>
              <a:buChar char="•"/>
            </a:pPr>
            <a:r>
              <a:rPr lang="en-US" sz="2600" dirty="0"/>
              <a:t>Thalassemia</a:t>
            </a:r>
          </a:p>
          <a:p>
            <a:pPr marL="1257300" lvl="2" indent="-342900">
              <a:buClrTx/>
              <a:buFont typeface="Arial" charset="0"/>
              <a:buChar char="•"/>
            </a:pPr>
            <a:r>
              <a:rPr lang="en-US" sz="2600" dirty="0"/>
              <a:t>Sickle cell anemia</a:t>
            </a:r>
          </a:p>
          <a:p>
            <a:pPr marL="1257300" lvl="2" indent="-342900">
              <a:buClrTx/>
              <a:buFont typeface="Arial" charset="0"/>
              <a:buChar char="•"/>
            </a:pPr>
            <a:endParaRPr lang="en-US" sz="2600" dirty="0"/>
          </a:p>
          <a:p>
            <a:pPr marL="914400" lvl="1" indent="-457200">
              <a:buClrTx/>
              <a:buFont typeface="Arial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Enzyme Defects </a:t>
            </a:r>
          </a:p>
          <a:p>
            <a:pPr marL="1257300" lvl="2" indent="-342900">
              <a:buClrTx/>
              <a:buFont typeface="Arial" charset="0"/>
              <a:buChar char="•"/>
            </a:pPr>
            <a:r>
              <a:rPr lang="en-US" sz="2600" dirty="0"/>
              <a:t>G 6 PD Deficiency</a:t>
            </a:r>
          </a:p>
          <a:p>
            <a:pPr marL="1257300" lvl="2" indent="-342900">
              <a:buClrTx/>
              <a:buFont typeface="Arial" charset="0"/>
              <a:buChar char="•"/>
            </a:pPr>
            <a:endParaRPr lang="en-US" sz="2600" dirty="0"/>
          </a:p>
          <a:p>
            <a:pPr marL="1257300" lvl="2" indent="-342900">
              <a:buClrTx/>
              <a:buNone/>
            </a:pPr>
            <a:r>
              <a:rPr lang="en-US" sz="2600" dirty="0">
                <a:solidFill>
                  <a:srgbClr val="FF0000"/>
                </a:solidFill>
              </a:rPr>
              <a:t>Among all hemolytic Anemia's  </a:t>
            </a:r>
            <a:r>
              <a:rPr lang="en-US" sz="2600" b="1" dirty="0">
                <a:solidFill>
                  <a:srgbClr val="FF0000"/>
                </a:solidFill>
              </a:rPr>
              <a:t>Thalassemia Major </a:t>
            </a:r>
            <a:r>
              <a:rPr lang="en-US" sz="2600" dirty="0">
                <a:solidFill>
                  <a:srgbClr val="FF0000"/>
                </a:solidFill>
              </a:rPr>
              <a:t>is the commonest condition</a:t>
            </a:r>
          </a:p>
          <a:p>
            <a:pPr marL="1257300" lvl="2" indent="-342900">
              <a:buClr>
                <a:schemeClr val="bg1"/>
              </a:buCl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b="1" dirty="0">
                <a:solidFill>
                  <a:srgbClr val="C00000"/>
                </a:solidFill>
              </a:rPr>
              <a:t>Activity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Patients with well-controlled disease are usually fully active.</a:t>
            </a:r>
          </a:p>
          <a:p>
            <a:endParaRPr lang="en-US" sz="2400" dirty="0"/>
          </a:p>
          <a:p>
            <a:r>
              <a:rPr lang="en-US" sz="2400" dirty="0"/>
              <a:t>Patients with anemia, heart failure, or massive Hepatosplenomegaly are usually restricted according to their tolerances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V</a:t>
            </a:r>
            <a:r>
              <a:rPr b="1" dirty="0">
                <a:solidFill>
                  <a:srgbClr val="C00000"/>
                </a:solidFill>
              </a:rPr>
              <a:t>accines</a:t>
            </a:r>
            <a:r>
              <a:rPr b="1" dirty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r>
              <a:rPr lang="en-US" dirty="0"/>
              <a:t>Pneumococcal vaccines</a:t>
            </a:r>
          </a:p>
          <a:p>
            <a:endParaRPr lang="en-US" dirty="0"/>
          </a:p>
          <a:p>
            <a:r>
              <a:rPr lang="en-US" dirty="0"/>
              <a:t>Haemophilus </a:t>
            </a:r>
            <a:r>
              <a:rPr lang="en-US" dirty="0" err="1"/>
              <a:t>influenzae</a:t>
            </a:r>
            <a:r>
              <a:rPr lang="en-US" dirty="0"/>
              <a:t> B</a:t>
            </a:r>
          </a:p>
          <a:p>
            <a:endParaRPr lang="en-US" dirty="0"/>
          </a:p>
          <a:p>
            <a:r>
              <a:rPr lang="en-US" dirty="0"/>
              <a:t>Meningitis group A C Y and W-135 vaccine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Antineoplastic</a:t>
            </a:r>
            <a:r>
              <a:rPr lang="en-US" b="1" dirty="0">
                <a:solidFill>
                  <a:srgbClr val="C00000"/>
                </a:solidFill>
              </a:rPr>
              <a:t> Agent</a:t>
            </a:r>
            <a:br>
              <a:rPr b="1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Hydroxyurea </a:t>
            </a:r>
          </a:p>
          <a:p>
            <a:endParaRPr lang="en-US" b="1" dirty="0"/>
          </a:p>
          <a:p>
            <a:r>
              <a:rPr lang="en-US" dirty="0"/>
              <a:t>Some patients may respond to Hydroxyurea </a:t>
            </a:r>
          </a:p>
          <a:p>
            <a:endParaRPr lang="en-US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Decrease  transfusion requirements.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 Improvement of pulmonary hypertension  has been observed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solidFill>
                  <a:srgbClr val="C00000"/>
                </a:solidFill>
              </a:rPr>
              <a:t>Growth Hormone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346448"/>
          </a:xfrm>
        </p:spPr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 may be effective in increasing growth rate in all Thalassemic patient particularly the ones with growth hormone deficiency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Screening And Prevention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495800"/>
          </a:xfrm>
        </p:spPr>
        <p:txBody>
          <a:bodyPr>
            <a:noAutofit/>
          </a:bodyPr>
          <a:lstStyle/>
          <a:p>
            <a:r>
              <a:rPr lang="en-US" sz="2400" dirty="0"/>
              <a:t>In persons with β Thalassemia trait, 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Genetic  counseling  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If both parents are carriers, a detailed discussion with the couple should include all possible outcomes. 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These include the 1 in 4 chance of having a severely affected or completely healthy child  </a:t>
            </a:r>
          </a:p>
          <a:p>
            <a:pPr lvl="1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1 in 2 chance of having a child with heterozygous Thalassemia. </a:t>
            </a:r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Prenatal DNA Testing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191000"/>
          </a:xfrm>
        </p:spPr>
        <p:txBody>
          <a:bodyPr>
            <a:normAutofit/>
          </a:bodyPr>
          <a:lstStyle/>
          <a:p>
            <a:r>
              <a:rPr lang="en-US" sz="2400" dirty="0"/>
              <a:t>Genetic counseling by professionals that addresses  the genetic risks and the testing risks involved  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New Methods For Neonatal Screening   </a:t>
            </a:r>
            <a:br>
              <a:rPr lang="en-US" sz="44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991600" cy="4419600"/>
          </a:xfrm>
        </p:spPr>
        <p:txBody>
          <a:bodyPr>
            <a:normAutofit/>
          </a:bodyPr>
          <a:lstStyle/>
          <a:p>
            <a:r>
              <a:rPr lang="en-US" sz="2400" b="1" dirty="0"/>
              <a:t>Pyrosequencing</a:t>
            </a:r>
            <a:r>
              <a:rPr lang="en-US" sz="2400" dirty="0"/>
              <a:t> - The test is a good choice for rapid and cost-effective prenatal diagnosis of Thalassemia and sickle cell disease.</a:t>
            </a:r>
            <a:r>
              <a:rPr lang="en-US" sz="2400" baseline="30000" dirty="0"/>
              <a:t>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Next-generation sequencing </a:t>
            </a:r>
            <a:r>
              <a:rPr lang="en-US" sz="2400" b="1" dirty="0"/>
              <a:t>(NGS)</a:t>
            </a:r>
            <a:r>
              <a:rPr lang="en-US" sz="2400" dirty="0"/>
              <a:t> of single-nucleotide polymorphism (SNPs) is a noninvasive prenatal diagnostic method.</a:t>
            </a:r>
          </a:p>
          <a:p>
            <a:endParaRPr lang="en-US" sz="2400" dirty="0"/>
          </a:p>
          <a:p>
            <a:r>
              <a:rPr lang="en-US" sz="2400" dirty="0"/>
              <a:t> "</a:t>
            </a:r>
            <a:r>
              <a:rPr lang="en-US" sz="2400" b="1" dirty="0"/>
              <a:t>targeted sequencing</a:t>
            </a:r>
            <a:r>
              <a:rPr lang="en-US" sz="2400" dirty="0"/>
              <a:t>" based on detection of paternally inherited fetal alleles in maternal plasma is used. 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sz="4400" dirty="0">
                <a:solidFill>
                  <a:srgbClr val="C00000"/>
                </a:solidFill>
              </a:rPr>
              <a:t>Prevention 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763000" cy="4953000"/>
          </a:xfrm>
        </p:spPr>
        <p:txBody>
          <a:bodyPr>
            <a:normAutofit/>
          </a:bodyPr>
          <a:lstStyle/>
          <a:p>
            <a:r>
              <a:rPr lang="en-US" sz="2400" dirty="0"/>
              <a:t> Premarital screening programs, genetic counseling </a:t>
            </a:r>
          </a:p>
          <a:p>
            <a:endParaRPr lang="en-US" sz="2400" dirty="0"/>
          </a:p>
          <a:p>
            <a:r>
              <a:rPr lang="en-US" sz="2400" dirty="0"/>
              <a:t>Screening of children, pregnant women, and individuals visiting public health facilities  </a:t>
            </a:r>
          </a:p>
          <a:p>
            <a:endParaRPr lang="en-US" sz="2400" dirty="0"/>
          </a:p>
          <a:p>
            <a:r>
              <a:rPr lang="en-US" sz="2400" dirty="0"/>
              <a:t>A simple CBC count, with emphasis on the RBC counts and indices, including the MCV, MCH, and RDW, is the main component of such screening processes.</a:t>
            </a:r>
          </a:p>
          <a:p>
            <a:endParaRPr lang="en-US" sz="2400" dirty="0"/>
          </a:p>
          <a:p>
            <a:r>
              <a:rPr lang="en-US" sz="2400" dirty="0"/>
              <a:t> Persons suspected to be positive for Thalassemia are checked for elevated levels of Hb A</a:t>
            </a:r>
            <a:r>
              <a:rPr lang="en-US" sz="2400" baseline="-25000" dirty="0"/>
              <a:t>2</a:t>
            </a:r>
            <a:r>
              <a:rPr lang="en-US" sz="2400" dirty="0"/>
              <a:t>, Hb F, or both for confirmation.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r>
              <a:rPr dirty="0">
                <a:solidFill>
                  <a:srgbClr val="C00000"/>
                </a:solidFill>
              </a:rPr>
              <a:t>Prenatal diagnosis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4495800"/>
          </a:xfrm>
        </p:spPr>
        <p:txBody>
          <a:bodyPr>
            <a:noAutofit/>
          </a:bodyPr>
          <a:lstStyle/>
          <a:p>
            <a:r>
              <a:rPr lang="en-US" sz="2400" dirty="0"/>
              <a:t>Globin chain synthesis  used on fetal cells obtained by fetoscopy to screen the fetus.  </a:t>
            </a:r>
          </a:p>
          <a:p>
            <a:endParaRPr lang="en-US" sz="2400" dirty="0"/>
          </a:p>
          <a:p>
            <a:r>
              <a:rPr lang="en-US" sz="2400" dirty="0"/>
              <a:t>The DNA material is obtained by chorionic villus sampling (CVS),  </a:t>
            </a:r>
          </a:p>
          <a:p>
            <a:endParaRPr lang="en-US" sz="2400" dirty="0"/>
          </a:p>
          <a:p>
            <a:r>
              <a:rPr lang="en-US" sz="2400" dirty="0"/>
              <a:t> Identifying mutations that cause α and β Thalassemia , </a:t>
            </a:r>
          </a:p>
          <a:p>
            <a:pPr>
              <a:buNone/>
            </a:pPr>
            <a:r>
              <a:rPr lang="en-US" sz="2400" dirty="0"/>
              <a:t> </a:t>
            </a:r>
          </a:p>
          <a:p>
            <a:r>
              <a:rPr lang="en-US" sz="2400" b="1" dirty="0"/>
              <a:t>Capillary electrophoresis </a:t>
            </a:r>
            <a:r>
              <a:rPr lang="en-US" sz="2400" dirty="0"/>
              <a:t>on fetal cells has proved to be reliable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004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MCQS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4290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Types Of Hemoglobin at Various Stages 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00" y="1524000"/>
            <a:ext cx="8839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  <a:defRPr/>
            </a:pPr>
            <a:r>
              <a:rPr lang="en-US" sz="2400" dirty="0"/>
              <a:t>1) The normal hemoglobin found  in children and adults is all except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822960" lvl="1" indent="-457200">
              <a:buClrTx/>
              <a:buFont typeface="+mj-lt"/>
              <a:buAutoNum type="alphaLcParenR"/>
              <a:defRPr/>
            </a:pPr>
            <a:r>
              <a:rPr lang="en-US" sz="2200" dirty="0">
                <a:solidFill>
                  <a:schemeClr val="tx1"/>
                </a:solidFill>
              </a:rPr>
              <a:t>≥95% 	-  	 Hb A, </a:t>
            </a:r>
          </a:p>
          <a:p>
            <a:pPr marL="822960" lvl="1" indent="-457200">
              <a:buClrTx/>
              <a:buFont typeface="+mj-lt"/>
              <a:buAutoNum type="alphaLcParenR"/>
              <a:defRPr/>
            </a:pPr>
            <a:r>
              <a:rPr lang="en-US" sz="2200" dirty="0">
                <a:solidFill>
                  <a:schemeClr val="tx1"/>
                </a:solidFill>
              </a:rPr>
              <a:t>≤3.5 % 	-	 Hb A</a:t>
            </a:r>
            <a:r>
              <a:rPr lang="en-US" sz="2200" baseline="-25000" dirty="0">
                <a:solidFill>
                  <a:schemeClr val="tx1"/>
                </a:solidFill>
              </a:rPr>
              <a:t>2</a:t>
            </a:r>
            <a:r>
              <a:rPr lang="en-US" sz="2200" dirty="0">
                <a:solidFill>
                  <a:schemeClr val="tx1"/>
                </a:solidFill>
              </a:rPr>
              <a:t>, and</a:t>
            </a:r>
          </a:p>
          <a:p>
            <a:pPr marL="822960" lvl="1" indent="-457200">
              <a:buClrTx/>
              <a:buFont typeface="+mj-lt"/>
              <a:buAutoNum type="alphaLcParenR"/>
              <a:defRPr/>
            </a:pPr>
            <a:r>
              <a:rPr lang="en-US" sz="2200" dirty="0">
                <a:solidFill>
                  <a:schemeClr val="tx1"/>
                </a:solidFill>
              </a:rPr>
              <a:t> &lt;2.5% 	-	 Hb F</a:t>
            </a:r>
          </a:p>
          <a:p>
            <a:pPr marL="822960" lvl="1" indent="-457200">
              <a:buClrTx/>
              <a:buFont typeface="+mj-lt"/>
              <a:buAutoNum type="alphaLcParenR"/>
              <a:defRPr/>
            </a:pPr>
            <a:r>
              <a:rPr lang="en-US" sz="2200" dirty="0">
                <a:solidFill>
                  <a:schemeClr val="tx1"/>
                </a:solidFill>
              </a:rPr>
              <a:t>  1-2% 	-             </a:t>
            </a:r>
            <a:r>
              <a:rPr lang="en-US" sz="2200" dirty="0" err="1">
                <a:solidFill>
                  <a:schemeClr val="tx1"/>
                </a:solidFill>
              </a:rPr>
              <a:t>Hb</a:t>
            </a:r>
            <a:r>
              <a:rPr lang="en-US" sz="2200" dirty="0">
                <a:solidFill>
                  <a:schemeClr val="tx1"/>
                </a:solidFill>
              </a:rPr>
              <a:t> Gower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2) In patients with Thalessemia imaging studies reveals all except</a:t>
            </a:r>
          </a:p>
          <a:p>
            <a:endParaRPr lang="en-US" dirty="0"/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sz="2200" dirty="0">
                <a:solidFill>
                  <a:schemeClr val="tx1"/>
                </a:solidFill>
              </a:rPr>
              <a:t>“hair on end” appearance of the skull </a:t>
            </a:r>
          </a:p>
          <a:p>
            <a:pPr marL="822960" lvl="1" indent="-457200">
              <a:buClrTx/>
              <a:buFont typeface="+mj-lt"/>
              <a:buAutoNum type="alphaLcParenR"/>
            </a:pPr>
            <a:endParaRPr lang="en-US" sz="2200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sz="2200" dirty="0" err="1">
                <a:solidFill>
                  <a:schemeClr val="tx1"/>
                </a:solidFill>
              </a:rPr>
              <a:t>Osteopetrosis</a:t>
            </a:r>
            <a:r>
              <a:rPr lang="en-US" sz="2200" dirty="0">
                <a:solidFill>
                  <a:schemeClr val="tx1"/>
                </a:solidFill>
              </a:rPr>
              <a:t>  </a:t>
            </a:r>
          </a:p>
          <a:p>
            <a:pPr marL="822960" lvl="1" indent="-457200">
              <a:buClrTx/>
              <a:buFont typeface="+mj-lt"/>
              <a:buAutoNum type="alphaLcParenR"/>
            </a:pPr>
            <a:endParaRPr lang="en-US" sz="2200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sz="2200" dirty="0">
                <a:solidFill>
                  <a:schemeClr val="tx1"/>
                </a:solidFill>
              </a:rPr>
              <a:t>Maxilla may overgrow </a:t>
            </a:r>
          </a:p>
          <a:p>
            <a:pPr marL="822960" lvl="1" indent="-457200">
              <a:buClrTx/>
              <a:buFont typeface="+mj-lt"/>
              <a:buAutoNum type="alphaLcParenR"/>
            </a:pPr>
            <a:endParaRPr lang="en-US" sz="2200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sz="2200" dirty="0">
                <a:solidFill>
                  <a:schemeClr val="tx1"/>
                </a:solidFill>
              </a:rPr>
              <a:t> "chipmunk facies”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lnSpc>
                <a:spcPct val="160000"/>
              </a:lnSpc>
              <a:buNone/>
            </a:pPr>
            <a:r>
              <a:rPr lang="en-US" sz="2800" dirty="0"/>
              <a:t>3) What is not done in management of Thalessemia major</a:t>
            </a:r>
          </a:p>
          <a:p>
            <a:pPr marL="822960" lvl="1" indent="-457200">
              <a:lnSpc>
                <a:spcPct val="160000"/>
              </a:lnSpc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Palliative Transfusion Regimen </a:t>
            </a:r>
          </a:p>
          <a:p>
            <a:pPr marL="822960" lvl="1" indent="-457200">
              <a:lnSpc>
                <a:spcPct val="160000"/>
              </a:lnSpc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Moderate  Transfusion  </a:t>
            </a:r>
          </a:p>
          <a:p>
            <a:pPr marL="822960" lvl="1" indent="-457200">
              <a:lnSpc>
                <a:spcPct val="160000"/>
              </a:lnSpc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Hyper-transfusion Regimen </a:t>
            </a:r>
          </a:p>
          <a:p>
            <a:pPr marL="822960" lvl="1" indent="-457200">
              <a:lnSpc>
                <a:spcPct val="160000"/>
              </a:lnSpc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Neonatal Transfusion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4) Complete blood count in a case of Thalessemia major reveals all except</a:t>
            </a:r>
          </a:p>
          <a:p>
            <a:endParaRPr lang="en-US" dirty="0"/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Hb 2-8 gm /dl</a:t>
            </a:r>
          </a:p>
          <a:p>
            <a:pPr marL="822960" lvl="1" indent="-457200">
              <a:buClrTx/>
              <a:buFont typeface="+mj-lt"/>
              <a:buAutoNum type="alphaLcParenR"/>
            </a:pPr>
            <a:endParaRPr lang="en-US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dirty="0" err="1">
                <a:solidFill>
                  <a:schemeClr val="tx1"/>
                </a:solidFill>
              </a:rPr>
              <a:t>Leukocytosis</a:t>
            </a:r>
            <a:endParaRPr lang="en-US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endParaRPr lang="en-US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Normal platelets</a:t>
            </a:r>
          </a:p>
          <a:p>
            <a:pPr marL="822960" lvl="1" indent="-457200">
              <a:buClrTx/>
              <a:buFont typeface="+mj-lt"/>
              <a:buAutoNum type="alphaLcParenR"/>
            </a:pPr>
            <a:endParaRPr lang="en-US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Normal RDW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5) Complications of Thalessemia major include all except</a:t>
            </a:r>
          </a:p>
          <a:p>
            <a:endParaRPr lang="en-US" dirty="0"/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Short stature</a:t>
            </a:r>
          </a:p>
          <a:p>
            <a:pPr marL="822960" lvl="1" indent="-457200">
              <a:buClrTx/>
              <a:buFont typeface="+mj-lt"/>
              <a:buAutoNum type="alphaLcParenR"/>
            </a:pPr>
            <a:endParaRPr lang="en-US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Cirrhosis of liver</a:t>
            </a:r>
          </a:p>
          <a:p>
            <a:pPr marL="822960" lvl="1" indent="-457200">
              <a:buClrTx/>
              <a:buFont typeface="+mj-lt"/>
              <a:buAutoNum type="alphaLcParenR"/>
            </a:pPr>
            <a:endParaRPr lang="en-US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Diabetes mellitus</a:t>
            </a:r>
          </a:p>
          <a:p>
            <a:pPr marL="822960" lvl="1" indent="-457200">
              <a:buClrTx/>
              <a:buFont typeface="+mj-lt"/>
              <a:buAutoNum type="alphaLcParenR"/>
            </a:pPr>
            <a:endParaRPr lang="en-US" dirty="0">
              <a:solidFill>
                <a:schemeClr val="tx1"/>
              </a:solidFill>
            </a:endParaRP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Leukemia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352800"/>
          </a:xfrm>
        </p:spPr>
        <p:txBody>
          <a:bodyPr/>
          <a:lstStyle/>
          <a:p>
            <a:pPr algn="ctr"/>
            <a:r>
              <a:rPr lang="en-US" sz="4800" dirty="0">
                <a:solidFill>
                  <a:srgbClr val="C00000"/>
                </a:solidFill>
              </a:rPr>
              <a:t>Answer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eye blink baby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76400" y="228600"/>
            <a:ext cx="70865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rgbClr val="FFFF00"/>
                </a:solidFill>
                <a:latin typeface="Calibri" pitchFamily="34" charset="0"/>
                <a:cs typeface="Arial" charset="0"/>
              </a:rPr>
              <a:t>Thank you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763000" cy="47244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400" dirty="0"/>
              <a:t>After 8 wk of fetal life the embryonic hemoglobins, Gower-1 (ζ</a:t>
            </a:r>
            <a:r>
              <a:rPr lang="en-US" sz="2400" baseline="-25000" dirty="0"/>
              <a:t>2</a:t>
            </a:r>
            <a:r>
              <a:rPr lang="en-US" sz="2400" dirty="0"/>
              <a:t>ϵ</a:t>
            </a:r>
            <a:r>
              <a:rPr lang="en-US" sz="2400" baseline="-25000" dirty="0"/>
              <a:t>2</a:t>
            </a:r>
            <a:r>
              <a:rPr lang="en-US" sz="2400" dirty="0"/>
              <a:t>), Gower-2 (α</a:t>
            </a:r>
            <a:r>
              <a:rPr lang="en-US" sz="2400" baseline="-25000" dirty="0"/>
              <a:t>2</a:t>
            </a:r>
            <a:r>
              <a:rPr lang="en-US" sz="2400" dirty="0"/>
              <a:t>ϵ</a:t>
            </a:r>
            <a:r>
              <a:rPr lang="en-US" sz="2400" baseline="-25000" dirty="0"/>
              <a:t>2</a:t>
            </a:r>
            <a:r>
              <a:rPr lang="en-US" sz="2400" dirty="0"/>
              <a:t>), and Portland (ζ</a:t>
            </a:r>
            <a:r>
              <a:rPr lang="en-US" sz="2400" baseline="-25000" dirty="0"/>
              <a:t>2</a:t>
            </a:r>
            <a:r>
              <a:rPr lang="en-US" sz="2400" dirty="0"/>
              <a:t>γ</a:t>
            </a:r>
            <a:r>
              <a:rPr lang="en-US" sz="2400" baseline="-25000" dirty="0"/>
              <a:t>2</a:t>
            </a:r>
            <a:r>
              <a:rPr lang="en-US" sz="2400" dirty="0"/>
              <a:t>), are formed. 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400" dirty="0"/>
              <a:t>At 9 wk of fetal life, the major hemoglobin is Hb F (α</a:t>
            </a:r>
            <a:r>
              <a:rPr lang="en-US" sz="2400" baseline="-25000" dirty="0"/>
              <a:t>2</a:t>
            </a:r>
            <a:r>
              <a:rPr lang="en-US" sz="2400" dirty="0"/>
              <a:t>γ</a:t>
            </a:r>
            <a:r>
              <a:rPr lang="en-US" sz="2400" baseline="-25000" dirty="0"/>
              <a:t>2</a:t>
            </a:r>
            <a:r>
              <a:rPr lang="en-US" sz="2400" dirty="0"/>
              <a:t>). 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400" dirty="0" err="1"/>
              <a:t>Hb</a:t>
            </a:r>
            <a:r>
              <a:rPr lang="en-US" sz="2400" dirty="0"/>
              <a:t> A (α</a:t>
            </a:r>
            <a:r>
              <a:rPr lang="en-US" sz="2400" baseline="-25000" dirty="0"/>
              <a:t>2</a:t>
            </a:r>
            <a:r>
              <a:rPr lang="en-US" sz="2400" dirty="0"/>
              <a:t>β</a:t>
            </a:r>
            <a:r>
              <a:rPr lang="en-US" sz="2400" baseline="-25000" dirty="0"/>
              <a:t>2</a:t>
            </a:r>
            <a:r>
              <a:rPr lang="en-US" sz="2400" dirty="0"/>
              <a:t>) appears at ~1 mo of fetal life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400" dirty="0"/>
              <a:t>It is the dominant hemoglobin after birth, when </a:t>
            </a:r>
            <a:r>
              <a:rPr lang="en-US" sz="2400" dirty="0" err="1"/>
              <a:t>Hb</a:t>
            </a:r>
            <a:r>
              <a:rPr lang="en-US" sz="2400" dirty="0"/>
              <a:t> F levels start to decline. 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46482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400" dirty="0"/>
              <a:t>Hb A</a:t>
            </a:r>
            <a:r>
              <a:rPr lang="en-US" sz="2400" baseline="-25000" dirty="0"/>
              <a:t>2</a:t>
            </a:r>
            <a:r>
              <a:rPr lang="en-US" sz="2400" dirty="0"/>
              <a:t> (α</a:t>
            </a:r>
            <a:r>
              <a:rPr lang="en-US" sz="2400" baseline="-25000" dirty="0"/>
              <a:t>2</a:t>
            </a:r>
            <a:r>
              <a:rPr lang="en-US" sz="2400" dirty="0"/>
              <a:t>δ</a:t>
            </a:r>
            <a:r>
              <a:rPr lang="en-US" sz="2400" baseline="-25000" dirty="0"/>
              <a:t>2</a:t>
            </a:r>
            <a:r>
              <a:rPr lang="en-US" sz="2400" dirty="0"/>
              <a:t>) is a minor hemoglobin that appears shortly before birth and remains at a low level after birth. 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400" dirty="0"/>
              <a:t>The final hemoglobin distribution pattern is achieved after at least 6 mo of age and sometimes later. 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sz="2400" dirty="0"/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400" dirty="0"/>
              <a:t>The normal hemoglobin pattern is </a:t>
            </a:r>
          </a:p>
          <a:p>
            <a:pPr marL="822960" lvl="1" indent="-457200">
              <a:buFont typeface="Arial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</a:rPr>
              <a:t>≥95% -  	 Hb A, </a:t>
            </a:r>
          </a:p>
          <a:p>
            <a:pPr marL="822960" lvl="1" indent="-457200">
              <a:buFont typeface="Arial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</a:rPr>
              <a:t>≤3.5 % -	 Hb A</a:t>
            </a:r>
            <a:r>
              <a:rPr lang="en-US" sz="2200" baseline="-25000" dirty="0">
                <a:solidFill>
                  <a:schemeClr val="tx1"/>
                </a:solidFill>
              </a:rPr>
              <a:t>2</a:t>
            </a:r>
            <a:r>
              <a:rPr lang="en-US" sz="2200" dirty="0">
                <a:solidFill>
                  <a:schemeClr val="tx1"/>
                </a:solidFill>
              </a:rPr>
              <a:t>, and</a:t>
            </a:r>
          </a:p>
          <a:p>
            <a:pPr marL="822960" lvl="1" indent="-457200">
              <a:buFont typeface="Arial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</a:rPr>
              <a:t> &lt;2.5% -	 Hb 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8382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Switch Over Of Fetal </a:t>
            </a:r>
            <a:r>
              <a:rPr lang="en-US" sz="3200" dirty="0" err="1">
                <a:solidFill>
                  <a:srgbClr val="C00000"/>
                </a:solidFill>
              </a:rPr>
              <a:t>Hb</a:t>
            </a:r>
            <a:r>
              <a:rPr lang="en-US" sz="3200" dirty="0">
                <a:solidFill>
                  <a:srgbClr val="C00000"/>
                </a:solidFill>
              </a:rPr>
              <a:t> To Normal Adult Hb.(</a:t>
            </a:r>
            <a:r>
              <a:rPr lang="el-GR" sz="3200" dirty="0">
                <a:solidFill>
                  <a:srgbClr val="C00000"/>
                </a:solidFill>
              </a:rPr>
              <a:t>α</a:t>
            </a:r>
            <a:r>
              <a:rPr lang="en-US" sz="3200" dirty="0">
                <a:solidFill>
                  <a:srgbClr val="C00000"/>
                </a:solidFill>
              </a:rPr>
              <a:t>2 </a:t>
            </a:r>
            <a:r>
              <a:rPr lang="el-GR" sz="3200" dirty="0">
                <a:solidFill>
                  <a:srgbClr val="C00000"/>
                </a:solidFill>
              </a:rPr>
              <a:t>β</a:t>
            </a:r>
            <a:r>
              <a:rPr lang="en-US" sz="3200" dirty="0">
                <a:solidFill>
                  <a:srgbClr val="C00000"/>
                </a:solidFill>
              </a:rPr>
              <a:t>2 )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67090"/>
            <a:ext cx="8153400" cy="460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1200</TotalTime>
  <Words>2705</Words>
  <Application>Microsoft Office PowerPoint</Application>
  <PresentationFormat>On-screen Show (4:3)</PresentationFormat>
  <Paragraphs>535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4" baseType="lpstr">
      <vt:lpstr>Arial</vt:lpstr>
      <vt:lpstr>Arial Narrow</vt:lpstr>
      <vt:lpstr>Calibri</vt:lpstr>
      <vt:lpstr>Georgia</vt:lpstr>
      <vt:lpstr>Times New Roman</vt:lpstr>
      <vt:lpstr>Wingdings</vt:lpstr>
      <vt:lpstr>Wingdings 2</vt:lpstr>
      <vt:lpstr>Civic</vt:lpstr>
      <vt:lpstr>THALASSEMIA  </vt:lpstr>
      <vt:lpstr>Hemolytic Anemia</vt:lpstr>
      <vt:lpstr>Introduction</vt:lpstr>
      <vt:lpstr>Classification</vt:lpstr>
      <vt:lpstr>Classification</vt:lpstr>
      <vt:lpstr>Types Of Hemoglobin at Various Stages </vt:lpstr>
      <vt:lpstr>PowerPoint Presentation</vt:lpstr>
      <vt:lpstr>PowerPoint Presentation</vt:lpstr>
      <vt:lpstr>Switch Over Of Fetal Hb To Normal Adult Hb.(α2 β2 )</vt:lpstr>
      <vt:lpstr>Types Of Hemoglobin</vt:lpstr>
      <vt:lpstr>PowerPoint Presentation</vt:lpstr>
      <vt:lpstr>PowerPoint Presentation</vt:lpstr>
      <vt:lpstr>Classification</vt:lpstr>
      <vt:lpstr>Common Communities Affected  In India</vt:lpstr>
      <vt:lpstr>Pathophysiology</vt:lpstr>
      <vt:lpstr>PowerPoint Presentation</vt:lpstr>
      <vt:lpstr>Clinical Profile of Thalassemia Major (Homozygous)</vt:lpstr>
      <vt:lpstr>Clinical Features</vt:lpstr>
      <vt:lpstr>Other Types of Thalassemia</vt:lpstr>
      <vt:lpstr>Clinical Features</vt:lpstr>
      <vt:lpstr>Complications -  Thalassemia  major</vt:lpstr>
      <vt:lpstr>Laboratory Studies </vt:lpstr>
      <vt:lpstr>PowerPoint Presentation</vt:lpstr>
      <vt:lpstr>PowerPoint Presentation</vt:lpstr>
      <vt:lpstr>Peripheral blood smear of Thalassemia major</vt:lpstr>
      <vt:lpstr>PowerPoint Presentation</vt:lpstr>
      <vt:lpstr>PowerPoint Presentation</vt:lpstr>
      <vt:lpstr>Imaging Studies</vt:lpstr>
      <vt:lpstr>THALASSAEMIA MAJOR : X – RAY SKULL</vt:lpstr>
      <vt:lpstr>PowerPoint Presentation</vt:lpstr>
      <vt:lpstr>PowerPoint Presentation</vt:lpstr>
      <vt:lpstr>PowerPoint Presentation</vt:lpstr>
      <vt:lpstr>  Other Tests </vt:lpstr>
      <vt:lpstr>Procedures </vt:lpstr>
      <vt:lpstr>Histologic Findings </vt:lpstr>
      <vt:lpstr>Staging</vt:lpstr>
      <vt:lpstr>PowerPoint Presentation</vt:lpstr>
      <vt:lpstr>Management  Of  Thalassemia  Major</vt:lpstr>
      <vt:lpstr>When to start the transfusion?</vt:lpstr>
      <vt:lpstr>Transfusion Regimens In Thalassemia</vt:lpstr>
      <vt:lpstr>Rate And Frequency Of Transfusions</vt:lpstr>
      <vt:lpstr>Chelation  Therapy</vt:lpstr>
      <vt:lpstr>Pharmacologic And Clinical Characteristics Of Iron Chelators</vt:lpstr>
      <vt:lpstr>PowerPoint Presentation</vt:lpstr>
      <vt:lpstr>PowerPoint Presentation</vt:lpstr>
      <vt:lpstr>Cardiac  Complications</vt:lpstr>
      <vt:lpstr>Hypersplenism &amp; Splenectomy</vt:lpstr>
      <vt:lpstr>Stem Cell Transplant</vt:lpstr>
      <vt:lpstr>Diet</vt:lpstr>
      <vt:lpstr>Activity</vt:lpstr>
      <vt:lpstr>Vaccines </vt:lpstr>
      <vt:lpstr>Antineoplastic Agent </vt:lpstr>
      <vt:lpstr>Growth Hormone</vt:lpstr>
      <vt:lpstr>Screening And Prevention  </vt:lpstr>
      <vt:lpstr>Prenatal DNA Testing  </vt:lpstr>
      <vt:lpstr>New Methods For Neonatal Screening    </vt:lpstr>
      <vt:lpstr>Prevention  </vt:lpstr>
      <vt:lpstr>Prenatal diagnosis</vt:lpstr>
      <vt:lpstr>MCQS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sunil pathak</dc:creator>
  <cp:lastModifiedBy>user</cp:lastModifiedBy>
  <cp:revision>123</cp:revision>
  <dcterms:created xsi:type="dcterms:W3CDTF">2014-04-10T15:08:24Z</dcterms:created>
  <dcterms:modified xsi:type="dcterms:W3CDTF">2024-11-29T08:28:56Z</dcterms:modified>
</cp:coreProperties>
</file>