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7"/>
  </p:notesMasterIdLst>
  <p:sldIdLst>
    <p:sldId id="840" r:id="rId3"/>
    <p:sldId id="895" r:id="rId4"/>
    <p:sldId id="915" r:id="rId5"/>
    <p:sldId id="916" r:id="rId6"/>
    <p:sldId id="640" r:id="rId7"/>
    <p:sldId id="716" r:id="rId8"/>
    <p:sldId id="925" r:id="rId9"/>
    <p:sldId id="917" r:id="rId10"/>
    <p:sldId id="780" r:id="rId11"/>
    <p:sldId id="794" r:id="rId12"/>
    <p:sldId id="922" r:id="rId13"/>
    <p:sldId id="953" r:id="rId14"/>
    <p:sldId id="921" r:id="rId15"/>
    <p:sldId id="996" r:id="rId16"/>
    <p:sldId id="997" r:id="rId17"/>
    <p:sldId id="974" r:id="rId18"/>
    <p:sldId id="905" r:id="rId19"/>
    <p:sldId id="924" r:id="rId20"/>
    <p:sldId id="926" r:id="rId21"/>
    <p:sldId id="747" r:id="rId22"/>
    <p:sldId id="736" r:id="rId23"/>
    <p:sldId id="770" r:id="rId24"/>
    <p:sldId id="704" r:id="rId25"/>
    <p:sldId id="734" r:id="rId26"/>
    <p:sldId id="907" r:id="rId27"/>
    <p:sldId id="722" r:id="rId28"/>
    <p:sldId id="965" r:id="rId29"/>
    <p:sldId id="764" r:id="rId30"/>
    <p:sldId id="963" r:id="rId31"/>
    <p:sldId id="1058" r:id="rId32"/>
    <p:sldId id="1059" r:id="rId33"/>
    <p:sldId id="1060" r:id="rId34"/>
    <p:sldId id="940" r:id="rId35"/>
    <p:sldId id="941" r:id="rId36"/>
    <p:sldId id="942" r:id="rId37"/>
    <p:sldId id="943" r:id="rId38"/>
    <p:sldId id="949" r:id="rId39"/>
    <p:sldId id="944" r:id="rId40"/>
    <p:sldId id="791" r:id="rId41"/>
    <p:sldId id="792" r:id="rId42"/>
    <p:sldId id="962" r:id="rId43"/>
    <p:sldId id="982" r:id="rId44"/>
    <p:sldId id="980" r:id="rId45"/>
    <p:sldId id="999" r:id="rId46"/>
    <p:sldId id="927" r:id="rId47"/>
    <p:sldId id="978" r:id="rId48"/>
    <p:sldId id="928" r:id="rId49"/>
    <p:sldId id="712" r:id="rId50"/>
    <p:sldId id="929" r:id="rId51"/>
    <p:sldId id="930" r:id="rId52"/>
    <p:sldId id="713" r:id="rId53"/>
    <p:sldId id="939" r:id="rId54"/>
    <p:sldId id="715" r:id="rId55"/>
    <p:sldId id="945" r:id="rId56"/>
    <p:sldId id="711" r:id="rId57"/>
    <p:sldId id="866" r:id="rId58"/>
    <p:sldId id="749" r:id="rId59"/>
    <p:sldId id="981" r:id="rId60"/>
    <p:sldId id="946" r:id="rId61"/>
    <p:sldId id="908" r:id="rId62"/>
    <p:sldId id="991" r:id="rId63"/>
    <p:sldId id="948" r:id="rId64"/>
    <p:sldId id="1064" r:id="rId65"/>
    <p:sldId id="60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DC4"/>
    <a:srgbClr val="FF33CC"/>
    <a:srgbClr val="00FF99"/>
    <a:srgbClr val="00FFFF"/>
    <a:srgbClr val="BEF4FA"/>
    <a:srgbClr val="000099"/>
    <a:srgbClr val="0000FF"/>
    <a:srgbClr val="80EDF8"/>
    <a:srgbClr val="16DDF2"/>
    <a:srgbClr val="000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767" autoAdjust="0"/>
  </p:normalViewPr>
  <p:slideViewPr>
    <p:cSldViewPr snapToGrid="0">
      <p:cViewPr varScale="1">
        <p:scale>
          <a:sx n="67" d="100"/>
          <a:sy n="67" d="100"/>
        </p:scale>
        <p:origin x="1500" y="72"/>
      </p:cViewPr>
      <p:guideLst>
        <p:guide orient="horz" pos="2160"/>
        <p:guide pos="2880"/>
      </p:guideLst>
    </p:cSldViewPr>
  </p:slideViewPr>
  <p:notesTextViewPr>
    <p:cViewPr>
      <p:scale>
        <a:sx n="1" d="1"/>
        <a:sy n="1" d="1"/>
      </p:scale>
      <p:origin x="0" y="0"/>
    </p:cViewPr>
  </p:notesTextViewPr>
  <p:sorterViewPr>
    <p:cViewPr>
      <p:scale>
        <a:sx n="100" d="100"/>
        <a:sy n="100" d="100"/>
      </p:scale>
      <p:origin x="0" y="-9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0EE90-B012-4E5B-93C3-C0DCD1FF1508}" type="datetimeFigureOut">
              <a:rPr lang="en-IN" smtClean="0"/>
              <a:pPr/>
              <a:t>27-11-2024</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2B829-F78A-4AC6-98DF-A9521BDC1A1A}" type="slidenum">
              <a:rPr lang="en-IN" smtClean="0"/>
              <a:pPr/>
              <a:t>‹#›</a:t>
            </a:fld>
            <a:endParaRPr lang="en-IN"/>
          </a:p>
        </p:txBody>
      </p:sp>
    </p:spTree>
    <p:extLst>
      <p:ext uri="{BB962C8B-B14F-4D97-AF65-F5344CB8AC3E}">
        <p14:creationId xmlns:p14="http://schemas.microsoft.com/office/powerpoint/2010/main" val="4034638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FF6E8-9CE4-492E-BB94-A9C2EF24CA0D}"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152390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Now ischemic stroke..</a:t>
            </a:r>
          </a:p>
        </p:txBody>
      </p:sp>
      <p:sp>
        <p:nvSpPr>
          <p:cNvPr id="4" name="Slide Number Placeholder 3"/>
          <p:cNvSpPr>
            <a:spLocks noGrp="1"/>
          </p:cNvSpPr>
          <p:nvPr>
            <p:ph type="sldNum" sz="quarter" idx="10"/>
          </p:nvPr>
        </p:nvSpPr>
        <p:spPr/>
        <p:txBody>
          <a:bodyPr/>
          <a:lstStyle/>
          <a:p>
            <a:fld id="{5E1FF6E8-9CE4-492E-BB94-A9C2EF24CA0D}" type="slidenum">
              <a:rPr lang="en-US" smtClean="0"/>
              <a:t>10</a:t>
            </a:fld>
            <a:endParaRPr lang="en-US"/>
          </a:p>
        </p:txBody>
      </p:sp>
    </p:spTree>
    <p:extLst>
      <p:ext uri="{BB962C8B-B14F-4D97-AF65-F5344CB8AC3E}">
        <p14:creationId xmlns:p14="http://schemas.microsoft.com/office/powerpoint/2010/main" val="256225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11</a:t>
            </a:fld>
            <a:endParaRPr lang="en-US"/>
          </a:p>
        </p:txBody>
      </p:sp>
    </p:spTree>
    <p:extLst>
      <p:ext uri="{BB962C8B-B14F-4D97-AF65-F5344CB8AC3E}">
        <p14:creationId xmlns:p14="http://schemas.microsoft.com/office/powerpoint/2010/main" val="2361520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12</a:t>
            </a:fld>
            <a:endParaRPr lang="en-US"/>
          </a:p>
        </p:txBody>
      </p:sp>
    </p:spTree>
    <p:extLst>
      <p:ext uri="{BB962C8B-B14F-4D97-AF65-F5344CB8AC3E}">
        <p14:creationId xmlns:p14="http://schemas.microsoft.com/office/powerpoint/2010/main" val="359905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13</a:t>
            </a:fld>
            <a:endParaRPr lang="en-US"/>
          </a:p>
        </p:txBody>
      </p:sp>
    </p:spTree>
    <p:extLst>
      <p:ext uri="{BB962C8B-B14F-4D97-AF65-F5344CB8AC3E}">
        <p14:creationId xmlns:p14="http://schemas.microsoft.com/office/powerpoint/2010/main" val="2516298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14</a:t>
            </a:fld>
            <a:endParaRPr lang="en-US"/>
          </a:p>
        </p:txBody>
      </p:sp>
    </p:spTree>
    <p:extLst>
      <p:ext uri="{BB962C8B-B14F-4D97-AF65-F5344CB8AC3E}">
        <p14:creationId xmlns:p14="http://schemas.microsoft.com/office/powerpoint/2010/main" val="3519519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15</a:t>
            </a:fld>
            <a:endParaRPr lang="en-US"/>
          </a:p>
        </p:txBody>
      </p:sp>
    </p:spTree>
    <p:extLst>
      <p:ext uri="{BB962C8B-B14F-4D97-AF65-F5344CB8AC3E}">
        <p14:creationId xmlns:p14="http://schemas.microsoft.com/office/powerpoint/2010/main" val="426690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16</a:t>
            </a:fld>
            <a:endParaRPr lang="en-US"/>
          </a:p>
        </p:txBody>
      </p:sp>
    </p:spTree>
    <p:extLst>
      <p:ext uri="{BB962C8B-B14F-4D97-AF65-F5344CB8AC3E}">
        <p14:creationId xmlns:p14="http://schemas.microsoft.com/office/powerpoint/2010/main" val="141065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17</a:t>
            </a:fld>
            <a:endParaRPr lang="en-US"/>
          </a:p>
        </p:txBody>
      </p:sp>
    </p:spTree>
    <p:extLst>
      <p:ext uri="{BB962C8B-B14F-4D97-AF65-F5344CB8AC3E}">
        <p14:creationId xmlns:p14="http://schemas.microsoft.com/office/powerpoint/2010/main" val="1888371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18</a:t>
            </a:fld>
            <a:endParaRPr lang="en-US"/>
          </a:p>
        </p:txBody>
      </p:sp>
    </p:spTree>
    <p:extLst>
      <p:ext uri="{BB962C8B-B14F-4D97-AF65-F5344CB8AC3E}">
        <p14:creationId xmlns:p14="http://schemas.microsoft.com/office/powerpoint/2010/main" val="3495866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19</a:t>
            </a:fld>
            <a:endParaRPr lang="en-US"/>
          </a:p>
        </p:txBody>
      </p:sp>
    </p:spTree>
    <p:extLst>
      <p:ext uri="{BB962C8B-B14F-4D97-AF65-F5344CB8AC3E}">
        <p14:creationId xmlns:p14="http://schemas.microsoft.com/office/powerpoint/2010/main" val="4046175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I read one article in 2007 published in The lancet Neurology. </a:t>
            </a:r>
          </a:p>
          <a:p>
            <a:r>
              <a:rPr lang="en-US" sz="1200" kern="1200" baseline="0" dirty="0" smtClean="0">
                <a:solidFill>
                  <a:schemeClr val="tx1"/>
                </a:solidFill>
                <a:latin typeface="+mn-lt"/>
                <a:ea typeface="+mn-ea"/>
                <a:cs typeface="+mn-cs"/>
              </a:rPr>
              <a:t>After reading this article I became obsessed or biased for thiamine supplementation.  Almost more than 90% of my patients receive thiamine.</a:t>
            </a:r>
          </a:p>
        </p:txBody>
      </p:sp>
      <p:sp>
        <p:nvSpPr>
          <p:cNvPr id="4" name="Slide Number Placeholder 3"/>
          <p:cNvSpPr>
            <a:spLocks noGrp="1"/>
          </p:cNvSpPr>
          <p:nvPr>
            <p:ph type="sldNum" sz="quarter" idx="10"/>
          </p:nvPr>
        </p:nvSpPr>
        <p:spPr/>
        <p:txBody>
          <a:bodyPr/>
          <a:lstStyle/>
          <a:p>
            <a:fld id="{5E1FF6E8-9CE4-492E-BB94-A9C2EF24CA0D}" type="slidenum">
              <a:rPr lang="en-US" smtClean="0"/>
              <a:t>2</a:t>
            </a:fld>
            <a:endParaRPr lang="en-US"/>
          </a:p>
        </p:txBody>
      </p:sp>
    </p:spTree>
    <p:extLst>
      <p:ext uri="{BB962C8B-B14F-4D97-AF65-F5344CB8AC3E}">
        <p14:creationId xmlns:p14="http://schemas.microsoft.com/office/powerpoint/2010/main" val="3539381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20</a:t>
            </a:fld>
            <a:endParaRPr lang="en-US"/>
          </a:p>
        </p:txBody>
      </p:sp>
    </p:spTree>
    <p:extLst>
      <p:ext uri="{BB962C8B-B14F-4D97-AF65-F5344CB8AC3E}">
        <p14:creationId xmlns:p14="http://schemas.microsoft.com/office/powerpoint/2010/main" val="2230981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21</a:t>
            </a:fld>
            <a:endParaRPr lang="en-US"/>
          </a:p>
        </p:txBody>
      </p:sp>
    </p:spTree>
    <p:extLst>
      <p:ext uri="{BB962C8B-B14F-4D97-AF65-F5344CB8AC3E}">
        <p14:creationId xmlns:p14="http://schemas.microsoft.com/office/powerpoint/2010/main" val="2927728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22</a:t>
            </a:fld>
            <a:endParaRPr lang="en-US"/>
          </a:p>
        </p:txBody>
      </p:sp>
    </p:spTree>
    <p:extLst>
      <p:ext uri="{BB962C8B-B14F-4D97-AF65-F5344CB8AC3E}">
        <p14:creationId xmlns:p14="http://schemas.microsoft.com/office/powerpoint/2010/main" val="2077776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23</a:t>
            </a:fld>
            <a:endParaRPr lang="en-US"/>
          </a:p>
        </p:txBody>
      </p:sp>
    </p:spTree>
    <p:extLst>
      <p:ext uri="{BB962C8B-B14F-4D97-AF65-F5344CB8AC3E}">
        <p14:creationId xmlns:p14="http://schemas.microsoft.com/office/powerpoint/2010/main" val="750372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24</a:t>
            </a:fld>
            <a:endParaRPr lang="en-US"/>
          </a:p>
        </p:txBody>
      </p:sp>
    </p:spTree>
    <p:extLst>
      <p:ext uri="{BB962C8B-B14F-4D97-AF65-F5344CB8AC3E}">
        <p14:creationId xmlns:p14="http://schemas.microsoft.com/office/powerpoint/2010/main" val="1696763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err="1" smtClean="0">
                <a:solidFill>
                  <a:schemeClr val="tx1"/>
                </a:solidFill>
                <a:latin typeface="+mn-lt"/>
                <a:ea typeface="+mn-ea"/>
                <a:cs typeface="+mn-cs"/>
              </a:rPr>
              <a:t>Hemicrania</a:t>
            </a:r>
            <a:r>
              <a:rPr lang="en-US" sz="1200" kern="1200" baseline="0" dirty="0" smtClean="0">
                <a:solidFill>
                  <a:schemeClr val="tx1"/>
                </a:solidFill>
                <a:latin typeface="+mn-lt"/>
                <a:ea typeface="+mn-ea"/>
                <a:cs typeface="+mn-cs"/>
              </a:rPr>
              <a:t> continua just like CH, PH SUNCT/SUNA is another TACs. Initially it was put under the heading of other primary headache disorders. But in the recent calcification system. It is classification with CH, PH, SUNCT, SUNA</a:t>
            </a:r>
          </a:p>
        </p:txBody>
      </p:sp>
      <p:sp>
        <p:nvSpPr>
          <p:cNvPr id="4" name="Slide Number Placeholder 3"/>
          <p:cNvSpPr>
            <a:spLocks noGrp="1"/>
          </p:cNvSpPr>
          <p:nvPr>
            <p:ph type="sldNum" sz="quarter" idx="10"/>
          </p:nvPr>
        </p:nvSpPr>
        <p:spPr/>
        <p:txBody>
          <a:bodyPr/>
          <a:lstStyle/>
          <a:p>
            <a:fld id="{5E1FF6E8-9CE4-492E-BB94-A9C2EF24CA0D}" type="slidenum">
              <a:rPr lang="en-US" smtClean="0"/>
              <a:t>25</a:t>
            </a:fld>
            <a:endParaRPr lang="en-US"/>
          </a:p>
        </p:txBody>
      </p:sp>
    </p:spTree>
    <p:extLst>
      <p:ext uri="{BB962C8B-B14F-4D97-AF65-F5344CB8AC3E}">
        <p14:creationId xmlns:p14="http://schemas.microsoft.com/office/powerpoint/2010/main" val="960381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err="1" smtClean="0">
                <a:solidFill>
                  <a:schemeClr val="tx1"/>
                </a:solidFill>
                <a:latin typeface="+mn-lt"/>
                <a:ea typeface="+mn-ea"/>
                <a:cs typeface="+mn-cs"/>
              </a:rPr>
              <a:t>Hemicrania</a:t>
            </a:r>
            <a:r>
              <a:rPr lang="en-US" sz="1200" kern="1200" baseline="0" dirty="0" smtClean="0">
                <a:solidFill>
                  <a:schemeClr val="tx1"/>
                </a:solidFill>
                <a:latin typeface="+mn-lt"/>
                <a:ea typeface="+mn-ea"/>
                <a:cs typeface="+mn-cs"/>
              </a:rPr>
              <a:t> continua just like CH, PH SUNCT/SUNA is another TACs. Initially it was put under the heading of other primary headache disorders. But in the recent calcification system. It is classification with CH, PH, SUNCT, SUNA</a:t>
            </a:r>
          </a:p>
        </p:txBody>
      </p:sp>
      <p:sp>
        <p:nvSpPr>
          <p:cNvPr id="4" name="Slide Number Placeholder 3"/>
          <p:cNvSpPr>
            <a:spLocks noGrp="1"/>
          </p:cNvSpPr>
          <p:nvPr>
            <p:ph type="sldNum" sz="quarter" idx="10"/>
          </p:nvPr>
        </p:nvSpPr>
        <p:spPr/>
        <p:txBody>
          <a:bodyPr/>
          <a:lstStyle/>
          <a:p>
            <a:fld id="{5E1FF6E8-9CE4-492E-BB94-A9C2EF24CA0D}" type="slidenum">
              <a:rPr lang="en-US" smtClean="0"/>
              <a:t>26</a:t>
            </a:fld>
            <a:endParaRPr lang="en-US"/>
          </a:p>
        </p:txBody>
      </p:sp>
    </p:spTree>
    <p:extLst>
      <p:ext uri="{BB962C8B-B14F-4D97-AF65-F5344CB8AC3E}">
        <p14:creationId xmlns:p14="http://schemas.microsoft.com/office/powerpoint/2010/main" val="3816605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27</a:t>
            </a:fld>
            <a:endParaRPr lang="en-US"/>
          </a:p>
        </p:txBody>
      </p:sp>
    </p:spTree>
    <p:extLst>
      <p:ext uri="{BB962C8B-B14F-4D97-AF65-F5344CB8AC3E}">
        <p14:creationId xmlns:p14="http://schemas.microsoft.com/office/powerpoint/2010/main" val="4074513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28</a:t>
            </a:fld>
            <a:endParaRPr lang="en-US"/>
          </a:p>
        </p:txBody>
      </p:sp>
    </p:spTree>
    <p:extLst>
      <p:ext uri="{BB962C8B-B14F-4D97-AF65-F5344CB8AC3E}">
        <p14:creationId xmlns:p14="http://schemas.microsoft.com/office/powerpoint/2010/main" val="3015300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29</a:t>
            </a:fld>
            <a:endParaRPr lang="en-US"/>
          </a:p>
        </p:txBody>
      </p:sp>
    </p:spTree>
    <p:extLst>
      <p:ext uri="{BB962C8B-B14F-4D97-AF65-F5344CB8AC3E}">
        <p14:creationId xmlns:p14="http://schemas.microsoft.com/office/powerpoint/2010/main" val="307220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I read one article in 2007 published in The lancet Neurology. </a:t>
            </a:r>
          </a:p>
          <a:p>
            <a:r>
              <a:rPr lang="en-US" sz="1200" kern="1200" baseline="0" dirty="0" smtClean="0">
                <a:solidFill>
                  <a:schemeClr val="tx1"/>
                </a:solidFill>
                <a:latin typeface="+mn-lt"/>
                <a:ea typeface="+mn-ea"/>
                <a:cs typeface="+mn-cs"/>
              </a:rPr>
              <a:t>After reading this article I became obsessed or biased for thiamine supplementation.  Almost more than 90% of my patients receive thiamine.</a:t>
            </a:r>
          </a:p>
        </p:txBody>
      </p:sp>
      <p:sp>
        <p:nvSpPr>
          <p:cNvPr id="4" name="Slide Number Placeholder 3"/>
          <p:cNvSpPr>
            <a:spLocks noGrp="1"/>
          </p:cNvSpPr>
          <p:nvPr>
            <p:ph type="sldNum" sz="quarter" idx="10"/>
          </p:nvPr>
        </p:nvSpPr>
        <p:spPr/>
        <p:txBody>
          <a:bodyPr/>
          <a:lstStyle/>
          <a:p>
            <a:fld id="{5E1FF6E8-9CE4-492E-BB94-A9C2EF24CA0D}" type="slidenum">
              <a:rPr lang="en-US" smtClean="0"/>
              <a:t>3</a:t>
            </a:fld>
            <a:endParaRPr lang="en-US"/>
          </a:p>
        </p:txBody>
      </p:sp>
    </p:spTree>
    <p:extLst>
      <p:ext uri="{BB962C8B-B14F-4D97-AF65-F5344CB8AC3E}">
        <p14:creationId xmlns:p14="http://schemas.microsoft.com/office/powerpoint/2010/main" val="400392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30</a:t>
            </a:fld>
            <a:endParaRPr lang="en-US"/>
          </a:p>
        </p:txBody>
      </p:sp>
    </p:spTree>
    <p:extLst>
      <p:ext uri="{BB962C8B-B14F-4D97-AF65-F5344CB8AC3E}">
        <p14:creationId xmlns:p14="http://schemas.microsoft.com/office/powerpoint/2010/main" val="1673012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31</a:t>
            </a:fld>
            <a:endParaRPr lang="en-US"/>
          </a:p>
        </p:txBody>
      </p:sp>
    </p:spTree>
    <p:extLst>
      <p:ext uri="{BB962C8B-B14F-4D97-AF65-F5344CB8AC3E}">
        <p14:creationId xmlns:p14="http://schemas.microsoft.com/office/powerpoint/2010/main" val="1401748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32</a:t>
            </a:fld>
            <a:endParaRPr lang="en-US"/>
          </a:p>
        </p:txBody>
      </p:sp>
    </p:spTree>
    <p:extLst>
      <p:ext uri="{BB962C8B-B14F-4D97-AF65-F5344CB8AC3E}">
        <p14:creationId xmlns:p14="http://schemas.microsoft.com/office/powerpoint/2010/main" val="114273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33</a:t>
            </a:fld>
            <a:endParaRPr lang="en-US"/>
          </a:p>
        </p:txBody>
      </p:sp>
    </p:spTree>
    <p:extLst>
      <p:ext uri="{BB962C8B-B14F-4D97-AF65-F5344CB8AC3E}">
        <p14:creationId xmlns:p14="http://schemas.microsoft.com/office/powerpoint/2010/main" val="2020348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34</a:t>
            </a:fld>
            <a:endParaRPr lang="en-US"/>
          </a:p>
        </p:txBody>
      </p:sp>
    </p:spTree>
    <p:extLst>
      <p:ext uri="{BB962C8B-B14F-4D97-AF65-F5344CB8AC3E}">
        <p14:creationId xmlns:p14="http://schemas.microsoft.com/office/powerpoint/2010/main" val="2900019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35</a:t>
            </a:fld>
            <a:endParaRPr lang="en-US"/>
          </a:p>
        </p:txBody>
      </p:sp>
    </p:spTree>
    <p:extLst>
      <p:ext uri="{BB962C8B-B14F-4D97-AF65-F5344CB8AC3E}">
        <p14:creationId xmlns:p14="http://schemas.microsoft.com/office/powerpoint/2010/main" val="2236688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36</a:t>
            </a:fld>
            <a:endParaRPr lang="en-US"/>
          </a:p>
        </p:txBody>
      </p:sp>
    </p:spTree>
    <p:extLst>
      <p:ext uri="{BB962C8B-B14F-4D97-AF65-F5344CB8AC3E}">
        <p14:creationId xmlns:p14="http://schemas.microsoft.com/office/powerpoint/2010/main" val="588934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37</a:t>
            </a:fld>
            <a:endParaRPr lang="en-US"/>
          </a:p>
        </p:txBody>
      </p:sp>
    </p:spTree>
    <p:extLst>
      <p:ext uri="{BB962C8B-B14F-4D97-AF65-F5344CB8AC3E}">
        <p14:creationId xmlns:p14="http://schemas.microsoft.com/office/powerpoint/2010/main" val="2169186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38</a:t>
            </a:fld>
            <a:endParaRPr lang="en-US"/>
          </a:p>
        </p:txBody>
      </p:sp>
    </p:spTree>
    <p:extLst>
      <p:ext uri="{BB962C8B-B14F-4D97-AF65-F5344CB8AC3E}">
        <p14:creationId xmlns:p14="http://schemas.microsoft.com/office/powerpoint/2010/main" val="1068214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39</a:t>
            </a:fld>
            <a:endParaRPr lang="en-US"/>
          </a:p>
        </p:txBody>
      </p:sp>
    </p:spTree>
    <p:extLst>
      <p:ext uri="{BB962C8B-B14F-4D97-AF65-F5344CB8AC3E}">
        <p14:creationId xmlns:p14="http://schemas.microsoft.com/office/powerpoint/2010/main" val="2713110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4</a:t>
            </a:fld>
            <a:endParaRPr lang="en-US"/>
          </a:p>
        </p:txBody>
      </p:sp>
    </p:spTree>
    <p:extLst>
      <p:ext uri="{BB962C8B-B14F-4D97-AF65-F5344CB8AC3E}">
        <p14:creationId xmlns:p14="http://schemas.microsoft.com/office/powerpoint/2010/main" val="1594831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40</a:t>
            </a:fld>
            <a:endParaRPr lang="en-US"/>
          </a:p>
        </p:txBody>
      </p:sp>
    </p:spTree>
    <p:extLst>
      <p:ext uri="{BB962C8B-B14F-4D97-AF65-F5344CB8AC3E}">
        <p14:creationId xmlns:p14="http://schemas.microsoft.com/office/powerpoint/2010/main" val="2802562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41</a:t>
            </a:fld>
            <a:endParaRPr lang="en-US"/>
          </a:p>
        </p:txBody>
      </p:sp>
    </p:spTree>
    <p:extLst>
      <p:ext uri="{BB962C8B-B14F-4D97-AF65-F5344CB8AC3E}">
        <p14:creationId xmlns:p14="http://schemas.microsoft.com/office/powerpoint/2010/main" val="13247649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42</a:t>
            </a:fld>
            <a:endParaRPr lang="en-US"/>
          </a:p>
        </p:txBody>
      </p:sp>
    </p:spTree>
    <p:extLst>
      <p:ext uri="{BB962C8B-B14F-4D97-AF65-F5344CB8AC3E}">
        <p14:creationId xmlns:p14="http://schemas.microsoft.com/office/powerpoint/2010/main" val="3571095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43</a:t>
            </a:fld>
            <a:endParaRPr lang="en-US"/>
          </a:p>
        </p:txBody>
      </p:sp>
    </p:spTree>
    <p:extLst>
      <p:ext uri="{BB962C8B-B14F-4D97-AF65-F5344CB8AC3E}">
        <p14:creationId xmlns:p14="http://schemas.microsoft.com/office/powerpoint/2010/main" val="3847287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44</a:t>
            </a:fld>
            <a:endParaRPr lang="en-US"/>
          </a:p>
        </p:txBody>
      </p:sp>
    </p:spTree>
    <p:extLst>
      <p:ext uri="{BB962C8B-B14F-4D97-AF65-F5344CB8AC3E}">
        <p14:creationId xmlns:p14="http://schemas.microsoft.com/office/powerpoint/2010/main" val="1591393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45</a:t>
            </a:fld>
            <a:endParaRPr lang="en-US"/>
          </a:p>
        </p:txBody>
      </p:sp>
    </p:spTree>
    <p:extLst>
      <p:ext uri="{BB962C8B-B14F-4D97-AF65-F5344CB8AC3E}">
        <p14:creationId xmlns:p14="http://schemas.microsoft.com/office/powerpoint/2010/main" val="3371116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46</a:t>
            </a:fld>
            <a:endParaRPr lang="en-US"/>
          </a:p>
        </p:txBody>
      </p:sp>
    </p:spTree>
    <p:extLst>
      <p:ext uri="{BB962C8B-B14F-4D97-AF65-F5344CB8AC3E}">
        <p14:creationId xmlns:p14="http://schemas.microsoft.com/office/powerpoint/2010/main" val="1930043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47</a:t>
            </a:fld>
            <a:endParaRPr lang="en-US"/>
          </a:p>
        </p:txBody>
      </p:sp>
    </p:spTree>
    <p:extLst>
      <p:ext uri="{BB962C8B-B14F-4D97-AF65-F5344CB8AC3E}">
        <p14:creationId xmlns:p14="http://schemas.microsoft.com/office/powerpoint/2010/main" val="798512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48</a:t>
            </a:fld>
            <a:endParaRPr lang="en-US"/>
          </a:p>
        </p:txBody>
      </p:sp>
    </p:spTree>
    <p:extLst>
      <p:ext uri="{BB962C8B-B14F-4D97-AF65-F5344CB8AC3E}">
        <p14:creationId xmlns:p14="http://schemas.microsoft.com/office/powerpoint/2010/main" val="2546818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49</a:t>
            </a:fld>
            <a:endParaRPr lang="en-US"/>
          </a:p>
        </p:txBody>
      </p:sp>
    </p:spTree>
    <p:extLst>
      <p:ext uri="{BB962C8B-B14F-4D97-AF65-F5344CB8AC3E}">
        <p14:creationId xmlns:p14="http://schemas.microsoft.com/office/powerpoint/2010/main" val="503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What we know about WE or thiamine. WE all know this facts. The facts that WE can be precipitated by glucose infusion. Do we know more than that? Some may have heard about berry-dry or wet berry… Anything else…</a:t>
            </a:r>
          </a:p>
          <a:p>
            <a:r>
              <a:rPr lang="en-US" sz="1200" kern="1200" baseline="0" dirty="0" smtClean="0">
                <a:solidFill>
                  <a:schemeClr val="tx1"/>
                </a:solidFill>
                <a:latin typeface="+mn-lt"/>
                <a:ea typeface="+mn-ea"/>
                <a:cs typeface="+mn-cs"/>
              </a:rPr>
              <a:t>I will let you know more than this… An will discuss neurological and non-neurological aspects of thiamine deficiency..</a:t>
            </a:r>
          </a:p>
          <a:p>
            <a:r>
              <a:rPr lang="en-US" sz="1200" kern="1200" baseline="0" dirty="0" smtClean="0">
                <a:solidFill>
                  <a:schemeClr val="tx1"/>
                </a:solidFill>
                <a:latin typeface="+mn-lt"/>
                <a:ea typeface="+mn-ea"/>
                <a:cs typeface="+mn-cs"/>
              </a:rPr>
              <a:t>The current going decade is in the name of vitamin D. Before that, it was the decade of B12… And I guess next decade will belong to Thiamine… as far as nutrional l supplements are concerned </a:t>
            </a:r>
          </a:p>
        </p:txBody>
      </p:sp>
      <p:sp>
        <p:nvSpPr>
          <p:cNvPr id="4" name="Slide Number Placeholder 3"/>
          <p:cNvSpPr>
            <a:spLocks noGrp="1"/>
          </p:cNvSpPr>
          <p:nvPr>
            <p:ph type="sldNum" sz="quarter" idx="10"/>
          </p:nvPr>
        </p:nvSpPr>
        <p:spPr/>
        <p:txBody>
          <a:bodyPr/>
          <a:lstStyle/>
          <a:p>
            <a:fld id="{5E1FF6E8-9CE4-492E-BB94-A9C2EF24CA0D}" type="slidenum">
              <a:rPr lang="en-US" smtClean="0"/>
              <a:t>5</a:t>
            </a:fld>
            <a:endParaRPr lang="en-US"/>
          </a:p>
        </p:txBody>
      </p:sp>
    </p:spTree>
    <p:extLst>
      <p:ext uri="{BB962C8B-B14F-4D97-AF65-F5344CB8AC3E}">
        <p14:creationId xmlns:p14="http://schemas.microsoft.com/office/powerpoint/2010/main" val="4446825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50</a:t>
            </a:fld>
            <a:endParaRPr lang="en-US"/>
          </a:p>
        </p:txBody>
      </p:sp>
    </p:spTree>
    <p:extLst>
      <p:ext uri="{BB962C8B-B14F-4D97-AF65-F5344CB8AC3E}">
        <p14:creationId xmlns:p14="http://schemas.microsoft.com/office/powerpoint/2010/main" val="1463890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51</a:t>
            </a:fld>
            <a:endParaRPr lang="en-US"/>
          </a:p>
        </p:txBody>
      </p:sp>
    </p:spTree>
    <p:extLst>
      <p:ext uri="{BB962C8B-B14F-4D97-AF65-F5344CB8AC3E}">
        <p14:creationId xmlns:p14="http://schemas.microsoft.com/office/powerpoint/2010/main" val="222851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52</a:t>
            </a:fld>
            <a:endParaRPr lang="en-US"/>
          </a:p>
        </p:txBody>
      </p:sp>
    </p:spTree>
    <p:extLst>
      <p:ext uri="{BB962C8B-B14F-4D97-AF65-F5344CB8AC3E}">
        <p14:creationId xmlns:p14="http://schemas.microsoft.com/office/powerpoint/2010/main" val="2387904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53</a:t>
            </a:fld>
            <a:endParaRPr lang="en-US"/>
          </a:p>
        </p:txBody>
      </p:sp>
    </p:spTree>
    <p:extLst>
      <p:ext uri="{BB962C8B-B14F-4D97-AF65-F5344CB8AC3E}">
        <p14:creationId xmlns:p14="http://schemas.microsoft.com/office/powerpoint/2010/main" val="26055551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54</a:t>
            </a:fld>
            <a:endParaRPr lang="en-US"/>
          </a:p>
        </p:txBody>
      </p:sp>
    </p:spTree>
    <p:extLst>
      <p:ext uri="{BB962C8B-B14F-4D97-AF65-F5344CB8AC3E}">
        <p14:creationId xmlns:p14="http://schemas.microsoft.com/office/powerpoint/2010/main" val="2329457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55</a:t>
            </a:fld>
            <a:endParaRPr lang="en-US"/>
          </a:p>
        </p:txBody>
      </p:sp>
    </p:spTree>
    <p:extLst>
      <p:ext uri="{BB962C8B-B14F-4D97-AF65-F5344CB8AC3E}">
        <p14:creationId xmlns:p14="http://schemas.microsoft.com/office/powerpoint/2010/main" val="9648783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56</a:t>
            </a:fld>
            <a:endParaRPr lang="en-US"/>
          </a:p>
        </p:txBody>
      </p:sp>
    </p:spTree>
    <p:extLst>
      <p:ext uri="{BB962C8B-B14F-4D97-AF65-F5344CB8AC3E}">
        <p14:creationId xmlns:p14="http://schemas.microsoft.com/office/powerpoint/2010/main" val="30046782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57</a:t>
            </a:fld>
            <a:endParaRPr lang="en-US"/>
          </a:p>
        </p:txBody>
      </p:sp>
    </p:spTree>
    <p:extLst>
      <p:ext uri="{BB962C8B-B14F-4D97-AF65-F5344CB8AC3E}">
        <p14:creationId xmlns:p14="http://schemas.microsoft.com/office/powerpoint/2010/main" val="1459005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58</a:t>
            </a:fld>
            <a:endParaRPr lang="en-US"/>
          </a:p>
        </p:txBody>
      </p:sp>
    </p:spTree>
    <p:extLst>
      <p:ext uri="{BB962C8B-B14F-4D97-AF65-F5344CB8AC3E}">
        <p14:creationId xmlns:p14="http://schemas.microsoft.com/office/powerpoint/2010/main" val="976561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59</a:t>
            </a:fld>
            <a:endParaRPr lang="en-US"/>
          </a:p>
        </p:txBody>
      </p:sp>
    </p:spTree>
    <p:extLst>
      <p:ext uri="{BB962C8B-B14F-4D97-AF65-F5344CB8AC3E}">
        <p14:creationId xmlns:p14="http://schemas.microsoft.com/office/powerpoint/2010/main" val="2921040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We classically present as a triad of ….</a:t>
            </a:r>
          </a:p>
          <a:p>
            <a:r>
              <a:rPr lang="en-US" sz="1200" kern="1200" baseline="0" dirty="0" smtClean="0">
                <a:solidFill>
                  <a:schemeClr val="tx1"/>
                </a:solidFill>
                <a:latin typeface="+mn-lt"/>
                <a:ea typeface="+mn-ea"/>
                <a:cs typeface="+mn-cs"/>
              </a:rPr>
              <a:t>However , WE may present as coma…</a:t>
            </a:r>
          </a:p>
          <a:p>
            <a:r>
              <a:rPr lang="en-US" sz="1200" kern="1200" baseline="0" dirty="0" smtClean="0">
                <a:solidFill>
                  <a:schemeClr val="tx1"/>
                </a:solidFill>
                <a:latin typeface="+mn-lt"/>
                <a:ea typeface="+mn-ea"/>
                <a:cs typeface="+mn-cs"/>
              </a:rPr>
              <a:t>Over that comma may have papilledema, without any evidence of raised ICP.</a:t>
            </a:r>
          </a:p>
        </p:txBody>
      </p:sp>
      <p:sp>
        <p:nvSpPr>
          <p:cNvPr id="4" name="Slide Number Placeholder 3"/>
          <p:cNvSpPr>
            <a:spLocks noGrp="1"/>
          </p:cNvSpPr>
          <p:nvPr>
            <p:ph type="sldNum" sz="quarter" idx="10"/>
          </p:nvPr>
        </p:nvSpPr>
        <p:spPr/>
        <p:txBody>
          <a:bodyPr/>
          <a:lstStyle/>
          <a:p>
            <a:fld id="{5E1FF6E8-9CE4-492E-BB94-A9C2EF24CA0D}" type="slidenum">
              <a:rPr lang="en-US" smtClean="0"/>
              <a:t>6</a:t>
            </a:fld>
            <a:endParaRPr lang="en-US"/>
          </a:p>
        </p:txBody>
      </p:sp>
    </p:spTree>
    <p:extLst>
      <p:ext uri="{BB962C8B-B14F-4D97-AF65-F5344CB8AC3E}">
        <p14:creationId xmlns:p14="http://schemas.microsoft.com/office/powerpoint/2010/main" val="7269044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60</a:t>
            </a:fld>
            <a:endParaRPr lang="en-US"/>
          </a:p>
        </p:txBody>
      </p:sp>
    </p:spTree>
    <p:extLst>
      <p:ext uri="{BB962C8B-B14F-4D97-AF65-F5344CB8AC3E}">
        <p14:creationId xmlns:p14="http://schemas.microsoft.com/office/powerpoint/2010/main" val="2805528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61</a:t>
            </a:fld>
            <a:endParaRPr lang="en-US"/>
          </a:p>
        </p:txBody>
      </p:sp>
    </p:spTree>
    <p:extLst>
      <p:ext uri="{BB962C8B-B14F-4D97-AF65-F5344CB8AC3E}">
        <p14:creationId xmlns:p14="http://schemas.microsoft.com/office/powerpoint/2010/main" val="40817675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62</a:t>
            </a:fld>
            <a:endParaRPr lang="en-US"/>
          </a:p>
        </p:txBody>
      </p:sp>
    </p:spTree>
    <p:extLst>
      <p:ext uri="{BB962C8B-B14F-4D97-AF65-F5344CB8AC3E}">
        <p14:creationId xmlns:p14="http://schemas.microsoft.com/office/powerpoint/2010/main" val="32721902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err="1"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63</a:t>
            </a:fld>
            <a:endParaRPr lang="en-US"/>
          </a:p>
        </p:txBody>
      </p:sp>
    </p:spTree>
    <p:extLst>
      <p:ext uri="{BB962C8B-B14F-4D97-AF65-F5344CB8AC3E}">
        <p14:creationId xmlns:p14="http://schemas.microsoft.com/office/powerpoint/2010/main" val="681705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2B829-F78A-4AC6-98DF-A9521BDC1A1A}" type="slidenum">
              <a:rPr lang="en-IN" smtClean="0"/>
              <a:pPr/>
              <a:t>64</a:t>
            </a:fld>
            <a:endParaRPr lang="en-IN"/>
          </a:p>
        </p:txBody>
      </p:sp>
    </p:spTree>
    <p:extLst>
      <p:ext uri="{BB962C8B-B14F-4D97-AF65-F5344CB8AC3E}">
        <p14:creationId xmlns:p14="http://schemas.microsoft.com/office/powerpoint/2010/main" val="2676045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1FF6E8-9CE4-492E-BB94-A9C2EF24CA0D}" type="slidenum">
              <a:rPr lang="en-US" smtClean="0"/>
              <a:t>7</a:t>
            </a:fld>
            <a:endParaRPr lang="en-US"/>
          </a:p>
        </p:txBody>
      </p:sp>
    </p:spTree>
    <p:extLst>
      <p:ext uri="{BB962C8B-B14F-4D97-AF65-F5344CB8AC3E}">
        <p14:creationId xmlns:p14="http://schemas.microsoft.com/office/powerpoint/2010/main" val="308674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There may be true intracerebral hemorrhage….</a:t>
            </a:r>
          </a:p>
        </p:txBody>
      </p:sp>
      <p:sp>
        <p:nvSpPr>
          <p:cNvPr id="4" name="Slide Number Placeholder 3"/>
          <p:cNvSpPr>
            <a:spLocks noGrp="1"/>
          </p:cNvSpPr>
          <p:nvPr>
            <p:ph type="sldNum" sz="quarter" idx="10"/>
          </p:nvPr>
        </p:nvSpPr>
        <p:spPr/>
        <p:txBody>
          <a:bodyPr/>
          <a:lstStyle/>
          <a:p>
            <a:fld id="{5E1FF6E8-9CE4-492E-BB94-A9C2EF24CA0D}" type="slidenum">
              <a:rPr lang="en-US" smtClean="0"/>
              <a:t>8</a:t>
            </a:fld>
            <a:endParaRPr lang="en-US"/>
          </a:p>
        </p:txBody>
      </p:sp>
    </p:spTree>
    <p:extLst>
      <p:ext uri="{BB962C8B-B14F-4D97-AF65-F5344CB8AC3E}">
        <p14:creationId xmlns:p14="http://schemas.microsoft.com/office/powerpoint/2010/main" val="292310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WE patients may have hemorrhage in  brain parenchyma….there may be necrotizing brain parenchyma..</a:t>
            </a:r>
          </a:p>
        </p:txBody>
      </p:sp>
      <p:sp>
        <p:nvSpPr>
          <p:cNvPr id="4" name="Slide Number Placeholder 3"/>
          <p:cNvSpPr>
            <a:spLocks noGrp="1"/>
          </p:cNvSpPr>
          <p:nvPr>
            <p:ph type="sldNum" sz="quarter" idx="10"/>
          </p:nvPr>
        </p:nvSpPr>
        <p:spPr/>
        <p:txBody>
          <a:bodyPr/>
          <a:lstStyle/>
          <a:p>
            <a:fld id="{5E1FF6E8-9CE4-492E-BB94-A9C2EF24CA0D}" type="slidenum">
              <a:rPr lang="en-US" smtClean="0"/>
              <a:t>9</a:t>
            </a:fld>
            <a:endParaRPr lang="en-US"/>
          </a:p>
        </p:txBody>
      </p:sp>
    </p:spTree>
    <p:extLst>
      <p:ext uri="{BB962C8B-B14F-4D97-AF65-F5344CB8AC3E}">
        <p14:creationId xmlns:p14="http://schemas.microsoft.com/office/powerpoint/2010/main" val="3268206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9D98D7-D08E-4227-B9EC-0D1319B31BB5}" type="datetimeFigureOut">
              <a:rPr lang="en-IN" smtClean="0"/>
              <a:pPr/>
              <a:t>27-11-2024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576A45-1D2E-4341-BECB-0FA38546370F}" type="slidenum">
              <a:rPr lang="en-IN" smtClean="0"/>
              <a:pPr/>
              <a:t>‹#›</a:t>
            </a:fld>
            <a:endParaRPr lang="en-IN"/>
          </a:p>
        </p:txBody>
      </p:sp>
    </p:spTree>
    <p:extLst>
      <p:ext uri="{BB962C8B-B14F-4D97-AF65-F5344CB8AC3E}">
        <p14:creationId xmlns:p14="http://schemas.microsoft.com/office/powerpoint/2010/main" val="2636299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9D98D7-D08E-4227-B9EC-0D1319B31BB5}" type="datetimeFigureOut">
              <a:rPr lang="en-IN" smtClean="0"/>
              <a:pPr/>
              <a:t>27-11-2024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576A45-1D2E-4341-BECB-0FA38546370F}" type="slidenum">
              <a:rPr lang="en-IN" smtClean="0"/>
              <a:pPr/>
              <a:t>‹#›</a:t>
            </a:fld>
            <a:endParaRPr lang="en-IN"/>
          </a:p>
        </p:txBody>
      </p:sp>
    </p:spTree>
    <p:extLst>
      <p:ext uri="{BB962C8B-B14F-4D97-AF65-F5344CB8AC3E}">
        <p14:creationId xmlns:p14="http://schemas.microsoft.com/office/powerpoint/2010/main" val="1938362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9D98D7-D08E-4227-B9EC-0D1319B31BB5}" type="datetimeFigureOut">
              <a:rPr lang="en-IN" smtClean="0"/>
              <a:pPr/>
              <a:t>27-11-2024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576A45-1D2E-4341-BECB-0FA38546370F}" type="slidenum">
              <a:rPr lang="en-IN" smtClean="0"/>
              <a:pPr/>
              <a:t>‹#›</a:t>
            </a:fld>
            <a:endParaRPr lang="en-IN"/>
          </a:p>
        </p:txBody>
      </p:sp>
    </p:spTree>
    <p:extLst>
      <p:ext uri="{BB962C8B-B14F-4D97-AF65-F5344CB8AC3E}">
        <p14:creationId xmlns:p14="http://schemas.microsoft.com/office/powerpoint/2010/main" val="1586240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I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35169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9971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I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08808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6033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90213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04160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74149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310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9D98D7-D08E-4227-B9EC-0D1319B31BB5}" type="datetimeFigureOut">
              <a:rPr lang="en-IN" smtClean="0"/>
              <a:pPr/>
              <a:t>27-11-2024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576A45-1D2E-4341-BECB-0FA38546370F}" type="slidenum">
              <a:rPr lang="en-IN" smtClean="0"/>
              <a:pPr/>
              <a:t>‹#›</a:t>
            </a:fld>
            <a:endParaRPr lang="en-IN"/>
          </a:p>
        </p:txBody>
      </p:sp>
    </p:spTree>
    <p:extLst>
      <p:ext uri="{BB962C8B-B14F-4D97-AF65-F5344CB8AC3E}">
        <p14:creationId xmlns:p14="http://schemas.microsoft.com/office/powerpoint/2010/main" val="3583520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N"/>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118882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72364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6594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D98D7-D08E-4227-B9EC-0D1319B31BB5}" type="datetimeFigureOut">
              <a:rPr lang="en-IN" smtClean="0"/>
              <a:pPr/>
              <a:t>27-11-2024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576A45-1D2E-4341-BECB-0FA38546370F}" type="slidenum">
              <a:rPr lang="en-IN" smtClean="0"/>
              <a:pPr/>
              <a:t>‹#›</a:t>
            </a:fld>
            <a:endParaRPr lang="en-IN"/>
          </a:p>
        </p:txBody>
      </p:sp>
    </p:spTree>
    <p:extLst>
      <p:ext uri="{BB962C8B-B14F-4D97-AF65-F5344CB8AC3E}">
        <p14:creationId xmlns:p14="http://schemas.microsoft.com/office/powerpoint/2010/main" val="191142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9D98D7-D08E-4227-B9EC-0D1319B31BB5}" type="datetimeFigureOut">
              <a:rPr lang="en-IN" smtClean="0"/>
              <a:pPr/>
              <a:t>27-11-2024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7576A45-1D2E-4341-BECB-0FA38546370F}" type="slidenum">
              <a:rPr lang="en-IN" smtClean="0"/>
              <a:pPr/>
              <a:t>‹#›</a:t>
            </a:fld>
            <a:endParaRPr lang="en-IN"/>
          </a:p>
        </p:txBody>
      </p:sp>
    </p:spTree>
    <p:extLst>
      <p:ext uri="{BB962C8B-B14F-4D97-AF65-F5344CB8AC3E}">
        <p14:creationId xmlns:p14="http://schemas.microsoft.com/office/powerpoint/2010/main" val="2255195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9D98D7-D08E-4227-B9EC-0D1319B31BB5}" type="datetimeFigureOut">
              <a:rPr lang="en-IN" smtClean="0"/>
              <a:pPr/>
              <a:t>27-11-2024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7576A45-1D2E-4341-BECB-0FA38546370F}" type="slidenum">
              <a:rPr lang="en-IN" smtClean="0"/>
              <a:pPr/>
              <a:t>‹#›</a:t>
            </a:fld>
            <a:endParaRPr lang="en-IN"/>
          </a:p>
        </p:txBody>
      </p:sp>
    </p:spTree>
    <p:extLst>
      <p:ext uri="{BB962C8B-B14F-4D97-AF65-F5344CB8AC3E}">
        <p14:creationId xmlns:p14="http://schemas.microsoft.com/office/powerpoint/2010/main" val="2156412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9D98D7-D08E-4227-B9EC-0D1319B31BB5}" type="datetimeFigureOut">
              <a:rPr lang="en-IN" smtClean="0"/>
              <a:pPr/>
              <a:t>27-11-2024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7576A45-1D2E-4341-BECB-0FA38546370F}" type="slidenum">
              <a:rPr lang="en-IN" smtClean="0"/>
              <a:pPr/>
              <a:t>‹#›</a:t>
            </a:fld>
            <a:endParaRPr lang="en-IN"/>
          </a:p>
        </p:txBody>
      </p:sp>
    </p:spTree>
    <p:extLst>
      <p:ext uri="{BB962C8B-B14F-4D97-AF65-F5344CB8AC3E}">
        <p14:creationId xmlns:p14="http://schemas.microsoft.com/office/powerpoint/2010/main" val="230996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D98D7-D08E-4227-B9EC-0D1319B31BB5}" type="datetimeFigureOut">
              <a:rPr lang="en-IN" smtClean="0"/>
              <a:pPr/>
              <a:t>27-11-2024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7576A45-1D2E-4341-BECB-0FA38546370F}" type="slidenum">
              <a:rPr lang="en-IN" smtClean="0"/>
              <a:pPr/>
              <a:t>‹#›</a:t>
            </a:fld>
            <a:endParaRPr lang="en-IN"/>
          </a:p>
        </p:txBody>
      </p:sp>
    </p:spTree>
    <p:extLst>
      <p:ext uri="{BB962C8B-B14F-4D97-AF65-F5344CB8AC3E}">
        <p14:creationId xmlns:p14="http://schemas.microsoft.com/office/powerpoint/2010/main" val="3507105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D98D7-D08E-4227-B9EC-0D1319B31BB5}" type="datetimeFigureOut">
              <a:rPr lang="en-IN" smtClean="0"/>
              <a:pPr/>
              <a:t>27-11-2024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7576A45-1D2E-4341-BECB-0FA38546370F}" type="slidenum">
              <a:rPr lang="en-IN" smtClean="0"/>
              <a:pPr/>
              <a:t>‹#›</a:t>
            </a:fld>
            <a:endParaRPr lang="en-IN"/>
          </a:p>
        </p:txBody>
      </p:sp>
    </p:spTree>
    <p:extLst>
      <p:ext uri="{BB962C8B-B14F-4D97-AF65-F5344CB8AC3E}">
        <p14:creationId xmlns:p14="http://schemas.microsoft.com/office/powerpoint/2010/main" val="334565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D98D7-D08E-4227-B9EC-0D1319B31BB5}" type="datetimeFigureOut">
              <a:rPr lang="en-IN" smtClean="0"/>
              <a:pPr/>
              <a:t>27-11-2024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7576A45-1D2E-4341-BECB-0FA38546370F}" type="slidenum">
              <a:rPr lang="en-IN" smtClean="0"/>
              <a:pPr/>
              <a:t>‹#›</a:t>
            </a:fld>
            <a:endParaRPr lang="en-IN"/>
          </a:p>
        </p:txBody>
      </p:sp>
    </p:spTree>
    <p:extLst>
      <p:ext uri="{BB962C8B-B14F-4D97-AF65-F5344CB8AC3E}">
        <p14:creationId xmlns:p14="http://schemas.microsoft.com/office/powerpoint/2010/main" val="3065885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6873">
              <a:srgbClr val="000058"/>
            </a:gs>
            <a:gs pos="97000">
              <a:schemeClr val="tx1"/>
            </a:gs>
            <a:gs pos="10000">
              <a:srgbClr val="00006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D98D7-D08E-4227-B9EC-0D1319B31BB5}" type="datetimeFigureOut">
              <a:rPr lang="en-IN" smtClean="0"/>
              <a:pPr/>
              <a:t>27-11-2024</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76A45-1D2E-4341-BECB-0FA38546370F}" type="slidenum">
              <a:rPr lang="en-IN" smtClean="0"/>
              <a:pPr/>
              <a:t>‹#›</a:t>
            </a:fld>
            <a:endParaRPr lang="en-IN"/>
          </a:p>
        </p:txBody>
      </p:sp>
    </p:spTree>
    <p:extLst>
      <p:ext uri="{BB962C8B-B14F-4D97-AF65-F5344CB8AC3E}">
        <p14:creationId xmlns:p14="http://schemas.microsoft.com/office/powerpoint/2010/main" val="4210683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6873">
              <a:srgbClr val="000058"/>
            </a:gs>
            <a:gs pos="97000">
              <a:schemeClr val="tx1"/>
            </a:gs>
            <a:gs pos="10000">
              <a:srgbClr val="00006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DD901AB-195E-4B0A-8D7B-D8C0A9F27BB9}" type="datetimeFigureOut">
              <a:rPr lang="en-IN" smtClean="0">
                <a:solidFill>
                  <a:prstClr val="black">
                    <a:tint val="75000"/>
                  </a:prstClr>
                </a:solidFill>
              </a:rPr>
              <a:pPr/>
              <a:t>27-11-2024</a:t>
            </a:fld>
            <a:endParaRPr lang="en-IN">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78A5EE-FD4E-461F-99C6-00AA30382AA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168764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3.emf"/><Relationship Id="rId4" Type="http://schemas.openxmlformats.org/officeDocument/2006/relationships/image" Target="../media/image42.em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93.emf"/></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14.emf"/></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19.emf"/></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126.png"/><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135.pn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emf"/><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emf"/><Relationship Id="rId4" Type="http://schemas.openxmlformats.org/officeDocument/2006/relationships/image" Target="../media/image138.emf"/></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44.png"/><Relationship Id="rId4" Type="http://schemas.openxmlformats.org/officeDocument/2006/relationships/image" Target="../media/image143.png"/></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3351" y="389104"/>
            <a:ext cx="8686800" cy="1185883"/>
          </a:xfrm>
        </p:spPr>
        <p:txBody>
          <a:bodyPr>
            <a:noAutofit/>
          </a:bodyPr>
          <a:lstStyle/>
          <a:p>
            <a:pPr lvl="0" defTabSz="914400">
              <a:lnSpc>
                <a:spcPct val="200000"/>
              </a:lnSpc>
              <a:spcBef>
                <a:spcPts val="0"/>
              </a:spcBef>
            </a:pPr>
            <a:r>
              <a:rPr lang="en-US" sz="4800" b="1" dirty="0" smtClean="0">
                <a:solidFill>
                  <a:srgbClr val="FFFF00"/>
                </a:solidFill>
                <a:latin typeface="Cambria" panose="02040503050406030204" pitchFamily="18" charset="0"/>
                <a:ea typeface="+mn-ea"/>
                <a:cs typeface="+mn-cs"/>
              </a:rPr>
              <a:t>Thiamine </a:t>
            </a:r>
            <a:r>
              <a:rPr lang="en-US" sz="4800" b="1" dirty="0" smtClean="0">
                <a:solidFill>
                  <a:srgbClr val="FFFF00"/>
                </a:solidFill>
                <a:latin typeface="Cambria" panose="02040503050406030204" pitchFamily="18" charset="0"/>
                <a:ea typeface="+mn-ea"/>
                <a:cs typeface="+mn-cs"/>
              </a:rPr>
              <a:t>and Neurology</a:t>
            </a:r>
            <a:endParaRPr lang="en-US" sz="7200" b="1" dirty="0"/>
          </a:p>
        </p:txBody>
      </p:sp>
      <p:sp>
        <p:nvSpPr>
          <p:cNvPr id="5" name="Subtitle 2"/>
          <p:cNvSpPr>
            <a:spLocks noGrp="1"/>
          </p:cNvSpPr>
          <p:nvPr>
            <p:ph type="subTitle" idx="1"/>
          </p:nvPr>
        </p:nvSpPr>
        <p:spPr>
          <a:xfrm>
            <a:off x="1047751" y="2395609"/>
            <a:ext cx="6858000" cy="2271894"/>
          </a:xfrm>
        </p:spPr>
        <p:txBody>
          <a:bodyPr>
            <a:normAutofit fontScale="85000" lnSpcReduction="20000"/>
          </a:bodyPr>
          <a:lstStyle/>
          <a:p>
            <a:pPr marL="0" indent="0">
              <a:buNone/>
            </a:pPr>
            <a:r>
              <a:rPr lang="en-US" sz="4700" b="1" dirty="0" smtClean="0">
                <a:solidFill>
                  <a:srgbClr val="66FFFF"/>
                </a:solidFill>
              </a:rPr>
              <a:t>Dr Sanjay Prakash</a:t>
            </a:r>
          </a:p>
          <a:p>
            <a:pPr marL="0" indent="0">
              <a:buNone/>
            </a:pPr>
            <a:r>
              <a:rPr lang="en-US" sz="3600" dirty="0" smtClean="0">
                <a:solidFill>
                  <a:schemeClr val="bg1"/>
                </a:solidFill>
              </a:rPr>
              <a:t>Professor and Head</a:t>
            </a:r>
          </a:p>
          <a:p>
            <a:pPr marL="0" indent="0">
              <a:buNone/>
            </a:pPr>
            <a:r>
              <a:rPr lang="en-US" sz="3600" dirty="0" smtClean="0">
                <a:solidFill>
                  <a:schemeClr val="bg1"/>
                </a:solidFill>
              </a:rPr>
              <a:t>Department of Neurology</a:t>
            </a:r>
          </a:p>
          <a:p>
            <a:pPr marL="0" indent="0">
              <a:buNone/>
            </a:pPr>
            <a:r>
              <a:rPr lang="en-US" sz="2800" dirty="0" smtClean="0">
                <a:solidFill>
                  <a:schemeClr val="bg1"/>
                </a:solidFill>
              </a:rPr>
              <a:t>Smt. B. K. Shah Medical Institute &amp; Research Centre. </a:t>
            </a:r>
          </a:p>
          <a:p>
            <a:pPr marL="0" indent="0">
              <a:buNone/>
            </a:pPr>
            <a:r>
              <a:rPr lang="en-US" sz="3800" dirty="0" smtClean="0">
                <a:solidFill>
                  <a:srgbClr val="66FFFF"/>
                </a:solidFill>
              </a:rPr>
              <a:t>Vadodara, Gujarat.</a:t>
            </a:r>
          </a:p>
        </p:txBody>
      </p:sp>
    </p:spTree>
    <p:extLst>
      <p:ext uri="{BB962C8B-B14F-4D97-AF65-F5344CB8AC3E}">
        <p14:creationId xmlns:p14="http://schemas.microsoft.com/office/powerpoint/2010/main" val="2375841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1742" y="0"/>
            <a:ext cx="5787033" cy="707886"/>
          </a:xfrm>
          <a:prstGeom prst="rect">
            <a:avLst/>
          </a:prstGeom>
        </p:spPr>
        <p:txBody>
          <a:bodyPr wrap="none">
            <a:spAutoFit/>
          </a:bodyPr>
          <a:lstStyle/>
          <a:p>
            <a:r>
              <a:rPr lang="en-US" sz="4000" dirty="0" smtClean="0">
                <a:solidFill>
                  <a:srgbClr val="FFFF00"/>
                </a:solidFill>
              </a:rPr>
              <a:t>Thiamine- ischemic strokes</a:t>
            </a:r>
            <a:endParaRPr lang="en-US" sz="4000" dirty="0">
              <a:solidFill>
                <a:srgbClr val="FFFF00"/>
              </a:solidFill>
            </a:endParaRPr>
          </a:p>
        </p:txBody>
      </p:sp>
      <p:pic>
        <p:nvPicPr>
          <p:cNvPr id="6" name="Picture 5"/>
          <p:cNvPicPr>
            <a:picLocks noChangeAspect="1"/>
          </p:cNvPicPr>
          <p:nvPr/>
        </p:nvPicPr>
        <p:blipFill rotWithShape="1">
          <a:blip r:embed="rId3"/>
          <a:srcRect l="3523" t="25758" r="33295" b="52828"/>
          <a:stretch/>
        </p:blipFill>
        <p:spPr>
          <a:xfrm>
            <a:off x="305384" y="803771"/>
            <a:ext cx="8399753" cy="1601391"/>
          </a:xfrm>
          <a:prstGeom prst="rect">
            <a:avLst/>
          </a:prstGeom>
        </p:spPr>
      </p:pic>
      <p:pic>
        <p:nvPicPr>
          <p:cNvPr id="2" name="Picture 1"/>
          <p:cNvPicPr>
            <a:picLocks noChangeAspect="1"/>
          </p:cNvPicPr>
          <p:nvPr/>
        </p:nvPicPr>
        <p:blipFill rotWithShape="1">
          <a:blip r:embed="rId4"/>
          <a:srcRect l="4107" t="26349" r="23750" b="54603"/>
          <a:stretch/>
        </p:blipFill>
        <p:spPr>
          <a:xfrm>
            <a:off x="305383" y="2572294"/>
            <a:ext cx="8399753" cy="1286596"/>
          </a:xfrm>
          <a:prstGeom prst="rect">
            <a:avLst/>
          </a:prstGeom>
        </p:spPr>
      </p:pic>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a:srcRect b="33838"/>
          <a:stretch/>
        </p:blipFill>
        <p:spPr>
          <a:xfrm>
            <a:off x="305381" y="3987995"/>
            <a:ext cx="8524294" cy="1275139"/>
          </a:xfrm>
          <a:prstGeom prst="rect">
            <a:avLst/>
          </a:prstGeom>
        </p:spPr>
      </p:pic>
      <p:pic>
        <p:nvPicPr>
          <p:cNvPr id="9" name="Picture 8"/>
          <p:cNvPicPr>
            <a:picLocks noChangeAspect="1"/>
          </p:cNvPicPr>
          <p:nvPr/>
        </p:nvPicPr>
        <p:blipFill rotWithShape="1">
          <a:blip r:embed="rId6"/>
          <a:srcRect b="20094"/>
          <a:stretch/>
        </p:blipFill>
        <p:spPr>
          <a:xfrm>
            <a:off x="305381" y="5441723"/>
            <a:ext cx="8524294" cy="1231403"/>
          </a:xfrm>
          <a:prstGeom prst="rect">
            <a:avLst/>
          </a:prstGeom>
        </p:spPr>
      </p:pic>
    </p:spTree>
    <p:extLst>
      <p:ext uri="{BB962C8B-B14F-4D97-AF65-F5344CB8AC3E}">
        <p14:creationId xmlns:p14="http://schemas.microsoft.com/office/powerpoint/2010/main" val="1907944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3589" y="693390"/>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81326" y="-14496"/>
            <a:ext cx="4540089" cy="707886"/>
          </a:xfrm>
          <a:prstGeom prst="rect">
            <a:avLst/>
          </a:prstGeom>
        </p:spPr>
        <p:txBody>
          <a:bodyPr wrap="none">
            <a:spAutoFit/>
          </a:bodyPr>
          <a:lstStyle/>
          <a:p>
            <a:r>
              <a:rPr lang="en-US" sz="4000" dirty="0" smtClean="0">
                <a:solidFill>
                  <a:srgbClr val="FFFF00"/>
                </a:solidFill>
              </a:rPr>
              <a:t>Thiamine - Dementia</a:t>
            </a:r>
            <a:endParaRPr lang="en-US" sz="4000" dirty="0">
              <a:solidFill>
                <a:srgbClr val="FFFF00"/>
              </a:solidFill>
            </a:endParaRPr>
          </a:p>
        </p:txBody>
      </p:sp>
      <p:pic>
        <p:nvPicPr>
          <p:cNvPr id="7" name="Picture 6"/>
          <p:cNvPicPr>
            <a:picLocks noChangeAspect="1"/>
          </p:cNvPicPr>
          <p:nvPr/>
        </p:nvPicPr>
        <p:blipFill>
          <a:blip r:embed="rId3"/>
          <a:stretch>
            <a:fillRect/>
          </a:stretch>
        </p:blipFill>
        <p:spPr>
          <a:xfrm>
            <a:off x="354769" y="1401276"/>
            <a:ext cx="8642163" cy="4199424"/>
          </a:xfrm>
          <a:prstGeom prst="rect">
            <a:avLst/>
          </a:prstGeom>
        </p:spPr>
      </p:pic>
      <p:cxnSp>
        <p:nvCxnSpPr>
          <p:cNvPr id="8" name="Straight Connector 7"/>
          <p:cNvCxnSpPr/>
          <p:nvPr/>
        </p:nvCxnSpPr>
        <p:spPr>
          <a:xfrm flipV="1">
            <a:off x="2286000" y="3271838"/>
            <a:ext cx="6200775" cy="7829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105150" y="4614863"/>
            <a:ext cx="5395913" cy="142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114925" y="4857750"/>
            <a:ext cx="3228975" cy="142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208346" y="1789703"/>
            <a:ext cx="4065985" cy="338554"/>
          </a:xfrm>
          <a:prstGeom prst="rect">
            <a:avLst/>
          </a:prstGeom>
        </p:spPr>
        <p:txBody>
          <a:bodyPr wrap="none">
            <a:spAutoFit/>
          </a:bodyPr>
          <a:lstStyle/>
          <a:p>
            <a:r>
              <a:rPr lang="es-ES" sz="1600" dirty="0" smtClean="0">
                <a:solidFill>
                  <a:srgbClr val="FF0000"/>
                </a:solidFill>
                <a:latin typeface="arial" panose="020B0604020202020204" pitchFamily="34" charset="0"/>
              </a:rPr>
              <a:t>Ann </a:t>
            </a:r>
            <a:r>
              <a:rPr lang="es-ES" sz="1600" dirty="0">
                <a:solidFill>
                  <a:srgbClr val="FF0000"/>
                </a:solidFill>
                <a:latin typeface="arial" panose="020B0604020202020204" pitchFamily="34" charset="0"/>
              </a:rPr>
              <a:t>N Y </a:t>
            </a:r>
            <a:r>
              <a:rPr lang="es-ES" sz="1600" dirty="0" err="1">
                <a:solidFill>
                  <a:srgbClr val="FF0000"/>
                </a:solidFill>
                <a:latin typeface="arial" panose="020B0604020202020204" pitchFamily="34" charset="0"/>
              </a:rPr>
              <a:t>Acad</a:t>
            </a:r>
            <a:r>
              <a:rPr lang="es-ES" sz="1600" dirty="0">
                <a:solidFill>
                  <a:srgbClr val="FF0000"/>
                </a:solidFill>
                <a:latin typeface="arial" panose="020B0604020202020204" pitchFamily="34" charset="0"/>
              </a:rPr>
              <a:t> </a:t>
            </a:r>
            <a:r>
              <a:rPr lang="es-ES" sz="1600" dirty="0" smtClean="0">
                <a:solidFill>
                  <a:srgbClr val="FF0000"/>
                </a:solidFill>
                <a:latin typeface="arial" panose="020B0604020202020204" pitchFamily="34" charset="0"/>
              </a:rPr>
              <a:t>Sci.2016 </a:t>
            </a:r>
            <a:r>
              <a:rPr lang="es-ES" sz="1600" dirty="0">
                <a:solidFill>
                  <a:srgbClr val="FF0000"/>
                </a:solidFill>
                <a:latin typeface="arial" panose="020B0604020202020204" pitchFamily="34" charset="0"/>
              </a:rPr>
              <a:t>Mar;1367(1):21-30</a:t>
            </a:r>
            <a:endParaRPr lang="en-US" sz="1600" dirty="0">
              <a:solidFill>
                <a:srgbClr val="FF0000"/>
              </a:solidFill>
            </a:endParaRPr>
          </a:p>
        </p:txBody>
      </p:sp>
    </p:spTree>
    <p:extLst>
      <p:ext uri="{BB962C8B-B14F-4D97-AF65-F5344CB8AC3E}">
        <p14:creationId xmlns:p14="http://schemas.microsoft.com/office/powerpoint/2010/main" val="16968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3684" y="625140"/>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81326" y="-14496"/>
            <a:ext cx="4540089" cy="707886"/>
          </a:xfrm>
          <a:prstGeom prst="rect">
            <a:avLst/>
          </a:prstGeom>
        </p:spPr>
        <p:txBody>
          <a:bodyPr wrap="none">
            <a:spAutoFit/>
          </a:bodyPr>
          <a:lstStyle/>
          <a:p>
            <a:r>
              <a:rPr lang="en-US" sz="4000" dirty="0" smtClean="0">
                <a:solidFill>
                  <a:srgbClr val="FFFF00"/>
                </a:solidFill>
              </a:rPr>
              <a:t>Thiamine - Dementia</a:t>
            </a:r>
            <a:endParaRPr lang="en-US" sz="4000" dirty="0">
              <a:solidFill>
                <a:srgbClr val="FFFF00"/>
              </a:solidFill>
            </a:endParaRPr>
          </a:p>
        </p:txBody>
      </p:sp>
      <p:pic>
        <p:nvPicPr>
          <p:cNvPr id="9" name="Picture 8"/>
          <p:cNvPicPr>
            <a:picLocks noChangeAspect="1"/>
          </p:cNvPicPr>
          <p:nvPr/>
        </p:nvPicPr>
        <p:blipFill rotWithShape="1">
          <a:blip r:embed="rId3"/>
          <a:srcRect t="13695"/>
          <a:stretch/>
        </p:blipFill>
        <p:spPr>
          <a:xfrm>
            <a:off x="167637" y="784085"/>
            <a:ext cx="8675436" cy="1790725"/>
          </a:xfrm>
          <a:prstGeom prst="rect">
            <a:avLst/>
          </a:prstGeom>
        </p:spPr>
      </p:pic>
      <p:pic>
        <p:nvPicPr>
          <p:cNvPr id="22" name="Picture 21"/>
          <p:cNvPicPr>
            <a:picLocks noChangeAspect="1"/>
          </p:cNvPicPr>
          <p:nvPr/>
        </p:nvPicPr>
        <p:blipFill rotWithShape="1">
          <a:blip r:embed="rId4"/>
          <a:srcRect t="5578" b="50879"/>
          <a:stretch/>
        </p:blipFill>
        <p:spPr>
          <a:xfrm>
            <a:off x="243867" y="5598296"/>
            <a:ext cx="8753160" cy="1028701"/>
          </a:xfrm>
          <a:prstGeom prst="rect">
            <a:avLst/>
          </a:prstGeom>
        </p:spPr>
      </p:pic>
      <p:pic>
        <p:nvPicPr>
          <p:cNvPr id="4" name="Picture 3"/>
          <p:cNvPicPr>
            <a:picLocks noChangeAspect="1"/>
          </p:cNvPicPr>
          <p:nvPr/>
        </p:nvPicPr>
        <p:blipFill rotWithShape="1">
          <a:blip r:embed="rId5"/>
          <a:srcRect t="15895" b="24052"/>
          <a:stretch/>
        </p:blipFill>
        <p:spPr>
          <a:xfrm>
            <a:off x="202631" y="4284651"/>
            <a:ext cx="8794396" cy="952824"/>
          </a:xfrm>
          <a:prstGeom prst="rect">
            <a:avLst/>
          </a:prstGeom>
        </p:spPr>
      </p:pic>
      <p:pic>
        <p:nvPicPr>
          <p:cNvPr id="3" name="Picture 2"/>
          <p:cNvPicPr>
            <a:picLocks noChangeAspect="1"/>
          </p:cNvPicPr>
          <p:nvPr/>
        </p:nvPicPr>
        <p:blipFill>
          <a:blip r:embed="rId6"/>
          <a:stretch>
            <a:fillRect/>
          </a:stretch>
        </p:blipFill>
        <p:spPr>
          <a:xfrm>
            <a:off x="202631" y="2808165"/>
            <a:ext cx="8705843" cy="1115665"/>
          </a:xfrm>
          <a:prstGeom prst="rect">
            <a:avLst/>
          </a:prstGeom>
        </p:spPr>
      </p:pic>
    </p:spTree>
    <p:extLst>
      <p:ext uri="{BB962C8B-B14F-4D97-AF65-F5344CB8AC3E}">
        <p14:creationId xmlns:p14="http://schemas.microsoft.com/office/powerpoint/2010/main" val="3546882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3672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81326" y="-14496"/>
            <a:ext cx="4540089" cy="707886"/>
          </a:xfrm>
          <a:prstGeom prst="rect">
            <a:avLst/>
          </a:prstGeom>
        </p:spPr>
        <p:txBody>
          <a:bodyPr wrap="none">
            <a:spAutoFit/>
          </a:bodyPr>
          <a:lstStyle/>
          <a:p>
            <a:r>
              <a:rPr lang="en-US" sz="4000" dirty="0" smtClean="0">
                <a:solidFill>
                  <a:srgbClr val="FFFF00"/>
                </a:solidFill>
              </a:rPr>
              <a:t>Thiamine - Dementia</a:t>
            </a:r>
            <a:endParaRPr lang="en-US" sz="4000" dirty="0">
              <a:solidFill>
                <a:srgbClr val="FFFF00"/>
              </a:solidFill>
            </a:endParaRPr>
          </a:p>
        </p:txBody>
      </p:sp>
      <p:pic>
        <p:nvPicPr>
          <p:cNvPr id="11" name="Picture 10"/>
          <p:cNvPicPr>
            <a:picLocks noChangeAspect="1"/>
          </p:cNvPicPr>
          <p:nvPr/>
        </p:nvPicPr>
        <p:blipFill>
          <a:blip r:embed="rId3"/>
          <a:stretch>
            <a:fillRect/>
          </a:stretch>
        </p:blipFill>
        <p:spPr>
          <a:xfrm>
            <a:off x="347427" y="858343"/>
            <a:ext cx="8559724" cy="2899261"/>
          </a:xfrm>
          <a:prstGeom prst="rect">
            <a:avLst/>
          </a:prstGeom>
        </p:spPr>
      </p:pic>
      <p:sp>
        <p:nvSpPr>
          <p:cNvPr id="12" name="Rectangle 11"/>
          <p:cNvSpPr/>
          <p:nvPr/>
        </p:nvSpPr>
        <p:spPr>
          <a:xfrm>
            <a:off x="5488825" y="858344"/>
            <a:ext cx="3174267" cy="369332"/>
          </a:xfrm>
          <a:prstGeom prst="rect">
            <a:avLst/>
          </a:prstGeom>
        </p:spPr>
        <p:txBody>
          <a:bodyPr wrap="none">
            <a:spAutoFit/>
          </a:bodyPr>
          <a:lstStyle/>
          <a:p>
            <a:r>
              <a:rPr lang="en-US" dirty="0" err="1">
                <a:solidFill>
                  <a:srgbClr val="FF0000"/>
                </a:solidFill>
              </a:rPr>
              <a:t>EBioMedicine</a:t>
            </a:r>
            <a:r>
              <a:rPr lang="en-US" dirty="0">
                <a:solidFill>
                  <a:srgbClr val="FF0000"/>
                </a:solidFill>
              </a:rPr>
              <a:t> 3 (2016) 155–162</a:t>
            </a:r>
          </a:p>
        </p:txBody>
      </p:sp>
      <p:cxnSp>
        <p:nvCxnSpPr>
          <p:cNvPr id="13" name="Straight Connector 12"/>
          <p:cNvCxnSpPr/>
          <p:nvPr/>
        </p:nvCxnSpPr>
        <p:spPr>
          <a:xfrm>
            <a:off x="2271713" y="2871780"/>
            <a:ext cx="480424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00175" y="3067043"/>
            <a:ext cx="1771650" cy="2857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57237" y="3522426"/>
            <a:ext cx="7272338"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347427" y="4184411"/>
            <a:ext cx="8596105" cy="2011854"/>
          </a:xfrm>
          <a:prstGeom prst="rect">
            <a:avLst/>
          </a:prstGeom>
        </p:spPr>
      </p:pic>
    </p:spTree>
    <p:extLst>
      <p:ext uri="{BB962C8B-B14F-4D97-AF65-F5344CB8AC3E}">
        <p14:creationId xmlns:p14="http://schemas.microsoft.com/office/powerpoint/2010/main" val="39947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3589" y="693390"/>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235214" y="-118"/>
            <a:ext cx="4540089" cy="707886"/>
          </a:xfrm>
          <a:prstGeom prst="rect">
            <a:avLst/>
          </a:prstGeom>
        </p:spPr>
        <p:txBody>
          <a:bodyPr wrap="none">
            <a:spAutoFit/>
          </a:bodyPr>
          <a:lstStyle/>
          <a:p>
            <a:r>
              <a:rPr lang="en-US" sz="4000" dirty="0" smtClean="0">
                <a:solidFill>
                  <a:srgbClr val="FFFF00"/>
                </a:solidFill>
              </a:rPr>
              <a:t>Thiamine - Dementia</a:t>
            </a:r>
            <a:endParaRPr lang="en-US" sz="4000" dirty="0">
              <a:solidFill>
                <a:srgbClr val="FFFF00"/>
              </a:solidFill>
            </a:endParaRPr>
          </a:p>
        </p:txBody>
      </p:sp>
      <p:pic>
        <p:nvPicPr>
          <p:cNvPr id="4" name="Picture 3"/>
          <p:cNvPicPr>
            <a:picLocks noChangeAspect="1"/>
          </p:cNvPicPr>
          <p:nvPr/>
        </p:nvPicPr>
        <p:blipFill rotWithShape="1">
          <a:blip r:embed="rId3"/>
          <a:srcRect t="43510" b="14972"/>
          <a:stretch/>
        </p:blipFill>
        <p:spPr>
          <a:xfrm>
            <a:off x="261918" y="4583321"/>
            <a:ext cx="8508478" cy="807079"/>
          </a:xfrm>
          <a:prstGeom prst="rect">
            <a:avLst/>
          </a:prstGeom>
        </p:spPr>
      </p:pic>
      <p:pic>
        <p:nvPicPr>
          <p:cNvPr id="8" name="Picture 7"/>
          <p:cNvPicPr>
            <a:picLocks noChangeAspect="1"/>
          </p:cNvPicPr>
          <p:nvPr/>
        </p:nvPicPr>
        <p:blipFill rotWithShape="1">
          <a:blip r:embed="rId4"/>
          <a:srcRect l="2203" r="7975" b="7098"/>
          <a:stretch/>
        </p:blipFill>
        <p:spPr>
          <a:xfrm>
            <a:off x="272209" y="908350"/>
            <a:ext cx="8418809" cy="881351"/>
          </a:xfrm>
          <a:prstGeom prst="rect">
            <a:avLst/>
          </a:prstGeom>
        </p:spPr>
      </p:pic>
      <p:pic>
        <p:nvPicPr>
          <p:cNvPr id="9" name="Picture 8"/>
          <p:cNvPicPr>
            <a:picLocks noChangeAspect="1"/>
          </p:cNvPicPr>
          <p:nvPr/>
        </p:nvPicPr>
        <p:blipFill>
          <a:blip r:embed="rId5"/>
          <a:stretch>
            <a:fillRect/>
          </a:stretch>
        </p:blipFill>
        <p:spPr>
          <a:xfrm>
            <a:off x="252292" y="1865704"/>
            <a:ext cx="8518104" cy="1368887"/>
          </a:xfrm>
          <a:prstGeom prst="rect">
            <a:avLst/>
          </a:prstGeom>
        </p:spPr>
      </p:pic>
      <p:pic>
        <p:nvPicPr>
          <p:cNvPr id="12" name="Picture 11"/>
          <p:cNvPicPr>
            <a:picLocks noChangeAspect="1"/>
          </p:cNvPicPr>
          <p:nvPr/>
        </p:nvPicPr>
        <p:blipFill rotWithShape="1">
          <a:blip r:embed="rId6"/>
          <a:srcRect l="11876" t="35549" r="25781" b="48054"/>
          <a:stretch/>
        </p:blipFill>
        <p:spPr>
          <a:xfrm>
            <a:off x="261918" y="3310594"/>
            <a:ext cx="8508478" cy="1196724"/>
          </a:xfrm>
          <a:prstGeom prst="rect">
            <a:avLst/>
          </a:prstGeom>
        </p:spPr>
      </p:pic>
      <p:pic>
        <p:nvPicPr>
          <p:cNvPr id="13" name="Picture 12"/>
          <p:cNvPicPr>
            <a:picLocks noChangeAspect="1"/>
          </p:cNvPicPr>
          <p:nvPr/>
        </p:nvPicPr>
        <p:blipFill rotWithShape="1">
          <a:blip r:embed="rId7"/>
          <a:srcRect t="28916"/>
          <a:stretch/>
        </p:blipFill>
        <p:spPr>
          <a:xfrm>
            <a:off x="261918" y="5466403"/>
            <a:ext cx="8508478" cy="1019076"/>
          </a:xfrm>
          <a:prstGeom prst="rect">
            <a:avLst/>
          </a:prstGeom>
        </p:spPr>
      </p:pic>
    </p:spTree>
    <p:extLst>
      <p:ext uri="{BB962C8B-B14F-4D97-AF65-F5344CB8AC3E}">
        <p14:creationId xmlns:p14="http://schemas.microsoft.com/office/powerpoint/2010/main" val="4188575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3589" y="693390"/>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235214" y="-118"/>
            <a:ext cx="4540089" cy="707886"/>
          </a:xfrm>
          <a:prstGeom prst="rect">
            <a:avLst/>
          </a:prstGeom>
        </p:spPr>
        <p:txBody>
          <a:bodyPr wrap="none">
            <a:spAutoFit/>
          </a:bodyPr>
          <a:lstStyle/>
          <a:p>
            <a:r>
              <a:rPr lang="en-US" sz="4000" dirty="0" smtClean="0">
                <a:solidFill>
                  <a:srgbClr val="FFFF00"/>
                </a:solidFill>
              </a:rPr>
              <a:t>Thiamine - Dementia</a:t>
            </a:r>
            <a:endParaRPr lang="en-US" sz="4000" dirty="0">
              <a:solidFill>
                <a:srgbClr val="FFFF00"/>
              </a:solidFill>
            </a:endParaRPr>
          </a:p>
        </p:txBody>
      </p:sp>
      <p:pic>
        <p:nvPicPr>
          <p:cNvPr id="11" name="Picture 10"/>
          <p:cNvPicPr>
            <a:picLocks noChangeAspect="1"/>
          </p:cNvPicPr>
          <p:nvPr/>
        </p:nvPicPr>
        <p:blipFill>
          <a:blip r:embed="rId3"/>
          <a:stretch>
            <a:fillRect/>
          </a:stretch>
        </p:blipFill>
        <p:spPr>
          <a:xfrm>
            <a:off x="158433" y="865195"/>
            <a:ext cx="8827242" cy="1318516"/>
          </a:xfrm>
          <a:prstGeom prst="rect">
            <a:avLst/>
          </a:prstGeom>
        </p:spPr>
      </p:pic>
      <p:pic>
        <p:nvPicPr>
          <p:cNvPr id="18" name="Picture 17"/>
          <p:cNvPicPr>
            <a:picLocks noChangeAspect="1"/>
          </p:cNvPicPr>
          <p:nvPr/>
        </p:nvPicPr>
        <p:blipFill>
          <a:blip r:embed="rId4"/>
          <a:stretch>
            <a:fillRect/>
          </a:stretch>
        </p:blipFill>
        <p:spPr>
          <a:xfrm>
            <a:off x="158433" y="2499297"/>
            <a:ext cx="8827242" cy="1429765"/>
          </a:xfrm>
          <a:prstGeom prst="rect">
            <a:avLst/>
          </a:prstGeom>
        </p:spPr>
      </p:pic>
    </p:spTree>
    <p:extLst>
      <p:ext uri="{BB962C8B-B14F-4D97-AF65-F5344CB8AC3E}">
        <p14:creationId xmlns:p14="http://schemas.microsoft.com/office/powerpoint/2010/main" val="2287208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3672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97312" y="0"/>
            <a:ext cx="8188717" cy="707886"/>
          </a:xfrm>
          <a:prstGeom prst="rect">
            <a:avLst/>
          </a:prstGeom>
        </p:spPr>
        <p:txBody>
          <a:bodyPr wrap="none">
            <a:spAutoFit/>
          </a:bodyPr>
          <a:lstStyle/>
          <a:p>
            <a:r>
              <a:rPr lang="en-US" sz="4000" dirty="0" smtClean="0">
                <a:solidFill>
                  <a:srgbClr val="FFFF00"/>
                </a:solidFill>
              </a:rPr>
              <a:t>Thiamine – dementia encephalopathy</a:t>
            </a:r>
            <a:endParaRPr lang="en-US" sz="4000" dirty="0">
              <a:solidFill>
                <a:srgbClr val="FFFF00"/>
              </a:solidFill>
            </a:endParaRPr>
          </a:p>
        </p:txBody>
      </p:sp>
      <p:pic>
        <p:nvPicPr>
          <p:cNvPr id="10" name="Picture 9"/>
          <p:cNvPicPr>
            <a:picLocks noChangeAspect="1"/>
          </p:cNvPicPr>
          <p:nvPr/>
        </p:nvPicPr>
        <p:blipFill>
          <a:blip r:embed="rId3"/>
          <a:stretch>
            <a:fillRect/>
          </a:stretch>
        </p:blipFill>
        <p:spPr>
          <a:xfrm>
            <a:off x="211808" y="707886"/>
            <a:ext cx="8559724" cy="2778484"/>
          </a:xfrm>
          <a:prstGeom prst="rect">
            <a:avLst/>
          </a:prstGeom>
        </p:spPr>
      </p:pic>
      <p:pic>
        <p:nvPicPr>
          <p:cNvPr id="3" name="Picture 2"/>
          <p:cNvPicPr>
            <a:picLocks noChangeAspect="1"/>
          </p:cNvPicPr>
          <p:nvPr/>
        </p:nvPicPr>
        <p:blipFill rotWithShape="1">
          <a:blip r:embed="rId4"/>
          <a:srcRect r="5502"/>
          <a:stretch/>
        </p:blipFill>
        <p:spPr>
          <a:xfrm>
            <a:off x="211808" y="3543153"/>
            <a:ext cx="8617867" cy="1789688"/>
          </a:xfrm>
          <a:prstGeom prst="rect">
            <a:avLst/>
          </a:prstGeom>
        </p:spPr>
      </p:pic>
      <p:pic>
        <p:nvPicPr>
          <p:cNvPr id="4" name="Picture 3"/>
          <p:cNvPicPr>
            <a:picLocks noChangeAspect="1"/>
          </p:cNvPicPr>
          <p:nvPr/>
        </p:nvPicPr>
        <p:blipFill>
          <a:blip r:embed="rId5"/>
          <a:stretch>
            <a:fillRect/>
          </a:stretch>
        </p:blipFill>
        <p:spPr>
          <a:xfrm>
            <a:off x="211808" y="5332841"/>
            <a:ext cx="8617867" cy="1420921"/>
          </a:xfrm>
          <a:prstGeom prst="rect">
            <a:avLst/>
          </a:prstGeom>
        </p:spPr>
      </p:pic>
      <p:cxnSp>
        <p:nvCxnSpPr>
          <p:cNvPr id="7" name="Straight Connector 6"/>
          <p:cNvCxnSpPr/>
          <p:nvPr/>
        </p:nvCxnSpPr>
        <p:spPr>
          <a:xfrm flipV="1">
            <a:off x="1461135" y="2788920"/>
            <a:ext cx="6844665" cy="1713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93695" y="6378420"/>
            <a:ext cx="5692334" cy="2857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97312" y="6605658"/>
            <a:ext cx="2650688" cy="1713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34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0490" y="-24021"/>
            <a:ext cx="7362465" cy="707886"/>
          </a:xfrm>
          <a:prstGeom prst="rect">
            <a:avLst/>
          </a:prstGeom>
        </p:spPr>
        <p:txBody>
          <a:bodyPr wrap="none">
            <a:spAutoFit/>
          </a:bodyPr>
          <a:lstStyle/>
          <a:p>
            <a:r>
              <a:rPr lang="en-US" sz="4000" dirty="0" smtClean="0">
                <a:solidFill>
                  <a:srgbClr val="FFFF00"/>
                </a:solidFill>
              </a:rPr>
              <a:t>Thiamine – language development</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158499" y="3851303"/>
            <a:ext cx="8838433" cy="1964784"/>
          </a:xfrm>
          <a:prstGeom prst="rect">
            <a:avLst/>
          </a:prstGeom>
        </p:spPr>
      </p:pic>
      <p:pic>
        <p:nvPicPr>
          <p:cNvPr id="2" name="Picture 1"/>
          <p:cNvPicPr>
            <a:picLocks noChangeAspect="1"/>
          </p:cNvPicPr>
          <p:nvPr/>
        </p:nvPicPr>
        <p:blipFill rotWithShape="1">
          <a:blip r:embed="rId4"/>
          <a:srcRect l="3681" t="11347"/>
          <a:stretch/>
        </p:blipFill>
        <p:spPr>
          <a:xfrm>
            <a:off x="158499" y="1009650"/>
            <a:ext cx="8673082" cy="2530246"/>
          </a:xfrm>
          <a:prstGeom prst="rect">
            <a:avLst/>
          </a:prstGeom>
        </p:spPr>
      </p:pic>
      <p:cxnSp>
        <p:nvCxnSpPr>
          <p:cNvPr id="6" name="Straight Connector 5"/>
          <p:cNvCxnSpPr/>
          <p:nvPr/>
        </p:nvCxnSpPr>
        <p:spPr>
          <a:xfrm flipV="1">
            <a:off x="4577715" y="4876559"/>
            <a:ext cx="2280285" cy="52383"/>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723390" y="3436841"/>
            <a:ext cx="1771650" cy="2857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495040" y="5672138"/>
            <a:ext cx="3620260" cy="33331"/>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98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3589" y="693390"/>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81326" y="-14496"/>
            <a:ext cx="4321439" cy="707886"/>
          </a:xfrm>
          <a:prstGeom prst="rect">
            <a:avLst/>
          </a:prstGeom>
        </p:spPr>
        <p:txBody>
          <a:bodyPr wrap="none">
            <a:spAutoFit/>
          </a:bodyPr>
          <a:lstStyle/>
          <a:p>
            <a:r>
              <a:rPr lang="en-US" sz="4000" dirty="0" smtClean="0">
                <a:solidFill>
                  <a:srgbClr val="FFFF00"/>
                </a:solidFill>
              </a:rPr>
              <a:t>Thiamine - Epilepsy</a:t>
            </a:r>
            <a:endParaRPr lang="en-US" sz="4000" dirty="0">
              <a:solidFill>
                <a:srgbClr val="FFFF00"/>
              </a:solidFill>
            </a:endParaRPr>
          </a:p>
        </p:txBody>
      </p:sp>
      <p:pic>
        <p:nvPicPr>
          <p:cNvPr id="2" name="Picture 1"/>
          <p:cNvPicPr>
            <a:picLocks noChangeAspect="1"/>
          </p:cNvPicPr>
          <p:nvPr/>
        </p:nvPicPr>
        <p:blipFill rotWithShape="1">
          <a:blip r:embed="rId3"/>
          <a:srcRect b="2602"/>
          <a:stretch/>
        </p:blipFill>
        <p:spPr>
          <a:xfrm>
            <a:off x="282558" y="789226"/>
            <a:ext cx="8232792" cy="2425372"/>
          </a:xfrm>
          <a:prstGeom prst="rect">
            <a:avLst/>
          </a:prstGeom>
        </p:spPr>
      </p:pic>
      <p:pic>
        <p:nvPicPr>
          <p:cNvPr id="7" name="Picture 6"/>
          <p:cNvPicPr>
            <a:picLocks noChangeAspect="1"/>
          </p:cNvPicPr>
          <p:nvPr/>
        </p:nvPicPr>
        <p:blipFill rotWithShape="1">
          <a:blip r:embed="rId4"/>
          <a:srcRect t="20983" r="6619" b="19900"/>
          <a:stretch/>
        </p:blipFill>
        <p:spPr>
          <a:xfrm>
            <a:off x="282558" y="5370923"/>
            <a:ext cx="8251842" cy="1096551"/>
          </a:xfrm>
          <a:prstGeom prst="rect">
            <a:avLst/>
          </a:prstGeom>
        </p:spPr>
      </p:pic>
      <p:pic>
        <p:nvPicPr>
          <p:cNvPr id="4" name="Picture 3"/>
          <p:cNvPicPr>
            <a:picLocks noChangeAspect="1"/>
          </p:cNvPicPr>
          <p:nvPr/>
        </p:nvPicPr>
        <p:blipFill rotWithShape="1">
          <a:blip r:embed="rId5"/>
          <a:srcRect r="1094"/>
          <a:stretch/>
        </p:blipFill>
        <p:spPr>
          <a:xfrm>
            <a:off x="282558" y="3366898"/>
            <a:ext cx="8232792" cy="1832675"/>
          </a:xfrm>
          <a:prstGeom prst="rect">
            <a:avLst/>
          </a:prstGeom>
        </p:spPr>
      </p:pic>
    </p:spTree>
    <p:extLst>
      <p:ext uri="{BB962C8B-B14F-4D97-AF65-F5344CB8AC3E}">
        <p14:creationId xmlns:p14="http://schemas.microsoft.com/office/powerpoint/2010/main" val="1635193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3589" y="693390"/>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81326" y="-14496"/>
            <a:ext cx="4204421" cy="707886"/>
          </a:xfrm>
          <a:prstGeom prst="rect">
            <a:avLst/>
          </a:prstGeom>
        </p:spPr>
        <p:txBody>
          <a:bodyPr wrap="none">
            <a:spAutoFit/>
          </a:bodyPr>
          <a:lstStyle/>
          <a:p>
            <a:r>
              <a:rPr lang="en-US" sz="4000" dirty="0" smtClean="0">
                <a:solidFill>
                  <a:srgbClr val="FFFF00"/>
                </a:solidFill>
              </a:rPr>
              <a:t>Thiamine - Epilepsy</a:t>
            </a:r>
            <a:endParaRPr lang="en-US" sz="4000" dirty="0">
              <a:solidFill>
                <a:srgbClr val="FFFF00"/>
              </a:solidFill>
            </a:endParaRPr>
          </a:p>
        </p:txBody>
      </p:sp>
      <p:pic>
        <p:nvPicPr>
          <p:cNvPr id="9" name="Picture 8"/>
          <p:cNvPicPr>
            <a:picLocks noChangeAspect="1"/>
          </p:cNvPicPr>
          <p:nvPr/>
        </p:nvPicPr>
        <p:blipFill>
          <a:blip r:embed="rId3"/>
          <a:stretch>
            <a:fillRect/>
          </a:stretch>
        </p:blipFill>
        <p:spPr>
          <a:xfrm>
            <a:off x="45261" y="896287"/>
            <a:ext cx="9039505" cy="1676466"/>
          </a:xfrm>
          <a:prstGeom prst="rect">
            <a:avLst/>
          </a:prstGeom>
        </p:spPr>
      </p:pic>
      <p:pic>
        <p:nvPicPr>
          <p:cNvPr id="13" name="Picture 12"/>
          <p:cNvPicPr>
            <a:picLocks noChangeAspect="1"/>
          </p:cNvPicPr>
          <p:nvPr/>
        </p:nvPicPr>
        <p:blipFill>
          <a:blip r:embed="rId4"/>
          <a:stretch>
            <a:fillRect/>
          </a:stretch>
        </p:blipFill>
        <p:spPr>
          <a:xfrm>
            <a:off x="45261" y="2761272"/>
            <a:ext cx="8951671" cy="3259373"/>
          </a:xfrm>
          <a:prstGeom prst="rect">
            <a:avLst/>
          </a:prstGeom>
        </p:spPr>
      </p:pic>
      <p:cxnSp>
        <p:nvCxnSpPr>
          <p:cNvPr id="7" name="Straight Connector 6"/>
          <p:cNvCxnSpPr/>
          <p:nvPr/>
        </p:nvCxnSpPr>
        <p:spPr>
          <a:xfrm flipV="1">
            <a:off x="6600825" y="5338763"/>
            <a:ext cx="1771650" cy="2857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905125" y="5734050"/>
            <a:ext cx="1946245" cy="1428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851370" y="2107966"/>
            <a:ext cx="4145562" cy="2857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385887" y="2271713"/>
            <a:ext cx="6743701" cy="38094"/>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7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6801" y="51079"/>
            <a:ext cx="2117887" cy="707886"/>
          </a:xfrm>
          <a:prstGeom prst="rect">
            <a:avLst/>
          </a:prstGeom>
        </p:spPr>
        <p:txBody>
          <a:bodyPr wrap="none">
            <a:spAutoFit/>
          </a:bodyPr>
          <a:lstStyle/>
          <a:p>
            <a:r>
              <a:rPr lang="en-US" sz="4000" dirty="0" smtClean="0">
                <a:solidFill>
                  <a:srgbClr val="FFFF00"/>
                </a:solidFill>
              </a:rPr>
              <a:t>Thiamine</a:t>
            </a:r>
            <a:endParaRPr lang="en-US" sz="4000" dirty="0">
              <a:solidFill>
                <a:srgbClr val="FFFF00"/>
              </a:solidFill>
            </a:endParaRPr>
          </a:p>
        </p:txBody>
      </p:sp>
      <p:cxnSp>
        <p:nvCxnSpPr>
          <p:cNvPr id="5" name="Straight Connector 4"/>
          <p:cNvCxnSpPr/>
          <p:nvPr/>
        </p:nvCxnSpPr>
        <p:spPr>
          <a:xfrm>
            <a:off x="160657" y="682020"/>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srcRect l="20200" t="34977" r="19401" b="36535"/>
          <a:stretch/>
        </p:blipFill>
        <p:spPr>
          <a:xfrm>
            <a:off x="160657" y="790903"/>
            <a:ext cx="8690179" cy="2305466"/>
          </a:xfrm>
          <a:prstGeom prst="rect">
            <a:avLst/>
          </a:prstGeom>
        </p:spPr>
      </p:pic>
      <p:pic>
        <p:nvPicPr>
          <p:cNvPr id="7" name="Picture 6"/>
          <p:cNvPicPr>
            <a:picLocks noChangeAspect="1"/>
          </p:cNvPicPr>
          <p:nvPr/>
        </p:nvPicPr>
        <p:blipFill rotWithShape="1">
          <a:blip r:embed="rId4"/>
          <a:srcRect t="62681"/>
          <a:stretch/>
        </p:blipFill>
        <p:spPr>
          <a:xfrm>
            <a:off x="1420902" y="3171824"/>
            <a:ext cx="6273328" cy="914612"/>
          </a:xfrm>
          <a:prstGeom prst="rect">
            <a:avLst/>
          </a:prstGeom>
        </p:spPr>
      </p:pic>
      <p:pic>
        <p:nvPicPr>
          <p:cNvPr id="2" name="Picture 1"/>
          <p:cNvPicPr>
            <a:picLocks noChangeAspect="1"/>
          </p:cNvPicPr>
          <p:nvPr/>
        </p:nvPicPr>
        <p:blipFill rotWithShape="1">
          <a:blip r:embed="rId5"/>
          <a:srcRect t="24752"/>
          <a:stretch/>
        </p:blipFill>
        <p:spPr>
          <a:xfrm>
            <a:off x="1420902" y="4171416"/>
            <a:ext cx="6273328" cy="766111"/>
          </a:xfrm>
          <a:prstGeom prst="rect">
            <a:avLst/>
          </a:prstGeom>
        </p:spPr>
      </p:pic>
      <p:pic>
        <p:nvPicPr>
          <p:cNvPr id="6" name="Picture 5"/>
          <p:cNvPicPr>
            <a:picLocks noChangeAspect="1"/>
          </p:cNvPicPr>
          <p:nvPr/>
        </p:nvPicPr>
        <p:blipFill rotWithShape="1">
          <a:blip r:embed="rId6"/>
          <a:srcRect t="19015"/>
          <a:stretch/>
        </p:blipFill>
        <p:spPr>
          <a:xfrm>
            <a:off x="1420902" y="5022507"/>
            <a:ext cx="6361023" cy="1663130"/>
          </a:xfrm>
          <a:prstGeom prst="rect">
            <a:avLst/>
          </a:prstGeom>
        </p:spPr>
      </p:pic>
    </p:spTree>
    <p:extLst>
      <p:ext uri="{BB962C8B-B14F-4D97-AF65-F5344CB8AC3E}">
        <p14:creationId xmlns:p14="http://schemas.microsoft.com/office/powerpoint/2010/main" val="1143516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7216" y="41811"/>
            <a:ext cx="6644768" cy="707886"/>
          </a:xfrm>
          <a:prstGeom prst="rect">
            <a:avLst/>
          </a:prstGeom>
        </p:spPr>
        <p:txBody>
          <a:bodyPr wrap="none">
            <a:spAutoFit/>
          </a:bodyPr>
          <a:lstStyle/>
          <a:p>
            <a:r>
              <a:rPr lang="en-US" sz="4000" dirty="0" smtClean="0">
                <a:solidFill>
                  <a:srgbClr val="FFFF00"/>
                </a:solidFill>
              </a:rPr>
              <a:t>Sudden Infant Death syndrome</a:t>
            </a:r>
            <a:endParaRPr lang="en-US" sz="4000" dirty="0">
              <a:solidFill>
                <a:srgbClr val="FFFF00"/>
              </a:solidFill>
            </a:endParaRPr>
          </a:p>
        </p:txBody>
      </p:sp>
      <p:pic>
        <p:nvPicPr>
          <p:cNvPr id="3" name="Picture 2"/>
          <p:cNvPicPr>
            <a:picLocks noChangeAspect="1"/>
          </p:cNvPicPr>
          <p:nvPr/>
        </p:nvPicPr>
        <p:blipFill rotWithShape="1">
          <a:blip r:embed="rId3"/>
          <a:srcRect r="7199" b="12216"/>
          <a:stretch/>
        </p:blipFill>
        <p:spPr>
          <a:xfrm>
            <a:off x="144705" y="855569"/>
            <a:ext cx="8831577" cy="1616249"/>
          </a:xfrm>
          <a:prstGeom prst="rect">
            <a:avLst/>
          </a:prstGeom>
        </p:spPr>
      </p:pic>
      <p:pic>
        <p:nvPicPr>
          <p:cNvPr id="7" name="Picture 6"/>
          <p:cNvPicPr>
            <a:picLocks noChangeAspect="1"/>
          </p:cNvPicPr>
          <p:nvPr/>
        </p:nvPicPr>
        <p:blipFill rotWithShape="1">
          <a:blip r:embed="rId4"/>
          <a:srcRect t="18141" b="5972"/>
          <a:stretch/>
        </p:blipFill>
        <p:spPr>
          <a:xfrm>
            <a:off x="144705" y="2632774"/>
            <a:ext cx="8837029" cy="1097280"/>
          </a:xfrm>
          <a:prstGeom prst="rect">
            <a:avLst/>
          </a:prstGeom>
        </p:spPr>
      </p:pic>
      <p:pic>
        <p:nvPicPr>
          <p:cNvPr id="5" name="Picture 4"/>
          <p:cNvPicPr>
            <a:picLocks noChangeAspect="1"/>
          </p:cNvPicPr>
          <p:nvPr/>
        </p:nvPicPr>
        <p:blipFill rotWithShape="1">
          <a:blip r:embed="rId5"/>
          <a:srcRect t="30809"/>
          <a:stretch/>
        </p:blipFill>
        <p:spPr>
          <a:xfrm>
            <a:off x="124385" y="3863468"/>
            <a:ext cx="8915400" cy="506178"/>
          </a:xfrm>
          <a:prstGeom prst="rect">
            <a:avLst/>
          </a:prstGeom>
        </p:spPr>
      </p:pic>
      <p:pic>
        <p:nvPicPr>
          <p:cNvPr id="2" name="Picture 1"/>
          <p:cNvPicPr>
            <a:picLocks noChangeAspect="1"/>
          </p:cNvPicPr>
          <p:nvPr/>
        </p:nvPicPr>
        <p:blipFill rotWithShape="1">
          <a:blip r:embed="rId6"/>
          <a:srcRect t="19282" b="22027"/>
          <a:stretch/>
        </p:blipFill>
        <p:spPr>
          <a:xfrm>
            <a:off x="113316" y="4369646"/>
            <a:ext cx="8926470" cy="822961"/>
          </a:xfrm>
          <a:prstGeom prst="rect">
            <a:avLst/>
          </a:prstGeom>
        </p:spPr>
      </p:pic>
      <p:pic>
        <p:nvPicPr>
          <p:cNvPr id="8" name="Picture 7"/>
          <p:cNvPicPr>
            <a:picLocks noChangeAspect="1"/>
          </p:cNvPicPr>
          <p:nvPr/>
        </p:nvPicPr>
        <p:blipFill rotWithShape="1">
          <a:blip r:embed="rId7"/>
          <a:srcRect t="35705"/>
          <a:stretch/>
        </p:blipFill>
        <p:spPr>
          <a:xfrm>
            <a:off x="114412" y="5192607"/>
            <a:ext cx="8892164" cy="1295277"/>
          </a:xfrm>
          <a:prstGeom prst="rect">
            <a:avLst/>
          </a:prstGeom>
        </p:spPr>
      </p:pic>
      <p:cxnSp>
        <p:nvCxnSpPr>
          <p:cNvPr id="9" name="Straight Connector 8"/>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463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3665812" cy="707886"/>
          </a:xfrm>
          <a:prstGeom prst="rect">
            <a:avLst/>
          </a:prstGeom>
        </p:spPr>
        <p:txBody>
          <a:bodyPr wrap="none">
            <a:spAutoFit/>
          </a:bodyPr>
          <a:lstStyle/>
          <a:p>
            <a:r>
              <a:rPr lang="en-US" sz="4000" dirty="0" smtClean="0">
                <a:solidFill>
                  <a:srgbClr val="FFFF00"/>
                </a:solidFill>
              </a:rPr>
              <a:t>SUDEP - Epilepsy</a:t>
            </a:r>
            <a:endParaRPr lang="en-US" sz="4000" dirty="0">
              <a:solidFill>
                <a:srgbClr val="FFFF00"/>
              </a:solidFill>
            </a:endParaRPr>
          </a:p>
        </p:txBody>
      </p:sp>
      <p:pic>
        <p:nvPicPr>
          <p:cNvPr id="2" name="Picture 1"/>
          <p:cNvPicPr>
            <a:picLocks noChangeAspect="1"/>
          </p:cNvPicPr>
          <p:nvPr/>
        </p:nvPicPr>
        <p:blipFill rotWithShape="1">
          <a:blip r:embed="rId3"/>
          <a:srcRect l="24205" t="35656" r="26477" b="32626"/>
          <a:stretch/>
        </p:blipFill>
        <p:spPr>
          <a:xfrm>
            <a:off x="156728" y="778336"/>
            <a:ext cx="8739621" cy="3089835"/>
          </a:xfrm>
          <a:prstGeom prst="rect">
            <a:avLst/>
          </a:prstGeom>
        </p:spPr>
      </p:pic>
      <p:pic>
        <p:nvPicPr>
          <p:cNvPr id="6" name="Picture 5"/>
          <p:cNvPicPr>
            <a:picLocks noChangeAspect="1"/>
          </p:cNvPicPr>
          <p:nvPr/>
        </p:nvPicPr>
        <p:blipFill rotWithShape="1">
          <a:blip r:embed="rId4"/>
          <a:srcRect l="2641" r="2603"/>
          <a:stretch/>
        </p:blipFill>
        <p:spPr>
          <a:xfrm>
            <a:off x="156727" y="3976640"/>
            <a:ext cx="8739621" cy="1450012"/>
          </a:xfrm>
          <a:prstGeom prst="rect">
            <a:avLst/>
          </a:prstGeom>
        </p:spPr>
      </p:pic>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3734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6473" y="3136"/>
            <a:ext cx="6891054" cy="707886"/>
          </a:xfrm>
          <a:prstGeom prst="rect">
            <a:avLst/>
          </a:prstGeom>
        </p:spPr>
        <p:txBody>
          <a:bodyPr wrap="none">
            <a:spAutoFit/>
          </a:bodyPr>
          <a:lstStyle/>
          <a:p>
            <a:r>
              <a:rPr lang="en-US" sz="4000" dirty="0" smtClean="0">
                <a:solidFill>
                  <a:srgbClr val="FFFF00"/>
                </a:solidFill>
              </a:rPr>
              <a:t>Thiamine Basal Ganglia Disorder</a:t>
            </a:r>
            <a:endParaRPr lang="en-US" sz="4000" dirty="0">
              <a:solidFill>
                <a:srgbClr val="FFFF00"/>
              </a:solidFill>
            </a:endParaRPr>
          </a:p>
        </p:txBody>
      </p:sp>
      <p:pic>
        <p:nvPicPr>
          <p:cNvPr id="3" name="Picture 2"/>
          <p:cNvPicPr>
            <a:picLocks noChangeAspect="1"/>
          </p:cNvPicPr>
          <p:nvPr/>
        </p:nvPicPr>
        <p:blipFill rotWithShape="1">
          <a:blip r:embed="rId3"/>
          <a:srcRect b="49674"/>
          <a:stretch/>
        </p:blipFill>
        <p:spPr>
          <a:xfrm>
            <a:off x="383685" y="907727"/>
            <a:ext cx="8376630" cy="1221111"/>
          </a:xfrm>
          <a:prstGeom prst="rect">
            <a:avLst/>
          </a:prstGeom>
        </p:spPr>
      </p:pic>
      <p:pic>
        <p:nvPicPr>
          <p:cNvPr id="4" name="Picture 3"/>
          <p:cNvPicPr>
            <a:picLocks noChangeAspect="1"/>
          </p:cNvPicPr>
          <p:nvPr/>
        </p:nvPicPr>
        <p:blipFill rotWithShape="1">
          <a:blip r:embed="rId4"/>
          <a:srcRect b="50831"/>
          <a:stretch/>
        </p:blipFill>
        <p:spPr>
          <a:xfrm>
            <a:off x="383685" y="2351086"/>
            <a:ext cx="8486368" cy="1184025"/>
          </a:xfrm>
          <a:prstGeom prst="rect">
            <a:avLst/>
          </a:prstGeom>
        </p:spPr>
      </p:pic>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5"/>
          <a:srcRect l="3706" t="45194" r="47764" b="43030"/>
          <a:stretch/>
        </p:blipFill>
        <p:spPr>
          <a:xfrm>
            <a:off x="510564" y="5187954"/>
            <a:ext cx="8486368" cy="1211272"/>
          </a:xfrm>
          <a:prstGeom prst="rect">
            <a:avLst/>
          </a:prstGeom>
        </p:spPr>
      </p:pic>
      <p:pic>
        <p:nvPicPr>
          <p:cNvPr id="8" name="Picture 7"/>
          <p:cNvPicPr>
            <a:picLocks noChangeAspect="1"/>
          </p:cNvPicPr>
          <p:nvPr/>
        </p:nvPicPr>
        <p:blipFill>
          <a:blip r:embed="rId6"/>
          <a:stretch>
            <a:fillRect/>
          </a:stretch>
        </p:blipFill>
        <p:spPr>
          <a:xfrm>
            <a:off x="434040" y="3781681"/>
            <a:ext cx="8385657" cy="947482"/>
          </a:xfrm>
          <a:prstGeom prst="rect">
            <a:avLst/>
          </a:prstGeom>
        </p:spPr>
      </p:pic>
    </p:spTree>
    <p:extLst>
      <p:ext uri="{BB962C8B-B14F-4D97-AF65-F5344CB8AC3E}">
        <p14:creationId xmlns:p14="http://schemas.microsoft.com/office/powerpoint/2010/main" val="374022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469" r="3893"/>
          <a:stretch/>
        </p:blipFill>
        <p:spPr>
          <a:xfrm>
            <a:off x="540808" y="1082176"/>
            <a:ext cx="8115300" cy="2237426"/>
          </a:xfrm>
          <a:prstGeom prst="rect">
            <a:avLst/>
          </a:prstGeom>
        </p:spPr>
      </p:pic>
      <p:sp>
        <p:nvSpPr>
          <p:cNvPr id="5" name="Rectangle 4"/>
          <p:cNvSpPr/>
          <p:nvPr/>
        </p:nvSpPr>
        <p:spPr>
          <a:xfrm>
            <a:off x="1334405" y="-24021"/>
            <a:ext cx="6891054" cy="707886"/>
          </a:xfrm>
          <a:prstGeom prst="rect">
            <a:avLst/>
          </a:prstGeom>
        </p:spPr>
        <p:txBody>
          <a:bodyPr wrap="none">
            <a:spAutoFit/>
          </a:bodyPr>
          <a:lstStyle/>
          <a:p>
            <a:r>
              <a:rPr lang="en-US" sz="4000" dirty="0" smtClean="0">
                <a:solidFill>
                  <a:srgbClr val="FFFF00"/>
                </a:solidFill>
              </a:rPr>
              <a:t>Thiamine Basal Ganglia Disorder</a:t>
            </a:r>
            <a:endParaRPr lang="en-US" sz="4000" dirty="0">
              <a:solidFill>
                <a:srgbClr val="FFFF00"/>
              </a:solidFill>
            </a:endParaRPr>
          </a:p>
        </p:txBody>
      </p:sp>
      <p:pic>
        <p:nvPicPr>
          <p:cNvPr id="2" name="Picture 1"/>
          <p:cNvPicPr>
            <a:picLocks noChangeAspect="1"/>
          </p:cNvPicPr>
          <p:nvPr/>
        </p:nvPicPr>
        <p:blipFill rotWithShape="1">
          <a:blip r:embed="rId4"/>
          <a:srcRect l="766" r="1972"/>
          <a:stretch/>
        </p:blipFill>
        <p:spPr>
          <a:xfrm>
            <a:off x="495299" y="3465787"/>
            <a:ext cx="8160809" cy="2993395"/>
          </a:xfrm>
          <a:prstGeom prst="rect">
            <a:avLst/>
          </a:prstGeom>
        </p:spPr>
      </p:pic>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422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4074000" cy="707886"/>
          </a:xfrm>
          <a:prstGeom prst="rect">
            <a:avLst/>
          </a:prstGeom>
        </p:spPr>
        <p:txBody>
          <a:bodyPr wrap="none">
            <a:spAutoFit/>
          </a:bodyPr>
          <a:lstStyle/>
          <a:p>
            <a:r>
              <a:rPr lang="en-US" sz="4000" dirty="0" smtClean="0">
                <a:solidFill>
                  <a:srgbClr val="FFFF00"/>
                </a:solidFill>
              </a:rPr>
              <a:t>Friedreich’s Ataxia </a:t>
            </a:r>
            <a:endParaRPr lang="en-US" sz="4000" dirty="0">
              <a:solidFill>
                <a:srgbClr val="FFFF00"/>
              </a:solidFill>
            </a:endParaRPr>
          </a:p>
        </p:txBody>
      </p:sp>
      <p:pic>
        <p:nvPicPr>
          <p:cNvPr id="3" name="Picture 2"/>
          <p:cNvPicPr>
            <a:picLocks noChangeAspect="1"/>
          </p:cNvPicPr>
          <p:nvPr/>
        </p:nvPicPr>
        <p:blipFill rotWithShape="1">
          <a:blip r:embed="rId3"/>
          <a:srcRect t="5681" b="18663"/>
          <a:stretch/>
        </p:blipFill>
        <p:spPr>
          <a:xfrm>
            <a:off x="107356" y="830411"/>
            <a:ext cx="8963882" cy="1704976"/>
          </a:xfrm>
          <a:prstGeom prst="rect">
            <a:avLst/>
          </a:prstGeom>
        </p:spPr>
      </p:pic>
      <p:pic>
        <p:nvPicPr>
          <p:cNvPr id="6" name="Picture 5"/>
          <p:cNvPicPr>
            <a:picLocks noChangeAspect="1"/>
          </p:cNvPicPr>
          <p:nvPr/>
        </p:nvPicPr>
        <p:blipFill rotWithShape="1">
          <a:blip r:embed="rId4"/>
          <a:srcRect t="54333"/>
          <a:stretch/>
        </p:blipFill>
        <p:spPr>
          <a:xfrm>
            <a:off x="107356" y="2849717"/>
            <a:ext cx="8980714" cy="1213875"/>
          </a:xfrm>
          <a:prstGeom prst="rect">
            <a:avLst/>
          </a:prstGeom>
        </p:spPr>
      </p:pic>
      <p:pic>
        <p:nvPicPr>
          <p:cNvPr id="7" name="Picture 6"/>
          <p:cNvPicPr>
            <a:picLocks noChangeAspect="1"/>
          </p:cNvPicPr>
          <p:nvPr/>
        </p:nvPicPr>
        <p:blipFill rotWithShape="1">
          <a:blip r:embed="rId5"/>
          <a:srcRect l="7053" t="53016" r="31340" b="20794"/>
          <a:stretch/>
        </p:blipFill>
        <p:spPr>
          <a:xfrm>
            <a:off x="90524" y="4163066"/>
            <a:ext cx="8980714" cy="2147563"/>
          </a:xfrm>
          <a:prstGeom prst="rect">
            <a:avLst/>
          </a:prstGeom>
        </p:spPr>
      </p:pic>
    </p:spTree>
    <p:extLst>
      <p:ext uri="{BB962C8B-B14F-4D97-AF65-F5344CB8AC3E}">
        <p14:creationId xmlns:p14="http://schemas.microsoft.com/office/powerpoint/2010/main" val="34040537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3664786" cy="707886"/>
          </a:xfrm>
          <a:prstGeom prst="rect">
            <a:avLst/>
          </a:prstGeom>
        </p:spPr>
        <p:txBody>
          <a:bodyPr wrap="none">
            <a:spAutoFit/>
          </a:bodyPr>
          <a:lstStyle/>
          <a:p>
            <a:r>
              <a:rPr lang="en-US" sz="4000" dirty="0" smtClean="0">
                <a:solidFill>
                  <a:srgbClr val="FFFF00"/>
                </a:solidFill>
              </a:rPr>
              <a:t>Thiamine- Ataxia</a:t>
            </a:r>
            <a:endParaRPr lang="en-US" sz="4000" dirty="0">
              <a:solidFill>
                <a:srgbClr val="FFFF00"/>
              </a:solidFill>
            </a:endParaRPr>
          </a:p>
        </p:txBody>
      </p:sp>
      <p:pic>
        <p:nvPicPr>
          <p:cNvPr id="2" name="Picture 1"/>
          <p:cNvPicPr>
            <a:picLocks noChangeAspect="1"/>
          </p:cNvPicPr>
          <p:nvPr/>
        </p:nvPicPr>
        <p:blipFill rotWithShape="1">
          <a:blip r:embed="rId3"/>
          <a:srcRect l="31667" t="30000" r="20278" b="41095"/>
          <a:stretch/>
        </p:blipFill>
        <p:spPr>
          <a:xfrm>
            <a:off x="601133" y="881814"/>
            <a:ext cx="7998645" cy="2706213"/>
          </a:xfrm>
          <a:prstGeom prst="rect">
            <a:avLst/>
          </a:prstGeom>
        </p:spPr>
      </p:pic>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601133" y="3968585"/>
            <a:ext cx="7998645" cy="2359356"/>
          </a:xfrm>
          <a:prstGeom prst="rect">
            <a:avLst/>
          </a:prstGeom>
        </p:spPr>
      </p:pic>
    </p:spTree>
    <p:extLst>
      <p:ext uri="{BB962C8B-B14F-4D97-AF65-F5344CB8AC3E}">
        <p14:creationId xmlns:p14="http://schemas.microsoft.com/office/powerpoint/2010/main" val="25062367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846" y="143903"/>
            <a:ext cx="6382838" cy="707886"/>
          </a:xfrm>
          <a:prstGeom prst="rect">
            <a:avLst/>
          </a:prstGeom>
        </p:spPr>
        <p:txBody>
          <a:bodyPr wrap="none">
            <a:spAutoFit/>
          </a:bodyPr>
          <a:lstStyle/>
          <a:p>
            <a:r>
              <a:rPr lang="en-US" sz="4000" dirty="0" smtClean="0">
                <a:solidFill>
                  <a:srgbClr val="FFFF00"/>
                </a:solidFill>
              </a:rPr>
              <a:t>Thiamine- Parkinson’s disease</a:t>
            </a:r>
            <a:endParaRPr lang="en-US" sz="4000" dirty="0">
              <a:solidFill>
                <a:srgbClr val="FFFF00"/>
              </a:solidFill>
            </a:endParaRPr>
          </a:p>
        </p:txBody>
      </p:sp>
      <p:cxnSp>
        <p:nvCxnSpPr>
          <p:cNvPr id="8" name="Straight Connector 7"/>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44773" y="3156794"/>
            <a:ext cx="8769545" cy="1348699"/>
          </a:xfrm>
          <a:prstGeom prst="rect">
            <a:avLst/>
          </a:prstGeom>
        </p:spPr>
      </p:pic>
      <p:pic>
        <p:nvPicPr>
          <p:cNvPr id="9" name="Picture 8"/>
          <p:cNvPicPr>
            <a:picLocks noChangeAspect="1"/>
          </p:cNvPicPr>
          <p:nvPr/>
        </p:nvPicPr>
        <p:blipFill>
          <a:blip r:embed="rId4"/>
          <a:stretch>
            <a:fillRect/>
          </a:stretch>
        </p:blipFill>
        <p:spPr>
          <a:xfrm>
            <a:off x="144773" y="982744"/>
            <a:ext cx="8627751" cy="1889549"/>
          </a:xfrm>
          <a:prstGeom prst="rect">
            <a:avLst/>
          </a:prstGeom>
        </p:spPr>
      </p:pic>
    </p:spTree>
    <p:extLst>
      <p:ext uri="{BB962C8B-B14F-4D97-AF65-F5344CB8AC3E}">
        <p14:creationId xmlns:p14="http://schemas.microsoft.com/office/powerpoint/2010/main" val="26790736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755" y="103910"/>
            <a:ext cx="6090385" cy="707886"/>
          </a:xfrm>
          <a:prstGeom prst="rect">
            <a:avLst/>
          </a:prstGeom>
        </p:spPr>
        <p:txBody>
          <a:bodyPr wrap="none">
            <a:spAutoFit/>
          </a:bodyPr>
          <a:lstStyle/>
          <a:p>
            <a:r>
              <a:rPr lang="en-US" sz="4000" dirty="0" smtClean="0">
                <a:solidFill>
                  <a:srgbClr val="FFFF00"/>
                </a:solidFill>
              </a:rPr>
              <a:t>Thiamin movement disorder</a:t>
            </a:r>
            <a:endParaRPr lang="en-US" sz="4000" dirty="0">
              <a:solidFill>
                <a:srgbClr val="FFFF00"/>
              </a:solidFill>
            </a:endParaRPr>
          </a:p>
        </p:txBody>
      </p:sp>
      <p:cxnSp>
        <p:nvCxnSpPr>
          <p:cNvPr id="7" name="Straight Connector 6"/>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246275" y="957263"/>
            <a:ext cx="8750657" cy="1840545"/>
          </a:xfrm>
          <a:prstGeom prst="rect">
            <a:avLst/>
          </a:prstGeom>
        </p:spPr>
      </p:pic>
    </p:spTree>
    <p:extLst>
      <p:ext uri="{BB962C8B-B14F-4D97-AF65-F5344CB8AC3E}">
        <p14:creationId xmlns:p14="http://schemas.microsoft.com/office/powerpoint/2010/main" val="13499149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9768" y="-24021"/>
            <a:ext cx="6090385" cy="707886"/>
          </a:xfrm>
          <a:prstGeom prst="rect">
            <a:avLst/>
          </a:prstGeom>
        </p:spPr>
        <p:txBody>
          <a:bodyPr wrap="none">
            <a:spAutoFit/>
          </a:bodyPr>
          <a:lstStyle/>
          <a:p>
            <a:r>
              <a:rPr lang="en-US" sz="4000" dirty="0" smtClean="0">
                <a:solidFill>
                  <a:srgbClr val="FFFF00"/>
                </a:solidFill>
              </a:rPr>
              <a:t>Thiamin movement disorder</a:t>
            </a:r>
            <a:endParaRPr lang="en-US" sz="4000" dirty="0">
              <a:solidFill>
                <a:srgbClr val="FFFF00"/>
              </a:solidFill>
            </a:endParaRPr>
          </a:p>
        </p:txBody>
      </p:sp>
      <p:cxnSp>
        <p:nvCxnSpPr>
          <p:cNvPr id="7" name="Straight Connector 6"/>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52962" y="912609"/>
            <a:ext cx="8943970" cy="958283"/>
          </a:xfrm>
          <a:prstGeom prst="rect">
            <a:avLst/>
          </a:prstGeom>
        </p:spPr>
      </p:pic>
      <p:pic>
        <p:nvPicPr>
          <p:cNvPr id="8" name="Picture 7"/>
          <p:cNvPicPr>
            <a:picLocks noChangeAspect="1"/>
          </p:cNvPicPr>
          <p:nvPr/>
        </p:nvPicPr>
        <p:blipFill>
          <a:blip r:embed="rId4"/>
          <a:stretch>
            <a:fillRect/>
          </a:stretch>
        </p:blipFill>
        <p:spPr>
          <a:xfrm>
            <a:off x="13589" y="3367036"/>
            <a:ext cx="9079735" cy="1647877"/>
          </a:xfrm>
          <a:prstGeom prst="rect">
            <a:avLst/>
          </a:prstGeom>
        </p:spPr>
      </p:pic>
      <p:pic>
        <p:nvPicPr>
          <p:cNvPr id="10" name="Picture 9"/>
          <p:cNvPicPr>
            <a:picLocks noChangeAspect="1"/>
          </p:cNvPicPr>
          <p:nvPr/>
        </p:nvPicPr>
        <p:blipFill>
          <a:blip r:embed="rId5"/>
          <a:stretch>
            <a:fillRect/>
          </a:stretch>
        </p:blipFill>
        <p:spPr>
          <a:xfrm>
            <a:off x="52962" y="1808051"/>
            <a:ext cx="8943970" cy="1234942"/>
          </a:xfrm>
          <a:prstGeom prst="rect">
            <a:avLst/>
          </a:prstGeom>
        </p:spPr>
      </p:pic>
    </p:spTree>
    <p:extLst>
      <p:ext uri="{BB962C8B-B14F-4D97-AF65-F5344CB8AC3E}">
        <p14:creationId xmlns:p14="http://schemas.microsoft.com/office/powerpoint/2010/main" val="39652877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755" y="103910"/>
            <a:ext cx="6090385" cy="707886"/>
          </a:xfrm>
          <a:prstGeom prst="rect">
            <a:avLst/>
          </a:prstGeom>
        </p:spPr>
        <p:txBody>
          <a:bodyPr wrap="none">
            <a:spAutoFit/>
          </a:bodyPr>
          <a:lstStyle/>
          <a:p>
            <a:r>
              <a:rPr lang="en-US" sz="4000" dirty="0" smtClean="0">
                <a:solidFill>
                  <a:srgbClr val="FFFF00"/>
                </a:solidFill>
              </a:rPr>
              <a:t>Thiamin movement disorder</a:t>
            </a:r>
            <a:endParaRPr lang="en-US" sz="4000" dirty="0">
              <a:solidFill>
                <a:srgbClr val="FFFF00"/>
              </a:solidFill>
            </a:endParaRPr>
          </a:p>
        </p:txBody>
      </p:sp>
      <p:pic>
        <p:nvPicPr>
          <p:cNvPr id="3" name="Picture 2"/>
          <p:cNvPicPr>
            <a:picLocks noChangeAspect="1"/>
          </p:cNvPicPr>
          <p:nvPr/>
        </p:nvPicPr>
        <p:blipFill rotWithShape="1">
          <a:blip r:embed="rId3"/>
          <a:srcRect l="25172" t="20958" r="21293" b="56513"/>
          <a:stretch/>
        </p:blipFill>
        <p:spPr>
          <a:xfrm>
            <a:off x="315309" y="961696"/>
            <a:ext cx="8434553" cy="1996586"/>
          </a:xfrm>
          <a:prstGeom prst="rect">
            <a:avLst/>
          </a:prstGeom>
        </p:spPr>
      </p:pic>
      <p:cxnSp>
        <p:nvCxnSpPr>
          <p:cNvPr id="7" name="Straight Connector 6"/>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315309" y="3493943"/>
            <a:ext cx="8434553" cy="820881"/>
          </a:xfrm>
          <a:prstGeom prst="rect">
            <a:avLst/>
          </a:prstGeom>
        </p:spPr>
      </p:pic>
      <p:pic>
        <p:nvPicPr>
          <p:cNvPr id="16" name="Picture 15"/>
          <p:cNvPicPr>
            <a:picLocks noChangeAspect="1"/>
          </p:cNvPicPr>
          <p:nvPr/>
        </p:nvPicPr>
        <p:blipFill>
          <a:blip r:embed="rId5"/>
          <a:stretch>
            <a:fillRect/>
          </a:stretch>
        </p:blipFill>
        <p:spPr>
          <a:xfrm>
            <a:off x="315309" y="4989721"/>
            <a:ext cx="8406138" cy="1211054"/>
          </a:xfrm>
          <a:prstGeom prst="rect">
            <a:avLst/>
          </a:prstGeom>
        </p:spPr>
      </p:pic>
    </p:spTree>
    <p:extLst>
      <p:ext uri="{BB962C8B-B14F-4D97-AF65-F5344CB8AC3E}">
        <p14:creationId xmlns:p14="http://schemas.microsoft.com/office/powerpoint/2010/main" val="121534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6801" y="51079"/>
            <a:ext cx="2117887" cy="707886"/>
          </a:xfrm>
          <a:prstGeom prst="rect">
            <a:avLst/>
          </a:prstGeom>
        </p:spPr>
        <p:txBody>
          <a:bodyPr wrap="none">
            <a:spAutoFit/>
          </a:bodyPr>
          <a:lstStyle/>
          <a:p>
            <a:r>
              <a:rPr lang="en-US" sz="4000" dirty="0" smtClean="0">
                <a:solidFill>
                  <a:srgbClr val="FFFF00"/>
                </a:solidFill>
              </a:rPr>
              <a:t>Thiamine</a:t>
            </a:r>
            <a:endParaRPr lang="en-US" sz="4000" dirty="0">
              <a:solidFill>
                <a:srgbClr val="FFFF00"/>
              </a:solidFill>
            </a:endParaRPr>
          </a:p>
        </p:txBody>
      </p:sp>
      <p:cxnSp>
        <p:nvCxnSpPr>
          <p:cNvPr id="5" name="Straight Connector 4"/>
          <p:cNvCxnSpPr/>
          <p:nvPr/>
        </p:nvCxnSpPr>
        <p:spPr>
          <a:xfrm>
            <a:off x="160657" y="682020"/>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srcRect l="4594" r="6877"/>
          <a:stretch/>
        </p:blipFill>
        <p:spPr>
          <a:xfrm>
            <a:off x="227332" y="1048653"/>
            <a:ext cx="4177262" cy="4961621"/>
          </a:xfrm>
          <a:prstGeom prst="rect">
            <a:avLst/>
          </a:prstGeom>
        </p:spPr>
      </p:pic>
      <p:sp>
        <p:nvSpPr>
          <p:cNvPr id="9" name="Rectangle 8"/>
          <p:cNvSpPr/>
          <p:nvPr/>
        </p:nvSpPr>
        <p:spPr>
          <a:xfrm>
            <a:off x="4814253" y="1115328"/>
            <a:ext cx="3720699" cy="2246769"/>
          </a:xfrm>
          <a:prstGeom prst="rect">
            <a:avLst/>
          </a:prstGeom>
          <a:solidFill>
            <a:schemeClr val="accent6">
              <a:lumMod val="20000"/>
              <a:lumOff val="80000"/>
            </a:schemeClr>
          </a:solidFill>
        </p:spPr>
        <p:txBody>
          <a:bodyPr wrap="none">
            <a:spAutoFit/>
          </a:bodyPr>
          <a:lstStyle/>
          <a:p>
            <a:r>
              <a:rPr lang="en-US" sz="2800" b="1" u="sng" dirty="0" smtClean="0">
                <a:solidFill>
                  <a:srgbClr val="00B050"/>
                </a:solidFill>
              </a:rPr>
              <a:t>Other clinical features</a:t>
            </a:r>
          </a:p>
          <a:p>
            <a:r>
              <a:rPr lang="en-US" sz="2800" dirty="0" smtClean="0"/>
              <a:t>Dry beriberi</a:t>
            </a:r>
          </a:p>
          <a:p>
            <a:r>
              <a:rPr lang="en-US" sz="2800" dirty="0" smtClean="0"/>
              <a:t>Wet beriberi</a:t>
            </a:r>
          </a:p>
          <a:p>
            <a:r>
              <a:rPr lang="en-US" sz="2800" dirty="0" smtClean="0"/>
              <a:t>Gastrointestinal beriberi</a:t>
            </a:r>
          </a:p>
          <a:p>
            <a:r>
              <a:rPr lang="en-US" sz="2800" dirty="0" smtClean="0">
                <a:solidFill>
                  <a:srgbClr val="FFFF00"/>
                </a:solidFill>
              </a:rPr>
              <a:t> </a:t>
            </a:r>
            <a:endParaRPr lang="en-US" sz="2800" dirty="0">
              <a:solidFill>
                <a:srgbClr val="FFFF00"/>
              </a:solidFill>
            </a:endParaRPr>
          </a:p>
        </p:txBody>
      </p:sp>
    </p:spTree>
    <p:extLst>
      <p:ext uri="{BB962C8B-B14F-4D97-AF65-F5344CB8AC3E}">
        <p14:creationId xmlns:p14="http://schemas.microsoft.com/office/powerpoint/2010/main" val="992719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755" y="103910"/>
            <a:ext cx="5993436" cy="707886"/>
          </a:xfrm>
          <a:prstGeom prst="rect">
            <a:avLst/>
          </a:prstGeom>
        </p:spPr>
        <p:txBody>
          <a:bodyPr wrap="none">
            <a:spAutoFit/>
          </a:bodyPr>
          <a:lstStyle/>
          <a:p>
            <a:r>
              <a:rPr lang="en-US" sz="4000" dirty="0" smtClean="0">
                <a:solidFill>
                  <a:srgbClr val="FFFF00"/>
                </a:solidFill>
              </a:rPr>
              <a:t>Thiamin neurodegeneration</a:t>
            </a:r>
            <a:endParaRPr lang="en-US" sz="4000" dirty="0">
              <a:solidFill>
                <a:srgbClr val="FFFF00"/>
              </a:solidFill>
            </a:endParaRPr>
          </a:p>
        </p:txBody>
      </p:sp>
      <p:cxnSp>
        <p:nvCxnSpPr>
          <p:cNvPr id="7" name="Straight Connector 6"/>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325935" y="1002304"/>
            <a:ext cx="8670997" cy="1157928"/>
          </a:xfrm>
          <a:prstGeom prst="rect">
            <a:avLst/>
          </a:prstGeom>
        </p:spPr>
      </p:pic>
      <p:pic>
        <p:nvPicPr>
          <p:cNvPr id="8" name="Picture 7"/>
          <p:cNvPicPr>
            <a:picLocks noChangeAspect="1"/>
          </p:cNvPicPr>
          <p:nvPr/>
        </p:nvPicPr>
        <p:blipFill>
          <a:blip r:embed="rId4"/>
          <a:stretch>
            <a:fillRect/>
          </a:stretch>
        </p:blipFill>
        <p:spPr>
          <a:xfrm>
            <a:off x="359099" y="2188267"/>
            <a:ext cx="8604668" cy="1143539"/>
          </a:xfrm>
          <a:prstGeom prst="rect">
            <a:avLst/>
          </a:prstGeom>
        </p:spPr>
      </p:pic>
      <p:pic>
        <p:nvPicPr>
          <p:cNvPr id="3" name="Picture 2"/>
          <p:cNvPicPr>
            <a:picLocks noChangeAspect="1"/>
          </p:cNvPicPr>
          <p:nvPr/>
        </p:nvPicPr>
        <p:blipFill rotWithShape="1">
          <a:blip r:embed="rId5"/>
          <a:srcRect r="3168"/>
          <a:stretch/>
        </p:blipFill>
        <p:spPr>
          <a:xfrm>
            <a:off x="307454" y="3515605"/>
            <a:ext cx="8689478" cy="1162142"/>
          </a:xfrm>
          <a:prstGeom prst="rect">
            <a:avLst/>
          </a:prstGeom>
        </p:spPr>
      </p:pic>
      <p:pic>
        <p:nvPicPr>
          <p:cNvPr id="9" name="Picture 8"/>
          <p:cNvPicPr>
            <a:picLocks noChangeAspect="1"/>
          </p:cNvPicPr>
          <p:nvPr/>
        </p:nvPicPr>
        <p:blipFill rotWithShape="1">
          <a:blip r:embed="rId6"/>
          <a:srcRect r="1592"/>
          <a:stretch/>
        </p:blipFill>
        <p:spPr>
          <a:xfrm>
            <a:off x="296464" y="4861546"/>
            <a:ext cx="8718949" cy="784237"/>
          </a:xfrm>
          <a:prstGeom prst="rect">
            <a:avLst/>
          </a:prstGeom>
        </p:spPr>
      </p:pic>
      <p:pic>
        <p:nvPicPr>
          <p:cNvPr id="10" name="Picture 9"/>
          <p:cNvPicPr>
            <a:picLocks noChangeAspect="1"/>
          </p:cNvPicPr>
          <p:nvPr/>
        </p:nvPicPr>
        <p:blipFill rotWithShape="1">
          <a:blip r:embed="rId7"/>
          <a:srcRect b="42199"/>
          <a:stretch/>
        </p:blipFill>
        <p:spPr>
          <a:xfrm>
            <a:off x="359099" y="5829582"/>
            <a:ext cx="8604668" cy="737634"/>
          </a:xfrm>
          <a:prstGeom prst="rect">
            <a:avLst/>
          </a:prstGeom>
        </p:spPr>
      </p:pic>
    </p:spTree>
    <p:extLst>
      <p:ext uri="{BB962C8B-B14F-4D97-AF65-F5344CB8AC3E}">
        <p14:creationId xmlns:p14="http://schemas.microsoft.com/office/powerpoint/2010/main" val="3081339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6285" y="-548"/>
            <a:ext cx="5745675" cy="707886"/>
          </a:xfrm>
          <a:prstGeom prst="rect">
            <a:avLst/>
          </a:prstGeom>
        </p:spPr>
        <p:txBody>
          <a:bodyPr wrap="none">
            <a:spAutoFit/>
          </a:bodyPr>
          <a:lstStyle/>
          <a:p>
            <a:r>
              <a:rPr lang="en-US" sz="4000" dirty="0" smtClean="0">
                <a:solidFill>
                  <a:srgbClr val="FFFF00"/>
                </a:solidFill>
              </a:rPr>
              <a:t>Thiamine- neuroprotective</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224028" y="3201098"/>
            <a:ext cx="8870449" cy="1536325"/>
          </a:xfrm>
          <a:prstGeom prst="rect">
            <a:avLst/>
          </a:prstGeom>
        </p:spPr>
      </p:pic>
      <p:pic>
        <p:nvPicPr>
          <p:cNvPr id="8" name="Picture 7"/>
          <p:cNvPicPr>
            <a:picLocks noChangeAspect="1"/>
          </p:cNvPicPr>
          <p:nvPr/>
        </p:nvPicPr>
        <p:blipFill>
          <a:blip r:embed="rId4"/>
          <a:stretch>
            <a:fillRect/>
          </a:stretch>
        </p:blipFill>
        <p:spPr>
          <a:xfrm>
            <a:off x="224028" y="909951"/>
            <a:ext cx="8772904" cy="1871634"/>
          </a:xfrm>
          <a:prstGeom prst="rect">
            <a:avLst/>
          </a:prstGeom>
        </p:spPr>
      </p:pic>
    </p:spTree>
    <p:extLst>
      <p:ext uri="{BB962C8B-B14F-4D97-AF65-F5344CB8AC3E}">
        <p14:creationId xmlns:p14="http://schemas.microsoft.com/office/powerpoint/2010/main" val="2563069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14911" y="0"/>
            <a:ext cx="5745675" cy="707886"/>
          </a:xfrm>
          <a:prstGeom prst="rect">
            <a:avLst/>
          </a:prstGeom>
        </p:spPr>
        <p:txBody>
          <a:bodyPr wrap="none">
            <a:spAutoFit/>
          </a:bodyPr>
          <a:lstStyle/>
          <a:p>
            <a:r>
              <a:rPr lang="en-US" sz="4000" dirty="0" smtClean="0">
                <a:solidFill>
                  <a:srgbClr val="FFFF00"/>
                </a:solidFill>
              </a:rPr>
              <a:t>Thiamine- neuroprotective</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290003" y="1065808"/>
            <a:ext cx="8706929" cy="2210792"/>
          </a:xfrm>
          <a:prstGeom prst="rect">
            <a:avLst/>
          </a:prstGeom>
        </p:spPr>
      </p:pic>
    </p:spTree>
    <p:extLst>
      <p:ext uri="{BB962C8B-B14F-4D97-AF65-F5344CB8AC3E}">
        <p14:creationId xmlns:p14="http://schemas.microsoft.com/office/powerpoint/2010/main" val="2394768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4493089" cy="707886"/>
          </a:xfrm>
          <a:prstGeom prst="rect">
            <a:avLst/>
          </a:prstGeom>
        </p:spPr>
        <p:txBody>
          <a:bodyPr wrap="none">
            <a:spAutoFit/>
          </a:bodyPr>
          <a:lstStyle/>
          <a:p>
            <a:r>
              <a:rPr lang="en-US" sz="4000" dirty="0" smtClean="0">
                <a:solidFill>
                  <a:srgbClr val="FFFF00"/>
                </a:solidFill>
              </a:rPr>
              <a:t>Thiamine- Psychiatry</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srcRect l="6861" t="28243" r="40820" b="59767"/>
          <a:stretch/>
        </p:blipFill>
        <p:spPr>
          <a:xfrm>
            <a:off x="138516" y="885742"/>
            <a:ext cx="8899157" cy="1147137"/>
          </a:xfrm>
          <a:prstGeom prst="rect">
            <a:avLst/>
          </a:prstGeom>
        </p:spPr>
      </p:pic>
      <p:pic>
        <p:nvPicPr>
          <p:cNvPr id="8" name="Picture 7"/>
          <p:cNvPicPr>
            <a:picLocks noChangeAspect="1"/>
          </p:cNvPicPr>
          <p:nvPr/>
        </p:nvPicPr>
        <p:blipFill rotWithShape="1">
          <a:blip r:embed="rId4"/>
          <a:srcRect b="13732"/>
          <a:stretch/>
        </p:blipFill>
        <p:spPr>
          <a:xfrm>
            <a:off x="179417" y="2642002"/>
            <a:ext cx="8858256" cy="1099193"/>
          </a:xfrm>
          <a:prstGeom prst="rect">
            <a:avLst/>
          </a:prstGeom>
        </p:spPr>
      </p:pic>
      <p:pic>
        <p:nvPicPr>
          <p:cNvPr id="9" name="Picture 8"/>
          <p:cNvPicPr>
            <a:picLocks noChangeAspect="1"/>
          </p:cNvPicPr>
          <p:nvPr/>
        </p:nvPicPr>
        <p:blipFill rotWithShape="1">
          <a:blip r:embed="rId5"/>
          <a:srcRect l="26279" t="32790" r="26280" b="54187"/>
          <a:stretch/>
        </p:blipFill>
        <p:spPr>
          <a:xfrm>
            <a:off x="158966" y="4526235"/>
            <a:ext cx="8858416" cy="1339703"/>
          </a:xfrm>
          <a:prstGeom prst="rect">
            <a:avLst/>
          </a:prstGeom>
        </p:spPr>
      </p:pic>
    </p:spTree>
    <p:extLst>
      <p:ext uri="{BB962C8B-B14F-4D97-AF65-F5344CB8AC3E}">
        <p14:creationId xmlns:p14="http://schemas.microsoft.com/office/powerpoint/2010/main" val="679845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4669548" cy="707886"/>
          </a:xfrm>
          <a:prstGeom prst="rect">
            <a:avLst/>
          </a:prstGeom>
        </p:spPr>
        <p:txBody>
          <a:bodyPr wrap="none">
            <a:spAutoFit/>
          </a:bodyPr>
          <a:lstStyle/>
          <a:p>
            <a:r>
              <a:rPr lang="en-US" sz="4000" dirty="0" smtClean="0">
                <a:solidFill>
                  <a:srgbClr val="FFFF00"/>
                </a:solidFill>
              </a:rPr>
              <a:t>Thiamine- depression</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213304" y="3542801"/>
            <a:ext cx="8644877" cy="2725148"/>
          </a:xfrm>
          <a:prstGeom prst="rect">
            <a:avLst/>
          </a:prstGeom>
        </p:spPr>
      </p:pic>
      <p:pic>
        <p:nvPicPr>
          <p:cNvPr id="11" name="Picture 10"/>
          <p:cNvPicPr>
            <a:picLocks noChangeAspect="1"/>
          </p:cNvPicPr>
          <p:nvPr/>
        </p:nvPicPr>
        <p:blipFill>
          <a:blip r:embed="rId4"/>
          <a:stretch>
            <a:fillRect/>
          </a:stretch>
        </p:blipFill>
        <p:spPr>
          <a:xfrm>
            <a:off x="213304" y="909732"/>
            <a:ext cx="8583912" cy="2219136"/>
          </a:xfrm>
          <a:prstGeom prst="rect">
            <a:avLst/>
          </a:prstGeom>
        </p:spPr>
      </p:pic>
    </p:spTree>
    <p:extLst>
      <p:ext uri="{BB962C8B-B14F-4D97-AF65-F5344CB8AC3E}">
        <p14:creationId xmlns:p14="http://schemas.microsoft.com/office/powerpoint/2010/main" val="2000950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4669548" cy="707886"/>
          </a:xfrm>
          <a:prstGeom prst="rect">
            <a:avLst/>
          </a:prstGeom>
        </p:spPr>
        <p:txBody>
          <a:bodyPr wrap="none">
            <a:spAutoFit/>
          </a:bodyPr>
          <a:lstStyle/>
          <a:p>
            <a:r>
              <a:rPr lang="en-US" sz="4000" dirty="0" smtClean="0">
                <a:solidFill>
                  <a:srgbClr val="FFFF00"/>
                </a:solidFill>
              </a:rPr>
              <a:t>Thiamine- depression</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55387" y="988172"/>
            <a:ext cx="8699746" cy="2597121"/>
          </a:xfrm>
          <a:prstGeom prst="rect">
            <a:avLst/>
          </a:prstGeom>
        </p:spPr>
      </p:pic>
    </p:spTree>
    <p:extLst>
      <p:ext uri="{BB962C8B-B14F-4D97-AF65-F5344CB8AC3E}">
        <p14:creationId xmlns:p14="http://schemas.microsoft.com/office/powerpoint/2010/main" val="5795373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4669548" cy="707886"/>
          </a:xfrm>
          <a:prstGeom prst="rect">
            <a:avLst/>
          </a:prstGeom>
        </p:spPr>
        <p:txBody>
          <a:bodyPr wrap="none">
            <a:spAutoFit/>
          </a:bodyPr>
          <a:lstStyle/>
          <a:p>
            <a:r>
              <a:rPr lang="en-US" sz="4000" dirty="0" smtClean="0">
                <a:solidFill>
                  <a:srgbClr val="FFFF00"/>
                </a:solidFill>
              </a:rPr>
              <a:t>Thiamine- depression</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247526" y="3613191"/>
            <a:ext cx="8806491" cy="1530309"/>
          </a:xfrm>
          <a:prstGeom prst="rect">
            <a:avLst/>
          </a:prstGeom>
        </p:spPr>
      </p:pic>
      <p:pic>
        <p:nvPicPr>
          <p:cNvPr id="2" name="Picture 1"/>
          <p:cNvPicPr>
            <a:picLocks noChangeAspect="1"/>
          </p:cNvPicPr>
          <p:nvPr/>
        </p:nvPicPr>
        <p:blipFill>
          <a:blip r:embed="rId4"/>
          <a:stretch>
            <a:fillRect/>
          </a:stretch>
        </p:blipFill>
        <p:spPr>
          <a:xfrm>
            <a:off x="309335" y="1066515"/>
            <a:ext cx="8687597" cy="1800509"/>
          </a:xfrm>
          <a:prstGeom prst="rect">
            <a:avLst/>
          </a:prstGeom>
        </p:spPr>
      </p:pic>
    </p:spTree>
    <p:extLst>
      <p:ext uri="{BB962C8B-B14F-4D97-AF65-F5344CB8AC3E}">
        <p14:creationId xmlns:p14="http://schemas.microsoft.com/office/powerpoint/2010/main" val="4175990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8391" y="0"/>
            <a:ext cx="3855543" cy="707886"/>
          </a:xfrm>
          <a:prstGeom prst="rect">
            <a:avLst/>
          </a:prstGeom>
        </p:spPr>
        <p:txBody>
          <a:bodyPr wrap="none">
            <a:spAutoFit/>
          </a:bodyPr>
          <a:lstStyle/>
          <a:p>
            <a:r>
              <a:rPr lang="en-US" sz="4000" dirty="0" smtClean="0">
                <a:solidFill>
                  <a:srgbClr val="FFFF00"/>
                </a:solidFill>
              </a:rPr>
              <a:t>Thiamine- Autism</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274269" y="942265"/>
            <a:ext cx="8461981" cy="2938527"/>
          </a:xfrm>
          <a:prstGeom prst="rect">
            <a:avLst/>
          </a:prstGeom>
        </p:spPr>
      </p:pic>
    </p:spTree>
    <p:extLst>
      <p:ext uri="{BB962C8B-B14F-4D97-AF65-F5344CB8AC3E}">
        <p14:creationId xmlns:p14="http://schemas.microsoft.com/office/powerpoint/2010/main" val="17805497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8926" b="12572"/>
          <a:stretch/>
        </p:blipFill>
        <p:spPr>
          <a:xfrm>
            <a:off x="1148646" y="882669"/>
            <a:ext cx="6076879" cy="999302"/>
          </a:xfrm>
          <a:prstGeom prst="rect">
            <a:avLst/>
          </a:prstGeom>
        </p:spPr>
      </p:pic>
      <p:sp>
        <p:nvSpPr>
          <p:cNvPr id="6" name="Rectangle 5"/>
          <p:cNvSpPr/>
          <p:nvPr/>
        </p:nvSpPr>
        <p:spPr>
          <a:xfrm>
            <a:off x="1913327" y="0"/>
            <a:ext cx="5032211" cy="707886"/>
          </a:xfrm>
          <a:prstGeom prst="rect">
            <a:avLst/>
          </a:prstGeom>
        </p:spPr>
        <p:txBody>
          <a:bodyPr wrap="none">
            <a:spAutoFit/>
          </a:bodyPr>
          <a:lstStyle/>
          <a:p>
            <a:r>
              <a:rPr lang="en-US" sz="4000" dirty="0" smtClean="0">
                <a:solidFill>
                  <a:srgbClr val="FFFF00"/>
                </a:solidFill>
              </a:rPr>
              <a:t>Thiamine – Vision / eye</a:t>
            </a:r>
            <a:endParaRPr lang="en-US" sz="4000" dirty="0">
              <a:solidFill>
                <a:srgbClr val="FFFF00"/>
              </a:solidFill>
            </a:endParaRPr>
          </a:p>
        </p:txBody>
      </p:sp>
      <p:pic>
        <p:nvPicPr>
          <p:cNvPr id="4" name="Picture 3"/>
          <p:cNvPicPr>
            <a:picLocks noChangeAspect="1"/>
          </p:cNvPicPr>
          <p:nvPr/>
        </p:nvPicPr>
        <p:blipFill>
          <a:blip r:embed="rId4"/>
          <a:stretch>
            <a:fillRect/>
          </a:stretch>
        </p:blipFill>
        <p:spPr>
          <a:xfrm>
            <a:off x="1148646" y="1978010"/>
            <a:ext cx="6076879" cy="4462469"/>
          </a:xfrm>
          <a:prstGeom prst="rect">
            <a:avLst/>
          </a:prstGeom>
        </p:spPr>
      </p:pic>
      <p:cxnSp>
        <p:nvCxnSpPr>
          <p:cNvPr id="7" name="Straight Connector 6"/>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5313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8616"/>
          <a:stretch/>
        </p:blipFill>
        <p:spPr>
          <a:xfrm>
            <a:off x="530740" y="829302"/>
            <a:ext cx="8114293" cy="1441990"/>
          </a:xfrm>
          <a:prstGeom prst="rect">
            <a:avLst/>
          </a:prstGeom>
        </p:spPr>
      </p:pic>
      <p:pic>
        <p:nvPicPr>
          <p:cNvPr id="6" name="Picture 5"/>
          <p:cNvPicPr>
            <a:picLocks noChangeAspect="1"/>
          </p:cNvPicPr>
          <p:nvPr/>
        </p:nvPicPr>
        <p:blipFill rotWithShape="1">
          <a:blip r:embed="rId4"/>
          <a:srcRect l="256" t="42791" r="-256" b="-6280"/>
          <a:stretch/>
        </p:blipFill>
        <p:spPr>
          <a:xfrm>
            <a:off x="520145" y="2399980"/>
            <a:ext cx="8124888" cy="1890864"/>
          </a:xfrm>
          <a:prstGeom prst="rect">
            <a:avLst/>
          </a:prstGeom>
        </p:spPr>
      </p:pic>
      <p:pic>
        <p:nvPicPr>
          <p:cNvPr id="5" name="Picture 4"/>
          <p:cNvPicPr>
            <a:picLocks noChangeAspect="1"/>
          </p:cNvPicPr>
          <p:nvPr/>
        </p:nvPicPr>
        <p:blipFill rotWithShape="1">
          <a:blip r:embed="rId5"/>
          <a:srcRect l="26694" t="45484" r="29162" b="35161"/>
          <a:stretch/>
        </p:blipFill>
        <p:spPr>
          <a:xfrm>
            <a:off x="546020" y="4290844"/>
            <a:ext cx="8073138" cy="1991032"/>
          </a:xfrm>
          <a:prstGeom prst="rect">
            <a:avLst/>
          </a:prstGeom>
        </p:spPr>
      </p:pic>
      <p:sp>
        <p:nvSpPr>
          <p:cNvPr id="7" name="Rectangle 6"/>
          <p:cNvSpPr/>
          <p:nvPr/>
        </p:nvSpPr>
        <p:spPr>
          <a:xfrm>
            <a:off x="2311645" y="121416"/>
            <a:ext cx="5032211" cy="707886"/>
          </a:xfrm>
          <a:prstGeom prst="rect">
            <a:avLst/>
          </a:prstGeom>
        </p:spPr>
        <p:txBody>
          <a:bodyPr wrap="none">
            <a:spAutoFit/>
          </a:bodyPr>
          <a:lstStyle/>
          <a:p>
            <a:r>
              <a:rPr lang="en-US" sz="4000" dirty="0" smtClean="0">
                <a:solidFill>
                  <a:srgbClr val="FFFF00"/>
                </a:solidFill>
              </a:rPr>
              <a:t>Thiamine – Vision / eye</a:t>
            </a:r>
            <a:endParaRPr lang="en-US" sz="4000" dirty="0">
              <a:solidFill>
                <a:srgbClr val="FFFF00"/>
              </a:solidFill>
            </a:endParaRPr>
          </a:p>
        </p:txBody>
      </p:sp>
      <p:cxnSp>
        <p:nvCxnSpPr>
          <p:cNvPr id="8" name="Straight Connector 7"/>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468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b="46327"/>
          <a:stretch/>
        </p:blipFill>
        <p:spPr>
          <a:xfrm>
            <a:off x="92118" y="929793"/>
            <a:ext cx="4143883" cy="3009654"/>
          </a:xfrm>
          <a:prstGeom prst="rect">
            <a:avLst/>
          </a:prstGeom>
        </p:spPr>
      </p:pic>
      <p:pic>
        <p:nvPicPr>
          <p:cNvPr id="8" name="Picture 7"/>
          <p:cNvPicPr>
            <a:picLocks noChangeAspect="1"/>
          </p:cNvPicPr>
          <p:nvPr/>
        </p:nvPicPr>
        <p:blipFill rotWithShape="1">
          <a:blip r:embed="rId3"/>
          <a:srcRect t="53687"/>
          <a:stretch/>
        </p:blipFill>
        <p:spPr>
          <a:xfrm>
            <a:off x="4304309" y="940428"/>
            <a:ext cx="4749379" cy="2976440"/>
          </a:xfrm>
          <a:prstGeom prst="rect">
            <a:avLst/>
          </a:prstGeom>
        </p:spPr>
      </p:pic>
      <p:sp>
        <p:nvSpPr>
          <p:cNvPr id="9" name="Rectangle 8"/>
          <p:cNvSpPr/>
          <p:nvPr/>
        </p:nvSpPr>
        <p:spPr>
          <a:xfrm>
            <a:off x="2227124" y="148352"/>
            <a:ext cx="5679504" cy="523220"/>
          </a:xfrm>
          <a:prstGeom prst="rect">
            <a:avLst/>
          </a:prstGeom>
        </p:spPr>
        <p:txBody>
          <a:bodyPr wrap="none">
            <a:spAutoFit/>
          </a:bodyPr>
          <a:lstStyle/>
          <a:p>
            <a:r>
              <a:rPr lang="en-US" sz="2800" dirty="0" smtClean="0">
                <a:solidFill>
                  <a:srgbClr val="FFFF00"/>
                </a:solidFill>
              </a:rPr>
              <a:t>Clinical setting of thiamine </a:t>
            </a:r>
            <a:r>
              <a:rPr lang="en-US" sz="2800" dirty="0" err="1" smtClean="0">
                <a:solidFill>
                  <a:srgbClr val="FFFF00"/>
                </a:solidFill>
              </a:rPr>
              <a:t>deficinecy</a:t>
            </a:r>
            <a:r>
              <a:rPr lang="en-US" sz="2800" dirty="0" smtClean="0">
                <a:solidFill>
                  <a:srgbClr val="FFFF00"/>
                </a:solidFill>
              </a:rPr>
              <a:t> </a:t>
            </a:r>
            <a:endParaRPr lang="en-US" sz="2800" dirty="0">
              <a:solidFill>
                <a:srgbClr val="FFFF00"/>
              </a:solidFill>
            </a:endParaRPr>
          </a:p>
        </p:txBody>
      </p:sp>
      <p:sp>
        <p:nvSpPr>
          <p:cNvPr id="3" name="Rectangle 2"/>
          <p:cNvSpPr/>
          <p:nvPr/>
        </p:nvSpPr>
        <p:spPr>
          <a:xfrm>
            <a:off x="2608763" y="1097367"/>
            <a:ext cx="1659429" cy="215444"/>
          </a:xfrm>
          <a:prstGeom prst="rect">
            <a:avLst/>
          </a:prstGeom>
        </p:spPr>
        <p:txBody>
          <a:bodyPr wrap="none">
            <a:spAutoFit/>
          </a:bodyPr>
          <a:lstStyle/>
          <a:p>
            <a:r>
              <a:rPr lang="fr-FR" sz="800" b="1" i="1" dirty="0">
                <a:solidFill>
                  <a:srgbClr val="00703C"/>
                </a:solidFill>
                <a:latin typeface="Shaker2Lancet-BoldItalic"/>
              </a:rPr>
              <a:t>Lancet </a:t>
            </a:r>
            <a:r>
              <a:rPr lang="fr-FR" sz="800" b="1" i="1" dirty="0" err="1">
                <a:solidFill>
                  <a:srgbClr val="00703C"/>
                </a:solidFill>
                <a:latin typeface="Shaker2Lancet-BoldItalic"/>
              </a:rPr>
              <a:t>Neurol</a:t>
            </a:r>
            <a:r>
              <a:rPr lang="fr-FR" sz="800" b="1" i="1" dirty="0">
                <a:solidFill>
                  <a:srgbClr val="00703C"/>
                </a:solidFill>
                <a:latin typeface="Shaker2Lancet-BoldItalic"/>
              </a:rPr>
              <a:t> </a:t>
            </a:r>
            <a:r>
              <a:rPr lang="fr-FR" sz="800" b="1" dirty="0">
                <a:solidFill>
                  <a:srgbClr val="00703C"/>
                </a:solidFill>
                <a:latin typeface="Shaker2Lancet-Bold"/>
              </a:rPr>
              <a:t>2007; 6: 442–55</a:t>
            </a:r>
            <a:endParaRPr lang="en-IN" dirty="0"/>
          </a:p>
        </p:txBody>
      </p:sp>
      <p:pic>
        <p:nvPicPr>
          <p:cNvPr id="10" name="Picture 9"/>
          <p:cNvPicPr>
            <a:picLocks noChangeAspect="1"/>
          </p:cNvPicPr>
          <p:nvPr/>
        </p:nvPicPr>
        <p:blipFill rotWithShape="1">
          <a:blip r:embed="rId4"/>
          <a:srcRect l="55312" t="20926" r="19271" b="61356"/>
          <a:stretch/>
        </p:blipFill>
        <p:spPr>
          <a:xfrm>
            <a:off x="92118" y="4061623"/>
            <a:ext cx="8854129" cy="2491578"/>
          </a:xfrm>
          <a:prstGeom prst="rect">
            <a:avLst/>
          </a:prstGeom>
        </p:spPr>
      </p:pic>
      <p:cxnSp>
        <p:nvCxnSpPr>
          <p:cNvPr id="11" name="Straight Connector 10"/>
          <p:cNvCxnSpPr/>
          <p:nvPr/>
        </p:nvCxnSpPr>
        <p:spPr>
          <a:xfrm>
            <a:off x="447675" y="5000625"/>
            <a:ext cx="2161088"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76850" y="5245433"/>
            <a:ext cx="1209675" cy="1905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173203" y="5553075"/>
            <a:ext cx="1209675"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47675" y="5848350"/>
            <a:ext cx="7858125" cy="722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1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95317" y="0"/>
            <a:ext cx="5032211" cy="707886"/>
          </a:xfrm>
          <a:prstGeom prst="rect">
            <a:avLst/>
          </a:prstGeom>
        </p:spPr>
        <p:txBody>
          <a:bodyPr wrap="none">
            <a:spAutoFit/>
          </a:bodyPr>
          <a:lstStyle/>
          <a:p>
            <a:r>
              <a:rPr lang="en-US" sz="4000" dirty="0" smtClean="0">
                <a:solidFill>
                  <a:srgbClr val="FFFF00"/>
                </a:solidFill>
              </a:rPr>
              <a:t>Thiamine – Vision / eye</a:t>
            </a:r>
            <a:endParaRPr lang="en-US" sz="4000" dirty="0">
              <a:solidFill>
                <a:srgbClr val="FFFF00"/>
              </a:solidFill>
            </a:endParaRPr>
          </a:p>
        </p:txBody>
      </p:sp>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251391" y="2416206"/>
            <a:ext cx="8507737" cy="1127094"/>
          </a:xfrm>
          <a:prstGeom prst="rect">
            <a:avLst/>
          </a:prstGeom>
        </p:spPr>
      </p:pic>
      <p:pic>
        <p:nvPicPr>
          <p:cNvPr id="11" name="Picture 10"/>
          <p:cNvPicPr>
            <a:picLocks noChangeAspect="1"/>
          </p:cNvPicPr>
          <p:nvPr/>
        </p:nvPicPr>
        <p:blipFill>
          <a:blip r:embed="rId4"/>
          <a:stretch>
            <a:fillRect/>
          </a:stretch>
        </p:blipFill>
        <p:spPr>
          <a:xfrm>
            <a:off x="359619" y="840015"/>
            <a:ext cx="8291279" cy="1103472"/>
          </a:xfrm>
          <a:prstGeom prst="rect">
            <a:avLst/>
          </a:prstGeom>
        </p:spPr>
      </p:pic>
      <p:pic>
        <p:nvPicPr>
          <p:cNvPr id="16" name="Picture 15"/>
          <p:cNvPicPr>
            <a:picLocks noChangeAspect="1"/>
          </p:cNvPicPr>
          <p:nvPr/>
        </p:nvPicPr>
        <p:blipFill>
          <a:blip r:embed="rId5"/>
          <a:stretch>
            <a:fillRect/>
          </a:stretch>
        </p:blipFill>
        <p:spPr>
          <a:xfrm>
            <a:off x="314555" y="4016019"/>
            <a:ext cx="8193734" cy="1694835"/>
          </a:xfrm>
          <a:prstGeom prst="rect">
            <a:avLst/>
          </a:prstGeom>
        </p:spPr>
      </p:pic>
    </p:spTree>
    <p:extLst>
      <p:ext uri="{BB962C8B-B14F-4D97-AF65-F5344CB8AC3E}">
        <p14:creationId xmlns:p14="http://schemas.microsoft.com/office/powerpoint/2010/main" val="29759857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95317" y="0"/>
            <a:ext cx="5032211" cy="707886"/>
          </a:xfrm>
          <a:prstGeom prst="rect">
            <a:avLst/>
          </a:prstGeom>
        </p:spPr>
        <p:txBody>
          <a:bodyPr wrap="none">
            <a:spAutoFit/>
          </a:bodyPr>
          <a:lstStyle/>
          <a:p>
            <a:r>
              <a:rPr lang="en-US" sz="4000" dirty="0" smtClean="0">
                <a:solidFill>
                  <a:srgbClr val="FFFF00"/>
                </a:solidFill>
              </a:rPr>
              <a:t>Thiamine – Vision / eye</a:t>
            </a:r>
            <a:endParaRPr lang="en-US" sz="4000" dirty="0">
              <a:solidFill>
                <a:srgbClr val="FFFF00"/>
              </a:solidFill>
            </a:endParaRPr>
          </a:p>
        </p:txBody>
      </p:sp>
      <p:pic>
        <p:nvPicPr>
          <p:cNvPr id="3" name="Picture 2"/>
          <p:cNvPicPr>
            <a:picLocks noChangeAspect="1"/>
          </p:cNvPicPr>
          <p:nvPr/>
        </p:nvPicPr>
        <p:blipFill rotWithShape="1">
          <a:blip r:embed="rId3"/>
          <a:srcRect b="28576"/>
          <a:stretch/>
        </p:blipFill>
        <p:spPr>
          <a:xfrm>
            <a:off x="161125" y="779363"/>
            <a:ext cx="8891654" cy="2006700"/>
          </a:xfrm>
          <a:prstGeom prst="rect">
            <a:avLst/>
          </a:prstGeom>
        </p:spPr>
      </p:pic>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161125" y="3081685"/>
            <a:ext cx="8982875" cy="1190278"/>
          </a:xfrm>
          <a:prstGeom prst="rect">
            <a:avLst/>
          </a:prstGeom>
        </p:spPr>
      </p:pic>
    </p:spTree>
    <p:extLst>
      <p:ext uri="{BB962C8B-B14F-4D97-AF65-F5344CB8AC3E}">
        <p14:creationId xmlns:p14="http://schemas.microsoft.com/office/powerpoint/2010/main" val="22347130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95317" y="0"/>
            <a:ext cx="5032211" cy="707886"/>
          </a:xfrm>
          <a:prstGeom prst="rect">
            <a:avLst/>
          </a:prstGeom>
        </p:spPr>
        <p:txBody>
          <a:bodyPr wrap="none">
            <a:spAutoFit/>
          </a:bodyPr>
          <a:lstStyle/>
          <a:p>
            <a:r>
              <a:rPr lang="en-US" sz="4000" dirty="0" smtClean="0">
                <a:solidFill>
                  <a:srgbClr val="FFFF00"/>
                </a:solidFill>
              </a:rPr>
              <a:t>Thiamine – Vision / eye</a:t>
            </a:r>
            <a:endParaRPr lang="en-US" sz="4000" dirty="0">
              <a:solidFill>
                <a:srgbClr val="FFFF00"/>
              </a:solidFill>
            </a:endParaRPr>
          </a:p>
        </p:txBody>
      </p:sp>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37035" y="1003022"/>
            <a:ext cx="8959897" cy="2554565"/>
          </a:xfrm>
          <a:prstGeom prst="rect">
            <a:avLst/>
          </a:prstGeom>
        </p:spPr>
      </p:pic>
    </p:spTree>
    <p:extLst>
      <p:ext uri="{BB962C8B-B14F-4D97-AF65-F5344CB8AC3E}">
        <p14:creationId xmlns:p14="http://schemas.microsoft.com/office/powerpoint/2010/main" val="5634899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2274982" cy="707886"/>
          </a:xfrm>
          <a:prstGeom prst="rect">
            <a:avLst/>
          </a:prstGeom>
        </p:spPr>
        <p:txBody>
          <a:bodyPr wrap="none">
            <a:spAutoFit/>
          </a:bodyPr>
          <a:lstStyle/>
          <a:p>
            <a:r>
              <a:rPr lang="en-US" sz="4000" dirty="0" smtClean="0">
                <a:solidFill>
                  <a:srgbClr val="FFFF00"/>
                </a:solidFill>
              </a:rPr>
              <a:t>Thiamine-</a:t>
            </a:r>
            <a:endParaRPr lang="en-US" sz="4000" dirty="0">
              <a:solidFill>
                <a:srgbClr val="FFFF00"/>
              </a:solidFill>
            </a:endParaRPr>
          </a:p>
        </p:txBody>
      </p:sp>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249207" y="960625"/>
            <a:ext cx="8556372" cy="1639700"/>
          </a:xfrm>
          <a:prstGeom prst="rect">
            <a:avLst/>
          </a:prstGeom>
        </p:spPr>
      </p:pic>
      <p:pic>
        <p:nvPicPr>
          <p:cNvPr id="2" name="Picture 1"/>
          <p:cNvPicPr>
            <a:picLocks noChangeAspect="1"/>
          </p:cNvPicPr>
          <p:nvPr/>
        </p:nvPicPr>
        <p:blipFill>
          <a:blip r:embed="rId4"/>
          <a:stretch>
            <a:fillRect/>
          </a:stretch>
        </p:blipFill>
        <p:spPr>
          <a:xfrm>
            <a:off x="226597" y="3319199"/>
            <a:ext cx="8705843" cy="1682642"/>
          </a:xfrm>
          <a:prstGeom prst="rect">
            <a:avLst/>
          </a:prstGeom>
        </p:spPr>
      </p:pic>
    </p:spTree>
    <p:extLst>
      <p:ext uri="{BB962C8B-B14F-4D97-AF65-F5344CB8AC3E}">
        <p14:creationId xmlns:p14="http://schemas.microsoft.com/office/powerpoint/2010/main" val="22022633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3123034" cy="707886"/>
          </a:xfrm>
          <a:prstGeom prst="rect">
            <a:avLst/>
          </a:prstGeom>
        </p:spPr>
        <p:txBody>
          <a:bodyPr wrap="none">
            <a:spAutoFit/>
          </a:bodyPr>
          <a:lstStyle/>
          <a:p>
            <a:r>
              <a:rPr lang="en-US" sz="4000" dirty="0" smtClean="0">
                <a:solidFill>
                  <a:srgbClr val="FFFF00"/>
                </a:solidFill>
              </a:rPr>
              <a:t>Thiamine- eye</a:t>
            </a:r>
            <a:endParaRPr lang="en-US" sz="4000" dirty="0">
              <a:solidFill>
                <a:srgbClr val="FFFF00"/>
              </a:solidFill>
            </a:endParaRPr>
          </a:p>
        </p:txBody>
      </p:sp>
      <p:pic>
        <p:nvPicPr>
          <p:cNvPr id="3" name="Picture 2"/>
          <p:cNvPicPr>
            <a:picLocks noChangeAspect="1"/>
          </p:cNvPicPr>
          <p:nvPr/>
        </p:nvPicPr>
        <p:blipFill rotWithShape="1">
          <a:blip r:embed="rId3"/>
          <a:srcRect l="17984" t="41183" r="18548" b="35878"/>
          <a:stretch/>
        </p:blipFill>
        <p:spPr>
          <a:xfrm>
            <a:off x="309716" y="2972873"/>
            <a:ext cx="8096865" cy="1592151"/>
          </a:xfrm>
          <a:prstGeom prst="rect">
            <a:avLst/>
          </a:prstGeom>
        </p:spPr>
      </p:pic>
      <p:pic>
        <p:nvPicPr>
          <p:cNvPr id="5" name="Picture 4"/>
          <p:cNvPicPr>
            <a:picLocks noChangeAspect="1"/>
          </p:cNvPicPr>
          <p:nvPr/>
        </p:nvPicPr>
        <p:blipFill rotWithShape="1">
          <a:blip r:embed="rId4"/>
          <a:srcRect l="26694" t="19391" r="29032" b="64839"/>
          <a:stretch/>
        </p:blipFill>
        <p:spPr>
          <a:xfrm>
            <a:off x="309716" y="778336"/>
            <a:ext cx="8096865" cy="1622323"/>
          </a:xfrm>
          <a:prstGeom prst="rect">
            <a:avLst/>
          </a:prstGeom>
        </p:spPr>
      </p:pic>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091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59741" y="-90070"/>
            <a:ext cx="3056734" cy="707886"/>
          </a:xfrm>
          <a:prstGeom prst="rect">
            <a:avLst/>
          </a:prstGeom>
        </p:spPr>
        <p:txBody>
          <a:bodyPr wrap="none">
            <a:spAutoFit/>
          </a:bodyPr>
          <a:lstStyle/>
          <a:p>
            <a:r>
              <a:rPr lang="en-US" sz="4000" dirty="0" smtClean="0">
                <a:solidFill>
                  <a:srgbClr val="FFFF00"/>
                </a:solidFill>
              </a:rPr>
              <a:t>Thiamine- Ear</a:t>
            </a:r>
            <a:endParaRPr lang="en-US" sz="4000" dirty="0">
              <a:solidFill>
                <a:srgbClr val="FFFF00"/>
              </a:solidFill>
            </a:endParaRPr>
          </a:p>
        </p:txBody>
      </p:sp>
      <p:cxnSp>
        <p:nvCxnSpPr>
          <p:cNvPr id="6" name="Straight Connector 5"/>
          <p:cNvCxnSpPr/>
          <p:nvPr/>
        </p:nvCxnSpPr>
        <p:spPr>
          <a:xfrm>
            <a:off x="160657" y="573109"/>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324440" y="731513"/>
            <a:ext cx="8352244" cy="4566300"/>
          </a:xfrm>
          <a:prstGeom prst="rect">
            <a:avLst/>
          </a:prstGeom>
        </p:spPr>
      </p:pic>
      <p:pic>
        <p:nvPicPr>
          <p:cNvPr id="9" name="Picture 8"/>
          <p:cNvPicPr>
            <a:picLocks noChangeAspect="1"/>
          </p:cNvPicPr>
          <p:nvPr/>
        </p:nvPicPr>
        <p:blipFill>
          <a:blip r:embed="rId4"/>
          <a:stretch>
            <a:fillRect/>
          </a:stretch>
        </p:blipFill>
        <p:spPr>
          <a:xfrm>
            <a:off x="470756" y="5764873"/>
            <a:ext cx="8059611" cy="871804"/>
          </a:xfrm>
          <a:prstGeom prst="rect">
            <a:avLst/>
          </a:prstGeom>
        </p:spPr>
      </p:pic>
      <p:cxnSp>
        <p:nvCxnSpPr>
          <p:cNvPr id="11" name="Straight Connector 10"/>
          <p:cNvCxnSpPr/>
          <p:nvPr/>
        </p:nvCxnSpPr>
        <p:spPr>
          <a:xfrm flipV="1">
            <a:off x="4188108" y="3243262"/>
            <a:ext cx="3314700" cy="1428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19525" y="5029200"/>
            <a:ext cx="3314700" cy="1428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04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3056734" cy="707886"/>
          </a:xfrm>
          <a:prstGeom prst="rect">
            <a:avLst/>
          </a:prstGeom>
        </p:spPr>
        <p:txBody>
          <a:bodyPr wrap="none">
            <a:spAutoFit/>
          </a:bodyPr>
          <a:lstStyle/>
          <a:p>
            <a:r>
              <a:rPr lang="en-US" sz="4000" dirty="0" smtClean="0">
                <a:solidFill>
                  <a:srgbClr val="FFFF00"/>
                </a:solidFill>
              </a:rPr>
              <a:t>Thiamine- Ear</a:t>
            </a:r>
            <a:endParaRPr lang="en-US" sz="4000" dirty="0">
              <a:solidFill>
                <a:srgbClr val="FFFF00"/>
              </a:solidFill>
            </a:endParaRPr>
          </a:p>
        </p:txBody>
      </p:sp>
      <p:cxnSp>
        <p:nvCxnSpPr>
          <p:cNvPr id="6" name="Straight Connector 5"/>
          <p:cNvCxnSpPr/>
          <p:nvPr/>
        </p:nvCxnSpPr>
        <p:spPr>
          <a:xfrm>
            <a:off x="0" y="745438"/>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413771" y="1054482"/>
            <a:ext cx="8730229" cy="1841152"/>
          </a:xfrm>
          <a:prstGeom prst="rect">
            <a:avLst/>
          </a:prstGeom>
        </p:spPr>
      </p:pic>
    </p:spTree>
    <p:extLst>
      <p:ext uri="{BB962C8B-B14F-4D97-AF65-F5344CB8AC3E}">
        <p14:creationId xmlns:p14="http://schemas.microsoft.com/office/powerpoint/2010/main" val="1097444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3056734" cy="707886"/>
          </a:xfrm>
          <a:prstGeom prst="rect">
            <a:avLst/>
          </a:prstGeom>
        </p:spPr>
        <p:txBody>
          <a:bodyPr wrap="none">
            <a:spAutoFit/>
          </a:bodyPr>
          <a:lstStyle/>
          <a:p>
            <a:r>
              <a:rPr lang="en-US" sz="4000" dirty="0" smtClean="0">
                <a:solidFill>
                  <a:srgbClr val="FFFF00"/>
                </a:solidFill>
              </a:rPr>
              <a:t>Thiamine- Ear</a:t>
            </a:r>
            <a:endParaRPr lang="en-US" sz="4000" dirty="0">
              <a:solidFill>
                <a:srgbClr val="FFFF00"/>
              </a:solidFill>
            </a:endParaRPr>
          </a:p>
        </p:txBody>
      </p:sp>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019550" y="4257675"/>
            <a:ext cx="3314700" cy="1428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a:srcRect l="2795" t="2011" r="3531" b="-2011"/>
          <a:stretch/>
        </p:blipFill>
        <p:spPr>
          <a:xfrm>
            <a:off x="543144" y="2523679"/>
            <a:ext cx="7808843" cy="3862475"/>
          </a:xfrm>
          <a:prstGeom prst="rect">
            <a:avLst/>
          </a:prstGeom>
        </p:spPr>
      </p:pic>
      <p:pic>
        <p:nvPicPr>
          <p:cNvPr id="2" name="Picture 1"/>
          <p:cNvPicPr>
            <a:picLocks noChangeAspect="1"/>
          </p:cNvPicPr>
          <p:nvPr/>
        </p:nvPicPr>
        <p:blipFill>
          <a:blip r:embed="rId4"/>
          <a:stretch>
            <a:fillRect/>
          </a:stretch>
        </p:blipFill>
        <p:spPr>
          <a:xfrm>
            <a:off x="543144" y="868823"/>
            <a:ext cx="7714201" cy="1493800"/>
          </a:xfrm>
          <a:prstGeom prst="rect">
            <a:avLst/>
          </a:prstGeom>
        </p:spPr>
      </p:pic>
    </p:spTree>
    <p:extLst>
      <p:ext uri="{BB962C8B-B14F-4D97-AF65-F5344CB8AC3E}">
        <p14:creationId xmlns:p14="http://schemas.microsoft.com/office/powerpoint/2010/main" val="388990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1927131" cy="707886"/>
          </a:xfrm>
          <a:prstGeom prst="rect">
            <a:avLst/>
          </a:prstGeom>
        </p:spPr>
        <p:txBody>
          <a:bodyPr wrap="none">
            <a:spAutoFit/>
          </a:bodyPr>
          <a:lstStyle/>
          <a:p>
            <a:r>
              <a:rPr lang="en-US" sz="4000" dirty="0" smtClean="0">
                <a:solidFill>
                  <a:srgbClr val="FFFF00"/>
                </a:solidFill>
              </a:rPr>
              <a:t>Hearing </a:t>
            </a:r>
            <a:endParaRPr lang="en-US" sz="4000" dirty="0">
              <a:solidFill>
                <a:srgbClr val="FFFF00"/>
              </a:solidFill>
            </a:endParaRPr>
          </a:p>
        </p:txBody>
      </p:sp>
      <p:pic>
        <p:nvPicPr>
          <p:cNvPr id="2" name="Picture 1"/>
          <p:cNvPicPr>
            <a:picLocks noChangeAspect="1"/>
          </p:cNvPicPr>
          <p:nvPr/>
        </p:nvPicPr>
        <p:blipFill rotWithShape="1">
          <a:blip r:embed="rId3"/>
          <a:srcRect l="1235" t="35649" r="-1235" b="-292"/>
          <a:stretch/>
        </p:blipFill>
        <p:spPr>
          <a:xfrm>
            <a:off x="875667" y="778336"/>
            <a:ext cx="6169417" cy="1495500"/>
          </a:xfrm>
          <a:prstGeom prst="rect">
            <a:avLst/>
          </a:prstGeom>
        </p:spPr>
      </p:pic>
      <p:pic>
        <p:nvPicPr>
          <p:cNvPr id="3" name="Picture 2"/>
          <p:cNvPicPr>
            <a:picLocks noChangeAspect="1"/>
          </p:cNvPicPr>
          <p:nvPr/>
        </p:nvPicPr>
        <p:blipFill>
          <a:blip r:embed="rId4"/>
          <a:stretch>
            <a:fillRect/>
          </a:stretch>
        </p:blipFill>
        <p:spPr>
          <a:xfrm>
            <a:off x="829953" y="2311141"/>
            <a:ext cx="6129647" cy="4374140"/>
          </a:xfrm>
          <a:prstGeom prst="rect">
            <a:avLst/>
          </a:prstGeom>
        </p:spPr>
      </p:pic>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0421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3056734" cy="707886"/>
          </a:xfrm>
          <a:prstGeom prst="rect">
            <a:avLst/>
          </a:prstGeom>
        </p:spPr>
        <p:txBody>
          <a:bodyPr wrap="none">
            <a:spAutoFit/>
          </a:bodyPr>
          <a:lstStyle/>
          <a:p>
            <a:r>
              <a:rPr lang="en-US" sz="4000" dirty="0" smtClean="0">
                <a:solidFill>
                  <a:srgbClr val="FFFF00"/>
                </a:solidFill>
              </a:rPr>
              <a:t>Thiamine- Ear</a:t>
            </a:r>
            <a:endParaRPr lang="en-US" sz="4000" dirty="0">
              <a:solidFill>
                <a:srgbClr val="FFFF00"/>
              </a:solidFill>
            </a:endParaRPr>
          </a:p>
        </p:txBody>
      </p:sp>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524747" y="792794"/>
            <a:ext cx="7961026" cy="3097796"/>
          </a:xfrm>
          <a:prstGeom prst="rect">
            <a:avLst/>
          </a:prstGeom>
        </p:spPr>
      </p:pic>
      <p:sp>
        <p:nvSpPr>
          <p:cNvPr id="5" name="Rectangle 4"/>
          <p:cNvSpPr/>
          <p:nvPr/>
        </p:nvSpPr>
        <p:spPr>
          <a:xfrm>
            <a:off x="3609975" y="1972360"/>
            <a:ext cx="4210050" cy="369332"/>
          </a:xfrm>
          <a:prstGeom prst="rect">
            <a:avLst/>
          </a:prstGeom>
        </p:spPr>
        <p:txBody>
          <a:bodyPr wrap="square">
            <a:spAutoFit/>
          </a:bodyPr>
          <a:lstStyle/>
          <a:p>
            <a:r>
              <a:rPr lang="en-IN" dirty="0" smtClean="0">
                <a:solidFill>
                  <a:srgbClr val="FF0000"/>
                </a:solidFill>
                <a:latin typeface="arial" panose="020B0604020202020204" pitchFamily="34" charset="0"/>
              </a:rPr>
              <a:t>Neurology </a:t>
            </a:r>
            <a:r>
              <a:rPr lang="en-IN" dirty="0" err="1" smtClean="0">
                <a:solidFill>
                  <a:srgbClr val="FF0000"/>
                </a:solidFill>
                <a:latin typeface="arial" panose="020B0604020202020204" pitchFamily="34" charset="0"/>
              </a:rPr>
              <a:t>india</a:t>
            </a:r>
            <a:r>
              <a:rPr lang="en-IN" dirty="0" smtClean="0">
                <a:solidFill>
                  <a:srgbClr val="FF0000"/>
                </a:solidFill>
                <a:latin typeface="arial" panose="020B0604020202020204" pitchFamily="34" charset="0"/>
              </a:rPr>
              <a:t> </a:t>
            </a:r>
            <a:r>
              <a:rPr lang="en-IN" dirty="0">
                <a:solidFill>
                  <a:srgbClr val="FF0000"/>
                </a:solidFill>
                <a:latin typeface="arial" panose="020B0604020202020204" pitchFamily="34" charset="0"/>
              </a:rPr>
              <a:t> </a:t>
            </a:r>
            <a:r>
              <a:rPr lang="en-IN" dirty="0" smtClean="0">
                <a:solidFill>
                  <a:srgbClr val="FF0000"/>
                </a:solidFill>
                <a:latin typeface="arial" panose="020B0604020202020204" pitchFamily="34" charset="0"/>
              </a:rPr>
              <a:t>2017;65(6</a:t>
            </a:r>
            <a:r>
              <a:rPr lang="en-IN" dirty="0">
                <a:solidFill>
                  <a:srgbClr val="FF0000"/>
                </a:solidFill>
                <a:latin typeface="arial" panose="020B0604020202020204" pitchFamily="34" charset="0"/>
              </a:rPr>
              <a:t>):1406-1407</a:t>
            </a:r>
            <a:endParaRPr lang="en-IN" dirty="0">
              <a:solidFill>
                <a:srgbClr val="FF0000"/>
              </a:solidFill>
            </a:endParaRPr>
          </a:p>
        </p:txBody>
      </p:sp>
    </p:spTree>
    <p:extLst>
      <p:ext uri="{BB962C8B-B14F-4D97-AF65-F5344CB8AC3E}">
        <p14:creationId xmlns:p14="http://schemas.microsoft.com/office/powerpoint/2010/main" val="3447043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7362" y="-87966"/>
            <a:ext cx="5884240" cy="707886"/>
          </a:xfrm>
          <a:prstGeom prst="rect">
            <a:avLst/>
          </a:prstGeom>
        </p:spPr>
        <p:txBody>
          <a:bodyPr wrap="none">
            <a:spAutoFit/>
          </a:bodyPr>
          <a:lstStyle/>
          <a:p>
            <a:r>
              <a:rPr lang="en-US" sz="4000" dirty="0" smtClean="0">
                <a:solidFill>
                  <a:srgbClr val="FFFF00"/>
                </a:solidFill>
              </a:rPr>
              <a:t>Wernicke’s encephalopathy</a:t>
            </a:r>
            <a:endParaRPr lang="en-US" sz="4000" dirty="0">
              <a:solidFill>
                <a:srgbClr val="FFFF00"/>
              </a:solidFill>
            </a:endParaRPr>
          </a:p>
        </p:txBody>
      </p:sp>
      <p:pic>
        <p:nvPicPr>
          <p:cNvPr id="6" name="Picture 5"/>
          <p:cNvPicPr>
            <a:picLocks noChangeAspect="1"/>
          </p:cNvPicPr>
          <p:nvPr/>
        </p:nvPicPr>
        <p:blipFill>
          <a:blip r:embed="rId3"/>
          <a:stretch>
            <a:fillRect/>
          </a:stretch>
        </p:blipFill>
        <p:spPr>
          <a:xfrm>
            <a:off x="285345" y="868050"/>
            <a:ext cx="8571719" cy="1505843"/>
          </a:xfrm>
          <a:prstGeom prst="rect">
            <a:avLst/>
          </a:prstGeom>
        </p:spPr>
      </p:pic>
      <p:pic>
        <p:nvPicPr>
          <p:cNvPr id="8" name="Picture 7"/>
          <p:cNvPicPr>
            <a:picLocks noChangeAspect="1"/>
          </p:cNvPicPr>
          <p:nvPr/>
        </p:nvPicPr>
        <p:blipFill>
          <a:blip r:embed="rId4"/>
          <a:stretch>
            <a:fillRect/>
          </a:stretch>
        </p:blipFill>
        <p:spPr>
          <a:xfrm>
            <a:off x="285344" y="2625448"/>
            <a:ext cx="8571719" cy="1767993"/>
          </a:xfrm>
          <a:prstGeom prst="rect">
            <a:avLst/>
          </a:prstGeom>
        </p:spPr>
      </p:pic>
      <p:pic>
        <p:nvPicPr>
          <p:cNvPr id="9" name="Picture 8"/>
          <p:cNvPicPr>
            <a:picLocks noChangeAspect="1"/>
          </p:cNvPicPr>
          <p:nvPr/>
        </p:nvPicPr>
        <p:blipFill>
          <a:blip r:embed="rId5"/>
          <a:stretch>
            <a:fillRect/>
          </a:stretch>
        </p:blipFill>
        <p:spPr>
          <a:xfrm>
            <a:off x="60578" y="4633690"/>
            <a:ext cx="8796485" cy="1713124"/>
          </a:xfrm>
          <a:prstGeom prst="rect">
            <a:avLst/>
          </a:prstGeom>
        </p:spPr>
      </p:pic>
      <p:cxnSp>
        <p:nvCxnSpPr>
          <p:cNvPr id="10" name="Straight Connector 9"/>
          <p:cNvCxnSpPr/>
          <p:nvPr/>
        </p:nvCxnSpPr>
        <p:spPr>
          <a:xfrm>
            <a:off x="151542" y="657697"/>
            <a:ext cx="8839327"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9156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3056734" cy="707886"/>
          </a:xfrm>
          <a:prstGeom prst="rect">
            <a:avLst/>
          </a:prstGeom>
        </p:spPr>
        <p:txBody>
          <a:bodyPr wrap="none">
            <a:spAutoFit/>
          </a:bodyPr>
          <a:lstStyle/>
          <a:p>
            <a:r>
              <a:rPr lang="en-US" sz="4000" dirty="0" smtClean="0">
                <a:solidFill>
                  <a:srgbClr val="FFFF00"/>
                </a:solidFill>
              </a:rPr>
              <a:t>Thiamine- Ear</a:t>
            </a:r>
            <a:endParaRPr lang="en-US" sz="4000" dirty="0">
              <a:solidFill>
                <a:srgbClr val="FFFF00"/>
              </a:solidFill>
            </a:endParaRPr>
          </a:p>
        </p:txBody>
      </p:sp>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49669" y="3654166"/>
            <a:ext cx="8933029" cy="2232284"/>
          </a:xfrm>
          <a:prstGeom prst="rect">
            <a:avLst/>
          </a:prstGeom>
        </p:spPr>
      </p:pic>
      <p:pic>
        <p:nvPicPr>
          <p:cNvPr id="8" name="Picture 7"/>
          <p:cNvPicPr>
            <a:picLocks noChangeAspect="1"/>
          </p:cNvPicPr>
          <p:nvPr/>
        </p:nvPicPr>
        <p:blipFill>
          <a:blip r:embed="rId4"/>
          <a:stretch>
            <a:fillRect/>
          </a:stretch>
        </p:blipFill>
        <p:spPr>
          <a:xfrm>
            <a:off x="49669" y="1071324"/>
            <a:ext cx="8947263" cy="1671875"/>
          </a:xfrm>
          <a:prstGeom prst="rect">
            <a:avLst/>
          </a:prstGeom>
        </p:spPr>
      </p:pic>
    </p:spTree>
    <p:extLst>
      <p:ext uri="{BB962C8B-B14F-4D97-AF65-F5344CB8AC3E}">
        <p14:creationId xmlns:p14="http://schemas.microsoft.com/office/powerpoint/2010/main" val="17968866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3889013" cy="707886"/>
          </a:xfrm>
          <a:prstGeom prst="rect">
            <a:avLst/>
          </a:prstGeom>
        </p:spPr>
        <p:txBody>
          <a:bodyPr wrap="none">
            <a:spAutoFit/>
          </a:bodyPr>
          <a:lstStyle/>
          <a:p>
            <a:r>
              <a:rPr lang="en-US" sz="4000" dirty="0" smtClean="0">
                <a:solidFill>
                  <a:srgbClr val="FFFF00"/>
                </a:solidFill>
              </a:rPr>
              <a:t>Vertigo- Thiamine</a:t>
            </a:r>
            <a:endParaRPr lang="en-US" sz="4000" dirty="0">
              <a:solidFill>
                <a:srgbClr val="FFFF00"/>
              </a:solidFill>
            </a:endParaRPr>
          </a:p>
        </p:txBody>
      </p:sp>
      <p:pic>
        <p:nvPicPr>
          <p:cNvPr id="3" name="Picture 2"/>
          <p:cNvPicPr>
            <a:picLocks noChangeAspect="1"/>
          </p:cNvPicPr>
          <p:nvPr/>
        </p:nvPicPr>
        <p:blipFill>
          <a:blip r:embed="rId3"/>
          <a:stretch>
            <a:fillRect/>
          </a:stretch>
        </p:blipFill>
        <p:spPr>
          <a:xfrm>
            <a:off x="299672" y="778336"/>
            <a:ext cx="8377084" cy="2447928"/>
          </a:xfrm>
          <a:prstGeom prst="rect">
            <a:avLst/>
          </a:prstGeom>
        </p:spPr>
      </p:pic>
      <p:pic>
        <p:nvPicPr>
          <p:cNvPr id="5" name="Picture 4"/>
          <p:cNvPicPr>
            <a:picLocks noChangeAspect="1"/>
          </p:cNvPicPr>
          <p:nvPr/>
        </p:nvPicPr>
        <p:blipFill rotWithShape="1">
          <a:blip r:embed="rId4"/>
          <a:srcRect l="5001" t="34712" r="36854" b="26052"/>
          <a:stretch/>
        </p:blipFill>
        <p:spPr>
          <a:xfrm>
            <a:off x="299672" y="3429000"/>
            <a:ext cx="8377084" cy="3179619"/>
          </a:xfrm>
          <a:prstGeom prst="rect">
            <a:avLst/>
          </a:prstGeom>
        </p:spPr>
      </p:pic>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218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3889013" cy="707886"/>
          </a:xfrm>
          <a:prstGeom prst="rect">
            <a:avLst/>
          </a:prstGeom>
        </p:spPr>
        <p:txBody>
          <a:bodyPr wrap="none">
            <a:spAutoFit/>
          </a:bodyPr>
          <a:lstStyle/>
          <a:p>
            <a:r>
              <a:rPr lang="en-US" sz="4000" dirty="0" smtClean="0">
                <a:solidFill>
                  <a:srgbClr val="FFFF00"/>
                </a:solidFill>
              </a:rPr>
              <a:t>Vertigo- Thiamine</a:t>
            </a:r>
            <a:endParaRPr lang="en-US" sz="4000" dirty="0">
              <a:solidFill>
                <a:srgbClr val="FFFF00"/>
              </a:solidFill>
            </a:endParaRPr>
          </a:p>
        </p:txBody>
      </p:sp>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srcRect l="1799" t="6569" r="8383"/>
          <a:stretch/>
        </p:blipFill>
        <p:spPr>
          <a:xfrm>
            <a:off x="189547" y="1049799"/>
            <a:ext cx="8556848" cy="2036302"/>
          </a:xfrm>
          <a:prstGeom prst="rect">
            <a:avLst/>
          </a:prstGeom>
        </p:spPr>
      </p:pic>
      <p:pic>
        <p:nvPicPr>
          <p:cNvPr id="3" name="Picture 2"/>
          <p:cNvPicPr>
            <a:picLocks noChangeAspect="1"/>
          </p:cNvPicPr>
          <p:nvPr/>
        </p:nvPicPr>
        <p:blipFill>
          <a:blip r:embed="rId4"/>
          <a:stretch>
            <a:fillRect/>
          </a:stretch>
        </p:blipFill>
        <p:spPr>
          <a:xfrm>
            <a:off x="169917" y="3894854"/>
            <a:ext cx="8576478" cy="2320207"/>
          </a:xfrm>
          <a:prstGeom prst="rect">
            <a:avLst/>
          </a:prstGeom>
        </p:spPr>
      </p:pic>
      <p:cxnSp>
        <p:nvCxnSpPr>
          <p:cNvPr id="9" name="Straight Connector 8"/>
          <p:cNvCxnSpPr/>
          <p:nvPr/>
        </p:nvCxnSpPr>
        <p:spPr>
          <a:xfrm flipV="1">
            <a:off x="1666410" y="5829300"/>
            <a:ext cx="6377453" cy="1611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1663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2802" y="-35046"/>
            <a:ext cx="5544916" cy="707886"/>
          </a:xfrm>
          <a:prstGeom prst="rect">
            <a:avLst/>
          </a:prstGeom>
        </p:spPr>
        <p:txBody>
          <a:bodyPr wrap="none">
            <a:spAutoFit/>
          </a:bodyPr>
          <a:lstStyle/>
          <a:p>
            <a:r>
              <a:rPr lang="en-US" sz="4000" dirty="0" smtClean="0">
                <a:solidFill>
                  <a:srgbClr val="FFFF00"/>
                </a:solidFill>
              </a:rPr>
              <a:t>Thiamine- motor function</a:t>
            </a:r>
            <a:endParaRPr lang="en-US" sz="4000" dirty="0">
              <a:solidFill>
                <a:srgbClr val="FFFF00"/>
              </a:solidFill>
            </a:endParaRPr>
          </a:p>
        </p:txBody>
      </p:sp>
      <p:pic>
        <p:nvPicPr>
          <p:cNvPr id="3" name="Picture 2"/>
          <p:cNvPicPr>
            <a:picLocks noChangeAspect="1"/>
          </p:cNvPicPr>
          <p:nvPr/>
        </p:nvPicPr>
        <p:blipFill rotWithShape="1">
          <a:blip r:embed="rId3"/>
          <a:srcRect b="33872"/>
          <a:stretch/>
        </p:blipFill>
        <p:spPr>
          <a:xfrm>
            <a:off x="257403" y="823082"/>
            <a:ext cx="8290106" cy="1065496"/>
          </a:xfrm>
          <a:prstGeom prst="rect">
            <a:avLst/>
          </a:prstGeom>
        </p:spPr>
      </p:pic>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345" t="29069" r="-345" b="-2125"/>
          <a:stretch/>
        </p:blipFill>
        <p:spPr>
          <a:xfrm>
            <a:off x="362945" y="2670642"/>
            <a:ext cx="8284629" cy="1309563"/>
          </a:xfrm>
          <a:prstGeom prst="rect">
            <a:avLst/>
          </a:prstGeom>
        </p:spPr>
      </p:pic>
      <p:cxnSp>
        <p:nvCxnSpPr>
          <p:cNvPr id="7" name="Straight Connector 6"/>
          <p:cNvCxnSpPr/>
          <p:nvPr/>
        </p:nvCxnSpPr>
        <p:spPr>
          <a:xfrm>
            <a:off x="3328289" y="1230553"/>
            <a:ext cx="1872361" cy="5592"/>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1947590" y="3482147"/>
            <a:ext cx="1896020" cy="36579"/>
          </a:xfrm>
          <a:prstGeom prst="rect">
            <a:avLst/>
          </a:prstGeom>
        </p:spPr>
      </p:pic>
    </p:spTree>
    <p:extLst>
      <p:ext uri="{BB962C8B-B14F-4D97-AF65-F5344CB8AC3E}">
        <p14:creationId xmlns:p14="http://schemas.microsoft.com/office/powerpoint/2010/main" val="20894860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2802" y="-35046"/>
            <a:ext cx="5544916" cy="707886"/>
          </a:xfrm>
          <a:prstGeom prst="rect">
            <a:avLst/>
          </a:prstGeom>
        </p:spPr>
        <p:txBody>
          <a:bodyPr wrap="none">
            <a:spAutoFit/>
          </a:bodyPr>
          <a:lstStyle/>
          <a:p>
            <a:r>
              <a:rPr lang="en-US" sz="4000" dirty="0" smtClean="0">
                <a:solidFill>
                  <a:srgbClr val="FFFF00"/>
                </a:solidFill>
              </a:rPr>
              <a:t>Thiamine- motor function</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69521" y="1123364"/>
            <a:ext cx="8671478" cy="3520074"/>
          </a:xfrm>
          <a:prstGeom prst="rect">
            <a:avLst/>
          </a:prstGeom>
        </p:spPr>
      </p:pic>
      <p:pic>
        <p:nvPicPr>
          <p:cNvPr id="12" name="Picture 11"/>
          <p:cNvPicPr>
            <a:picLocks noChangeAspect="1"/>
          </p:cNvPicPr>
          <p:nvPr/>
        </p:nvPicPr>
        <p:blipFill>
          <a:blip r:embed="rId4"/>
          <a:stretch>
            <a:fillRect/>
          </a:stretch>
        </p:blipFill>
        <p:spPr>
          <a:xfrm>
            <a:off x="4907939" y="1679657"/>
            <a:ext cx="2369779" cy="45719"/>
          </a:xfrm>
          <a:prstGeom prst="rect">
            <a:avLst/>
          </a:prstGeom>
        </p:spPr>
      </p:pic>
    </p:spTree>
    <p:extLst>
      <p:ext uri="{BB962C8B-B14F-4D97-AF65-F5344CB8AC3E}">
        <p14:creationId xmlns:p14="http://schemas.microsoft.com/office/powerpoint/2010/main" val="18746625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51770" y="18982"/>
            <a:ext cx="4862165" cy="707886"/>
          </a:xfrm>
          <a:prstGeom prst="rect">
            <a:avLst/>
          </a:prstGeom>
        </p:spPr>
        <p:txBody>
          <a:bodyPr wrap="none">
            <a:spAutoFit/>
          </a:bodyPr>
          <a:lstStyle/>
          <a:p>
            <a:r>
              <a:rPr lang="en-US" sz="4000" dirty="0" smtClean="0">
                <a:solidFill>
                  <a:srgbClr val="FFFF00"/>
                </a:solidFill>
              </a:rPr>
              <a:t>Thiamine -Neuropathy</a:t>
            </a:r>
            <a:endParaRPr lang="en-US" sz="4000" dirty="0">
              <a:solidFill>
                <a:srgbClr val="FFFF00"/>
              </a:solidFill>
            </a:endParaRPr>
          </a:p>
        </p:txBody>
      </p:sp>
      <p:pic>
        <p:nvPicPr>
          <p:cNvPr id="5" name="Picture 4"/>
          <p:cNvPicPr>
            <a:picLocks noChangeAspect="1"/>
          </p:cNvPicPr>
          <p:nvPr/>
        </p:nvPicPr>
        <p:blipFill rotWithShape="1">
          <a:blip r:embed="rId3"/>
          <a:srcRect l="-467" t="-2536" r="1617" b="2536"/>
          <a:stretch/>
        </p:blipFill>
        <p:spPr>
          <a:xfrm>
            <a:off x="187838" y="984452"/>
            <a:ext cx="8644797" cy="2682673"/>
          </a:xfrm>
          <a:prstGeom prst="rect">
            <a:avLst/>
          </a:prstGeom>
        </p:spPr>
      </p:pic>
      <p:pic>
        <p:nvPicPr>
          <p:cNvPr id="6" name="Picture 5"/>
          <p:cNvPicPr>
            <a:picLocks noChangeAspect="1"/>
          </p:cNvPicPr>
          <p:nvPr/>
        </p:nvPicPr>
        <p:blipFill>
          <a:blip r:embed="rId4"/>
          <a:stretch>
            <a:fillRect/>
          </a:stretch>
        </p:blipFill>
        <p:spPr>
          <a:xfrm>
            <a:off x="187839" y="4153718"/>
            <a:ext cx="8784434" cy="1918169"/>
          </a:xfrm>
          <a:prstGeom prst="rect">
            <a:avLst/>
          </a:prstGeom>
        </p:spPr>
      </p:pic>
      <p:cxnSp>
        <p:nvCxnSpPr>
          <p:cNvPr id="7" name="Straight Connector 6"/>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8385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31788"/>
          <a:stretch/>
        </p:blipFill>
        <p:spPr>
          <a:xfrm>
            <a:off x="443346" y="872371"/>
            <a:ext cx="7662430" cy="1055915"/>
          </a:xfrm>
          <a:prstGeom prst="rect">
            <a:avLst/>
          </a:prstGeom>
        </p:spPr>
      </p:pic>
      <p:pic>
        <p:nvPicPr>
          <p:cNvPr id="6" name="Picture 5"/>
          <p:cNvPicPr>
            <a:picLocks noChangeAspect="1"/>
          </p:cNvPicPr>
          <p:nvPr/>
        </p:nvPicPr>
        <p:blipFill rotWithShape="1">
          <a:blip r:embed="rId4"/>
          <a:srcRect b="13402"/>
          <a:stretch/>
        </p:blipFill>
        <p:spPr>
          <a:xfrm>
            <a:off x="433821" y="2181286"/>
            <a:ext cx="7691004" cy="1129004"/>
          </a:xfrm>
          <a:prstGeom prst="rect">
            <a:avLst/>
          </a:prstGeom>
        </p:spPr>
      </p:pic>
      <p:sp>
        <p:nvSpPr>
          <p:cNvPr id="5" name="Rectangle 4"/>
          <p:cNvSpPr/>
          <p:nvPr/>
        </p:nvSpPr>
        <p:spPr>
          <a:xfrm>
            <a:off x="2106049" y="0"/>
            <a:ext cx="4862165" cy="707886"/>
          </a:xfrm>
          <a:prstGeom prst="rect">
            <a:avLst/>
          </a:prstGeom>
        </p:spPr>
        <p:txBody>
          <a:bodyPr wrap="none">
            <a:spAutoFit/>
          </a:bodyPr>
          <a:lstStyle/>
          <a:p>
            <a:r>
              <a:rPr lang="en-US" sz="4000" dirty="0" smtClean="0">
                <a:solidFill>
                  <a:srgbClr val="FFFF00"/>
                </a:solidFill>
              </a:rPr>
              <a:t>Thiamine -Neuropathy</a:t>
            </a:r>
            <a:endParaRPr lang="en-US" sz="4000" dirty="0">
              <a:solidFill>
                <a:srgbClr val="FFFF00"/>
              </a:solidFill>
            </a:endParaRPr>
          </a:p>
        </p:txBody>
      </p:sp>
      <p:pic>
        <p:nvPicPr>
          <p:cNvPr id="2" name="Picture 1"/>
          <p:cNvPicPr>
            <a:picLocks noChangeAspect="1"/>
          </p:cNvPicPr>
          <p:nvPr/>
        </p:nvPicPr>
        <p:blipFill rotWithShape="1">
          <a:blip r:embed="rId5"/>
          <a:srcRect t="26000"/>
          <a:stretch/>
        </p:blipFill>
        <p:spPr>
          <a:xfrm>
            <a:off x="414771" y="3532567"/>
            <a:ext cx="7767204" cy="1209861"/>
          </a:xfrm>
          <a:prstGeom prst="rect">
            <a:avLst/>
          </a:prstGeom>
        </p:spPr>
      </p:pic>
      <p:pic>
        <p:nvPicPr>
          <p:cNvPr id="4" name="Picture 3"/>
          <p:cNvPicPr>
            <a:picLocks noChangeAspect="1"/>
          </p:cNvPicPr>
          <p:nvPr/>
        </p:nvPicPr>
        <p:blipFill rotWithShape="1">
          <a:blip r:embed="rId6"/>
          <a:srcRect t="7566" b="5809"/>
          <a:stretch/>
        </p:blipFill>
        <p:spPr>
          <a:xfrm>
            <a:off x="433822" y="4988561"/>
            <a:ext cx="7748154" cy="1584678"/>
          </a:xfrm>
          <a:prstGeom prst="rect">
            <a:avLst/>
          </a:prstGeom>
        </p:spPr>
      </p:pic>
      <p:cxnSp>
        <p:nvCxnSpPr>
          <p:cNvPr id="7" name="Straight Connector 6"/>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8491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226" y="2322037"/>
            <a:ext cx="8749145" cy="1359947"/>
          </a:xfrm>
          <a:prstGeom prst="rect">
            <a:avLst/>
          </a:prstGeom>
        </p:spPr>
      </p:pic>
      <p:sp>
        <p:nvSpPr>
          <p:cNvPr id="6" name="Rectangle 5"/>
          <p:cNvSpPr/>
          <p:nvPr/>
        </p:nvSpPr>
        <p:spPr>
          <a:xfrm>
            <a:off x="2442349" y="12761"/>
            <a:ext cx="4862165" cy="707886"/>
          </a:xfrm>
          <a:prstGeom prst="rect">
            <a:avLst/>
          </a:prstGeom>
        </p:spPr>
        <p:txBody>
          <a:bodyPr wrap="none">
            <a:spAutoFit/>
          </a:bodyPr>
          <a:lstStyle/>
          <a:p>
            <a:r>
              <a:rPr lang="en-US" sz="4000" dirty="0" smtClean="0">
                <a:solidFill>
                  <a:srgbClr val="FFFF00"/>
                </a:solidFill>
              </a:rPr>
              <a:t>Thiamine -Neuropathy</a:t>
            </a:r>
            <a:endParaRPr lang="en-US" sz="4000" dirty="0">
              <a:solidFill>
                <a:srgbClr val="FFFF00"/>
              </a:solidFill>
            </a:endParaRPr>
          </a:p>
        </p:txBody>
      </p:sp>
      <p:pic>
        <p:nvPicPr>
          <p:cNvPr id="3" name="Picture 2"/>
          <p:cNvPicPr>
            <a:picLocks noChangeAspect="1"/>
          </p:cNvPicPr>
          <p:nvPr/>
        </p:nvPicPr>
        <p:blipFill rotWithShape="1">
          <a:blip r:embed="rId4"/>
          <a:srcRect b="52456"/>
          <a:stretch/>
        </p:blipFill>
        <p:spPr>
          <a:xfrm>
            <a:off x="228226" y="720647"/>
            <a:ext cx="8626588" cy="1463753"/>
          </a:xfrm>
          <a:prstGeom prst="rect">
            <a:avLst/>
          </a:prstGeom>
        </p:spPr>
      </p:pic>
      <p:pic>
        <p:nvPicPr>
          <p:cNvPr id="4" name="Picture 3"/>
          <p:cNvPicPr>
            <a:picLocks noChangeAspect="1"/>
          </p:cNvPicPr>
          <p:nvPr/>
        </p:nvPicPr>
        <p:blipFill>
          <a:blip r:embed="rId5"/>
          <a:stretch>
            <a:fillRect/>
          </a:stretch>
        </p:blipFill>
        <p:spPr>
          <a:xfrm>
            <a:off x="176405" y="3823085"/>
            <a:ext cx="8730229" cy="2828789"/>
          </a:xfrm>
          <a:prstGeom prst="rect">
            <a:avLst/>
          </a:prstGeom>
        </p:spPr>
      </p:pic>
      <p:cxnSp>
        <p:nvCxnSpPr>
          <p:cNvPr id="7" name="Straight Connector 6"/>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1409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42349" y="12761"/>
            <a:ext cx="4862165" cy="707886"/>
          </a:xfrm>
          <a:prstGeom prst="rect">
            <a:avLst/>
          </a:prstGeom>
        </p:spPr>
        <p:txBody>
          <a:bodyPr wrap="none">
            <a:spAutoFit/>
          </a:bodyPr>
          <a:lstStyle/>
          <a:p>
            <a:r>
              <a:rPr lang="en-US" sz="4000" dirty="0" smtClean="0">
                <a:solidFill>
                  <a:srgbClr val="FFFF00"/>
                </a:solidFill>
              </a:rPr>
              <a:t>Thiamine -Neuropathy</a:t>
            </a:r>
            <a:endParaRPr lang="en-US" sz="4000" dirty="0">
              <a:solidFill>
                <a:srgbClr val="FFFF00"/>
              </a:solidFill>
            </a:endParaRPr>
          </a:p>
        </p:txBody>
      </p:sp>
      <p:cxnSp>
        <p:nvCxnSpPr>
          <p:cNvPr id="7" name="Straight Connector 6"/>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214634" y="858675"/>
            <a:ext cx="8590227" cy="1021343"/>
          </a:xfrm>
          <a:prstGeom prst="rect">
            <a:avLst/>
          </a:prstGeom>
        </p:spPr>
      </p:pic>
    </p:spTree>
    <p:extLst>
      <p:ext uri="{BB962C8B-B14F-4D97-AF65-F5344CB8AC3E}">
        <p14:creationId xmlns:p14="http://schemas.microsoft.com/office/powerpoint/2010/main" val="17753295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2802" y="-35046"/>
            <a:ext cx="3324949" cy="707886"/>
          </a:xfrm>
          <a:prstGeom prst="rect">
            <a:avLst/>
          </a:prstGeom>
        </p:spPr>
        <p:txBody>
          <a:bodyPr wrap="none">
            <a:spAutoFit/>
          </a:bodyPr>
          <a:lstStyle/>
          <a:p>
            <a:r>
              <a:rPr lang="en-US" sz="4000" dirty="0" smtClean="0">
                <a:solidFill>
                  <a:srgbClr val="FFFF00"/>
                </a:solidFill>
              </a:rPr>
              <a:t>Thiamine- NMJ</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478072" y="823104"/>
            <a:ext cx="7912427" cy="1207241"/>
          </a:xfrm>
          <a:prstGeom prst="rect">
            <a:avLst/>
          </a:prstGeom>
        </p:spPr>
      </p:pic>
      <p:pic>
        <p:nvPicPr>
          <p:cNvPr id="8" name="Picture 7"/>
          <p:cNvPicPr>
            <a:picLocks noChangeAspect="1"/>
          </p:cNvPicPr>
          <p:nvPr/>
        </p:nvPicPr>
        <p:blipFill>
          <a:blip r:embed="rId4"/>
          <a:stretch>
            <a:fillRect/>
          </a:stretch>
        </p:blipFill>
        <p:spPr>
          <a:xfrm>
            <a:off x="478071" y="2000859"/>
            <a:ext cx="7912427" cy="573327"/>
          </a:xfrm>
          <a:prstGeom prst="rect">
            <a:avLst/>
          </a:prstGeom>
        </p:spPr>
      </p:pic>
      <p:pic>
        <p:nvPicPr>
          <p:cNvPr id="9" name="Picture 8"/>
          <p:cNvPicPr>
            <a:picLocks noChangeAspect="1"/>
          </p:cNvPicPr>
          <p:nvPr/>
        </p:nvPicPr>
        <p:blipFill>
          <a:blip r:embed="rId5"/>
          <a:stretch>
            <a:fillRect/>
          </a:stretch>
        </p:blipFill>
        <p:spPr>
          <a:xfrm>
            <a:off x="483231" y="2574186"/>
            <a:ext cx="7912427" cy="996164"/>
          </a:xfrm>
          <a:prstGeom prst="rect">
            <a:avLst/>
          </a:prstGeom>
        </p:spPr>
      </p:pic>
      <p:sp>
        <p:nvSpPr>
          <p:cNvPr id="10" name="Rectangle 9"/>
          <p:cNvSpPr/>
          <p:nvPr/>
        </p:nvSpPr>
        <p:spPr>
          <a:xfrm>
            <a:off x="3841380" y="1458486"/>
            <a:ext cx="4108817" cy="369332"/>
          </a:xfrm>
          <a:prstGeom prst="rect">
            <a:avLst/>
          </a:prstGeom>
        </p:spPr>
        <p:txBody>
          <a:bodyPr wrap="none">
            <a:spAutoFit/>
          </a:bodyPr>
          <a:lstStyle/>
          <a:p>
            <a:r>
              <a:rPr lang="en-US" dirty="0" smtClean="0">
                <a:solidFill>
                  <a:srgbClr val="FF0000"/>
                </a:solidFill>
                <a:latin typeface="arial" panose="020B0604020202020204" pitchFamily="34" charset="0"/>
              </a:rPr>
              <a:t>Pediatrics.2014 </a:t>
            </a:r>
            <a:r>
              <a:rPr lang="en-US" dirty="0">
                <a:solidFill>
                  <a:srgbClr val="FF0000"/>
                </a:solidFill>
                <a:latin typeface="arial" panose="020B0604020202020204" pitchFamily="34" charset="0"/>
              </a:rPr>
              <a:t>Nov;134(5):e1436-40.</a:t>
            </a:r>
            <a:endParaRPr lang="en-US" dirty="0">
              <a:solidFill>
                <a:srgbClr val="FF0000"/>
              </a:solidFill>
            </a:endParaRPr>
          </a:p>
        </p:txBody>
      </p:sp>
      <p:pic>
        <p:nvPicPr>
          <p:cNvPr id="13" name="Picture 12"/>
          <p:cNvPicPr>
            <a:picLocks noChangeAspect="1"/>
          </p:cNvPicPr>
          <p:nvPr/>
        </p:nvPicPr>
        <p:blipFill>
          <a:blip r:embed="rId6"/>
          <a:stretch>
            <a:fillRect/>
          </a:stretch>
        </p:blipFill>
        <p:spPr>
          <a:xfrm>
            <a:off x="478071" y="3653983"/>
            <a:ext cx="7912427" cy="1533465"/>
          </a:xfrm>
          <a:prstGeom prst="rect">
            <a:avLst/>
          </a:prstGeom>
        </p:spPr>
      </p:pic>
      <p:pic>
        <p:nvPicPr>
          <p:cNvPr id="14" name="Picture 13"/>
          <p:cNvPicPr>
            <a:picLocks noChangeAspect="1"/>
          </p:cNvPicPr>
          <p:nvPr/>
        </p:nvPicPr>
        <p:blipFill rotWithShape="1">
          <a:blip r:embed="rId7"/>
          <a:srcRect r="13509"/>
          <a:stretch/>
        </p:blipFill>
        <p:spPr>
          <a:xfrm>
            <a:off x="478071" y="5233267"/>
            <a:ext cx="7908692" cy="1426709"/>
          </a:xfrm>
          <a:prstGeom prst="rect">
            <a:avLst/>
          </a:prstGeom>
        </p:spPr>
      </p:pic>
      <p:cxnSp>
        <p:nvCxnSpPr>
          <p:cNvPr id="11" name="Straight Connector 10"/>
          <p:cNvCxnSpPr/>
          <p:nvPr/>
        </p:nvCxnSpPr>
        <p:spPr>
          <a:xfrm flipV="1">
            <a:off x="4135671" y="2455019"/>
            <a:ext cx="3961373" cy="35534"/>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794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6066" y="-116820"/>
            <a:ext cx="1385316" cy="707886"/>
          </a:xfrm>
          <a:prstGeom prst="rect">
            <a:avLst/>
          </a:prstGeom>
        </p:spPr>
        <p:txBody>
          <a:bodyPr wrap="none">
            <a:spAutoFit/>
          </a:bodyPr>
          <a:lstStyle/>
          <a:p>
            <a:r>
              <a:rPr lang="en-US" sz="4000" dirty="0" smtClean="0">
                <a:solidFill>
                  <a:srgbClr val="FFFF00"/>
                </a:solidFill>
              </a:rPr>
              <a:t>Coma</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728706" y="2834475"/>
            <a:ext cx="7650640" cy="1325926"/>
          </a:xfrm>
          <a:prstGeom prst="rect">
            <a:avLst/>
          </a:prstGeom>
        </p:spPr>
      </p:pic>
      <p:pic>
        <p:nvPicPr>
          <p:cNvPr id="7" name="Picture 6"/>
          <p:cNvPicPr>
            <a:picLocks noChangeAspect="1"/>
          </p:cNvPicPr>
          <p:nvPr/>
        </p:nvPicPr>
        <p:blipFill>
          <a:blip r:embed="rId4"/>
          <a:stretch>
            <a:fillRect/>
          </a:stretch>
        </p:blipFill>
        <p:spPr>
          <a:xfrm>
            <a:off x="729811" y="4664021"/>
            <a:ext cx="7649535" cy="1784404"/>
          </a:xfrm>
          <a:prstGeom prst="rect">
            <a:avLst/>
          </a:prstGeom>
        </p:spPr>
      </p:pic>
      <p:pic>
        <p:nvPicPr>
          <p:cNvPr id="8" name="Picture 7"/>
          <p:cNvPicPr>
            <a:picLocks noChangeAspect="1"/>
          </p:cNvPicPr>
          <p:nvPr/>
        </p:nvPicPr>
        <p:blipFill>
          <a:blip r:embed="rId5"/>
          <a:stretch>
            <a:fillRect/>
          </a:stretch>
        </p:blipFill>
        <p:spPr>
          <a:xfrm>
            <a:off x="728706" y="916423"/>
            <a:ext cx="7570518" cy="1611366"/>
          </a:xfrm>
          <a:prstGeom prst="rect">
            <a:avLst/>
          </a:prstGeom>
        </p:spPr>
      </p:pic>
    </p:spTree>
    <p:extLst>
      <p:ext uri="{BB962C8B-B14F-4D97-AF65-F5344CB8AC3E}">
        <p14:creationId xmlns:p14="http://schemas.microsoft.com/office/powerpoint/2010/main" val="4077345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5391" y="151730"/>
            <a:ext cx="5686172" cy="707886"/>
          </a:xfrm>
          <a:prstGeom prst="rect">
            <a:avLst/>
          </a:prstGeom>
        </p:spPr>
        <p:txBody>
          <a:bodyPr wrap="none">
            <a:spAutoFit/>
          </a:bodyPr>
          <a:lstStyle/>
          <a:p>
            <a:r>
              <a:rPr lang="en-US" sz="4000" dirty="0" smtClean="0">
                <a:solidFill>
                  <a:srgbClr val="FFFF00"/>
                </a:solidFill>
              </a:rPr>
              <a:t>Thiamine- Muscle disease</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srcRect b="68409"/>
          <a:stretch/>
        </p:blipFill>
        <p:spPr>
          <a:xfrm>
            <a:off x="152370" y="859616"/>
            <a:ext cx="8705779" cy="1255647"/>
          </a:xfrm>
          <a:prstGeom prst="rect">
            <a:avLst/>
          </a:prstGeom>
        </p:spPr>
      </p:pic>
      <p:pic>
        <p:nvPicPr>
          <p:cNvPr id="3" name="Picture 2"/>
          <p:cNvPicPr>
            <a:picLocks noChangeAspect="1"/>
          </p:cNvPicPr>
          <p:nvPr/>
        </p:nvPicPr>
        <p:blipFill rotWithShape="1">
          <a:blip r:embed="rId4"/>
          <a:srcRect l="707"/>
          <a:stretch/>
        </p:blipFill>
        <p:spPr>
          <a:xfrm>
            <a:off x="152370" y="2406876"/>
            <a:ext cx="8703323" cy="2081052"/>
          </a:xfrm>
          <a:prstGeom prst="rect">
            <a:avLst/>
          </a:prstGeom>
        </p:spPr>
      </p:pic>
      <p:pic>
        <p:nvPicPr>
          <p:cNvPr id="8" name="Picture 7"/>
          <p:cNvPicPr>
            <a:picLocks noChangeAspect="1"/>
          </p:cNvPicPr>
          <p:nvPr/>
        </p:nvPicPr>
        <p:blipFill rotWithShape="1">
          <a:blip r:embed="rId5"/>
          <a:srcRect l="3907" t="34992" r="21718" b="46666"/>
          <a:stretch/>
        </p:blipFill>
        <p:spPr>
          <a:xfrm>
            <a:off x="152370" y="4864422"/>
            <a:ext cx="8710554" cy="1207766"/>
          </a:xfrm>
          <a:prstGeom prst="rect">
            <a:avLst/>
          </a:prstGeom>
        </p:spPr>
      </p:pic>
    </p:spTree>
    <p:extLst>
      <p:ext uri="{BB962C8B-B14F-4D97-AF65-F5344CB8AC3E}">
        <p14:creationId xmlns:p14="http://schemas.microsoft.com/office/powerpoint/2010/main" val="26944287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5391" y="151730"/>
            <a:ext cx="5686172" cy="707886"/>
          </a:xfrm>
          <a:prstGeom prst="rect">
            <a:avLst/>
          </a:prstGeom>
        </p:spPr>
        <p:txBody>
          <a:bodyPr wrap="none">
            <a:spAutoFit/>
          </a:bodyPr>
          <a:lstStyle/>
          <a:p>
            <a:r>
              <a:rPr lang="en-US" sz="4000" dirty="0" smtClean="0">
                <a:solidFill>
                  <a:srgbClr val="FFFF00"/>
                </a:solidFill>
              </a:rPr>
              <a:t>Thiamine- Muscle disease</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r="1131"/>
          <a:stretch/>
        </p:blipFill>
        <p:spPr>
          <a:xfrm>
            <a:off x="70741" y="859616"/>
            <a:ext cx="8964914" cy="2826559"/>
          </a:xfrm>
          <a:prstGeom prst="rect">
            <a:avLst/>
          </a:prstGeom>
        </p:spPr>
      </p:pic>
      <p:cxnSp>
        <p:nvCxnSpPr>
          <p:cNvPr id="9" name="Straight Connector 8"/>
          <p:cNvCxnSpPr/>
          <p:nvPr/>
        </p:nvCxnSpPr>
        <p:spPr>
          <a:xfrm>
            <a:off x="156464" y="2745028"/>
            <a:ext cx="700786" cy="1246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14076" y="3187941"/>
            <a:ext cx="1872361" cy="5592"/>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06857" y="3328988"/>
            <a:ext cx="3665093" cy="30403"/>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845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2802" y="-35046"/>
            <a:ext cx="4673844" cy="707886"/>
          </a:xfrm>
          <a:prstGeom prst="rect">
            <a:avLst/>
          </a:prstGeom>
        </p:spPr>
        <p:txBody>
          <a:bodyPr wrap="none">
            <a:spAutoFit/>
          </a:bodyPr>
          <a:lstStyle/>
          <a:p>
            <a:r>
              <a:rPr lang="en-US" sz="4000" dirty="0" smtClean="0">
                <a:solidFill>
                  <a:srgbClr val="FFFF00"/>
                </a:solidFill>
              </a:rPr>
              <a:t>Thiamine- Neural axis</a:t>
            </a:r>
            <a:endParaRPr lang="en-US" sz="4000" dirty="0">
              <a:solidFill>
                <a:srgbClr val="FFFF00"/>
              </a:solidFill>
            </a:endParaRPr>
          </a:p>
        </p:txBody>
      </p:sp>
      <p:cxnSp>
        <p:nvCxnSpPr>
          <p:cNvPr id="5" name="Straight Connector 4"/>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srcRect l="8936" r="32563"/>
          <a:stretch/>
        </p:blipFill>
        <p:spPr>
          <a:xfrm>
            <a:off x="594135" y="832747"/>
            <a:ext cx="2543176" cy="5722303"/>
          </a:xfrm>
          <a:prstGeom prst="rect">
            <a:avLst/>
          </a:prstGeom>
        </p:spPr>
      </p:pic>
      <p:sp>
        <p:nvSpPr>
          <p:cNvPr id="8" name="Rectangle 7"/>
          <p:cNvSpPr/>
          <p:nvPr/>
        </p:nvSpPr>
        <p:spPr>
          <a:xfrm>
            <a:off x="6401326" y="877742"/>
            <a:ext cx="2133020" cy="5632311"/>
          </a:xfrm>
          <a:prstGeom prst="rect">
            <a:avLst/>
          </a:prstGeom>
          <a:solidFill>
            <a:schemeClr val="bg1"/>
          </a:solidFill>
        </p:spPr>
        <p:txBody>
          <a:bodyPr wrap="none">
            <a:spAutoFit/>
          </a:bodyPr>
          <a:lstStyle/>
          <a:p>
            <a:pPr marL="342900" indent="-342900">
              <a:lnSpc>
                <a:spcPct val="150000"/>
              </a:lnSpc>
              <a:buFont typeface="Arial" panose="020B0604020202020204" pitchFamily="34" charset="0"/>
              <a:buChar char="•"/>
            </a:pPr>
            <a:r>
              <a:rPr lang="en-US" sz="2400" dirty="0" smtClean="0">
                <a:solidFill>
                  <a:srgbClr val="FF33CC"/>
                </a:solidFill>
              </a:rPr>
              <a:t>Cortex</a:t>
            </a:r>
          </a:p>
          <a:p>
            <a:pPr marL="342900" indent="-342900">
              <a:lnSpc>
                <a:spcPct val="150000"/>
              </a:lnSpc>
              <a:buFont typeface="Arial" panose="020B0604020202020204" pitchFamily="34" charset="0"/>
              <a:buChar char="•"/>
            </a:pPr>
            <a:r>
              <a:rPr lang="en-US" sz="2400" dirty="0" smtClean="0">
                <a:solidFill>
                  <a:srgbClr val="FF33CC"/>
                </a:solidFill>
              </a:rPr>
              <a:t>Basal ganglia</a:t>
            </a:r>
          </a:p>
          <a:p>
            <a:pPr marL="342900" indent="-342900">
              <a:lnSpc>
                <a:spcPct val="150000"/>
              </a:lnSpc>
              <a:buFont typeface="Arial" panose="020B0604020202020204" pitchFamily="34" charset="0"/>
              <a:buChar char="•"/>
            </a:pPr>
            <a:r>
              <a:rPr lang="en-US" sz="2400" dirty="0" smtClean="0">
                <a:solidFill>
                  <a:srgbClr val="FF33CC"/>
                </a:solidFill>
              </a:rPr>
              <a:t>Cerebellar</a:t>
            </a:r>
          </a:p>
          <a:p>
            <a:pPr marL="342900" indent="-342900">
              <a:lnSpc>
                <a:spcPct val="150000"/>
              </a:lnSpc>
              <a:buFont typeface="Arial" panose="020B0604020202020204" pitchFamily="34" charset="0"/>
              <a:buChar char="•"/>
            </a:pPr>
            <a:r>
              <a:rPr lang="en-US" sz="2400" dirty="0" smtClean="0">
                <a:solidFill>
                  <a:srgbClr val="FF33CC"/>
                </a:solidFill>
              </a:rPr>
              <a:t>Vestibular</a:t>
            </a:r>
          </a:p>
          <a:p>
            <a:pPr marL="342900" indent="-342900">
              <a:lnSpc>
                <a:spcPct val="150000"/>
              </a:lnSpc>
              <a:buFont typeface="Arial" panose="020B0604020202020204" pitchFamily="34" charset="0"/>
              <a:buChar char="•"/>
            </a:pPr>
            <a:r>
              <a:rPr lang="en-US" sz="2400" dirty="0" smtClean="0">
                <a:solidFill>
                  <a:srgbClr val="FF33CC"/>
                </a:solidFill>
              </a:rPr>
              <a:t>Eye</a:t>
            </a:r>
          </a:p>
          <a:p>
            <a:pPr marL="342900" indent="-342900">
              <a:lnSpc>
                <a:spcPct val="150000"/>
              </a:lnSpc>
              <a:buFont typeface="Arial" panose="020B0604020202020204" pitchFamily="34" charset="0"/>
              <a:buChar char="•"/>
            </a:pPr>
            <a:r>
              <a:rPr lang="en-US" sz="2400" dirty="0" smtClean="0">
                <a:solidFill>
                  <a:srgbClr val="FF33CC"/>
                </a:solidFill>
              </a:rPr>
              <a:t>Ear</a:t>
            </a:r>
          </a:p>
          <a:p>
            <a:pPr marL="342900" indent="-342900">
              <a:lnSpc>
                <a:spcPct val="150000"/>
              </a:lnSpc>
              <a:buFont typeface="Arial" panose="020B0604020202020204" pitchFamily="34" charset="0"/>
              <a:buChar char="•"/>
            </a:pPr>
            <a:r>
              <a:rPr lang="en-US" sz="2400" dirty="0" smtClean="0">
                <a:solidFill>
                  <a:srgbClr val="FF33CC"/>
                </a:solidFill>
              </a:rPr>
              <a:t>Spinal cord</a:t>
            </a:r>
          </a:p>
          <a:p>
            <a:pPr marL="342900" indent="-342900">
              <a:lnSpc>
                <a:spcPct val="150000"/>
              </a:lnSpc>
              <a:buFont typeface="Arial" panose="020B0604020202020204" pitchFamily="34" charset="0"/>
              <a:buChar char="•"/>
            </a:pPr>
            <a:r>
              <a:rPr lang="en-US" sz="2400" dirty="0" smtClean="0">
                <a:solidFill>
                  <a:srgbClr val="FF33CC"/>
                </a:solidFill>
              </a:rPr>
              <a:t>Nerves</a:t>
            </a:r>
          </a:p>
          <a:p>
            <a:pPr marL="342900" indent="-342900">
              <a:lnSpc>
                <a:spcPct val="150000"/>
              </a:lnSpc>
              <a:buFont typeface="Arial" panose="020B0604020202020204" pitchFamily="34" charset="0"/>
              <a:buChar char="•"/>
            </a:pPr>
            <a:r>
              <a:rPr lang="en-US" sz="2400" dirty="0" smtClean="0">
                <a:solidFill>
                  <a:srgbClr val="FF33CC"/>
                </a:solidFill>
              </a:rPr>
              <a:t>NMJ</a:t>
            </a:r>
          </a:p>
          <a:p>
            <a:pPr marL="342900" indent="-342900">
              <a:lnSpc>
                <a:spcPct val="150000"/>
              </a:lnSpc>
              <a:buFont typeface="Arial" panose="020B0604020202020204" pitchFamily="34" charset="0"/>
              <a:buChar char="•"/>
            </a:pPr>
            <a:r>
              <a:rPr lang="en-US" sz="2400" dirty="0" smtClean="0">
                <a:solidFill>
                  <a:srgbClr val="FF33CC"/>
                </a:solidFill>
              </a:rPr>
              <a:t>Muscle </a:t>
            </a:r>
            <a:endParaRPr lang="en-US" sz="2400" dirty="0">
              <a:solidFill>
                <a:srgbClr val="FF33CC"/>
              </a:solidFill>
            </a:endParaRPr>
          </a:p>
        </p:txBody>
      </p:sp>
      <p:sp>
        <p:nvSpPr>
          <p:cNvPr id="3" name="Oval 2"/>
          <p:cNvSpPr/>
          <p:nvPr/>
        </p:nvSpPr>
        <p:spPr>
          <a:xfrm>
            <a:off x="3556633" y="2672225"/>
            <a:ext cx="2214563" cy="144303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Thiamine </a:t>
            </a:r>
            <a:endParaRPr lang="en-US" sz="2800" b="1" dirty="0"/>
          </a:p>
        </p:txBody>
      </p:sp>
      <p:cxnSp>
        <p:nvCxnSpPr>
          <p:cNvPr id="9" name="Straight Arrow Connector 8"/>
          <p:cNvCxnSpPr/>
          <p:nvPr/>
        </p:nvCxnSpPr>
        <p:spPr>
          <a:xfrm flipH="1" flipV="1">
            <a:off x="3377695" y="2300288"/>
            <a:ext cx="502644" cy="542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490675" y="2403871"/>
            <a:ext cx="886735" cy="4774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117462" y="3393744"/>
            <a:ext cx="43917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96212" y="3920136"/>
            <a:ext cx="781198" cy="5482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301140" y="3944275"/>
            <a:ext cx="602094" cy="6277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795112" y="3393744"/>
            <a:ext cx="5822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1464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3620735" cy="707886"/>
          </a:xfrm>
          <a:prstGeom prst="rect">
            <a:avLst/>
          </a:prstGeom>
        </p:spPr>
        <p:txBody>
          <a:bodyPr wrap="none">
            <a:spAutoFit/>
          </a:bodyPr>
          <a:lstStyle/>
          <a:p>
            <a:r>
              <a:rPr lang="en-US" sz="4000" dirty="0" smtClean="0">
                <a:solidFill>
                  <a:srgbClr val="FFFF00"/>
                </a:solidFill>
              </a:rPr>
              <a:t>Thiamine always</a:t>
            </a:r>
            <a:endParaRPr lang="en-US" sz="4000" dirty="0">
              <a:solidFill>
                <a:srgbClr val="FFFF00"/>
              </a:solidFill>
            </a:endParaRPr>
          </a:p>
        </p:txBody>
      </p:sp>
      <p:cxnSp>
        <p:nvCxnSpPr>
          <p:cNvPr id="3" name="Straight Connector 2"/>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415" r="6519"/>
          <a:stretch/>
        </p:blipFill>
        <p:spPr>
          <a:xfrm>
            <a:off x="297046" y="953602"/>
            <a:ext cx="8627880" cy="5003186"/>
          </a:xfrm>
          <a:prstGeom prst="rect">
            <a:avLst/>
          </a:prstGeom>
        </p:spPr>
      </p:pic>
    </p:spTree>
    <p:extLst>
      <p:ext uri="{BB962C8B-B14F-4D97-AF65-F5344CB8AC3E}">
        <p14:creationId xmlns:p14="http://schemas.microsoft.com/office/powerpoint/2010/main" val="31475556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psychologytoday.com/files/u693/Thank_you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318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2591" y="70450"/>
            <a:ext cx="4281941" cy="707886"/>
          </a:xfrm>
          <a:prstGeom prst="rect">
            <a:avLst/>
          </a:prstGeom>
        </p:spPr>
        <p:txBody>
          <a:bodyPr wrap="none">
            <a:spAutoFit/>
          </a:bodyPr>
          <a:lstStyle/>
          <a:p>
            <a:r>
              <a:rPr lang="en-US" sz="4000" dirty="0" smtClean="0">
                <a:solidFill>
                  <a:srgbClr val="FFFF00"/>
                </a:solidFill>
              </a:rPr>
              <a:t>Thiamine- Delirium </a:t>
            </a:r>
            <a:endParaRPr lang="en-US" sz="4000" dirty="0">
              <a:solidFill>
                <a:srgbClr val="FFFF00"/>
              </a:solidFill>
            </a:endParaRPr>
          </a:p>
        </p:txBody>
      </p:sp>
      <p:cxnSp>
        <p:nvCxnSpPr>
          <p:cNvPr id="5" name="Straight Connector 4"/>
          <p:cNvCxnSpPr/>
          <p:nvPr/>
        </p:nvCxnSpPr>
        <p:spPr>
          <a:xfrm>
            <a:off x="160657" y="796320"/>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398323" y="1191373"/>
            <a:ext cx="8425969" cy="4685551"/>
          </a:xfrm>
          <a:prstGeom prst="rect">
            <a:avLst/>
          </a:prstGeom>
        </p:spPr>
      </p:pic>
    </p:spTree>
    <p:extLst>
      <p:ext uri="{BB962C8B-B14F-4D97-AF65-F5344CB8AC3E}">
        <p14:creationId xmlns:p14="http://schemas.microsoft.com/office/powerpoint/2010/main" val="37162450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3237" y="33781"/>
            <a:ext cx="7807074" cy="707886"/>
          </a:xfrm>
          <a:prstGeom prst="rect">
            <a:avLst/>
          </a:prstGeom>
        </p:spPr>
        <p:txBody>
          <a:bodyPr wrap="none">
            <a:spAutoFit/>
          </a:bodyPr>
          <a:lstStyle/>
          <a:p>
            <a:r>
              <a:rPr lang="en-US" sz="4000" dirty="0" smtClean="0">
                <a:solidFill>
                  <a:srgbClr val="FFFF00"/>
                </a:solidFill>
              </a:rPr>
              <a:t>Thiamine- Intracerebral Hemorrhage</a:t>
            </a:r>
            <a:endParaRPr lang="en-US" sz="4000" dirty="0">
              <a:solidFill>
                <a:srgbClr val="FFFF00"/>
              </a:solidFill>
            </a:endParaRPr>
          </a:p>
        </p:txBody>
      </p:sp>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srcRect l="2151" b="19328"/>
          <a:stretch/>
        </p:blipFill>
        <p:spPr>
          <a:xfrm>
            <a:off x="466724" y="862019"/>
            <a:ext cx="8420101" cy="2857493"/>
          </a:xfrm>
          <a:prstGeom prst="rect">
            <a:avLst/>
          </a:prstGeom>
        </p:spPr>
      </p:pic>
      <p:sp>
        <p:nvSpPr>
          <p:cNvPr id="5" name="Rectangle 4"/>
          <p:cNvSpPr/>
          <p:nvPr/>
        </p:nvSpPr>
        <p:spPr>
          <a:xfrm>
            <a:off x="5053317" y="1054371"/>
            <a:ext cx="2482859" cy="369332"/>
          </a:xfrm>
          <a:prstGeom prst="rect">
            <a:avLst/>
          </a:prstGeom>
        </p:spPr>
        <p:txBody>
          <a:bodyPr wrap="none">
            <a:spAutoFit/>
          </a:bodyPr>
          <a:lstStyle/>
          <a:p>
            <a:r>
              <a:rPr lang="en-IN" dirty="0">
                <a:solidFill>
                  <a:srgbClr val="FF0000"/>
                </a:solidFill>
              </a:rPr>
              <a:t>Ann </a:t>
            </a:r>
            <a:r>
              <a:rPr lang="en-IN" dirty="0" err="1">
                <a:solidFill>
                  <a:srgbClr val="FF0000"/>
                </a:solidFill>
              </a:rPr>
              <a:t>Neurol</a:t>
            </a:r>
            <a:r>
              <a:rPr lang="en-IN" dirty="0">
                <a:solidFill>
                  <a:srgbClr val="FF0000"/>
                </a:solidFill>
              </a:rPr>
              <a:t> 1988;23:312</a:t>
            </a:r>
          </a:p>
        </p:txBody>
      </p:sp>
      <p:pic>
        <p:nvPicPr>
          <p:cNvPr id="7" name="Picture 6"/>
          <p:cNvPicPr>
            <a:picLocks noChangeAspect="1"/>
          </p:cNvPicPr>
          <p:nvPr/>
        </p:nvPicPr>
        <p:blipFill rotWithShape="1">
          <a:blip r:embed="rId4"/>
          <a:srcRect l="-136" t="16089" r="-817" b="8994"/>
          <a:stretch/>
        </p:blipFill>
        <p:spPr>
          <a:xfrm>
            <a:off x="466724" y="3877568"/>
            <a:ext cx="7065489" cy="1388467"/>
          </a:xfrm>
          <a:prstGeom prst="rect">
            <a:avLst/>
          </a:prstGeom>
        </p:spPr>
      </p:pic>
      <p:pic>
        <p:nvPicPr>
          <p:cNvPr id="8" name="Picture 7"/>
          <p:cNvPicPr>
            <a:picLocks noChangeAspect="1"/>
          </p:cNvPicPr>
          <p:nvPr/>
        </p:nvPicPr>
        <p:blipFill>
          <a:blip r:embed="rId5"/>
          <a:stretch>
            <a:fillRect/>
          </a:stretch>
        </p:blipFill>
        <p:spPr>
          <a:xfrm>
            <a:off x="7465539" y="3877568"/>
            <a:ext cx="1421286" cy="1387573"/>
          </a:xfrm>
          <a:prstGeom prst="rect">
            <a:avLst/>
          </a:prstGeom>
        </p:spPr>
      </p:pic>
      <p:pic>
        <p:nvPicPr>
          <p:cNvPr id="9" name="Picture 8"/>
          <p:cNvPicPr>
            <a:picLocks noChangeAspect="1"/>
          </p:cNvPicPr>
          <p:nvPr/>
        </p:nvPicPr>
        <p:blipFill rotWithShape="1">
          <a:blip r:embed="rId6"/>
          <a:srcRect t="19668"/>
          <a:stretch/>
        </p:blipFill>
        <p:spPr>
          <a:xfrm>
            <a:off x="502962" y="5409803"/>
            <a:ext cx="7029251" cy="1209675"/>
          </a:xfrm>
          <a:prstGeom prst="rect">
            <a:avLst/>
          </a:prstGeom>
        </p:spPr>
      </p:pic>
      <p:pic>
        <p:nvPicPr>
          <p:cNvPr id="10" name="Picture 9"/>
          <p:cNvPicPr>
            <a:picLocks noChangeAspect="1"/>
          </p:cNvPicPr>
          <p:nvPr/>
        </p:nvPicPr>
        <p:blipFill>
          <a:blip r:embed="rId7"/>
          <a:stretch>
            <a:fillRect/>
          </a:stretch>
        </p:blipFill>
        <p:spPr>
          <a:xfrm>
            <a:off x="7645231" y="5399781"/>
            <a:ext cx="1351701" cy="1209675"/>
          </a:xfrm>
          <a:prstGeom prst="rect">
            <a:avLst/>
          </a:prstGeom>
        </p:spPr>
      </p:pic>
    </p:spTree>
    <p:extLst>
      <p:ext uri="{BB962C8B-B14F-4D97-AF65-F5344CB8AC3E}">
        <p14:creationId xmlns:p14="http://schemas.microsoft.com/office/powerpoint/2010/main" val="3734109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3316" y="0"/>
            <a:ext cx="7807074" cy="707886"/>
          </a:xfrm>
          <a:prstGeom prst="rect">
            <a:avLst/>
          </a:prstGeom>
        </p:spPr>
        <p:txBody>
          <a:bodyPr wrap="none">
            <a:spAutoFit/>
          </a:bodyPr>
          <a:lstStyle/>
          <a:p>
            <a:r>
              <a:rPr lang="en-US" sz="4000" dirty="0" smtClean="0">
                <a:solidFill>
                  <a:srgbClr val="FFFF00"/>
                </a:solidFill>
              </a:rPr>
              <a:t>Thiamine- Intracerebral Hemorrhage</a:t>
            </a:r>
            <a:endParaRPr lang="en-US" sz="4000" dirty="0">
              <a:solidFill>
                <a:srgbClr val="FFFF00"/>
              </a:solidFill>
            </a:endParaRPr>
          </a:p>
        </p:txBody>
      </p:sp>
      <p:pic>
        <p:nvPicPr>
          <p:cNvPr id="3" name="Picture 2"/>
          <p:cNvPicPr>
            <a:picLocks noChangeAspect="1"/>
          </p:cNvPicPr>
          <p:nvPr/>
        </p:nvPicPr>
        <p:blipFill rotWithShape="1">
          <a:blip r:embed="rId3"/>
          <a:srcRect l="-1346" t="-2413" r="1346" b="54592"/>
          <a:stretch/>
        </p:blipFill>
        <p:spPr>
          <a:xfrm>
            <a:off x="209550" y="3028714"/>
            <a:ext cx="8615134" cy="1941702"/>
          </a:xfrm>
          <a:prstGeom prst="rect">
            <a:avLst/>
          </a:prstGeom>
        </p:spPr>
      </p:pic>
      <p:pic>
        <p:nvPicPr>
          <p:cNvPr id="5" name="Picture 4"/>
          <p:cNvPicPr>
            <a:picLocks noChangeAspect="1"/>
          </p:cNvPicPr>
          <p:nvPr/>
        </p:nvPicPr>
        <p:blipFill>
          <a:blip r:embed="rId4"/>
          <a:stretch>
            <a:fillRect/>
          </a:stretch>
        </p:blipFill>
        <p:spPr>
          <a:xfrm>
            <a:off x="209550" y="1097006"/>
            <a:ext cx="8490857" cy="1784703"/>
          </a:xfrm>
          <a:prstGeom prst="rect">
            <a:avLst/>
          </a:prstGeom>
        </p:spPr>
      </p:pic>
      <p:cxnSp>
        <p:nvCxnSpPr>
          <p:cNvPr id="6" name="Straight Connector 5"/>
          <p:cNvCxnSpPr/>
          <p:nvPr/>
        </p:nvCxnSpPr>
        <p:spPr>
          <a:xfrm>
            <a:off x="13589" y="683865"/>
            <a:ext cx="8983343" cy="143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a:srcRect l="16162" t="30698" r="25930" b="52326"/>
          <a:stretch/>
        </p:blipFill>
        <p:spPr>
          <a:xfrm>
            <a:off x="333827" y="5117421"/>
            <a:ext cx="8490857" cy="1342709"/>
          </a:xfrm>
          <a:prstGeom prst="rect">
            <a:avLst/>
          </a:prstGeom>
        </p:spPr>
      </p:pic>
    </p:spTree>
    <p:extLst>
      <p:ext uri="{BB962C8B-B14F-4D97-AF65-F5344CB8AC3E}">
        <p14:creationId xmlns:p14="http://schemas.microsoft.com/office/powerpoint/2010/main" val="1838673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14148</TotalTime>
  <Words>638</Words>
  <Application>Microsoft Office PowerPoint</Application>
  <PresentationFormat>On-screen Show (4:3)</PresentationFormat>
  <Paragraphs>169</Paragraphs>
  <Slides>64</Slides>
  <Notes>64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64</vt:i4>
      </vt:variant>
    </vt:vector>
  </HeadingPairs>
  <TitlesOfParts>
    <vt:vector size="73" baseType="lpstr">
      <vt:lpstr>arial</vt:lpstr>
      <vt:lpstr>arial</vt:lpstr>
      <vt:lpstr>Calibri</vt:lpstr>
      <vt:lpstr>Calibri Light</vt:lpstr>
      <vt:lpstr>Cambria</vt:lpstr>
      <vt:lpstr>Shaker2Lancet-Bold</vt:lpstr>
      <vt:lpstr>Shaker2Lancet-BoldItalic</vt:lpstr>
      <vt:lpstr>Office Theme</vt:lpstr>
      <vt:lpstr>1_Office Theme</vt:lpstr>
      <vt:lpstr>Thiamine and Neurology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Sanjay</dc:creator>
  <cp:lastModifiedBy>Windows User</cp:lastModifiedBy>
  <cp:revision>1930</cp:revision>
  <cp:lastPrinted>2015-03-14T18:18:21Z</cp:lastPrinted>
  <dcterms:created xsi:type="dcterms:W3CDTF">2015-03-01T07:25:07Z</dcterms:created>
  <dcterms:modified xsi:type="dcterms:W3CDTF">2024-11-27T00:12:05Z</dcterms:modified>
</cp:coreProperties>
</file>