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sldIdLst>
    <p:sldId id="256" r:id="rId2"/>
    <p:sldId id="353" r:id="rId3"/>
    <p:sldId id="257" r:id="rId4"/>
    <p:sldId id="364" r:id="rId5"/>
    <p:sldId id="258" r:id="rId6"/>
    <p:sldId id="355" r:id="rId7"/>
    <p:sldId id="264" r:id="rId8"/>
    <p:sldId id="265" r:id="rId9"/>
    <p:sldId id="266" r:id="rId10"/>
    <p:sldId id="269" r:id="rId11"/>
    <p:sldId id="268" r:id="rId12"/>
    <p:sldId id="270" r:id="rId13"/>
    <p:sldId id="297" r:id="rId14"/>
    <p:sldId id="321" r:id="rId15"/>
    <p:sldId id="322" r:id="rId16"/>
    <p:sldId id="323" r:id="rId17"/>
    <p:sldId id="273" r:id="rId18"/>
    <p:sldId id="274" r:id="rId19"/>
    <p:sldId id="275" r:id="rId20"/>
    <p:sldId id="286" r:id="rId21"/>
    <p:sldId id="287" r:id="rId22"/>
    <p:sldId id="358" r:id="rId23"/>
    <p:sldId id="288" r:id="rId24"/>
    <p:sldId id="289" r:id="rId25"/>
    <p:sldId id="290" r:id="rId26"/>
    <p:sldId id="291" r:id="rId27"/>
    <p:sldId id="347" r:id="rId28"/>
    <p:sldId id="348" r:id="rId29"/>
    <p:sldId id="350" r:id="rId30"/>
    <p:sldId id="279" r:id="rId31"/>
    <p:sldId id="280" r:id="rId32"/>
    <p:sldId id="281" r:id="rId33"/>
    <p:sldId id="356" r:id="rId34"/>
    <p:sldId id="284" r:id="rId35"/>
    <p:sldId id="282" r:id="rId36"/>
    <p:sldId id="285" r:id="rId37"/>
    <p:sldId id="357" r:id="rId38"/>
    <p:sldId id="320" r:id="rId39"/>
    <p:sldId id="295" r:id="rId40"/>
    <p:sldId id="315" r:id="rId41"/>
    <p:sldId id="359" r:id="rId42"/>
    <p:sldId id="316" r:id="rId43"/>
    <p:sldId id="317" r:id="rId44"/>
    <p:sldId id="318" r:id="rId45"/>
    <p:sldId id="319" r:id="rId46"/>
    <p:sldId id="300" r:id="rId47"/>
    <p:sldId id="327" r:id="rId48"/>
    <p:sldId id="301" r:id="rId49"/>
    <p:sldId id="302" r:id="rId50"/>
    <p:sldId id="303" r:id="rId51"/>
    <p:sldId id="304" r:id="rId52"/>
    <p:sldId id="325" r:id="rId53"/>
    <p:sldId id="326" r:id="rId54"/>
    <p:sldId id="306" r:id="rId55"/>
    <p:sldId id="307" r:id="rId56"/>
    <p:sldId id="309" r:id="rId57"/>
    <p:sldId id="310" r:id="rId58"/>
    <p:sldId id="311" r:id="rId59"/>
    <p:sldId id="312" r:id="rId60"/>
    <p:sldId id="313" r:id="rId61"/>
    <p:sldId id="338" r:id="rId62"/>
    <p:sldId id="339" r:id="rId63"/>
    <p:sldId id="340" r:id="rId64"/>
    <p:sldId id="341" r:id="rId65"/>
    <p:sldId id="342" r:id="rId66"/>
    <p:sldId id="343" r:id="rId67"/>
    <p:sldId id="344" r:id="rId68"/>
    <p:sldId id="345" r:id="rId69"/>
    <p:sldId id="346" r:id="rId70"/>
    <p:sldId id="352" r:id="rId71"/>
    <p:sldId id="361" r:id="rId72"/>
    <p:sldId id="362" r:id="rId73"/>
    <p:sldId id="363"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24312-27E3-4608-AAF9-3B3277F0FA10}" type="datetimeFigureOut">
              <a:rPr lang="en-IN" smtClean="0"/>
              <a:pPr/>
              <a:t>27-11-2024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17214-59CC-4715-B368-FE01776FF748}" type="slidenum">
              <a:rPr lang="en-IN" smtClean="0"/>
              <a:pPr/>
              <a:t>‹#›</a:t>
            </a:fld>
            <a:endParaRPr lang="en-IN"/>
          </a:p>
        </p:txBody>
      </p:sp>
    </p:spTree>
    <p:extLst>
      <p:ext uri="{BB962C8B-B14F-4D97-AF65-F5344CB8AC3E}">
        <p14:creationId xmlns:p14="http://schemas.microsoft.com/office/powerpoint/2010/main" val="319563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4517214-59CC-4715-B368-FE01776FF748}" type="slidenum">
              <a:rPr lang="en-IN" smtClean="0"/>
              <a:pPr/>
              <a:t>46</a:t>
            </a:fld>
            <a:endParaRPr lang="en-IN"/>
          </a:p>
        </p:txBody>
      </p:sp>
    </p:spTree>
    <p:extLst>
      <p:ext uri="{BB962C8B-B14F-4D97-AF65-F5344CB8AC3E}">
        <p14:creationId xmlns:p14="http://schemas.microsoft.com/office/powerpoint/2010/main" val="332428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1974372-2EA5-495D-B862-30D28D33061D}"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5B6142-2955-47FF-B0CE-49546A635F73}" type="slidenum">
              <a:rPr lang="en-IN" smtClean="0"/>
              <a:pPr/>
              <a:t>‹#›</a:t>
            </a:fld>
            <a:endParaRPr lang="en-IN"/>
          </a:p>
        </p:txBody>
      </p:sp>
    </p:spTree>
    <p:extLst>
      <p:ext uri="{BB962C8B-B14F-4D97-AF65-F5344CB8AC3E}">
        <p14:creationId xmlns:p14="http://schemas.microsoft.com/office/powerpoint/2010/main" val="407510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1974372-2EA5-495D-B862-30D28D33061D}"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5B6142-2955-47FF-B0CE-49546A635F73}" type="slidenum">
              <a:rPr lang="en-IN" smtClean="0"/>
              <a:pPr/>
              <a:t>‹#›</a:t>
            </a:fld>
            <a:endParaRPr lang="en-IN"/>
          </a:p>
        </p:txBody>
      </p:sp>
    </p:spTree>
    <p:extLst>
      <p:ext uri="{BB962C8B-B14F-4D97-AF65-F5344CB8AC3E}">
        <p14:creationId xmlns:p14="http://schemas.microsoft.com/office/powerpoint/2010/main" val="130227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1974372-2EA5-495D-B862-30D28D33061D}"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5B6142-2955-47FF-B0CE-49546A635F73}" type="slidenum">
              <a:rPr lang="en-IN" smtClean="0"/>
              <a:pPr/>
              <a:t>‹#›</a:t>
            </a:fld>
            <a:endParaRPr lang="en-IN"/>
          </a:p>
        </p:txBody>
      </p:sp>
    </p:spTree>
    <p:extLst>
      <p:ext uri="{BB962C8B-B14F-4D97-AF65-F5344CB8AC3E}">
        <p14:creationId xmlns:p14="http://schemas.microsoft.com/office/powerpoint/2010/main" val="347193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1974372-2EA5-495D-B862-30D28D33061D}"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5B6142-2955-47FF-B0CE-49546A635F73}" type="slidenum">
              <a:rPr lang="en-IN" smtClean="0"/>
              <a:pPr/>
              <a:t>‹#›</a:t>
            </a:fld>
            <a:endParaRPr lang="en-IN"/>
          </a:p>
        </p:txBody>
      </p:sp>
    </p:spTree>
    <p:extLst>
      <p:ext uri="{BB962C8B-B14F-4D97-AF65-F5344CB8AC3E}">
        <p14:creationId xmlns:p14="http://schemas.microsoft.com/office/powerpoint/2010/main" val="334278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974372-2EA5-495D-B862-30D28D33061D}"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5B6142-2955-47FF-B0CE-49546A635F73}" type="slidenum">
              <a:rPr lang="en-IN" smtClean="0"/>
              <a:pPr/>
              <a:t>‹#›</a:t>
            </a:fld>
            <a:endParaRPr lang="en-IN"/>
          </a:p>
        </p:txBody>
      </p:sp>
    </p:spTree>
    <p:extLst>
      <p:ext uri="{BB962C8B-B14F-4D97-AF65-F5344CB8AC3E}">
        <p14:creationId xmlns:p14="http://schemas.microsoft.com/office/powerpoint/2010/main" val="158245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1974372-2EA5-495D-B862-30D28D33061D}"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5B6142-2955-47FF-B0CE-49546A635F73}" type="slidenum">
              <a:rPr lang="en-IN" smtClean="0"/>
              <a:pPr/>
              <a:t>‹#›</a:t>
            </a:fld>
            <a:endParaRPr lang="en-IN"/>
          </a:p>
        </p:txBody>
      </p:sp>
    </p:spTree>
    <p:extLst>
      <p:ext uri="{BB962C8B-B14F-4D97-AF65-F5344CB8AC3E}">
        <p14:creationId xmlns:p14="http://schemas.microsoft.com/office/powerpoint/2010/main" val="405746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1974372-2EA5-495D-B862-30D28D33061D}" type="datetimeFigureOut">
              <a:rPr lang="en-IN" smtClean="0"/>
              <a:pPr/>
              <a:t>27-11-2024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45B6142-2955-47FF-B0CE-49546A635F73}" type="slidenum">
              <a:rPr lang="en-IN" smtClean="0"/>
              <a:pPr/>
              <a:t>‹#›</a:t>
            </a:fld>
            <a:endParaRPr lang="en-IN"/>
          </a:p>
        </p:txBody>
      </p:sp>
    </p:spTree>
    <p:extLst>
      <p:ext uri="{BB962C8B-B14F-4D97-AF65-F5344CB8AC3E}">
        <p14:creationId xmlns:p14="http://schemas.microsoft.com/office/powerpoint/2010/main" val="14174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1974372-2EA5-495D-B862-30D28D33061D}" type="datetimeFigureOut">
              <a:rPr lang="en-IN" smtClean="0"/>
              <a:pPr/>
              <a:t>27-11-2024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45B6142-2955-47FF-B0CE-49546A635F73}" type="slidenum">
              <a:rPr lang="en-IN" smtClean="0"/>
              <a:pPr/>
              <a:t>‹#›</a:t>
            </a:fld>
            <a:endParaRPr lang="en-IN"/>
          </a:p>
        </p:txBody>
      </p:sp>
    </p:spTree>
    <p:extLst>
      <p:ext uri="{BB962C8B-B14F-4D97-AF65-F5344CB8AC3E}">
        <p14:creationId xmlns:p14="http://schemas.microsoft.com/office/powerpoint/2010/main" val="98972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74372-2EA5-495D-B862-30D28D33061D}" type="datetimeFigureOut">
              <a:rPr lang="en-IN" smtClean="0"/>
              <a:pPr/>
              <a:t>27-11-2024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45B6142-2955-47FF-B0CE-49546A635F73}" type="slidenum">
              <a:rPr lang="en-IN" smtClean="0"/>
              <a:pPr/>
              <a:t>‹#›</a:t>
            </a:fld>
            <a:endParaRPr lang="en-IN"/>
          </a:p>
        </p:txBody>
      </p:sp>
    </p:spTree>
    <p:extLst>
      <p:ext uri="{BB962C8B-B14F-4D97-AF65-F5344CB8AC3E}">
        <p14:creationId xmlns:p14="http://schemas.microsoft.com/office/powerpoint/2010/main" val="386581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74372-2EA5-495D-B862-30D28D33061D}"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5B6142-2955-47FF-B0CE-49546A635F73}" type="slidenum">
              <a:rPr lang="en-IN" smtClean="0"/>
              <a:pPr/>
              <a:t>‹#›</a:t>
            </a:fld>
            <a:endParaRPr lang="en-IN"/>
          </a:p>
        </p:txBody>
      </p:sp>
    </p:spTree>
    <p:extLst>
      <p:ext uri="{BB962C8B-B14F-4D97-AF65-F5344CB8AC3E}">
        <p14:creationId xmlns:p14="http://schemas.microsoft.com/office/powerpoint/2010/main" val="178457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74372-2EA5-495D-B862-30D28D33061D}"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5B6142-2955-47FF-B0CE-49546A635F73}" type="slidenum">
              <a:rPr lang="en-IN" smtClean="0"/>
              <a:pPr/>
              <a:t>‹#›</a:t>
            </a:fld>
            <a:endParaRPr lang="en-IN"/>
          </a:p>
        </p:txBody>
      </p:sp>
    </p:spTree>
    <p:extLst>
      <p:ext uri="{BB962C8B-B14F-4D97-AF65-F5344CB8AC3E}">
        <p14:creationId xmlns:p14="http://schemas.microsoft.com/office/powerpoint/2010/main" val="36112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974372-2EA5-495D-B862-30D28D33061D}" type="datetimeFigureOut">
              <a:rPr lang="en-IN" smtClean="0"/>
              <a:pPr/>
              <a:t>27-11-2024</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5B6142-2955-47FF-B0CE-49546A635F73}" type="slidenum">
              <a:rPr lang="en-IN" smtClean="0"/>
              <a:pPr/>
              <a:t>‹#›</a:t>
            </a:fld>
            <a:endParaRPr lang="en-IN"/>
          </a:p>
        </p:txBody>
      </p:sp>
    </p:spTree>
    <p:extLst>
      <p:ext uri="{BB962C8B-B14F-4D97-AF65-F5344CB8AC3E}">
        <p14:creationId xmlns:p14="http://schemas.microsoft.com/office/powerpoint/2010/main" val="4173393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752" y="1399736"/>
            <a:ext cx="7851648" cy="1828800"/>
          </a:xfrm>
        </p:spPr>
        <p:txBody>
          <a:bodyPr/>
          <a:lstStyle/>
          <a:p>
            <a:r>
              <a:rPr lang="en-US" dirty="0" smtClean="0"/>
              <a:t>STROKE SYNDROMES</a:t>
            </a:r>
            <a:br>
              <a:rPr lang="en-US" dirty="0" smtClean="0"/>
            </a:br>
            <a:endParaRPr lang="en-IN" dirty="0"/>
          </a:p>
        </p:txBody>
      </p:sp>
      <p:sp>
        <p:nvSpPr>
          <p:cNvPr id="3" name="Subtitle 2"/>
          <p:cNvSpPr>
            <a:spLocks noGrp="1"/>
          </p:cNvSpPr>
          <p:nvPr>
            <p:ph type="subTitle" idx="1"/>
          </p:nvPr>
        </p:nvSpPr>
        <p:spPr>
          <a:xfrm>
            <a:off x="533400" y="3228536"/>
            <a:ext cx="7854696" cy="776528"/>
          </a:xfrm>
        </p:spPr>
        <p:txBody>
          <a:bodyPr>
            <a:normAutofit/>
          </a:bodyPr>
          <a:lstStyle/>
          <a:p>
            <a:pPr algn="ctr"/>
            <a:r>
              <a:rPr lang="en-US" dirty="0" smtClean="0"/>
              <a:t>DEPT OF NEUROLOGY</a:t>
            </a:r>
            <a:endParaRPr lang="en-US" dirty="0" smtClean="0"/>
          </a:p>
          <a:p>
            <a:pPr algn="ct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a:t>
            </a:r>
            <a:endParaRPr lang="en-IN" dirty="0"/>
          </a:p>
        </p:txBody>
      </p:sp>
      <p:pic>
        <p:nvPicPr>
          <p:cNvPr id="12290" name="Picture 2" descr="C:\Users\Sripadma\Desktop\26.jpg"/>
          <p:cNvPicPr>
            <a:picLocks noGrp="1" noChangeAspect="1" noChangeArrowheads="1"/>
          </p:cNvPicPr>
          <p:nvPr>
            <p:ph idx="1"/>
          </p:nvPr>
        </p:nvPicPr>
        <p:blipFill>
          <a:blip r:embed="rId2" cstate="print"/>
          <a:stretch>
            <a:fillRect/>
          </a:stretch>
        </p:blipFill>
        <p:spPr bwMode="auto">
          <a:xfrm>
            <a:off x="915979" y="1825625"/>
            <a:ext cx="7312042" cy="43513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r>
              <a:rPr lang="en-US" dirty="0" smtClean="0"/>
              <a:t>POSTERIOR CIRCULATION</a:t>
            </a:r>
            <a:endParaRPr lang="en-IN" dirty="0"/>
          </a:p>
        </p:txBody>
      </p:sp>
      <p:sp>
        <p:nvSpPr>
          <p:cNvPr id="3" name="Content Placeholder 2"/>
          <p:cNvSpPr>
            <a:spLocks noGrp="1"/>
          </p:cNvSpPr>
          <p:nvPr>
            <p:ph idx="1"/>
          </p:nvPr>
        </p:nvSpPr>
        <p:spPr>
          <a:xfrm>
            <a:off x="457200" y="1935480"/>
            <a:ext cx="2962672" cy="4389120"/>
          </a:xfrm>
        </p:spPr>
        <p:txBody>
          <a:bodyPr>
            <a:normAutofit fontScale="92500" lnSpcReduction="20000"/>
          </a:bodyPr>
          <a:lstStyle/>
          <a:p>
            <a:r>
              <a:rPr lang="en-IN" sz="2400" dirty="0" smtClean="0"/>
              <a:t>The PCA are the terminal branches of the basilar artery</a:t>
            </a:r>
          </a:p>
          <a:p>
            <a:r>
              <a:rPr lang="en-IN" sz="2400" dirty="0" smtClean="0"/>
              <a:t>The branches of the PCA have been divided into three groups</a:t>
            </a:r>
          </a:p>
          <a:p>
            <a:r>
              <a:rPr lang="en-IN" sz="2400" dirty="0" smtClean="0"/>
              <a:t>(a) the penetrating arteries to the brainstem, thalamus, and other deep structures,</a:t>
            </a:r>
          </a:p>
          <a:p>
            <a:r>
              <a:rPr lang="en-IN" sz="2400" dirty="0" smtClean="0"/>
              <a:t> (b) the dorsal </a:t>
            </a:r>
            <a:r>
              <a:rPr lang="en-IN" sz="2400" dirty="0" err="1" smtClean="0"/>
              <a:t>callosal</a:t>
            </a:r>
            <a:r>
              <a:rPr lang="en-IN" sz="2400" dirty="0" smtClean="0"/>
              <a:t> artery</a:t>
            </a:r>
          </a:p>
          <a:p>
            <a:r>
              <a:rPr lang="en-IN" sz="2400" dirty="0" smtClean="0"/>
              <a:t> (c) the cortical branches..</a:t>
            </a:r>
            <a:endParaRPr lang="en-IN" sz="2400" dirty="0"/>
          </a:p>
        </p:txBody>
      </p:sp>
      <p:pic>
        <p:nvPicPr>
          <p:cNvPr id="5122" name="Picture 2" descr="C:\Users\Sripadma\Desktop\6.jpg"/>
          <p:cNvPicPr>
            <a:picLocks noChangeAspect="1" noChangeArrowheads="1"/>
          </p:cNvPicPr>
          <p:nvPr/>
        </p:nvPicPr>
        <p:blipFill>
          <a:blip r:embed="rId2" cstate="print"/>
          <a:srcRect/>
          <a:stretch>
            <a:fillRect/>
          </a:stretch>
        </p:blipFill>
        <p:spPr bwMode="auto">
          <a:xfrm>
            <a:off x="3491880" y="1772816"/>
            <a:ext cx="5400600" cy="48965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51520" y="620688"/>
            <a:ext cx="4248472" cy="6048672"/>
          </a:xfrm>
        </p:spPr>
        <p:txBody>
          <a:bodyPr>
            <a:noAutofit/>
          </a:bodyPr>
          <a:lstStyle/>
          <a:p>
            <a:endParaRPr lang="en-IN" sz="1600" dirty="0" smtClean="0">
              <a:solidFill>
                <a:srgbClr val="0070C0"/>
              </a:solidFill>
            </a:endParaRPr>
          </a:p>
          <a:p>
            <a:r>
              <a:rPr lang="en-IN" sz="1600" dirty="0" err="1" smtClean="0">
                <a:solidFill>
                  <a:srgbClr val="0070C0"/>
                </a:solidFill>
              </a:rPr>
              <a:t>Mesencephalic</a:t>
            </a:r>
            <a:r>
              <a:rPr lang="en-IN" sz="1600" dirty="0" smtClean="0">
                <a:solidFill>
                  <a:srgbClr val="0070C0"/>
                </a:solidFill>
              </a:rPr>
              <a:t> branches </a:t>
            </a:r>
            <a:r>
              <a:rPr lang="en-IN" sz="1600" dirty="0" smtClean="0"/>
              <a:t>include the </a:t>
            </a:r>
            <a:r>
              <a:rPr lang="en-IN" sz="1600" dirty="0" err="1" smtClean="0"/>
              <a:t>interpeduncular</a:t>
            </a:r>
            <a:r>
              <a:rPr lang="en-IN" sz="1600" dirty="0" smtClean="0"/>
              <a:t> perforators and the short and long circumferential arteries. </a:t>
            </a:r>
          </a:p>
          <a:p>
            <a:pPr>
              <a:buNone/>
            </a:pPr>
            <a:endParaRPr lang="en-IN" sz="1600" dirty="0" smtClean="0"/>
          </a:p>
          <a:p>
            <a:r>
              <a:rPr lang="en-IN" sz="1600" dirty="0" smtClean="0">
                <a:solidFill>
                  <a:srgbClr val="0070C0"/>
                </a:solidFill>
              </a:rPr>
              <a:t>The arterial supply to the thalamus </a:t>
            </a:r>
            <a:r>
              <a:rPr lang="en-IN" sz="1600" dirty="0" smtClean="0"/>
              <a:t>arises from the posterior communicating arteries and the </a:t>
            </a:r>
            <a:r>
              <a:rPr lang="en-IN" sz="1600" dirty="0" err="1" smtClean="0"/>
              <a:t>perimesencephalic</a:t>
            </a:r>
            <a:r>
              <a:rPr lang="en-IN" sz="1600" dirty="0" smtClean="0"/>
              <a:t> segment of the PCA.</a:t>
            </a:r>
          </a:p>
          <a:p>
            <a:pPr>
              <a:buNone/>
            </a:pPr>
            <a:endParaRPr lang="en-IN" sz="1600" dirty="0" smtClean="0"/>
          </a:p>
          <a:p>
            <a:r>
              <a:rPr lang="en-IN" sz="1600" dirty="0" smtClean="0"/>
              <a:t> </a:t>
            </a:r>
            <a:r>
              <a:rPr lang="en-IN" sz="1600" dirty="0" smtClean="0">
                <a:solidFill>
                  <a:srgbClr val="0070C0"/>
                </a:solidFill>
              </a:rPr>
              <a:t>The dorsal </a:t>
            </a:r>
            <a:r>
              <a:rPr lang="en-IN" sz="1600" dirty="0" err="1" smtClean="0">
                <a:solidFill>
                  <a:srgbClr val="0070C0"/>
                </a:solidFill>
              </a:rPr>
              <a:t>callosal</a:t>
            </a:r>
            <a:r>
              <a:rPr lang="en-IN" sz="1600" dirty="0" smtClean="0">
                <a:solidFill>
                  <a:srgbClr val="0070C0"/>
                </a:solidFill>
              </a:rPr>
              <a:t> artery or </a:t>
            </a:r>
            <a:r>
              <a:rPr lang="en-IN" sz="1600" dirty="0" err="1" smtClean="0">
                <a:solidFill>
                  <a:srgbClr val="0070C0"/>
                </a:solidFill>
              </a:rPr>
              <a:t>splenial</a:t>
            </a:r>
            <a:r>
              <a:rPr lang="en-IN" sz="1600" dirty="0" smtClean="0">
                <a:solidFill>
                  <a:srgbClr val="0070C0"/>
                </a:solidFill>
              </a:rPr>
              <a:t> branch </a:t>
            </a:r>
            <a:r>
              <a:rPr lang="en-IN" sz="1600" dirty="0" err="1" smtClean="0"/>
              <a:t>anastomoses</a:t>
            </a:r>
            <a:r>
              <a:rPr lang="en-IN" sz="1600" dirty="0" smtClean="0"/>
              <a:t> with distal branches of the ACA. </a:t>
            </a:r>
          </a:p>
          <a:p>
            <a:pPr>
              <a:buNone/>
            </a:pPr>
            <a:endParaRPr lang="en-IN" sz="1600" dirty="0" smtClean="0"/>
          </a:p>
          <a:p>
            <a:r>
              <a:rPr lang="en-IN" sz="1600" dirty="0" smtClean="0"/>
              <a:t>The PCA has four main cortical branches: the anterior temporal, posterior temporal, </a:t>
            </a:r>
            <a:r>
              <a:rPr lang="en-IN" sz="1600" dirty="0" err="1" smtClean="0"/>
              <a:t>parieto</a:t>
            </a:r>
            <a:r>
              <a:rPr lang="en-IN" sz="1600" dirty="0" smtClean="0"/>
              <a:t>-occipital, and </a:t>
            </a:r>
            <a:r>
              <a:rPr lang="en-IN" sz="1600" dirty="0" err="1" smtClean="0"/>
              <a:t>calcarine</a:t>
            </a:r>
            <a:r>
              <a:rPr lang="en-IN" sz="1600" dirty="0" smtClean="0"/>
              <a:t> arteries. The </a:t>
            </a:r>
            <a:r>
              <a:rPr lang="en-IN" sz="1600" dirty="0" err="1" smtClean="0"/>
              <a:t>calcarine</a:t>
            </a:r>
            <a:r>
              <a:rPr lang="en-IN" sz="1600" dirty="0" smtClean="0"/>
              <a:t>  artery supplies the visual cortex</a:t>
            </a:r>
            <a:endParaRPr lang="en-IN" sz="1600" dirty="0"/>
          </a:p>
        </p:txBody>
      </p:sp>
      <p:pic>
        <p:nvPicPr>
          <p:cNvPr id="4" name="Picture 2" descr="C:\Users\Sripadma\Desktop\27.jpg"/>
          <p:cNvPicPr>
            <a:picLocks noChangeAspect="1" noChangeArrowheads="1"/>
          </p:cNvPicPr>
          <p:nvPr/>
        </p:nvPicPr>
        <p:blipFill>
          <a:blip r:embed="rId2" cstate="print"/>
          <a:srcRect/>
          <a:stretch>
            <a:fillRect/>
          </a:stretch>
        </p:blipFill>
        <p:spPr bwMode="auto">
          <a:xfrm>
            <a:off x="4427984" y="764704"/>
            <a:ext cx="4536504" cy="59046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smtClean="0"/>
              <a:t>The terminal or cortical branches of the posterior cerebral artery supply the </a:t>
            </a:r>
            <a:r>
              <a:rPr lang="en-IN" sz="2400" dirty="0" err="1" smtClean="0"/>
              <a:t>inferomedial</a:t>
            </a:r>
            <a:r>
              <a:rPr lang="en-IN" sz="2400" dirty="0" smtClean="0"/>
              <a:t> part of the temporal lobe and the medial occipital lobe</a:t>
            </a:r>
          </a:p>
          <a:p>
            <a:pPr>
              <a:buNone/>
            </a:pPr>
            <a:endParaRPr lang="en-IN" sz="2400" dirty="0" smtClean="0"/>
          </a:p>
          <a:p>
            <a:pPr>
              <a:buNone/>
            </a:pPr>
            <a:endParaRPr lang="en-IN" sz="2400" dirty="0" smtClean="0"/>
          </a:p>
          <a:p>
            <a:r>
              <a:rPr lang="en-IN" sz="2400" dirty="0" smtClean="0">
                <a:solidFill>
                  <a:srgbClr val="0070C0"/>
                </a:solidFill>
              </a:rPr>
              <a:t>Occlusion of the posterior cerebral artery produces a greater variety of clinical effects than occlusion of any other artery because both the upper brainstem, which is crowded with important structures, and the </a:t>
            </a:r>
            <a:r>
              <a:rPr lang="en-IN" sz="2400" dirty="0" err="1" smtClean="0">
                <a:solidFill>
                  <a:srgbClr val="0070C0"/>
                </a:solidFill>
              </a:rPr>
              <a:t>inferomedial</a:t>
            </a:r>
            <a:r>
              <a:rPr lang="en-IN" sz="2400" dirty="0" smtClean="0">
                <a:solidFill>
                  <a:srgbClr val="0070C0"/>
                </a:solidFill>
              </a:rPr>
              <a:t> parts of the temporal and occipital lobes lie within its domain.</a:t>
            </a:r>
            <a:endParaRPr lang="en-IN" sz="2400"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VERTEBRAL  ARTERY</a:t>
            </a:r>
            <a:endParaRPr lang="en-IN" dirty="0"/>
          </a:p>
        </p:txBody>
      </p:sp>
      <p:sp>
        <p:nvSpPr>
          <p:cNvPr id="3" name="Content Placeholder 2"/>
          <p:cNvSpPr>
            <a:spLocks noGrp="1"/>
          </p:cNvSpPr>
          <p:nvPr>
            <p:ph idx="1"/>
          </p:nvPr>
        </p:nvSpPr>
        <p:spPr/>
        <p:txBody>
          <a:bodyPr>
            <a:normAutofit/>
          </a:bodyPr>
          <a:lstStyle/>
          <a:p>
            <a:r>
              <a:rPr lang="en-IN" sz="2400" dirty="0" smtClean="0"/>
              <a:t>The </a:t>
            </a:r>
            <a:r>
              <a:rPr lang="en-IN" sz="2400" dirty="0" smtClean="0">
                <a:solidFill>
                  <a:srgbClr val="0070C0"/>
                </a:solidFill>
              </a:rPr>
              <a:t>vertebral arteries are the chief arteries of the medulla</a:t>
            </a:r>
            <a:r>
              <a:rPr lang="en-IN" sz="2400" dirty="0" smtClean="0"/>
              <a:t>; each supplies the lower three-fourths of the pyramid, the medial </a:t>
            </a:r>
            <a:r>
              <a:rPr lang="en-IN" sz="2400" dirty="0" err="1" smtClean="0"/>
              <a:t>lemniscus</a:t>
            </a:r>
            <a:r>
              <a:rPr lang="en-IN" sz="2400" dirty="0" smtClean="0"/>
              <a:t>, all or nearly all of the retro-</a:t>
            </a:r>
            <a:r>
              <a:rPr lang="en-IN" sz="2400" dirty="0" err="1" smtClean="0"/>
              <a:t>olivary</a:t>
            </a:r>
            <a:r>
              <a:rPr lang="en-IN" sz="2400" dirty="0" smtClean="0"/>
              <a:t> (lateral </a:t>
            </a:r>
            <a:r>
              <a:rPr lang="en-IN" sz="2400" dirty="0" err="1" smtClean="0"/>
              <a:t>medullary</a:t>
            </a:r>
            <a:r>
              <a:rPr lang="en-IN" sz="2400" dirty="0" smtClean="0"/>
              <a:t>) region, the </a:t>
            </a:r>
            <a:r>
              <a:rPr lang="en-IN" sz="2400" dirty="0" err="1" smtClean="0"/>
              <a:t>restiform</a:t>
            </a:r>
            <a:r>
              <a:rPr lang="en-IN" sz="2400" dirty="0" smtClean="0"/>
              <a:t> body, and the </a:t>
            </a:r>
            <a:r>
              <a:rPr lang="en-IN" sz="2400" dirty="0" err="1" smtClean="0"/>
              <a:t>posteroinferior</a:t>
            </a:r>
            <a:r>
              <a:rPr lang="en-IN" sz="2400" dirty="0" smtClean="0"/>
              <a:t> part of the </a:t>
            </a:r>
            <a:r>
              <a:rPr lang="en-IN" sz="2400" dirty="0" err="1" smtClean="0"/>
              <a:t>cerebellar</a:t>
            </a:r>
            <a:r>
              <a:rPr lang="en-IN" sz="2400" dirty="0" smtClean="0"/>
              <a:t> hemisphere.</a:t>
            </a:r>
          </a:p>
          <a:p>
            <a:endParaRPr lang="en-US" sz="2400" dirty="0" smtClean="0"/>
          </a:p>
          <a:p>
            <a:r>
              <a:rPr lang="en-IN" sz="2400" dirty="0" smtClean="0"/>
              <a:t>The </a:t>
            </a:r>
            <a:r>
              <a:rPr lang="en-IN" sz="2400" dirty="0" smtClean="0">
                <a:solidFill>
                  <a:srgbClr val="0070C0"/>
                </a:solidFill>
              </a:rPr>
              <a:t>relative sizes of the vertebral arteries vary considerably</a:t>
            </a:r>
            <a:r>
              <a:rPr lang="en-IN" sz="2400" dirty="0" smtClean="0"/>
              <a:t>, and in approximately 10 percent of cases, one vessel is so small that the other is essentially the only artery of supply to the brainstem.</a:t>
            </a:r>
          </a:p>
          <a:p>
            <a:pPr>
              <a:buNone/>
            </a:pPr>
            <a:endParaRPr lang="en-IN"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sz="2400" dirty="0" smtClean="0"/>
              <a:t>The </a:t>
            </a:r>
            <a:r>
              <a:rPr lang="en-IN" sz="2400" dirty="0" err="1" smtClean="0"/>
              <a:t>posteroinferior</a:t>
            </a:r>
            <a:r>
              <a:rPr lang="en-IN" sz="2400" dirty="0" smtClean="0"/>
              <a:t> </a:t>
            </a:r>
            <a:r>
              <a:rPr lang="en-IN" sz="2400" dirty="0" err="1" smtClean="0"/>
              <a:t>cerebellar</a:t>
            </a:r>
            <a:r>
              <a:rPr lang="en-IN" sz="2400" dirty="0" smtClean="0"/>
              <a:t> artery (PICA) is usually a branch of the vertebral artery but can have a common origin with the AICA . </a:t>
            </a:r>
          </a:p>
          <a:p>
            <a:endParaRPr lang="en-IN" sz="2400" dirty="0"/>
          </a:p>
        </p:txBody>
      </p:sp>
      <p:pic>
        <p:nvPicPr>
          <p:cNvPr id="4" name="Picture 3" descr="pons  medulla.jpg"/>
          <p:cNvPicPr>
            <a:picLocks noChangeAspect="1"/>
          </p:cNvPicPr>
          <p:nvPr/>
        </p:nvPicPr>
        <p:blipFill>
          <a:blip r:embed="rId2" cstate="print"/>
          <a:stretch>
            <a:fillRect/>
          </a:stretch>
        </p:blipFill>
        <p:spPr>
          <a:xfrm>
            <a:off x="3995936" y="2708920"/>
            <a:ext cx="5148064" cy="41490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US" dirty="0" smtClean="0"/>
              <a:t>BASILAR ARTERY</a:t>
            </a:r>
            <a:endParaRPr lang="en-IN" dirty="0"/>
          </a:p>
        </p:txBody>
      </p:sp>
      <p:sp>
        <p:nvSpPr>
          <p:cNvPr id="3" name="Content Placeholder 2"/>
          <p:cNvSpPr>
            <a:spLocks noGrp="1"/>
          </p:cNvSpPr>
          <p:nvPr>
            <p:ph idx="1"/>
          </p:nvPr>
        </p:nvSpPr>
        <p:spPr>
          <a:xfrm>
            <a:off x="457200" y="1412776"/>
            <a:ext cx="8229600" cy="4968552"/>
          </a:xfrm>
        </p:spPr>
        <p:txBody>
          <a:bodyPr>
            <a:noAutofit/>
          </a:bodyPr>
          <a:lstStyle/>
          <a:p>
            <a:r>
              <a:rPr lang="en-IN" sz="2400" dirty="0" smtClean="0"/>
              <a:t>The </a:t>
            </a:r>
            <a:r>
              <a:rPr lang="en-IN" sz="2400" dirty="0" smtClean="0">
                <a:solidFill>
                  <a:srgbClr val="0070C0"/>
                </a:solidFill>
              </a:rPr>
              <a:t>branches </a:t>
            </a:r>
            <a:r>
              <a:rPr lang="en-IN" sz="2400" dirty="0" smtClean="0"/>
              <a:t>of the basilar artery may be instructively grouped as follows: </a:t>
            </a:r>
          </a:p>
          <a:p>
            <a:r>
              <a:rPr lang="en-IN" sz="2400" dirty="0" smtClean="0"/>
              <a:t>(1) </a:t>
            </a:r>
            <a:r>
              <a:rPr lang="en-IN" sz="2400" dirty="0" err="1" smtClean="0">
                <a:solidFill>
                  <a:srgbClr val="0070C0"/>
                </a:solidFill>
              </a:rPr>
              <a:t>paramedian</a:t>
            </a:r>
            <a:r>
              <a:rPr lang="en-IN" sz="2400" dirty="0" smtClean="0">
                <a:solidFill>
                  <a:srgbClr val="0070C0"/>
                </a:solidFill>
              </a:rPr>
              <a:t>,</a:t>
            </a:r>
            <a:r>
              <a:rPr lang="en-IN" sz="2400" dirty="0" smtClean="0"/>
              <a:t> 7 to 10 in number, supplying a wedge of </a:t>
            </a:r>
            <a:r>
              <a:rPr lang="en-IN" sz="2400" dirty="0" err="1" smtClean="0"/>
              <a:t>pons</a:t>
            </a:r>
            <a:r>
              <a:rPr lang="en-IN" sz="2400" dirty="0" smtClean="0"/>
              <a:t> on either side of the midline; </a:t>
            </a:r>
          </a:p>
          <a:p>
            <a:r>
              <a:rPr lang="en-IN" sz="2400" dirty="0" smtClean="0"/>
              <a:t>(2) </a:t>
            </a:r>
            <a:r>
              <a:rPr lang="en-IN" sz="2400" dirty="0" smtClean="0">
                <a:solidFill>
                  <a:srgbClr val="0070C0"/>
                </a:solidFill>
              </a:rPr>
              <a:t>short circumferential</a:t>
            </a:r>
            <a:r>
              <a:rPr lang="en-IN" sz="2400" dirty="0" smtClean="0"/>
              <a:t>, 5 to 7 in number, supplying the lateral two-thirds of the </a:t>
            </a:r>
            <a:r>
              <a:rPr lang="en-IN" sz="2400" dirty="0" err="1" smtClean="0"/>
              <a:t>pons</a:t>
            </a:r>
            <a:r>
              <a:rPr lang="en-IN" sz="2400" dirty="0" smtClean="0"/>
              <a:t> and the middle and superior </a:t>
            </a:r>
            <a:r>
              <a:rPr lang="en-IN" sz="2400" dirty="0" err="1" smtClean="0"/>
              <a:t>cerebellar</a:t>
            </a:r>
            <a:r>
              <a:rPr lang="en-IN" sz="2400" dirty="0" smtClean="0"/>
              <a:t> peduncles; </a:t>
            </a:r>
          </a:p>
          <a:p>
            <a:r>
              <a:rPr lang="en-IN" sz="2400" dirty="0" smtClean="0"/>
              <a:t>(3) </a:t>
            </a:r>
            <a:r>
              <a:rPr lang="en-IN" sz="2400" dirty="0" smtClean="0">
                <a:solidFill>
                  <a:srgbClr val="0070C0"/>
                </a:solidFill>
              </a:rPr>
              <a:t>long circumferential</a:t>
            </a:r>
            <a:r>
              <a:rPr lang="en-IN" sz="2400" dirty="0" smtClean="0"/>
              <a:t>, 2 on each side (the superior and anterior inferior </a:t>
            </a:r>
            <a:r>
              <a:rPr lang="en-IN" sz="2400" dirty="0" err="1" smtClean="0"/>
              <a:t>cerebellar</a:t>
            </a:r>
            <a:r>
              <a:rPr lang="en-IN" sz="2400" dirty="0" smtClean="0"/>
              <a:t> arteries), which run laterally around the </a:t>
            </a:r>
            <a:r>
              <a:rPr lang="en-IN" sz="2400" dirty="0" err="1" smtClean="0"/>
              <a:t>pons</a:t>
            </a:r>
            <a:r>
              <a:rPr lang="en-IN" sz="2400" dirty="0" smtClean="0"/>
              <a:t> to reach the </a:t>
            </a:r>
            <a:r>
              <a:rPr lang="en-IN" sz="2400" dirty="0" err="1" smtClean="0"/>
              <a:t>cerebellar</a:t>
            </a:r>
            <a:r>
              <a:rPr lang="en-IN" sz="2400" dirty="0" smtClean="0"/>
              <a:t> hemispheres </a:t>
            </a:r>
          </a:p>
          <a:p>
            <a:pPr>
              <a:buNone/>
            </a:pPr>
            <a:r>
              <a:rPr lang="en-IN" sz="2400" dirty="0" smtClean="0"/>
              <a:t>     (4) </a:t>
            </a:r>
            <a:r>
              <a:rPr lang="en-IN" sz="2400" dirty="0" smtClean="0">
                <a:solidFill>
                  <a:srgbClr val="0070C0"/>
                </a:solidFill>
              </a:rPr>
              <a:t>several </a:t>
            </a:r>
            <a:r>
              <a:rPr lang="en-IN" sz="2400" dirty="0" err="1" smtClean="0">
                <a:solidFill>
                  <a:srgbClr val="0070C0"/>
                </a:solidFill>
              </a:rPr>
              <a:t>paramedian</a:t>
            </a:r>
            <a:r>
              <a:rPr lang="en-IN" sz="2400" dirty="0" smtClean="0">
                <a:solidFill>
                  <a:srgbClr val="0070C0"/>
                </a:solidFill>
              </a:rPr>
              <a:t> </a:t>
            </a:r>
            <a:r>
              <a:rPr lang="en-IN" sz="2400" dirty="0" smtClean="0"/>
              <a:t>(</a:t>
            </a:r>
            <a:r>
              <a:rPr lang="en-IN" sz="2400" dirty="0" err="1" smtClean="0"/>
              <a:t>interpeduncular</a:t>
            </a:r>
            <a:r>
              <a:rPr lang="en-IN" sz="2400" dirty="0" smtClean="0"/>
              <a:t>) branches at the bifurcation of the basilar artery and origins of the posterior cerebral arteries supplying the high midbrain and medial </a:t>
            </a:r>
            <a:r>
              <a:rPr lang="en-IN" sz="2400" dirty="0" err="1" smtClean="0"/>
              <a:t>subthalamic</a:t>
            </a:r>
            <a:r>
              <a:rPr lang="en-IN" sz="2400" dirty="0" smtClean="0"/>
              <a:t> regions. </a:t>
            </a:r>
            <a:endParaRPr lang="en-IN"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US" dirty="0" smtClean="0"/>
              <a:t>CIRCLE OF WILLIS</a:t>
            </a:r>
            <a:endParaRPr lang="en-IN" dirty="0"/>
          </a:p>
        </p:txBody>
      </p:sp>
      <p:pic>
        <p:nvPicPr>
          <p:cNvPr id="6" name="Picture 4"/>
          <p:cNvPicPr>
            <a:picLocks noGrp="1" noChangeAspect="1" noChangeArrowheads="1"/>
          </p:cNvPicPr>
          <p:nvPr>
            <p:ph idx="1"/>
          </p:nvPr>
        </p:nvPicPr>
        <p:blipFill>
          <a:blip r:embed="rId2" cstate="print"/>
          <a:stretch>
            <a:fillRect/>
          </a:stretch>
        </p:blipFill>
        <p:spPr>
          <a:xfrm>
            <a:off x="5004048" y="1484785"/>
            <a:ext cx="4139952" cy="5184576"/>
          </a:xfrm>
        </p:spPr>
      </p:pic>
      <p:pic>
        <p:nvPicPr>
          <p:cNvPr id="6146" name="Picture 2" descr="C:\Users\Sripadma\Desktop\7.jpg"/>
          <p:cNvPicPr>
            <a:picLocks noChangeAspect="1" noChangeArrowheads="1"/>
          </p:cNvPicPr>
          <p:nvPr/>
        </p:nvPicPr>
        <p:blipFill>
          <a:blip r:embed="rId3" cstate="print"/>
          <a:srcRect/>
          <a:stretch>
            <a:fillRect/>
          </a:stretch>
        </p:blipFill>
        <p:spPr bwMode="auto">
          <a:xfrm>
            <a:off x="179512" y="1556792"/>
            <a:ext cx="4896544" cy="51125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ARTERIAL TERRITORIES</a:t>
            </a:r>
            <a:endParaRPr lang="en-IN" sz="4400" dirty="0"/>
          </a:p>
        </p:txBody>
      </p:sp>
      <p:pic>
        <p:nvPicPr>
          <p:cNvPr id="6146" name="Picture 2" descr="C:\Users\Sripadma\Desktop\6.jpg"/>
          <p:cNvPicPr>
            <a:picLocks noGrp="1" noChangeAspect="1" noChangeArrowheads="1"/>
          </p:cNvPicPr>
          <p:nvPr>
            <p:ph idx="1"/>
          </p:nvPr>
        </p:nvPicPr>
        <p:blipFill>
          <a:blip r:embed="rId2" cstate="print"/>
          <a:stretch>
            <a:fillRect/>
          </a:stretch>
        </p:blipFill>
        <p:spPr bwMode="auto">
          <a:xfrm>
            <a:off x="2014537" y="1881981"/>
            <a:ext cx="5114925" cy="42386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pPr algn="ctr"/>
            <a:r>
              <a:rPr lang="en-US" dirty="0" smtClean="0"/>
              <a:t> </a:t>
            </a:r>
            <a:r>
              <a:rPr lang="en-US" sz="4000" dirty="0" smtClean="0"/>
              <a:t>ARTERIAL TERRITORY LOCALIZATION                        TIA</a:t>
            </a:r>
            <a:endParaRPr lang="en-IN" sz="4000" dirty="0"/>
          </a:p>
        </p:txBody>
      </p:sp>
      <p:pic>
        <p:nvPicPr>
          <p:cNvPr id="7170" name="Picture 2" descr="C:\Users\Sripadma\Desktop\7.jpg"/>
          <p:cNvPicPr>
            <a:picLocks noGrp="1" noChangeAspect="1" noChangeArrowheads="1"/>
          </p:cNvPicPr>
          <p:nvPr>
            <p:ph idx="1"/>
          </p:nvPr>
        </p:nvPicPr>
        <p:blipFill>
          <a:blip r:embed="rId2" cstate="print"/>
          <a:stretch>
            <a:fillRect/>
          </a:stretch>
        </p:blipFill>
        <p:spPr bwMode="auto">
          <a:xfrm>
            <a:off x="179512" y="2132857"/>
            <a:ext cx="8712968" cy="41764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SCHEME OF PRESENTATION</a:t>
            </a:r>
            <a:endParaRPr lang="en-IN" dirty="0"/>
          </a:p>
        </p:txBody>
      </p:sp>
      <p:sp>
        <p:nvSpPr>
          <p:cNvPr id="3" name="Content Placeholder 2"/>
          <p:cNvSpPr>
            <a:spLocks noGrp="1"/>
          </p:cNvSpPr>
          <p:nvPr>
            <p:ph idx="1"/>
          </p:nvPr>
        </p:nvSpPr>
        <p:spPr/>
        <p:txBody>
          <a:bodyPr/>
          <a:lstStyle/>
          <a:p>
            <a:r>
              <a:rPr lang="en-US" dirty="0" smtClean="0"/>
              <a:t>Introduction</a:t>
            </a:r>
          </a:p>
          <a:p>
            <a:r>
              <a:rPr lang="en-US" dirty="0" smtClean="0"/>
              <a:t>Stroke syndrome classification</a:t>
            </a:r>
          </a:p>
          <a:p>
            <a:r>
              <a:rPr lang="en-US" dirty="0" smtClean="0"/>
              <a:t>Anatomy of vascular tree</a:t>
            </a:r>
          </a:p>
          <a:p>
            <a:r>
              <a:rPr lang="en-US" dirty="0" smtClean="0"/>
              <a:t>Stroke symptom localization by arterial territory</a:t>
            </a:r>
          </a:p>
          <a:p>
            <a:r>
              <a:rPr lang="en-US" dirty="0" smtClean="0"/>
              <a:t>Water shed infarcts</a:t>
            </a:r>
          </a:p>
          <a:p>
            <a:r>
              <a:rPr lang="en-US" dirty="0" err="1" smtClean="0"/>
              <a:t>Lacunar</a:t>
            </a:r>
            <a:r>
              <a:rPr lang="en-US" dirty="0" smtClean="0"/>
              <a:t> infarcts</a:t>
            </a:r>
          </a:p>
          <a:p>
            <a:r>
              <a:rPr lang="en-US" dirty="0" smtClean="0"/>
              <a:t>ICH syndromes</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296144"/>
          </a:xfrm>
        </p:spPr>
        <p:txBody>
          <a:bodyPr>
            <a:normAutofit/>
          </a:bodyPr>
          <a:lstStyle/>
          <a:p>
            <a:pPr algn="ctr"/>
            <a:r>
              <a:rPr lang="en-US" sz="3600" dirty="0" smtClean="0"/>
              <a:t>ARTERIAL TERRITORY LOCALIZATION</a:t>
            </a:r>
            <a:br>
              <a:rPr lang="en-US" sz="3600" dirty="0" smtClean="0"/>
            </a:br>
            <a:r>
              <a:rPr lang="en-US" sz="2800" dirty="0" smtClean="0"/>
              <a:t>MIDDLE CEREBRAL ARTERY SYNDROME</a:t>
            </a:r>
            <a:endParaRPr lang="en-IN" sz="2800" dirty="0"/>
          </a:p>
        </p:txBody>
      </p:sp>
      <p:sp>
        <p:nvSpPr>
          <p:cNvPr id="3" name="Content Placeholder 2"/>
          <p:cNvSpPr>
            <a:spLocks noGrp="1"/>
          </p:cNvSpPr>
          <p:nvPr>
            <p:ph idx="1"/>
          </p:nvPr>
        </p:nvSpPr>
        <p:spPr/>
        <p:txBody>
          <a:bodyPr>
            <a:normAutofit/>
          </a:bodyPr>
          <a:lstStyle/>
          <a:p>
            <a:r>
              <a:rPr lang="en-IN" sz="2400" dirty="0" smtClean="0"/>
              <a:t>The MCA territory is the most common site of ischemic stroke. The clinical picture of MCA territory infarction varies according to the site of occlusion (e.g., stem, superior division, inferior division, </a:t>
            </a:r>
            <a:r>
              <a:rPr lang="en-IN" sz="2400" dirty="0" err="1" smtClean="0"/>
              <a:t>lenticulostriate</a:t>
            </a:r>
            <a:r>
              <a:rPr lang="en-IN" sz="2400" dirty="0" smtClean="0"/>
              <a:t> branches) and the available collaterals.</a:t>
            </a:r>
          </a:p>
          <a:p>
            <a:r>
              <a:rPr lang="en-IN" sz="2400" dirty="0" err="1" smtClean="0">
                <a:solidFill>
                  <a:srgbClr val="0070C0"/>
                </a:solidFill>
              </a:rPr>
              <a:t>Contralateral</a:t>
            </a:r>
            <a:r>
              <a:rPr lang="en-IN" sz="2400" dirty="0" smtClean="0">
                <a:solidFill>
                  <a:srgbClr val="0070C0"/>
                </a:solidFill>
              </a:rPr>
              <a:t> weakness affecting the face, the arm, and, to a lesser extent, the leg is a common manifestation of MCA territory infarction</a:t>
            </a:r>
            <a:r>
              <a:rPr lang="en-IN" sz="2400" dirty="0" smtClean="0"/>
              <a:t>.</a:t>
            </a:r>
          </a:p>
          <a:p>
            <a:r>
              <a:rPr lang="en-IN" sz="2400" dirty="0" err="1" smtClean="0"/>
              <a:t>Contralateral</a:t>
            </a:r>
            <a:r>
              <a:rPr lang="en-IN" sz="2400" dirty="0" smtClean="0"/>
              <a:t> </a:t>
            </a:r>
            <a:r>
              <a:rPr lang="en-IN" sz="2400" dirty="0" err="1" smtClean="0"/>
              <a:t>hemisensory</a:t>
            </a:r>
            <a:r>
              <a:rPr lang="en-IN" sz="2400" dirty="0" smtClean="0"/>
              <a:t> loss involving the face, the arm, and, to a lesser extent, the leg is also frequent. </a:t>
            </a:r>
            <a:endParaRPr lang="en-IN"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600" dirty="0" smtClean="0"/>
              <a:t>The middle cerebral artery may be occluded in its stem, the portion that is distal to its origin at the distal internal carotid and proximal to its bifurcation. </a:t>
            </a:r>
          </a:p>
          <a:p>
            <a:r>
              <a:rPr lang="en-IN" sz="2600" dirty="0" smtClean="0"/>
              <a:t>An occlusion here blocks the flow in the small deep penetrating vessels as well as in superficial cortical branches</a:t>
            </a:r>
          </a:p>
          <a:p>
            <a:r>
              <a:rPr lang="en-IN" sz="2600" dirty="0" smtClean="0"/>
              <a:t> An occlusion at the distal end of the stem blocks the orifices of the divisions of the artery in the </a:t>
            </a:r>
            <a:r>
              <a:rPr lang="en-IN" sz="2600" dirty="0" err="1" smtClean="0"/>
              <a:t>sylvian</a:t>
            </a:r>
            <a:r>
              <a:rPr lang="en-IN" sz="2600" dirty="0" smtClean="0"/>
              <a:t> </a:t>
            </a:r>
            <a:r>
              <a:rPr lang="en-IN" sz="2600" dirty="0" err="1" smtClean="0"/>
              <a:t>sulcus</a:t>
            </a:r>
            <a:r>
              <a:rPr lang="en-IN" sz="2600" dirty="0" smtClean="0"/>
              <a:t> but leaves unaffected the more proximal deep penetrating vessels</a:t>
            </a:r>
            <a:r>
              <a:rPr lang="en-IN" dirty="0" smtClean="0"/>
              <a:t>.</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792088"/>
          </a:xfrm>
        </p:spPr>
        <p:txBody>
          <a:bodyPr>
            <a:normAutofit/>
          </a:bodyPr>
          <a:lstStyle/>
          <a:p>
            <a:r>
              <a:rPr lang="en-US" dirty="0" smtClean="0"/>
              <a:t>CLINICO ANATOMICAL CORELATE</a:t>
            </a:r>
            <a:endParaRPr lang="en-IN" dirty="0"/>
          </a:p>
        </p:txBody>
      </p:sp>
      <p:pic>
        <p:nvPicPr>
          <p:cNvPr id="9218" name="Picture 2" descr="C:\Users\Sripadma\Desktop\12.jpg"/>
          <p:cNvPicPr>
            <a:picLocks noGrp="1" noChangeAspect="1" noChangeArrowheads="1"/>
          </p:cNvPicPr>
          <p:nvPr>
            <p:ph idx="1"/>
          </p:nvPr>
        </p:nvPicPr>
        <p:blipFill>
          <a:blip r:embed="rId2" cstate="print"/>
          <a:srcRect/>
          <a:stretch>
            <a:fillRect/>
          </a:stretch>
        </p:blipFill>
        <p:spPr bwMode="auto">
          <a:xfrm>
            <a:off x="1403648" y="1916832"/>
            <a:ext cx="6264696" cy="424663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smtClean="0">
                <a:solidFill>
                  <a:srgbClr val="0070C0"/>
                </a:solidFill>
              </a:rPr>
              <a:t>Total occlusion of the stem manifests as </a:t>
            </a:r>
            <a:r>
              <a:rPr lang="en-IN" sz="2800" dirty="0" err="1" smtClean="0">
                <a:solidFill>
                  <a:srgbClr val="0070C0"/>
                </a:solidFill>
              </a:rPr>
              <a:t>contralateral</a:t>
            </a:r>
            <a:r>
              <a:rPr lang="en-IN" sz="2800" dirty="0" smtClean="0">
                <a:solidFill>
                  <a:srgbClr val="0070C0"/>
                </a:solidFill>
              </a:rPr>
              <a:t> </a:t>
            </a:r>
            <a:r>
              <a:rPr lang="en-IN" sz="2800" dirty="0" err="1" smtClean="0">
                <a:solidFill>
                  <a:srgbClr val="0070C0"/>
                </a:solidFill>
              </a:rPr>
              <a:t>hemiplegia</a:t>
            </a:r>
            <a:r>
              <a:rPr lang="en-IN" sz="2800" dirty="0" smtClean="0">
                <a:solidFill>
                  <a:srgbClr val="0070C0"/>
                </a:solidFill>
              </a:rPr>
              <a:t> (face, arm, and leg), </a:t>
            </a:r>
            <a:r>
              <a:rPr lang="en-IN" sz="2800" dirty="0" err="1" smtClean="0">
                <a:solidFill>
                  <a:srgbClr val="0070C0"/>
                </a:solidFill>
              </a:rPr>
              <a:t>hemianesthesia</a:t>
            </a:r>
            <a:r>
              <a:rPr lang="en-IN" sz="2800" dirty="0" smtClean="0">
                <a:solidFill>
                  <a:srgbClr val="0070C0"/>
                </a:solidFill>
              </a:rPr>
              <a:t>, and homonymous </a:t>
            </a:r>
            <a:r>
              <a:rPr lang="en-IN" sz="2800" dirty="0" err="1" smtClean="0">
                <a:solidFill>
                  <a:srgbClr val="0070C0"/>
                </a:solidFill>
              </a:rPr>
              <a:t>hemianopia</a:t>
            </a:r>
            <a:r>
              <a:rPr lang="en-IN" sz="2800" dirty="0" smtClean="0">
                <a:solidFill>
                  <a:srgbClr val="0070C0"/>
                </a:solidFill>
              </a:rPr>
              <a:t> with deviation of the head and eyes toward the side of the lesion</a:t>
            </a:r>
            <a:r>
              <a:rPr lang="en-IN" sz="2800" dirty="0" smtClean="0"/>
              <a:t>. </a:t>
            </a:r>
          </a:p>
          <a:p>
            <a:r>
              <a:rPr lang="en-IN" sz="2800" dirty="0" smtClean="0"/>
              <a:t>In addition, there is a variable but usually global aphasia with left hemispheric lesions and </a:t>
            </a:r>
            <a:r>
              <a:rPr lang="en-IN" sz="2800" dirty="0" err="1" smtClean="0"/>
              <a:t>anosognosia</a:t>
            </a:r>
            <a:r>
              <a:rPr lang="en-IN" sz="2800" dirty="0" smtClean="0"/>
              <a:t> and </a:t>
            </a:r>
            <a:r>
              <a:rPr lang="en-IN" sz="2800" dirty="0" err="1" smtClean="0"/>
              <a:t>amorphosynthesis</a:t>
            </a:r>
            <a:r>
              <a:rPr lang="en-IN" sz="2800" dirty="0" smtClean="0"/>
              <a:t> with  right-sided ones. </a:t>
            </a:r>
            <a:endParaRPr lang="en-IN"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MCA SYNDROME CONTD…….</a:t>
            </a:r>
            <a:endParaRPr lang="en-IN" sz="4000" dirty="0"/>
          </a:p>
        </p:txBody>
      </p:sp>
      <p:sp>
        <p:nvSpPr>
          <p:cNvPr id="3" name="Content Placeholder 2"/>
          <p:cNvSpPr>
            <a:spLocks noGrp="1"/>
          </p:cNvSpPr>
          <p:nvPr>
            <p:ph idx="1"/>
          </p:nvPr>
        </p:nvSpPr>
        <p:spPr/>
        <p:txBody>
          <a:bodyPr>
            <a:normAutofit/>
          </a:bodyPr>
          <a:lstStyle/>
          <a:p>
            <a:r>
              <a:rPr lang="en-IN" sz="2800" dirty="0" smtClean="0"/>
              <a:t>An embolus entering the middle cerebral artery most often lodges in one of its two main branches, the superior division or the inferior division </a:t>
            </a:r>
          </a:p>
          <a:p>
            <a:r>
              <a:rPr lang="en-IN" sz="2800" dirty="0" smtClean="0"/>
              <a:t>Major infarction in the territory of the superior division causes a dense </a:t>
            </a:r>
            <a:r>
              <a:rPr lang="en-IN" sz="2800" dirty="0" err="1" smtClean="0"/>
              <a:t>sensorimotor</a:t>
            </a:r>
            <a:r>
              <a:rPr lang="en-IN" sz="2800" dirty="0" smtClean="0"/>
              <a:t> deficit in the </a:t>
            </a:r>
            <a:r>
              <a:rPr lang="en-IN" sz="2800" dirty="0" err="1" smtClean="0"/>
              <a:t>contralateral</a:t>
            </a:r>
            <a:r>
              <a:rPr lang="en-IN" sz="2800" dirty="0" smtClean="0"/>
              <a:t> face, arm, and, to a lesser extent, leg as well as </a:t>
            </a:r>
            <a:r>
              <a:rPr lang="en-IN" sz="2800" dirty="0" err="1" smtClean="0"/>
              <a:t>ipsilateral</a:t>
            </a:r>
            <a:r>
              <a:rPr lang="en-IN" sz="2800" dirty="0" smtClean="0"/>
              <a:t> deviation of the head and eyes.</a:t>
            </a:r>
            <a:endParaRPr lang="en-IN"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smtClean="0"/>
              <a:t>With </a:t>
            </a:r>
            <a:r>
              <a:rPr lang="en-IN" sz="2800" dirty="0" smtClean="0">
                <a:solidFill>
                  <a:srgbClr val="0070C0"/>
                </a:solidFill>
              </a:rPr>
              <a:t>left-sided lesions there is initially a global aphasia, which changes gradually to a predominantly motor (</a:t>
            </a:r>
            <a:r>
              <a:rPr lang="en-IN" sz="2800" dirty="0" err="1" smtClean="0">
                <a:solidFill>
                  <a:srgbClr val="0070C0"/>
                </a:solidFill>
              </a:rPr>
              <a:t>Broca</a:t>
            </a:r>
            <a:r>
              <a:rPr lang="en-IN" sz="2800" dirty="0" smtClean="0">
                <a:solidFill>
                  <a:srgbClr val="0070C0"/>
                </a:solidFill>
              </a:rPr>
              <a:t>) aphasia</a:t>
            </a:r>
            <a:r>
              <a:rPr lang="en-IN" sz="2800" dirty="0" smtClean="0"/>
              <a:t>, with improvement in comprehension of spoken and written words and the emergence of an effortful, hesitant, grammatically simplified, and </a:t>
            </a:r>
            <a:r>
              <a:rPr lang="en-IN" sz="2800" dirty="0" err="1" smtClean="0"/>
              <a:t>dysmelodic</a:t>
            </a:r>
            <a:r>
              <a:rPr lang="en-IN" sz="2800" dirty="0" smtClean="0"/>
              <a:t> speech or there could be a </a:t>
            </a:r>
            <a:r>
              <a:rPr lang="en-IN" sz="2800" dirty="0" err="1" smtClean="0"/>
              <a:t>Broca</a:t>
            </a:r>
            <a:r>
              <a:rPr lang="en-IN" sz="2800" dirty="0" smtClean="0"/>
              <a:t> aphasia from the outset</a:t>
            </a:r>
            <a:endParaRPr lang="en-IN"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smtClean="0"/>
              <a:t>Occlusion of the inferior division of the middle cerebral artery is slightly less frequent than occlusion of the superior one, but again is nearly always due to Embolism. </a:t>
            </a:r>
          </a:p>
          <a:p>
            <a:r>
              <a:rPr lang="en-IN" sz="2800" dirty="0" smtClean="0"/>
              <a:t>The usual result in left-sided lesions is a </a:t>
            </a:r>
            <a:r>
              <a:rPr lang="en-IN" sz="2800" dirty="0" err="1" smtClean="0"/>
              <a:t>Wernicke</a:t>
            </a:r>
            <a:r>
              <a:rPr lang="en-IN" sz="2800" dirty="0" smtClean="0"/>
              <a:t> aphasia, which generally remains static for days or weeks, or a month or two, after which some improvement can be expected </a:t>
            </a:r>
            <a:endParaRPr lang="en-IN"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964488" cy="1152128"/>
          </a:xfrm>
        </p:spPr>
        <p:txBody>
          <a:bodyPr>
            <a:normAutofit/>
          </a:bodyPr>
          <a:lstStyle/>
          <a:p>
            <a:endParaRPr lang="en-IN" dirty="0"/>
          </a:p>
        </p:txBody>
      </p:sp>
      <p:sp>
        <p:nvSpPr>
          <p:cNvPr id="3" name="Content Placeholder 2"/>
          <p:cNvSpPr>
            <a:spLocks noGrp="1"/>
          </p:cNvSpPr>
          <p:nvPr>
            <p:ph idx="1"/>
          </p:nvPr>
        </p:nvSpPr>
        <p:spPr>
          <a:xfrm>
            <a:off x="457200" y="1196752"/>
            <a:ext cx="8229600" cy="5127848"/>
          </a:xfrm>
        </p:spPr>
        <p:txBody>
          <a:bodyPr>
            <a:normAutofit/>
          </a:bodyPr>
          <a:lstStyle/>
          <a:p>
            <a:pPr algn="ctr">
              <a:buNone/>
            </a:pPr>
            <a:r>
              <a:rPr lang="en-US" dirty="0" smtClean="0">
                <a:solidFill>
                  <a:schemeClr val="accent1"/>
                </a:solidFill>
              </a:rPr>
              <a:t>THE CAROTID ARTERY SYNDROME</a:t>
            </a:r>
          </a:p>
          <a:p>
            <a:pPr>
              <a:buNone/>
            </a:pPr>
            <a:r>
              <a:rPr lang="en-IN" dirty="0" smtClean="0"/>
              <a:t>    </a:t>
            </a:r>
            <a:r>
              <a:rPr lang="en-IN" sz="2800" dirty="0" smtClean="0">
                <a:solidFill>
                  <a:srgbClr val="0070C0"/>
                </a:solidFill>
              </a:rPr>
              <a:t>Unilateral loss of vision </a:t>
            </a:r>
            <a:r>
              <a:rPr lang="en-IN" sz="2800" dirty="0" smtClean="0"/>
              <a:t>in bright light may occur in patients with high-grade </a:t>
            </a:r>
            <a:r>
              <a:rPr lang="en-IN" sz="2800" dirty="0" err="1" smtClean="0"/>
              <a:t>stenosis</a:t>
            </a:r>
            <a:r>
              <a:rPr lang="en-IN" sz="2800" dirty="0" smtClean="0"/>
              <a:t> or occlusion of the </a:t>
            </a:r>
            <a:r>
              <a:rPr lang="en-IN" sz="2800" dirty="0" err="1" smtClean="0"/>
              <a:t>ipsilateral</a:t>
            </a:r>
            <a:r>
              <a:rPr lang="en-IN" sz="2800" dirty="0" smtClean="0"/>
              <a:t> carotid artery.</a:t>
            </a:r>
          </a:p>
          <a:p>
            <a:pPr>
              <a:buNone/>
            </a:pPr>
            <a:r>
              <a:rPr lang="en-IN" sz="2800" dirty="0" smtClean="0"/>
              <a:t>    Episodic bilateral vision impairment related exclusively to light exposure may occur with bilateral high-grade </a:t>
            </a:r>
            <a:r>
              <a:rPr lang="en-IN" sz="2800" dirty="0" err="1" smtClean="0"/>
              <a:t>stenosis</a:t>
            </a:r>
            <a:r>
              <a:rPr lang="en-IN" sz="2800" dirty="0" smtClean="0"/>
              <a:t> or occlusion of the ICA</a:t>
            </a:r>
            <a:r>
              <a:rPr lang="en-IN" dirty="0" smtClean="0"/>
              <a:t>.</a:t>
            </a:r>
          </a:p>
          <a:p>
            <a:pPr>
              <a:buNone/>
            </a:pPr>
            <a:r>
              <a:rPr lang="en-IN" dirty="0" smtClean="0"/>
              <a:t>    </a:t>
            </a:r>
            <a:r>
              <a:rPr lang="en-IN" sz="2600" dirty="0" err="1" smtClean="0"/>
              <a:t>Atherothrombotic</a:t>
            </a:r>
            <a:r>
              <a:rPr lang="en-IN" sz="2600" dirty="0" smtClean="0"/>
              <a:t> disease of the carotid system has a predilection for the bifurcation of the common carotid artery and the proximal ICA</a:t>
            </a:r>
            <a:endParaRPr lang="en-IN" sz="2600" dirty="0">
              <a:solidFill>
                <a:schemeClr val="accen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smtClean="0"/>
              <a:t>Patients with carotid artery occlusive disease may present with recurrent TIAs, an apoplectic or stepwise onset, or a slowly progressive neurologic deficit (</a:t>
            </a:r>
            <a:r>
              <a:rPr lang="en-IN" sz="2400" dirty="0" err="1" smtClean="0"/>
              <a:t>pseudotumoral</a:t>
            </a:r>
            <a:r>
              <a:rPr lang="en-IN" sz="2400" dirty="0" smtClean="0"/>
              <a:t> form). </a:t>
            </a:r>
          </a:p>
          <a:p>
            <a:endParaRPr lang="en-IN" sz="2400" dirty="0" smtClean="0"/>
          </a:p>
          <a:p>
            <a:r>
              <a:rPr lang="en-IN" sz="2400" dirty="0" smtClean="0"/>
              <a:t>Occlusion of the ICA in the neck may be totally asymptomatic in the presence of adequate collateral circulation, particularly if the occlusion develops slowly. </a:t>
            </a:r>
          </a:p>
          <a:p>
            <a:r>
              <a:rPr lang="en-IN" sz="2400" dirty="0" smtClean="0"/>
              <a:t>Infarction of the </a:t>
            </a:r>
            <a:r>
              <a:rPr lang="en-IN" sz="2400" dirty="0" err="1" smtClean="0"/>
              <a:t>homolateral</a:t>
            </a:r>
            <a:r>
              <a:rPr lang="en-IN" sz="2400" dirty="0" smtClean="0"/>
              <a:t> hemisphere may occur when the collateral circulation is inadequate</a:t>
            </a:r>
            <a:r>
              <a:rPr lang="en-IN" dirty="0" smtClean="0"/>
              <a:t>.</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700808"/>
            <a:ext cx="8229600" cy="5157192"/>
          </a:xfrm>
        </p:spPr>
        <p:txBody>
          <a:bodyPr>
            <a:normAutofit/>
          </a:bodyPr>
          <a:lstStyle/>
          <a:p>
            <a:r>
              <a:rPr lang="en-IN" sz="2400" dirty="0" smtClean="0"/>
              <a:t>The neurovascular examination may disclose a well-localized bruit in the mid- or upper cervical area.</a:t>
            </a:r>
          </a:p>
          <a:p>
            <a:pPr>
              <a:buNone/>
            </a:pPr>
            <a:endParaRPr lang="en-IN" sz="2400" dirty="0" smtClean="0"/>
          </a:p>
          <a:p>
            <a:r>
              <a:rPr lang="en-IN" sz="2400" dirty="0" smtClean="0">
                <a:solidFill>
                  <a:srgbClr val="0070C0"/>
                </a:solidFill>
              </a:rPr>
              <a:t>Severe </a:t>
            </a:r>
            <a:r>
              <a:rPr lang="en-IN" sz="2400" dirty="0" err="1" smtClean="0">
                <a:solidFill>
                  <a:srgbClr val="0070C0"/>
                </a:solidFill>
              </a:rPr>
              <a:t>stenosis</a:t>
            </a:r>
            <a:r>
              <a:rPr lang="en-IN" sz="2400" dirty="0" smtClean="0">
                <a:solidFill>
                  <a:srgbClr val="0070C0"/>
                </a:solidFill>
              </a:rPr>
              <a:t> or occlusion of the ICA may cause progressive or episodic weakness of one lower extremity, often aggravated or precipitated by standing or walking </a:t>
            </a:r>
            <a:r>
              <a:rPr lang="en-IN" sz="2400" dirty="0" smtClean="0"/>
              <a:t>.</a:t>
            </a:r>
          </a:p>
          <a:p>
            <a:pPr>
              <a:buNone/>
            </a:pPr>
            <a:endParaRPr lang="en-IN" sz="2400" dirty="0" smtClean="0"/>
          </a:p>
          <a:p>
            <a:pPr>
              <a:buNone/>
            </a:pPr>
            <a:r>
              <a:rPr lang="en-IN" sz="2400" dirty="0" smtClean="0"/>
              <a:t>     </a:t>
            </a:r>
            <a:r>
              <a:rPr lang="en-IN" sz="2400" dirty="0" smtClean="0">
                <a:solidFill>
                  <a:srgbClr val="0070C0"/>
                </a:solidFill>
              </a:rPr>
              <a:t>A cluster of TIAs (capsular  warning syndrome) </a:t>
            </a:r>
            <a:r>
              <a:rPr lang="en-IN" sz="2400" dirty="0" smtClean="0"/>
              <a:t>causing weakness of the </a:t>
            </a:r>
            <a:r>
              <a:rPr lang="en-IN" sz="2400" dirty="0" err="1" smtClean="0"/>
              <a:t>contralateral</a:t>
            </a:r>
            <a:r>
              <a:rPr lang="en-IN" sz="2400" dirty="0" smtClean="0"/>
              <a:t> </a:t>
            </a:r>
            <a:r>
              <a:rPr lang="en-IN" sz="2400" dirty="0" err="1" smtClean="0"/>
              <a:t>hemibody</a:t>
            </a:r>
            <a:r>
              <a:rPr lang="en-IN" sz="2400" dirty="0" smtClean="0"/>
              <a:t> and reflecting ischemia of a single </a:t>
            </a:r>
            <a:r>
              <a:rPr lang="en-IN" sz="2400" dirty="0" err="1" smtClean="0"/>
              <a:t>lenticulostriate</a:t>
            </a:r>
            <a:r>
              <a:rPr lang="en-IN" sz="2400" dirty="0" smtClean="0"/>
              <a:t> artery may occur hours to days before a stroke. </a:t>
            </a:r>
          </a:p>
          <a:p>
            <a:pPr>
              <a:buNone/>
            </a:pPr>
            <a:r>
              <a:rPr lang="en-IN" sz="2400" dirty="0" smtClean="0"/>
              <a:t>     </a:t>
            </a:r>
            <a:endParaRPr lang="en-IN"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endParaRPr lang="en-IN" dirty="0"/>
          </a:p>
        </p:txBody>
      </p:sp>
      <p:sp>
        <p:nvSpPr>
          <p:cNvPr id="3" name="Content Placeholder 2"/>
          <p:cNvSpPr>
            <a:spLocks noGrp="1"/>
          </p:cNvSpPr>
          <p:nvPr>
            <p:ph idx="1"/>
          </p:nvPr>
        </p:nvSpPr>
        <p:spPr>
          <a:xfrm>
            <a:off x="457200" y="1196752"/>
            <a:ext cx="8229600" cy="5661248"/>
          </a:xfrm>
        </p:spPr>
        <p:txBody>
          <a:bodyPr>
            <a:noAutofit/>
          </a:bodyPr>
          <a:lstStyle/>
          <a:p>
            <a:r>
              <a:rPr lang="en-IN" sz="2400" dirty="0" smtClean="0">
                <a:solidFill>
                  <a:schemeClr val="accent1"/>
                </a:solidFill>
              </a:rPr>
              <a:t>A stroke, or </a:t>
            </a:r>
            <a:r>
              <a:rPr lang="en-IN" sz="2400" dirty="0" err="1" smtClean="0">
                <a:solidFill>
                  <a:schemeClr val="accent1"/>
                </a:solidFill>
              </a:rPr>
              <a:t>cerebrovascular</a:t>
            </a:r>
            <a:r>
              <a:rPr lang="en-IN" sz="2400" dirty="0" smtClean="0">
                <a:solidFill>
                  <a:schemeClr val="accent1"/>
                </a:solidFill>
              </a:rPr>
              <a:t>  accident</a:t>
            </a:r>
            <a:r>
              <a:rPr lang="en-IN" sz="2400" dirty="0" smtClean="0"/>
              <a:t>, is defined by  abrupt onset of a neurologic deficit that is attributable to a focal vascular cause. </a:t>
            </a:r>
          </a:p>
          <a:p>
            <a:endParaRPr lang="en-IN" sz="2400" dirty="0" smtClean="0"/>
          </a:p>
          <a:p>
            <a:r>
              <a:rPr lang="en-IN" sz="2400" dirty="0" smtClean="0"/>
              <a:t> The clinical manifestations of stroke are highly variable because of the complex anatomy of the brain and its vasculature.</a:t>
            </a:r>
          </a:p>
          <a:p>
            <a:endParaRPr lang="en-IN" sz="2400" dirty="0" smtClean="0"/>
          </a:p>
          <a:p>
            <a:pPr>
              <a:buNone/>
            </a:pPr>
            <a:r>
              <a:rPr lang="en-IN" sz="2400" dirty="0" smtClean="0"/>
              <a:t>    The clinical picture that results from an occlusion of any one artery differs in minor ways from one patient to another. </a:t>
            </a:r>
            <a:endParaRPr lang="en-IN"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52128"/>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t>ANTERIOR CHOROIDAL ARTERY</a:t>
            </a:r>
            <a:br>
              <a:rPr lang="en-US" sz="3600" dirty="0" smtClean="0"/>
            </a:br>
            <a:r>
              <a:rPr lang="en-US" sz="3600" dirty="0" smtClean="0"/>
              <a:t> </a:t>
            </a:r>
            <a:endParaRPr lang="en-IN" sz="3600" dirty="0"/>
          </a:p>
        </p:txBody>
      </p:sp>
      <p:sp>
        <p:nvSpPr>
          <p:cNvPr id="3" name="Content Placeholder 2"/>
          <p:cNvSpPr>
            <a:spLocks noGrp="1"/>
          </p:cNvSpPr>
          <p:nvPr>
            <p:ph idx="1"/>
          </p:nvPr>
        </p:nvSpPr>
        <p:spPr/>
        <p:txBody>
          <a:bodyPr>
            <a:normAutofit/>
          </a:bodyPr>
          <a:lstStyle/>
          <a:p>
            <a:r>
              <a:rPr lang="en-IN" sz="2600" dirty="0" smtClean="0"/>
              <a:t>Infarction in the </a:t>
            </a:r>
            <a:r>
              <a:rPr lang="en-IN" sz="2600" dirty="0" err="1" smtClean="0"/>
              <a:t>AChA</a:t>
            </a:r>
            <a:r>
              <a:rPr lang="en-IN" sz="2600" dirty="0" smtClean="0"/>
              <a:t> territory typically results in </a:t>
            </a:r>
            <a:r>
              <a:rPr lang="en-IN" sz="2600" dirty="0" err="1" smtClean="0">
                <a:solidFill>
                  <a:srgbClr val="0070C0"/>
                </a:solidFill>
              </a:rPr>
              <a:t>hemiparesis</a:t>
            </a:r>
            <a:r>
              <a:rPr lang="en-IN" sz="2600" dirty="0" smtClean="0">
                <a:solidFill>
                  <a:srgbClr val="0070C0"/>
                </a:solidFill>
              </a:rPr>
              <a:t> due to involvement of the pyramidal tract in the posterior limb of the internal capsule</a:t>
            </a:r>
          </a:p>
          <a:p>
            <a:pPr>
              <a:buNone/>
            </a:pPr>
            <a:endParaRPr lang="en-IN" sz="2600" dirty="0" smtClean="0">
              <a:solidFill>
                <a:srgbClr val="0070C0"/>
              </a:solidFill>
            </a:endParaRPr>
          </a:p>
          <a:p>
            <a:r>
              <a:rPr lang="en-IN" sz="2600" dirty="0" smtClean="0"/>
              <a:t> </a:t>
            </a:r>
            <a:r>
              <a:rPr lang="en-IN" sz="2600" dirty="0" err="1" smtClean="0"/>
              <a:t>Hemisensory</a:t>
            </a:r>
            <a:r>
              <a:rPr lang="en-IN" sz="2600" dirty="0" smtClean="0"/>
              <a:t> loss due to involvement of the superior thalamic radiations situated in the </a:t>
            </a:r>
            <a:r>
              <a:rPr lang="en-IN" sz="2600" dirty="0" err="1" smtClean="0"/>
              <a:t>thalamolenticular</a:t>
            </a:r>
            <a:r>
              <a:rPr lang="en-IN" sz="2600" dirty="0" smtClean="0"/>
              <a:t> portion of the posterior limb of the internal capsule </a:t>
            </a:r>
          </a:p>
          <a:p>
            <a:pPr>
              <a:buNone/>
            </a:pPr>
            <a:endParaRPr lang="en-IN" sz="2600" dirty="0" smtClean="0"/>
          </a:p>
          <a:p>
            <a:r>
              <a:rPr lang="en-IN" sz="2600" dirty="0" smtClean="0"/>
              <a:t> </a:t>
            </a:r>
            <a:r>
              <a:rPr lang="en-IN" sz="2600" dirty="0"/>
              <a:t>H</a:t>
            </a:r>
            <a:r>
              <a:rPr lang="en-IN" sz="2600" dirty="0" smtClean="0"/>
              <a:t>omonymous </a:t>
            </a:r>
            <a:r>
              <a:rPr lang="en-IN" sz="2600" dirty="0" err="1" smtClean="0"/>
              <a:t>hemianopia</a:t>
            </a:r>
            <a:r>
              <a:rPr lang="en-IN" sz="2600" dirty="0" smtClean="0"/>
              <a:t> sparing the horizontal meridian</a:t>
            </a:r>
            <a:endParaRPr lang="en-IN" sz="2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smtClean="0"/>
              <a:t>Clinical syndromes with </a:t>
            </a:r>
            <a:r>
              <a:rPr lang="en-IN" sz="2400" dirty="0" err="1" smtClean="0">
                <a:solidFill>
                  <a:srgbClr val="0070C0"/>
                </a:solidFill>
              </a:rPr>
              <a:t>AChA</a:t>
            </a:r>
            <a:r>
              <a:rPr lang="en-IN" sz="2400" dirty="0" smtClean="0">
                <a:solidFill>
                  <a:srgbClr val="0070C0"/>
                </a:solidFill>
              </a:rPr>
              <a:t> infarction include a pure motor syndrome, a </a:t>
            </a:r>
            <a:r>
              <a:rPr lang="en-IN" sz="2400" dirty="0" err="1" smtClean="0">
                <a:solidFill>
                  <a:srgbClr val="0070C0"/>
                </a:solidFill>
              </a:rPr>
              <a:t>sensorimotor</a:t>
            </a:r>
            <a:r>
              <a:rPr lang="en-IN" sz="2400" dirty="0" smtClean="0">
                <a:solidFill>
                  <a:srgbClr val="0070C0"/>
                </a:solidFill>
              </a:rPr>
              <a:t> syndrome, and ataxic </a:t>
            </a:r>
            <a:r>
              <a:rPr lang="en-IN" sz="2400" dirty="0" err="1" smtClean="0">
                <a:solidFill>
                  <a:srgbClr val="0070C0"/>
                </a:solidFill>
              </a:rPr>
              <a:t>hemiparesis</a:t>
            </a:r>
            <a:r>
              <a:rPr lang="en-IN" sz="2400" dirty="0" smtClean="0"/>
              <a:t>.</a:t>
            </a:r>
          </a:p>
          <a:p>
            <a:endParaRPr lang="en-IN" sz="2400" dirty="0" smtClean="0"/>
          </a:p>
          <a:p>
            <a:r>
              <a:rPr lang="en-IN" sz="2400" dirty="0" smtClean="0"/>
              <a:t>Bilateral </a:t>
            </a:r>
            <a:r>
              <a:rPr lang="en-IN" sz="2400" dirty="0" err="1" smtClean="0"/>
              <a:t>AChA</a:t>
            </a:r>
            <a:r>
              <a:rPr lang="en-IN" sz="2400" dirty="0" smtClean="0"/>
              <a:t> infarction may result in bilateral capsular infarction, causing acute </a:t>
            </a:r>
            <a:r>
              <a:rPr lang="en-IN" sz="2400" dirty="0" err="1" smtClean="0"/>
              <a:t>pseudobulbar</a:t>
            </a:r>
            <a:r>
              <a:rPr lang="en-IN" sz="2400" dirty="0" smtClean="0"/>
              <a:t> </a:t>
            </a:r>
            <a:r>
              <a:rPr lang="en-IN" sz="2400" dirty="0" err="1" smtClean="0"/>
              <a:t>mutism</a:t>
            </a:r>
            <a:r>
              <a:rPr lang="en-IN" sz="2400" dirty="0" smtClean="0"/>
              <a:t> accompanied by varying degrees of facial </a:t>
            </a:r>
            <a:r>
              <a:rPr lang="en-IN" sz="2400" dirty="0" err="1" smtClean="0"/>
              <a:t>diplegia</a:t>
            </a:r>
            <a:r>
              <a:rPr lang="en-IN" sz="2400" dirty="0" smtClean="0"/>
              <a:t>, </a:t>
            </a:r>
            <a:r>
              <a:rPr lang="en-IN" sz="2400" dirty="0" err="1" smtClean="0"/>
              <a:t>hemiparesis</a:t>
            </a:r>
            <a:r>
              <a:rPr lang="en-IN" sz="2400" dirty="0" smtClean="0"/>
              <a:t>, </a:t>
            </a:r>
            <a:r>
              <a:rPr lang="en-IN" sz="2400" dirty="0" err="1" smtClean="0"/>
              <a:t>hemisensory</a:t>
            </a:r>
            <a:r>
              <a:rPr lang="en-IN" sz="2400" dirty="0" smtClean="0"/>
              <a:t> loss, lethargy, neglect, and affect changes </a:t>
            </a:r>
            <a:endParaRPr lang="en-IN"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ANTERIOR CEREBRAL ARTERY</a:t>
            </a:r>
            <a:endParaRPr lang="en-IN" sz="3200" dirty="0"/>
          </a:p>
        </p:txBody>
      </p:sp>
      <p:sp>
        <p:nvSpPr>
          <p:cNvPr id="3" name="Content Placeholder 2"/>
          <p:cNvSpPr>
            <a:spLocks noGrp="1"/>
          </p:cNvSpPr>
          <p:nvPr>
            <p:ph idx="1"/>
          </p:nvPr>
        </p:nvSpPr>
        <p:spPr/>
        <p:txBody>
          <a:bodyPr>
            <a:normAutofit/>
          </a:bodyPr>
          <a:lstStyle/>
          <a:p>
            <a:r>
              <a:rPr lang="en-IN" sz="2400" dirty="0" smtClean="0">
                <a:solidFill>
                  <a:srgbClr val="0070C0"/>
                </a:solidFill>
              </a:rPr>
              <a:t>Infarction in the ACA territory causes damage primarily to the medial frontal area</a:t>
            </a:r>
            <a:r>
              <a:rPr lang="en-IN" sz="2400" dirty="0" smtClean="0"/>
              <a:t>. </a:t>
            </a:r>
          </a:p>
          <a:p>
            <a:pPr>
              <a:buNone/>
            </a:pPr>
            <a:endParaRPr lang="en-IN" sz="2400" dirty="0" smtClean="0"/>
          </a:p>
          <a:p>
            <a:r>
              <a:rPr lang="en-IN" sz="2400" dirty="0" smtClean="0"/>
              <a:t>The clinical picture of an ACA territory infarction varies according to the site of occlusion and the available collaterals.</a:t>
            </a:r>
          </a:p>
          <a:p>
            <a:r>
              <a:rPr lang="en-IN" sz="2400" dirty="0" err="1" smtClean="0"/>
              <a:t>Contralateral</a:t>
            </a:r>
            <a:r>
              <a:rPr lang="en-IN" sz="2400" dirty="0" smtClean="0"/>
              <a:t> weakness involving primarily the lower extremity and, to a lesser extent, the arm</a:t>
            </a:r>
          </a:p>
          <a:p>
            <a:r>
              <a:rPr lang="en-IN" sz="2400" dirty="0" smtClean="0">
                <a:solidFill>
                  <a:srgbClr val="0070C0"/>
                </a:solidFill>
              </a:rPr>
              <a:t>Patients may display lack of initiative or </a:t>
            </a:r>
            <a:r>
              <a:rPr lang="en-IN" sz="2400" dirty="0" err="1" smtClean="0">
                <a:solidFill>
                  <a:srgbClr val="0070C0"/>
                </a:solidFill>
              </a:rPr>
              <a:t>abulia</a:t>
            </a:r>
            <a:r>
              <a:rPr lang="en-IN" sz="2400" dirty="0" smtClean="0">
                <a:solidFill>
                  <a:srgbClr val="0070C0"/>
                </a:solidFill>
              </a:rPr>
              <a:t>.</a:t>
            </a:r>
          </a:p>
          <a:p>
            <a:pPr>
              <a:buNone/>
            </a:pPr>
            <a:endParaRPr lang="en-IN" sz="2400" dirty="0"/>
          </a:p>
        </p:txBody>
      </p:sp>
      <p:pic>
        <p:nvPicPr>
          <p:cNvPr id="4" name="Picture 2" descr="C:\Users\Sripadma\Desktop\25.jpg"/>
          <p:cNvPicPr>
            <a:picLocks noChangeAspect="1" noChangeArrowheads="1"/>
          </p:cNvPicPr>
          <p:nvPr/>
        </p:nvPicPr>
        <p:blipFill>
          <a:blip r:embed="rId2" cstate="print"/>
          <a:srcRect/>
          <a:stretch>
            <a:fillRect/>
          </a:stretch>
        </p:blipFill>
        <p:spPr bwMode="auto">
          <a:xfrm>
            <a:off x="6300192" y="0"/>
            <a:ext cx="2843808" cy="126876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1" name="Picture 3" descr="C:\Users\Sripadma\Desktop\9.jpg"/>
          <p:cNvPicPr>
            <a:picLocks noGrp="1" noChangeAspect="1" noChangeArrowheads="1"/>
          </p:cNvPicPr>
          <p:nvPr>
            <p:ph idx="1"/>
          </p:nvPr>
        </p:nvPicPr>
        <p:blipFill>
          <a:blip r:embed="rId2" cstate="print"/>
          <a:srcRect/>
          <a:stretch>
            <a:fillRect/>
          </a:stretch>
        </p:blipFill>
        <p:spPr bwMode="auto">
          <a:xfrm>
            <a:off x="179512" y="1124745"/>
            <a:ext cx="3600400" cy="5328592"/>
          </a:xfrm>
          <a:prstGeom prst="rect">
            <a:avLst/>
          </a:prstGeom>
          <a:noFill/>
        </p:spPr>
      </p:pic>
      <p:pic>
        <p:nvPicPr>
          <p:cNvPr id="7172" name="Picture 4" descr="C:\Users\Sripadma\Desktop\10.jpg"/>
          <p:cNvPicPr>
            <a:picLocks noChangeAspect="1" noChangeArrowheads="1"/>
          </p:cNvPicPr>
          <p:nvPr/>
        </p:nvPicPr>
        <p:blipFill>
          <a:blip r:embed="rId3" cstate="print"/>
          <a:srcRect/>
          <a:stretch>
            <a:fillRect/>
          </a:stretch>
        </p:blipFill>
        <p:spPr bwMode="auto">
          <a:xfrm>
            <a:off x="3851920" y="1124744"/>
            <a:ext cx="5112568" cy="525658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Lesions involving, in addition to the </a:t>
            </a:r>
            <a:r>
              <a:rPr lang="en-IN" dirty="0" err="1" smtClean="0"/>
              <a:t>precentral</a:t>
            </a:r>
            <a:r>
              <a:rPr lang="en-IN" dirty="0" smtClean="0"/>
              <a:t> </a:t>
            </a:r>
            <a:r>
              <a:rPr lang="en-IN" dirty="0" err="1" smtClean="0"/>
              <a:t>gyrus</a:t>
            </a:r>
            <a:r>
              <a:rPr lang="en-IN" dirty="0" smtClean="0"/>
              <a:t>, the </a:t>
            </a:r>
            <a:r>
              <a:rPr lang="en-IN" dirty="0" err="1" smtClean="0">
                <a:solidFill>
                  <a:schemeClr val="accent1"/>
                </a:solidFill>
              </a:rPr>
              <a:t>premotor</a:t>
            </a:r>
            <a:r>
              <a:rPr lang="en-IN" dirty="0" smtClean="0">
                <a:solidFill>
                  <a:schemeClr val="accent1"/>
                </a:solidFill>
              </a:rPr>
              <a:t> cortex and the supplementary motor area</a:t>
            </a:r>
            <a:r>
              <a:rPr lang="en-IN" dirty="0" smtClean="0"/>
              <a:t> cause leg weakness, predominantly distal, and less severe proximal weakness of the arm.</a:t>
            </a:r>
          </a:p>
          <a:p>
            <a:r>
              <a:rPr lang="en-IN" dirty="0" smtClean="0"/>
              <a:t> Lesions affecting the medial part of the </a:t>
            </a:r>
            <a:r>
              <a:rPr lang="en-IN" dirty="0" err="1" smtClean="0"/>
              <a:t>premotor</a:t>
            </a:r>
            <a:r>
              <a:rPr lang="en-IN" dirty="0" smtClean="0"/>
              <a:t> cortex and the supplementary motor area, while sparing the </a:t>
            </a:r>
            <a:r>
              <a:rPr lang="en-IN" dirty="0" err="1" smtClean="0"/>
              <a:t>precentral</a:t>
            </a:r>
            <a:r>
              <a:rPr lang="en-IN" dirty="0" smtClean="0"/>
              <a:t> </a:t>
            </a:r>
            <a:r>
              <a:rPr lang="en-IN" dirty="0" err="1" smtClean="0"/>
              <a:t>gyrus</a:t>
            </a:r>
            <a:r>
              <a:rPr lang="en-IN" dirty="0" smtClean="0"/>
              <a:t>, cause a </a:t>
            </a:r>
            <a:r>
              <a:rPr lang="en-IN" dirty="0" err="1" smtClean="0"/>
              <a:t>contralateral</a:t>
            </a:r>
            <a:r>
              <a:rPr lang="en-IN" dirty="0" smtClean="0"/>
              <a:t> </a:t>
            </a:r>
            <a:r>
              <a:rPr lang="en-IN" dirty="0" err="1" smtClean="0"/>
              <a:t>hemiparesis</a:t>
            </a:r>
            <a:r>
              <a:rPr lang="en-IN" dirty="0" smtClean="0"/>
              <a:t>, more pronounced in the leg, and predominating proximally in both leg and arm.</a:t>
            </a:r>
          </a:p>
          <a:p>
            <a:r>
              <a:rPr lang="en-IN" dirty="0" smtClean="0"/>
              <a:t> Lesions of the internal capsule or brainstem cause proportional leg weakness. </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Autofit/>
          </a:bodyPr>
          <a:lstStyle/>
          <a:p>
            <a:r>
              <a:rPr lang="en-IN" sz="2400" dirty="0" smtClean="0"/>
              <a:t>With </a:t>
            </a:r>
            <a:r>
              <a:rPr lang="en-IN" sz="2400" dirty="0" smtClean="0">
                <a:solidFill>
                  <a:srgbClr val="0070C0"/>
                </a:solidFill>
              </a:rPr>
              <a:t>bilateral damage to the </a:t>
            </a:r>
            <a:r>
              <a:rPr lang="en-IN" sz="2400" dirty="0" err="1" smtClean="0">
                <a:solidFill>
                  <a:srgbClr val="0070C0"/>
                </a:solidFill>
              </a:rPr>
              <a:t>mesiofrontal</a:t>
            </a:r>
            <a:r>
              <a:rPr lang="en-IN" sz="2400" dirty="0" smtClean="0">
                <a:solidFill>
                  <a:srgbClr val="0070C0"/>
                </a:solidFill>
              </a:rPr>
              <a:t> region, patients may exhibit </a:t>
            </a:r>
            <a:r>
              <a:rPr lang="en-IN" sz="2400" dirty="0" err="1" smtClean="0">
                <a:solidFill>
                  <a:srgbClr val="0070C0"/>
                </a:solidFill>
              </a:rPr>
              <a:t>akinetic</a:t>
            </a:r>
            <a:r>
              <a:rPr lang="en-IN" sz="2400" dirty="0" smtClean="0">
                <a:solidFill>
                  <a:srgbClr val="0070C0"/>
                </a:solidFill>
              </a:rPr>
              <a:t> </a:t>
            </a:r>
            <a:r>
              <a:rPr lang="en-IN" sz="2400" dirty="0" err="1" smtClean="0">
                <a:solidFill>
                  <a:srgbClr val="0070C0"/>
                </a:solidFill>
              </a:rPr>
              <a:t>mutism</a:t>
            </a:r>
            <a:r>
              <a:rPr lang="en-IN" sz="2400" dirty="0" smtClean="0">
                <a:solidFill>
                  <a:srgbClr val="0070C0"/>
                </a:solidFill>
              </a:rPr>
              <a:t>, paraplegia, incontinence, and amnesia with apathy </a:t>
            </a:r>
          </a:p>
          <a:p>
            <a:r>
              <a:rPr lang="en-IN" sz="2400" dirty="0" smtClean="0"/>
              <a:t>Dominant medial frontal damage that includes the supplementary motor cortex may cause a disturbance of upper extremity control, including impaired bimanual coordination, the alien hand sign.</a:t>
            </a:r>
          </a:p>
          <a:p>
            <a:r>
              <a:rPr lang="en-IN" sz="2400" dirty="0" smtClean="0">
                <a:solidFill>
                  <a:srgbClr val="0070C0"/>
                </a:solidFill>
              </a:rPr>
              <a:t>Large right ACA infarctions may cause a </a:t>
            </a:r>
            <a:r>
              <a:rPr lang="en-IN" sz="2400" dirty="0" err="1" smtClean="0">
                <a:solidFill>
                  <a:srgbClr val="0070C0"/>
                </a:solidFill>
              </a:rPr>
              <a:t>hemiplegia</a:t>
            </a:r>
            <a:r>
              <a:rPr lang="en-IN" sz="2400" dirty="0" smtClean="0">
                <a:solidFill>
                  <a:srgbClr val="0070C0"/>
                </a:solidFill>
              </a:rPr>
              <a:t> with the arm and leg affected more than the face, marked sensory neglect</a:t>
            </a:r>
            <a:r>
              <a:rPr lang="en-IN" sz="2400" dirty="0" smtClean="0"/>
              <a:t>, impaired copying and </a:t>
            </a:r>
            <a:r>
              <a:rPr lang="en-IN" sz="2400" dirty="0" err="1" smtClean="0"/>
              <a:t>micrographia</a:t>
            </a:r>
            <a:r>
              <a:rPr lang="en-IN" sz="2400" dirty="0" smtClean="0"/>
              <a:t>.</a:t>
            </a:r>
          </a:p>
          <a:p>
            <a:endParaRPr lang="en-IN" sz="2400" dirty="0" smtClean="0">
              <a:solidFill>
                <a:srgbClr val="0070C0"/>
              </a:solidFill>
            </a:endParaRPr>
          </a:p>
          <a:p>
            <a:pPr>
              <a:buNone/>
            </a:pPr>
            <a:endParaRPr lang="en-IN"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79512" y="692696"/>
            <a:ext cx="8784976" cy="5832648"/>
          </a:xfrm>
        </p:spPr>
        <p:txBody>
          <a:bodyPr>
            <a:normAutofit/>
          </a:bodyPr>
          <a:lstStyle/>
          <a:p>
            <a:r>
              <a:rPr lang="en-IN" sz="2400" dirty="0" smtClean="0"/>
              <a:t>The syndrome of </a:t>
            </a:r>
            <a:r>
              <a:rPr lang="en-IN" sz="2400" dirty="0" err="1" smtClean="0">
                <a:solidFill>
                  <a:srgbClr val="0070C0"/>
                </a:solidFill>
              </a:rPr>
              <a:t>homolateral</a:t>
            </a:r>
            <a:r>
              <a:rPr lang="en-IN" sz="2400" dirty="0" smtClean="0">
                <a:solidFill>
                  <a:srgbClr val="0070C0"/>
                </a:solidFill>
              </a:rPr>
              <a:t> ataxia and </a:t>
            </a:r>
            <a:r>
              <a:rPr lang="en-IN" sz="2400" dirty="0" err="1" smtClean="0">
                <a:solidFill>
                  <a:srgbClr val="0070C0"/>
                </a:solidFill>
              </a:rPr>
              <a:t>crural</a:t>
            </a:r>
            <a:r>
              <a:rPr lang="en-IN" sz="2400" dirty="0" smtClean="0">
                <a:solidFill>
                  <a:srgbClr val="0070C0"/>
                </a:solidFill>
              </a:rPr>
              <a:t> paresis, with </a:t>
            </a:r>
            <a:r>
              <a:rPr lang="en-IN" sz="2400" dirty="0" err="1" smtClean="0">
                <a:solidFill>
                  <a:srgbClr val="0070C0"/>
                </a:solidFill>
              </a:rPr>
              <a:t>hemiparesis</a:t>
            </a:r>
            <a:r>
              <a:rPr lang="en-IN" sz="2400" dirty="0" smtClean="0"/>
              <a:t> that predominates in the leg and </a:t>
            </a:r>
            <a:r>
              <a:rPr lang="en-IN" sz="2400" dirty="0" err="1" smtClean="0"/>
              <a:t>homolateral</a:t>
            </a:r>
            <a:r>
              <a:rPr lang="en-IN" sz="2400" dirty="0" smtClean="0"/>
              <a:t> ataxia in the arm, can occur with superficial ACA infarcts in the </a:t>
            </a:r>
            <a:r>
              <a:rPr lang="en-IN" sz="2400" dirty="0" err="1" smtClean="0"/>
              <a:t>paracentral</a:t>
            </a:r>
            <a:r>
              <a:rPr lang="en-IN" sz="2400" dirty="0" smtClean="0"/>
              <a:t> area </a:t>
            </a:r>
          </a:p>
          <a:p>
            <a:endParaRPr lang="en-IN" sz="2400" dirty="0" smtClean="0"/>
          </a:p>
          <a:p>
            <a:r>
              <a:rPr lang="en-IN" sz="2400" dirty="0" smtClean="0"/>
              <a:t>Infarction in the territory of the medial </a:t>
            </a:r>
            <a:r>
              <a:rPr lang="en-IN" sz="2400" dirty="0" err="1" smtClean="0"/>
              <a:t>lenticulostriate</a:t>
            </a:r>
            <a:r>
              <a:rPr lang="en-IN" sz="2400" dirty="0" smtClean="0"/>
              <a:t> artery (artery of </a:t>
            </a:r>
            <a:r>
              <a:rPr lang="en-IN" sz="2400" dirty="0" err="1" smtClean="0"/>
              <a:t>Heubner</a:t>
            </a:r>
            <a:r>
              <a:rPr lang="en-IN" sz="2400" dirty="0" smtClean="0"/>
              <a:t>) results in </a:t>
            </a:r>
            <a:r>
              <a:rPr lang="en-IN" sz="2400" dirty="0" err="1" smtClean="0"/>
              <a:t>contralateral</a:t>
            </a:r>
            <a:r>
              <a:rPr lang="en-IN" sz="2400" dirty="0" smtClean="0"/>
              <a:t> weakness of the face and arm without accompanying sensory loss</a:t>
            </a:r>
          </a:p>
          <a:p>
            <a:endParaRPr lang="en-IN" sz="2400" dirty="0" smtClean="0"/>
          </a:p>
          <a:p>
            <a:r>
              <a:rPr lang="en-IN" sz="2400" dirty="0" smtClean="0"/>
              <a:t>Distal occlusion of the ACA may cause infarction localized to the caudate nucleus (occasionally extending to involve the anterior limb of the internal capsule and anterior </a:t>
            </a:r>
            <a:r>
              <a:rPr lang="en-IN" sz="2400" dirty="0" err="1" smtClean="0"/>
              <a:t>putamen</a:t>
            </a:r>
            <a:r>
              <a:rPr lang="en-IN" sz="2400" dirty="0" smtClean="0"/>
              <a:t>), resulting in slight, transient </a:t>
            </a:r>
            <a:r>
              <a:rPr lang="en-IN" sz="2400" dirty="0" err="1" smtClean="0"/>
              <a:t>hemiparesis</a:t>
            </a:r>
            <a:r>
              <a:rPr lang="en-IN" sz="2400" dirty="0" smtClean="0"/>
              <a:t>, </a:t>
            </a:r>
            <a:r>
              <a:rPr lang="en-IN" sz="2400" dirty="0" err="1" smtClean="0"/>
              <a:t>dysarthria</a:t>
            </a:r>
            <a:r>
              <a:rPr lang="en-IN" sz="2400" dirty="0" smtClean="0"/>
              <a:t>, </a:t>
            </a:r>
            <a:r>
              <a:rPr lang="en-IN" sz="2400" dirty="0" err="1" smtClean="0"/>
              <a:t>behavioral</a:t>
            </a:r>
            <a:r>
              <a:rPr lang="en-IN" sz="2400" dirty="0" smtClean="0"/>
              <a:t> and cognitive deficits.</a:t>
            </a:r>
            <a:endParaRPr lang="en-IN"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US" sz="3600" dirty="0" smtClean="0"/>
              <a:t>CALLOSAL DISCONNECTION SYNDROMES</a:t>
            </a:r>
            <a:endParaRPr lang="en-IN" sz="3600" dirty="0"/>
          </a:p>
        </p:txBody>
      </p:sp>
      <p:sp>
        <p:nvSpPr>
          <p:cNvPr id="6" name="Content Placeholder 5"/>
          <p:cNvSpPr>
            <a:spLocks noGrp="1"/>
          </p:cNvSpPr>
          <p:nvPr>
            <p:ph idx="1"/>
          </p:nvPr>
        </p:nvSpPr>
        <p:spPr>
          <a:xfrm>
            <a:off x="457200" y="1484784"/>
            <a:ext cx="3466728" cy="4839816"/>
          </a:xfrm>
        </p:spPr>
        <p:txBody>
          <a:bodyPr/>
          <a:lstStyle/>
          <a:p>
            <a:endParaRPr lang="en-US" dirty="0" smtClean="0"/>
          </a:p>
          <a:p>
            <a:r>
              <a:rPr lang="en-US" dirty="0" smtClean="0"/>
              <a:t>Verbal disconnection syndrome</a:t>
            </a:r>
          </a:p>
          <a:p>
            <a:endParaRPr lang="en-US" dirty="0" smtClean="0"/>
          </a:p>
          <a:p>
            <a:r>
              <a:rPr lang="en-US" dirty="0" smtClean="0"/>
              <a:t>Motor disconnection syndrome</a:t>
            </a:r>
            <a:endParaRPr lang="en-IN" dirty="0"/>
          </a:p>
        </p:txBody>
      </p:sp>
      <p:pic>
        <p:nvPicPr>
          <p:cNvPr id="7" name="Picture 3" descr="C:\Users\Sripadma\Desktop\11.jpg"/>
          <p:cNvPicPr>
            <a:picLocks noChangeAspect="1" noChangeArrowheads="1"/>
          </p:cNvPicPr>
          <p:nvPr/>
        </p:nvPicPr>
        <p:blipFill>
          <a:blip r:embed="rId2" cstate="print"/>
          <a:srcRect/>
          <a:stretch>
            <a:fillRect/>
          </a:stretch>
        </p:blipFill>
        <p:spPr bwMode="auto">
          <a:xfrm>
            <a:off x="4716016" y="1556792"/>
            <a:ext cx="4104456" cy="496855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POSTERIOR CEREBRAL ARTERY SYNDROME</a:t>
            </a:r>
            <a:endParaRPr lang="en-IN" sz="3600" dirty="0"/>
          </a:p>
        </p:txBody>
      </p:sp>
      <p:sp>
        <p:nvSpPr>
          <p:cNvPr id="3" name="Content Placeholder 2"/>
          <p:cNvSpPr>
            <a:spLocks noGrp="1"/>
          </p:cNvSpPr>
          <p:nvPr>
            <p:ph idx="1"/>
          </p:nvPr>
        </p:nvSpPr>
        <p:spPr/>
        <p:txBody>
          <a:bodyPr>
            <a:normAutofit/>
          </a:bodyPr>
          <a:lstStyle/>
          <a:p>
            <a:endParaRPr lang="en-IN" sz="2400" dirty="0" smtClean="0"/>
          </a:p>
          <a:p>
            <a:r>
              <a:rPr lang="en-IN" sz="2400" dirty="0" smtClean="0"/>
              <a:t>The clinical picture of PCA territory infarction varies according to the site of occlusion and the availability of collaterals. </a:t>
            </a:r>
          </a:p>
          <a:p>
            <a:pPr>
              <a:buNone/>
            </a:pPr>
            <a:endParaRPr lang="en-IN" sz="2400" dirty="0" smtClean="0"/>
          </a:p>
          <a:p>
            <a:r>
              <a:rPr lang="en-IN" sz="2400" dirty="0" smtClean="0"/>
              <a:t>Occlusion of the </a:t>
            </a:r>
            <a:r>
              <a:rPr lang="en-IN" sz="2400" dirty="0" err="1" smtClean="0">
                <a:solidFill>
                  <a:srgbClr val="0070C0"/>
                </a:solidFill>
              </a:rPr>
              <a:t>precommunal</a:t>
            </a:r>
            <a:r>
              <a:rPr lang="en-IN" sz="2400" dirty="0" smtClean="0">
                <a:solidFill>
                  <a:srgbClr val="0070C0"/>
                </a:solidFill>
              </a:rPr>
              <a:t> P1 segment causes midbrain, thalamic, and hemispheric infarction</a:t>
            </a:r>
            <a:r>
              <a:rPr lang="en-IN" sz="2400" dirty="0" smtClean="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sz="2400" dirty="0" smtClean="0"/>
          </a:p>
          <a:p>
            <a:r>
              <a:rPr lang="en-IN" sz="2400" dirty="0" smtClean="0"/>
              <a:t>For convenience of exposition, it is helpful to divide the posterior cerebral artery syndromes into three groups: </a:t>
            </a:r>
          </a:p>
          <a:p>
            <a:endParaRPr lang="en-IN" sz="2400" dirty="0" smtClean="0"/>
          </a:p>
          <a:p>
            <a:r>
              <a:rPr lang="en-IN" sz="2400" dirty="0" smtClean="0"/>
              <a:t>(1) </a:t>
            </a:r>
            <a:r>
              <a:rPr lang="en-IN" sz="2400" dirty="0" smtClean="0">
                <a:solidFill>
                  <a:srgbClr val="0070C0"/>
                </a:solidFill>
              </a:rPr>
              <a:t>anterior and proximal (involving </a:t>
            </a:r>
            <a:r>
              <a:rPr lang="en-IN" sz="2400" dirty="0" err="1" smtClean="0">
                <a:solidFill>
                  <a:srgbClr val="0070C0"/>
                </a:solidFill>
              </a:rPr>
              <a:t>interpeduncular</a:t>
            </a:r>
            <a:r>
              <a:rPr lang="en-IN" sz="2400" dirty="0" smtClean="0">
                <a:solidFill>
                  <a:srgbClr val="0070C0"/>
                </a:solidFill>
              </a:rPr>
              <a:t>, thalamic </a:t>
            </a:r>
            <a:r>
              <a:rPr lang="en-IN" sz="2400" dirty="0" err="1" smtClean="0">
                <a:solidFill>
                  <a:srgbClr val="0070C0"/>
                </a:solidFill>
              </a:rPr>
              <a:t>perforant</a:t>
            </a:r>
            <a:r>
              <a:rPr lang="en-IN" sz="2400" dirty="0" smtClean="0">
                <a:solidFill>
                  <a:srgbClr val="0070C0"/>
                </a:solidFill>
              </a:rPr>
              <a:t>, and </a:t>
            </a:r>
            <a:r>
              <a:rPr lang="en-IN" sz="2400" dirty="0" err="1" smtClean="0">
                <a:solidFill>
                  <a:srgbClr val="0070C0"/>
                </a:solidFill>
              </a:rPr>
              <a:t>thalamogeniculate</a:t>
            </a:r>
            <a:r>
              <a:rPr lang="en-IN" sz="2400" dirty="0" smtClean="0">
                <a:solidFill>
                  <a:srgbClr val="0070C0"/>
                </a:solidFill>
              </a:rPr>
              <a:t> branches), </a:t>
            </a:r>
          </a:p>
          <a:p>
            <a:r>
              <a:rPr lang="en-IN" sz="2400" dirty="0" smtClean="0">
                <a:solidFill>
                  <a:srgbClr val="0070C0"/>
                </a:solidFill>
              </a:rPr>
              <a:t>(2) cortical (inferior temporal and medial occipital)</a:t>
            </a:r>
          </a:p>
          <a:p>
            <a:pPr>
              <a:buNone/>
            </a:pPr>
            <a:r>
              <a:rPr lang="en-IN" sz="2400" dirty="0" smtClean="0">
                <a:solidFill>
                  <a:srgbClr val="0070C0"/>
                </a:solidFill>
              </a:rPr>
              <a:t>    (3) bilateral</a:t>
            </a:r>
            <a:r>
              <a:rPr lang="en-IN" sz="2400" dirty="0" smtClean="0"/>
              <a:t>.</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z="2800" dirty="0" smtClean="0"/>
              <a:t>There is </a:t>
            </a:r>
            <a:r>
              <a:rPr lang="en-IN" sz="2800" dirty="0" smtClean="0">
                <a:solidFill>
                  <a:schemeClr val="accent1"/>
                </a:solidFill>
              </a:rPr>
              <a:t>sufficient uniformity </a:t>
            </a:r>
            <a:r>
              <a:rPr lang="en-IN" sz="2800" dirty="0" smtClean="0"/>
              <a:t>to justify the assignment of a typical syndrome to each of the major arteries and their branches.</a:t>
            </a:r>
          </a:p>
          <a:p>
            <a:r>
              <a:rPr lang="en-US" dirty="0" smtClean="0">
                <a:solidFill>
                  <a:schemeClr val="accent1"/>
                </a:solidFill>
              </a:rPr>
              <a:t>Stroke syndrome classification </a:t>
            </a:r>
            <a:r>
              <a:rPr lang="en-US" dirty="0" smtClean="0"/>
              <a:t>helps in:</a:t>
            </a:r>
          </a:p>
          <a:p>
            <a:r>
              <a:rPr lang="en-US" dirty="0" smtClean="0"/>
              <a:t>1. Anatomical localization of lesion</a:t>
            </a:r>
          </a:p>
          <a:p>
            <a:r>
              <a:rPr lang="en-US" dirty="0" smtClean="0"/>
              <a:t>2. Determining the etiology of stroke</a:t>
            </a:r>
          </a:p>
          <a:p>
            <a:r>
              <a:rPr lang="en-US" dirty="0" smtClean="0"/>
              <a:t>3. Helps in better </a:t>
            </a:r>
            <a:r>
              <a:rPr lang="en-US" dirty="0" err="1" smtClean="0"/>
              <a:t>clinico</a:t>
            </a:r>
            <a:r>
              <a:rPr lang="en-US" dirty="0" smtClean="0"/>
              <a:t>-anatomical correlate with a better understanding of brain functioning</a:t>
            </a:r>
          </a:p>
          <a:p>
            <a:pPr>
              <a:buNone/>
            </a:pPr>
            <a:endParaRPr lang="en-US" dirty="0" smtClean="0"/>
          </a:p>
          <a:p>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en-US" sz="4000" dirty="0" smtClean="0"/>
              <a:t>THALAMIC SYNDROMES</a:t>
            </a:r>
            <a:endParaRPr lang="en-IN" sz="4000" dirty="0"/>
          </a:p>
        </p:txBody>
      </p:sp>
      <p:sp>
        <p:nvSpPr>
          <p:cNvPr id="3" name="Content Placeholder 2"/>
          <p:cNvSpPr>
            <a:spLocks noGrp="1"/>
          </p:cNvSpPr>
          <p:nvPr>
            <p:ph idx="1"/>
          </p:nvPr>
        </p:nvSpPr>
        <p:spPr/>
        <p:txBody>
          <a:bodyPr>
            <a:normAutofit fontScale="92500" lnSpcReduction="10000"/>
          </a:bodyPr>
          <a:lstStyle/>
          <a:p>
            <a:r>
              <a:rPr lang="en-IN" sz="2400" dirty="0" smtClean="0"/>
              <a:t>The main thalamic blood supply originates from the posterior communicating arteries and the </a:t>
            </a:r>
            <a:r>
              <a:rPr lang="en-IN" sz="2400" dirty="0" err="1" smtClean="0"/>
              <a:t>perimesencephalic</a:t>
            </a:r>
            <a:r>
              <a:rPr lang="en-IN" sz="2400" dirty="0" smtClean="0"/>
              <a:t>  segment of the PCA. </a:t>
            </a:r>
          </a:p>
          <a:p>
            <a:endParaRPr lang="en-US" sz="2400" dirty="0" smtClean="0"/>
          </a:p>
          <a:p>
            <a:pPr>
              <a:buNone/>
            </a:pPr>
            <a:r>
              <a:rPr lang="en-IN" sz="2400" dirty="0" smtClean="0"/>
              <a:t>    </a:t>
            </a:r>
            <a:r>
              <a:rPr lang="en-IN" sz="2400" dirty="0" smtClean="0">
                <a:solidFill>
                  <a:srgbClr val="0070C0"/>
                </a:solidFill>
              </a:rPr>
              <a:t>Thalamic infarctions </a:t>
            </a:r>
            <a:r>
              <a:rPr lang="en-IN" sz="2400" dirty="0" smtClean="0"/>
              <a:t>typically involve one of the four major vascular regions : </a:t>
            </a:r>
            <a:r>
              <a:rPr lang="en-IN" sz="2400" dirty="0" err="1" smtClean="0">
                <a:solidFill>
                  <a:srgbClr val="0070C0"/>
                </a:solidFill>
              </a:rPr>
              <a:t>posterolateral</a:t>
            </a:r>
            <a:r>
              <a:rPr lang="en-IN" sz="2400" dirty="0" smtClean="0">
                <a:solidFill>
                  <a:srgbClr val="0070C0"/>
                </a:solidFill>
              </a:rPr>
              <a:t>, anterior, </a:t>
            </a:r>
            <a:r>
              <a:rPr lang="en-IN" sz="2400" dirty="0" err="1" smtClean="0">
                <a:solidFill>
                  <a:srgbClr val="0070C0"/>
                </a:solidFill>
              </a:rPr>
              <a:t>paramedian</a:t>
            </a:r>
            <a:r>
              <a:rPr lang="en-IN" sz="2400" dirty="0" smtClean="0">
                <a:solidFill>
                  <a:srgbClr val="0070C0"/>
                </a:solidFill>
              </a:rPr>
              <a:t>, and dorsal .</a:t>
            </a:r>
          </a:p>
          <a:p>
            <a:r>
              <a:rPr lang="en-IN" sz="2400" dirty="0" err="1" smtClean="0">
                <a:solidFill>
                  <a:schemeClr val="accent1"/>
                </a:solidFill>
              </a:rPr>
              <a:t>Posterolateral</a:t>
            </a:r>
            <a:r>
              <a:rPr lang="en-IN" sz="2400" dirty="0" smtClean="0"/>
              <a:t> thalamic infarctions result from occlusion of the </a:t>
            </a:r>
            <a:r>
              <a:rPr lang="en-IN" sz="2400" dirty="0" err="1" smtClean="0"/>
              <a:t>thalamogeniculate</a:t>
            </a:r>
            <a:r>
              <a:rPr lang="en-IN" sz="2400" dirty="0" smtClean="0"/>
              <a:t> branches arising from the P2 segment of the PCA. </a:t>
            </a:r>
          </a:p>
          <a:p>
            <a:r>
              <a:rPr lang="en-IN" sz="2400" dirty="0" smtClean="0"/>
              <a:t>Three common clinical syndromes may occur: pure sensory stroke, </a:t>
            </a:r>
            <a:r>
              <a:rPr lang="en-IN" sz="2400" dirty="0" err="1" smtClean="0"/>
              <a:t>sensorimotor</a:t>
            </a:r>
            <a:r>
              <a:rPr lang="en-IN" sz="2400" dirty="0" smtClean="0"/>
              <a:t> stroke, and the thalamic syndrome of </a:t>
            </a:r>
            <a:r>
              <a:rPr lang="en-IN" sz="2400" dirty="0" err="1" smtClean="0"/>
              <a:t>Dejerine-Roussy</a:t>
            </a:r>
            <a:r>
              <a:rPr lang="en-IN" sz="2400" dirty="0" smtClean="0"/>
              <a:t>.</a:t>
            </a:r>
          </a:p>
          <a:p>
            <a:endParaRPr lang="en-IN"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descr="C:\Users\Sripadma\Desktop\15.jpg"/>
          <p:cNvPicPr>
            <a:picLocks noGrp="1" noChangeAspect="1" noChangeArrowheads="1"/>
          </p:cNvPicPr>
          <p:nvPr>
            <p:ph idx="1"/>
          </p:nvPr>
        </p:nvPicPr>
        <p:blipFill>
          <a:blip r:embed="rId2" cstate="print"/>
          <a:srcRect/>
          <a:stretch>
            <a:fillRect/>
          </a:stretch>
        </p:blipFill>
        <p:spPr bwMode="auto">
          <a:xfrm>
            <a:off x="1547664" y="692697"/>
            <a:ext cx="5688632" cy="590465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sz="2400" dirty="0" smtClean="0"/>
              <a:t>In the latter syndrome, the patient has </a:t>
            </a:r>
            <a:r>
              <a:rPr lang="en-IN" sz="2400" dirty="0" err="1" smtClean="0"/>
              <a:t>contralateral</a:t>
            </a:r>
            <a:r>
              <a:rPr lang="en-IN" sz="2400" dirty="0" smtClean="0"/>
              <a:t> sensory loss to all modalities, severe </a:t>
            </a:r>
            <a:r>
              <a:rPr lang="en-IN" sz="2400" dirty="0" err="1" smtClean="0"/>
              <a:t>dysesthesias</a:t>
            </a:r>
            <a:r>
              <a:rPr lang="en-IN" sz="2400" dirty="0" smtClean="0"/>
              <a:t> of the involved side </a:t>
            </a:r>
            <a:br>
              <a:rPr lang="en-IN" sz="2400" dirty="0" smtClean="0"/>
            </a:br>
            <a:r>
              <a:rPr lang="en-IN" sz="2400" dirty="0" smtClean="0"/>
              <a:t>(thalamic pain), vasomotor disturbances, transient </a:t>
            </a:r>
            <a:r>
              <a:rPr lang="en-IN" sz="2400" dirty="0" err="1" smtClean="0"/>
              <a:t>contralateral</a:t>
            </a:r>
            <a:r>
              <a:rPr lang="en-IN" sz="2400" dirty="0" smtClean="0"/>
              <a:t> </a:t>
            </a:r>
            <a:r>
              <a:rPr lang="en-IN" sz="2400" dirty="0" err="1" smtClean="0"/>
              <a:t>hemiparesis</a:t>
            </a:r>
            <a:r>
              <a:rPr lang="en-IN" sz="2400" dirty="0" smtClean="0"/>
              <a:t>, and </a:t>
            </a:r>
            <a:r>
              <a:rPr lang="en-IN" sz="2400" dirty="0" err="1" smtClean="0"/>
              <a:t>choreoathetoid</a:t>
            </a:r>
            <a:r>
              <a:rPr lang="en-IN" sz="2400" dirty="0" smtClean="0"/>
              <a:t> or ballistic movements.</a:t>
            </a:r>
          </a:p>
          <a:p>
            <a:r>
              <a:rPr lang="en-IN" sz="2400" dirty="0" smtClean="0"/>
              <a:t>Anterior thalamic infarction results form occlusion of the polar or </a:t>
            </a:r>
            <a:r>
              <a:rPr lang="en-IN" sz="2400" dirty="0" err="1" smtClean="0"/>
              <a:t>tuberothalamic</a:t>
            </a:r>
            <a:r>
              <a:rPr lang="en-IN" sz="2400" dirty="0" smtClean="0"/>
              <a:t> artery. </a:t>
            </a:r>
          </a:p>
          <a:p>
            <a:r>
              <a:rPr lang="en-IN" sz="2400" dirty="0" smtClean="0"/>
              <a:t>The main clinical manifestations consist of neuropsychological disturbances such as </a:t>
            </a:r>
            <a:r>
              <a:rPr lang="en-IN" sz="2400" dirty="0" err="1" smtClean="0"/>
              <a:t>abulia</a:t>
            </a:r>
            <a:r>
              <a:rPr lang="en-IN" sz="2400" dirty="0" smtClean="0"/>
              <a:t>, apathy, disorientation, lack of insight and personality changes, </a:t>
            </a:r>
            <a:r>
              <a:rPr lang="en-IN" sz="2400" dirty="0" err="1" smtClean="0"/>
              <a:t>contralateral</a:t>
            </a:r>
            <a:r>
              <a:rPr lang="en-IN" sz="2400" dirty="0" smtClean="0"/>
              <a:t> emotional-facial paresis, occasional </a:t>
            </a:r>
            <a:r>
              <a:rPr lang="en-IN" sz="2400" dirty="0" err="1" smtClean="0"/>
              <a:t>hemiparesis</a:t>
            </a:r>
            <a:r>
              <a:rPr lang="en-IN" sz="2400" dirty="0" smtClean="0"/>
              <a:t>, and visual field deficits.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smtClean="0"/>
              <a:t>Left-sided infarcts are associated with dysphasia; selective impairment in semantic memory may be seen, whereas </a:t>
            </a:r>
            <a:r>
              <a:rPr lang="en-IN" sz="2400" dirty="0" err="1" smtClean="0"/>
              <a:t>hemineglect</a:t>
            </a:r>
            <a:r>
              <a:rPr lang="en-IN" sz="2400" dirty="0" smtClean="0"/>
              <a:t> and alien hand syndrome may be seen primarily in patients with right-sided lesions</a:t>
            </a:r>
            <a:r>
              <a:rPr lang="en-IN" dirty="0" smtClean="0"/>
              <a:t>.</a:t>
            </a:r>
          </a:p>
          <a:p>
            <a:r>
              <a:rPr lang="en-IN" sz="2400" dirty="0" err="1" smtClean="0"/>
              <a:t>Paramedian</a:t>
            </a:r>
            <a:r>
              <a:rPr lang="en-IN" sz="2400" dirty="0" smtClean="0"/>
              <a:t> thalamic infarctions result from occlusion of the </a:t>
            </a:r>
            <a:r>
              <a:rPr lang="en-IN" sz="2400" dirty="0" err="1" smtClean="0"/>
              <a:t>paramedian</a:t>
            </a:r>
            <a:r>
              <a:rPr lang="en-IN" sz="2400" dirty="0" smtClean="0"/>
              <a:t> or thalamic and </a:t>
            </a:r>
            <a:r>
              <a:rPr lang="en-IN" sz="2400" dirty="0" err="1" smtClean="0"/>
              <a:t>subthalamic</a:t>
            </a:r>
            <a:r>
              <a:rPr lang="en-IN" sz="2400" dirty="0" smtClean="0"/>
              <a:t> arteries (</a:t>
            </a:r>
            <a:r>
              <a:rPr lang="en-IN" sz="2400" dirty="0" err="1" smtClean="0"/>
              <a:t>thalamoperforating</a:t>
            </a:r>
            <a:r>
              <a:rPr lang="en-IN" sz="2400" dirty="0" smtClean="0"/>
              <a:t> pedicle). The main clinical manifestations include somnolence or transient loss of consciousness, memory loss or mood disturbances, and vertical gaze abnormalities</a:t>
            </a:r>
            <a:r>
              <a:rPr lang="en-IN" dirty="0" smtClean="0"/>
              <a:t>.</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err="1" smtClean="0">
                <a:solidFill>
                  <a:srgbClr val="0070C0"/>
                </a:solidFill>
              </a:rPr>
              <a:t>Paramedian</a:t>
            </a:r>
            <a:r>
              <a:rPr lang="en-IN" sz="2400" dirty="0" smtClean="0">
                <a:solidFill>
                  <a:srgbClr val="0070C0"/>
                </a:solidFill>
              </a:rPr>
              <a:t> thalamic infarcts may also produce abnormal sleep and body core temperature abnormalities </a:t>
            </a:r>
            <a:r>
              <a:rPr lang="en-IN" sz="2400" dirty="0" smtClean="0"/>
              <a:t>; and bilateral eyelid tremor on voluntary eyelid closure. </a:t>
            </a:r>
          </a:p>
          <a:p>
            <a:pPr>
              <a:buNone/>
            </a:pPr>
            <a:endParaRPr lang="en-US" sz="2400" dirty="0" smtClean="0"/>
          </a:p>
          <a:p>
            <a:pPr>
              <a:buNone/>
            </a:pPr>
            <a:endParaRPr lang="en-IN" sz="2400" dirty="0" smtClean="0"/>
          </a:p>
          <a:p>
            <a:r>
              <a:rPr lang="en-IN" sz="2400" dirty="0" err="1" smtClean="0"/>
              <a:t>Paramedian</a:t>
            </a:r>
            <a:r>
              <a:rPr lang="en-IN" sz="2400" dirty="0" smtClean="0"/>
              <a:t> thalamic infarcts may be unilateral or bilateral, and often result from an embolic occlusion of the basilar apex, causing a disconnection between the thalamus and the frontal lobes.</a:t>
            </a:r>
            <a:endParaRPr lang="en-IN"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smtClean="0">
                <a:solidFill>
                  <a:srgbClr val="0070C0"/>
                </a:solidFill>
              </a:rPr>
              <a:t>Dorsal thalamic infarctions result from occlusion of the posterior </a:t>
            </a:r>
            <a:r>
              <a:rPr lang="en-IN" sz="2400" dirty="0" err="1" smtClean="0">
                <a:solidFill>
                  <a:srgbClr val="0070C0"/>
                </a:solidFill>
              </a:rPr>
              <a:t>choroidal</a:t>
            </a:r>
            <a:r>
              <a:rPr lang="en-IN" sz="2400" dirty="0" smtClean="0">
                <a:solidFill>
                  <a:srgbClr val="0070C0"/>
                </a:solidFill>
              </a:rPr>
              <a:t> arteries</a:t>
            </a:r>
            <a:r>
              <a:rPr lang="en-IN" sz="2400" dirty="0" smtClean="0"/>
              <a:t>. These infarctions are characterized by the presence of homonymous </a:t>
            </a:r>
            <a:r>
              <a:rPr lang="en-IN" sz="2400" dirty="0" err="1" smtClean="0"/>
              <a:t>quadrantanopia</a:t>
            </a:r>
            <a:r>
              <a:rPr lang="en-IN" sz="2400" dirty="0" smtClean="0"/>
              <a:t> or homonymous horizontal </a:t>
            </a:r>
            <a:r>
              <a:rPr lang="en-IN" sz="2400" dirty="0" err="1" smtClean="0"/>
              <a:t>sectoranopias</a:t>
            </a:r>
            <a:r>
              <a:rPr lang="en-IN" sz="2400" dirty="0" smtClean="0"/>
              <a:t>. </a:t>
            </a:r>
          </a:p>
          <a:p>
            <a:endParaRPr lang="en-US" sz="2400" dirty="0" smtClean="0"/>
          </a:p>
          <a:p>
            <a:pPr>
              <a:buNone/>
            </a:pPr>
            <a:endParaRPr lang="en-IN" sz="2400" dirty="0" smtClean="0"/>
          </a:p>
          <a:p>
            <a:r>
              <a:rPr lang="en-IN" sz="2400" dirty="0" smtClean="0"/>
              <a:t>There may also be an asymmetric </a:t>
            </a:r>
            <a:r>
              <a:rPr lang="en-IN" sz="2400" dirty="0" err="1" smtClean="0"/>
              <a:t>optokinetic</a:t>
            </a:r>
            <a:r>
              <a:rPr lang="en-IN" sz="2400" dirty="0" smtClean="0"/>
              <a:t> response and </a:t>
            </a:r>
            <a:r>
              <a:rPr lang="en-IN" sz="2400" dirty="0" err="1" smtClean="0"/>
              <a:t>hemibody</a:t>
            </a:r>
            <a:r>
              <a:rPr lang="en-IN" sz="2400" dirty="0" smtClean="0"/>
              <a:t> (face and arm) </a:t>
            </a:r>
            <a:r>
              <a:rPr lang="en-IN" sz="2400" dirty="0" err="1" smtClean="0"/>
              <a:t>hypesthesia</a:t>
            </a:r>
            <a:r>
              <a:rPr lang="en-IN" sz="2400" dirty="0" smtClean="0"/>
              <a:t>. Involvement of the </a:t>
            </a:r>
            <a:r>
              <a:rPr lang="en-IN" sz="2400" dirty="0" err="1" smtClean="0"/>
              <a:t>pulvinar</a:t>
            </a:r>
            <a:r>
              <a:rPr lang="en-IN" sz="2400" dirty="0" smtClean="0"/>
              <a:t> may account for thalamic aphasia.</a:t>
            </a:r>
            <a:endParaRPr lang="en-IN"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US" dirty="0" smtClean="0"/>
              <a:t>BRAINSTEM SYNDROMES : MEDULLA</a:t>
            </a:r>
            <a:endParaRPr lang="en-IN" dirty="0"/>
          </a:p>
        </p:txBody>
      </p:sp>
      <p:sp>
        <p:nvSpPr>
          <p:cNvPr id="3" name="Content Placeholder 2"/>
          <p:cNvSpPr>
            <a:spLocks noGrp="1"/>
          </p:cNvSpPr>
          <p:nvPr>
            <p:ph idx="1"/>
          </p:nvPr>
        </p:nvSpPr>
        <p:spPr/>
        <p:txBody>
          <a:bodyPr/>
          <a:lstStyle/>
          <a:p>
            <a:endParaRPr lang="en-IN" dirty="0"/>
          </a:p>
        </p:txBody>
      </p:sp>
      <p:pic>
        <p:nvPicPr>
          <p:cNvPr id="3074" name="Picture 2" descr="C:\Users\Sripadma\Desktop\13.jpg"/>
          <p:cNvPicPr>
            <a:picLocks noChangeAspect="1" noChangeArrowheads="1"/>
          </p:cNvPicPr>
          <p:nvPr/>
        </p:nvPicPr>
        <p:blipFill>
          <a:blip r:embed="rId3" cstate="print"/>
          <a:srcRect/>
          <a:stretch>
            <a:fillRect/>
          </a:stretch>
        </p:blipFill>
        <p:spPr bwMode="auto">
          <a:xfrm>
            <a:off x="323528" y="1916832"/>
            <a:ext cx="8496944" cy="460851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fontScale="90000"/>
          </a:bodyPr>
          <a:lstStyle/>
          <a:p>
            <a:endParaRPr lang="en-IN" dirty="0"/>
          </a:p>
        </p:txBody>
      </p:sp>
      <p:sp>
        <p:nvSpPr>
          <p:cNvPr id="3" name="Content Placeholder 2"/>
          <p:cNvSpPr>
            <a:spLocks noGrp="1"/>
          </p:cNvSpPr>
          <p:nvPr>
            <p:ph idx="1"/>
          </p:nvPr>
        </p:nvSpPr>
        <p:spPr>
          <a:xfrm>
            <a:off x="179512" y="1484784"/>
            <a:ext cx="5112568" cy="5373216"/>
          </a:xfrm>
        </p:spPr>
        <p:txBody>
          <a:bodyPr>
            <a:noAutofit/>
          </a:bodyPr>
          <a:lstStyle/>
          <a:p>
            <a:pPr algn="ctr">
              <a:buNone/>
            </a:pPr>
            <a:r>
              <a:rPr lang="en-IN" sz="2000" dirty="0" smtClean="0">
                <a:solidFill>
                  <a:schemeClr val="accent1"/>
                </a:solidFill>
              </a:rPr>
              <a:t>Lateral </a:t>
            </a:r>
            <a:r>
              <a:rPr lang="en-IN" sz="2000" dirty="0" err="1" smtClean="0">
                <a:solidFill>
                  <a:schemeClr val="accent1"/>
                </a:solidFill>
              </a:rPr>
              <a:t>medullary</a:t>
            </a:r>
            <a:r>
              <a:rPr lang="en-IN" sz="2000" dirty="0" smtClean="0">
                <a:solidFill>
                  <a:schemeClr val="accent1"/>
                </a:solidFill>
              </a:rPr>
              <a:t> syndrome</a:t>
            </a:r>
          </a:p>
          <a:p>
            <a:pPr>
              <a:buNone/>
            </a:pPr>
            <a:r>
              <a:rPr lang="en-IN" sz="2000" dirty="0" smtClean="0"/>
              <a:t>      </a:t>
            </a:r>
            <a:r>
              <a:rPr lang="en-IN" sz="2000" dirty="0" smtClean="0">
                <a:solidFill>
                  <a:schemeClr val="accent1"/>
                </a:solidFill>
              </a:rPr>
              <a:t>On side of lesion</a:t>
            </a:r>
          </a:p>
          <a:p>
            <a:r>
              <a:rPr lang="en-IN" sz="2000" dirty="0" smtClean="0"/>
              <a:t>Pain, numbness, impaired sensation over one-half the face</a:t>
            </a:r>
          </a:p>
          <a:p>
            <a:r>
              <a:rPr lang="en-IN" sz="2000" dirty="0" smtClean="0"/>
              <a:t>Ataxia of limbs, falling to side of lesion:</a:t>
            </a:r>
          </a:p>
          <a:p>
            <a:r>
              <a:rPr lang="en-IN" sz="2000" dirty="0" err="1" smtClean="0"/>
              <a:t>Nystagmus</a:t>
            </a:r>
            <a:r>
              <a:rPr lang="en-IN" sz="2000" dirty="0" smtClean="0"/>
              <a:t>, </a:t>
            </a:r>
            <a:r>
              <a:rPr lang="en-IN" sz="2000" dirty="0" err="1" smtClean="0"/>
              <a:t>diplopia</a:t>
            </a:r>
            <a:r>
              <a:rPr lang="en-IN" sz="2000" dirty="0" smtClean="0"/>
              <a:t>, </a:t>
            </a:r>
            <a:r>
              <a:rPr lang="en-IN" sz="2000" dirty="0" err="1" smtClean="0"/>
              <a:t>oscillopsia</a:t>
            </a:r>
            <a:r>
              <a:rPr lang="en-IN" sz="2000" dirty="0" smtClean="0"/>
              <a:t>, vertigo, nausea, vomiting</a:t>
            </a:r>
          </a:p>
          <a:p>
            <a:r>
              <a:rPr lang="en-IN" sz="2000" dirty="0" smtClean="0"/>
              <a:t>Horner's syndrome</a:t>
            </a:r>
          </a:p>
          <a:p>
            <a:r>
              <a:rPr lang="en-IN" sz="2000" dirty="0" err="1" smtClean="0"/>
              <a:t>Dysphagia</a:t>
            </a:r>
            <a:r>
              <a:rPr lang="en-IN" sz="2000" dirty="0" smtClean="0"/>
              <a:t>, hoarseness, </a:t>
            </a:r>
            <a:r>
              <a:rPr lang="en-IN" sz="2000" dirty="0" err="1" smtClean="0"/>
              <a:t>paral</a:t>
            </a:r>
            <a:endParaRPr lang="en-IN" sz="2000" dirty="0" smtClean="0"/>
          </a:p>
          <a:p>
            <a:r>
              <a:rPr lang="en-IN" sz="2000" dirty="0" smtClean="0"/>
              <a:t>Loss of taste</a:t>
            </a:r>
          </a:p>
          <a:p>
            <a:r>
              <a:rPr lang="en-IN" sz="2000" dirty="0" smtClean="0"/>
              <a:t>Numbness of </a:t>
            </a:r>
            <a:r>
              <a:rPr lang="en-IN" sz="2000" dirty="0" err="1" smtClean="0"/>
              <a:t>ipsilateral</a:t>
            </a:r>
            <a:r>
              <a:rPr lang="en-IN" sz="2000" dirty="0" smtClean="0"/>
              <a:t> arm, trunk, or leg</a:t>
            </a:r>
          </a:p>
          <a:p>
            <a:r>
              <a:rPr lang="en-IN" sz="2000" dirty="0" smtClean="0"/>
              <a:t>Weakness of lower face</a:t>
            </a:r>
          </a:p>
          <a:p>
            <a:r>
              <a:rPr lang="en-IN" sz="2000" dirty="0" smtClean="0">
                <a:solidFill>
                  <a:schemeClr val="accent1"/>
                </a:solidFill>
              </a:rPr>
              <a:t>On side opposite lesion</a:t>
            </a:r>
          </a:p>
          <a:p>
            <a:r>
              <a:rPr lang="en-IN" sz="2000" dirty="0" smtClean="0"/>
              <a:t>Impaired pain and thermal sense over half the body, sometimes face</a:t>
            </a:r>
          </a:p>
          <a:p>
            <a:endParaRPr lang="en-IN" sz="2000" dirty="0"/>
          </a:p>
        </p:txBody>
      </p:sp>
      <p:pic>
        <p:nvPicPr>
          <p:cNvPr id="11266" name="Picture 2" descr="C:\Users\Sripadma\Desktop\13.jpg"/>
          <p:cNvPicPr>
            <a:picLocks noChangeAspect="1" noChangeArrowheads="1"/>
          </p:cNvPicPr>
          <p:nvPr/>
        </p:nvPicPr>
        <p:blipFill>
          <a:blip r:embed="rId2" cstate="print"/>
          <a:srcRect/>
          <a:stretch>
            <a:fillRect/>
          </a:stretch>
        </p:blipFill>
        <p:spPr bwMode="auto">
          <a:xfrm>
            <a:off x="5292080" y="1484785"/>
            <a:ext cx="3600399" cy="345638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US" dirty="0" smtClean="0"/>
              <a:t>INFERIOR PONTINE</a:t>
            </a:r>
            <a:endParaRPr lang="en-IN" dirty="0"/>
          </a:p>
        </p:txBody>
      </p:sp>
      <p:sp>
        <p:nvSpPr>
          <p:cNvPr id="3" name="Content Placeholder 2"/>
          <p:cNvSpPr>
            <a:spLocks noGrp="1"/>
          </p:cNvSpPr>
          <p:nvPr>
            <p:ph idx="1"/>
          </p:nvPr>
        </p:nvSpPr>
        <p:spPr>
          <a:xfrm>
            <a:off x="3779912" y="1484784"/>
            <a:ext cx="5184576" cy="4752528"/>
          </a:xfrm>
        </p:spPr>
        <p:txBody>
          <a:bodyPr>
            <a:normAutofit fontScale="77500" lnSpcReduction="20000"/>
          </a:bodyPr>
          <a:lstStyle/>
          <a:p>
            <a:r>
              <a:rPr lang="en-IN" dirty="0" smtClean="0">
                <a:solidFill>
                  <a:schemeClr val="accent1"/>
                </a:solidFill>
              </a:rPr>
              <a:t>MEDIAL : On side of lesion</a:t>
            </a:r>
            <a:r>
              <a:rPr lang="en-IN" dirty="0" smtClean="0"/>
              <a:t/>
            </a:r>
            <a:br>
              <a:rPr lang="en-IN" dirty="0" smtClean="0"/>
            </a:br>
            <a:r>
              <a:rPr lang="en-IN" dirty="0" smtClean="0"/>
              <a:t>Paralysis of conjugate gaze to side of lesion</a:t>
            </a:r>
            <a:endParaRPr lang="en-IN" i="1" dirty="0" smtClean="0"/>
          </a:p>
          <a:p>
            <a:pPr>
              <a:buNone/>
            </a:pPr>
            <a:r>
              <a:rPr lang="en-IN" dirty="0" smtClean="0"/>
              <a:t>      </a:t>
            </a:r>
            <a:r>
              <a:rPr lang="en-IN" dirty="0" err="1" smtClean="0"/>
              <a:t>Nystagmus</a:t>
            </a:r>
            <a:r>
              <a:rPr lang="en-IN" i="1" dirty="0" smtClean="0"/>
              <a:t> </a:t>
            </a:r>
            <a:r>
              <a:rPr lang="en-IN" dirty="0" smtClean="0"/>
              <a:t>Ataxia of limbs and gait</a:t>
            </a:r>
            <a:br>
              <a:rPr lang="en-IN" dirty="0" smtClean="0"/>
            </a:br>
            <a:r>
              <a:rPr lang="en-IN" dirty="0" err="1" smtClean="0"/>
              <a:t>Diplopia</a:t>
            </a:r>
            <a:r>
              <a:rPr lang="en-IN" dirty="0" smtClean="0"/>
              <a:t> on lateral gaze</a:t>
            </a:r>
          </a:p>
          <a:p>
            <a:pPr>
              <a:buNone/>
            </a:pPr>
            <a:endParaRPr lang="en-IN" i="1" dirty="0" smtClean="0"/>
          </a:p>
          <a:p>
            <a:pPr>
              <a:buNone/>
            </a:pPr>
            <a:r>
              <a:rPr lang="en-IN" dirty="0" smtClean="0"/>
              <a:t>     </a:t>
            </a:r>
            <a:r>
              <a:rPr lang="en-IN" dirty="0" smtClean="0">
                <a:solidFill>
                  <a:schemeClr val="accent1"/>
                </a:solidFill>
              </a:rPr>
              <a:t>On side opposite lesion</a:t>
            </a:r>
            <a:r>
              <a:rPr lang="en-IN" dirty="0" smtClean="0"/>
              <a:t/>
            </a:r>
            <a:br>
              <a:rPr lang="en-IN" dirty="0" smtClean="0"/>
            </a:br>
            <a:r>
              <a:rPr lang="en-IN" dirty="0" smtClean="0"/>
              <a:t>Paralysis of face, arm, and leg: </a:t>
            </a:r>
            <a:br>
              <a:rPr lang="en-IN" dirty="0" smtClean="0"/>
            </a:br>
            <a:r>
              <a:rPr lang="en-IN" dirty="0" smtClean="0"/>
              <a:t>Impaired tactile and </a:t>
            </a:r>
            <a:r>
              <a:rPr lang="en-IN" dirty="0" err="1" smtClean="0"/>
              <a:t>proprioceptive</a:t>
            </a:r>
            <a:r>
              <a:rPr lang="en-IN" dirty="0" smtClean="0"/>
              <a:t> sense over one-half of the body</a:t>
            </a:r>
          </a:p>
          <a:p>
            <a:r>
              <a:rPr lang="en-IN" dirty="0" smtClean="0">
                <a:solidFill>
                  <a:schemeClr val="accent1"/>
                </a:solidFill>
              </a:rPr>
              <a:t>LATERAL :</a:t>
            </a:r>
          </a:p>
          <a:p>
            <a:r>
              <a:rPr lang="en-IN" dirty="0" smtClean="0">
                <a:solidFill>
                  <a:schemeClr val="accent1"/>
                </a:solidFill>
              </a:rPr>
              <a:t>On side of lesion</a:t>
            </a:r>
            <a:r>
              <a:rPr lang="en-IN" dirty="0" smtClean="0"/>
              <a:t/>
            </a:r>
            <a:br>
              <a:rPr lang="en-IN" dirty="0" smtClean="0"/>
            </a:br>
            <a:r>
              <a:rPr lang="en-IN" dirty="0" smtClean="0"/>
              <a:t>Horizontal and vertical </a:t>
            </a:r>
            <a:r>
              <a:rPr lang="en-IN" dirty="0" err="1" smtClean="0"/>
              <a:t>nystagmus</a:t>
            </a:r>
            <a:r>
              <a:rPr lang="en-IN" dirty="0" smtClean="0"/>
              <a:t>, vertigo, nausea, vomiting, </a:t>
            </a:r>
            <a:r>
              <a:rPr lang="en-IN" dirty="0" err="1" smtClean="0"/>
              <a:t>oscillopsia,Facial</a:t>
            </a:r>
            <a:r>
              <a:rPr lang="en-IN" dirty="0" smtClean="0"/>
              <a:t> paralysis</a:t>
            </a:r>
            <a:br>
              <a:rPr lang="en-IN" dirty="0" smtClean="0"/>
            </a:br>
            <a:r>
              <a:rPr lang="en-IN" dirty="0" smtClean="0"/>
              <a:t>Paralysis of conjugate gaze to side of lesion</a:t>
            </a:r>
            <a:br>
              <a:rPr lang="en-IN" dirty="0" smtClean="0"/>
            </a:br>
            <a:r>
              <a:rPr lang="en-IN" dirty="0" smtClean="0"/>
              <a:t>Deafness, tinnitus</a:t>
            </a:r>
            <a:br>
              <a:rPr lang="en-IN" dirty="0" smtClean="0"/>
            </a:br>
            <a:r>
              <a:rPr lang="en-IN" dirty="0" smtClean="0"/>
              <a:t>Ataxia</a:t>
            </a:r>
            <a:br>
              <a:rPr lang="en-IN" dirty="0" smtClean="0"/>
            </a:br>
            <a:r>
              <a:rPr lang="en-IN" dirty="0" smtClean="0"/>
              <a:t>Impaired sensation over face</a:t>
            </a:r>
            <a:endParaRPr lang="en-IN" i="1" dirty="0" smtClean="0"/>
          </a:p>
          <a:p>
            <a:r>
              <a:rPr lang="en-IN" dirty="0" smtClean="0"/>
              <a:t/>
            </a:r>
            <a:br>
              <a:rPr lang="en-IN" dirty="0" smtClean="0"/>
            </a:br>
            <a:r>
              <a:rPr lang="en-IN" dirty="0" smtClean="0">
                <a:solidFill>
                  <a:schemeClr val="accent1"/>
                </a:solidFill>
              </a:rPr>
              <a:t>On side opposite lesion</a:t>
            </a:r>
            <a:r>
              <a:rPr lang="en-IN" dirty="0" smtClean="0"/>
              <a:t/>
            </a:r>
            <a:br>
              <a:rPr lang="en-IN" dirty="0" smtClean="0"/>
            </a:br>
            <a:r>
              <a:rPr lang="en-IN" dirty="0" smtClean="0"/>
              <a:t>Impaired pain and thermal sense over one-half the body (may include face)</a:t>
            </a:r>
            <a:r>
              <a:rPr lang="en-IN" sz="1600" dirty="0" smtClean="0"/>
              <a:t/>
            </a:r>
            <a:br>
              <a:rPr lang="en-IN" sz="1600" dirty="0" smtClean="0"/>
            </a:br>
            <a:endParaRPr lang="en-IN" sz="1600" dirty="0" smtClean="0"/>
          </a:p>
          <a:p>
            <a:pPr>
              <a:buNone/>
            </a:pPr>
            <a:endParaRPr lang="en-IN" sz="2000" dirty="0"/>
          </a:p>
        </p:txBody>
      </p:sp>
      <p:pic>
        <p:nvPicPr>
          <p:cNvPr id="4098" name="Picture 2" descr="C:\Users\Sripadma\Desktop\14.jpg"/>
          <p:cNvPicPr>
            <a:picLocks noChangeAspect="1" noChangeArrowheads="1"/>
          </p:cNvPicPr>
          <p:nvPr/>
        </p:nvPicPr>
        <p:blipFill>
          <a:blip r:embed="rId2" cstate="print"/>
          <a:srcRect/>
          <a:stretch>
            <a:fillRect/>
          </a:stretch>
        </p:blipFill>
        <p:spPr bwMode="auto">
          <a:xfrm>
            <a:off x="0" y="1700808"/>
            <a:ext cx="4067944" cy="489654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 PONTINE</a:t>
            </a:r>
            <a:endParaRPr lang="en-IN" dirty="0"/>
          </a:p>
        </p:txBody>
      </p:sp>
      <p:sp>
        <p:nvSpPr>
          <p:cNvPr id="3" name="Content Placeholder 2"/>
          <p:cNvSpPr>
            <a:spLocks noGrp="1"/>
          </p:cNvSpPr>
          <p:nvPr>
            <p:ph idx="1"/>
          </p:nvPr>
        </p:nvSpPr>
        <p:spPr>
          <a:xfrm>
            <a:off x="4572000" y="1935480"/>
            <a:ext cx="4114800" cy="4389120"/>
          </a:xfrm>
        </p:spPr>
        <p:txBody>
          <a:bodyPr>
            <a:normAutofit lnSpcReduction="10000"/>
          </a:bodyPr>
          <a:lstStyle/>
          <a:p>
            <a:r>
              <a:rPr lang="en-IN" sz="1800" dirty="0" smtClean="0">
                <a:solidFill>
                  <a:schemeClr val="accent1"/>
                </a:solidFill>
              </a:rPr>
              <a:t>Medial</a:t>
            </a:r>
            <a:r>
              <a:rPr lang="en-IN" sz="1800" dirty="0" smtClean="0"/>
              <a:t>  : </a:t>
            </a:r>
            <a:r>
              <a:rPr lang="en-IN" sz="1800" dirty="0" smtClean="0">
                <a:solidFill>
                  <a:schemeClr val="accent1"/>
                </a:solidFill>
              </a:rPr>
              <a:t>On side of lesion</a:t>
            </a:r>
          </a:p>
          <a:p>
            <a:r>
              <a:rPr lang="en-IN" sz="1800" dirty="0" smtClean="0"/>
              <a:t>Ataxia of limbs and gait</a:t>
            </a:r>
          </a:p>
          <a:p>
            <a:r>
              <a:rPr lang="en-IN" sz="1800" dirty="0" smtClean="0">
                <a:solidFill>
                  <a:schemeClr val="accent1"/>
                </a:solidFill>
              </a:rPr>
              <a:t>On side opposite lesion</a:t>
            </a:r>
          </a:p>
          <a:p>
            <a:r>
              <a:rPr lang="en-IN" sz="1800" dirty="0" smtClean="0"/>
              <a:t>Paralysis of face, arm, and leg</a:t>
            </a:r>
          </a:p>
          <a:p>
            <a:r>
              <a:rPr lang="en-IN" sz="1800" dirty="0" smtClean="0"/>
              <a:t>Variable impaired touch and </a:t>
            </a:r>
            <a:r>
              <a:rPr lang="en-IN" sz="1800" dirty="0" err="1" smtClean="0"/>
              <a:t>proprioception</a:t>
            </a:r>
            <a:r>
              <a:rPr lang="en-IN" sz="1800" dirty="0" smtClean="0"/>
              <a:t> when lesion extends </a:t>
            </a:r>
            <a:r>
              <a:rPr lang="en-IN" sz="1800" dirty="0" err="1" smtClean="0"/>
              <a:t>posteriorly</a:t>
            </a:r>
            <a:endParaRPr lang="en-IN" sz="1800" dirty="0" smtClean="0"/>
          </a:p>
          <a:p>
            <a:r>
              <a:rPr lang="en-IN" sz="1800" dirty="0" smtClean="0">
                <a:solidFill>
                  <a:schemeClr val="accent1"/>
                </a:solidFill>
              </a:rPr>
              <a:t>Lateral :  On side of lesion</a:t>
            </a:r>
          </a:p>
          <a:p>
            <a:r>
              <a:rPr lang="en-IN" sz="1800" dirty="0" smtClean="0"/>
              <a:t>Ataxia of limbs</a:t>
            </a:r>
          </a:p>
          <a:p>
            <a:r>
              <a:rPr lang="en-IN" sz="1800" dirty="0" smtClean="0"/>
              <a:t>Paralysis of muscles of mastication</a:t>
            </a:r>
          </a:p>
          <a:p>
            <a:r>
              <a:rPr lang="en-IN" sz="1800" dirty="0" smtClean="0"/>
              <a:t>Impaired sensation over side of face</a:t>
            </a:r>
          </a:p>
          <a:p>
            <a:r>
              <a:rPr lang="en-IN" sz="1800" dirty="0" smtClean="0">
                <a:solidFill>
                  <a:schemeClr val="accent1"/>
                </a:solidFill>
              </a:rPr>
              <a:t>On side opposite lesion</a:t>
            </a:r>
          </a:p>
          <a:p>
            <a:r>
              <a:rPr lang="en-IN" sz="1800" dirty="0" smtClean="0"/>
              <a:t>Impaired pain and thermal sense on limbs and trunk</a:t>
            </a:r>
          </a:p>
          <a:p>
            <a:endParaRPr lang="en-IN" sz="1800" dirty="0" smtClean="0"/>
          </a:p>
          <a:p>
            <a:endParaRPr lang="en-IN" sz="1800" dirty="0" smtClean="0"/>
          </a:p>
          <a:p>
            <a:endParaRPr lang="en-IN" dirty="0"/>
          </a:p>
        </p:txBody>
      </p:sp>
      <p:pic>
        <p:nvPicPr>
          <p:cNvPr id="5122" name="Picture 2" descr="C:\Users\Sripadma\Desktop\15.jpg"/>
          <p:cNvPicPr>
            <a:picLocks noChangeAspect="1" noChangeArrowheads="1"/>
          </p:cNvPicPr>
          <p:nvPr/>
        </p:nvPicPr>
        <p:blipFill>
          <a:blip r:embed="rId2" cstate="print"/>
          <a:srcRect/>
          <a:stretch>
            <a:fillRect/>
          </a:stretch>
        </p:blipFill>
        <p:spPr bwMode="auto">
          <a:xfrm>
            <a:off x="0" y="1844824"/>
            <a:ext cx="4860032" cy="46805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ANTERIOR CIRCULATION</a:t>
            </a:r>
            <a:endParaRPr lang="en-IN" dirty="0"/>
          </a:p>
        </p:txBody>
      </p:sp>
      <p:sp>
        <p:nvSpPr>
          <p:cNvPr id="3" name="Content Placeholder 2"/>
          <p:cNvSpPr>
            <a:spLocks noGrp="1"/>
          </p:cNvSpPr>
          <p:nvPr>
            <p:ph idx="1"/>
          </p:nvPr>
        </p:nvSpPr>
        <p:spPr/>
        <p:txBody>
          <a:bodyPr>
            <a:normAutofit lnSpcReduction="10000"/>
          </a:bodyPr>
          <a:lstStyle/>
          <a:p>
            <a:r>
              <a:rPr lang="en-IN" sz="2400" dirty="0" smtClean="0"/>
              <a:t>The carotid system consists of three major arteries the common carotid, internal carotid and external carotid.</a:t>
            </a:r>
          </a:p>
          <a:p>
            <a:pPr>
              <a:buNone/>
            </a:pPr>
            <a:endParaRPr lang="en-IN" sz="2400" dirty="0" smtClean="0"/>
          </a:p>
          <a:p>
            <a:r>
              <a:rPr lang="en-IN" sz="2400" dirty="0" smtClean="0"/>
              <a:t> The common carotids ascend in the neck to the C4 level, just below the angle of the jaw, where each divides into external and internal branches .</a:t>
            </a:r>
          </a:p>
          <a:p>
            <a:endParaRPr lang="en-US" sz="2400" dirty="0" smtClean="0"/>
          </a:p>
          <a:p>
            <a:r>
              <a:rPr lang="en-US" sz="2400" dirty="0" smtClean="0">
                <a:solidFill>
                  <a:schemeClr val="accent1"/>
                </a:solidFill>
              </a:rPr>
              <a:t>Course of ICA </a:t>
            </a:r>
            <a:r>
              <a:rPr lang="en-US" sz="2400" dirty="0" smtClean="0"/>
              <a:t>:</a:t>
            </a:r>
          </a:p>
          <a:p>
            <a:r>
              <a:rPr lang="en-US" sz="2400" dirty="0" smtClean="0"/>
              <a:t>Cervical</a:t>
            </a:r>
          </a:p>
          <a:p>
            <a:r>
              <a:rPr lang="en-US" sz="2400" dirty="0" err="1" smtClean="0"/>
              <a:t>Petrosal</a:t>
            </a:r>
            <a:endParaRPr lang="en-US" sz="2400" dirty="0" smtClean="0"/>
          </a:p>
          <a:p>
            <a:r>
              <a:rPr lang="en-US" sz="2400" dirty="0" smtClean="0"/>
              <a:t>Cavernous</a:t>
            </a:r>
            <a:endParaRPr lang="en-IN" sz="2400" dirty="0" smtClean="0"/>
          </a:p>
          <a:p>
            <a:endParaRPr lang="en-IN" sz="2400" dirty="0"/>
          </a:p>
        </p:txBody>
      </p:sp>
      <p:pic>
        <p:nvPicPr>
          <p:cNvPr id="4" name="Picture 2" descr="C:\Users\Sripadma\Desktop\1.jpg"/>
          <p:cNvPicPr>
            <a:picLocks noChangeAspect="1" noChangeArrowheads="1"/>
          </p:cNvPicPr>
          <p:nvPr/>
        </p:nvPicPr>
        <p:blipFill>
          <a:blip r:embed="rId2" cstate="print"/>
          <a:srcRect/>
          <a:stretch>
            <a:fillRect/>
          </a:stretch>
        </p:blipFill>
        <p:spPr bwMode="auto">
          <a:xfrm>
            <a:off x="5436096" y="3789040"/>
            <a:ext cx="3456384" cy="3068959"/>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20656"/>
          </a:xfrm>
        </p:spPr>
        <p:txBody>
          <a:bodyPr>
            <a:normAutofit fontScale="90000"/>
          </a:bodyPr>
          <a:lstStyle/>
          <a:p>
            <a:r>
              <a:rPr lang="en-US" dirty="0" smtClean="0"/>
              <a:t>SUPERIOR PONTINE</a:t>
            </a:r>
            <a:endParaRPr lang="en-IN" dirty="0"/>
          </a:p>
        </p:txBody>
      </p:sp>
      <p:sp>
        <p:nvSpPr>
          <p:cNvPr id="3" name="Content Placeholder 2"/>
          <p:cNvSpPr>
            <a:spLocks noGrp="1"/>
          </p:cNvSpPr>
          <p:nvPr>
            <p:ph idx="1"/>
          </p:nvPr>
        </p:nvSpPr>
        <p:spPr>
          <a:xfrm>
            <a:off x="4499992" y="980728"/>
            <a:ext cx="4464496" cy="5472608"/>
          </a:xfrm>
        </p:spPr>
        <p:txBody>
          <a:bodyPr>
            <a:noAutofit/>
          </a:bodyPr>
          <a:lstStyle/>
          <a:p>
            <a:r>
              <a:rPr lang="en-IN" sz="1600" dirty="0" smtClean="0">
                <a:solidFill>
                  <a:schemeClr val="accent1"/>
                </a:solidFill>
              </a:rPr>
              <a:t>Medial On side of lesion</a:t>
            </a:r>
          </a:p>
          <a:p>
            <a:r>
              <a:rPr lang="en-IN" sz="1600" dirty="0" err="1" smtClean="0"/>
              <a:t>Cerebellar</a:t>
            </a:r>
            <a:r>
              <a:rPr lang="en-IN" sz="1600" dirty="0" smtClean="0"/>
              <a:t> ataxia</a:t>
            </a:r>
          </a:p>
          <a:p>
            <a:r>
              <a:rPr lang="en-IN" sz="1600" dirty="0" err="1" smtClean="0"/>
              <a:t>Internuclear</a:t>
            </a:r>
            <a:r>
              <a:rPr lang="en-IN" sz="1600" dirty="0" smtClean="0"/>
              <a:t> </a:t>
            </a:r>
            <a:r>
              <a:rPr lang="en-IN" sz="1600" dirty="0" err="1" smtClean="0"/>
              <a:t>ophthalmoplegia</a:t>
            </a:r>
            <a:endParaRPr lang="en-IN" sz="1600" dirty="0" smtClean="0"/>
          </a:p>
          <a:p>
            <a:r>
              <a:rPr lang="en-IN" sz="1600" dirty="0" err="1" smtClean="0"/>
              <a:t>Myoclonic</a:t>
            </a:r>
            <a:r>
              <a:rPr lang="en-IN" sz="1600" dirty="0" smtClean="0"/>
              <a:t> syndrome</a:t>
            </a:r>
          </a:p>
          <a:p>
            <a:r>
              <a:rPr lang="en-IN" sz="1600" dirty="0" smtClean="0">
                <a:solidFill>
                  <a:schemeClr val="accent1"/>
                </a:solidFill>
              </a:rPr>
              <a:t>On side opposite lesion</a:t>
            </a:r>
          </a:p>
          <a:p>
            <a:r>
              <a:rPr lang="en-IN" sz="1600" dirty="0" smtClean="0"/>
              <a:t>Paralysis of face, arm, and leg</a:t>
            </a:r>
          </a:p>
          <a:p>
            <a:r>
              <a:rPr lang="en-IN" sz="1600" dirty="0" smtClean="0"/>
              <a:t>Rarely touch, vibration, and position are affected</a:t>
            </a:r>
          </a:p>
          <a:p>
            <a:r>
              <a:rPr lang="en-IN" sz="1600" dirty="0" smtClean="0">
                <a:solidFill>
                  <a:schemeClr val="accent1"/>
                </a:solidFill>
              </a:rPr>
              <a:t>Lateral On side of lesion</a:t>
            </a:r>
          </a:p>
          <a:p>
            <a:pPr>
              <a:buNone/>
            </a:pPr>
            <a:r>
              <a:rPr lang="en-IN" sz="1600" dirty="0" smtClean="0">
                <a:solidFill>
                  <a:schemeClr val="accent1"/>
                </a:solidFill>
              </a:rPr>
              <a:t>      </a:t>
            </a:r>
            <a:r>
              <a:rPr lang="en-IN" sz="1600" dirty="0" smtClean="0"/>
              <a:t>Ataxia of limbs and gait</a:t>
            </a:r>
          </a:p>
          <a:p>
            <a:r>
              <a:rPr lang="en-IN" sz="1600" dirty="0" smtClean="0"/>
              <a:t>Dizziness, nausea, vomiting; horizontal </a:t>
            </a:r>
            <a:r>
              <a:rPr lang="en-IN" sz="1600" dirty="0" err="1" smtClean="0"/>
              <a:t>nystagmus</a:t>
            </a:r>
            <a:endParaRPr lang="en-IN" sz="1600" dirty="0" smtClean="0"/>
          </a:p>
          <a:p>
            <a:r>
              <a:rPr lang="en-IN" sz="1600" dirty="0" smtClean="0"/>
              <a:t>Paresis of conjugate gaze (</a:t>
            </a:r>
            <a:r>
              <a:rPr lang="en-IN" sz="1600" dirty="0" err="1" smtClean="0"/>
              <a:t>ipsilateral</a:t>
            </a:r>
            <a:r>
              <a:rPr lang="en-IN" sz="1600" dirty="0" smtClean="0"/>
              <a:t>)</a:t>
            </a:r>
          </a:p>
          <a:p>
            <a:r>
              <a:rPr lang="en-IN" sz="1600" dirty="0" smtClean="0"/>
              <a:t>Skew </a:t>
            </a:r>
            <a:r>
              <a:rPr lang="en-IN" sz="1600" dirty="0" err="1" smtClean="0"/>
              <a:t>deviation,tremor</a:t>
            </a:r>
            <a:endParaRPr lang="en-IN" sz="1600" dirty="0" smtClean="0"/>
          </a:p>
          <a:p>
            <a:r>
              <a:rPr lang="en-IN" sz="1600" dirty="0" err="1" smtClean="0"/>
              <a:t>Miosis</a:t>
            </a:r>
            <a:r>
              <a:rPr lang="en-IN" sz="1600" dirty="0" smtClean="0"/>
              <a:t>, </a:t>
            </a:r>
            <a:r>
              <a:rPr lang="en-IN" sz="1600" dirty="0" err="1" smtClean="0"/>
              <a:t>ptosis</a:t>
            </a:r>
            <a:r>
              <a:rPr lang="en-IN" sz="1600" dirty="0" smtClean="0"/>
              <a:t>, decreased sweating over face</a:t>
            </a:r>
          </a:p>
          <a:p>
            <a:r>
              <a:rPr lang="en-IN" sz="1600" dirty="0" smtClean="0">
                <a:solidFill>
                  <a:schemeClr val="accent1"/>
                </a:solidFill>
              </a:rPr>
              <a:t>On side opposite lesion</a:t>
            </a:r>
          </a:p>
          <a:p>
            <a:r>
              <a:rPr lang="en-IN" sz="1600" dirty="0" smtClean="0"/>
              <a:t>Impaired pain and thermal sense on face, limbs, and trunk:</a:t>
            </a:r>
          </a:p>
          <a:p>
            <a:r>
              <a:rPr lang="en-IN" sz="1600" dirty="0" smtClean="0"/>
              <a:t>Impaired touch, vibration, and position sense, more in leg than arm</a:t>
            </a:r>
          </a:p>
          <a:p>
            <a:endParaRPr lang="en-IN" sz="1600" dirty="0" smtClean="0"/>
          </a:p>
          <a:p>
            <a:endParaRPr lang="en-IN" sz="1600" dirty="0"/>
          </a:p>
        </p:txBody>
      </p:sp>
      <p:pic>
        <p:nvPicPr>
          <p:cNvPr id="6146" name="Picture 2" descr="C:\Users\Sripadma\Desktop\18.jpg"/>
          <p:cNvPicPr>
            <a:picLocks noChangeAspect="1" noChangeArrowheads="1"/>
          </p:cNvPicPr>
          <p:nvPr/>
        </p:nvPicPr>
        <p:blipFill>
          <a:blip r:embed="rId2" cstate="print"/>
          <a:srcRect/>
          <a:stretch>
            <a:fillRect/>
          </a:stretch>
        </p:blipFill>
        <p:spPr bwMode="auto">
          <a:xfrm>
            <a:off x="1" y="1844824"/>
            <a:ext cx="4355975" cy="501317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 BRAIN</a:t>
            </a:r>
            <a:endParaRPr lang="en-IN" dirty="0"/>
          </a:p>
        </p:txBody>
      </p:sp>
      <p:sp>
        <p:nvSpPr>
          <p:cNvPr id="3" name="Content Placeholder 2"/>
          <p:cNvSpPr>
            <a:spLocks noGrp="1"/>
          </p:cNvSpPr>
          <p:nvPr>
            <p:ph idx="1"/>
          </p:nvPr>
        </p:nvSpPr>
        <p:spPr>
          <a:xfrm>
            <a:off x="3779912" y="692696"/>
            <a:ext cx="5184576" cy="5976664"/>
          </a:xfrm>
        </p:spPr>
        <p:txBody>
          <a:bodyPr>
            <a:normAutofit/>
          </a:bodyPr>
          <a:lstStyle/>
          <a:p>
            <a:r>
              <a:rPr lang="en-IN" sz="1800" dirty="0" smtClean="0">
                <a:solidFill>
                  <a:schemeClr val="accent1"/>
                </a:solidFill>
              </a:rPr>
              <a:t>Medial On side of lesion</a:t>
            </a:r>
          </a:p>
          <a:p>
            <a:r>
              <a:rPr lang="en-IN" sz="1800" dirty="0" smtClean="0"/>
              <a:t>Eye "down and out" secondary to unopposed action of fourth and sixth cranial nerves, with dilated and unresponsive pupil: </a:t>
            </a:r>
            <a:r>
              <a:rPr lang="en-IN" sz="1800" i="1" dirty="0" smtClean="0"/>
              <a:t>Third nerve </a:t>
            </a:r>
            <a:r>
              <a:rPr lang="en-IN" sz="1800" i="1" dirty="0" err="1" smtClean="0"/>
              <a:t>fibers</a:t>
            </a:r>
            <a:endParaRPr lang="en-IN" sz="1800" dirty="0" smtClean="0"/>
          </a:p>
          <a:p>
            <a:r>
              <a:rPr lang="en-IN" sz="1800" dirty="0" smtClean="0">
                <a:solidFill>
                  <a:schemeClr val="accent1"/>
                </a:solidFill>
              </a:rPr>
              <a:t>On side opposite lesion</a:t>
            </a:r>
          </a:p>
          <a:p>
            <a:r>
              <a:rPr lang="en-IN" sz="1800" dirty="0" smtClean="0"/>
              <a:t>Paralysis of face, arm, and leg: </a:t>
            </a:r>
            <a:r>
              <a:rPr lang="en-IN" sz="1800" i="1" dirty="0" err="1" smtClean="0"/>
              <a:t>Corticobulbar</a:t>
            </a:r>
            <a:r>
              <a:rPr lang="en-IN" sz="1800" i="1" dirty="0" smtClean="0"/>
              <a:t> and </a:t>
            </a:r>
            <a:r>
              <a:rPr lang="en-IN" sz="1800" i="1" dirty="0" err="1" smtClean="0"/>
              <a:t>corticospinal</a:t>
            </a:r>
            <a:r>
              <a:rPr lang="en-IN" sz="1800" i="1" dirty="0" smtClean="0"/>
              <a:t> tract descending in </a:t>
            </a:r>
            <a:r>
              <a:rPr lang="en-IN" sz="1800" i="1" dirty="0" err="1" smtClean="0"/>
              <a:t>crus</a:t>
            </a:r>
            <a:r>
              <a:rPr lang="en-IN" sz="1800" i="1" dirty="0" smtClean="0"/>
              <a:t> </a:t>
            </a:r>
            <a:r>
              <a:rPr lang="en-IN" sz="1800" i="1" dirty="0" err="1" smtClean="0"/>
              <a:t>cerebri</a:t>
            </a:r>
            <a:endParaRPr lang="en-IN" sz="1800" dirty="0" smtClean="0"/>
          </a:p>
          <a:p>
            <a:r>
              <a:rPr lang="en-IN" sz="1900" dirty="0" smtClean="0">
                <a:solidFill>
                  <a:schemeClr val="accent1"/>
                </a:solidFill>
              </a:rPr>
              <a:t>Lateral midbrain syndrome</a:t>
            </a:r>
          </a:p>
          <a:p>
            <a:r>
              <a:rPr lang="en-IN" sz="1900" dirty="0" smtClean="0">
                <a:solidFill>
                  <a:schemeClr val="accent1"/>
                </a:solidFill>
              </a:rPr>
              <a:t>On side of lesion</a:t>
            </a:r>
          </a:p>
          <a:p>
            <a:r>
              <a:rPr lang="en-IN" sz="1900" dirty="0" smtClean="0"/>
              <a:t>Eye "down and out" secondary to unopposed action of fourth and sixth cranial nerves, with dilated and unresponsive pupil: </a:t>
            </a:r>
            <a:r>
              <a:rPr lang="en-IN" sz="1900" i="1" dirty="0" smtClean="0"/>
              <a:t>Third nerve </a:t>
            </a:r>
            <a:r>
              <a:rPr lang="en-IN" sz="1900" i="1" dirty="0" err="1" smtClean="0"/>
              <a:t>fibers</a:t>
            </a:r>
            <a:r>
              <a:rPr lang="en-IN" sz="1900" i="1" dirty="0" smtClean="0"/>
              <a:t> and/or third nerve nucleus</a:t>
            </a:r>
            <a:endParaRPr lang="en-IN" sz="1900" dirty="0" smtClean="0"/>
          </a:p>
          <a:p>
            <a:r>
              <a:rPr lang="en-IN" sz="1900" dirty="0" smtClean="0">
                <a:solidFill>
                  <a:schemeClr val="accent1"/>
                </a:solidFill>
              </a:rPr>
              <a:t>On side opposite lesion</a:t>
            </a:r>
          </a:p>
          <a:p>
            <a:r>
              <a:rPr lang="en-IN" sz="1900" dirty="0" err="1" smtClean="0"/>
              <a:t>Hemiataxia</a:t>
            </a:r>
            <a:r>
              <a:rPr lang="en-IN" sz="1900" dirty="0" smtClean="0"/>
              <a:t>, hyperkinesias, tremor: </a:t>
            </a:r>
            <a:r>
              <a:rPr lang="en-IN" sz="1900" i="1" dirty="0" smtClean="0"/>
              <a:t>Red nucleus, </a:t>
            </a:r>
            <a:r>
              <a:rPr lang="en-IN" sz="1900" i="1" dirty="0" err="1" smtClean="0"/>
              <a:t>dentatorubrothalamic</a:t>
            </a:r>
            <a:r>
              <a:rPr lang="en-IN" sz="1900" i="1" dirty="0" smtClean="0"/>
              <a:t> pathway</a:t>
            </a:r>
            <a:endParaRPr lang="en-IN" sz="1900" dirty="0" smtClean="0"/>
          </a:p>
          <a:p>
            <a:endParaRPr lang="en-IN" dirty="0"/>
          </a:p>
        </p:txBody>
      </p:sp>
      <p:pic>
        <p:nvPicPr>
          <p:cNvPr id="7170" name="Picture 2" descr="C:\Users\Sripadma\Desktop\19.jpg"/>
          <p:cNvPicPr>
            <a:picLocks noChangeAspect="1" noChangeArrowheads="1"/>
          </p:cNvPicPr>
          <p:nvPr/>
        </p:nvPicPr>
        <p:blipFill>
          <a:blip r:embed="rId2" cstate="print"/>
          <a:srcRect/>
          <a:stretch>
            <a:fillRect/>
          </a:stretch>
        </p:blipFill>
        <p:spPr bwMode="auto">
          <a:xfrm>
            <a:off x="0" y="1772816"/>
            <a:ext cx="3707904" cy="475252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BASILAR BRANCH OCCLUSION</a:t>
            </a:r>
            <a:endParaRPr lang="en-IN" dirty="0"/>
          </a:p>
        </p:txBody>
      </p:sp>
      <p:sp>
        <p:nvSpPr>
          <p:cNvPr id="3" name="Content Placeholder 2"/>
          <p:cNvSpPr>
            <a:spLocks noGrp="1"/>
          </p:cNvSpPr>
          <p:nvPr>
            <p:ph idx="1"/>
          </p:nvPr>
        </p:nvSpPr>
        <p:spPr/>
        <p:txBody>
          <a:bodyPr>
            <a:normAutofit/>
          </a:bodyPr>
          <a:lstStyle/>
          <a:p>
            <a:r>
              <a:rPr lang="en-IN" sz="2800" dirty="0" smtClean="0"/>
              <a:t>The main signs of occlusion of the superior </a:t>
            </a:r>
            <a:r>
              <a:rPr lang="en-IN" sz="2800" dirty="0" err="1" smtClean="0"/>
              <a:t>cerebellar</a:t>
            </a:r>
            <a:r>
              <a:rPr lang="en-IN" sz="2800" dirty="0" smtClean="0"/>
              <a:t> artery are </a:t>
            </a:r>
            <a:r>
              <a:rPr lang="en-IN" sz="2800" dirty="0" err="1" smtClean="0"/>
              <a:t>ipsilateral</a:t>
            </a:r>
            <a:r>
              <a:rPr lang="en-IN" sz="2800" dirty="0" smtClean="0"/>
              <a:t> </a:t>
            </a:r>
            <a:r>
              <a:rPr lang="en-IN" sz="2800" dirty="0" err="1" smtClean="0"/>
              <a:t>cerebellar</a:t>
            </a:r>
            <a:r>
              <a:rPr lang="en-IN" sz="2800" dirty="0" smtClean="0"/>
              <a:t> ataxia of the limbs </a:t>
            </a:r>
          </a:p>
          <a:p>
            <a:r>
              <a:rPr lang="en-IN" sz="2800" dirty="0" smtClean="0"/>
              <a:t>nausea and vomiting; slurred speech; </a:t>
            </a:r>
          </a:p>
          <a:p>
            <a:r>
              <a:rPr lang="en-IN" sz="2800" dirty="0" smtClean="0"/>
              <a:t>and loss of pain and thermal sensation over the opposite side of the body (</a:t>
            </a:r>
            <a:r>
              <a:rPr lang="en-IN" sz="2800" dirty="0" err="1" smtClean="0"/>
              <a:t>spinothalamic</a:t>
            </a:r>
            <a:r>
              <a:rPr lang="en-IN" sz="2800" dirty="0" smtClean="0"/>
              <a:t> tract). </a:t>
            </a:r>
          </a:p>
          <a:p>
            <a:r>
              <a:rPr lang="en-IN" sz="2800" dirty="0" smtClean="0"/>
              <a:t>Partial deafness, static tremor of the </a:t>
            </a:r>
            <a:r>
              <a:rPr lang="en-IN" sz="2800" dirty="0" err="1" smtClean="0"/>
              <a:t>ipsilateral</a:t>
            </a:r>
            <a:r>
              <a:rPr lang="en-IN" sz="2800" dirty="0" smtClean="0"/>
              <a:t> upper extremity, an </a:t>
            </a:r>
            <a:r>
              <a:rPr lang="en-IN" sz="2800" dirty="0" err="1" smtClean="0"/>
              <a:t>ipsilateral</a:t>
            </a:r>
            <a:r>
              <a:rPr lang="en-IN" sz="2800" dirty="0" smtClean="0"/>
              <a:t> Horner syndrome, and palatal </a:t>
            </a:r>
            <a:r>
              <a:rPr lang="en-IN" sz="2800" dirty="0" err="1" smtClean="0"/>
              <a:t>myoclonus</a:t>
            </a:r>
            <a:r>
              <a:rPr lang="en-IN" sz="2800" dirty="0" smtClean="0"/>
              <a:t> have also been reported.</a:t>
            </a:r>
            <a:endParaRPr lang="en-IN"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The main signs of AICA occlusion are vertigo, vomiting, </a:t>
            </a:r>
            <a:r>
              <a:rPr lang="en-IN" dirty="0" err="1" smtClean="0"/>
              <a:t>nystagmus</a:t>
            </a:r>
            <a:r>
              <a:rPr lang="en-IN" dirty="0" smtClean="0"/>
              <a:t>, tinnitus and sometimes unilateral deafness; facial weakness; </a:t>
            </a:r>
          </a:p>
          <a:p>
            <a:r>
              <a:rPr lang="en-IN" dirty="0" err="1" smtClean="0"/>
              <a:t>Ipsilateral</a:t>
            </a:r>
            <a:r>
              <a:rPr lang="en-IN" dirty="0" smtClean="0"/>
              <a:t> </a:t>
            </a:r>
            <a:r>
              <a:rPr lang="en-IN" dirty="0" err="1" smtClean="0"/>
              <a:t>cerebellar</a:t>
            </a:r>
            <a:r>
              <a:rPr lang="en-IN" dirty="0" smtClean="0"/>
              <a:t> ataxia</a:t>
            </a:r>
          </a:p>
          <a:p>
            <a:r>
              <a:rPr lang="en-IN" dirty="0" smtClean="0"/>
              <a:t> An </a:t>
            </a:r>
            <a:r>
              <a:rPr lang="en-IN" dirty="0" err="1" smtClean="0"/>
              <a:t>ipsilateral</a:t>
            </a:r>
            <a:r>
              <a:rPr lang="en-IN" dirty="0" smtClean="0"/>
              <a:t> Horner syndrome and paresis of conjugate lateral gaze; and </a:t>
            </a:r>
            <a:r>
              <a:rPr lang="en-IN" dirty="0" err="1" smtClean="0"/>
              <a:t>contralateral</a:t>
            </a:r>
            <a:r>
              <a:rPr lang="en-IN" dirty="0" smtClean="0"/>
              <a:t> loss of pain and temperature sense of the arm, trunk, and leg (lateral </a:t>
            </a:r>
            <a:r>
              <a:rPr lang="en-IN" dirty="0" err="1" smtClean="0"/>
              <a:t>spinothalamic</a:t>
            </a:r>
            <a:r>
              <a:rPr lang="en-IN" dirty="0" smtClean="0"/>
              <a:t> tract).</a:t>
            </a:r>
            <a:endParaRPr lang="en-IN"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US" sz="3600" dirty="0" smtClean="0"/>
              <a:t>NAMED STROKE SYNDROMES</a:t>
            </a:r>
            <a:endParaRPr lang="en-IN" sz="3600" dirty="0"/>
          </a:p>
        </p:txBody>
      </p:sp>
      <p:pic>
        <p:nvPicPr>
          <p:cNvPr id="8194" name="Picture 2" descr="C:\Users\Sripadma\Desktop\20.jpg"/>
          <p:cNvPicPr>
            <a:picLocks noGrp="1" noChangeAspect="1" noChangeArrowheads="1"/>
          </p:cNvPicPr>
          <p:nvPr>
            <p:ph idx="1"/>
          </p:nvPr>
        </p:nvPicPr>
        <p:blipFill>
          <a:blip r:embed="rId2" cstate="print"/>
          <a:stretch>
            <a:fillRect/>
          </a:stretch>
        </p:blipFill>
        <p:spPr bwMode="auto">
          <a:xfrm>
            <a:off x="457200" y="1484785"/>
            <a:ext cx="8229600" cy="504056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descr="C:\Users\Sripadma\Desktop\20.jpg"/>
          <p:cNvPicPr>
            <a:picLocks noGrp="1" noChangeAspect="1" noChangeArrowheads="1"/>
          </p:cNvPicPr>
          <p:nvPr>
            <p:ph idx="1"/>
          </p:nvPr>
        </p:nvPicPr>
        <p:blipFill>
          <a:blip r:embed="rId2" cstate="print"/>
          <a:srcRect/>
          <a:stretch>
            <a:fillRect/>
          </a:stretch>
        </p:blipFill>
        <p:spPr bwMode="auto">
          <a:xfrm>
            <a:off x="395536" y="764705"/>
            <a:ext cx="8424936" cy="576064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r>
              <a:rPr lang="en-US" sz="3600" dirty="0" smtClean="0"/>
              <a:t>NEUROLOGISTS WITH NAMED SYNROMES</a:t>
            </a:r>
            <a:endParaRPr lang="en-IN" sz="3600" dirty="0"/>
          </a:p>
        </p:txBody>
      </p:sp>
      <p:pic>
        <p:nvPicPr>
          <p:cNvPr id="10" name="Picture 2" descr="http://t1.gstatic.com/images?q=tbn:ANd9GcQ-IP-mwHvEXm67Gu_UeB4eu8sQ8unX_-7P0-k75uPgNfxKHwE&amp;t=1&amp;usg=__v4E0cKBd_2BIHVPaLsDl6aodYeM="/>
          <p:cNvPicPr>
            <a:picLocks noGrp="1" noChangeAspect="1" noChangeArrowheads="1"/>
          </p:cNvPicPr>
          <p:nvPr>
            <p:ph idx="1"/>
          </p:nvPr>
        </p:nvPicPr>
        <p:blipFill>
          <a:blip r:embed="rId2" cstate="print"/>
          <a:srcRect/>
          <a:stretch>
            <a:fillRect/>
          </a:stretch>
        </p:blipFill>
        <p:spPr bwMode="auto">
          <a:xfrm>
            <a:off x="457200" y="1412776"/>
            <a:ext cx="2458616" cy="2664296"/>
          </a:xfrm>
          <a:prstGeom prst="rect">
            <a:avLst/>
          </a:prstGeom>
          <a:noFill/>
        </p:spPr>
      </p:pic>
      <p:pic>
        <p:nvPicPr>
          <p:cNvPr id="5" name="Picture 2" descr="http://t0.gstatic.com/images?q=tbn:ANd9GcSPQtRShb_WrePv62Hx2hOaNyJ5vxy17IRFydq1ufmdXzc2HQ0&amp;t=1&amp;usg=__p_e8sdx26L4lT3oTIEAPBUnxxpA="/>
          <p:cNvPicPr>
            <a:picLocks noChangeAspect="1" noChangeArrowheads="1"/>
          </p:cNvPicPr>
          <p:nvPr/>
        </p:nvPicPr>
        <p:blipFill>
          <a:blip r:embed="rId3" cstate="print"/>
          <a:srcRect/>
          <a:stretch>
            <a:fillRect/>
          </a:stretch>
        </p:blipFill>
        <p:spPr bwMode="auto">
          <a:xfrm>
            <a:off x="2987824" y="4221088"/>
            <a:ext cx="3096344" cy="2376264"/>
          </a:xfrm>
          <a:prstGeom prst="rect">
            <a:avLst/>
          </a:prstGeom>
          <a:noFill/>
        </p:spPr>
      </p:pic>
      <p:pic>
        <p:nvPicPr>
          <p:cNvPr id="6" name="Picture 2" descr="http://upload.wikimedia.org/wikipedia/commons/9/9f/Wallenberg02.jpg"/>
          <p:cNvPicPr>
            <a:picLocks noChangeAspect="1" noChangeArrowheads="1"/>
          </p:cNvPicPr>
          <p:nvPr/>
        </p:nvPicPr>
        <p:blipFill>
          <a:blip r:embed="rId4" cstate="print"/>
          <a:srcRect/>
          <a:stretch>
            <a:fillRect/>
          </a:stretch>
        </p:blipFill>
        <p:spPr bwMode="auto">
          <a:xfrm>
            <a:off x="6372200" y="4509120"/>
            <a:ext cx="2771800" cy="2189708"/>
          </a:xfrm>
          <a:prstGeom prst="rect">
            <a:avLst/>
          </a:prstGeom>
          <a:noFill/>
        </p:spPr>
      </p:pic>
      <p:pic>
        <p:nvPicPr>
          <p:cNvPr id="8" name="Picture 6" descr="Adolphe Marie Gubler"/>
          <p:cNvPicPr>
            <a:picLocks noChangeAspect="1" noChangeArrowheads="1"/>
          </p:cNvPicPr>
          <p:nvPr/>
        </p:nvPicPr>
        <p:blipFill>
          <a:blip r:embed="rId5" cstate="print"/>
          <a:srcRect/>
          <a:stretch>
            <a:fillRect/>
          </a:stretch>
        </p:blipFill>
        <p:spPr bwMode="auto">
          <a:xfrm>
            <a:off x="467544" y="4437112"/>
            <a:ext cx="2448272" cy="2160240"/>
          </a:xfrm>
          <a:prstGeom prst="rect">
            <a:avLst/>
          </a:prstGeom>
          <a:noFill/>
        </p:spPr>
      </p:pic>
      <p:pic>
        <p:nvPicPr>
          <p:cNvPr id="9" name="Picture 2" descr="http://holmesacourt.org/graphics/i0000646.jpg"/>
          <p:cNvPicPr>
            <a:picLocks noChangeAspect="1" noChangeArrowheads="1"/>
          </p:cNvPicPr>
          <p:nvPr/>
        </p:nvPicPr>
        <p:blipFill>
          <a:blip r:embed="rId6" cstate="print"/>
          <a:srcRect/>
          <a:stretch>
            <a:fillRect/>
          </a:stretch>
        </p:blipFill>
        <p:spPr bwMode="auto">
          <a:xfrm>
            <a:off x="3203848" y="1484784"/>
            <a:ext cx="2808311" cy="2448272"/>
          </a:xfrm>
          <a:prstGeom prst="rect">
            <a:avLst/>
          </a:prstGeom>
          <a:noFill/>
        </p:spPr>
      </p:pic>
      <p:pic>
        <p:nvPicPr>
          <p:cNvPr id="11" name="Picture 2" descr="http://img.freebase.com/api/trans/image_thumb/en/moritz_cantor?pad=1&amp;maxheight=110&amp;mode=fillcropmid&amp;maxwidth=110"/>
          <p:cNvPicPr>
            <a:picLocks noChangeAspect="1" noChangeArrowheads="1"/>
          </p:cNvPicPr>
          <p:nvPr/>
        </p:nvPicPr>
        <p:blipFill>
          <a:blip r:embed="rId7" cstate="print"/>
          <a:srcRect/>
          <a:stretch>
            <a:fillRect/>
          </a:stretch>
        </p:blipFill>
        <p:spPr bwMode="auto">
          <a:xfrm>
            <a:off x="6300192" y="1268760"/>
            <a:ext cx="2592288" cy="285293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CORTICAL SYNDROMES</a:t>
            </a:r>
            <a:endParaRPr lang="en-IN" dirty="0"/>
          </a:p>
        </p:txBody>
      </p:sp>
      <p:sp>
        <p:nvSpPr>
          <p:cNvPr id="3" name="Content Placeholder 2"/>
          <p:cNvSpPr>
            <a:spLocks noGrp="1"/>
          </p:cNvSpPr>
          <p:nvPr>
            <p:ph idx="1"/>
          </p:nvPr>
        </p:nvSpPr>
        <p:spPr/>
        <p:txBody>
          <a:bodyPr>
            <a:noAutofit/>
          </a:bodyPr>
          <a:lstStyle/>
          <a:p>
            <a:r>
              <a:rPr lang="en-IN" sz="2400" dirty="0" smtClean="0">
                <a:solidFill>
                  <a:srgbClr val="0070C0"/>
                </a:solidFill>
              </a:rPr>
              <a:t>Posterior cortical infarcts of the dominant hemisphere cause alexia </a:t>
            </a:r>
            <a:r>
              <a:rPr lang="en-IN" sz="2400" dirty="0" smtClean="0"/>
              <a:t>(with or without </a:t>
            </a:r>
            <a:r>
              <a:rPr lang="en-IN" sz="2400" dirty="0" err="1" smtClean="0"/>
              <a:t>agraphia</a:t>
            </a:r>
            <a:r>
              <a:rPr lang="en-IN" sz="2400" dirty="0" smtClean="0"/>
              <a:t>), </a:t>
            </a:r>
            <a:r>
              <a:rPr lang="en-IN" sz="2400" dirty="0" err="1" smtClean="0"/>
              <a:t>anomia</a:t>
            </a:r>
            <a:r>
              <a:rPr lang="en-IN" sz="2400" dirty="0" smtClean="0"/>
              <a:t>, a variety of visual </a:t>
            </a:r>
            <a:r>
              <a:rPr lang="en-IN" sz="2400" dirty="0" err="1" smtClean="0"/>
              <a:t>agnosias</a:t>
            </a:r>
            <a:r>
              <a:rPr lang="en-IN" sz="2400" dirty="0" smtClean="0"/>
              <a:t>, and rarely some degree of impaired memory. </a:t>
            </a:r>
          </a:p>
          <a:p>
            <a:r>
              <a:rPr lang="en-IN" sz="2400" dirty="0" smtClean="0">
                <a:solidFill>
                  <a:srgbClr val="0070C0"/>
                </a:solidFill>
              </a:rPr>
              <a:t>The </a:t>
            </a:r>
            <a:r>
              <a:rPr lang="en-IN" sz="2400" dirty="0" err="1" smtClean="0">
                <a:solidFill>
                  <a:srgbClr val="0070C0"/>
                </a:solidFill>
              </a:rPr>
              <a:t>anomias</a:t>
            </a:r>
            <a:r>
              <a:rPr lang="en-IN" sz="2400" dirty="0" smtClean="0">
                <a:solidFill>
                  <a:srgbClr val="0070C0"/>
                </a:solidFill>
              </a:rPr>
              <a:t> are most severe for </a:t>
            </a:r>
            <a:r>
              <a:rPr lang="en-IN" sz="2400" dirty="0" err="1" smtClean="0">
                <a:solidFill>
                  <a:srgbClr val="0070C0"/>
                </a:solidFill>
              </a:rPr>
              <a:t>colors</a:t>
            </a:r>
            <a:r>
              <a:rPr lang="en-IN" sz="2400" dirty="0" smtClean="0"/>
              <a:t>, but the naming of other visually presented material such as pictures, musical notes, mathematical symbols, and </a:t>
            </a:r>
            <a:r>
              <a:rPr lang="en-IN" sz="2400" dirty="0" err="1" smtClean="0"/>
              <a:t>manipulable</a:t>
            </a:r>
            <a:r>
              <a:rPr lang="en-IN" sz="2400" dirty="0" smtClean="0"/>
              <a:t> objects may also be impaired. </a:t>
            </a:r>
          </a:p>
          <a:p>
            <a:r>
              <a:rPr lang="en-IN" sz="2400" dirty="0" smtClean="0"/>
              <a:t>The defect in retentive memory is of varying severity and may or may not improve with the passage of time.</a:t>
            </a:r>
            <a:endParaRPr lang="en-IN"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dirty="0" smtClean="0">
                <a:solidFill>
                  <a:schemeClr val="accent1"/>
                </a:solidFill>
              </a:rPr>
              <a:t>BILATERAL CORTICAL</a:t>
            </a:r>
          </a:p>
          <a:p>
            <a:r>
              <a:rPr lang="en-IN" dirty="0" smtClean="0"/>
              <a:t>These occur as a result of successive infarctions or from a single Embolic or thrombotic occlusion of the upper basilar artery, especially if the posterior communicating arteries are unusually small.</a:t>
            </a:r>
          </a:p>
          <a:p>
            <a:r>
              <a:rPr lang="en-IN" dirty="0" smtClean="0"/>
              <a:t>Bilateral lesions of the occipital lobes, if extensive, cause total cortical blindness sometimes accompanied by unformed visual hallucinations.</a:t>
            </a:r>
          </a:p>
          <a:p>
            <a:r>
              <a:rPr lang="en-IN" dirty="0" smtClean="0"/>
              <a:t> </a:t>
            </a:r>
            <a:r>
              <a:rPr lang="en-IN" dirty="0" smtClean="0">
                <a:solidFill>
                  <a:srgbClr val="0070C0"/>
                </a:solidFill>
              </a:rPr>
              <a:t>The </a:t>
            </a:r>
            <a:r>
              <a:rPr lang="en-IN" dirty="0" err="1" smtClean="0">
                <a:solidFill>
                  <a:srgbClr val="0070C0"/>
                </a:solidFill>
              </a:rPr>
              <a:t>pupillary</a:t>
            </a:r>
            <a:r>
              <a:rPr lang="en-IN" dirty="0" smtClean="0">
                <a:solidFill>
                  <a:srgbClr val="0070C0"/>
                </a:solidFill>
              </a:rPr>
              <a:t> reflexes are preserved, and the optic discs appear normal. (Anton syndrome) </a:t>
            </a:r>
          </a:p>
          <a:p>
            <a:endParaRPr lang="en-IN" dirty="0">
              <a:solidFill>
                <a:schemeClr val="accent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smtClean="0">
                <a:solidFill>
                  <a:schemeClr val="accent1"/>
                </a:solidFill>
              </a:rPr>
              <a:t>The </a:t>
            </a:r>
            <a:r>
              <a:rPr lang="en-IN" sz="2800" dirty="0" err="1" smtClean="0">
                <a:solidFill>
                  <a:schemeClr val="accent1"/>
                </a:solidFill>
              </a:rPr>
              <a:t>Balint</a:t>
            </a:r>
            <a:r>
              <a:rPr lang="en-IN" sz="2800" dirty="0" smtClean="0">
                <a:solidFill>
                  <a:schemeClr val="accent1"/>
                </a:solidFill>
              </a:rPr>
              <a:t> syndrome</a:t>
            </a:r>
            <a:r>
              <a:rPr lang="en-IN" sz="2800" dirty="0" smtClean="0"/>
              <a:t> is another effect of bilateral </a:t>
            </a:r>
            <a:r>
              <a:rPr lang="en-IN" sz="2800" dirty="0" err="1" smtClean="0"/>
              <a:t>occipitoparietal</a:t>
            </a:r>
            <a:r>
              <a:rPr lang="en-IN" sz="2800" dirty="0" smtClean="0"/>
              <a:t> border-zone lesions.</a:t>
            </a:r>
          </a:p>
          <a:p>
            <a:r>
              <a:rPr lang="en-IN" sz="2800" dirty="0" smtClean="0"/>
              <a:t> In bilateral lesions confined to the occipital poles, there may be a loss of central vision only (homonymous central </a:t>
            </a:r>
            <a:r>
              <a:rPr lang="en-IN" sz="2800" dirty="0" err="1" smtClean="0"/>
              <a:t>scotomas</a:t>
            </a:r>
            <a:r>
              <a:rPr lang="en-IN" sz="2800" dirty="0" smtClean="0"/>
              <a:t>). </a:t>
            </a:r>
          </a:p>
          <a:p>
            <a:r>
              <a:rPr lang="en-IN" sz="2800" dirty="0" smtClean="0"/>
              <a:t>With more </a:t>
            </a:r>
            <a:r>
              <a:rPr lang="en-IN" sz="2800" dirty="0" err="1" smtClean="0"/>
              <a:t>anteriorly</a:t>
            </a:r>
            <a:r>
              <a:rPr lang="en-IN" sz="2800" dirty="0" smtClean="0"/>
              <a:t> placed lesions of the occipital pole, there may be homonymous </a:t>
            </a:r>
            <a:r>
              <a:rPr lang="en-IN" sz="2800" dirty="0" err="1" smtClean="0"/>
              <a:t>paracentral</a:t>
            </a:r>
            <a:r>
              <a:rPr lang="en-IN" sz="2800" dirty="0" smtClean="0"/>
              <a:t> </a:t>
            </a:r>
            <a:r>
              <a:rPr lang="en-IN" sz="2800" dirty="0" err="1" smtClean="0"/>
              <a:t>scotomas</a:t>
            </a:r>
            <a:r>
              <a:rPr lang="en-IN" sz="2800" dirty="0" smtClean="0"/>
              <a:t>, or the occipital poles may be spared, leaving the patient with only central vision. </a:t>
            </a:r>
            <a:endParaRPr lang="en-IN"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5" name="Content Placeholder 4"/>
          <p:cNvSpPr>
            <a:spLocks noGrp="1"/>
          </p:cNvSpPr>
          <p:nvPr>
            <p:ph idx="1"/>
          </p:nvPr>
        </p:nvSpPr>
        <p:spPr>
          <a:xfrm>
            <a:off x="457200" y="548680"/>
            <a:ext cx="3106688" cy="5775920"/>
          </a:xfrm>
        </p:spPr>
        <p:txBody>
          <a:bodyPr/>
          <a:lstStyle/>
          <a:p>
            <a:endParaRPr lang="en-US" dirty="0" smtClean="0"/>
          </a:p>
          <a:p>
            <a:r>
              <a:rPr lang="en-US" sz="2400" dirty="0" smtClean="0">
                <a:solidFill>
                  <a:schemeClr val="accent1"/>
                </a:solidFill>
              </a:rPr>
              <a:t>ICA branches</a:t>
            </a:r>
          </a:p>
          <a:p>
            <a:r>
              <a:rPr lang="en-US" sz="2400" dirty="0" smtClean="0"/>
              <a:t>Ophthalmic artery</a:t>
            </a:r>
          </a:p>
          <a:p>
            <a:r>
              <a:rPr lang="en-US" sz="2400" dirty="0" smtClean="0"/>
              <a:t>Posterior communicating artery</a:t>
            </a:r>
          </a:p>
          <a:p>
            <a:r>
              <a:rPr lang="en-US" sz="2400" dirty="0" smtClean="0"/>
              <a:t>Anterior </a:t>
            </a:r>
            <a:r>
              <a:rPr lang="en-US" sz="2400" dirty="0" err="1" smtClean="0"/>
              <a:t>choroidal</a:t>
            </a:r>
            <a:r>
              <a:rPr lang="en-US" sz="2400" dirty="0" smtClean="0"/>
              <a:t> artery</a:t>
            </a:r>
          </a:p>
          <a:p>
            <a:r>
              <a:rPr lang="en-US" sz="2400" dirty="0" smtClean="0"/>
              <a:t>Terminal branches -</a:t>
            </a:r>
          </a:p>
          <a:p>
            <a:r>
              <a:rPr lang="en-US" sz="2400" dirty="0" smtClean="0"/>
              <a:t>ACA</a:t>
            </a:r>
          </a:p>
          <a:p>
            <a:r>
              <a:rPr lang="en-US" sz="2400" dirty="0" smtClean="0"/>
              <a:t>MCA</a:t>
            </a:r>
            <a:endParaRPr lang="en-IN" sz="2400" dirty="0"/>
          </a:p>
        </p:txBody>
      </p:sp>
      <p:pic>
        <p:nvPicPr>
          <p:cNvPr id="6" name="Picture 2" descr="C:\Users\Sripadma\Desktop\2.jpg"/>
          <p:cNvPicPr>
            <a:picLocks noChangeAspect="1" noChangeArrowheads="1"/>
          </p:cNvPicPr>
          <p:nvPr/>
        </p:nvPicPr>
        <p:blipFill>
          <a:blip r:embed="rId2" cstate="print"/>
          <a:srcRect/>
          <a:stretch>
            <a:fillRect/>
          </a:stretch>
        </p:blipFill>
        <p:spPr bwMode="auto">
          <a:xfrm>
            <a:off x="3779912" y="188640"/>
            <a:ext cx="5040560" cy="6669359"/>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 ZONE SYNDROMES</a:t>
            </a:r>
            <a:endParaRPr lang="en-IN" dirty="0"/>
          </a:p>
        </p:txBody>
      </p:sp>
      <p:sp>
        <p:nvSpPr>
          <p:cNvPr id="3" name="Content Placeholder 2"/>
          <p:cNvSpPr>
            <a:spLocks noGrp="1"/>
          </p:cNvSpPr>
          <p:nvPr>
            <p:ph idx="1"/>
          </p:nvPr>
        </p:nvSpPr>
        <p:spPr/>
        <p:txBody>
          <a:bodyPr/>
          <a:lstStyle/>
          <a:p>
            <a:r>
              <a:rPr lang="en-IN" sz="2800" dirty="0" smtClean="0"/>
              <a:t>During or after cardiac surgery or after an episode of severe hypotension, ischemia may occur in the border zone or watershed areas between the major circulations.</a:t>
            </a:r>
          </a:p>
          <a:p>
            <a:r>
              <a:rPr lang="en-IN" sz="2800" dirty="0" smtClean="0"/>
              <a:t> </a:t>
            </a:r>
            <a:r>
              <a:rPr lang="en-IN" sz="2800" dirty="0" smtClean="0">
                <a:solidFill>
                  <a:srgbClr val="0070C0"/>
                </a:solidFill>
              </a:rPr>
              <a:t>Border zone ischemia is often explained by the combination of two frequently interrelated processes: </a:t>
            </a:r>
            <a:r>
              <a:rPr lang="en-IN" sz="2800" dirty="0" err="1" smtClean="0">
                <a:solidFill>
                  <a:srgbClr val="0070C0"/>
                </a:solidFill>
              </a:rPr>
              <a:t>hypoperfusion</a:t>
            </a:r>
            <a:r>
              <a:rPr lang="en-IN" sz="2800" dirty="0" smtClean="0">
                <a:solidFill>
                  <a:srgbClr val="0070C0"/>
                </a:solidFill>
              </a:rPr>
              <a:t> and </a:t>
            </a:r>
            <a:r>
              <a:rPr lang="en-IN" sz="2800" dirty="0" err="1" smtClean="0">
                <a:solidFill>
                  <a:srgbClr val="0070C0"/>
                </a:solidFill>
              </a:rPr>
              <a:t>embolization</a:t>
            </a:r>
            <a:r>
              <a:rPr lang="en-IN" sz="2800" dirty="0" smtClean="0">
                <a:solidFill>
                  <a:srgbClr val="0070C0"/>
                </a:solidFill>
              </a:rPr>
              <a:t> </a:t>
            </a:r>
          </a:p>
          <a:p>
            <a:r>
              <a:rPr lang="en-IN" sz="2800" dirty="0" smtClean="0"/>
              <a:t>Border zone ischemia may result in several characteristic syndromes</a:t>
            </a:r>
            <a:endParaRPr lang="en-IN"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IN" dirty="0"/>
          </a:p>
        </p:txBody>
      </p:sp>
      <p:sp>
        <p:nvSpPr>
          <p:cNvPr id="3" name="Content Placeholder 2"/>
          <p:cNvSpPr>
            <a:spLocks noGrp="1"/>
          </p:cNvSpPr>
          <p:nvPr>
            <p:ph idx="1"/>
          </p:nvPr>
        </p:nvSpPr>
        <p:spPr>
          <a:xfrm>
            <a:off x="457200" y="692696"/>
            <a:ext cx="8507288" cy="5760640"/>
          </a:xfrm>
        </p:spPr>
        <p:txBody>
          <a:bodyPr>
            <a:normAutofit/>
          </a:bodyPr>
          <a:lstStyle/>
          <a:p>
            <a:pPr>
              <a:buNone/>
            </a:pPr>
            <a:r>
              <a:rPr lang="en-IN" sz="2800" dirty="0" smtClean="0"/>
              <a:t>1. </a:t>
            </a:r>
          </a:p>
          <a:p>
            <a:pPr>
              <a:buNone/>
            </a:pPr>
            <a:r>
              <a:rPr lang="en-IN" sz="2800" dirty="0" smtClean="0">
                <a:solidFill>
                  <a:srgbClr val="0070C0"/>
                </a:solidFill>
              </a:rPr>
              <a:t>   </a:t>
            </a:r>
            <a:r>
              <a:rPr lang="en-IN" sz="2400" dirty="0" smtClean="0">
                <a:solidFill>
                  <a:srgbClr val="0070C0"/>
                </a:solidFill>
              </a:rPr>
              <a:t>Ischemia in the border zone territory of all three major arterial systems (anterior, middle, and PCA) may result in bilateral </a:t>
            </a:r>
            <a:r>
              <a:rPr lang="en-IN" sz="2400" dirty="0" err="1" smtClean="0">
                <a:solidFill>
                  <a:srgbClr val="0070C0"/>
                </a:solidFill>
              </a:rPr>
              <a:t>parieto</a:t>
            </a:r>
            <a:r>
              <a:rPr lang="en-IN" sz="2400" dirty="0" smtClean="0">
                <a:solidFill>
                  <a:srgbClr val="0070C0"/>
                </a:solidFill>
              </a:rPr>
              <a:t>-occipital lesions</a:t>
            </a:r>
            <a:r>
              <a:rPr lang="en-IN" sz="2400" dirty="0" smtClean="0"/>
              <a:t>.</a:t>
            </a:r>
          </a:p>
          <a:p>
            <a:r>
              <a:rPr lang="en-IN" sz="2400" dirty="0" smtClean="0"/>
              <a:t> Patients develop bilateral lower altitudinal visual field defects; difficulty in judging size, distance, and movement; and disorders of smooth ocular pursuit. cortical blindness may also occur.</a:t>
            </a:r>
          </a:p>
          <a:p>
            <a:pPr>
              <a:buNone/>
            </a:pPr>
            <a:endParaRPr lang="en-IN" sz="2400" dirty="0" smtClean="0"/>
          </a:p>
          <a:p>
            <a:pPr>
              <a:buNone/>
            </a:pPr>
            <a:r>
              <a:rPr lang="en-US" sz="2400" dirty="0" smtClean="0"/>
              <a:t>2. </a:t>
            </a:r>
            <a:r>
              <a:rPr lang="en-IN" sz="2400" dirty="0" smtClean="0"/>
              <a:t>Ischemia between the anterior and middle cerebral arteries (bilateral) may result in </a:t>
            </a:r>
            <a:r>
              <a:rPr lang="en-IN" sz="2400" dirty="0" err="1" smtClean="0"/>
              <a:t>bibrachial</a:t>
            </a:r>
            <a:r>
              <a:rPr lang="en-IN" sz="2400" dirty="0" smtClean="0"/>
              <a:t> cortical </a:t>
            </a:r>
            <a:r>
              <a:rPr lang="en-IN" sz="2400" dirty="0" err="1" smtClean="0"/>
              <a:t>sensorimotor</a:t>
            </a:r>
            <a:r>
              <a:rPr lang="en-IN" sz="2400" dirty="0" smtClean="0"/>
              <a:t> impairment, initially affecting whole limbs but later confined to the hands and forearms. Also, there may be a disturbance of volitional saccadic eye movements due to frontal eye field involvement.</a:t>
            </a:r>
            <a:endParaRPr lang="en-IN"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sz="2400" dirty="0" smtClean="0"/>
              <a:t>3. </a:t>
            </a:r>
            <a:r>
              <a:rPr lang="en-IN" sz="2400" dirty="0" smtClean="0"/>
              <a:t>Ischemia of the border zone territory between the middle and PCA may result in bilateral </a:t>
            </a:r>
            <a:r>
              <a:rPr lang="en-IN" sz="2400" dirty="0" err="1" smtClean="0"/>
              <a:t>parietotemporal</a:t>
            </a:r>
            <a:r>
              <a:rPr lang="en-IN" sz="2400" dirty="0" smtClean="0"/>
              <a:t> lesions. Initially, there is cortical blindness that rapidly improves but leaves a marked dyslexia, dyscalculia, </a:t>
            </a:r>
            <a:r>
              <a:rPr lang="en-IN" sz="2400" dirty="0" err="1" smtClean="0"/>
              <a:t>dysgraphia</a:t>
            </a:r>
            <a:r>
              <a:rPr lang="en-IN" sz="2400" dirty="0" smtClean="0"/>
              <a:t>, and memory defect for verbal and nonverbal material.</a:t>
            </a:r>
          </a:p>
          <a:p>
            <a:pPr>
              <a:buNone/>
            </a:pPr>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 WATER SHED INFARCTS</a:t>
            </a:r>
            <a:endParaRPr lang="en-IN" dirty="0"/>
          </a:p>
        </p:txBody>
      </p:sp>
      <p:sp>
        <p:nvSpPr>
          <p:cNvPr id="3" name="Content Placeholder 2"/>
          <p:cNvSpPr>
            <a:spLocks noGrp="1"/>
          </p:cNvSpPr>
          <p:nvPr>
            <p:ph idx="1"/>
          </p:nvPr>
        </p:nvSpPr>
        <p:spPr/>
        <p:txBody>
          <a:bodyPr>
            <a:normAutofit/>
          </a:bodyPr>
          <a:lstStyle/>
          <a:p>
            <a:r>
              <a:rPr lang="en-IN" sz="2400" dirty="0" smtClean="0"/>
              <a:t>Unilateral watershed infarcts may occur during episodes of systemic hypotension when there is </a:t>
            </a:r>
            <a:r>
              <a:rPr lang="en-IN" sz="2400" dirty="0" err="1" smtClean="0"/>
              <a:t>preexisting</a:t>
            </a:r>
            <a:r>
              <a:rPr lang="en-IN" sz="2400" dirty="0" smtClean="0"/>
              <a:t> </a:t>
            </a:r>
            <a:r>
              <a:rPr lang="en-IN" sz="2400" dirty="0" err="1" smtClean="0"/>
              <a:t>ipsilateral</a:t>
            </a:r>
            <a:r>
              <a:rPr lang="en-IN" sz="2400" dirty="0" smtClean="0"/>
              <a:t> vascular disease causing focal </a:t>
            </a:r>
            <a:r>
              <a:rPr lang="en-IN" sz="2400" dirty="0" err="1" smtClean="0"/>
              <a:t>hypoperfusion</a:t>
            </a:r>
            <a:r>
              <a:rPr lang="en-IN" sz="2400" dirty="0" smtClean="0"/>
              <a:t> in the most distal territory .</a:t>
            </a:r>
          </a:p>
          <a:p>
            <a:r>
              <a:rPr lang="en-IN" sz="2400" dirty="0" smtClean="0"/>
              <a:t>Syncope at onset and focal limb shaking are frequent and suggest acutely lowered cerebral perfusion.</a:t>
            </a:r>
          </a:p>
          <a:p>
            <a:r>
              <a:rPr lang="en-IN" sz="2400" dirty="0" smtClean="0"/>
              <a:t> Most patients have ICA occlusion or tight </a:t>
            </a:r>
            <a:r>
              <a:rPr lang="en-IN" sz="2400" dirty="0" err="1" smtClean="0"/>
              <a:t>stenosis</a:t>
            </a:r>
            <a:r>
              <a:rPr lang="en-IN" sz="2400" dirty="0" smtClean="0"/>
              <a:t> with a </a:t>
            </a:r>
            <a:r>
              <a:rPr lang="en-IN" sz="2400" dirty="0" err="1" smtClean="0"/>
              <a:t>hemodynamically</a:t>
            </a:r>
            <a:r>
              <a:rPr lang="en-IN" sz="2400" dirty="0" smtClean="0"/>
              <a:t> significant </a:t>
            </a:r>
            <a:r>
              <a:rPr lang="en-IN" sz="2400" dirty="0" err="1" smtClean="0"/>
              <a:t>cardiopathy</a:t>
            </a:r>
            <a:r>
              <a:rPr lang="en-IN" sz="2400" dirty="0" smtClean="0"/>
              <a:t>, increased </a:t>
            </a:r>
            <a:r>
              <a:rPr lang="en-IN" sz="2400" dirty="0" err="1" smtClean="0"/>
              <a:t>hematocrit</a:t>
            </a:r>
            <a:r>
              <a:rPr lang="en-IN" sz="2400" dirty="0" smtClean="0"/>
              <a:t>, or acute hypotension. </a:t>
            </a:r>
          </a:p>
          <a:p>
            <a:r>
              <a:rPr lang="en-IN" sz="2400" dirty="0" smtClean="0"/>
              <a:t>In a review of 51 patients with symptomatic unilateral watershed infarcts ,three types were noted:</a:t>
            </a:r>
          </a:p>
          <a:p>
            <a:endParaRPr lang="en-IN"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smtClean="0"/>
              <a:t>Watershed infarcts in the border zone between the superficial territories of the middle and anterior cerebral arteries (anterior watershed infarct) were seen in 22 patients</a:t>
            </a:r>
          </a:p>
          <a:p>
            <a:r>
              <a:rPr lang="en-IN" sz="2400" dirty="0" smtClean="0"/>
              <a:t>Watershed infarcts in the border zone between the superficial territories of the middle and the PCA (posterior WS infarcts) were noted in 20 patients.</a:t>
            </a:r>
          </a:p>
          <a:p>
            <a:r>
              <a:rPr lang="en-IN" sz="2400" dirty="0" smtClean="0"/>
              <a:t>Watershed infarcts in the border zone between the superficial and deep territories of the MCA (</a:t>
            </a:r>
            <a:r>
              <a:rPr lang="en-IN" sz="2400" dirty="0" err="1" smtClean="0"/>
              <a:t>subcortical</a:t>
            </a:r>
            <a:r>
              <a:rPr lang="en-IN" sz="2400" dirty="0" smtClean="0"/>
              <a:t> watershed infarcts) occurred in nine patients.</a:t>
            </a:r>
            <a:endParaRPr lang="en-IN"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LACUNAR INFARCTS</a:t>
            </a:r>
            <a:endParaRPr lang="en-IN" dirty="0"/>
          </a:p>
        </p:txBody>
      </p:sp>
      <p:sp>
        <p:nvSpPr>
          <p:cNvPr id="3" name="Content Placeholder 2"/>
          <p:cNvSpPr>
            <a:spLocks noGrp="1"/>
          </p:cNvSpPr>
          <p:nvPr>
            <p:ph idx="1"/>
          </p:nvPr>
        </p:nvSpPr>
        <p:spPr/>
        <p:txBody>
          <a:bodyPr>
            <a:normAutofit/>
          </a:bodyPr>
          <a:lstStyle/>
          <a:p>
            <a:r>
              <a:rPr lang="en-IN" sz="2600" dirty="0" smtClean="0"/>
              <a:t>Fisher and Adams state  that </a:t>
            </a:r>
            <a:r>
              <a:rPr lang="en-IN" sz="2600" dirty="0" err="1" smtClean="0"/>
              <a:t>lacunes</a:t>
            </a:r>
            <a:r>
              <a:rPr lang="en-IN" sz="2600" dirty="0" smtClean="0"/>
              <a:t> are always due to occlusion of small arteries, 50 to 200 mm in diameter</a:t>
            </a:r>
            <a:endParaRPr lang="en-IN" sz="2600" dirty="0" smtClean="0">
              <a:solidFill>
                <a:schemeClr val="accent1"/>
              </a:solidFill>
            </a:endParaRPr>
          </a:p>
          <a:p>
            <a:pPr>
              <a:buNone/>
            </a:pPr>
            <a:r>
              <a:rPr lang="en-IN" sz="2400" dirty="0" smtClean="0">
                <a:solidFill>
                  <a:schemeClr val="accent1"/>
                </a:solidFill>
              </a:rPr>
              <a:t>   Fisher has delineated the more frequent symptomatic forms</a:t>
            </a:r>
            <a:r>
              <a:rPr lang="en-IN" sz="2400" dirty="0" smtClean="0"/>
              <a:t>:</a:t>
            </a:r>
          </a:p>
          <a:p>
            <a:r>
              <a:rPr lang="en-IN" sz="2400" dirty="0" smtClean="0"/>
              <a:t>Pure motor </a:t>
            </a:r>
            <a:r>
              <a:rPr lang="en-IN" sz="2400" dirty="0" err="1" smtClean="0"/>
              <a:t>hemiplegia</a:t>
            </a:r>
            <a:endParaRPr lang="en-IN" sz="2400" dirty="0" smtClean="0"/>
          </a:p>
          <a:p>
            <a:r>
              <a:rPr lang="en-IN" sz="2400" dirty="0" smtClean="0"/>
              <a:t>Pure sensory stroke</a:t>
            </a:r>
          </a:p>
          <a:p>
            <a:r>
              <a:rPr lang="en-IN" sz="2400" dirty="0" smtClean="0"/>
              <a:t>Clumsy hand </a:t>
            </a:r>
            <a:r>
              <a:rPr lang="en-IN" sz="2400" dirty="0" err="1" smtClean="0"/>
              <a:t>dysarthria</a:t>
            </a:r>
            <a:endParaRPr lang="en-IN" sz="2400" dirty="0" smtClean="0"/>
          </a:p>
          <a:p>
            <a:r>
              <a:rPr lang="en-IN" sz="2400" dirty="0" err="1" smtClean="0"/>
              <a:t>Ipsilateral</a:t>
            </a:r>
            <a:r>
              <a:rPr lang="en-IN" sz="2400" dirty="0" smtClean="0"/>
              <a:t> </a:t>
            </a:r>
            <a:r>
              <a:rPr lang="en-IN" sz="2400" dirty="0" err="1" smtClean="0"/>
              <a:t>hemiparesis</a:t>
            </a:r>
            <a:r>
              <a:rPr lang="en-IN" sz="2400" dirty="0" smtClean="0"/>
              <a:t> ataxia</a:t>
            </a:r>
          </a:p>
          <a:p>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PURE MOTOR SYNDROME</a:t>
            </a:r>
            <a:endParaRPr lang="en-IN" dirty="0"/>
          </a:p>
        </p:txBody>
      </p:sp>
      <p:sp>
        <p:nvSpPr>
          <p:cNvPr id="3" name="Content Placeholder 2"/>
          <p:cNvSpPr>
            <a:spLocks noGrp="1"/>
          </p:cNvSpPr>
          <p:nvPr>
            <p:ph idx="1"/>
          </p:nvPr>
        </p:nvSpPr>
        <p:spPr/>
        <p:txBody>
          <a:bodyPr>
            <a:normAutofit/>
          </a:bodyPr>
          <a:lstStyle/>
          <a:p>
            <a:r>
              <a:rPr lang="en-IN" sz="2800" dirty="0" smtClean="0">
                <a:solidFill>
                  <a:srgbClr val="0070C0"/>
                </a:solidFill>
              </a:rPr>
              <a:t>Pure motor </a:t>
            </a:r>
            <a:r>
              <a:rPr lang="en-IN" sz="2800" dirty="0" err="1" smtClean="0">
                <a:solidFill>
                  <a:srgbClr val="0070C0"/>
                </a:solidFill>
              </a:rPr>
              <a:t>hemiparesis</a:t>
            </a:r>
            <a:r>
              <a:rPr lang="en-IN" sz="2800" dirty="0" smtClean="0">
                <a:solidFill>
                  <a:srgbClr val="0070C0"/>
                </a:solidFill>
              </a:rPr>
              <a:t> or pure motor stroke is often due to an internal capsule, corona </a:t>
            </a:r>
            <a:r>
              <a:rPr lang="en-IN" sz="2800" dirty="0" err="1" smtClean="0">
                <a:solidFill>
                  <a:srgbClr val="0070C0"/>
                </a:solidFill>
              </a:rPr>
              <a:t>radiata</a:t>
            </a:r>
            <a:r>
              <a:rPr lang="en-IN" sz="2800" dirty="0" smtClean="0">
                <a:solidFill>
                  <a:srgbClr val="0070C0"/>
                </a:solidFill>
              </a:rPr>
              <a:t>, or basis </a:t>
            </a:r>
            <a:r>
              <a:rPr lang="en-IN" sz="2800" dirty="0" err="1" smtClean="0">
                <a:solidFill>
                  <a:srgbClr val="0070C0"/>
                </a:solidFill>
              </a:rPr>
              <a:t>pontis</a:t>
            </a:r>
            <a:r>
              <a:rPr lang="en-IN" sz="2800" dirty="0" smtClean="0">
                <a:solidFill>
                  <a:srgbClr val="0070C0"/>
                </a:solidFill>
              </a:rPr>
              <a:t> </a:t>
            </a:r>
            <a:r>
              <a:rPr lang="en-IN" sz="2800" dirty="0" err="1" smtClean="0">
                <a:solidFill>
                  <a:srgbClr val="0070C0"/>
                </a:solidFill>
              </a:rPr>
              <a:t>lacune</a:t>
            </a:r>
            <a:r>
              <a:rPr lang="en-IN" sz="2800" dirty="0" smtClean="0">
                <a:solidFill>
                  <a:srgbClr val="0070C0"/>
                </a:solidFill>
              </a:rPr>
              <a:t> and is characterized by a unilateral motor deficit (</a:t>
            </a:r>
            <a:r>
              <a:rPr lang="en-IN" sz="2800" dirty="0" err="1" smtClean="0">
                <a:solidFill>
                  <a:srgbClr val="0070C0"/>
                </a:solidFill>
              </a:rPr>
              <a:t>hemiparesis</a:t>
            </a:r>
            <a:r>
              <a:rPr lang="en-IN" sz="2800" dirty="0" smtClean="0">
                <a:solidFill>
                  <a:srgbClr val="0070C0"/>
                </a:solidFill>
              </a:rPr>
              <a:t> or </a:t>
            </a:r>
            <a:r>
              <a:rPr lang="en-IN" sz="2800" dirty="0" err="1" smtClean="0">
                <a:solidFill>
                  <a:srgbClr val="0070C0"/>
                </a:solidFill>
              </a:rPr>
              <a:t>hemiplegia</a:t>
            </a:r>
            <a:r>
              <a:rPr lang="en-IN" sz="2800" dirty="0" smtClean="0">
                <a:solidFill>
                  <a:srgbClr val="0070C0"/>
                </a:solidFill>
              </a:rPr>
              <a:t>) involving the face, arm, and, to a lesser extent, the leg, accompanied by mild </a:t>
            </a:r>
            <a:r>
              <a:rPr lang="en-IN" sz="2800" dirty="0" err="1" smtClean="0">
                <a:solidFill>
                  <a:srgbClr val="0070C0"/>
                </a:solidFill>
              </a:rPr>
              <a:t>dysarthria</a:t>
            </a:r>
            <a:r>
              <a:rPr lang="en-IN" sz="2800" dirty="0" smtClean="0">
                <a:solidFill>
                  <a:srgbClr val="0070C0"/>
                </a:solidFill>
              </a:rPr>
              <a:t>, particularly at the onset of stroke</a:t>
            </a:r>
            <a:r>
              <a:rPr lang="en-IN" sz="2800" dirty="0" smtClean="0"/>
              <a:t>. </a:t>
            </a:r>
          </a:p>
          <a:p>
            <a:r>
              <a:rPr lang="en-IN" sz="2800" dirty="0" smtClean="0"/>
              <a:t>Patients may have a series of preceding TIAs (capsular warning syndrome).</a:t>
            </a:r>
            <a:endParaRPr lang="en-IN"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z="2400" dirty="0" smtClean="0"/>
              <a:t>Pure sensory stroke, also known as pure </a:t>
            </a:r>
            <a:r>
              <a:rPr lang="en-IN" sz="2400" dirty="0" err="1" smtClean="0"/>
              <a:t>paresthetic</a:t>
            </a:r>
            <a:r>
              <a:rPr lang="en-IN" sz="2400" dirty="0" smtClean="0"/>
              <a:t> stroke or pure </a:t>
            </a:r>
            <a:r>
              <a:rPr lang="en-IN" sz="2400" dirty="0" err="1" smtClean="0"/>
              <a:t>hemisensory</a:t>
            </a:r>
            <a:r>
              <a:rPr lang="en-IN" sz="2400" dirty="0" smtClean="0"/>
              <a:t> stroke, is often due to a </a:t>
            </a:r>
            <a:r>
              <a:rPr lang="en-IN" sz="2400" dirty="0" err="1" smtClean="0"/>
              <a:t>lacune</a:t>
            </a:r>
            <a:r>
              <a:rPr lang="en-IN" sz="2400" dirty="0" smtClean="0"/>
              <a:t> involving the </a:t>
            </a:r>
            <a:r>
              <a:rPr lang="en-IN" sz="2400" dirty="0" err="1" smtClean="0"/>
              <a:t>ventroposterolateral</a:t>
            </a:r>
            <a:r>
              <a:rPr lang="en-IN" sz="2400" dirty="0" smtClean="0"/>
              <a:t> nucleus of the thalamus. It is characterized by numbness, </a:t>
            </a:r>
            <a:r>
              <a:rPr lang="en-IN" sz="2400" dirty="0" err="1" smtClean="0"/>
              <a:t>paresthesias</a:t>
            </a:r>
            <a:r>
              <a:rPr lang="en-IN" sz="2400" dirty="0" smtClean="0"/>
              <a:t>, and a unilateral </a:t>
            </a:r>
            <a:r>
              <a:rPr lang="en-IN" sz="2400" dirty="0" err="1" smtClean="0"/>
              <a:t>hemisensory</a:t>
            </a:r>
            <a:r>
              <a:rPr lang="en-IN" sz="2400" dirty="0" smtClean="0"/>
              <a:t> deficit involving the face, arm, trunk, and leg</a:t>
            </a:r>
            <a:r>
              <a:rPr lang="en-IN" dirty="0" smtClean="0"/>
              <a:t>.</a:t>
            </a:r>
          </a:p>
          <a:p>
            <a:pPr>
              <a:buNone/>
            </a:pPr>
            <a:endParaRPr lang="en-IN" dirty="0" smtClean="0"/>
          </a:p>
          <a:p>
            <a:r>
              <a:rPr lang="en-IN" sz="2400" dirty="0" smtClean="0"/>
              <a:t>Ataxic </a:t>
            </a:r>
            <a:r>
              <a:rPr lang="en-IN" sz="2400" dirty="0" err="1" smtClean="0"/>
              <a:t>hemiparesis</a:t>
            </a:r>
            <a:r>
              <a:rPr lang="en-IN" sz="2400" dirty="0" smtClean="0"/>
              <a:t> is often due to a </a:t>
            </a:r>
            <a:r>
              <a:rPr lang="en-IN" sz="2400" dirty="0" err="1" smtClean="0"/>
              <a:t>lacune</a:t>
            </a:r>
            <a:r>
              <a:rPr lang="en-IN" sz="2400" dirty="0" smtClean="0"/>
              <a:t> affecting either the </a:t>
            </a:r>
            <a:r>
              <a:rPr lang="en-IN" sz="2400" dirty="0" err="1" smtClean="0"/>
              <a:t>contralateral</a:t>
            </a:r>
            <a:r>
              <a:rPr lang="en-IN" sz="2400" dirty="0" smtClean="0"/>
              <a:t> posterior limb of the internal capsule or the </a:t>
            </a:r>
            <a:r>
              <a:rPr lang="en-IN" sz="2400" dirty="0" err="1" smtClean="0"/>
              <a:t>contralateral</a:t>
            </a:r>
            <a:r>
              <a:rPr lang="en-IN" sz="2400" dirty="0" smtClean="0"/>
              <a:t> basis </a:t>
            </a:r>
            <a:r>
              <a:rPr lang="en-IN" sz="2400" dirty="0" err="1" smtClean="0"/>
              <a:t>pontis</a:t>
            </a:r>
            <a:endParaRPr lang="en-IN"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4925144"/>
          </a:xfrm>
        </p:spPr>
        <p:txBody>
          <a:bodyPr>
            <a:normAutofit/>
          </a:bodyPr>
          <a:lstStyle/>
          <a:p>
            <a:r>
              <a:rPr lang="en-IN" sz="2400" dirty="0" smtClean="0"/>
              <a:t>This syndrome has also been described with </a:t>
            </a:r>
            <a:r>
              <a:rPr lang="en-IN" sz="2400" dirty="0" err="1" smtClean="0"/>
              <a:t>contralateral</a:t>
            </a:r>
            <a:r>
              <a:rPr lang="en-IN" sz="2400" dirty="0" smtClean="0"/>
              <a:t> </a:t>
            </a:r>
            <a:r>
              <a:rPr lang="en-IN" sz="2400" dirty="0" err="1" smtClean="0"/>
              <a:t>thalamocapsular</a:t>
            </a:r>
            <a:r>
              <a:rPr lang="en-IN" sz="2400" dirty="0" smtClean="0"/>
              <a:t> lesions, lesions of the </a:t>
            </a:r>
            <a:r>
              <a:rPr lang="en-IN" sz="2400" dirty="0" err="1" smtClean="0"/>
              <a:t>contralateral</a:t>
            </a:r>
            <a:r>
              <a:rPr lang="en-IN" sz="2400" dirty="0" smtClean="0"/>
              <a:t> red nucleus, lesions of the corona </a:t>
            </a:r>
            <a:r>
              <a:rPr lang="en-IN" sz="2400" dirty="0" err="1" smtClean="0"/>
              <a:t>radiata</a:t>
            </a:r>
            <a:r>
              <a:rPr lang="en-IN" sz="2400" dirty="0" smtClean="0"/>
              <a:t>, </a:t>
            </a:r>
            <a:r>
              <a:rPr lang="en-IN" sz="2400" dirty="0" err="1" smtClean="0"/>
              <a:t>lentiform</a:t>
            </a:r>
            <a:r>
              <a:rPr lang="en-IN" sz="2400" dirty="0" smtClean="0"/>
              <a:t> nucleus, with superior </a:t>
            </a:r>
            <a:r>
              <a:rPr lang="en-IN" sz="2400" dirty="0" err="1" smtClean="0"/>
              <a:t>cerebellar</a:t>
            </a:r>
            <a:r>
              <a:rPr lang="en-IN" sz="2400" dirty="0" smtClean="0"/>
              <a:t> artery territory infarcts, and with superficial ACA territory infarcts in the </a:t>
            </a:r>
            <a:r>
              <a:rPr lang="en-IN" sz="2400" dirty="0" err="1" smtClean="0"/>
              <a:t>paracentral</a:t>
            </a:r>
            <a:r>
              <a:rPr lang="en-IN" sz="2400" dirty="0" smtClean="0"/>
              <a:t> area.</a:t>
            </a:r>
          </a:p>
          <a:p>
            <a:endParaRPr lang="en-US" sz="2400" dirty="0" smtClean="0"/>
          </a:p>
          <a:p>
            <a:r>
              <a:rPr lang="en-IN" sz="2400" dirty="0" err="1" smtClean="0">
                <a:solidFill>
                  <a:srgbClr val="0070C0"/>
                </a:solidFill>
              </a:rPr>
              <a:t>Dysarthria</a:t>
            </a:r>
            <a:r>
              <a:rPr lang="en-IN" sz="2400" dirty="0" smtClean="0">
                <a:solidFill>
                  <a:srgbClr val="0070C0"/>
                </a:solidFill>
              </a:rPr>
              <a:t> clumsy hand syndrome is often due to a </a:t>
            </a:r>
            <a:r>
              <a:rPr lang="en-IN" sz="2400" dirty="0" err="1" smtClean="0">
                <a:solidFill>
                  <a:srgbClr val="0070C0"/>
                </a:solidFill>
              </a:rPr>
              <a:t>lacune</a:t>
            </a:r>
            <a:r>
              <a:rPr lang="en-IN" sz="2400" dirty="0" smtClean="0">
                <a:solidFill>
                  <a:srgbClr val="0070C0"/>
                </a:solidFill>
              </a:rPr>
              <a:t> involving the depth of the basis </a:t>
            </a:r>
            <a:r>
              <a:rPr lang="en-IN" sz="2400" dirty="0" err="1" smtClean="0">
                <a:solidFill>
                  <a:srgbClr val="0070C0"/>
                </a:solidFill>
              </a:rPr>
              <a:t>pontis</a:t>
            </a:r>
            <a:r>
              <a:rPr lang="en-IN" sz="2400" dirty="0" smtClean="0">
                <a:solidFill>
                  <a:srgbClr val="0070C0"/>
                </a:solidFill>
              </a:rPr>
              <a:t> </a:t>
            </a:r>
            <a:r>
              <a:rPr lang="en-IN" sz="2400" dirty="0" smtClean="0"/>
              <a:t>between its upper third and lower two-thirds and is characterized by </a:t>
            </a:r>
            <a:r>
              <a:rPr lang="en-IN" sz="2400" dirty="0" err="1" smtClean="0"/>
              <a:t>supranuclear</a:t>
            </a:r>
            <a:r>
              <a:rPr lang="en-IN" sz="2400" dirty="0" smtClean="0"/>
              <a:t> facial weakness, deviation of the protruded tongue, </a:t>
            </a:r>
            <a:r>
              <a:rPr lang="en-IN" sz="2400" dirty="0" err="1" smtClean="0"/>
              <a:t>dysarthria</a:t>
            </a:r>
            <a:r>
              <a:rPr lang="en-IN" sz="2400" dirty="0" smtClean="0"/>
              <a:t>, </a:t>
            </a:r>
            <a:r>
              <a:rPr lang="en-IN" sz="2400" dirty="0" err="1" smtClean="0"/>
              <a:t>dysphagia</a:t>
            </a:r>
            <a:r>
              <a:rPr lang="en-IN" sz="2400" dirty="0" smtClean="0"/>
              <a:t>, loss of fine motor control of the hand, and an extensor plantar response. </a:t>
            </a:r>
            <a:endParaRPr lang="en-IN"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ICH SYNDROMES</a:t>
            </a:r>
            <a:endParaRPr lang="en-IN" dirty="0"/>
          </a:p>
        </p:txBody>
      </p:sp>
      <p:sp>
        <p:nvSpPr>
          <p:cNvPr id="3" name="Content Placeholder 2"/>
          <p:cNvSpPr>
            <a:spLocks noGrp="1"/>
          </p:cNvSpPr>
          <p:nvPr>
            <p:ph idx="1"/>
          </p:nvPr>
        </p:nvSpPr>
        <p:spPr/>
        <p:txBody>
          <a:bodyPr/>
          <a:lstStyle/>
          <a:p>
            <a:r>
              <a:rPr lang="en-US" dirty="0" err="1" smtClean="0"/>
              <a:t>Putaminal</a:t>
            </a:r>
            <a:endParaRPr lang="en-US" dirty="0" smtClean="0"/>
          </a:p>
          <a:p>
            <a:r>
              <a:rPr lang="en-US" dirty="0" smtClean="0"/>
              <a:t>Lobar</a:t>
            </a:r>
          </a:p>
          <a:p>
            <a:r>
              <a:rPr lang="en-US" dirty="0" smtClean="0"/>
              <a:t>Thalamic</a:t>
            </a:r>
          </a:p>
          <a:p>
            <a:r>
              <a:rPr lang="en-US" dirty="0" err="1" smtClean="0"/>
              <a:t>Cerebellar</a:t>
            </a:r>
            <a:endParaRPr lang="en-US" dirty="0" smtClean="0"/>
          </a:p>
          <a:p>
            <a:r>
              <a:rPr lang="en-US" dirty="0" smtClean="0"/>
              <a:t>Pontine</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935480"/>
            <a:ext cx="3682752" cy="4661872"/>
          </a:xfrm>
        </p:spPr>
        <p:txBody>
          <a:bodyPr>
            <a:normAutofit/>
          </a:bodyPr>
          <a:lstStyle/>
          <a:p>
            <a:r>
              <a:rPr lang="en-IN" sz="2400" dirty="0" smtClean="0">
                <a:solidFill>
                  <a:srgbClr val="0070C0"/>
                </a:solidFill>
              </a:rPr>
              <a:t>Anterior cerebral artery </a:t>
            </a:r>
            <a:r>
              <a:rPr lang="en-IN" sz="2400" dirty="0" smtClean="0"/>
              <a:t>(ACA)</a:t>
            </a:r>
          </a:p>
          <a:p>
            <a:r>
              <a:rPr lang="en-IN" sz="2400" dirty="0" smtClean="0"/>
              <a:t>The ACA supplies the medial surface of the cerebrum and the upper border of the frontal and parietal lobes </a:t>
            </a:r>
          </a:p>
          <a:p>
            <a:r>
              <a:rPr lang="en-IN" sz="2400" dirty="0" smtClean="0"/>
              <a:t> It gives origin to (a) medial </a:t>
            </a:r>
            <a:r>
              <a:rPr lang="en-IN" sz="2400" dirty="0" err="1" smtClean="0"/>
              <a:t>lenticulostriate</a:t>
            </a:r>
            <a:r>
              <a:rPr lang="en-IN" sz="2400" dirty="0" smtClean="0"/>
              <a:t> branches, (b) </a:t>
            </a:r>
            <a:r>
              <a:rPr lang="en-IN" sz="2400" dirty="0" err="1" smtClean="0"/>
              <a:t>pericallosal</a:t>
            </a:r>
            <a:r>
              <a:rPr lang="en-IN" sz="2400" dirty="0" smtClean="0"/>
              <a:t> branches to the corpus </a:t>
            </a:r>
            <a:r>
              <a:rPr lang="en-IN" sz="2400" dirty="0" err="1" smtClean="0"/>
              <a:t>callosum</a:t>
            </a:r>
            <a:r>
              <a:rPr lang="en-IN" sz="2400" dirty="0" smtClean="0"/>
              <a:t>, and (c) hemispheric branches.</a:t>
            </a:r>
            <a:endParaRPr lang="en-IN" sz="2400" dirty="0"/>
          </a:p>
        </p:txBody>
      </p:sp>
      <p:pic>
        <p:nvPicPr>
          <p:cNvPr id="3074" name="Picture 2" descr="C:\Users\Sripadma\Desktop\3.jpg"/>
          <p:cNvPicPr>
            <a:picLocks noChangeAspect="1" noChangeArrowheads="1"/>
          </p:cNvPicPr>
          <p:nvPr/>
        </p:nvPicPr>
        <p:blipFill>
          <a:blip r:embed="rId2" cstate="print"/>
          <a:srcRect/>
          <a:stretch>
            <a:fillRect/>
          </a:stretch>
        </p:blipFill>
        <p:spPr bwMode="auto">
          <a:xfrm>
            <a:off x="4283968" y="980728"/>
            <a:ext cx="4860032" cy="5688632"/>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brain tq.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MCQ’S </a:t>
            </a:r>
            <a:endParaRPr lang="en-IN" dirty="0"/>
          </a:p>
        </p:txBody>
      </p:sp>
      <p:sp>
        <p:nvSpPr>
          <p:cNvPr id="3" name="Content Placeholder 2"/>
          <p:cNvSpPr>
            <a:spLocks noGrp="1"/>
          </p:cNvSpPr>
          <p:nvPr>
            <p:ph idx="1"/>
          </p:nvPr>
        </p:nvSpPr>
        <p:spPr/>
        <p:txBody>
          <a:bodyPr/>
          <a:lstStyle/>
          <a:p>
            <a:r>
              <a:rPr lang="en-US" dirty="0" smtClean="0"/>
              <a:t>1.Oculolmotor palsy with </a:t>
            </a:r>
            <a:r>
              <a:rPr lang="en-US" dirty="0" err="1" smtClean="0"/>
              <a:t>cerebellar</a:t>
            </a:r>
            <a:r>
              <a:rPr lang="en-US" dirty="0" smtClean="0"/>
              <a:t> ataxia with </a:t>
            </a:r>
            <a:r>
              <a:rPr lang="en-US" dirty="0" err="1" smtClean="0"/>
              <a:t>corticospinal</a:t>
            </a:r>
            <a:r>
              <a:rPr lang="en-US" dirty="0" smtClean="0"/>
              <a:t> involvement :</a:t>
            </a:r>
          </a:p>
          <a:p>
            <a:r>
              <a:rPr lang="en-US" dirty="0" smtClean="0"/>
              <a:t>A) </a:t>
            </a:r>
            <a:r>
              <a:rPr lang="en-US" dirty="0" err="1" smtClean="0"/>
              <a:t>Benedikt’s</a:t>
            </a:r>
            <a:endParaRPr lang="en-US" dirty="0" smtClean="0"/>
          </a:p>
          <a:p>
            <a:r>
              <a:rPr lang="en-US" dirty="0" smtClean="0"/>
              <a:t>B) Claude</a:t>
            </a:r>
          </a:p>
          <a:p>
            <a:r>
              <a:rPr lang="en-US" dirty="0" smtClean="0"/>
              <a:t>C) </a:t>
            </a:r>
            <a:r>
              <a:rPr lang="en-US" dirty="0" err="1" smtClean="0"/>
              <a:t>Parinaud</a:t>
            </a:r>
            <a:endParaRPr lang="en-US" dirty="0" smtClean="0"/>
          </a:p>
          <a:p>
            <a:r>
              <a:rPr lang="en-US" dirty="0" smtClean="0"/>
              <a:t>D) Weber</a:t>
            </a:r>
            <a:endParaRPr lang="en-I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2. Motor alien hand syndrome pertains to strokes involving:</a:t>
            </a:r>
          </a:p>
          <a:p>
            <a:r>
              <a:rPr lang="en-US" dirty="0" smtClean="0"/>
              <a:t>A)Thalamus</a:t>
            </a:r>
          </a:p>
          <a:p>
            <a:r>
              <a:rPr lang="en-US" dirty="0" smtClean="0"/>
              <a:t>B)Corpus </a:t>
            </a:r>
            <a:r>
              <a:rPr lang="en-US" dirty="0" err="1" smtClean="0"/>
              <a:t>callosum</a:t>
            </a:r>
            <a:endParaRPr lang="en-US" dirty="0" smtClean="0"/>
          </a:p>
          <a:p>
            <a:r>
              <a:rPr lang="en-US" dirty="0" smtClean="0"/>
              <a:t>C)Centrum semi </a:t>
            </a:r>
            <a:r>
              <a:rPr lang="en-US" dirty="0" err="1" smtClean="0"/>
              <a:t>ovale</a:t>
            </a:r>
            <a:endParaRPr lang="en-US" dirty="0" smtClean="0"/>
          </a:p>
          <a:p>
            <a:r>
              <a:rPr lang="en-US" dirty="0" smtClean="0"/>
              <a:t>D)Brain stem</a:t>
            </a:r>
          </a:p>
          <a:p>
            <a:endParaRPr lang="en-IN"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3. </a:t>
            </a:r>
            <a:r>
              <a:rPr lang="en-US" dirty="0" err="1" smtClean="0"/>
              <a:t>Splenium</a:t>
            </a:r>
            <a:r>
              <a:rPr lang="en-US" dirty="0" smtClean="0"/>
              <a:t> of corpus </a:t>
            </a:r>
            <a:r>
              <a:rPr lang="en-US" dirty="0" err="1" smtClean="0"/>
              <a:t>callosum</a:t>
            </a:r>
            <a:r>
              <a:rPr lang="en-US" dirty="0" smtClean="0"/>
              <a:t> is supplied by</a:t>
            </a:r>
          </a:p>
          <a:p>
            <a:r>
              <a:rPr lang="en-US" dirty="0" smtClean="0"/>
              <a:t>A) Anterior </a:t>
            </a:r>
            <a:r>
              <a:rPr lang="en-US" dirty="0" err="1" smtClean="0"/>
              <a:t>choroidal</a:t>
            </a:r>
            <a:r>
              <a:rPr lang="en-US" dirty="0" smtClean="0"/>
              <a:t> artery</a:t>
            </a:r>
          </a:p>
          <a:p>
            <a:r>
              <a:rPr lang="en-US" dirty="0" smtClean="0"/>
              <a:t>B) ACA</a:t>
            </a:r>
          </a:p>
          <a:p>
            <a:r>
              <a:rPr lang="en-US" dirty="0" smtClean="0"/>
              <a:t>C) MCA</a:t>
            </a:r>
          </a:p>
          <a:p>
            <a:r>
              <a:rPr lang="en-US" dirty="0" smtClean="0"/>
              <a:t>D) PCA</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a:t>
            </a:r>
            <a:endParaRPr lang="en-IN" dirty="0"/>
          </a:p>
        </p:txBody>
      </p:sp>
      <p:pic>
        <p:nvPicPr>
          <p:cNvPr id="11266" name="Picture 2" descr="C:\Users\Sripadma\Desktop\25.jpg"/>
          <p:cNvPicPr>
            <a:picLocks noGrp="1" noChangeAspect="1" noChangeArrowheads="1"/>
          </p:cNvPicPr>
          <p:nvPr>
            <p:ph idx="1"/>
          </p:nvPr>
        </p:nvPicPr>
        <p:blipFill>
          <a:blip r:embed="rId2" cstate="print"/>
          <a:srcRect/>
          <a:stretch>
            <a:fillRect/>
          </a:stretch>
        </p:blipFill>
        <p:spPr bwMode="auto">
          <a:xfrm>
            <a:off x="323528" y="1916832"/>
            <a:ext cx="8352928" cy="45365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a:t>
            </a:r>
            <a:endParaRPr lang="en-IN" dirty="0"/>
          </a:p>
        </p:txBody>
      </p:sp>
      <p:sp>
        <p:nvSpPr>
          <p:cNvPr id="3" name="Content Placeholder 2"/>
          <p:cNvSpPr>
            <a:spLocks noGrp="1"/>
          </p:cNvSpPr>
          <p:nvPr>
            <p:ph idx="1"/>
          </p:nvPr>
        </p:nvSpPr>
        <p:spPr>
          <a:xfrm>
            <a:off x="457200" y="1935480"/>
            <a:ext cx="3250704" cy="4389120"/>
          </a:xfrm>
        </p:spPr>
        <p:txBody>
          <a:bodyPr>
            <a:noAutofit/>
          </a:bodyPr>
          <a:lstStyle/>
          <a:p>
            <a:endParaRPr lang="en-US" sz="2400" dirty="0" smtClean="0"/>
          </a:p>
          <a:p>
            <a:r>
              <a:rPr lang="en-US" sz="2400" dirty="0" smtClean="0"/>
              <a:t>MCA</a:t>
            </a:r>
            <a:endParaRPr lang="en-IN" sz="2400" dirty="0" smtClean="0"/>
          </a:p>
          <a:p>
            <a:r>
              <a:rPr lang="en-IN" sz="2400" dirty="0" smtClean="0"/>
              <a:t>Three segments of the MCA :</a:t>
            </a:r>
          </a:p>
          <a:p>
            <a:r>
              <a:rPr lang="en-IN" sz="2400" dirty="0" smtClean="0">
                <a:solidFill>
                  <a:srgbClr val="0070C0"/>
                </a:solidFill>
              </a:rPr>
              <a:t>Proximal</a:t>
            </a:r>
          </a:p>
          <a:p>
            <a:r>
              <a:rPr lang="en-IN" sz="2400" dirty="0" err="1" smtClean="0">
                <a:solidFill>
                  <a:srgbClr val="0070C0"/>
                </a:solidFill>
              </a:rPr>
              <a:t>Sylvian</a:t>
            </a:r>
            <a:endParaRPr lang="en-IN" sz="2400" dirty="0" smtClean="0">
              <a:solidFill>
                <a:srgbClr val="0070C0"/>
              </a:solidFill>
            </a:endParaRPr>
          </a:p>
          <a:p>
            <a:r>
              <a:rPr lang="en-IN" sz="2400" dirty="0" smtClean="0">
                <a:solidFill>
                  <a:srgbClr val="0070C0"/>
                </a:solidFill>
              </a:rPr>
              <a:t> Distal.</a:t>
            </a:r>
          </a:p>
        </p:txBody>
      </p:sp>
      <p:pic>
        <p:nvPicPr>
          <p:cNvPr id="4099" name="Picture 3" descr="C:\Users\Sripadma\Desktop\5.jpg"/>
          <p:cNvPicPr>
            <a:picLocks noChangeAspect="1" noChangeArrowheads="1"/>
          </p:cNvPicPr>
          <p:nvPr/>
        </p:nvPicPr>
        <p:blipFill>
          <a:blip r:embed="rId2" cstate="print"/>
          <a:srcRect/>
          <a:stretch>
            <a:fillRect/>
          </a:stretch>
        </p:blipFill>
        <p:spPr bwMode="auto">
          <a:xfrm>
            <a:off x="3275856" y="908720"/>
            <a:ext cx="5868144" cy="561662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1383</TotalTime>
  <Words>3714</Words>
  <Application>Microsoft Office PowerPoint</Application>
  <PresentationFormat>On-screen Show (4:3)</PresentationFormat>
  <Paragraphs>311</Paragraphs>
  <Slides>73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Calibri Light</vt:lpstr>
      <vt:lpstr>Office Theme</vt:lpstr>
      <vt:lpstr>STROKE SYNDROMES </vt:lpstr>
      <vt:lpstr>SCHEME OF PRESENTATION</vt:lpstr>
      <vt:lpstr>PowerPoint Presentation</vt:lpstr>
      <vt:lpstr>PowerPoint Presentation</vt:lpstr>
      <vt:lpstr>ANTERIOR CIRCULATION</vt:lpstr>
      <vt:lpstr>PowerPoint Presentation</vt:lpstr>
      <vt:lpstr>PowerPoint Presentation</vt:lpstr>
      <vt:lpstr>ACA</vt:lpstr>
      <vt:lpstr>MCA</vt:lpstr>
      <vt:lpstr>MCA</vt:lpstr>
      <vt:lpstr>POSTERIOR CIRCULATION</vt:lpstr>
      <vt:lpstr>PowerPoint Presentation</vt:lpstr>
      <vt:lpstr>PowerPoint Presentation</vt:lpstr>
      <vt:lpstr>VERTEBRAL  ARTERY</vt:lpstr>
      <vt:lpstr>PowerPoint Presentation</vt:lpstr>
      <vt:lpstr>BASILAR ARTERY</vt:lpstr>
      <vt:lpstr>CIRCLE OF WILLIS</vt:lpstr>
      <vt:lpstr>ARTERIAL TERRITORIES</vt:lpstr>
      <vt:lpstr> ARTERIAL TERRITORY LOCALIZATION                        TIA</vt:lpstr>
      <vt:lpstr>ARTERIAL TERRITORY LOCALIZATION MIDDLE CEREBRAL ARTERY SYNDROME</vt:lpstr>
      <vt:lpstr>PowerPoint Presentation</vt:lpstr>
      <vt:lpstr>CLINICO ANATOMICAL CORELATE</vt:lpstr>
      <vt:lpstr>PowerPoint Presentation</vt:lpstr>
      <vt:lpstr>MCA SYNDROME CONTD…….</vt:lpstr>
      <vt:lpstr>PowerPoint Presentation</vt:lpstr>
      <vt:lpstr>PowerPoint Presentation</vt:lpstr>
      <vt:lpstr>PowerPoint Presentation</vt:lpstr>
      <vt:lpstr>PowerPoint Presentation</vt:lpstr>
      <vt:lpstr>PowerPoint Presentation</vt:lpstr>
      <vt:lpstr>    ANTERIOR CHOROIDAL ARTERY  </vt:lpstr>
      <vt:lpstr>PowerPoint Presentation</vt:lpstr>
      <vt:lpstr>                 ANTERIOR CEREBRAL ARTERY</vt:lpstr>
      <vt:lpstr>PowerPoint Presentation</vt:lpstr>
      <vt:lpstr>PowerPoint Presentation</vt:lpstr>
      <vt:lpstr>PowerPoint Presentation</vt:lpstr>
      <vt:lpstr>PowerPoint Presentation</vt:lpstr>
      <vt:lpstr>CALLOSAL DISCONNECTION SYNDROMES</vt:lpstr>
      <vt:lpstr>POSTERIOR CEREBRAL ARTERY SYNDROME</vt:lpstr>
      <vt:lpstr>PowerPoint Presentation</vt:lpstr>
      <vt:lpstr>THALAMIC SYNDROMES</vt:lpstr>
      <vt:lpstr>PowerPoint Presentation</vt:lpstr>
      <vt:lpstr>PowerPoint Presentation</vt:lpstr>
      <vt:lpstr>PowerPoint Presentation</vt:lpstr>
      <vt:lpstr>PowerPoint Presentation</vt:lpstr>
      <vt:lpstr>PowerPoint Presentation</vt:lpstr>
      <vt:lpstr>BRAINSTEM SYNDROMES : MEDULLA</vt:lpstr>
      <vt:lpstr>PowerPoint Presentation</vt:lpstr>
      <vt:lpstr>INFERIOR PONTINE</vt:lpstr>
      <vt:lpstr>MID PONTINE</vt:lpstr>
      <vt:lpstr>SUPERIOR PONTINE</vt:lpstr>
      <vt:lpstr>MID BRAIN</vt:lpstr>
      <vt:lpstr>BASILAR BRANCH OCCLUSION</vt:lpstr>
      <vt:lpstr>PowerPoint Presentation</vt:lpstr>
      <vt:lpstr>NAMED STROKE SYNDROMES</vt:lpstr>
      <vt:lpstr>PowerPoint Presentation</vt:lpstr>
      <vt:lpstr>NEUROLOGISTS WITH NAMED SYNROMES</vt:lpstr>
      <vt:lpstr>CORTICAL SYNDROMES</vt:lpstr>
      <vt:lpstr>PowerPoint Presentation</vt:lpstr>
      <vt:lpstr>PowerPoint Presentation</vt:lpstr>
      <vt:lpstr>BORDER ZONE SYNDROMES</vt:lpstr>
      <vt:lpstr>PowerPoint Presentation</vt:lpstr>
      <vt:lpstr>PowerPoint Presentation</vt:lpstr>
      <vt:lpstr>U/L WATER SHED INFARCTS</vt:lpstr>
      <vt:lpstr>PowerPoint Presentation</vt:lpstr>
      <vt:lpstr>LACUNAR INFARCTS</vt:lpstr>
      <vt:lpstr>PURE MOTOR SYNDROME</vt:lpstr>
      <vt:lpstr>PowerPoint Presentation</vt:lpstr>
      <vt:lpstr>PowerPoint Presentation</vt:lpstr>
      <vt:lpstr>ICH SYNDROMES</vt:lpstr>
      <vt:lpstr>PowerPoint Presentation</vt:lpstr>
      <vt:lpstr>MCQ’S </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 SYNDROMES</dc:title>
  <dc:creator>Sripadma</dc:creator>
  <cp:lastModifiedBy>Windows User</cp:lastModifiedBy>
  <cp:revision>117</cp:revision>
  <dcterms:created xsi:type="dcterms:W3CDTF">2013-05-19T08:52:19Z</dcterms:created>
  <dcterms:modified xsi:type="dcterms:W3CDTF">2024-11-27T00:00:57Z</dcterms:modified>
</cp:coreProperties>
</file>