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8" r:id="rId3"/>
    <p:sldId id="260" r:id="rId4"/>
    <p:sldId id="299" r:id="rId5"/>
    <p:sldId id="261" r:id="rId6"/>
    <p:sldId id="270" r:id="rId7"/>
    <p:sldId id="301" r:id="rId8"/>
    <p:sldId id="279" r:id="rId9"/>
    <p:sldId id="304" r:id="rId10"/>
    <p:sldId id="306" r:id="rId11"/>
    <p:sldId id="263" r:id="rId12"/>
    <p:sldId id="264" r:id="rId13"/>
    <p:sldId id="265" r:id="rId14"/>
    <p:sldId id="266" r:id="rId15"/>
    <p:sldId id="281" r:id="rId16"/>
    <p:sldId id="282" r:id="rId17"/>
    <p:sldId id="283" r:id="rId18"/>
    <p:sldId id="284" r:id="rId19"/>
    <p:sldId id="285" r:id="rId20"/>
    <p:sldId id="292" r:id="rId21"/>
    <p:sldId id="262" r:id="rId22"/>
    <p:sldId id="286" r:id="rId23"/>
    <p:sldId id="267" r:id="rId24"/>
    <p:sldId id="287" r:id="rId25"/>
    <p:sldId id="268" r:id="rId26"/>
    <p:sldId id="289" r:id="rId27"/>
    <p:sldId id="275" r:id="rId28"/>
    <p:sldId id="290" r:id="rId29"/>
    <p:sldId id="291" r:id="rId30"/>
    <p:sldId id="307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973" autoAdjust="0"/>
  </p:normalViewPr>
  <p:slideViewPr>
    <p:cSldViewPr>
      <p:cViewPr varScale="1">
        <p:scale>
          <a:sx n="65" d="100"/>
          <a:sy n="65" d="100"/>
        </p:scale>
        <p:origin x="195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4B5E91-6F1D-4955-9010-DD3F25B5894D}" type="doc">
      <dgm:prSet loTypeId="urn:microsoft.com/office/officeart/2005/8/layout/hierarchy3" loCatId="hierarchy" qsTypeId="urn:microsoft.com/office/officeart/2005/8/quickstyle/simple4" qsCatId="simple" csTypeId="urn:microsoft.com/office/officeart/2005/8/colors/accent1_2#2" csCatId="accent1" phldr="1"/>
      <dgm:spPr/>
      <dgm:t>
        <a:bodyPr/>
        <a:lstStyle/>
        <a:p>
          <a:endParaRPr lang="en-CA"/>
        </a:p>
      </dgm:t>
    </dgm:pt>
    <dgm:pt modelId="{B80CF5BF-B42A-4207-9FF8-619C0B82A7FB}">
      <dgm:prSet phldrT="[Text]"/>
      <dgm:spPr/>
      <dgm:t>
        <a:bodyPr/>
        <a:lstStyle/>
        <a:p>
          <a:r>
            <a:rPr lang="en-CA" dirty="0" smtClean="0"/>
            <a:t>Action</a:t>
          </a:r>
          <a:endParaRPr lang="en-CA" dirty="0"/>
        </a:p>
      </dgm:t>
    </dgm:pt>
    <dgm:pt modelId="{894D0141-2ADE-4DD7-A273-BC8911C9E963}" type="parTrans" cxnId="{402BC2A2-A99D-446D-9B22-73E8762E6092}">
      <dgm:prSet/>
      <dgm:spPr/>
      <dgm:t>
        <a:bodyPr/>
        <a:lstStyle/>
        <a:p>
          <a:endParaRPr lang="en-CA"/>
        </a:p>
      </dgm:t>
    </dgm:pt>
    <dgm:pt modelId="{4EE6051A-D8B9-4D89-95E5-9B8965C1AE95}" type="sibTrans" cxnId="{402BC2A2-A99D-446D-9B22-73E8762E6092}">
      <dgm:prSet/>
      <dgm:spPr/>
      <dgm:t>
        <a:bodyPr/>
        <a:lstStyle/>
        <a:p>
          <a:endParaRPr lang="en-CA"/>
        </a:p>
      </dgm:t>
    </dgm:pt>
    <dgm:pt modelId="{3CD6D813-B75C-4803-9D74-19B3FB98E27B}">
      <dgm:prSet phldrT="[Text]" custT="1"/>
      <dgm:spPr/>
      <dgm:t>
        <a:bodyPr/>
        <a:lstStyle/>
        <a:p>
          <a:r>
            <a:rPr lang="en-CA" sz="2800" dirty="0" smtClean="0"/>
            <a:t>Kinetic</a:t>
          </a:r>
        </a:p>
        <a:p>
          <a:r>
            <a:rPr lang="en-CA" sz="1600" dirty="0" smtClean="0"/>
            <a:t>-intention</a:t>
          </a:r>
          <a:endParaRPr lang="en-CA" sz="1600" dirty="0"/>
        </a:p>
      </dgm:t>
    </dgm:pt>
    <dgm:pt modelId="{1675822A-B225-4ABF-B1D3-C754E887B087}" type="parTrans" cxnId="{C25BCE56-E37A-47BD-8AB4-B39C8F038589}">
      <dgm:prSet/>
      <dgm:spPr/>
      <dgm:t>
        <a:bodyPr/>
        <a:lstStyle/>
        <a:p>
          <a:endParaRPr lang="en-CA"/>
        </a:p>
      </dgm:t>
    </dgm:pt>
    <dgm:pt modelId="{D1EE1312-1DCB-428B-B0C8-154AB00A4A95}" type="sibTrans" cxnId="{C25BCE56-E37A-47BD-8AB4-B39C8F038589}">
      <dgm:prSet/>
      <dgm:spPr/>
      <dgm:t>
        <a:bodyPr/>
        <a:lstStyle/>
        <a:p>
          <a:endParaRPr lang="en-CA"/>
        </a:p>
      </dgm:t>
    </dgm:pt>
    <dgm:pt modelId="{595963BF-60E8-4B1C-BB99-C4148280FD8E}">
      <dgm:prSet phldrT="[Text]"/>
      <dgm:spPr/>
      <dgm:t>
        <a:bodyPr/>
        <a:lstStyle/>
        <a:p>
          <a:r>
            <a:rPr lang="en-CA" dirty="0" smtClean="0"/>
            <a:t>Postural</a:t>
          </a:r>
          <a:endParaRPr lang="en-CA" dirty="0"/>
        </a:p>
      </dgm:t>
    </dgm:pt>
    <dgm:pt modelId="{A4F74E4F-AA5D-40C4-8FCA-59E4E8677397}" type="parTrans" cxnId="{181E2153-1DDF-4B9E-982B-2793650EE16C}">
      <dgm:prSet/>
      <dgm:spPr/>
      <dgm:t>
        <a:bodyPr/>
        <a:lstStyle/>
        <a:p>
          <a:endParaRPr lang="en-CA"/>
        </a:p>
      </dgm:t>
    </dgm:pt>
    <dgm:pt modelId="{35985A73-246A-45E1-91BF-A0ECA2D8C96F}" type="sibTrans" cxnId="{181E2153-1DDF-4B9E-982B-2793650EE16C}">
      <dgm:prSet/>
      <dgm:spPr/>
      <dgm:t>
        <a:bodyPr/>
        <a:lstStyle/>
        <a:p>
          <a:endParaRPr lang="en-CA"/>
        </a:p>
      </dgm:t>
    </dgm:pt>
    <dgm:pt modelId="{456C4058-9245-4E64-93EC-806D5EA16B14}">
      <dgm:prSet phldrT="[Text]"/>
      <dgm:spPr/>
      <dgm:t>
        <a:bodyPr/>
        <a:lstStyle/>
        <a:p>
          <a:r>
            <a:rPr lang="en-CA" dirty="0" smtClean="0"/>
            <a:t>Rest</a:t>
          </a:r>
          <a:endParaRPr lang="en-CA" dirty="0"/>
        </a:p>
      </dgm:t>
    </dgm:pt>
    <dgm:pt modelId="{D55D260A-EF44-46C4-9F8A-788E15660395}" type="parTrans" cxnId="{E97EB791-9971-40B5-BB42-152A1EF9DBA4}">
      <dgm:prSet/>
      <dgm:spPr/>
      <dgm:t>
        <a:bodyPr/>
        <a:lstStyle/>
        <a:p>
          <a:endParaRPr lang="en-CA"/>
        </a:p>
      </dgm:t>
    </dgm:pt>
    <dgm:pt modelId="{34706159-32B9-40F3-A5A2-25AC18D850C1}" type="sibTrans" cxnId="{E97EB791-9971-40B5-BB42-152A1EF9DBA4}">
      <dgm:prSet/>
      <dgm:spPr/>
      <dgm:t>
        <a:bodyPr/>
        <a:lstStyle/>
        <a:p>
          <a:endParaRPr lang="en-CA"/>
        </a:p>
      </dgm:t>
    </dgm:pt>
    <dgm:pt modelId="{C832EB7A-393F-4DBF-9D52-AA02B8024E3E}">
      <dgm:prSet phldrT="[Text]"/>
      <dgm:spPr/>
      <dgm:t>
        <a:bodyPr/>
        <a:lstStyle/>
        <a:p>
          <a:r>
            <a:rPr lang="en-CA" dirty="0" smtClean="0"/>
            <a:t>Parkinsonian</a:t>
          </a:r>
          <a:endParaRPr lang="en-CA" dirty="0"/>
        </a:p>
      </dgm:t>
    </dgm:pt>
    <dgm:pt modelId="{5DB233EC-C7E3-4807-962B-B51AFBB7E55A}" type="parTrans" cxnId="{63600237-8A50-4F39-8F46-FF33D7A576FD}">
      <dgm:prSet/>
      <dgm:spPr/>
      <dgm:t>
        <a:bodyPr/>
        <a:lstStyle/>
        <a:p>
          <a:endParaRPr lang="en-CA"/>
        </a:p>
      </dgm:t>
    </dgm:pt>
    <dgm:pt modelId="{D66BEB85-1601-41E7-B0BC-A2A2EE38E060}" type="sibTrans" cxnId="{63600237-8A50-4F39-8F46-FF33D7A576FD}">
      <dgm:prSet/>
      <dgm:spPr/>
      <dgm:t>
        <a:bodyPr/>
        <a:lstStyle/>
        <a:p>
          <a:endParaRPr lang="en-CA"/>
        </a:p>
      </dgm:t>
    </dgm:pt>
    <dgm:pt modelId="{103FC748-425D-4A22-A0ED-4C414C586889}">
      <dgm:prSet phldrT="[Text]"/>
      <dgm:spPr/>
      <dgm:t>
        <a:bodyPr/>
        <a:lstStyle/>
        <a:p>
          <a:r>
            <a:rPr lang="en-CA" dirty="0" smtClean="0"/>
            <a:t>Drug induced</a:t>
          </a:r>
          <a:endParaRPr lang="en-CA" dirty="0"/>
        </a:p>
      </dgm:t>
    </dgm:pt>
    <dgm:pt modelId="{551C3260-86CC-41A1-8A43-A92383F34675}" type="parTrans" cxnId="{CE506392-A123-4D7B-BDE1-EB8A02F97D99}">
      <dgm:prSet/>
      <dgm:spPr/>
      <dgm:t>
        <a:bodyPr/>
        <a:lstStyle/>
        <a:p>
          <a:endParaRPr lang="en-CA"/>
        </a:p>
      </dgm:t>
    </dgm:pt>
    <dgm:pt modelId="{8B748756-4962-404B-8C64-D7299E24C2BA}" type="sibTrans" cxnId="{CE506392-A123-4D7B-BDE1-EB8A02F97D99}">
      <dgm:prSet/>
      <dgm:spPr/>
      <dgm:t>
        <a:bodyPr/>
        <a:lstStyle/>
        <a:p>
          <a:endParaRPr lang="en-CA"/>
        </a:p>
      </dgm:t>
    </dgm:pt>
    <dgm:pt modelId="{DE874ED6-20B9-46FE-A9A8-98EC7151BF1F}" type="pres">
      <dgm:prSet presAssocID="{474B5E91-6F1D-4955-9010-DD3F25B5894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31B3F0B-F7C6-4123-A218-242F423DAC60}" type="pres">
      <dgm:prSet presAssocID="{B80CF5BF-B42A-4207-9FF8-619C0B82A7FB}" presName="root" presStyleCnt="0"/>
      <dgm:spPr/>
    </dgm:pt>
    <dgm:pt modelId="{D5AC3BB7-223C-4DFA-B207-E0340C756DE1}" type="pres">
      <dgm:prSet presAssocID="{B80CF5BF-B42A-4207-9FF8-619C0B82A7FB}" presName="rootComposite" presStyleCnt="0"/>
      <dgm:spPr/>
    </dgm:pt>
    <dgm:pt modelId="{FD41052E-8217-43B7-B026-B3BE8C69F029}" type="pres">
      <dgm:prSet presAssocID="{B80CF5BF-B42A-4207-9FF8-619C0B82A7FB}" presName="rootText" presStyleLbl="node1" presStyleIdx="0" presStyleCnt="2"/>
      <dgm:spPr/>
      <dgm:t>
        <a:bodyPr/>
        <a:lstStyle/>
        <a:p>
          <a:endParaRPr lang="en-US"/>
        </a:p>
      </dgm:t>
    </dgm:pt>
    <dgm:pt modelId="{5835EC16-6F05-46B0-8BD2-41002852D6DF}" type="pres">
      <dgm:prSet presAssocID="{B80CF5BF-B42A-4207-9FF8-619C0B82A7FB}" presName="rootConnector" presStyleLbl="node1" presStyleIdx="0" presStyleCnt="2"/>
      <dgm:spPr/>
      <dgm:t>
        <a:bodyPr/>
        <a:lstStyle/>
        <a:p>
          <a:endParaRPr lang="en-US"/>
        </a:p>
      </dgm:t>
    </dgm:pt>
    <dgm:pt modelId="{10E5C2D5-8C63-4A51-BFEE-30D71E76BA2B}" type="pres">
      <dgm:prSet presAssocID="{B80CF5BF-B42A-4207-9FF8-619C0B82A7FB}" presName="childShape" presStyleCnt="0"/>
      <dgm:spPr/>
    </dgm:pt>
    <dgm:pt modelId="{28F3DAA6-B115-4F76-ABBD-64D1F5BA5FC6}" type="pres">
      <dgm:prSet presAssocID="{1675822A-B225-4ABF-B1D3-C754E887B087}" presName="Name13" presStyleLbl="parChTrans1D2" presStyleIdx="0" presStyleCnt="4"/>
      <dgm:spPr/>
      <dgm:t>
        <a:bodyPr/>
        <a:lstStyle/>
        <a:p>
          <a:endParaRPr lang="en-US"/>
        </a:p>
      </dgm:t>
    </dgm:pt>
    <dgm:pt modelId="{FA6DFF91-02FD-47C9-961E-4C1327A56B8C}" type="pres">
      <dgm:prSet presAssocID="{3CD6D813-B75C-4803-9D74-19B3FB98E27B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FA58E4-305C-46BB-926E-BA3C1A2EE338}" type="pres">
      <dgm:prSet presAssocID="{A4F74E4F-AA5D-40C4-8FCA-59E4E8677397}" presName="Name13" presStyleLbl="parChTrans1D2" presStyleIdx="1" presStyleCnt="4"/>
      <dgm:spPr/>
      <dgm:t>
        <a:bodyPr/>
        <a:lstStyle/>
        <a:p>
          <a:endParaRPr lang="en-US"/>
        </a:p>
      </dgm:t>
    </dgm:pt>
    <dgm:pt modelId="{7FC35AE5-5751-467F-AAC2-24B0E4E7C95C}" type="pres">
      <dgm:prSet presAssocID="{595963BF-60E8-4B1C-BB99-C4148280FD8E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325D50-E675-411D-B05E-242E870C2D0B}" type="pres">
      <dgm:prSet presAssocID="{456C4058-9245-4E64-93EC-806D5EA16B14}" presName="root" presStyleCnt="0"/>
      <dgm:spPr/>
    </dgm:pt>
    <dgm:pt modelId="{954A021C-BFD8-44F3-90A1-E5E8CD431240}" type="pres">
      <dgm:prSet presAssocID="{456C4058-9245-4E64-93EC-806D5EA16B14}" presName="rootComposite" presStyleCnt="0"/>
      <dgm:spPr/>
    </dgm:pt>
    <dgm:pt modelId="{E84E316E-E704-4397-A65F-F6D6CCFC72A1}" type="pres">
      <dgm:prSet presAssocID="{456C4058-9245-4E64-93EC-806D5EA16B14}" presName="rootText" presStyleLbl="node1" presStyleIdx="1" presStyleCnt="2"/>
      <dgm:spPr/>
      <dgm:t>
        <a:bodyPr/>
        <a:lstStyle/>
        <a:p>
          <a:endParaRPr lang="en-US"/>
        </a:p>
      </dgm:t>
    </dgm:pt>
    <dgm:pt modelId="{C35EAED4-F5E4-4DE5-8AF5-3F948765858B}" type="pres">
      <dgm:prSet presAssocID="{456C4058-9245-4E64-93EC-806D5EA16B14}" presName="rootConnector" presStyleLbl="node1" presStyleIdx="1" presStyleCnt="2"/>
      <dgm:spPr/>
      <dgm:t>
        <a:bodyPr/>
        <a:lstStyle/>
        <a:p>
          <a:endParaRPr lang="en-US"/>
        </a:p>
      </dgm:t>
    </dgm:pt>
    <dgm:pt modelId="{B925C78B-FC19-447D-B0EC-DAB9601299DC}" type="pres">
      <dgm:prSet presAssocID="{456C4058-9245-4E64-93EC-806D5EA16B14}" presName="childShape" presStyleCnt="0"/>
      <dgm:spPr/>
    </dgm:pt>
    <dgm:pt modelId="{5A0577FB-CC03-484A-B83F-B300A891B875}" type="pres">
      <dgm:prSet presAssocID="{5DB233EC-C7E3-4807-962B-B51AFBB7E55A}" presName="Name13" presStyleLbl="parChTrans1D2" presStyleIdx="2" presStyleCnt="4"/>
      <dgm:spPr/>
      <dgm:t>
        <a:bodyPr/>
        <a:lstStyle/>
        <a:p>
          <a:endParaRPr lang="en-US"/>
        </a:p>
      </dgm:t>
    </dgm:pt>
    <dgm:pt modelId="{76212812-7E0B-4027-8C79-1722715F44EF}" type="pres">
      <dgm:prSet presAssocID="{C832EB7A-393F-4DBF-9D52-AA02B8024E3E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36B5C5A2-3F83-4420-BB7B-9CD21C9A8687}" type="pres">
      <dgm:prSet presAssocID="{551C3260-86CC-41A1-8A43-A92383F34675}" presName="Name13" presStyleLbl="parChTrans1D2" presStyleIdx="3" presStyleCnt="4"/>
      <dgm:spPr/>
      <dgm:t>
        <a:bodyPr/>
        <a:lstStyle/>
        <a:p>
          <a:endParaRPr lang="en-US"/>
        </a:p>
      </dgm:t>
    </dgm:pt>
    <dgm:pt modelId="{E0429F76-DCF9-45A4-8944-95FEBE1FBF3C}" type="pres">
      <dgm:prSet presAssocID="{103FC748-425D-4A22-A0ED-4C414C586889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A94A64B-E0B6-459F-AC9E-BB2D2CC12104}" type="presOf" srcId="{3CD6D813-B75C-4803-9D74-19B3FB98E27B}" destId="{FA6DFF91-02FD-47C9-961E-4C1327A56B8C}" srcOrd="0" destOrd="0" presId="urn:microsoft.com/office/officeart/2005/8/layout/hierarchy3"/>
    <dgm:cxn modelId="{E358F08B-0CE2-4366-B22F-06CAC7450B5F}" type="presOf" srcId="{456C4058-9245-4E64-93EC-806D5EA16B14}" destId="{E84E316E-E704-4397-A65F-F6D6CCFC72A1}" srcOrd="0" destOrd="0" presId="urn:microsoft.com/office/officeart/2005/8/layout/hierarchy3"/>
    <dgm:cxn modelId="{6C562729-DAE2-424D-B663-BDD406CA9C7D}" type="presOf" srcId="{1675822A-B225-4ABF-B1D3-C754E887B087}" destId="{28F3DAA6-B115-4F76-ABBD-64D1F5BA5FC6}" srcOrd="0" destOrd="0" presId="urn:microsoft.com/office/officeart/2005/8/layout/hierarchy3"/>
    <dgm:cxn modelId="{0A2BB896-77F8-49EC-AFE9-5BDED9615CD2}" type="presOf" srcId="{B80CF5BF-B42A-4207-9FF8-619C0B82A7FB}" destId="{5835EC16-6F05-46B0-8BD2-41002852D6DF}" srcOrd="1" destOrd="0" presId="urn:microsoft.com/office/officeart/2005/8/layout/hierarchy3"/>
    <dgm:cxn modelId="{A5895226-499C-4EA8-AA57-AF90BEB08756}" type="presOf" srcId="{B80CF5BF-B42A-4207-9FF8-619C0B82A7FB}" destId="{FD41052E-8217-43B7-B026-B3BE8C69F029}" srcOrd="0" destOrd="0" presId="urn:microsoft.com/office/officeart/2005/8/layout/hierarchy3"/>
    <dgm:cxn modelId="{5173BA5D-E476-480B-8AB5-17BB1CE79249}" type="presOf" srcId="{551C3260-86CC-41A1-8A43-A92383F34675}" destId="{36B5C5A2-3F83-4420-BB7B-9CD21C9A8687}" srcOrd="0" destOrd="0" presId="urn:microsoft.com/office/officeart/2005/8/layout/hierarchy3"/>
    <dgm:cxn modelId="{2302189C-0499-466F-9D01-3162C5593C50}" type="presOf" srcId="{103FC748-425D-4A22-A0ED-4C414C586889}" destId="{E0429F76-DCF9-45A4-8944-95FEBE1FBF3C}" srcOrd="0" destOrd="0" presId="urn:microsoft.com/office/officeart/2005/8/layout/hierarchy3"/>
    <dgm:cxn modelId="{E97EB791-9971-40B5-BB42-152A1EF9DBA4}" srcId="{474B5E91-6F1D-4955-9010-DD3F25B5894D}" destId="{456C4058-9245-4E64-93EC-806D5EA16B14}" srcOrd="1" destOrd="0" parTransId="{D55D260A-EF44-46C4-9F8A-788E15660395}" sibTransId="{34706159-32B9-40F3-A5A2-25AC18D850C1}"/>
    <dgm:cxn modelId="{5AE1FEAC-2EB0-4A67-BA9C-47F0C8DE3D3F}" type="presOf" srcId="{474B5E91-6F1D-4955-9010-DD3F25B5894D}" destId="{DE874ED6-20B9-46FE-A9A8-98EC7151BF1F}" srcOrd="0" destOrd="0" presId="urn:microsoft.com/office/officeart/2005/8/layout/hierarchy3"/>
    <dgm:cxn modelId="{6625786B-14F2-43F4-844B-EDA2168B9A3D}" type="presOf" srcId="{A4F74E4F-AA5D-40C4-8FCA-59E4E8677397}" destId="{9FFA58E4-305C-46BB-926E-BA3C1A2EE338}" srcOrd="0" destOrd="0" presId="urn:microsoft.com/office/officeart/2005/8/layout/hierarchy3"/>
    <dgm:cxn modelId="{63600237-8A50-4F39-8F46-FF33D7A576FD}" srcId="{456C4058-9245-4E64-93EC-806D5EA16B14}" destId="{C832EB7A-393F-4DBF-9D52-AA02B8024E3E}" srcOrd="0" destOrd="0" parTransId="{5DB233EC-C7E3-4807-962B-B51AFBB7E55A}" sibTransId="{D66BEB85-1601-41E7-B0BC-A2A2EE38E060}"/>
    <dgm:cxn modelId="{181E2153-1DDF-4B9E-982B-2793650EE16C}" srcId="{B80CF5BF-B42A-4207-9FF8-619C0B82A7FB}" destId="{595963BF-60E8-4B1C-BB99-C4148280FD8E}" srcOrd="1" destOrd="0" parTransId="{A4F74E4F-AA5D-40C4-8FCA-59E4E8677397}" sibTransId="{35985A73-246A-45E1-91BF-A0ECA2D8C96F}"/>
    <dgm:cxn modelId="{4646EE64-8FBC-4F38-8123-16CD2862D113}" type="presOf" srcId="{C832EB7A-393F-4DBF-9D52-AA02B8024E3E}" destId="{76212812-7E0B-4027-8C79-1722715F44EF}" srcOrd="0" destOrd="0" presId="urn:microsoft.com/office/officeart/2005/8/layout/hierarchy3"/>
    <dgm:cxn modelId="{6737E6ED-6AF8-49CF-9EED-30387BF796F6}" type="presOf" srcId="{456C4058-9245-4E64-93EC-806D5EA16B14}" destId="{C35EAED4-F5E4-4DE5-8AF5-3F948765858B}" srcOrd="1" destOrd="0" presId="urn:microsoft.com/office/officeart/2005/8/layout/hierarchy3"/>
    <dgm:cxn modelId="{C25BCE56-E37A-47BD-8AB4-B39C8F038589}" srcId="{B80CF5BF-B42A-4207-9FF8-619C0B82A7FB}" destId="{3CD6D813-B75C-4803-9D74-19B3FB98E27B}" srcOrd="0" destOrd="0" parTransId="{1675822A-B225-4ABF-B1D3-C754E887B087}" sibTransId="{D1EE1312-1DCB-428B-B0C8-154AB00A4A95}"/>
    <dgm:cxn modelId="{402BC2A2-A99D-446D-9B22-73E8762E6092}" srcId="{474B5E91-6F1D-4955-9010-DD3F25B5894D}" destId="{B80CF5BF-B42A-4207-9FF8-619C0B82A7FB}" srcOrd="0" destOrd="0" parTransId="{894D0141-2ADE-4DD7-A273-BC8911C9E963}" sibTransId="{4EE6051A-D8B9-4D89-95E5-9B8965C1AE95}"/>
    <dgm:cxn modelId="{CE506392-A123-4D7B-BDE1-EB8A02F97D99}" srcId="{456C4058-9245-4E64-93EC-806D5EA16B14}" destId="{103FC748-425D-4A22-A0ED-4C414C586889}" srcOrd="1" destOrd="0" parTransId="{551C3260-86CC-41A1-8A43-A92383F34675}" sibTransId="{8B748756-4962-404B-8C64-D7299E24C2BA}"/>
    <dgm:cxn modelId="{BED4F528-1ABE-49C2-97C4-FBF153CC86D8}" type="presOf" srcId="{5DB233EC-C7E3-4807-962B-B51AFBB7E55A}" destId="{5A0577FB-CC03-484A-B83F-B300A891B875}" srcOrd="0" destOrd="0" presId="urn:microsoft.com/office/officeart/2005/8/layout/hierarchy3"/>
    <dgm:cxn modelId="{BF962E47-68FE-4278-90F8-338959A18EFC}" type="presOf" srcId="{595963BF-60E8-4B1C-BB99-C4148280FD8E}" destId="{7FC35AE5-5751-467F-AAC2-24B0E4E7C95C}" srcOrd="0" destOrd="0" presId="urn:microsoft.com/office/officeart/2005/8/layout/hierarchy3"/>
    <dgm:cxn modelId="{25425F1B-DE0C-46D2-9A65-ADB05C1DC93B}" type="presParOf" srcId="{DE874ED6-20B9-46FE-A9A8-98EC7151BF1F}" destId="{331B3F0B-F7C6-4123-A218-242F423DAC60}" srcOrd="0" destOrd="0" presId="urn:microsoft.com/office/officeart/2005/8/layout/hierarchy3"/>
    <dgm:cxn modelId="{4808CCEF-1074-4E6E-9CF7-97D53878389E}" type="presParOf" srcId="{331B3F0B-F7C6-4123-A218-242F423DAC60}" destId="{D5AC3BB7-223C-4DFA-B207-E0340C756DE1}" srcOrd="0" destOrd="0" presId="urn:microsoft.com/office/officeart/2005/8/layout/hierarchy3"/>
    <dgm:cxn modelId="{63A88CEF-5539-4DE3-93D4-1FA658CDA0D0}" type="presParOf" srcId="{D5AC3BB7-223C-4DFA-B207-E0340C756DE1}" destId="{FD41052E-8217-43B7-B026-B3BE8C69F029}" srcOrd="0" destOrd="0" presId="urn:microsoft.com/office/officeart/2005/8/layout/hierarchy3"/>
    <dgm:cxn modelId="{CEA37304-21D0-4299-87CB-D73D8274EB17}" type="presParOf" srcId="{D5AC3BB7-223C-4DFA-B207-E0340C756DE1}" destId="{5835EC16-6F05-46B0-8BD2-41002852D6DF}" srcOrd="1" destOrd="0" presId="urn:microsoft.com/office/officeart/2005/8/layout/hierarchy3"/>
    <dgm:cxn modelId="{EF36DD52-F02E-4273-858A-4CCE3AC62581}" type="presParOf" srcId="{331B3F0B-F7C6-4123-A218-242F423DAC60}" destId="{10E5C2D5-8C63-4A51-BFEE-30D71E76BA2B}" srcOrd="1" destOrd="0" presId="urn:microsoft.com/office/officeart/2005/8/layout/hierarchy3"/>
    <dgm:cxn modelId="{D837CB27-687A-4FED-8F5E-A17E180B05B1}" type="presParOf" srcId="{10E5C2D5-8C63-4A51-BFEE-30D71E76BA2B}" destId="{28F3DAA6-B115-4F76-ABBD-64D1F5BA5FC6}" srcOrd="0" destOrd="0" presId="urn:microsoft.com/office/officeart/2005/8/layout/hierarchy3"/>
    <dgm:cxn modelId="{EE356925-6B90-443C-98AF-32618B7EB3AE}" type="presParOf" srcId="{10E5C2D5-8C63-4A51-BFEE-30D71E76BA2B}" destId="{FA6DFF91-02FD-47C9-961E-4C1327A56B8C}" srcOrd="1" destOrd="0" presId="urn:microsoft.com/office/officeart/2005/8/layout/hierarchy3"/>
    <dgm:cxn modelId="{A624DC72-0F91-4CF3-B048-8871AC8C0C31}" type="presParOf" srcId="{10E5C2D5-8C63-4A51-BFEE-30D71E76BA2B}" destId="{9FFA58E4-305C-46BB-926E-BA3C1A2EE338}" srcOrd="2" destOrd="0" presId="urn:microsoft.com/office/officeart/2005/8/layout/hierarchy3"/>
    <dgm:cxn modelId="{17A66F54-E054-4170-86D7-0CF8456883B1}" type="presParOf" srcId="{10E5C2D5-8C63-4A51-BFEE-30D71E76BA2B}" destId="{7FC35AE5-5751-467F-AAC2-24B0E4E7C95C}" srcOrd="3" destOrd="0" presId="urn:microsoft.com/office/officeart/2005/8/layout/hierarchy3"/>
    <dgm:cxn modelId="{C4BD2A55-6D74-435A-AA2C-ED3E033F796C}" type="presParOf" srcId="{DE874ED6-20B9-46FE-A9A8-98EC7151BF1F}" destId="{BD325D50-E675-411D-B05E-242E870C2D0B}" srcOrd="1" destOrd="0" presId="urn:microsoft.com/office/officeart/2005/8/layout/hierarchy3"/>
    <dgm:cxn modelId="{0F75819F-6145-47F1-BCDB-DEFE13ED1F18}" type="presParOf" srcId="{BD325D50-E675-411D-B05E-242E870C2D0B}" destId="{954A021C-BFD8-44F3-90A1-E5E8CD431240}" srcOrd="0" destOrd="0" presId="urn:microsoft.com/office/officeart/2005/8/layout/hierarchy3"/>
    <dgm:cxn modelId="{93EBD99B-A908-4B9D-9BCA-F8C669D95351}" type="presParOf" srcId="{954A021C-BFD8-44F3-90A1-E5E8CD431240}" destId="{E84E316E-E704-4397-A65F-F6D6CCFC72A1}" srcOrd="0" destOrd="0" presId="urn:microsoft.com/office/officeart/2005/8/layout/hierarchy3"/>
    <dgm:cxn modelId="{F7C30082-0D10-4A0A-8B4E-A77A05FBBC1B}" type="presParOf" srcId="{954A021C-BFD8-44F3-90A1-E5E8CD431240}" destId="{C35EAED4-F5E4-4DE5-8AF5-3F948765858B}" srcOrd="1" destOrd="0" presId="urn:microsoft.com/office/officeart/2005/8/layout/hierarchy3"/>
    <dgm:cxn modelId="{3DB7BE9D-4CB8-4F1B-84DC-6AC4D7E90EE5}" type="presParOf" srcId="{BD325D50-E675-411D-B05E-242E870C2D0B}" destId="{B925C78B-FC19-447D-B0EC-DAB9601299DC}" srcOrd="1" destOrd="0" presId="urn:microsoft.com/office/officeart/2005/8/layout/hierarchy3"/>
    <dgm:cxn modelId="{FCAC253B-B85C-4ECA-AEC1-F55AA1A1D95F}" type="presParOf" srcId="{B925C78B-FC19-447D-B0EC-DAB9601299DC}" destId="{5A0577FB-CC03-484A-B83F-B300A891B875}" srcOrd="0" destOrd="0" presId="urn:microsoft.com/office/officeart/2005/8/layout/hierarchy3"/>
    <dgm:cxn modelId="{A6A6166F-B554-41E2-A19E-47447E8C5E15}" type="presParOf" srcId="{B925C78B-FC19-447D-B0EC-DAB9601299DC}" destId="{76212812-7E0B-4027-8C79-1722715F44EF}" srcOrd="1" destOrd="0" presId="urn:microsoft.com/office/officeart/2005/8/layout/hierarchy3"/>
    <dgm:cxn modelId="{983DFF79-B55A-4C8D-BA72-0B85B53F3982}" type="presParOf" srcId="{B925C78B-FC19-447D-B0EC-DAB9601299DC}" destId="{36B5C5A2-3F83-4420-BB7B-9CD21C9A8687}" srcOrd="2" destOrd="0" presId="urn:microsoft.com/office/officeart/2005/8/layout/hierarchy3"/>
    <dgm:cxn modelId="{338849F9-2E7F-49A9-A112-8B80E1903AA7}" type="presParOf" srcId="{B925C78B-FC19-447D-B0EC-DAB9601299DC}" destId="{E0429F76-DCF9-45A4-8944-95FEBE1FBF3C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41052E-8217-43B7-B026-B3BE8C69F029}">
      <dsp:nvSpPr>
        <dsp:cNvPr id="0" name=""/>
        <dsp:cNvSpPr/>
      </dsp:nvSpPr>
      <dsp:spPr>
        <a:xfrm>
          <a:off x="1208019" y="2152"/>
          <a:ext cx="2583805" cy="12919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6500" kern="1200" dirty="0" smtClean="0"/>
            <a:t>Action</a:t>
          </a:r>
          <a:endParaRPr lang="en-CA" sz="6500" kern="1200" dirty="0"/>
        </a:p>
      </dsp:txBody>
      <dsp:txXfrm>
        <a:off x="1245858" y="39991"/>
        <a:ext cx="2508127" cy="1216224"/>
      </dsp:txXfrm>
    </dsp:sp>
    <dsp:sp modelId="{28F3DAA6-B115-4F76-ABBD-64D1F5BA5FC6}">
      <dsp:nvSpPr>
        <dsp:cNvPr id="0" name=""/>
        <dsp:cNvSpPr/>
      </dsp:nvSpPr>
      <dsp:spPr>
        <a:xfrm>
          <a:off x="1466399" y="1294054"/>
          <a:ext cx="258380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258380" y="9689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DFF91-02FD-47C9-961E-4C1327A56B8C}">
      <dsp:nvSpPr>
        <dsp:cNvPr id="0" name=""/>
        <dsp:cNvSpPr/>
      </dsp:nvSpPr>
      <dsp:spPr>
        <a:xfrm>
          <a:off x="1724780" y="1617030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kern="1200" dirty="0" smtClean="0"/>
            <a:t>Kinetic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-intention</a:t>
          </a:r>
          <a:endParaRPr lang="en-CA" sz="1600" kern="1200" dirty="0"/>
        </a:p>
      </dsp:txBody>
      <dsp:txXfrm>
        <a:off x="1762619" y="1654869"/>
        <a:ext cx="1991366" cy="1216224"/>
      </dsp:txXfrm>
    </dsp:sp>
    <dsp:sp modelId="{9FFA58E4-305C-46BB-926E-BA3C1A2EE338}">
      <dsp:nvSpPr>
        <dsp:cNvPr id="0" name=""/>
        <dsp:cNvSpPr/>
      </dsp:nvSpPr>
      <dsp:spPr>
        <a:xfrm>
          <a:off x="1466399" y="1294054"/>
          <a:ext cx="258380" cy="258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805"/>
              </a:lnTo>
              <a:lnTo>
                <a:pt x="258380" y="258380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C35AE5-5751-467F-AAC2-24B0E4E7C95C}">
      <dsp:nvSpPr>
        <dsp:cNvPr id="0" name=""/>
        <dsp:cNvSpPr/>
      </dsp:nvSpPr>
      <dsp:spPr>
        <a:xfrm>
          <a:off x="1724780" y="3231908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kern="1200" dirty="0" smtClean="0"/>
            <a:t>Postural</a:t>
          </a:r>
          <a:endParaRPr lang="en-CA" sz="2800" kern="1200" dirty="0"/>
        </a:p>
      </dsp:txBody>
      <dsp:txXfrm>
        <a:off x="1762619" y="3269747"/>
        <a:ext cx="1991366" cy="1216224"/>
      </dsp:txXfrm>
    </dsp:sp>
    <dsp:sp modelId="{E84E316E-E704-4397-A65F-F6D6CCFC72A1}">
      <dsp:nvSpPr>
        <dsp:cNvPr id="0" name=""/>
        <dsp:cNvSpPr/>
      </dsp:nvSpPr>
      <dsp:spPr>
        <a:xfrm>
          <a:off x="4437775" y="2152"/>
          <a:ext cx="2583805" cy="12919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6500" kern="1200" dirty="0" smtClean="0"/>
            <a:t>Rest</a:t>
          </a:r>
          <a:endParaRPr lang="en-CA" sz="6500" kern="1200" dirty="0"/>
        </a:p>
      </dsp:txBody>
      <dsp:txXfrm>
        <a:off x="4475614" y="39991"/>
        <a:ext cx="2508127" cy="1216224"/>
      </dsp:txXfrm>
    </dsp:sp>
    <dsp:sp modelId="{5A0577FB-CC03-484A-B83F-B300A891B875}">
      <dsp:nvSpPr>
        <dsp:cNvPr id="0" name=""/>
        <dsp:cNvSpPr/>
      </dsp:nvSpPr>
      <dsp:spPr>
        <a:xfrm>
          <a:off x="4696156" y="1294054"/>
          <a:ext cx="258380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258380" y="9689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212812-7E0B-4027-8C79-1722715F44EF}">
      <dsp:nvSpPr>
        <dsp:cNvPr id="0" name=""/>
        <dsp:cNvSpPr/>
      </dsp:nvSpPr>
      <dsp:spPr>
        <a:xfrm>
          <a:off x="4954536" y="1617030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kern="1200" dirty="0" smtClean="0"/>
            <a:t>Parkinsonian</a:t>
          </a:r>
          <a:endParaRPr lang="en-CA" sz="2800" kern="1200" dirty="0"/>
        </a:p>
      </dsp:txBody>
      <dsp:txXfrm>
        <a:off x="4992375" y="1654869"/>
        <a:ext cx="1991366" cy="1216224"/>
      </dsp:txXfrm>
    </dsp:sp>
    <dsp:sp modelId="{36B5C5A2-3F83-4420-BB7B-9CD21C9A8687}">
      <dsp:nvSpPr>
        <dsp:cNvPr id="0" name=""/>
        <dsp:cNvSpPr/>
      </dsp:nvSpPr>
      <dsp:spPr>
        <a:xfrm>
          <a:off x="4696156" y="1294054"/>
          <a:ext cx="258380" cy="258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805"/>
              </a:lnTo>
              <a:lnTo>
                <a:pt x="258380" y="258380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429F76-DCF9-45A4-8944-95FEBE1FBF3C}">
      <dsp:nvSpPr>
        <dsp:cNvPr id="0" name=""/>
        <dsp:cNvSpPr/>
      </dsp:nvSpPr>
      <dsp:spPr>
        <a:xfrm>
          <a:off x="4954536" y="3231908"/>
          <a:ext cx="2067044" cy="1291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800" kern="1200" dirty="0" smtClean="0"/>
            <a:t>Drug induced</a:t>
          </a:r>
          <a:endParaRPr lang="en-CA" sz="2800" kern="1200" dirty="0"/>
        </a:p>
      </dsp:txBody>
      <dsp:txXfrm>
        <a:off x="4992375" y="3269747"/>
        <a:ext cx="1991366" cy="1216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62EF445-8D89-4759-88AF-A790C4B34768}" type="datetimeFigureOut">
              <a:rPr lang="en-CA"/>
              <a:pPr>
                <a:defRPr/>
              </a:pPr>
              <a:t>2023-10-21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1FFA1D1-BAC0-4EC3-A022-37685380E87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477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link.com/cip.asp?UID=mlt000i9&amp;src=Search&amp;ref=30317039#MLT000I9_B84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medlink.com/cip.asp?UID=mlt000i9&amp;src=Search&amp;ref=30317039#MLT000I9_B89" TargetMode="External"/><Relationship Id="rId5" Type="http://schemas.openxmlformats.org/officeDocument/2006/relationships/hyperlink" Target="http://www.medlink.com/cip.asp?UID=mlt000i9&amp;src=Search&amp;ref=30317039#MLT000I9_B90" TargetMode="External"/><Relationship Id="rId4" Type="http://schemas.openxmlformats.org/officeDocument/2006/relationships/hyperlink" Target="http://www.medlink.com/cip.asp?UID=mlt000i9&amp;src=Search&amp;ref=30317039#MLT000I9_B26" TargetMode="Externa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link.com/cip.asp?UID=MLT000KK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* See next slide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FA1D1-BAC0-4EC3-A022-37685380E87A}" type="slidenum">
              <a:rPr lang="en-CA" smtClean="0"/>
              <a:pPr>
                <a:defRPr/>
              </a:pPr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23747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intention tremor and/or ataxia, with peripheral neuropathy, autonomic dysfunction, and gradual cognitive decline beginning with memory and executive function deficits. Psychiatric features are often present, and may include anxiety, </a:t>
            </a:r>
            <a:r>
              <a:rPr lang="en-CA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dysinhibition</a:t>
            </a: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depression, and apathy. MRI features of FXTAS include global brain atrophy, white matter disease in the </a:t>
            </a:r>
            <a:r>
              <a:rPr lang="en-CA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subcortical</a:t>
            </a: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middle </a:t>
            </a:r>
            <a:r>
              <a:rPr lang="en-CA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cerebellar</a:t>
            </a: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peduncles (MCP) and </a:t>
            </a:r>
            <a:r>
              <a:rPr lang="en-CA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periventricular</a:t>
            </a: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regions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FA1D1-BAC0-4EC3-A022-37685380E87A}" type="slidenum">
              <a:rPr lang="en-CA" smtClean="0"/>
              <a:pPr>
                <a:defRPr/>
              </a:pPr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58722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By and large, they are relatively uncommon and generally consist of irregular postural or kinetic tremors of variable frequency from 4 to 11 Hz. Not all peripheral neuropathies have been identified with tremor, and most of them have been </a:t>
            </a:r>
            <a:r>
              <a:rPr lang="en-CA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demyelinating</a:t>
            </a:r>
            <a:r>
              <a:rPr lang="en-CA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specifically </a:t>
            </a:r>
            <a:r>
              <a:rPr lang="en-CA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dysgammaglobulinemic</a:t>
            </a:r>
            <a:r>
              <a:rPr lang="en-CA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neuropathies (especially </a:t>
            </a:r>
            <a:r>
              <a:rPr lang="en-CA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IgM</a:t>
            </a:r>
            <a:r>
              <a:rPr lang="en-CA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disorders). </a:t>
            </a: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Tremors have also been reported in type 1 hereditary motor and sensory neuropathies (</a:t>
            </a:r>
            <a:r>
              <a:rPr lang="en-CA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Roussy</a:t>
            </a:r>
            <a:r>
              <a:rPr lang="en-CA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-Levy syndrome</a:t>
            </a: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Tremors have also been reported with </a:t>
            </a:r>
            <a:r>
              <a:rPr lang="en-CA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chronic inflammatory </a:t>
            </a:r>
            <a:r>
              <a:rPr lang="en-CA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demyelinating</a:t>
            </a:r>
            <a:r>
              <a:rPr lang="en-CA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CA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polyneuropathies</a:t>
            </a:r>
            <a:r>
              <a:rPr lang="en-CA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recovering phase of </a:t>
            </a:r>
            <a:r>
              <a:rPr lang="en-CA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Guillain-Barré</a:t>
            </a: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syndrome </a:t>
            </a:r>
            <a:r>
              <a:rPr lang="en-CA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Link to reference"/>
              </a:rPr>
              <a:t>(Said et al 1982;</a:t>
            </a: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CA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Link to reference"/>
              </a:rPr>
              <a:t>Elbe 1983;</a:t>
            </a: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CA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Link to reference"/>
              </a:rPr>
              <a:t>Smith et al 1984;</a:t>
            </a: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CA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Link to reference"/>
              </a:rPr>
              <a:t>1995)</a:t>
            </a: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FA1D1-BAC0-4EC3-A022-37685380E87A}" type="slidenum">
              <a:rPr lang="en-CA" smtClean="0"/>
              <a:pPr>
                <a:defRPr/>
              </a:pPr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1562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Aka thalamic tremor,</a:t>
            </a:r>
            <a:r>
              <a:rPr lang="en-CA" baseline="0" dirty="0" smtClean="0"/>
              <a:t> </a:t>
            </a:r>
            <a:r>
              <a:rPr lang="en-CA" baseline="0" dirty="0" err="1" smtClean="0"/>
              <a:t>myorhythmia</a:t>
            </a:r>
            <a:endParaRPr lang="en-CA" baseline="0" dirty="0" smtClean="0"/>
          </a:p>
          <a:p>
            <a:endParaRPr lang="en-CA" baseline="0" dirty="0" smtClean="0"/>
          </a:p>
          <a:p>
            <a:r>
              <a:rPr lang="en-CA" dirty="0" smtClean="0"/>
              <a:t>A delay of up to 2 years between the lesion and tremor onset</a:t>
            </a:r>
            <a:r>
              <a:rPr lang="en-CA" baseline="30000" dirty="0" smtClean="0"/>
              <a:t> </a:t>
            </a:r>
            <a:r>
              <a:rPr lang="en-CA" dirty="0" smtClean="0"/>
              <a:t>is typical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FA1D1-BAC0-4EC3-A022-37685380E87A}" type="slidenum">
              <a:rPr lang="en-CA" smtClean="0"/>
              <a:pPr>
                <a:defRPr/>
              </a:pPr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85126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Although it resembles a tremor, the movement is </a:t>
            </a:r>
            <a:r>
              <a:rPr lang="en-CA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repetitive</a:t>
            </a: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rather than oscillatory and involves </a:t>
            </a:r>
            <a:r>
              <a:rPr lang="en-CA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contraction of agonist </a:t>
            </a: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muscles only. The cause of the auditory ear click is unknown, but it occurs more commonly in essential palatal </a:t>
            </a:r>
            <a:r>
              <a:rPr lang="en-CA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myoclonus</a:t>
            </a: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which is idiopathic, than in symptomatic palatal </a:t>
            </a:r>
            <a:r>
              <a:rPr lang="en-CA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myoclonus</a:t>
            </a: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that is secondary to a structural lesion in the brain stem.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FA1D1-BAC0-4EC3-A022-37685380E87A}" type="slidenum">
              <a:rPr lang="en-CA" smtClean="0"/>
              <a:pPr>
                <a:defRPr/>
              </a:pPr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49584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FA1D1-BAC0-4EC3-A022-37685380E87A}" type="slidenum">
              <a:rPr lang="en-CA" smtClean="0"/>
              <a:pPr>
                <a:defRPr/>
              </a:pPr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97738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Coactivation</a:t>
            </a:r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sign. This is observed when testing a trembling limb for rigidity and there is resistance to the passive movement. Two additional features should be present: 1) the tremor is </a:t>
            </a:r>
            <a:r>
              <a:rPr lang="en-CA" sz="1200" b="1" u="sng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dependent</a:t>
            </a:r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there being an increase in tone (i.e. the examiner feels the patient “fighting” against him or her); and 2) the tremor disappears when the voluntary increase in tone disappears.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FA1D1-BAC0-4EC3-A022-37685380E87A}" type="slidenum">
              <a:rPr lang="en-CA" smtClean="0"/>
              <a:pPr>
                <a:defRPr/>
              </a:pPr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3977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90% improvement with </a:t>
            </a:r>
            <a:r>
              <a:rPr lang="en-CA" dirty="0" err="1" smtClean="0"/>
              <a:t>ventralis</a:t>
            </a:r>
            <a:r>
              <a:rPr lang="en-CA" baseline="0" dirty="0" smtClean="0"/>
              <a:t> </a:t>
            </a:r>
            <a:r>
              <a:rPr lang="en-CA" baseline="0" dirty="0" err="1" smtClean="0"/>
              <a:t>intermedius</a:t>
            </a:r>
            <a:r>
              <a:rPr lang="en-CA" baseline="0" dirty="0" smtClean="0"/>
              <a:t> stimulation</a:t>
            </a:r>
          </a:p>
          <a:p>
            <a:r>
              <a:rPr lang="en-CA" baseline="0" dirty="0" smtClean="0"/>
              <a:t>a/e to surgery &lt;1% </a:t>
            </a:r>
            <a:r>
              <a:rPr lang="en-CA" baseline="0" smtClean="0"/>
              <a:t>in expert centers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FA1D1-BAC0-4EC3-A022-37685380E87A}" type="slidenum">
              <a:rPr lang="en-CA" smtClean="0"/>
              <a:pPr>
                <a:defRPr/>
              </a:pPr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9421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Caution</a:t>
            </a:r>
            <a:r>
              <a:rPr lang="en-CA" baseline="0" dirty="0" smtClean="0"/>
              <a:t> for hypotension, </a:t>
            </a:r>
            <a:r>
              <a:rPr lang="en-CA" baseline="0" dirty="0" err="1" smtClean="0"/>
              <a:t>bradycardia</a:t>
            </a:r>
            <a:r>
              <a:rPr lang="en-CA" baseline="0" dirty="0" smtClean="0"/>
              <a:t> in elderly </a:t>
            </a:r>
            <a:r>
              <a:rPr lang="en-CA" baseline="0" dirty="0" smtClean="0">
                <a:sym typeface="Wingdings" pitchFamily="2" charset="2"/>
              </a:rPr>
              <a:t> falls</a:t>
            </a:r>
          </a:p>
          <a:p>
            <a:r>
              <a:rPr lang="en-CA" baseline="0" dirty="0" smtClean="0">
                <a:sym typeface="Wingdings" pitchFamily="2" charset="2"/>
              </a:rPr>
              <a:t>A/E  impotence, drowsiness, confusion, h/a. Exercise </a:t>
            </a:r>
            <a:r>
              <a:rPr lang="en-CA" baseline="0" dirty="0" err="1" smtClean="0">
                <a:sym typeface="Wingdings" pitchFamily="2" charset="2"/>
              </a:rPr>
              <a:t>intolerence</a:t>
            </a:r>
            <a:endParaRPr lang="en-CA" baseline="0" dirty="0" smtClean="0">
              <a:sym typeface="Wingdings" pitchFamily="2" charset="2"/>
            </a:endParaRPr>
          </a:p>
          <a:p>
            <a:pPr>
              <a:buFont typeface="Arial" charset="0"/>
              <a:buChar char="•"/>
            </a:pPr>
            <a:r>
              <a:rPr lang="en-CA" baseline="0" dirty="0" smtClean="0">
                <a:sym typeface="Wingdings" pitchFamily="2" charset="2"/>
              </a:rPr>
              <a:t>= be careful in COPD / ASTHMA and DB on oral </a:t>
            </a:r>
            <a:r>
              <a:rPr lang="en-CA" baseline="0" dirty="0" err="1" smtClean="0">
                <a:sym typeface="Wingdings" pitchFamily="2" charset="2"/>
              </a:rPr>
              <a:t>hypoglycemics</a:t>
            </a:r>
            <a:r>
              <a:rPr lang="en-CA" baseline="0" dirty="0" smtClean="0">
                <a:sym typeface="Wingdings" pitchFamily="2" charset="2"/>
              </a:rPr>
              <a:t>  BB can mask </a:t>
            </a:r>
            <a:r>
              <a:rPr lang="en-CA" baseline="0" dirty="0" err="1" smtClean="0">
                <a:sym typeface="Wingdings" pitchFamily="2" charset="2"/>
              </a:rPr>
              <a:t>hypoglycemic</a:t>
            </a:r>
            <a:r>
              <a:rPr lang="en-CA" baseline="0" dirty="0" smtClean="0">
                <a:sym typeface="Wingdings" pitchFamily="2" charset="2"/>
              </a:rPr>
              <a:t> episodes!</a:t>
            </a:r>
          </a:p>
          <a:p>
            <a:pPr>
              <a:buFont typeface="Arial" charset="0"/>
              <a:buNone/>
            </a:pPr>
            <a:r>
              <a:rPr lang="en-CA" baseline="0" dirty="0" smtClean="0">
                <a:sym typeface="Wingdings" pitchFamily="2" charset="2"/>
              </a:rPr>
              <a:t> patients don’t develop </a:t>
            </a:r>
            <a:r>
              <a:rPr lang="en-CA" baseline="0" dirty="0" err="1" smtClean="0">
                <a:sym typeface="Wingdings" pitchFamily="2" charset="2"/>
              </a:rPr>
              <a:t>tolerence</a:t>
            </a:r>
            <a:r>
              <a:rPr lang="en-CA" baseline="0" dirty="0" smtClean="0">
                <a:sym typeface="Wingdings" pitchFamily="2" charset="2"/>
              </a:rPr>
              <a:t> to BB</a:t>
            </a:r>
          </a:p>
          <a:p>
            <a:pPr>
              <a:buFont typeface="Arial" charset="0"/>
              <a:buNone/>
            </a:pPr>
            <a:endParaRPr lang="en-CA" baseline="0" dirty="0" smtClean="0">
              <a:sym typeface="Wingdings" pitchFamily="2" charset="2"/>
            </a:endParaRPr>
          </a:p>
          <a:p>
            <a:pPr>
              <a:buFont typeface="Arial" charset="0"/>
              <a:buNone/>
            </a:pPr>
            <a:r>
              <a:rPr lang="en-CA" baseline="0" dirty="0" err="1" smtClean="0">
                <a:sym typeface="Wingdings" pitchFamily="2" charset="2"/>
              </a:rPr>
              <a:t>Primidone</a:t>
            </a:r>
            <a:r>
              <a:rPr lang="en-CA" baseline="0" dirty="0" smtClean="0">
                <a:sym typeface="Wingdings" pitchFamily="2" charset="2"/>
              </a:rPr>
              <a:t> patient’s eventually habituate to the s/e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FA1D1-BAC0-4EC3-A022-37685380E87A}" type="slidenum">
              <a:rPr lang="en-CA" smtClean="0"/>
              <a:pPr>
                <a:defRPr/>
              </a:pPr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9926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CA" dirty="0" smtClean="0"/>
              <a:t>Endogenous = hyperT4, </a:t>
            </a:r>
            <a:r>
              <a:rPr lang="en-CA" dirty="0" err="1" smtClean="0"/>
              <a:t>hypoglycemia</a:t>
            </a:r>
            <a:r>
              <a:rPr lang="en-CA" baseline="0" dirty="0" smtClean="0"/>
              <a:t> </a:t>
            </a:r>
            <a:endParaRPr lang="en-CA" dirty="0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43FB3F-BF62-47D9-8845-A98179A0B9F4}" type="slidenum">
              <a:rPr lang="en-CA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8753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CA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neuroleptics</a:t>
            </a: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lithium, corticosteroids, calcium channel blockers, ethanol, beta adrenergic agonists, </a:t>
            </a:r>
            <a:r>
              <a:rPr lang="en-CA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Link to clinical summary"/>
              </a:rPr>
              <a:t>valproic</a:t>
            </a:r>
            <a:r>
              <a:rPr lang="en-CA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Link to clinical summary"/>
              </a:rPr>
              <a:t> acid</a:t>
            </a: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CA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theophylline</a:t>
            </a: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thyroid hormones, cardiac </a:t>
            </a:r>
            <a:r>
              <a:rPr lang="en-CA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antiarrhythmics</a:t>
            </a: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nicotine, and </a:t>
            </a:r>
            <a:r>
              <a:rPr lang="en-CA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tricyclic</a:t>
            </a:r>
            <a:r>
              <a:rPr lang="en-CA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antidepressants</a:t>
            </a:r>
            <a:endParaRPr lang="en-CA" dirty="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5AA50D-BF71-4E03-9D37-73C4E1AA91F5}" type="slidenum">
              <a:rPr lang="en-CA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3331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Dystonic</a:t>
            </a:r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tremor may be reduced by antagonistic gestures </a:t>
            </a:r>
            <a:r>
              <a:rPr lang="en-CA" sz="1200" i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geste</a:t>
            </a:r>
            <a:r>
              <a:rPr lang="en-CA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CA" sz="1200" i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antagonistique</a:t>
            </a:r>
            <a:r>
              <a:rPr lang="en-CA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FA1D1-BAC0-4EC3-A022-37685380E87A}" type="slidenum">
              <a:rPr lang="en-CA" smtClean="0"/>
              <a:pPr>
                <a:defRPr/>
              </a:pPr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4851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Tried </a:t>
            </a:r>
            <a:r>
              <a:rPr lang="en-CA" dirty="0" err="1" smtClean="0"/>
              <a:t>inderal</a:t>
            </a:r>
            <a:r>
              <a:rPr lang="en-CA" dirty="0" smtClean="0"/>
              <a:t>, </a:t>
            </a:r>
            <a:r>
              <a:rPr lang="en-CA" dirty="0" err="1" smtClean="0"/>
              <a:t>primidone</a:t>
            </a:r>
            <a:r>
              <a:rPr lang="en-CA" dirty="0" smtClean="0"/>
              <a:t>, </a:t>
            </a:r>
            <a:r>
              <a:rPr lang="en-CA" dirty="0" err="1" smtClean="0"/>
              <a:t>gabapentin</a:t>
            </a:r>
            <a:r>
              <a:rPr lang="en-CA" dirty="0" smtClean="0"/>
              <a:t>,</a:t>
            </a:r>
            <a:r>
              <a:rPr lang="en-CA" baseline="0" dirty="0" smtClean="0"/>
              <a:t> </a:t>
            </a:r>
            <a:r>
              <a:rPr lang="en-CA" baseline="0" dirty="0" err="1" smtClean="0"/>
              <a:t>phenytoin</a:t>
            </a:r>
            <a:r>
              <a:rPr lang="en-CA" baseline="0" dirty="0" smtClean="0"/>
              <a:t>, </a:t>
            </a:r>
            <a:r>
              <a:rPr lang="en-CA" baseline="0" dirty="0" err="1" smtClean="0"/>
              <a:t>cbz</a:t>
            </a:r>
            <a:r>
              <a:rPr lang="en-CA" baseline="0" dirty="0" smtClean="0"/>
              <a:t>, </a:t>
            </a:r>
            <a:r>
              <a:rPr lang="en-CA" baseline="0" dirty="0" err="1" smtClean="0"/>
              <a:t>ethosux</a:t>
            </a:r>
            <a:r>
              <a:rPr lang="en-CA" baseline="0" dirty="0" smtClean="0"/>
              <a:t>, </a:t>
            </a:r>
            <a:r>
              <a:rPr lang="en-CA" baseline="0" dirty="0" err="1" smtClean="0"/>
              <a:t>baclofen</a:t>
            </a:r>
            <a:r>
              <a:rPr lang="en-CA" baseline="0" dirty="0" smtClean="0"/>
              <a:t>, </a:t>
            </a:r>
            <a:r>
              <a:rPr lang="en-CA" baseline="0" dirty="0" err="1" smtClean="0"/>
              <a:t>diamox</a:t>
            </a:r>
            <a:endParaRPr lang="en-CA" baseline="0" dirty="0" smtClean="0"/>
          </a:p>
          <a:p>
            <a:endParaRPr lang="en-CA" baseline="0" dirty="0" smtClean="0"/>
          </a:p>
          <a:p>
            <a:r>
              <a:rPr lang="en-CA" baseline="0" dirty="0" smtClean="0"/>
              <a:t>Subtype of ET actually by some </a:t>
            </a:r>
            <a:r>
              <a:rPr lang="en-CA" baseline="0" dirty="0" err="1" smtClean="0"/>
              <a:t>catagorization</a:t>
            </a:r>
            <a:r>
              <a:rPr lang="en-CA" baseline="0" dirty="0" smtClean="0"/>
              <a:t> schemes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FA1D1-BAC0-4EC3-A022-37685380E87A}" type="slidenum">
              <a:rPr lang="en-CA" smtClean="0"/>
              <a:pPr>
                <a:defRPr/>
              </a:pPr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5043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thalamic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FA1D1-BAC0-4EC3-A022-37685380E87A}" type="slidenum">
              <a:rPr lang="en-CA" smtClean="0"/>
              <a:pPr>
                <a:defRPr/>
              </a:pPr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5385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AR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Gene = </a:t>
            </a:r>
            <a:r>
              <a:rPr lang="en-CA" u="sng" dirty="0" smtClean="0"/>
              <a:t>ATP7B gene </a:t>
            </a:r>
            <a:r>
              <a:rPr lang="en-CA" dirty="0" smtClean="0"/>
              <a:t>on </a:t>
            </a:r>
            <a:r>
              <a:rPr lang="en-CA" b="1" smtClean="0"/>
              <a:t>chromosome 13q</a:t>
            </a:r>
            <a:endParaRPr lang="en-CA" b="1" dirty="0" smtClean="0"/>
          </a:p>
          <a:p>
            <a:r>
              <a:rPr lang="en-CA" dirty="0" smtClean="0"/>
              <a:t>Layer of cornea = </a:t>
            </a:r>
            <a:r>
              <a:rPr lang="en-CA" dirty="0" err="1" smtClean="0"/>
              <a:t>Descemet</a:t>
            </a:r>
            <a:r>
              <a:rPr lang="en-CA" dirty="0" smtClean="0"/>
              <a:t>..</a:t>
            </a:r>
          </a:p>
          <a:p>
            <a:endParaRPr lang="en-CA" dirty="0" smtClean="0"/>
          </a:p>
          <a:p>
            <a:r>
              <a:rPr lang="en-CA" dirty="0" err="1" smtClean="0"/>
              <a:t>Striatal</a:t>
            </a:r>
            <a:r>
              <a:rPr lang="en-CA" dirty="0" smtClean="0"/>
              <a:t> and generalized neuronal loss.  Diffuse </a:t>
            </a:r>
            <a:r>
              <a:rPr lang="en-CA" dirty="0" err="1" smtClean="0"/>
              <a:t>gliosis</a:t>
            </a:r>
            <a:r>
              <a:rPr lang="en-CA" dirty="0" smtClean="0"/>
              <a:t> with Alzheimer’s types I and II </a:t>
            </a:r>
            <a:r>
              <a:rPr lang="en-CA" dirty="0" err="1" smtClean="0"/>
              <a:t>astrocytes</a:t>
            </a:r>
            <a:r>
              <a:rPr lang="en-CA" dirty="0" smtClean="0"/>
              <a:t> and </a:t>
            </a:r>
            <a:r>
              <a:rPr lang="en-CA" dirty="0" err="1" smtClean="0"/>
              <a:t>Opalski’s</a:t>
            </a:r>
            <a:r>
              <a:rPr lang="en-CA" dirty="0" smtClean="0"/>
              <a:t> cells (of </a:t>
            </a:r>
            <a:r>
              <a:rPr lang="en-CA" dirty="0" err="1" smtClean="0"/>
              <a:t>microglial</a:t>
            </a:r>
            <a:r>
              <a:rPr lang="en-CA" dirty="0" smtClean="0"/>
              <a:t> origin)</a:t>
            </a:r>
          </a:p>
          <a:p>
            <a:r>
              <a:rPr lang="en-CA" dirty="0" err="1" smtClean="0"/>
              <a:t>Tx</a:t>
            </a:r>
            <a:r>
              <a:rPr lang="en-CA" dirty="0" smtClean="0"/>
              <a:t>:</a:t>
            </a:r>
          </a:p>
          <a:p>
            <a:pPr lvl="1"/>
            <a:r>
              <a:rPr lang="en-CA" dirty="0" err="1" smtClean="0"/>
              <a:t>Penicillamine</a:t>
            </a:r>
            <a:r>
              <a:rPr lang="en-CA" dirty="0" smtClean="0"/>
              <a:t>-D; can cause drug induced lupus, </a:t>
            </a:r>
            <a:r>
              <a:rPr lang="en-CA" dirty="0" err="1" smtClean="0"/>
              <a:t>myasthenic</a:t>
            </a:r>
            <a:r>
              <a:rPr lang="en-CA" dirty="0" smtClean="0"/>
              <a:t>-like</a:t>
            </a:r>
            <a:r>
              <a:rPr lang="en-CA" baseline="0" dirty="0" smtClean="0"/>
              <a:t> picture, </a:t>
            </a:r>
            <a:r>
              <a:rPr lang="en-CA" baseline="0" dirty="0" err="1" smtClean="0"/>
              <a:t>subacute</a:t>
            </a:r>
            <a:r>
              <a:rPr lang="en-CA" baseline="0" dirty="0" smtClean="0"/>
              <a:t> worsening prompting cessation...</a:t>
            </a:r>
            <a:endParaRPr lang="en-CA" dirty="0" smtClean="0"/>
          </a:p>
          <a:p>
            <a:pPr lvl="1"/>
            <a:r>
              <a:rPr lang="en-CA" dirty="0" smtClean="0"/>
              <a:t>Zinc</a:t>
            </a:r>
          </a:p>
          <a:p>
            <a:pPr lvl="1"/>
            <a:r>
              <a:rPr lang="en-CA" dirty="0" smtClean="0"/>
              <a:t>Less toxic = </a:t>
            </a:r>
            <a:r>
              <a:rPr lang="en-CA" dirty="0" err="1" smtClean="0"/>
              <a:t>Trientin</a:t>
            </a:r>
            <a:r>
              <a:rPr lang="en-CA" dirty="0" smtClean="0"/>
              <a:t>, ammonium </a:t>
            </a:r>
            <a:r>
              <a:rPr lang="en-CA" dirty="0" err="1" smtClean="0"/>
              <a:t>tetrathiomolybdate</a:t>
            </a:r>
            <a:endParaRPr lang="en-CA" dirty="0" smtClean="0"/>
          </a:p>
          <a:p>
            <a:pPr lvl="1"/>
            <a:r>
              <a:rPr lang="en-CA" dirty="0" smtClean="0"/>
              <a:t>Liver </a:t>
            </a:r>
            <a:r>
              <a:rPr lang="en-CA" dirty="0" err="1" smtClean="0"/>
              <a:t>translplant</a:t>
            </a:r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FFA1D1-BAC0-4EC3-A022-37685380E87A}" type="slidenum">
              <a:rPr lang="en-CA" smtClean="0"/>
              <a:pPr>
                <a:defRPr/>
              </a:pPr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4510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0E6AF-8A4F-4106-88ED-0A4568C437A9}" type="datetimeFigureOut">
              <a:rPr lang="en-CA"/>
              <a:pPr>
                <a:defRPr/>
              </a:pPr>
              <a:t>2023-10-21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0DD22-9B3B-411A-A68E-DD5DD11AE7C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9F34C-9E26-41E3-AC1A-1B68251CDBD2}" type="datetimeFigureOut">
              <a:rPr lang="en-CA"/>
              <a:pPr>
                <a:defRPr/>
              </a:pPr>
              <a:t>2023-10-21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D03FB-F7D1-4BE2-AB48-CD235F1A52F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F5B91-DB88-4C64-9BB5-8FD2A7BBD0ED}" type="datetimeFigureOut">
              <a:rPr lang="en-CA"/>
              <a:pPr>
                <a:defRPr/>
              </a:pPr>
              <a:t>2023-10-21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2CE97-E33A-40E5-93EB-059BAC32049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8C533-1F8B-41B9-989E-20E014B6BC19}" type="datetimeFigureOut">
              <a:rPr lang="en-CA"/>
              <a:pPr>
                <a:defRPr/>
              </a:pPr>
              <a:t>2023-10-21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FC04-871B-4401-A2F6-FCFA63BC76A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FE61C-3D3F-4907-BFAF-D4822B99E62B}" type="datetimeFigureOut">
              <a:rPr lang="en-CA"/>
              <a:pPr>
                <a:defRPr/>
              </a:pPr>
              <a:t>2023-10-21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33AC6-BE82-4F2B-8395-19149F0BCE9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C72EF-5925-43E4-BCD2-C8CA48FDA9F6}" type="datetimeFigureOut">
              <a:rPr lang="en-CA"/>
              <a:pPr>
                <a:defRPr/>
              </a:pPr>
              <a:t>2023-10-21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66CDE-6AFC-42DC-B2F9-F309E14355F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269CA-7504-4315-AECE-107FD635AFEA}" type="datetimeFigureOut">
              <a:rPr lang="en-CA"/>
              <a:pPr>
                <a:defRPr/>
              </a:pPr>
              <a:t>2023-10-21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0CA66-A5AE-42FC-BFD5-767A9B440F3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7A915-8296-457B-8A86-BD3E940159E5}" type="datetimeFigureOut">
              <a:rPr lang="en-CA"/>
              <a:pPr>
                <a:defRPr/>
              </a:pPr>
              <a:t>2023-10-21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58332-4F48-45A9-BF4B-CE653FFFB77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0A032-4F73-4290-896C-9DF563293208}" type="datetimeFigureOut">
              <a:rPr lang="en-CA"/>
              <a:pPr>
                <a:defRPr/>
              </a:pPr>
              <a:t>2023-10-21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EA069-0230-4036-B2C6-7DD4E7EA1CA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E8484-9405-4CBD-9E71-24C7C531713F}" type="datetimeFigureOut">
              <a:rPr lang="en-CA"/>
              <a:pPr>
                <a:defRPr/>
              </a:pPr>
              <a:t>2023-10-21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84D70-505D-4072-AFFC-5C9E568A3B7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A6CA7-2233-4ED5-AAA3-7A603166BE52}" type="datetimeFigureOut">
              <a:rPr lang="en-CA"/>
              <a:pPr>
                <a:defRPr/>
              </a:pPr>
              <a:t>2023-10-21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FBAB8-95A7-44AD-A773-34928ABDF94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999CCF-DD11-4643-A7F8-CCC4FE675FCB}" type="datetimeFigureOut">
              <a:rPr lang="en-CA"/>
              <a:pPr>
                <a:defRPr/>
              </a:pPr>
              <a:t>2023-10-21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87F074-01F8-411B-858F-0D9E12F3506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5eBwn22Bnio&amp;feature=related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K:\Tremor%20Session\parwol2.mpg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boQaXv9CuM&amp;feature=related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Tremor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80656"/>
            <a:ext cx="5472608" cy="5645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/>
          <a:lstStyle/>
          <a:p>
            <a:r>
              <a:rPr lang="en-CA" b="1" dirty="0" smtClean="0"/>
              <a:t>Enhanced Physiologic Tremor (EPT)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CA" sz="2500" dirty="0" smtClean="0"/>
              <a:t>Appears to be </a:t>
            </a:r>
            <a:r>
              <a:rPr lang="en-CA" sz="2500" u="sng" dirty="0" smtClean="0"/>
              <a:t>peripherally</a:t>
            </a:r>
            <a:r>
              <a:rPr lang="en-CA" sz="2500" dirty="0" smtClean="0"/>
              <a:t> generated (not central like ET)</a:t>
            </a:r>
          </a:p>
          <a:p>
            <a:pPr lvl="1">
              <a:lnSpc>
                <a:spcPct val="80000"/>
              </a:lnSpc>
            </a:pPr>
            <a:r>
              <a:rPr lang="en-CA" sz="2200" dirty="0" smtClean="0"/>
              <a:t>Based on inertial loading electrophysiological analysis</a:t>
            </a:r>
          </a:p>
          <a:p>
            <a:pPr>
              <a:lnSpc>
                <a:spcPct val="80000"/>
              </a:lnSpc>
            </a:pPr>
            <a:r>
              <a:rPr lang="en-CA" sz="2500" dirty="0" smtClean="0"/>
              <a:t>Faster postural and kinetic tremor than ET (7-12Hz); very low amplitude.</a:t>
            </a:r>
          </a:p>
          <a:p>
            <a:pPr>
              <a:lnSpc>
                <a:spcPct val="80000"/>
              </a:lnSpc>
            </a:pPr>
            <a:r>
              <a:rPr lang="en-CA" sz="2500" dirty="0" smtClean="0"/>
              <a:t>Very easily visible</a:t>
            </a:r>
          </a:p>
          <a:p>
            <a:pPr>
              <a:lnSpc>
                <a:spcPct val="80000"/>
              </a:lnSpc>
            </a:pPr>
            <a:r>
              <a:rPr lang="en-CA" sz="2500" dirty="0" smtClean="0"/>
              <a:t>15-35 </a:t>
            </a:r>
            <a:r>
              <a:rPr lang="en-CA" sz="2500" dirty="0" err="1" smtClean="0"/>
              <a:t>yo</a:t>
            </a:r>
            <a:endParaRPr lang="en-CA" sz="2500" dirty="0" smtClean="0"/>
          </a:p>
          <a:p>
            <a:pPr>
              <a:lnSpc>
                <a:spcPct val="80000"/>
              </a:lnSpc>
            </a:pPr>
            <a:r>
              <a:rPr lang="en-CA" sz="2500" dirty="0" smtClean="0"/>
              <a:t>Anxious phenotype</a:t>
            </a:r>
          </a:p>
          <a:p>
            <a:pPr>
              <a:lnSpc>
                <a:spcPct val="80000"/>
              </a:lnSpc>
            </a:pPr>
            <a:r>
              <a:rPr lang="en-CA" sz="2500" dirty="0" smtClean="0"/>
              <a:t>Mainly voice and limb</a:t>
            </a:r>
          </a:p>
          <a:p>
            <a:pPr lvl="1">
              <a:lnSpc>
                <a:spcPct val="80000"/>
              </a:lnSpc>
            </a:pPr>
            <a:r>
              <a:rPr lang="en-CA" sz="2200" dirty="0" smtClean="0"/>
              <a:t>No head</a:t>
            </a:r>
          </a:p>
          <a:p>
            <a:pPr lvl="1">
              <a:lnSpc>
                <a:spcPct val="80000"/>
              </a:lnSpc>
            </a:pPr>
            <a:r>
              <a:rPr lang="en-CA" sz="2200" dirty="0" smtClean="0"/>
              <a:t>May have some </a:t>
            </a:r>
            <a:r>
              <a:rPr lang="en-CA" sz="2200" dirty="0" err="1" smtClean="0"/>
              <a:t>cogwheeling</a:t>
            </a:r>
            <a:r>
              <a:rPr lang="en-CA" sz="2200" dirty="0" smtClean="0"/>
              <a:t>, no frank rigidity</a:t>
            </a:r>
          </a:p>
          <a:p>
            <a:pPr>
              <a:lnSpc>
                <a:spcPct val="80000"/>
              </a:lnSpc>
            </a:pPr>
            <a:r>
              <a:rPr lang="en-CA" sz="2500" dirty="0" smtClean="0"/>
              <a:t>Endogenous &amp; exogenous (see next slide) causes </a:t>
            </a:r>
          </a:p>
          <a:p>
            <a:pPr>
              <a:lnSpc>
                <a:spcPct val="80000"/>
              </a:lnSpc>
            </a:pPr>
            <a:r>
              <a:rPr lang="en-CA" sz="2500" dirty="0" err="1" smtClean="0"/>
              <a:t>Tx</a:t>
            </a:r>
            <a:endParaRPr lang="en-CA" sz="2500" dirty="0" smtClean="0"/>
          </a:p>
          <a:p>
            <a:pPr lvl="1">
              <a:lnSpc>
                <a:spcPct val="80000"/>
              </a:lnSpc>
            </a:pPr>
            <a:r>
              <a:rPr lang="en-CA" sz="2200" dirty="0" smtClean="0"/>
              <a:t>Reversible </a:t>
            </a:r>
          </a:p>
          <a:p>
            <a:pPr lvl="1">
              <a:lnSpc>
                <a:spcPct val="80000"/>
              </a:lnSpc>
            </a:pPr>
            <a:r>
              <a:rPr lang="en-CA" sz="2200" dirty="0" smtClean="0"/>
              <a:t>Reassurance</a:t>
            </a:r>
          </a:p>
          <a:p>
            <a:pPr lvl="1">
              <a:lnSpc>
                <a:spcPct val="80000"/>
              </a:lnSpc>
            </a:pPr>
            <a:r>
              <a:rPr lang="en-CA" sz="2200" dirty="0" smtClean="0"/>
              <a:t>Low dose beta-blockers, </a:t>
            </a:r>
            <a:r>
              <a:rPr lang="en-CA" sz="2200" dirty="0" err="1" smtClean="0"/>
              <a:t>bzdp</a:t>
            </a:r>
            <a:endParaRPr lang="en-CA" sz="2200" dirty="0" smtClean="0"/>
          </a:p>
          <a:p>
            <a:pPr lvl="1">
              <a:lnSpc>
                <a:spcPct val="80000"/>
              </a:lnSpc>
            </a:pPr>
            <a:endParaRPr lang="en-CA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Drug Induced Action Tremor </a:t>
            </a:r>
            <a:r>
              <a:rPr lang="en-CA" dirty="0" smtClean="0"/>
              <a:t>(EPT)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70984" cy="4525963"/>
          </a:xfrm>
        </p:spPr>
        <p:txBody>
          <a:bodyPr/>
          <a:lstStyle/>
          <a:p>
            <a:r>
              <a:rPr lang="en-CA" sz="2800" dirty="0" smtClean="0"/>
              <a:t>Based on history </a:t>
            </a:r>
          </a:p>
          <a:p>
            <a:pPr lvl="1"/>
            <a:r>
              <a:rPr lang="en-CA" sz="2400" dirty="0" smtClean="0"/>
              <a:t>Temporal onset</a:t>
            </a:r>
          </a:p>
          <a:p>
            <a:pPr lvl="1"/>
            <a:r>
              <a:rPr lang="en-CA" sz="2400" dirty="0" err="1" smtClean="0"/>
              <a:t>Sympathomimetics</a:t>
            </a:r>
            <a:r>
              <a:rPr lang="en-CA" sz="2400" dirty="0" smtClean="0"/>
              <a:t>++ (</a:t>
            </a:r>
            <a:r>
              <a:rPr lang="en-CA" sz="2400" i="1" dirty="0" smtClean="0"/>
              <a:t>ß</a:t>
            </a:r>
            <a:r>
              <a:rPr lang="en-CA" sz="2400" dirty="0" smtClean="0"/>
              <a:t>-adrenergic bronchodilators)</a:t>
            </a:r>
          </a:p>
          <a:p>
            <a:pPr lvl="2"/>
            <a:r>
              <a:rPr lang="en-CA" sz="2000" dirty="0" smtClean="0"/>
              <a:t>caffeine, </a:t>
            </a:r>
            <a:r>
              <a:rPr lang="en-CA" sz="2000" dirty="0" err="1" smtClean="0"/>
              <a:t>nicotene</a:t>
            </a:r>
            <a:endParaRPr lang="en-CA" sz="2000" dirty="0" smtClean="0"/>
          </a:p>
          <a:p>
            <a:pPr lvl="2"/>
            <a:r>
              <a:rPr lang="en-CA" sz="2000" dirty="0" smtClean="0"/>
              <a:t>SSRI, Li, </a:t>
            </a:r>
            <a:r>
              <a:rPr lang="en-CA" sz="2000" dirty="0" err="1" smtClean="0"/>
              <a:t>valproate</a:t>
            </a:r>
            <a:r>
              <a:rPr lang="en-CA" sz="2000" dirty="0" smtClean="0"/>
              <a:t>, </a:t>
            </a:r>
            <a:r>
              <a:rPr lang="en-CA" sz="2000" dirty="0" err="1" smtClean="0"/>
              <a:t>roids</a:t>
            </a:r>
            <a:r>
              <a:rPr lang="en-CA" sz="2000" dirty="0" smtClean="0"/>
              <a:t>!</a:t>
            </a:r>
          </a:p>
          <a:p>
            <a:pPr lvl="1"/>
            <a:r>
              <a:rPr lang="en-CA" sz="2400" dirty="0" smtClean="0"/>
              <a:t>Withdrawal relieves symptoms</a:t>
            </a:r>
          </a:p>
          <a:p>
            <a:pPr lvl="1"/>
            <a:r>
              <a:rPr lang="en-CA" sz="2400" dirty="0" smtClean="0"/>
              <a:t>Limb, </a:t>
            </a:r>
            <a:r>
              <a:rPr lang="en-CA" sz="2400" b="1" dirty="0" smtClean="0"/>
              <a:t>never head</a:t>
            </a:r>
          </a:p>
          <a:p>
            <a:r>
              <a:rPr lang="en-CA" sz="2800" dirty="0" smtClean="0"/>
              <a:t>Treatment</a:t>
            </a:r>
          </a:p>
          <a:p>
            <a:pPr lvl="1"/>
            <a:r>
              <a:rPr lang="en-CA" sz="2400" dirty="0" smtClean="0"/>
              <a:t>Remove causative agent</a:t>
            </a:r>
          </a:p>
          <a:p>
            <a:pPr lvl="1"/>
            <a:r>
              <a:rPr lang="en-CA" sz="2400" dirty="0" smtClean="0"/>
              <a:t>Bb or </a:t>
            </a:r>
            <a:r>
              <a:rPr lang="en-CA" sz="2400" dirty="0" err="1" smtClean="0"/>
              <a:t>bzdp</a:t>
            </a:r>
            <a:r>
              <a:rPr lang="en-CA" sz="2400" dirty="0" smtClean="0"/>
              <a:t> can dampen tremor if causative Rx absolutely necessary</a:t>
            </a:r>
          </a:p>
        </p:txBody>
      </p:sp>
      <p:pic>
        <p:nvPicPr>
          <p:cNvPr id="20486" name="Picture 6" descr="http://www.donotgiveup.net/coffee%20addic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204864"/>
            <a:ext cx="2429847" cy="2915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/>
              <a:t>Dystonic</a:t>
            </a:r>
            <a:r>
              <a:rPr lang="en-CA" b="1" dirty="0" smtClean="0"/>
              <a:t> Tremor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CA" sz="2200" i="1" u="sng" dirty="0" smtClean="0"/>
              <a:t>Tremulous</a:t>
            </a:r>
            <a:r>
              <a:rPr lang="en-CA" sz="2200" dirty="0" smtClean="0"/>
              <a:t> muscle activity in patients with dystonia</a:t>
            </a:r>
          </a:p>
          <a:p>
            <a:pPr>
              <a:lnSpc>
                <a:spcPct val="80000"/>
              </a:lnSpc>
            </a:pPr>
            <a:r>
              <a:rPr lang="en-CA" sz="2200" dirty="0" smtClean="0"/>
              <a:t>Pulling or pain sensation in region affected (e.g., neck)</a:t>
            </a:r>
          </a:p>
          <a:p>
            <a:pPr>
              <a:lnSpc>
                <a:spcPct val="80000"/>
              </a:lnSpc>
            </a:pPr>
            <a:r>
              <a:rPr lang="en-CA" sz="2200" dirty="0" smtClean="0"/>
              <a:t>Limbs (UE&gt;LE), head (neck) or both (limb precedes neck)</a:t>
            </a:r>
          </a:p>
          <a:p>
            <a:pPr>
              <a:lnSpc>
                <a:spcPct val="80000"/>
              </a:lnSpc>
            </a:pPr>
            <a:r>
              <a:rPr lang="en-CA" sz="2200" dirty="0" smtClean="0"/>
              <a:t>Voice: </a:t>
            </a:r>
            <a:r>
              <a:rPr lang="en-CA" sz="2200" i="1" dirty="0" smtClean="0"/>
              <a:t>strangled speech</a:t>
            </a:r>
            <a:r>
              <a:rPr lang="en-CA" sz="2200" dirty="0" smtClean="0"/>
              <a:t>, </a:t>
            </a:r>
            <a:r>
              <a:rPr lang="en-CA" sz="2200" i="1" dirty="0" smtClean="0"/>
              <a:t>voice break</a:t>
            </a:r>
          </a:p>
          <a:p>
            <a:pPr>
              <a:lnSpc>
                <a:spcPct val="80000"/>
              </a:lnSpc>
            </a:pPr>
            <a:r>
              <a:rPr lang="en-CA" sz="2200" dirty="0" smtClean="0"/>
              <a:t>Postural or kinetic</a:t>
            </a:r>
          </a:p>
          <a:p>
            <a:pPr>
              <a:lnSpc>
                <a:spcPct val="80000"/>
              </a:lnSpc>
            </a:pPr>
            <a:r>
              <a:rPr lang="en-CA" sz="2200" b="1" dirty="0" smtClean="0">
                <a:solidFill>
                  <a:schemeClr val="accent6">
                    <a:lumMod val="75000"/>
                  </a:schemeClr>
                </a:solidFill>
              </a:rPr>
              <a:t>Not</a:t>
            </a:r>
            <a:r>
              <a:rPr lang="en-CA" sz="2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CA" sz="2200" dirty="0" err="1" smtClean="0">
                <a:solidFill>
                  <a:schemeClr val="accent6">
                    <a:lumMod val="75000"/>
                  </a:schemeClr>
                </a:solidFill>
              </a:rPr>
              <a:t>rythmic</a:t>
            </a:r>
            <a:r>
              <a:rPr lang="en-CA" sz="22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CA" sz="2200" b="1" dirty="0" smtClean="0">
                <a:solidFill>
                  <a:schemeClr val="accent6">
                    <a:lumMod val="75000"/>
                  </a:schemeClr>
                </a:solidFill>
              </a:rPr>
              <a:t>nor </a:t>
            </a:r>
            <a:r>
              <a:rPr lang="en-CA" sz="2200" dirty="0" smtClean="0">
                <a:solidFill>
                  <a:schemeClr val="accent6">
                    <a:lumMod val="75000"/>
                  </a:schemeClr>
                </a:solidFill>
              </a:rPr>
              <a:t>oscillatory, not around 1 axis</a:t>
            </a:r>
          </a:p>
          <a:p>
            <a:pPr>
              <a:lnSpc>
                <a:spcPct val="80000"/>
              </a:lnSpc>
            </a:pPr>
            <a:r>
              <a:rPr lang="en-CA" sz="2200" dirty="0" smtClean="0"/>
              <a:t>Exam may reveal tonic muscle activity in </a:t>
            </a:r>
            <a:r>
              <a:rPr lang="en-CA" sz="2200" dirty="0" err="1" smtClean="0"/>
              <a:t>tremoulous</a:t>
            </a:r>
            <a:r>
              <a:rPr lang="en-CA" sz="2200" dirty="0" smtClean="0"/>
              <a:t> or </a:t>
            </a:r>
            <a:r>
              <a:rPr lang="en-CA" sz="2200" dirty="0" err="1" smtClean="0"/>
              <a:t>conta</a:t>
            </a:r>
            <a:r>
              <a:rPr lang="en-CA" sz="2200" dirty="0" smtClean="0"/>
              <a:t>-tremulous limb</a:t>
            </a:r>
          </a:p>
          <a:p>
            <a:pPr lvl="1">
              <a:lnSpc>
                <a:spcPct val="80000"/>
              </a:lnSpc>
            </a:pPr>
            <a:r>
              <a:rPr lang="en-CA" sz="2000" dirty="0" smtClean="0"/>
              <a:t>Tremulousness is </a:t>
            </a:r>
            <a:r>
              <a:rPr lang="en-CA" sz="2000" u="sng" dirty="0" smtClean="0"/>
              <a:t>directional</a:t>
            </a:r>
          </a:p>
          <a:p>
            <a:pPr lvl="1">
              <a:lnSpc>
                <a:spcPct val="80000"/>
              </a:lnSpc>
            </a:pPr>
            <a:r>
              <a:rPr lang="en-CA" sz="2000" b="1" u="sng" dirty="0" smtClean="0"/>
              <a:t>Spooning</a:t>
            </a:r>
            <a:r>
              <a:rPr lang="en-CA" sz="2000" dirty="0" smtClean="0"/>
              <a:t> of hands, </a:t>
            </a:r>
            <a:r>
              <a:rPr lang="en-CA" sz="2000" b="1" dirty="0" smtClean="0"/>
              <a:t>fatiguing</a:t>
            </a:r>
            <a:r>
              <a:rPr lang="en-CA" sz="2000" dirty="0" smtClean="0"/>
              <a:t>, </a:t>
            </a:r>
            <a:r>
              <a:rPr lang="en-CA" sz="2000" b="1" u="sng" dirty="0" smtClean="0"/>
              <a:t>thumb flexion</a:t>
            </a:r>
            <a:r>
              <a:rPr lang="en-CA" sz="2000" dirty="0" smtClean="0"/>
              <a:t> or other </a:t>
            </a:r>
            <a:r>
              <a:rPr lang="en-CA" sz="2000" b="1" u="sng" dirty="0" err="1" smtClean="0"/>
              <a:t>dystonic</a:t>
            </a:r>
            <a:r>
              <a:rPr lang="en-CA" sz="2000" b="1" u="sng" dirty="0" smtClean="0"/>
              <a:t> postures</a:t>
            </a:r>
          </a:p>
          <a:p>
            <a:pPr lvl="1">
              <a:lnSpc>
                <a:spcPct val="80000"/>
              </a:lnSpc>
            </a:pPr>
            <a:r>
              <a:rPr lang="en-CA" sz="2000" dirty="0" smtClean="0"/>
              <a:t>May have scarf hiding hypertrophied muscle (</a:t>
            </a:r>
            <a:r>
              <a:rPr lang="en-CA" sz="2000" dirty="0" err="1" smtClean="0"/>
              <a:t>eg</a:t>
            </a:r>
            <a:r>
              <a:rPr lang="en-CA" sz="2000" dirty="0" smtClean="0"/>
              <a:t> neck with </a:t>
            </a:r>
            <a:r>
              <a:rPr lang="en-CA" sz="2000" dirty="0" err="1" smtClean="0"/>
              <a:t>toriticollis</a:t>
            </a:r>
            <a:r>
              <a:rPr lang="en-CA" sz="20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CA" sz="2000" dirty="0" err="1" smtClean="0"/>
              <a:t>Dystonic</a:t>
            </a:r>
            <a:r>
              <a:rPr lang="en-CA" sz="2000" dirty="0" smtClean="0"/>
              <a:t> tremor may be reduced by antagonistic gestures </a:t>
            </a:r>
            <a:r>
              <a:rPr lang="en-CA" sz="2000" i="1" dirty="0" err="1" smtClean="0"/>
              <a:t>geste</a:t>
            </a:r>
            <a:r>
              <a:rPr lang="en-CA" sz="2000" i="1" dirty="0" smtClean="0"/>
              <a:t> </a:t>
            </a:r>
            <a:r>
              <a:rPr lang="en-CA" sz="2000" i="1" dirty="0" err="1" smtClean="0"/>
              <a:t>antagonistique</a:t>
            </a:r>
            <a:endParaRPr lang="en-CA" sz="2000" dirty="0" smtClean="0"/>
          </a:p>
          <a:p>
            <a:pPr>
              <a:lnSpc>
                <a:spcPct val="80000"/>
              </a:lnSpc>
            </a:pPr>
            <a:r>
              <a:rPr lang="en-CA" sz="2400" dirty="0" smtClean="0"/>
              <a:t>Commonly misdiagnosed as ET</a:t>
            </a:r>
          </a:p>
          <a:p>
            <a:pPr>
              <a:lnSpc>
                <a:spcPct val="80000"/>
              </a:lnSpc>
            </a:pPr>
            <a:r>
              <a:rPr lang="en-CA" sz="2400" dirty="0" err="1" smtClean="0"/>
              <a:t>Pharma</a:t>
            </a:r>
            <a:r>
              <a:rPr lang="en-CA" sz="2400" dirty="0" smtClean="0"/>
              <a:t> treatment: anti-</a:t>
            </a:r>
            <a:r>
              <a:rPr lang="en-CA" sz="2400" dirty="0" err="1" smtClean="0"/>
              <a:t>dystonic</a:t>
            </a:r>
            <a:r>
              <a:rPr lang="en-CA" sz="2400" dirty="0" smtClean="0"/>
              <a:t> agents (</a:t>
            </a:r>
            <a:r>
              <a:rPr lang="en-CA" sz="2400" dirty="0" err="1" smtClean="0"/>
              <a:t>baclofen</a:t>
            </a:r>
            <a:r>
              <a:rPr lang="en-CA" sz="2400" dirty="0" smtClean="0"/>
              <a:t>, </a:t>
            </a:r>
            <a:r>
              <a:rPr lang="en-CA" sz="2400" dirty="0" err="1" smtClean="0"/>
              <a:t>artane</a:t>
            </a:r>
            <a:r>
              <a:rPr lang="en-CA" sz="2400" dirty="0" smtClean="0"/>
              <a:t>), </a:t>
            </a:r>
            <a:r>
              <a:rPr lang="en-CA" sz="2400" dirty="0" err="1" smtClean="0"/>
              <a:t>bzdp</a:t>
            </a:r>
            <a:r>
              <a:rPr lang="en-CA" sz="2400" dirty="0" smtClean="0"/>
              <a:t>, bb, </a:t>
            </a:r>
            <a:r>
              <a:rPr lang="en-CA" sz="2400" dirty="0" err="1" smtClean="0"/>
              <a:t>botox</a:t>
            </a:r>
            <a:r>
              <a:rPr lang="en-CA" sz="2400" dirty="0" smtClean="0"/>
              <a:t> (</a:t>
            </a:r>
            <a:r>
              <a:rPr lang="en-CA" sz="2400" dirty="0" err="1" smtClean="0"/>
              <a:t>torticollis</a:t>
            </a:r>
            <a:r>
              <a:rPr lang="en-CA" sz="2400" dirty="0" smtClean="0"/>
              <a:t>, voice)</a:t>
            </a:r>
          </a:p>
          <a:p>
            <a:pPr>
              <a:lnSpc>
                <a:spcPct val="80000"/>
              </a:lnSpc>
            </a:pPr>
            <a:r>
              <a:rPr lang="en-CA" sz="2400" dirty="0" smtClean="0"/>
              <a:t>Surgical (refractory): selective </a:t>
            </a:r>
            <a:r>
              <a:rPr lang="en-CA" sz="2400" dirty="0" err="1" smtClean="0"/>
              <a:t>denervation</a:t>
            </a:r>
            <a:r>
              <a:rPr lang="en-CA" sz="2400" dirty="0" smtClean="0"/>
              <a:t>, DBS</a:t>
            </a:r>
          </a:p>
          <a:p>
            <a:pPr>
              <a:lnSpc>
                <a:spcPct val="80000"/>
              </a:lnSpc>
            </a:pPr>
            <a:endParaRPr lang="en-C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Orthostatic Tremor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CA" sz="2400" dirty="0" smtClean="0"/>
              <a:t>Rare</a:t>
            </a:r>
          </a:p>
          <a:p>
            <a:r>
              <a:rPr lang="en-CA" sz="2400" dirty="0" smtClean="0"/>
              <a:t>‘Unsteadiness’ when standing</a:t>
            </a:r>
          </a:p>
          <a:p>
            <a:pPr lvl="1"/>
            <a:r>
              <a:rPr lang="en-CA" sz="2000" dirty="0" smtClean="0"/>
              <a:t>Avoid situations when have to stand still (at movies)</a:t>
            </a:r>
          </a:p>
          <a:p>
            <a:r>
              <a:rPr lang="en-CA" sz="2400" dirty="0" smtClean="0"/>
              <a:t>o/e</a:t>
            </a:r>
          </a:p>
          <a:p>
            <a:pPr lvl="1"/>
            <a:r>
              <a:rPr lang="en-CA" sz="2000" dirty="0" smtClean="0"/>
              <a:t>Rapid 13-18hz, low amplitude tremor/rippling in calves only on standing</a:t>
            </a:r>
          </a:p>
          <a:p>
            <a:pPr lvl="2"/>
            <a:r>
              <a:rPr lang="en-CA" sz="1800" dirty="0" smtClean="0"/>
              <a:t>Visible and palpable</a:t>
            </a:r>
          </a:p>
          <a:p>
            <a:pPr lvl="1"/>
            <a:r>
              <a:rPr lang="en-CA" sz="2400" dirty="0" err="1" smtClean="0"/>
              <a:t>pseudodystonic</a:t>
            </a:r>
            <a:endParaRPr lang="en-CA" sz="2400" dirty="0" smtClean="0"/>
          </a:p>
          <a:p>
            <a:pPr lvl="1"/>
            <a:r>
              <a:rPr lang="en-CA" sz="2000" dirty="0" smtClean="0"/>
              <a:t>Confirmed with EMG</a:t>
            </a:r>
          </a:p>
          <a:p>
            <a:r>
              <a:rPr lang="en-CA" sz="2400" dirty="0" smtClean="0"/>
              <a:t>Rx:</a:t>
            </a:r>
          </a:p>
          <a:p>
            <a:pPr lvl="1"/>
            <a:r>
              <a:rPr lang="en-CA" sz="2000" dirty="0" smtClean="0"/>
              <a:t>Nothing evidence based</a:t>
            </a:r>
          </a:p>
          <a:p>
            <a:pPr lvl="1"/>
            <a:r>
              <a:rPr lang="en-CA" sz="2000" dirty="0" smtClean="0"/>
              <a:t>Most common =</a:t>
            </a:r>
            <a:r>
              <a:rPr lang="en-CA" sz="2000" dirty="0" err="1" smtClean="0"/>
              <a:t>Clonazepam</a:t>
            </a:r>
            <a:r>
              <a:rPr lang="en-CA" sz="2000" dirty="0" smtClean="0"/>
              <a:t>, </a:t>
            </a:r>
            <a:r>
              <a:rPr lang="en-CA" sz="2000" dirty="0" err="1" smtClean="0"/>
              <a:t>sinemet</a:t>
            </a:r>
            <a:endParaRPr lang="en-C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/>
              <a:t>Cerebellar</a:t>
            </a:r>
            <a:r>
              <a:rPr lang="en-CA" b="1" dirty="0" smtClean="0"/>
              <a:t> Tremor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dirty="0" smtClean="0"/>
              <a:t>Central </a:t>
            </a:r>
            <a:r>
              <a:rPr lang="en-CA" sz="2800" dirty="0" err="1" smtClean="0"/>
              <a:t>cerebellar</a:t>
            </a:r>
            <a:r>
              <a:rPr lang="en-CA" sz="2800" dirty="0" smtClean="0"/>
              <a:t> disorders (</a:t>
            </a:r>
            <a:r>
              <a:rPr lang="en-CA" sz="2800" dirty="0" err="1" smtClean="0"/>
              <a:t>e.g.,SCA</a:t>
            </a:r>
            <a:r>
              <a:rPr lang="en-CA" sz="2800" dirty="0" smtClean="0"/>
              <a:t>)</a:t>
            </a:r>
          </a:p>
          <a:p>
            <a:r>
              <a:rPr lang="en-CA" sz="2800" dirty="0" smtClean="0"/>
              <a:t>Kinetic with terminal worsening = </a:t>
            </a:r>
            <a:r>
              <a:rPr lang="en-CA" sz="2800" b="1" dirty="0" smtClean="0"/>
              <a:t>intentional</a:t>
            </a:r>
            <a:endParaRPr lang="en-CA" sz="2800" dirty="0" smtClean="0"/>
          </a:p>
          <a:p>
            <a:r>
              <a:rPr lang="en-CA" sz="2800" dirty="0" smtClean="0"/>
              <a:t>May have postural component, but </a:t>
            </a:r>
            <a:r>
              <a:rPr lang="en-CA" sz="2800" i="1" dirty="0" smtClean="0"/>
              <a:t>rest absent</a:t>
            </a:r>
          </a:p>
          <a:p>
            <a:r>
              <a:rPr lang="en-CA" sz="2800" dirty="0" smtClean="0"/>
              <a:t>In multiple planes</a:t>
            </a:r>
          </a:p>
          <a:p>
            <a:r>
              <a:rPr lang="en-CA" sz="2800" dirty="0" smtClean="0"/>
              <a:t>Slow, 3-5 </a:t>
            </a:r>
            <a:r>
              <a:rPr lang="en-CA" sz="2800" dirty="0" err="1" smtClean="0"/>
              <a:t>hz</a:t>
            </a:r>
            <a:endParaRPr lang="en-CA" sz="2800" dirty="0" smtClean="0"/>
          </a:p>
          <a:p>
            <a:r>
              <a:rPr lang="en-CA" sz="2800" dirty="0" smtClean="0"/>
              <a:t>Presence of overshooting</a:t>
            </a:r>
          </a:p>
          <a:p>
            <a:pPr lvl="1"/>
            <a:r>
              <a:rPr lang="en-CA" sz="2400" dirty="0" smtClean="0"/>
              <a:t>Other </a:t>
            </a:r>
            <a:r>
              <a:rPr lang="en-CA" sz="2400" dirty="0" err="1" smtClean="0"/>
              <a:t>cerebellar</a:t>
            </a:r>
            <a:r>
              <a:rPr lang="en-CA" sz="2400" dirty="0" smtClean="0"/>
              <a:t> signs (hypermetric saccades, </a:t>
            </a:r>
            <a:r>
              <a:rPr lang="en-CA" sz="2400" dirty="0" err="1" smtClean="0"/>
              <a:t>dysarthria</a:t>
            </a:r>
            <a:r>
              <a:rPr lang="en-CA" sz="2400" dirty="0" smtClean="0"/>
              <a:t>, scanning speech, ataxic gait, head </a:t>
            </a:r>
            <a:r>
              <a:rPr lang="en-CA" sz="2400" dirty="0" err="1" smtClean="0"/>
              <a:t>titubation</a:t>
            </a:r>
            <a:r>
              <a:rPr lang="en-CA" sz="2400" dirty="0" smtClean="0"/>
              <a:t>, </a:t>
            </a:r>
            <a:r>
              <a:rPr lang="en-CA" sz="2400" dirty="0" err="1" smtClean="0"/>
              <a:t>dyssynergia</a:t>
            </a:r>
            <a:r>
              <a:rPr lang="en-CA" sz="2400" dirty="0" smtClean="0"/>
              <a:t>)</a:t>
            </a:r>
          </a:p>
          <a:p>
            <a:r>
              <a:rPr lang="en-CA" sz="2800" dirty="0" smtClean="0"/>
              <a:t>Treatment</a:t>
            </a:r>
          </a:p>
          <a:p>
            <a:pPr lvl="1"/>
            <a:r>
              <a:rPr lang="en-CA" sz="2400" dirty="0" smtClean="0"/>
              <a:t>DBS </a:t>
            </a:r>
            <a:endParaRPr lang="en-CA" sz="2400" dirty="0"/>
          </a:p>
        </p:txBody>
      </p:sp>
      <p:sp>
        <p:nvSpPr>
          <p:cNvPr id="4" name="Rectangle 3"/>
          <p:cNvSpPr/>
          <p:nvPr/>
        </p:nvSpPr>
        <p:spPr>
          <a:xfrm>
            <a:off x="4572000" y="62116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CA" dirty="0" smtClean="0">
                <a:hlinkClick r:id="rId3"/>
              </a:rPr>
              <a:t>http://www.youtube.com/watch?v=5eBwn22Bnio&amp;feature=related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en-CA" b="1" dirty="0" smtClean="0"/>
              <a:t>Wilson’s Disease associated Tremor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491064" cy="4925144"/>
          </a:xfrm>
        </p:spPr>
        <p:txBody>
          <a:bodyPr/>
          <a:lstStyle/>
          <a:p>
            <a:r>
              <a:rPr lang="en-CA" sz="2000" dirty="0" smtClean="0"/>
              <a:t>Can be action (rest, combination) </a:t>
            </a:r>
          </a:p>
          <a:p>
            <a:pPr lvl="1"/>
            <a:r>
              <a:rPr lang="en-CA" sz="1800" dirty="0" smtClean="0"/>
              <a:t>Postural (possibly wing-beating)</a:t>
            </a:r>
          </a:p>
          <a:p>
            <a:pPr lvl="1"/>
            <a:r>
              <a:rPr lang="en-CA" sz="1800" dirty="0" smtClean="0"/>
              <a:t>Kinetic (like ET) </a:t>
            </a:r>
          </a:p>
          <a:p>
            <a:r>
              <a:rPr lang="en-CA" sz="2000" dirty="0" smtClean="0"/>
              <a:t>Young (&lt;40 </a:t>
            </a:r>
            <a:r>
              <a:rPr lang="en-CA" sz="2000" dirty="0" err="1" smtClean="0"/>
              <a:t>yo</a:t>
            </a:r>
            <a:r>
              <a:rPr lang="en-CA" sz="2000" dirty="0" smtClean="0"/>
              <a:t>) </a:t>
            </a:r>
          </a:p>
          <a:p>
            <a:r>
              <a:rPr lang="en-CA" sz="2000" dirty="0" smtClean="0"/>
              <a:t>Exam reveals multifocal and </a:t>
            </a:r>
            <a:r>
              <a:rPr lang="en-CA" sz="2000" dirty="0" err="1" smtClean="0"/>
              <a:t>multisystemic</a:t>
            </a:r>
            <a:r>
              <a:rPr lang="en-CA" sz="2000" dirty="0" smtClean="0"/>
              <a:t> disorder (long-tract, cognitive, </a:t>
            </a:r>
            <a:r>
              <a:rPr lang="en-CA" sz="2000" dirty="0" err="1" smtClean="0"/>
              <a:t>neuro</a:t>
            </a:r>
            <a:r>
              <a:rPr lang="en-CA" sz="2000" dirty="0" smtClean="0"/>
              <a:t>-psychiatric)</a:t>
            </a:r>
          </a:p>
          <a:p>
            <a:pPr lvl="1"/>
            <a:r>
              <a:rPr lang="en-CA" sz="2000" dirty="0" smtClean="0"/>
              <a:t>Trivia: what are the genetics? Mode of transmission? On what layer of the cornea would you look to find KF rings?</a:t>
            </a:r>
          </a:p>
          <a:p>
            <a:r>
              <a:rPr lang="en-CA" sz="2400" dirty="0" err="1" smtClean="0"/>
              <a:t>Tx</a:t>
            </a:r>
            <a:endParaRPr lang="en-CA" sz="2400" dirty="0" smtClean="0"/>
          </a:p>
          <a:p>
            <a:pPr lvl="1"/>
            <a:r>
              <a:rPr lang="en-CA" sz="1600" dirty="0" err="1" smtClean="0"/>
              <a:t>Chelation</a:t>
            </a:r>
            <a:endParaRPr lang="en-CA" sz="1600" dirty="0" smtClean="0"/>
          </a:p>
          <a:p>
            <a:pPr lvl="2"/>
            <a:r>
              <a:rPr lang="en-CA" sz="1200" dirty="0" err="1" smtClean="0"/>
              <a:t>Penicillamine</a:t>
            </a:r>
            <a:r>
              <a:rPr lang="en-CA" sz="1200" dirty="0" smtClean="0"/>
              <a:t> controversial</a:t>
            </a:r>
          </a:p>
          <a:p>
            <a:pPr lvl="2"/>
            <a:r>
              <a:rPr lang="en-CA" sz="1200" dirty="0" err="1" smtClean="0"/>
              <a:t>Trientene</a:t>
            </a:r>
            <a:endParaRPr lang="en-CA" sz="1200" dirty="0" smtClean="0"/>
          </a:p>
          <a:p>
            <a:pPr lvl="1"/>
            <a:r>
              <a:rPr lang="en-CA" sz="1600" dirty="0" err="1" smtClean="0"/>
              <a:t>Tetrathiomolybate</a:t>
            </a:r>
            <a:endParaRPr lang="en-CA" sz="1600" dirty="0" smtClean="0"/>
          </a:p>
          <a:p>
            <a:pPr lvl="1"/>
            <a:r>
              <a:rPr lang="en-CA" sz="1600" dirty="0" smtClean="0"/>
              <a:t>Zinc once levels normalize</a:t>
            </a:r>
          </a:p>
          <a:p>
            <a:pPr lvl="1"/>
            <a:r>
              <a:rPr lang="en-CA" sz="1600" dirty="0" smtClean="0"/>
              <a:t>Bb for action tremor</a:t>
            </a:r>
          </a:p>
          <a:p>
            <a:endParaRPr lang="en-CA" sz="2000" dirty="0"/>
          </a:p>
        </p:txBody>
      </p:sp>
      <p:pic>
        <p:nvPicPr>
          <p:cNvPr id="4100" name="Picture 4" descr="http://www.braemargallery.co.uk/holding/wp-content/uploads/GarrtHarper/masquerad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556792"/>
            <a:ext cx="1797712" cy="2465091"/>
          </a:xfrm>
          <a:prstGeom prst="rect">
            <a:avLst/>
          </a:prstGeom>
          <a:noFill/>
        </p:spPr>
      </p:pic>
      <p:pic>
        <p:nvPicPr>
          <p:cNvPr id="4102" name="Picture 6" descr="http://upload.wikimedia.org/wikipedia/commons/thumb/0/00/Kayser-Fleischer_ring.jpg/230px-Kayser-Fleischer_ri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4509120"/>
            <a:ext cx="2190750" cy="1457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FXTAS </a:t>
            </a:r>
            <a:r>
              <a:rPr lang="en-CA" sz="2000" b="1" dirty="0" smtClean="0"/>
              <a:t>(fragile X tremor ataxia syndrome)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690864" cy="4421088"/>
          </a:xfrm>
        </p:spPr>
        <p:txBody>
          <a:bodyPr/>
          <a:lstStyle/>
          <a:p>
            <a:r>
              <a:rPr lang="en-CA" sz="2800" dirty="0" smtClean="0"/>
              <a:t>Multiple complaints in addition to tremor</a:t>
            </a:r>
          </a:p>
          <a:p>
            <a:pPr lvl="1"/>
            <a:r>
              <a:rPr lang="en-CA" sz="2400" dirty="0" err="1" smtClean="0"/>
              <a:t>Cerebellar</a:t>
            </a:r>
            <a:r>
              <a:rPr lang="en-CA" sz="2400" dirty="0" smtClean="0"/>
              <a:t> or </a:t>
            </a:r>
            <a:r>
              <a:rPr lang="en-CA" sz="2400" dirty="0" err="1" smtClean="0"/>
              <a:t>parkinsonian</a:t>
            </a:r>
            <a:endParaRPr lang="en-CA" sz="2400" dirty="0" smtClean="0"/>
          </a:p>
          <a:p>
            <a:pPr lvl="1"/>
            <a:r>
              <a:rPr lang="en-CA" sz="2400" dirty="0" smtClean="0"/>
              <a:t>Cognition, </a:t>
            </a:r>
            <a:r>
              <a:rPr lang="en-CA" sz="2400" dirty="0" err="1" smtClean="0"/>
              <a:t>dysexectuive</a:t>
            </a:r>
            <a:r>
              <a:rPr lang="en-CA" sz="2400" dirty="0" smtClean="0"/>
              <a:t> function</a:t>
            </a:r>
          </a:p>
          <a:p>
            <a:r>
              <a:rPr lang="en-CA" sz="2800" dirty="0" smtClean="0"/>
              <a:t>Male family members (grandchildren) have MR</a:t>
            </a:r>
          </a:p>
          <a:p>
            <a:r>
              <a:rPr lang="en-CA" sz="2800" dirty="0" smtClean="0"/>
              <a:t>MR brain</a:t>
            </a:r>
          </a:p>
          <a:p>
            <a:pPr lvl="1"/>
            <a:r>
              <a:rPr lang="en-CA" sz="2400" dirty="0" smtClean="0"/>
              <a:t>Classic picture</a:t>
            </a:r>
          </a:p>
          <a:p>
            <a:r>
              <a:rPr lang="en-CA" sz="2800" dirty="0" err="1" smtClean="0"/>
              <a:t>Tx</a:t>
            </a:r>
            <a:r>
              <a:rPr lang="en-CA" sz="2800" dirty="0" smtClean="0"/>
              <a:t>: bb for action tremor</a:t>
            </a:r>
            <a:endParaRPr lang="en-CA" sz="2800" dirty="0"/>
          </a:p>
        </p:txBody>
      </p:sp>
      <p:pic>
        <p:nvPicPr>
          <p:cNvPr id="3076" name="Picture 4" descr="http://wizard1.ucdavis.edu/assets/images/brainMRI_S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3904" y="2276872"/>
            <a:ext cx="4344934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b="1" dirty="0" smtClean="0"/>
              <a:t>Peripheral neuropathy-related tremor</a:t>
            </a:r>
            <a:endParaRPr lang="en-C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000" dirty="0" smtClean="0"/>
              <a:t>PN by history of same limb with tremor</a:t>
            </a:r>
          </a:p>
          <a:p>
            <a:pPr lvl="1"/>
            <a:r>
              <a:rPr lang="en-CA" sz="1800" dirty="0" err="1" smtClean="0"/>
              <a:t>Intertial</a:t>
            </a:r>
            <a:r>
              <a:rPr lang="en-CA" sz="1800" dirty="0" smtClean="0"/>
              <a:t> loading leads to suppression of tremor proving peripheral generator</a:t>
            </a:r>
          </a:p>
          <a:p>
            <a:pPr lvl="1"/>
            <a:r>
              <a:rPr lang="en-CA" sz="1800" dirty="0" smtClean="0"/>
              <a:t>More common with </a:t>
            </a:r>
            <a:r>
              <a:rPr lang="en-CA" sz="1800" dirty="0" err="1" smtClean="0"/>
              <a:t>demyelinating</a:t>
            </a:r>
            <a:r>
              <a:rPr lang="en-CA" sz="1800" dirty="0" smtClean="0"/>
              <a:t> PN’s, also seen in HMSN1 (Levy-</a:t>
            </a:r>
            <a:r>
              <a:rPr lang="en-CA" sz="1800" dirty="0" err="1" smtClean="0"/>
              <a:t>Roussy</a:t>
            </a:r>
            <a:r>
              <a:rPr lang="en-CA" sz="1800" dirty="0" smtClean="0"/>
              <a:t>) and </a:t>
            </a:r>
            <a:r>
              <a:rPr lang="en-CA" sz="1800" dirty="0" err="1" smtClean="0"/>
              <a:t>IgM</a:t>
            </a:r>
            <a:r>
              <a:rPr lang="en-CA" sz="1800" dirty="0" smtClean="0"/>
              <a:t> </a:t>
            </a:r>
            <a:r>
              <a:rPr lang="en-CA" sz="1800" dirty="0" err="1" smtClean="0"/>
              <a:t>dysgammaglobulinemic</a:t>
            </a:r>
            <a:r>
              <a:rPr lang="en-CA" sz="1800" dirty="0" smtClean="0"/>
              <a:t> neuropathies</a:t>
            </a:r>
          </a:p>
          <a:p>
            <a:r>
              <a:rPr lang="en-CA" sz="2000" dirty="0" smtClean="0"/>
              <a:t>Temporal linkage</a:t>
            </a:r>
          </a:p>
          <a:p>
            <a:r>
              <a:rPr lang="en-CA" sz="2000" dirty="0" smtClean="0"/>
              <a:t>o/e</a:t>
            </a:r>
          </a:p>
          <a:p>
            <a:pPr lvl="1"/>
            <a:r>
              <a:rPr lang="en-CA" sz="1800" dirty="0" smtClean="0"/>
              <a:t>Peripheral neuropathy readily apparent on tremulous limb</a:t>
            </a:r>
          </a:p>
          <a:p>
            <a:pPr lvl="2"/>
            <a:r>
              <a:rPr lang="en-CA" sz="1600" dirty="0" smtClean="0"/>
              <a:t>Sensory impairment, weakness 4/5 MRC, altered DTR</a:t>
            </a:r>
          </a:p>
          <a:p>
            <a:pPr lvl="1"/>
            <a:r>
              <a:rPr lang="en-CA" sz="1800" dirty="0" smtClean="0"/>
              <a:t>Tremor present when muscle strength allows limb to maintain certain postures</a:t>
            </a:r>
          </a:p>
          <a:p>
            <a:pPr lvl="1"/>
            <a:r>
              <a:rPr lang="en-CA" sz="1800" dirty="0" smtClean="0"/>
              <a:t>Vanishes if weakness too severe or if limb power returns to normal</a:t>
            </a:r>
          </a:p>
          <a:p>
            <a:r>
              <a:rPr lang="en-CA" sz="2000" dirty="0" err="1" smtClean="0"/>
              <a:t>Tx</a:t>
            </a:r>
            <a:r>
              <a:rPr lang="en-CA" sz="2000" dirty="0" smtClean="0"/>
              <a:t>:</a:t>
            </a:r>
          </a:p>
          <a:p>
            <a:pPr lvl="1"/>
            <a:r>
              <a:rPr lang="en-CA" sz="1800" dirty="0" smtClean="0"/>
              <a:t>Underlying neuropathy</a:t>
            </a:r>
          </a:p>
          <a:p>
            <a:pPr lvl="1"/>
            <a:r>
              <a:rPr lang="en-CA" sz="1800" dirty="0" smtClean="0"/>
              <a:t>BB for AT</a:t>
            </a:r>
          </a:p>
          <a:p>
            <a:pPr lvl="1"/>
            <a:r>
              <a:rPr lang="en-CA" sz="1800" dirty="0" smtClean="0"/>
              <a:t>What do you think about DBS?</a:t>
            </a:r>
            <a:endParaRPr lang="en-CA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Midbrain / </a:t>
            </a:r>
            <a:r>
              <a:rPr lang="en-CA" b="1" dirty="0" err="1" smtClean="0"/>
              <a:t>Rubral</a:t>
            </a:r>
            <a:r>
              <a:rPr lang="en-CA" b="1" dirty="0" smtClean="0"/>
              <a:t> / Holmes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6203032" cy="4525963"/>
          </a:xfrm>
        </p:spPr>
        <p:txBody>
          <a:bodyPr/>
          <a:lstStyle/>
          <a:p>
            <a:r>
              <a:rPr lang="en-CA" sz="1800" dirty="0" smtClean="0"/>
              <a:t>Lesion based, central generator</a:t>
            </a:r>
          </a:p>
          <a:p>
            <a:r>
              <a:rPr lang="en-CA" sz="1800" b="1" dirty="0" smtClean="0"/>
              <a:t>Sudden</a:t>
            </a:r>
            <a:r>
              <a:rPr lang="en-CA" sz="1800" dirty="0" smtClean="0"/>
              <a:t> onset focal neurological insult</a:t>
            </a:r>
          </a:p>
          <a:p>
            <a:pPr lvl="1"/>
            <a:r>
              <a:rPr lang="en-CA" sz="1800" dirty="0" smtClean="0"/>
              <a:t>Progressive forms can occur (</a:t>
            </a:r>
            <a:r>
              <a:rPr lang="en-CA" sz="1800" dirty="0" err="1" smtClean="0"/>
              <a:t>tumor</a:t>
            </a:r>
            <a:r>
              <a:rPr lang="en-CA" sz="1800" dirty="0" smtClean="0"/>
              <a:t> or expanding vascular lesion)..some say this is typical even for stroke.</a:t>
            </a:r>
          </a:p>
          <a:p>
            <a:r>
              <a:rPr lang="en-CA" sz="1800" b="1" dirty="0" smtClean="0"/>
              <a:t>Strikingly </a:t>
            </a:r>
            <a:r>
              <a:rPr lang="en-CA" sz="1800" b="1" dirty="0" err="1" smtClean="0"/>
              <a:t>unilat</a:t>
            </a:r>
            <a:r>
              <a:rPr lang="en-CA" sz="1800" dirty="0" smtClean="0"/>
              <a:t>, HB or </a:t>
            </a:r>
            <a:r>
              <a:rPr lang="en-CA" sz="1800" dirty="0" err="1" smtClean="0"/>
              <a:t>monomelic</a:t>
            </a:r>
            <a:endParaRPr lang="en-CA" sz="1800" dirty="0" smtClean="0"/>
          </a:p>
          <a:p>
            <a:r>
              <a:rPr lang="en-CA" sz="1800" dirty="0" smtClean="0"/>
              <a:t>Non-</a:t>
            </a:r>
            <a:r>
              <a:rPr lang="en-CA" sz="1800" dirty="0" err="1" smtClean="0"/>
              <a:t>rythmic</a:t>
            </a:r>
            <a:r>
              <a:rPr lang="en-CA" sz="1800" dirty="0" smtClean="0"/>
              <a:t>, &lt;4.5 Hz, high amplitude</a:t>
            </a:r>
          </a:p>
          <a:p>
            <a:r>
              <a:rPr lang="en-CA" sz="1800" dirty="0" smtClean="0"/>
              <a:t>Rest, action (postural and kinetic)</a:t>
            </a:r>
          </a:p>
          <a:p>
            <a:pPr lvl="1"/>
            <a:r>
              <a:rPr lang="en-CA" sz="1800" dirty="0" smtClean="0"/>
              <a:t>Severity: kinetic &gt; postural &gt; rest</a:t>
            </a:r>
          </a:p>
          <a:p>
            <a:r>
              <a:rPr lang="en-CA" sz="1800" dirty="0" smtClean="0"/>
              <a:t>Severe and </a:t>
            </a:r>
            <a:r>
              <a:rPr lang="en-CA" sz="1800" b="1" u="sng" dirty="0" smtClean="0"/>
              <a:t>disabling, limb entirely handicapped</a:t>
            </a:r>
          </a:p>
          <a:p>
            <a:r>
              <a:rPr lang="en-CA" sz="1800" dirty="0" smtClean="0"/>
              <a:t>Imaging confirms </a:t>
            </a:r>
            <a:r>
              <a:rPr lang="en-CA" sz="1800" dirty="0" err="1" smtClean="0"/>
              <a:t>pontine</a:t>
            </a:r>
            <a:r>
              <a:rPr lang="en-CA" sz="1800" dirty="0" smtClean="0"/>
              <a:t>-midbrain lesion affecting </a:t>
            </a:r>
            <a:r>
              <a:rPr lang="en-CA" sz="1800" dirty="0" err="1" smtClean="0"/>
              <a:t>cerebellar</a:t>
            </a:r>
            <a:r>
              <a:rPr lang="en-CA" sz="1800" dirty="0" smtClean="0"/>
              <a:t> outflow tracts and </a:t>
            </a:r>
            <a:r>
              <a:rPr lang="en-CA" sz="1800" dirty="0" err="1" smtClean="0"/>
              <a:t>dopaminergic</a:t>
            </a:r>
            <a:r>
              <a:rPr lang="en-CA" sz="1800" dirty="0" smtClean="0"/>
              <a:t> </a:t>
            </a:r>
            <a:r>
              <a:rPr lang="en-CA" sz="1800" dirty="0" err="1" smtClean="0"/>
              <a:t>nigrostriatal</a:t>
            </a:r>
            <a:r>
              <a:rPr lang="en-CA" sz="1800" dirty="0" smtClean="0"/>
              <a:t> </a:t>
            </a:r>
            <a:r>
              <a:rPr lang="en-CA" sz="1800" dirty="0" err="1" smtClean="0"/>
              <a:t>fibers</a:t>
            </a:r>
            <a:endParaRPr lang="en-CA" sz="1800" dirty="0" smtClean="0"/>
          </a:p>
          <a:p>
            <a:r>
              <a:rPr lang="en-CA" sz="1800" dirty="0" smtClean="0"/>
              <a:t>Rx:</a:t>
            </a:r>
          </a:p>
          <a:p>
            <a:pPr lvl="1"/>
            <a:r>
              <a:rPr lang="en-CA" sz="1800" dirty="0" smtClean="0"/>
              <a:t>AT </a:t>
            </a:r>
            <a:r>
              <a:rPr lang="en-CA" sz="1800" dirty="0" err="1" smtClean="0"/>
              <a:t>primidone</a:t>
            </a:r>
            <a:r>
              <a:rPr lang="en-CA" sz="1800" dirty="0" smtClean="0"/>
              <a:t>, bb</a:t>
            </a:r>
          </a:p>
          <a:p>
            <a:pPr lvl="1"/>
            <a:r>
              <a:rPr lang="en-CA" sz="1800" dirty="0" smtClean="0"/>
              <a:t>Rest </a:t>
            </a:r>
            <a:r>
              <a:rPr lang="en-CA" sz="1800" dirty="0" err="1" smtClean="0"/>
              <a:t>Levodopa</a:t>
            </a:r>
            <a:r>
              <a:rPr lang="en-CA" sz="1800" dirty="0" smtClean="0"/>
              <a:t>, DA, Anti-</a:t>
            </a:r>
            <a:r>
              <a:rPr lang="en-CA" sz="1800" dirty="0" err="1" smtClean="0"/>
              <a:t>chol</a:t>
            </a:r>
            <a:endParaRPr lang="en-CA" sz="1800" dirty="0" smtClean="0"/>
          </a:p>
          <a:p>
            <a:r>
              <a:rPr lang="en-CA" sz="1800" dirty="0" smtClean="0"/>
              <a:t>DBS (</a:t>
            </a:r>
            <a:r>
              <a:rPr lang="en-CA" sz="1800" dirty="0" err="1" smtClean="0"/>
              <a:t>refratory</a:t>
            </a:r>
            <a:r>
              <a:rPr lang="en-CA" sz="1800" dirty="0" smtClean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6804248" y="3140968"/>
            <a:ext cx="21981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b="1" dirty="0" smtClean="0"/>
              <a:t>YouTube: </a:t>
            </a:r>
          </a:p>
          <a:p>
            <a:r>
              <a:rPr lang="en-CA" b="1" dirty="0" err="1" smtClean="0"/>
              <a:t>rubral</a:t>
            </a:r>
            <a:r>
              <a:rPr lang="en-CA" b="1" dirty="0" smtClean="0"/>
              <a:t> tremor.wmv</a:t>
            </a:r>
            <a:endParaRPr lang="en-CA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Definition: Tremor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Movement of a body part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/>
              <a:t>Involuntary (even PMD)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/>
              <a:t>Rhythmical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Regularly recurrent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dirty="0" smtClean="0"/>
              <a:t>Oscillatory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dirty="0" smtClean="0"/>
              <a:t>Around central plane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b="1" dirty="0" smtClean="0"/>
              <a:t>Palatal “</a:t>
            </a:r>
            <a:r>
              <a:rPr lang="en-CA" sz="4000" b="1" dirty="0" err="1" smtClean="0"/>
              <a:t>myoclonus</a:t>
            </a:r>
            <a:r>
              <a:rPr lang="en-CA" sz="4000" b="1" dirty="0" smtClean="0"/>
              <a:t>” – actually tremor</a:t>
            </a:r>
            <a:endParaRPr lang="en-C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Essential vs. symptomatic</a:t>
            </a:r>
          </a:p>
          <a:p>
            <a:r>
              <a:rPr lang="en-CA" dirty="0" smtClean="0"/>
              <a:t>See </a:t>
            </a:r>
            <a:r>
              <a:rPr lang="en-CA" dirty="0" err="1" smtClean="0"/>
              <a:t>Chenjie’s</a:t>
            </a:r>
            <a:r>
              <a:rPr lang="en-CA" dirty="0" smtClean="0"/>
              <a:t> presentation, great comparative table</a:t>
            </a:r>
            <a:endParaRPr lang="en-CA" dirty="0"/>
          </a:p>
        </p:txBody>
      </p:sp>
      <p:pic>
        <p:nvPicPr>
          <p:cNvPr id="59394" name="Picture 2" descr="http://www.nejm.org/na102/home/ACS/publisher/mms/journals/content/nejm/2010/nejm_2010.362.issue-21/nejmicm0806049/production/images/large/nejmicm0806049_f1.jpe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3284984"/>
            <a:ext cx="4079404" cy="31114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Rest Tremor(s)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smtClean="0"/>
              <a:t>Most Common</a:t>
            </a:r>
            <a:r>
              <a:rPr lang="en-CA" smtClean="0"/>
              <a:t>:</a:t>
            </a:r>
          </a:p>
          <a:p>
            <a:pPr lvl="1"/>
            <a:r>
              <a:rPr lang="en-CA" smtClean="0"/>
              <a:t>Parkinsonian</a:t>
            </a:r>
          </a:p>
          <a:p>
            <a:pPr lvl="1"/>
            <a:r>
              <a:rPr lang="en-CA" smtClean="0"/>
              <a:t>Drug-induced rest tremor</a:t>
            </a:r>
          </a:p>
          <a:p>
            <a:pPr lvl="1"/>
            <a:r>
              <a:rPr lang="en-CA" smtClean="0"/>
              <a:t>ET (with rest component; rare…15-20%)</a:t>
            </a:r>
          </a:p>
          <a:p>
            <a:r>
              <a:rPr lang="en-CA" smtClean="0"/>
              <a:t>Less Common:</a:t>
            </a:r>
          </a:p>
          <a:p>
            <a:pPr lvl="1"/>
            <a:r>
              <a:rPr lang="en-CA" b="1" smtClean="0">
                <a:solidFill>
                  <a:schemeClr val="accent1"/>
                </a:solidFill>
              </a:rPr>
              <a:t>Wilsonian</a:t>
            </a:r>
          </a:p>
          <a:p>
            <a:pPr lvl="1"/>
            <a:r>
              <a:rPr lang="en-CA" smtClean="0"/>
              <a:t>Midbrain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Critical Elements from </a:t>
            </a:r>
            <a:r>
              <a:rPr lang="en-CA" dirty="0" err="1" smtClean="0"/>
              <a:t>Hx</a:t>
            </a:r>
            <a:r>
              <a:rPr lang="en-CA" dirty="0" smtClean="0"/>
              <a:t> &amp; Exam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78896" cy="4525963"/>
          </a:xfrm>
        </p:spPr>
        <p:txBody>
          <a:bodyPr/>
          <a:lstStyle/>
          <a:p>
            <a:r>
              <a:rPr lang="en-CA" sz="1800" dirty="0" smtClean="0"/>
              <a:t>History</a:t>
            </a:r>
          </a:p>
          <a:p>
            <a:pPr lvl="1"/>
            <a:r>
              <a:rPr lang="en-CA" sz="1800" dirty="0" smtClean="0"/>
              <a:t>Rx?</a:t>
            </a:r>
          </a:p>
          <a:p>
            <a:pPr lvl="1"/>
            <a:r>
              <a:rPr lang="en-CA" sz="1800" dirty="0" smtClean="0"/>
              <a:t>Change in arm swing, gait, facial expression?</a:t>
            </a:r>
          </a:p>
          <a:p>
            <a:pPr lvl="1"/>
            <a:r>
              <a:rPr lang="en-CA" sz="1800" dirty="0" smtClean="0"/>
              <a:t>Previous CVA, dementia?</a:t>
            </a:r>
          </a:p>
          <a:p>
            <a:r>
              <a:rPr lang="en-CA" sz="1800" dirty="0" smtClean="0"/>
              <a:t>Exam</a:t>
            </a:r>
          </a:p>
          <a:p>
            <a:pPr lvl="1"/>
            <a:r>
              <a:rPr lang="en-CA" sz="1800" dirty="0" smtClean="0"/>
              <a:t>Arms at rest (whole interview and dynamic exam)</a:t>
            </a:r>
          </a:p>
          <a:p>
            <a:pPr lvl="1"/>
            <a:r>
              <a:rPr lang="en-CA" sz="1800" dirty="0" smtClean="0"/>
              <a:t>‘pill-rolling’ quality</a:t>
            </a:r>
          </a:p>
          <a:p>
            <a:pPr lvl="1"/>
            <a:r>
              <a:rPr lang="en-CA" sz="1800" dirty="0" smtClean="0"/>
              <a:t>Symmetry</a:t>
            </a:r>
          </a:p>
          <a:p>
            <a:pPr lvl="1"/>
            <a:r>
              <a:rPr lang="en-CA" sz="1800" dirty="0" smtClean="0"/>
              <a:t>Limb or hemi-body</a:t>
            </a:r>
          </a:p>
          <a:p>
            <a:pPr lvl="1"/>
            <a:r>
              <a:rPr lang="en-CA" sz="1800" dirty="0" smtClean="0"/>
              <a:t>Arm extension test</a:t>
            </a:r>
          </a:p>
          <a:p>
            <a:pPr lvl="2"/>
            <a:r>
              <a:rPr lang="en-CA" sz="1800" dirty="0" smtClean="0"/>
              <a:t>Not true postural, rather </a:t>
            </a:r>
            <a:r>
              <a:rPr lang="en-CA" sz="1800" i="1" u="sng" dirty="0" smtClean="0"/>
              <a:t>emergent </a:t>
            </a:r>
            <a:r>
              <a:rPr lang="en-CA" sz="1800" dirty="0" smtClean="0"/>
              <a:t>(with crescendo after several seconds)</a:t>
            </a:r>
            <a:endParaRPr lang="en-CA" sz="1800" dirty="0"/>
          </a:p>
        </p:txBody>
      </p:sp>
      <p:pic>
        <p:nvPicPr>
          <p:cNvPr id="4" name="parwol2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580112" y="2996952"/>
            <a:ext cx="3347864" cy="25108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/>
              <a:t>Parkinsonian</a:t>
            </a:r>
            <a:r>
              <a:rPr lang="en-CA" b="1" dirty="0" smtClean="0"/>
              <a:t> Tremor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931224" cy="4525963"/>
          </a:xfrm>
        </p:spPr>
        <p:txBody>
          <a:bodyPr/>
          <a:lstStyle/>
          <a:p>
            <a:r>
              <a:rPr lang="en-CA" sz="2000" dirty="0" smtClean="0"/>
              <a:t>Classically @ rest; 3-5 Hz</a:t>
            </a:r>
          </a:p>
          <a:p>
            <a:r>
              <a:rPr lang="en-CA" sz="2000" dirty="0" smtClean="0"/>
              <a:t>Often HB</a:t>
            </a:r>
          </a:p>
          <a:p>
            <a:r>
              <a:rPr lang="en-CA" sz="2000" dirty="0" smtClean="0"/>
              <a:t>If arm</a:t>
            </a:r>
          </a:p>
          <a:p>
            <a:pPr lvl="1"/>
            <a:r>
              <a:rPr lang="en-CA" sz="1800" dirty="0" err="1" smtClean="0"/>
              <a:t>Pron</a:t>
            </a:r>
            <a:r>
              <a:rPr lang="en-CA" sz="1800" dirty="0" smtClean="0"/>
              <a:t>-sup rather than </a:t>
            </a:r>
            <a:r>
              <a:rPr lang="en-CA" sz="1800" dirty="0" err="1" smtClean="0"/>
              <a:t>flx</a:t>
            </a:r>
            <a:r>
              <a:rPr lang="en-CA" sz="1800" dirty="0" smtClean="0"/>
              <a:t>-ext</a:t>
            </a:r>
          </a:p>
          <a:p>
            <a:pPr lvl="1"/>
            <a:r>
              <a:rPr lang="en-CA" sz="1800" dirty="0" smtClean="0"/>
              <a:t>Check for limb “posturing” flexion/fist formation hand, thumb flexion</a:t>
            </a:r>
          </a:p>
          <a:p>
            <a:r>
              <a:rPr lang="en-CA" sz="2000" dirty="0" smtClean="0"/>
              <a:t>Re-emergent tremor during arm extension or during tasks (pouring water) </a:t>
            </a:r>
            <a:r>
              <a:rPr lang="en-CA" sz="2000" u="sng" dirty="0" smtClean="0"/>
              <a:t>causes considerable misdiagnosis with ET</a:t>
            </a:r>
          </a:p>
          <a:p>
            <a:pPr lvl="1"/>
            <a:r>
              <a:rPr lang="en-CA" sz="1800" dirty="0" smtClean="0"/>
              <a:t>May be more disabling than rest tremor </a:t>
            </a:r>
          </a:p>
          <a:p>
            <a:r>
              <a:rPr lang="en-CA" sz="2000" dirty="0" smtClean="0"/>
              <a:t>Other hallmark-cardinal features</a:t>
            </a:r>
          </a:p>
          <a:p>
            <a:pPr lvl="1"/>
            <a:r>
              <a:rPr lang="en-CA" sz="1800" u="sng" dirty="0" smtClean="0"/>
              <a:t>Motor</a:t>
            </a:r>
            <a:r>
              <a:rPr lang="en-CA" sz="1800" dirty="0" smtClean="0"/>
              <a:t>: asymmetric rigidity, </a:t>
            </a:r>
            <a:r>
              <a:rPr lang="en-CA" sz="1800" dirty="0" err="1" smtClean="0"/>
              <a:t>bradykinesia</a:t>
            </a:r>
            <a:r>
              <a:rPr lang="en-CA" sz="1800" dirty="0" smtClean="0"/>
              <a:t>, postural instability, fatiguing</a:t>
            </a:r>
          </a:p>
          <a:p>
            <a:pPr lvl="1"/>
            <a:r>
              <a:rPr lang="en-CA" sz="1800" u="sng" dirty="0" smtClean="0"/>
              <a:t>Non-motor</a:t>
            </a:r>
            <a:r>
              <a:rPr lang="en-CA" sz="1800" dirty="0" smtClean="0"/>
              <a:t>: RBD, </a:t>
            </a:r>
            <a:r>
              <a:rPr lang="en-CA" sz="1800" dirty="0" err="1" smtClean="0"/>
              <a:t>hyposmia</a:t>
            </a:r>
            <a:r>
              <a:rPr lang="en-CA" sz="1800" dirty="0" smtClean="0"/>
              <a:t>, constipation, mood, </a:t>
            </a:r>
            <a:r>
              <a:rPr lang="en-CA" sz="1800" dirty="0" err="1" smtClean="0"/>
              <a:t>sebborhea</a:t>
            </a:r>
            <a:r>
              <a:rPr lang="en-CA" sz="1800" dirty="0" smtClean="0"/>
              <a:t>, ANS dysfunction (</a:t>
            </a:r>
            <a:r>
              <a:rPr lang="en-CA" sz="1800" dirty="0" err="1" smtClean="0"/>
              <a:t>orthostasis</a:t>
            </a:r>
            <a:r>
              <a:rPr lang="en-CA" sz="1800" dirty="0" smtClean="0"/>
              <a:t>, ED, etc.), excessive daytime sleepiness, RLS, body pain .......</a:t>
            </a:r>
          </a:p>
          <a:p>
            <a:pPr lvl="1"/>
            <a:r>
              <a:rPr lang="en-CA" sz="1800" dirty="0" smtClean="0"/>
              <a:t>Aversion to caffeine...?</a:t>
            </a:r>
          </a:p>
        </p:txBody>
      </p:sp>
      <p:pic>
        <p:nvPicPr>
          <p:cNvPr id="15362" name="Picture 2" descr="http://www.principalspage.com/theblog/wp-content/uploads/2008/08/caffeine-c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5445224"/>
            <a:ext cx="936104" cy="1249699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220072" y="6211669"/>
            <a:ext cx="3923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dirty="0" smtClean="0">
                <a:hlinkClick r:id="rId3"/>
              </a:rPr>
              <a:t>http://www.youtube.com/watch?v=gboQaXv9CuM&amp;feature=related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27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PD tremor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DA 1</a:t>
            </a:r>
            <a:r>
              <a:rPr lang="en-CA" baseline="30000" dirty="0" smtClean="0"/>
              <a:t>st</a:t>
            </a:r>
            <a:r>
              <a:rPr lang="en-CA" dirty="0" smtClean="0"/>
              <a:t> line</a:t>
            </a:r>
          </a:p>
          <a:p>
            <a:r>
              <a:rPr lang="en-CA" dirty="0" err="1" smtClean="0"/>
              <a:t>Levodopa</a:t>
            </a:r>
            <a:endParaRPr lang="en-CA" dirty="0" smtClean="0"/>
          </a:p>
          <a:p>
            <a:r>
              <a:rPr lang="en-CA" dirty="0" err="1" smtClean="0"/>
              <a:t>Anticholinergics</a:t>
            </a:r>
            <a:r>
              <a:rPr lang="en-CA" dirty="0" smtClean="0"/>
              <a:t> (rare)</a:t>
            </a:r>
          </a:p>
          <a:p>
            <a:pPr lvl="1"/>
            <a:r>
              <a:rPr lang="en-CA" dirty="0" err="1" smtClean="0"/>
              <a:t>Cogentin</a:t>
            </a:r>
            <a:r>
              <a:rPr lang="en-CA" dirty="0" smtClean="0"/>
              <a:t>, </a:t>
            </a:r>
            <a:r>
              <a:rPr lang="en-CA" dirty="0" err="1" smtClean="0"/>
              <a:t>artane</a:t>
            </a:r>
            <a:r>
              <a:rPr lang="en-CA" dirty="0" smtClean="0"/>
              <a:t>, </a:t>
            </a:r>
            <a:r>
              <a:rPr lang="en-CA" dirty="0" err="1" smtClean="0"/>
              <a:t>amantadine</a:t>
            </a:r>
            <a:endParaRPr lang="en-CA" dirty="0" smtClean="0"/>
          </a:p>
          <a:p>
            <a:pPr lvl="1"/>
            <a:endParaRPr lang="en-CA" dirty="0" smtClean="0"/>
          </a:p>
          <a:p>
            <a:r>
              <a:rPr lang="en-CA" dirty="0" smtClean="0"/>
              <a:t>Consider </a:t>
            </a:r>
            <a:r>
              <a:rPr lang="en-CA" dirty="0" err="1" smtClean="0"/>
              <a:t>bzdp</a:t>
            </a:r>
            <a:endParaRPr lang="en-CA" dirty="0" smtClean="0"/>
          </a:p>
          <a:p>
            <a:r>
              <a:rPr lang="en-CA" dirty="0" smtClean="0"/>
              <a:t>Refractory DBS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Drug Induced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dirty="0" smtClean="0"/>
              <a:t>Temporal link with Rx</a:t>
            </a:r>
          </a:p>
          <a:p>
            <a:pPr lvl="1"/>
            <a:r>
              <a:rPr lang="en-CA" sz="2400" dirty="0" smtClean="0"/>
              <a:t>Antipsychotics (typical&gt;atypical), Li</a:t>
            </a:r>
          </a:p>
          <a:p>
            <a:r>
              <a:rPr lang="en-CA" sz="2800" dirty="0" smtClean="0"/>
              <a:t>Can look practically </a:t>
            </a:r>
            <a:r>
              <a:rPr lang="en-CA" sz="2800" i="1" u="sng" dirty="0" smtClean="0"/>
              <a:t>identical</a:t>
            </a:r>
            <a:r>
              <a:rPr lang="en-CA" sz="2800" dirty="0" smtClean="0"/>
              <a:t> to </a:t>
            </a:r>
            <a:r>
              <a:rPr lang="en-CA" sz="2800" dirty="0" err="1" smtClean="0"/>
              <a:t>Parkinsonian</a:t>
            </a:r>
            <a:r>
              <a:rPr lang="en-CA" sz="2800" dirty="0" smtClean="0"/>
              <a:t> tremor</a:t>
            </a:r>
          </a:p>
          <a:p>
            <a:r>
              <a:rPr lang="en-CA" sz="2800" dirty="0" smtClean="0"/>
              <a:t>Removal of medication should result in complete resolution</a:t>
            </a:r>
          </a:p>
          <a:p>
            <a:r>
              <a:rPr lang="en-CA" sz="2800" dirty="0" err="1" smtClean="0"/>
              <a:t>Tx</a:t>
            </a:r>
            <a:r>
              <a:rPr lang="en-CA" sz="2800" dirty="0" smtClean="0"/>
              <a:t>:</a:t>
            </a:r>
          </a:p>
          <a:p>
            <a:pPr lvl="1"/>
            <a:r>
              <a:rPr lang="en-CA" sz="2400" dirty="0" smtClean="0"/>
              <a:t>Remove or diminish offending agent</a:t>
            </a:r>
          </a:p>
          <a:p>
            <a:pPr lvl="1"/>
            <a:r>
              <a:rPr lang="en-CA" sz="2400" dirty="0" err="1" smtClean="0"/>
              <a:t>Levodopa</a:t>
            </a:r>
            <a:r>
              <a:rPr lang="en-CA" sz="2400" dirty="0" smtClean="0"/>
              <a:t> (even if on </a:t>
            </a:r>
            <a:r>
              <a:rPr lang="en-CA" sz="2400" dirty="0" err="1" smtClean="0"/>
              <a:t>Da</a:t>
            </a:r>
            <a:r>
              <a:rPr lang="en-CA" sz="2400" dirty="0" smtClean="0"/>
              <a:t> blocking agents) or </a:t>
            </a:r>
            <a:r>
              <a:rPr lang="en-CA" sz="2400" dirty="0" err="1" smtClean="0"/>
              <a:t>anticholinergics</a:t>
            </a:r>
            <a:r>
              <a:rPr lang="en-CA" sz="2400" dirty="0" smtClean="0"/>
              <a:t> can be tried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Psychogenic Tremor (PMD)</a:t>
            </a:r>
            <a:endParaRPr lang="en-CA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CA" dirty="0" smtClean="0"/>
              <a:t>Sudden, abrupt onset</a:t>
            </a:r>
          </a:p>
          <a:p>
            <a:pPr lvl="1"/>
            <a:r>
              <a:rPr lang="en-CA" dirty="0" smtClean="0"/>
              <a:t>Link with psychological stressor</a:t>
            </a:r>
          </a:p>
          <a:p>
            <a:r>
              <a:rPr lang="en-CA" dirty="0" smtClean="0"/>
              <a:t>Maximal tremor at onset, rather than slowly progressive</a:t>
            </a:r>
          </a:p>
          <a:p>
            <a:r>
              <a:rPr lang="en-CA" dirty="0" smtClean="0"/>
              <a:t>Static course</a:t>
            </a:r>
          </a:p>
          <a:p>
            <a:r>
              <a:rPr lang="en-CA" dirty="0" smtClean="0"/>
              <a:t>Spontaneous remissions/cures</a:t>
            </a:r>
          </a:p>
          <a:p>
            <a:r>
              <a:rPr lang="en-CA" dirty="0" smtClean="0"/>
              <a:t>Psychiatric </a:t>
            </a:r>
            <a:r>
              <a:rPr lang="en-CA" dirty="0" err="1" smtClean="0"/>
              <a:t>comorbidities</a:t>
            </a:r>
            <a:endParaRPr lang="en-CA" dirty="0" smtClean="0"/>
          </a:p>
          <a:p>
            <a:r>
              <a:rPr lang="en-CA" dirty="0" smtClean="0"/>
              <a:t>Somatisation 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CA" dirty="0" smtClean="0"/>
              <a:t>Exam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CA" sz="1600" dirty="0" smtClean="0"/>
              <a:t>Entrainment, </a:t>
            </a:r>
            <a:r>
              <a:rPr lang="en-CA" sz="1600" b="1" dirty="0" smtClean="0"/>
              <a:t>co-activation,</a:t>
            </a:r>
            <a:r>
              <a:rPr lang="en-CA" sz="1600" dirty="0" smtClean="0"/>
              <a:t> distractibility and suggestibility (I will trigger your tremor..., or use magic  tuning fork)</a:t>
            </a:r>
          </a:p>
          <a:p>
            <a:r>
              <a:rPr lang="en-CA" sz="1600" dirty="0" smtClean="0"/>
              <a:t>Give-way weakness</a:t>
            </a:r>
          </a:p>
          <a:p>
            <a:r>
              <a:rPr lang="en-CA" sz="1600" dirty="0" smtClean="0"/>
              <a:t>Non-physiological or unusual features</a:t>
            </a:r>
          </a:p>
          <a:p>
            <a:pPr lvl="1"/>
            <a:r>
              <a:rPr lang="en-CA" sz="1200" dirty="0" smtClean="0"/>
              <a:t>Variable frequency or direction</a:t>
            </a:r>
          </a:p>
          <a:p>
            <a:pPr lvl="1"/>
            <a:r>
              <a:rPr lang="en-CA" sz="1200" dirty="0" smtClean="0"/>
              <a:t>Unusual combined rest, postural, kinetic</a:t>
            </a:r>
          </a:p>
          <a:p>
            <a:pPr lvl="1"/>
            <a:r>
              <a:rPr lang="en-CA" sz="1200" dirty="0" smtClean="0"/>
              <a:t>Changes speeds throughout exam</a:t>
            </a:r>
          </a:p>
          <a:p>
            <a:r>
              <a:rPr lang="en-CA" sz="1600" dirty="0" smtClean="0"/>
              <a:t>Fatigues with prolonged exam</a:t>
            </a:r>
          </a:p>
          <a:p>
            <a:r>
              <a:rPr lang="en-CA" sz="1600" dirty="0" smtClean="0"/>
              <a:t>Little response to pharmacotherapy</a:t>
            </a:r>
          </a:p>
          <a:p>
            <a:r>
              <a:rPr lang="en-CA" sz="1600" dirty="0" err="1" smtClean="0"/>
              <a:t>Intertial</a:t>
            </a:r>
            <a:r>
              <a:rPr lang="en-CA" sz="1600" dirty="0" smtClean="0"/>
              <a:t> loading leads to tremor worsening</a:t>
            </a:r>
          </a:p>
          <a:p>
            <a:r>
              <a:rPr lang="en-CA" sz="1600" dirty="0" smtClean="0"/>
              <a:t>“la belle indifference”</a:t>
            </a:r>
          </a:p>
          <a:p>
            <a:r>
              <a:rPr lang="en-CA" sz="1600" dirty="0" smtClean="0"/>
              <a:t>Perceived disability out of proportion to exam findings</a:t>
            </a:r>
            <a:endParaRPr lang="en-CA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/>
              <a:t>Psychogenic Movement Disorders (</a:t>
            </a:r>
            <a:r>
              <a:rPr lang="en-CA" sz="3600" b="1" dirty="0" smtClean="0"/>
              <a:t>PMD</a:t>
            </a:r>
            <a:r>
              <a:rPr lang="en-CA" sz="3600" dirty="0" smtClean="0"/>
              <a:t>)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smtClean="0"/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2413"/>
            <a:ext cx="9144000" cy="3392487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547664" y="6239053"/>
            <a:ext cx="75963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r" fontAlgn="ctr"/>
            <a:r>
              <a:rPr lang="en-CA" dirty="0" smtClean="0"/>
              <a:t>Gupta A, Lang AE. Psychogenic movement disorders. </a:t>
            </a:r>
            <a:r>
              <a:rPr lang="en-CA" dirty="0" err="1" smtClean="0"/>
              <a:t>Curr</a:t>
            </a:r>
            <a:r>
              <a:rPr lang="en-CA" dirty="0" smtClean="0"/>
              <a:t> </a:t>
            </a:r>
            <a:r>
              <a:rPr lang="en-CA" dirty="0" err="1" smtClean="0"/>
              <a:t>Opin</a:t>
            </a:r>
            <a:r>
              <a:rPr lang="en-CA" dirty="0" smtClean="0"/>
              <a:t> Neurol. 2009 Aug;22(4):430-6.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PMD</a:t>
            </a:r>
            <a:endParaRPr lang="en-CA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 smtClean="0"/>
              <a:t>Not</a:t>
            </a:r>
            <a:r>
              <a:rPr lang="en-CA" dirty="0" smtClean="0"/>
              <a:t> a diagnosis of exclusion</a:t>
            </a:r>
          </a:p>
          <a:p>
            <a:r>
              <a:rPr lang="en-CA" dirty="0" smtClean="0"/>
              <a:t>Enough qualifiers to be included on </a:t>
            </a:r>
            <a:r>
              <a:rPr lang="en-CA" dirty="0" err="1" smtClean="0"/>
              <a:t>Ddx</a:t>
            </a:r>
            <a:r>
              <a:rPr lang="en-CA" dirty="0" smtClean="0"/>
              <a:t> early on</a:t>
            </a:r>
          </a:p>
          <a:p>
            <a:r>
              <a:rPr lang="en-CA" dirty="0" smtClean="0"/>
              <a:t>Should be recognized and treated rapidly to avoid stigmatization, ‘crazy’ label</a:t>
            </a:r>
          </a:p>
          <a:p>
            <a:pPr lvl="1"/>
            <a:r>
              <a:rPr lang="en-CA" dirty="0" smtClean="0"/>
              <a:t>CBT, neurologist (a movement disorder induced by internal stress), psychiatrist (</a:t>
            </a:r>
            <a:r>
              <a:rPr lang="en-CA" dirty="0" err="1" smtClean="0"/>
              <a:t>somatization</a:t>
            </a:r>
            <a:r>
              <a:rPr lang="en-CA" dirty="0" smtClean="0"/>
              <a:t>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dirty="0" smtClean="0"/>
              <a:t>Frequency of PMD in clinical practice</a:t>
            </a:r>
            <a:endParaRPr lang="en-CA" sz="4000" dirty="0"/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2789" y="2387922"/>
            <a:ext cx="6567563" cy="1977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020272" y="22048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%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TREMOR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7667625" y="1773238"/>
            <a:ext cx="11525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alibri" pitchFamily="34" charset="0"/>
              </a:rPr>
              <a:t>Limb fully relaxed</a:t>
            </a:r>
          </a:p>
        </p:txBody>
      </p:sp>
      <p:sp>
        <p:nvSpPr>
          <p:cNvPr id="19460" name="TextBox 5"/>
          <p:cNvSpPr txBox="1">
            <a:spLocks noChangeArrowheads="1"/>
          </p:cNvSpPr>
          <p:nvPr/>
        </p:nvSpPr>
        <p:spPr bwMode="auto">
          <a:xfrm>
            <a:off x="250825" y="1412875"/>
            <a:ext cx="1296988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alibri" pitchFamily="34" charset="0"/>
              </a:rPr>
              <a:t>Arise during voluntary contraction of skeletal muscle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CA" dirty="0" smtClean="0"/>
          </a:p>
          <a:p>
            <a:pPr algn="ctr">
              <a:buNone/>
            </a:pPr>
            <a:endParaRPr lang="en-CA" dirty="0" smtClean="0"/>
          </a:p>
          <a:p>
            <a:pPr algn="ctr">
              <a:buNone/>
            </a:pPr>
            <a:endParaRPr lang="en-CA" dirty="0" smtClean="0"/>
          </a:p>
          <a:p>
            <a:pPr algn="ctr">
              <a:buNone/>
            </a:pPr>
            <a:r>
              <a:rPr lang="en-CA" dirty="0" smtClean="0"/>
              <a:t>Thanks!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5350" y="319088"/>
            <a:ext cx="7353300" cy="621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860032" y="6453336"/>
            <a:ext cx="4283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Continuum 2010 Movement Disorders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CA" sz="2500" b="1" dirty="0" smtClean="0"/>
              <a:t>Most Common</a:t>
            </a:r>
            <a:r>
              <a:rPr lang="en-CA" sz="2500" dirty="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en-CA" sz="2200" i="1" dirty="0" smtClean="0"/>
              <a:t>Essential tremor</a:t>
            </a:r>
          </a:p>
          <a:p>
            <a:pPr lvl="1">
              <a:lnSpc>
                <a:spcPct val="80000"/>
              </a:lnSpc>
            </a:pPr>
            <a:r>
              <a:rPr lang="en-CA" sz="2200" i="1" dirty="0" smtClean="0"/>
              <a:t>Enhanced physiological tremor</a:t>
            </a:r>
          </a:p>
          <a:p>
            <a:pPr lvl="1">
              <a:lnSpc>
                <a:spcPct val="80000"/>
              </a:lnSpc>
            </a:pPr>
            <a:r>
              <a:rPr lang="en-CA" sz="2200" b="1" i="1" dirty="0" smtClean="0">
                <a:solidFill>
                  <a:schemeClr val="accent3">
                    <a:lumMod val="75000"/>
                  </a:schemeClr>
                </a:solidFill>
              </a:rPr>
              <a:t>Drug-Induced action tremor</a:t>
            </a:r>
          </a:p>
          <a:p>
            <a:pPr lvl="1">
              <a:lnSpc>
                <a:spcPct val="80000"/>
              </a:lnSpc>
            </a:pPr>
            <a:r>
              <a:rPr lang="en-CA" sz="2200" i="1" dirty="0" err="1" smtClean="0"/>
              <a:t>Dystonic</a:t>
            </a:r>
            <a:r>
              <a:rPr lang="en-CA" sz="2200" dirty="0" smtClean="0"/>
              <a:t>	</a:t>
            </a:r>
          </a:p>
          <a:p>
            <a:pPr>
              <a:lnSpc>
                <a:spcPct val="80000"/>
              </a:lnSpc>
            </a:pPr>
            <a:r>
              <a:rPr lang="en-CA" sz="2500" dirty="0" smtClean="0"/>
              <a:t>Less Common:</a:t>
            </a:r>
          </a:p>
          <a:p>
            <a:pPr lvl="1">
              <a:lnSpc>
                <a:spcPct val="80000"/>
              </a:lnSpc>
            </a:pPr>
            <a:r>
              <a:rPr lang="en-CA" sz="2200" dirty="0" smtClean="0"/>
              <a:t>Orthostatic</a:t>
            </a:r>
          </a:p>
          <a:p>
            <a:pPr lvl="1">
              <a:lnSpc>
                <a:spcPct val="80000"/>
              </a:lnSpc>
            </a:pPr>
            <a:r>
              <a:rPr lang="en-CA" sz="2200" dirty="0" err="1" smtClean="0"/>
              <a:t>Cerebellar</a:t>
            </a:r>
            <a:endParaRPr lang="en-CA" sz="2200" dirty="0" smtClean="0"/>
          </a:p>
          <a:p>
            <a:pPr lvl="1">
              <a:lnSpc>
                <a:spcPct val="80000"/>
              </a:lnSpc>
            </a:pPr>
            <a:r>
              <a:rPr lang="en-CA" sz="2200" dirty="0" smtClean="0"/>
              <a:t>Psychogenic</a:t>
            </a:r>
          </a:p>
          <a:p>
            <a:pPr lvl="1">
              <a:lnSpc>
                <a:spcPct val="80000"/>
              </a:lnSpc>
            </a:pPr>
            <a:r>
              <a:rPr lang="en-CA" sz="2200" b="1" dirty="0" err="1" smtClean="0">
                <a:solidFill>
                  <a:schemeClr val="accent1"/>
                </a:solidFill>
              </a:rPr>
              <a:t>Wilsonian</a:t>
            </a:r>
            <a:endParaRPr lang="en-CA" sz="2200" b="1" dirty="0" smtClean="0">
              <a:solidFill>
                <a:schemeClr val="accent1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CA" sz="2200" dirty="0" smtClean="0"/>
              <a:t>FXTAS</a:t>
            </a:r>
          </a:p>
          <a:p>
            <a:pPr lvl="1">
              <a:lnSpc>
                <a:spcPct val="80000"/>
              </a:lnSpc>
            </a:pPr>
            <a:r>
              <a:rPr lang="en-CA" sz="2200" dirty="0" smtClean="0"/>
              <a:t>Peripheral neuropathy-related</a:t>
            </a:r>
          </a:p>
          <a:p>
            <a:pPr lvl="1">
              <a:lnSpc>
                <a:spcPct val="80000"/>
              </a:lnSpc>
            </a:pPr>
            <a:r>
              <a:rPr lang="en-CA" sz="2200" b="1" dirty="0" smtClean="0">
                <a:solidFill>
                  <a:schemeClr val="accent2"/>
                </a:solidFill>
              </a:rPr>
              <a:t>Midbrain or </a:t>
            </a:r>
            <a:r>
              <a:rPr lang="en-CA" sz="2200" b="1" dirty="0" err="1" smtClean="0">
                <a:solidFill>
                  <a:schemeClr val="accent2"/>
                </a:solidFill>
              </a:rPr>
              <a:t>rubral</a:t>
            </a:r>
            <a:endParaRPr lang="en-CA" sz="2200" b="1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endParaRPr lang="en-CA" sz="25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Essential Tremor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800" dirty="0" smtClean="0"/>
              <a:t>Most common adult-onset movement disorder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800" dirty="0" smtClean="0"/>
              <a:t>5% general population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800" dirty="0" smtClean="0"/>
              <a:t>Genetics: AD, variable penetrance, no gene found </a:t>
            </a:r>
            <a:r>
              <a:rPr lang="en-CA" dirty="0" smtClean="0"/>
              <a:t>(polygenic)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800" dirty="0" smtClean="0">
                <a:sym typeface="Wingdings" pitchFamily="2" charset="2"/>
              </a:rPr>
              <a:t>Central generator: thought to represent </a:t>
            </a:r>
            <a:r>
              <a:rPr lang="en-CA" sz="3800" dirty="0" err="1" smtClean="0">
                <a:sym typeface="Wingdings" pitchFamily="2" charset="2"/>
              </a:rPr>
              <a:t>cerebellar</a:t>
            </a:r>
            <a:r>
              <a:rPr lang="en-CA" sz="3800" dirty="0" smtClean="0">
                <a:sym typeface="Wingdings" pitchFamily="2" charset="2"/>
              </a:rPr>
              <a:t>-</a:t>
            </a:r>
            <a:r>
              <a:rPr lang="en-CA" sz="3800" dirty="0" err="1" smtClean="0">
                <a:sym typeface="Wingdings" pitchFamily="2" charset="2"/>
              </a:rPr>
              <a:t>thalamo</a:t>
            </a:r>
            <a:r>
              <a:rPr lang="en-CA" sz="3800" dirty="0" smtClean="0">
                <a:sym typeface="Wingdings" pitchFamily="2" charset="2"/>
              </a:rPr>
              <a:t>-cortical outflow pathology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800" dirty="0" smtClean="0"/>
              <a:t>Kinetic and postural, mainly arms; 4-12Hz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800" dirty="0" smtClean="0"/>
              <a:t>Progressive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sz="3400" dirty="0" err="1" smtClean="0"/>
              <a:t>Arms</a:t>
            </a:r>
            <a:r>
              <a:rPr lang="en-CA" sz="3400" dirty="0" err="1" smtClean="0">
                <a:sym typeface="Wingdings" pitchFamily="2" charset="2"/>
              </a:rPr>
              <a:t>head</a:t>
            </a:r>
            <a:r>
              <a:rPr lang="en-CA" sz="3400" dirty="0" smtClean="0">
                <a:sym typeface="Wingdings" pitchFamily="2" charset="2"/>
              </a:rPr>
              <a:t> (“yes-yes” vs. “no-no”)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CA" sz="3400" dirty="0" smtClean="0">
                <a:sym typeface="Wingdings" pitchFamily="2" charset="2"/>
              </a:rPr>
              <a:t>Voice / vocal cord, chin, tongue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800" dirty="0" smtClean="0">
                <a:sym typeface="Wingdings" pitchFamily="2" charset="2"/>
              </a:rPr>
              <a:t>Unilateral  bilateral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800" dirty="0" smtClean="0">
                <a:sym typeface="Wingdings" pitchFamily="2" charset="2"/>
              </a:rPr>
              <a:t>Rare in LE’s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3800" dirty="0" smtClean="0">
                <a:sym typeface="Wingdings" pitchFamily="2" charset="2"/>
              </a:rPr>
              <a:t>No </a:t>
            </a:r>
            <a:r>
              <a:rPr lang="en-CA" sz="3800" dirty="0" err="1" smtClean="0">
                <a:sym typeface="Wingdings" pitchFamily="2" charset="2"/>
              </a:rPr>
              <a:t>parkinsonian</a:t>
            </a:r>
            <a:r>
              <a:rPr lang="en-CA" sz="3800" dirty="0" smtClean="0">
                <a:sym typeface="Wingdings" pitchFamily="2" charset="2"/>
              </a:rPr>
              <a:t> or </a:t>
            </a:r>
            <a:r>
              <a:rPr lang="en-CA" sz="3800" dirty="0" err="1" smtClean="0">
                <a:sym typeface="Wingdings" pitchFamily="2" charset="2"/>
              </a:rPr>
              <a:t>dystonic</a:t>
            </a:r>
            <a:r>
              <a:rPr lang="en-CA" sz="3800" dirty="0" smtClean="0">
                <a:sym typeface="Wingdings" pitchFamily="2" charset="2"/>
              </a:rPr>
              <a:t> features. </a:t>
            </a:r>
          </a:p>
          <a:p>
            <a:pPr lvl="1" fontAlgn="auto">
              <a:spcAft>
                <a:spcPts val="0"/>
              </a:spcAft>
              <a:buNone/>
              <a:defRPr/>
            </a:pPr>
            <a:endParaRPr lang="en-CA" sz="3400" dirty="0" smtClean="0">
              <a:sym typeface="Wingdings" pitchFamily="2" charset="2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dirty="0" smtClean="0"/>
              <a:t>Diagnostic Criteria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b="1" dirty="0" smtClean="0"/>
              <a:t>Core</a:t>
            </a:r>
          </a:p>
          <a:p>
            <a:pPr lvl="1"/>
            <a:r>
              <a:rPr lang="en-CA" sz="2400" dirty="0" smtClean="0"/>
              <a:t>Bilateral action tremor of the hand and forearms</a:t>
            </a:r>
          </a:p>
          <a:p>
            <a:pPr lvl="1"/>
            <a:r>
              <a:rPr lang="en-CA" sz="2400" dirty="0" smtClean="0"/>
              <a:t>Absence of other neurologic signs</a:t>
            </a:r>
          </a:p>
          <a:p>
            <a:pPr lvl="2"/>
            <a:r>
              <a:rPr lang="en-CA" sz="2000" dirty="0" smtClean="0"/>
              <a:t>Caveat: </a:t>
            </a:r>
            <a:r>
              <a:rPr lang="en-CA" sz="2000" dirty="0" err="1" smtClean="0"/>
              <a:t>cogwheeling</a:t>
            </a:r>
            <a:r>
              <a:rPr lang="en-CA" sz="2000" dirty="0" smtClean="0"/>
              <a:t>* </a:t>
            </a:r>
          </a:p>
          <a:p>
            <a:pPr lvl="1"/>
            <a:r>
              <a:rPr lang="en-CA" sz="2400" dirty="0" smtClean="0"/>
              <a:t>May have isolated head tremor with no signs of dystonia</a:t>
            </a:r>
          </a:p>
          <a:p>
            <a:r>
              <a:rPr lang="en-CA" sz="2800" b="1" dirty="0" smtClean="0"/>
              <a:t>Secondary / Supportive</a:t>
            </a:r>
          </a:p>
          <a:p>
            <a:pPr lvl="1"/>
            <a:r>
              <a:rPr lang="en-CA" sz="2400" dirty="0" smtClean="0"/>
              <a:t>Long duration (3 yrs)</a:t>
            </a:r>
          </a:p>
          <a:p>
            <a:pPr lvl="1"/>
            <a:r>
              <a:rPr lang="en-CA" sz="2400" dirty="0" smtClean="0"/>
              <a:t>+ family </a:t>
            </a:r>
            <a:r>
              <a:rPr lang="en-CA" sz="2400" dirty="0" err="1" smtClean="0"/>
              <a:t>Hx</a:t>
            </a:r>
            <a:endParaRPr lang="en-CA" sz="2400" dirty="0" smtClean="0"/>
          </a:p>
          <a:p>
            <a:pPr lvl="1"/>
            <a:r>
              <a:rPr lang="en-CA" sz="2400" dirty="0" smtClean="0"/>
              <a:t>Beneficial response to ETOH</a:t>
            </a:r>
          </a:p>
          <a:p>
            <a:pPr lvl="2"/>
            <a:r>
              <a:rPr lang="en-CA" sz="2000" dirty="0" smtClean="0">
                <a:sym typeface="Wingdings" pitchFamily="2" charset="2"/>
              </a:rPr>
              <a:t>50-90% of cases, but careful for rebound phenomenon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Treatment of 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CA" sz="2000" dirty="0" smtClean="0"/>
              <a:t>General principals</a:t>
            </a:r>
          </a:p>
          <a:p>
            <a:pPr lvl="1">
              <a:lnSpc>
                <a:spcPct val="90000"/>
              </a:lnSpc>
            </a:pPr>
            <a:r>
              <a:rPr lang="en-CA" sz="1800" dirty="0" smtClean="0"/>
              <a:t>Treat only if bothersome</a:t>
            </a:r>
          </a:p>
          <a:p>
            <a:pPr lvl="1">
              <a:lnSpc>
                <a:spcPct val="90000"/>
              </a:lnSpc>
            </a:pPr>
            <a:r>
              <a:rPr lang="en-CA" sz="1800" dirty="0" smtClean="0"/>
              <a:t>The longer the tremor has been there the more difficult </a:t>
            </a:r>
            <a:r>
              <a:rPr lang="en-CA" sz="1800" dirty="0" err="1" smtClean="0"/>
              <a:t>Tx</a:t>
            </a:r>
            <a:r>
              <a:rPr lang="en-CA" sz="1800" dirty="0" smtClean="0"/>
              <a:t> will be</a:t>
            </a:r>
          </a:p>
          <a:p>
            <a:pPr lvl="1">
              <a:lnSpc>
                <a:spcPct val="90000"/>
              </a:lnSpc>
            </a:pPr>
            <a:r>
              <a:rPr lang="en-CA" sz="1800" b="1" dirty="0" smtClean="0"/>
              <a:t>Limb</a:t>
            </a:r>
            <a:r>
              <a:rPr lang="en-CA" sz="1800" dirty="0" smtClean="0"/>
              <a:t> tremor responds much better than head/neck to oral Rx</a:t>
            </a:r>
          </a:p>
          <a:p>
            <a:pPr>
              <a:lnSpc>
                <a:spcPct val="90000"/>
              </a:lnSpc>
            </a:pPr>
            <a:r>
              <a:rPr lang="en-CA" sz="2000" dirty="0" smtClean="0"/>
              <a:t>Non-pharmacologic</a:t>
            </a:r>
          </a:p>
          <a:p>
            <a:pPr lvl="1">
              <a:lnSpc>
                <a:spcPct val="90000"/>
              </a:lnSpc>
            </a:pPr>
            <a:r>
              <a:rPr lang="en-CA" sz="1800" dirty="0" smtClean="0"/>
              <a:t>Biofeedback</a:t>
            </a:r>
          </a:p>
          <a:p>
            <a:pPr lvl="1">
              <a:lnSpc>
                <a:spcPct val="90000"/>
              </a:lnSpc>
            </a:pPr>
            <a:r>
              <a:rPr lang="en-CA" sz="1800" dirty="0" smtClean="0"/>
              <a:t>Weighted objects (e.g., utensils)</a:t>
            </a:r>
          </a:p>
          <a:p>
            <a:pPr lvl="1">
              <a:lnSpc>
                <a:spcPct val="90000"/>
              </a:lnSpc>
            </a:pPr>
            <a:r>
              <a:rPr lang="en-CA" sz="1800" dirty="0" smtClean="0"/>
              <a:t>Only dampens it temporarily, not viable long term treatment option</a:t>
            </a:r>
          </a:p>
          <a:p>
            <a:pPr>
              <a:lnSpc>
                <a:spcPct val="90000"/>
              </a:lnSpc>
            </a:pPr>
            <a:r>
              <a:rPr lang="en-CA" sz="2000" dirty="0" smtClean="0"/>
              <a:t>Pharmacologic</a:t>
            </a:r>
          </a:p>
          <a:p>
            <a:pPr lvl="1">
              <a:lnSpc>
                <a:spcPct val="90000"/>
              </a:lnSpc>
            </a:pPr>
            <a:r>
              <a:rPr lang="en-CA" sz="1800" dirty="0" smtClean="0"/>
              <a:t>2 P’s ; alone or in combo.  Is there concurrent HTN?</a:t>
            </a:r>
          </a:p>
          <a:p>
            <a:pPr lvl="2">
              <a:lnSpc>
                <a:spcPct val="90000"/>
              </a:lnSpc>
            </a:pPr>
            <a:r>
              <a:rPr lang="en-CA" sz="1400" dirty="0" err="1" smtClean="0"/>
              <a:t>Primidone</a:t>
            </a:r>
            <a:r>
              <a:rPr lang="en-CA" sz="1400" dirty="0" smtClean="0"/>
              <a:t>, </a:t>
            </a:r>
            <a:r>
              <a:rPr lang="en-CA" sz="1400" dirty="0" err="1" smtClean="0"/>
              <a:t>propranolol</a:t>
            </a:r>
            <a:r>
              <a:rPr lang="en-CA" sz="1400" dirty="0" smtClean="0"/>
              <a:t> (</a:t>
            </a:r>
            <a:r>
              <a:rPr lang="en-CA" sz="1400" dirty="0" err="1" smtClean="0"/>
              <a:t>Inderal</a:t>
            </a:r>
            <a:r>
              <a:rPr lang="en-CA" sz="14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CA" sz="1800" dirty="0" smtClean="0"/>
              <a:t>Others: </a:t>
            </a:r>
            <a:r>
              <a:rPr lang="en-CA" sz="1800" dirty="0" err="1" smtClean="0"/>
              <a:t>benzodiazepenes</a:t>
            </a:r>
            <a:r>
              <a:rPr lang="en-CA" sz="1800" dirty="0" smtClean="0"/>
              <a:t>, </a:t>
            </a:r>
            <a:r>
              <a:rPr lang="en-CA" sz="1800" dirty="0" err="1" smtClean="0"/>
              <a:t>gapapentin</a:t>
            </a:r>
            <a:r>
              <a:rPr lang="en-CA" sz="1800" dirty="0" smtClean="0"/>
              <a:t> anecdotal use but not class A evidence (see table in appendix)</a:t>
            </a:r>
          </a:p>
          <a:p>
            <a:pPr lvl="1">
              <a:lnSpc>
                <a:spcPct val="90000"/>
              </a:lnSpc>
            </a:pPr>
            <a:r>
              <a:rPr lang="en-CA" sz="1800" dirty="0" smtClean="0"/>
              <a:t>Botox</a:t>
            </a:r>
          </a:p>
          <a:p>
            <a:pPr lvl="2">
              <a:lnSpc>
                <a:spcPct val="90000"/>
              </a:lnSpc>
            </a:pPr>
            <a:r>
              <a:rPr lang="en-CA" sz="1400" dirty="0" smtClean="0"/>
              <a:t>Voice, head</a:t>
            </a:r>
          </a:p>
          <a:p>
            <a:pPr>
              <a:lnSpc>
                <a:spcPct val="90000"/>
              </a:lnSpc>
            </a:pPr>
            <a:r>
              <a:rPr lang="en-CA" sz="2200" dirty="0" smtClean="0"/>
              <a:t>DBS (not </a:t>
            </a:r>
            <a:r>
              <a:rPr lang="en-CA" sz="2200" dirty="0" err="1" smtClean="0"/>
              <a:t>lesional</a:t>
            </a:r>
            <a:r>
              <a:rPr lang="en-CA" sz="2200" dirty="0" smtClean="0"/>
              <a:t>)</a:t>
            </a:r>
          </a:p>
          <a:p>
            <a:pPr lvl="2">
              <a:lnSpc>
                <a:spcPct val="90000"/>
              </a:lnSpc>
            </a:pPr>
            <a:r>
              <a:rPr lang="en-CA" sz="1400" dirty="0" err="1" smtClean="0"/>
              <a:t>ViM</a:t>
            </a:r>
            <a:r>
              <a:rPr lang="en-CA" sz="1400" dirty="0" smtClean="0"/>
              <a:t> of VL of thalamus in refractory 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2 P’s</a:t>
            </a:r>
            <a:endParaRPr lang="en-CA" dirty="0"/>
          </a:p>
        </p:txBody>
      </p:sp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412776"/>
            <a:ext cx="7105650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788024" y="25649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*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1704</Words>
  <Application>Microsoft Office PowerPoint</Application>
  <PresentationFormat>On-screen Show (4:3)</PresentationFormat>
  <Paragraphs>326</Paragraphs>
  <Slides>30</Slides>
  <Notes>15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Wingdings</vt:lpstr>
      <vt:lpstr>Office Theme</vt:lpstr>
      <vt:lpstr>Tremor </vt:lpstr>
      <vt:lpstr>Definition: Tremor</vt:lpstr>
      <vt:lpstr>TREMOR</vt:lpstr>
      <vt:lpstr>PowerPoint Presentation</vt:lpstr>
      <vt:lpstr>Action</vt:lpstr>
      <vt:lpstr>Essential Tremor</vt:lpstr>
      <vt:lpstr>Diagnostic Criteria</vt:lpstr>
      <vt:lpstr>Treatment of ET</vt:lpstr>
      <vt:lpstr>2 P’s</vt:lpstr>
      <vt:lpstr>PowerPoint Presentation</vt:lpstr>
      <vt:lpstr>Enhanced Physiologic Tremor (EPT)</vt:lpstr>
      <vt:lpstr>Drug Induced Action Tremor (EPT)</vt:lpstr>
      <vt:lpstr>Dystonic Tremor</vt:lpstr>
      <vt:lpstr>Orthostatic Tremor</vt:lpstr>
      <vt:lpstr>Cerebellar Tremor</vt:lpstr>
      <vt:lpstr>Wilson’s Disease associated Tremor</vt:lpstr>
      <vt:lpstr>FXTAS (fragile X tremor ataxia syndrome)</vt:lpstr>
      <vt:lpstr>Peripheral neuropathy-related tremor</vt:lpstr>
      <vt:lpstr>Midbrain / Rubral / Holmes</vt:lpstr>
      <vt:lpstr>Palatal “myoclonus” – actually tremor</vt:lpstr>
      <vt:lpstr>Rest Tremor(s)</vt:lpstr>
      <vt:lpstr>Critical Elements from Hx &amp; Exam</vt:lpstr>
      <vt:lpstr>Parkinsonian Tremor</vt:lpstr>
      <vt:lpstr>PD tremor</vt:lpstr>
      <vt:lpstr>Drug Induced</vt:lpstr>
      <vt:lpstr>Psychogenic Tremor (PMD)</vt:lpstr>
      <vt:lpstr>Psychogenic Movement Disorders (PMD)</vt:lpstr>
      <vt:lpstr>PMD</vt:lpstr>
      <vt:lpstr>Frequency of PMD in clinical practice</vt:lpstr>
      <vt:lpstr>PowerPoint Presentation</vt:lpstr>
    </vt:vector>
  </TitlesOfParts>
  <Company>Home Computer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Approach to Tremors</dc:title>
  <dc:creator>Robert Altman</dc:creator>
  <cp:lastModifiedBy>Windows User</cp:lastModifiedBy>
  <cp:revision>60</cp:revision>
  <dcterms:created xsi:type="dcterms:W3CDTF">2010-11-08T01:13:46Z</dcterms:created>
  <dcterms:modified xsi:type="dcterms:W3CDTF">2023-10-21T04:45:44Z</dcterms:modified>
</cp:coreProperties>
</file>