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88" r:id="rId3"/>
    <p:sldId id="287" r:id="rId4"/>
    <p:sldId id="257" r:id="rId5"/>
    <p:sldId id="261" r:id="rId6"/>
    <p:sldId id="325" r:id="rId7"/>
    <p:sldId id="259" r:id="rId8"/>
    <p:sldId id="260" r:id="rId9"/>
    <p:sldId id="262" r:id="rId10"/>
    <p:sldId id="263" r:id="rId11"/>
    <p:sldId id="264" r:id="rId12"/>
    <p:sldId id="267" r:id="rId13"/>
    <p:sldId id="265" r:id="rId14"/>
    <p:sldId id="266" r:id="rId15"/>
    <p:sldId id="268" r:id="rId16"/>
    <p:sldId id="272" r:id="rId17"/>
    <p:sldId id="273" r:id="rId18"/>
    <p:sldId id="326" r:id="rId19"/>
    <p:sldId id="275" r:id="rId20"/>
    <p:sldId id="278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276" r:id="rId31"/>
    <p:sldId id="277" r:id="rId32"/>
    <p:sldId id="279" r:id="rId33"/>
    <p:sldId id="280" r:id="rId34"/>
    <p:sldId id="336" r:id="rId35"/>
    <p:sldId id="337" r:id="rId36"/>
    <p:sldId id="338" r:id="rId37"/>
    <p:sldId id="339" r:id="rId38"/>
    <p:sldId id="340" r:id="rId39"/>
    <p:sldId id="341" r:id="rId40"/>
    <p:sldId id="270" r:id="rId41"/>
    <p:sldId id="271" r:id="rId42"/>
    <p:sldId id="281" r:id="rId43"/>
    <p:sldId id="342" r:id="rId44"/>
    <p:sldId id="343" r:id="rId45"/>
    <p:sldId id="344" r:id="rId46"/>
    <p:sldId id="345" r:id="rId47"/>
    <p:sldId id="346" r:id="rId48"/>
    <p:sldId id="316" r:id="rId49"/>
    <p:sldId id="317" r:id="rId50"/>
    <p:sldId id="323" r:id="rId51"/>
    <p:sldId id="324" r:id="rId52"/>
    <p:sldId id="282" r:id="rId53"/>
    <p:sldId id="284" r:id="rId54"/>
    <p:sldId id="28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51D25-16AB-4A7D-B43C-15FEB338334C}" type="datetimeFigureOut">
              <a:rPr lang="en-IN" smtClean="0"/>
              <a:pPr/>
              <a:t>26-11-2024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86522-CD63-4312-8F64-A111C7111C8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17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E71A4-0548-4A3B-8A7D-8FBDED9C4B8D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163B5-D69E-44B3-8E94-1F1A3B895C92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Trachea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9C0A3-EC9A-4EE1-B5EC-90CCD5B13262}" type="slidenum">
              <a:rPr lang="en-US"/>
              <a:pPr/>
              <a:t>30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9C0A3-EC9A-4EE1-B5EC-90CCD5B13262}" type="slidenum">
              <a:rPr lang="en-US"/>
              <a:pPr/>
              <a:t>31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9C0A3-EC9A-4EE1-B5EC-90CCD5B13262}" type="slidenum">
              <a:rPr lang="en-US"/>
              <a:pPr/>
              <a:t>32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18FE4-0417-437A-96BB-FE8D32E1BC92}" type="slidenum">
              <a:rPr lang="en-US"/>
              <a:pPr/>
              <a:t>40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B9B0E-C088-45BD-B831-539EADA12987}" type="slidenum">
              <a:rPr lang="en-US"/>
              <a:pPr/>
              <a:t>41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B9B0E-C088-45BD-B831-539EADA12987}" type="slidenum">
              <a:rPr lang="en-US"/>
              <a:pPr/>
              <a:t>42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915C6-157D-4330-9B3E-B75A6448DB3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C2C31-514A-447F-A85B-F7676C9ADD04}" type="slidenum">
              <a:rPr lang="en-US"/>
              <a:pPr/>
              <a:t>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070FC-7A2A-4803-935A-3155C95B239B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628E7C-16DC-488D-AB06-7CDE4B4ED399}" type="slidenum">
              <a:rPr lang="en-US"/>
              <a:pPr/>
              <a:t>10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C8265-BE17-46A3-B227-CF731DF35F04}" type="slidenum">
              <a:rPr lang="en-US"/>
              <a:pPr/>
              <a:t>11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Territorial matrix surrounds lacuna (space in which chondrocyte lives)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C8265-BE17-46A3-B227-CF731DF35F04}" type="slidenum">
              <a:rPr lang="en-US"/>
              <a:pPr/>
              <a:t>12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Territorial matrix surrounds lacuna (space in which chondrocyte lives)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C2B5E-F46C-4AC2-8747-57EF1698304F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45ECA-CF75-4952-8F1B-80695BA5093C}" type="slidenum">
              <a:rPr lang="en-US"/>
              <a:pPr/>
              <a:t>14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163B5-D69E-44B3-8E94-1F1A3B895C92}" type="slidenum">
              <a:rPr lang="en-US"/>
              <a:pPr/>
              <a:t>15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Trachea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86E31B-E0ED-4896-BF1B-38A8AC796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990600"/>
            <a:ext cx="6172200" cy="1894362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CARTILAGE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5105400"/>
            <a:ext cx="3733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Dr. Hetal Vaishnani</a:t>
            </a:r>
          </a:p>
          <a:p>
            <a:r>
              <a:rPr lang="en-US" sz="2400" dirty="0" smtClean="0"/>
              <a:t>Professor</a:t>
            </a:r>
          </a:p>
          <a:p>
            <a:r>
              <a:rPr lang="en-US" sz="2400" dirty="0" smtClean="0"/>
              <a:t>Dept. of Anatomy</a:t>
            </a:r>
          </a:p>
          <a:p>
            <a:r>
              <a:rPr lang="en-US" sz="2400" dirty="0" smtClean="0"/>
              <a:t>S.B.K.S.M.I. &amp; R.C.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648200" cy="5486400"/>
          </a:xfrm>
        </p:spPr>
        <p:txBody>
          <a:bodyPr>
            <a:normAutofit/>
          </a:bodyPr>
          <a:lstStyle/>
          <a:p>
            <a:r>
              <a:rPr lang="en-US" sz="3200" dirty="0" err="1"/>
              <a:t>Chondrocytes</a:t>
            </a:r>
            <a:r>
              <a:rPr lang="en-US" sz="3200" dirty="0"/>
              <a:t> completely fill their lacunae</a:t>
            </a:r>
          </a:p>
          <a:p>
            <a:r>
              <a:rPr lang="en-US" sz="3200" dirty="0"/>
              <a:t>RER and </a:t>
            </a:r>
            <a:r>
              <a:rPr lang="en-US" sz="3200" dirty="0" err="1"/>
              <a:t>euchromatic</a:t>
            </a:r>
            <a:r>
              <a:rPr lang="en-US" sz="3200" dirty="0"/>
              <a:t> nuclei</a:t>
            </a:r>
          </a:p>
          <a:p>
            <a:r>
              <a:rPr lang="en-US" sz="3200" dirty="0"/>
              <a:t>Synthetically active, secrete matrix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3690938" cy="5480050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029200" y="5181600"/>
            <a:ext cx="217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Cartilage matrix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867400" y="41148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RER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924800" y="3581400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28600"/>
            <a:ext cx="4238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4F6DC1"/>
                </a:solidFill>
              </a:rPr>
              <a:t>CHONDROCYTE</a:t>
            </a:r>
            <a:endParaRPr lang="en-IN" sz="3600" dirty="0">
              <a:solidFill>
                <a:srgbClr val="4F6DC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000" b="1" dirty="0"/>
              <a:t>MATRIX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257800" cy="502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Provides the rigidity, elasticity, &amp; </a:t>
            </a:r>
            <a:r>
              <a:rPr lang="en-US" sz="3200" dirty="0" smtClean="0"/>
              <a:t>resilience</a:t>
            </a:r>
          </a:p>
          <a:p>
            <a:pPr>
              <a:lnSpc>
                <a:spcPct val="90000"/>
              </a:lnSpc>
              <a:buNone/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FIBERS</a:t>
            </a:r>
          </a:p>
          <a:p>
            <a:pPr lvl="1">
              <a:lnSpc>
                <a:spcPct val="90000"/>
              </a:lnSpc>
            </a:pPr>
            <a:r>
              <a:rPr lang="en-US" sz="3200" b="1" dirty="0" err="1"/>
              <a:t>Collagenous</a:t>
            </a:r>
            <a:r>
              <a:rPr lang="en-US" sz="3200" b="1" dirty="0"/>
              <a:t> and </a:t>
            </a:r>
            <a:r>
              <a:rPr lang="en-US" sz="3200" b="1" dirty="0" smtClean="0"/>
              <a:t>elastic</a:t>
            </a:r>
            <a:endParaRPr lang="en-US" sz="3200" b="1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447800"/>
            <a:ext cx="3352800" cy="4267200"/>
          </a:xfrm>
          <a:noFill/>
          <a:ln/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848600" y="52578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4000" b="1" dirty="0"/>
              <a:t>MATRIX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257800" cy="5791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GROUND </a:t>
            </a:r>
            <a:r>
              <a:rPr lang="en-US" sz="2800" b="1" dirty="0"/>
              <a:t>SUBSTANCE</a:t>
            </a:r>
          </a:p>
          <a:p>
            <a:pPr lvl="1">
              <a:lnSpc>
                <a:spcPct val="90000"/>
              </a:lnSpc>
            </a:pPr>
            <a:r>
              <a:rPr lang="en-US" sz="2800" dirty="0" err="1"/>
              <a:t>Glycosaminoglycans</a:t>
            </a:r>
            <a:r>
              <a:rPr lang="en-US" sz="2800" dirty="0"/>
              <a:t> (</a:t>
            </a:r>
            <a:r>
              <a:rPr lang="en-US" sz="2800" dirty="0" err="1"/>
              <a:t>chondroitin</a:t>
            </a:r>
            <a:r>
              <a:rPr lang="en-US" sz="2800" dirty="0"/>
              <a:t> sulfates, keratin sulfate, </a:t>
            </a:r>
            <a:r>
              <a:rPr lang="en-US" sz="2800" dirty="0" err="1"/>
              <a:t>hyaluronic</a:t>
            </a:r>
            <a:r>
              <a:rPr lang="en-US" sz="2800" dirty="0"/>
              <a:t> acid)</a:t>
            </a:r>
          </a:p>
          <a:p>
            <a:pPr lvl="1">
              <a:lnSpc>
                <a:spcPct val="90000"/>
              </a:lnSpc>
            </a:pPr>
            <a:r>
              <a:rPr lang="en-US" sz="2800" dirty="0" err="1" smtClean="0"/>
              <a:t>Proteoglycans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Water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Territorial matrix </a:t>
            </a:r>
            <a:r>
              <a:rPr lang="en-US" sz="2800" dirty="0" smtClean="0"/>
              <a:t>– newly formed matrix without fibers and is more basophilic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Interterritorial</a:t>
            </a:r>
            <a:r>
              <a:rPr lang="en-US" sz="2800" dirty="0" smtClean="0"/>
              <a:t> matrix- old matrix and is less basophilic</a:t>
            </a:r>
            <a:endParaRPr lang="en-US" sz="2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600200"/>
            <a:ext cx="3267075" cy="4267200"/>
          </a:xfrm>
          <a:noFill/>
          <a:ln/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7848600" y="52578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CARTILAGE GROWTH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495800" cy="533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Appositional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Increasing in WIDTH; </a:t>
            </a:r>
            <a:r>
              <a:rPr lang="en-US" sz="2800" b="1" dirty="0" err="1"/>
              <a:t>chondroblasts</a:t>
            </a:r>
            <a:r>
              <a:rPr lang="en-US" sz="2800" dirty="0"/>
              <a:t> deposit matrix on surface of pre-existing </a:t>
            </a:r>
            <a:r>
              <a:rPr lang="en-US" sz="2800" dirty="0" smtClean="0"/>
              <a:t>cartilage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b="1" dirty="0"/>
              <a:t>Interstitial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Increasing in LENGTH; </a:t>
            </a:r>
            <a:r>
              <a:rPr lang="en-US" sz="2800" b="1" dirty="0" err="1"/>
              <a:t>chondrocytes</a:t>
            </a:r>
            <a:r>
              <a:rPr lang="en-US" sz="2800" b="1" dirty="0"/>
              <a:t> </a:t>
            </a:r>
            <a:r>
              <a:rPr lang="en-US" sz="2800" dirty="0"/>
              <a:t>divide and secrete matrix from w/in lacunae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590800"/>
            <a:ext cx="3740150" cy="4038600"/>
          </a:xfrm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410200" y="42672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066800"/>
            <a:ext cx="3581400" cy="1409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TYPES OF CARTILAGE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>
            <a:normAutofit/>
          </a:bodyPr>
          <a:lstStyle/>
          <a:p>
            <a:r>
              <a:rPr lang="en-US" sz="3200" b="1" dirty="0"/>
              <a:t>HYALINE</a:t>
            </a:r>
          </a:p>
          <a:p>
            <a:endParaRPr lang="en-US" sz="3200" b="1" dirty="0"/>
          </a:p>
          <a:p>
            <a:r>
              <a:rPr lang="en-US" sz="3200" b="1" dirty="0"/>
              <a:t>ELASTIC</a:t>
            </a:r>
          </a:p>
          <a:p>
            <a:endParaRPr lang="en-US" sz="3200" b="1" dirty="0"/>
          </a:p>
          <a:p>
            <a:r>
              <a:rPr lang="en-US" sz="3200" b="1" dirty="0"/>
              <a:t>FIBROUS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HYALINE CARTILAGE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419600" cy="5410200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3200" dirty="0" smtClean="0"/>
              <a:t>Appearance White, resilient and glossy</a:t>
            </a: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FUNCTION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Support tissue and organs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Model for bone development 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705600" y="4572000"/>
            <a:ext cx="457200" cy="914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HYALINE CARTILAGE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4196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Covered with </a:t>
            </a:r>
            <a:r>
              <a:rPr lang="en-US" sz="3200" dirty="0" err="1" smtClean="0"/>
              <a:t>perichondrium</a:t>
            </a:r>
            <a:r>
              <a:rPr lang="en-US" sz="3200" dirty="0" smtClean="0"/>
              <a:t> 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MATRIX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b="1" dirty="0"/>
              <a:t>Type II collagen</a:t>
            </a:r>
            <a:r>
              <a:rPr lang="en-US" sz="2800" dirty="0"/>
              <a:t> (thin fibrils)</a:t>
            </a:r>
          </a:p>
          <a:p>
            <a:pPr lvl="1">
              <a:lnSpc>
                <a:spcPct val="90000"/>
              </a:lnSpc>
            </a:pPr>
            <a:r>
              <a:rPr lang="en-US" sz="2800" dirty="0" err="1"/>
              <a:t>Chondroitin</a:t>
            </a:r>
            <a:r>
              <a:rPr lang="en-US" sz="2800" dirty="0"/>
              <a:t> sulfate, keratin sulfate, </a:t>
            </a:r>
            <a:r>
              <a:rPr lang="en-US" sz="2800" dirty="0" err="1"/>
              <a:t>hyaluronic</a:t>
            </a:r>
            <a:r>
              <a:rPr lang="en-US" sz="2800" dirty="0"/>
              <a:t> acid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Water</a:t>
            </a:r>
            <a:endParaRPr lang="en-US" sz="2800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705600" y="4572000"/>
            <a:ext cx="457200" cy="914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HYALINE CARTILAGE</a:t>
            </a:r>
            <a:endParaRPr lang="en-IN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4648200" cy="5257800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sz="3600" b="1" dirty="0" smtClean="0"/>
              <a:t>Cells</a:t>
            </a:r>
          </a:p>
          <a:p>
            <a:pPr marL="609600" indent="-609600"/>
            <a:r>
              <a:rPr lang="en-US" sz="3200" dirty="0" smtClean="0"/>
              <a:t>Large, rounded encapsulated arranged in groups</a:t>
            </a:r>
          </a:p>
          <a:p>
            <a:pPr marL="609600" indent="-609600"/>
            <a:r>
              <a:rPr lang="en-US" sz="3200" dirty="0" smtClean="0"/>
              <a:t>Group of the cells are known as cell nests</a:t>
            </a:r>
          </a:p>
          <a:p>
            <a:pPr marL="609600" indent="-609600"/>
            <a:r>
              <a:rPr lang="en-US" sz="3200" dirty="0" smtClean="0"/>
              <a:t>Responsible for the synthesis of collagen fibers and ground substance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6178" t="41237" r="25869" b="5155"/>
          <a:stretch>
            <a:fillRect/>
          </a:stretch>
        </p:blipFill>
        <p:spPr bwMode="auto">
          <a:xfrm>
            <a:off x="4572000" y="182880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dell-pc\Downloads\New Doc 2018-10-30 11.56.49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593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58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DAD58FC-424E-474A-B34B-977644245F87}" type="slidenum">
              <a:rPr lang="en-US"/>
              <a:pPr/>
              <a:t>19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HYALINE CARTILAGE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70104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400" b="1" dirty="0" smtClean="0"/>
              <a:t>Location </a:t>
            </a:r>
            <a:endParaRPr lang="en-US" sz="4400" b="1" dirty="0"/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	- </a:t>
            </a:r>
            <a:r>
              <a:rPr lang="en-IN" sz="3200" dirty="0" err="1"/>
              <a:t>Fetal</a:t>
            </a:r>
            <a:r>
              <a:rPr lang="en-IN" sz="3200" dirty="0"/>
              <a:t> skeleton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  - Articular </a:t>
            </a:r>
            <a:r>
              <a:rPr lang="en-US" sz="3200" dirty="0"/>
              <a:t>cartilage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/>
              <a:t> </a:t>
            </a:r>
            <a:r>
              <a:rPr lang="en-US" sz="3200" dirty="0" smtClean="0"/>
              <a:t>	- Costal cartilage</a:t>
            </a:r>
            <a:endParaRPr lang="en-US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/>
              <a:t> </a:t>
            </a:r>
            <a:r>
              <a:rPr lang="en-US" sz="3200" dirty="0" smtClean="0"/>
              <a:t>	- Epiphyseal </a:t>
            </a:r>
            <a:r>
              <a:rPr lang="en-US" sz="3200" dirty="0"/>
              <a:t>cartilage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	- </a:t>
            </a:r>
            <a:r>
              <a:rPr lang="en-US" sz="3200" dirty="0"/>
              <a:t>Cartilage of nose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/>
              <a:t> </a:t>
            </a:r>
            <a:r>
              <a:rPr lang="en-US" sz="3200" dirty="0" smtClean="0"/>
              <a:t>	- </a:t>
            </a:r>
            <a:r>
              <a:rPr lang="en-US" sz="3200" dirty="0"/>
              <a:t>Trachea &amp; Bronchi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	- Larynx</a:t>
            </a:r>
            <a:endParaRPr lang="en-US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/>
              <a:t>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*  </a:t>
            </a:r>
            <a:r>
              <a:rPr lang="en-US" sz="2800" b="1" dirty="0"/>
              <a:t>IN CAPABLE OF REPAIR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 </a:t>
            </a:r>
            <a:r>
              <a:rPr lang="en-US" sz="3600" b="1" dirty="0" smtClean="0"/>
              <a:t>* </a:t>
            </a:r>
            <a:r>
              <a:rPr lang="en-US" sz="2800" b="1" dirty="0" smtClean="0"/>
              <a:t>  </a:t>
            </a:r>
            <a:r>
              <a:rPr lang="en-US" sz="2800" b="1" dirty="0"/>
              <a:t>FILLED WITH FIBROUS TISSUE</a:t>
            </a:r>
            <a:r>
              <a:rPr lang="en-US" sz="2800" dirty="0"/>
              <a:t> </a:t>
            </a:r>
          </a:p>
        </p:txBody>
      </p:sp>
      <p:pic>
        <p:nvPicPr>
          <p:cNvPr id="15364" name="Picture 4" descr="costal carti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990600"/>
            <a:ext cx="3219450" cy="2362200"/>
          </a:xfrm>
          <a:prstGeom prst="rect">
            <a:avLst/>
          </a:prstGeom>
          <a:noFill/>
        </p:spPr>
      </p:pic>
      <p:pic>
        <p:nvPicPr>
          <p:cNvPr id="15366" name="Picture 6" descr="laryn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429000"/>
            <a:ext cx="316071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sz="3200" dirty="0" smtClean="0"/>
              <a:t>AN 71.2- </a:t>
            </a:r>
            <a:r>
              <a:rPr lang="en-IN" sz="3200" dirty="0" smtClean="0"/>
              <a:t>Identify cartilage under the microscope &amp; describe various types and structure- function correlation of the same </a:t>
            </a:r>
            <a:endParaRPr lang="en-US" sz="32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Hyaline cartilage 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1"/>
            <a:ext cx="59435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4098" name="Picture 2" descr="F:\KINJAL LECTURES\HISTOLOGY\histo image\4-_hyalin_cart_slide1318697735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25" y="1600200"/>
            <a:ext cx="804874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2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dell-pc\Downloads\New Doc 2018-10-30 11.56.49_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51610"/>
            <a:ext cx="8229600" cy="4023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272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F:\KINJAL LECTURES\HISTOLOGY\histo image\trachea-ii-4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949017" cy="521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439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F:\KINJAL LECTURES\HISTOLOGY\histo image\CR005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489585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73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F:\LECTURES OF SVU\unit.4.0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02916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295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F:\LECTURES OF SVU\102016_ht_hyaline-cartilage_fre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" y="1672431"/>
            <a:ext cx="8191500" cy="438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827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F:\LECTURES OF SVU\hyaline_cartilage_connective_tissue313286777758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799" y="609600"/>
            <a:ext cx="8091147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283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F:\LECTURES OF SVU\tumblr_lu0p9aAG4B1qeo1dvo1_5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6934200" cy="518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081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F:\LECTURES OF SVU\hyaline_cartilage-1414856E6D1532A21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574096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996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SPECIFIC LEARNING OBJECTIVES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3200" dirty="0" smtClean="0"/>
              <a:t>Identify microscopic structure of different types of cartilage  in prepared slide of histology (with H &amp; E stain) under compound light  microscope correctly.</a:t>
            </a:r>
          </a:p>
          <a:p>
            <a:r>
              <a:rPr lang="en-IN" sz="3200" dirty="0" smtClean="0"/>
              <a:t>Describe microscopic structure of different type of cartilage with diagram and examples.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ELASTIC CARTILAGE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953000" cy="5029200"/>
          </a:xfrm>
        </p:spPr>
        <p:txBody>
          <a:bodyPr>
            <a:noAutofit/>
          </a:bodyPr>
          <a:lstStyle/>
          <a:p>
            <a:r>
              <a:rPr lang="en-US" sz="3200" dirty="0"/>
              <a:t>FUNCTION</a:t>
            </a:r>
          </a:p>
          <a:p>
            <a:pPr lvl="1"/>
            <a:r>
              <a:rPr lang="en-US" sz="2800" dirty="0" smtClean="0"/>
              <a:t>Provide shape and support to the organ with elasticity  </a:t>
            </a:r>
            <a:endParaRPr lang="en-US" sz="2800" dirty="0"/>
          </a:p>
          <a:p>
            <a:r>
              <a:rPr lang="en-US" sz="3200" dirty="0"/>
              <a:t>MATRIX</a:t>
            </a:r>
          </a:p>
          <a:p>
            <a:pPr lvl="1"/>
            <a:r>
              <a:rPr lang="en-US" sz="2800" dirty="0" smtClean="0"/>
              <a:t>Contains a branching and anatomizing elastic fibers </a:t>
            </a:r>
          </a:p>
          <a:p>
            <a:pPr lvl="1"/>
            <a:r>
              <a:rPr lang="en-US" sz="2800" dirty="0" smtClean="0"/>
              <a:t>More in center than near to the </a:t>
            </a:r>
            <a:r>
              <a:rPr lang="en-US" sz="2800" dirty="0" err="1" smtClean="0"/>
              <a:t>perichondrium</a:t>
            </a:r>
            <a:endParaRPr lang="en-US" sz="2800" dirty="0" smtClean="0"/>
          </a:p>
          <a:p>
            <a:pPr lvl="1"/>
            <a:r>
              <a:rPr lang="en-US" sz="2800" dirty="0" smtClean="0"/>
              <a:t>Also contain collagen type-II </a:t>
            </a:r>
            <a:endParaRPr lang="en-US" sz="2800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905000"/>
            <a:ext cx="3581400" cy="4114800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553200" y="495300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perichondrium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6172200" y="4800600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ELASTIC CARTILAGE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267200" cy="5562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Cells </a:t>
            </a:r>
          </a:p>
          <a:p>
            <a:r>
              <a:rPr lang="en-US" sz="3200" dirty="0" smtClean="0"/>
              <a:t>large</a:t>
            </a:r>
          </a:p>
          <a:p>
            <a:r>
              <a:rPr lang="en-US" sz="3200" dirty="0" smtClean="0"/>
              <a:t>Present in lacuna</a:t>
            </a:r>
          </a:p>
          <a:p>
            <a:r>
              <a:rPr lang="en-US" sz="3200" dirty="0" smtClean="0"/>
              <a:t>Present singly or in group of two</a:t>
            </a:r>
          </a:p>
          <a:p>
            <a:r>
              <a:rPr lang="en-US" sz="3200" dirty="0" smtClean="0"/>
              <a:t>Closely packed</a:t>
            </a:r>
          </a:p>
          <a:p>
            <a:r>
              <a:rPr lang="en-US" sz="3200" dirty="0" smtClean="0"/>
              <a:t>Intercellular ground substance is much less than in hyaline cartilage</a:t>
            </a:r>
          </a:p>
          <a:p>
            <a:endParaRPr lang="en-US" sz="2000" dirty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553200" y="495300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perichondrium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 flipV="1">
            <a:off x="6172200" y="4800600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ClipArt Placeholder 6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ELASTIC CARTILAGE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5867400" cy="5562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Location</a:t>
            </a:r>
          </a:p>
          <a:p>
            <a:r>
              <a:rPr lang="en-US" sz="3200" dirty="0" err="1" smtClean="0"/>
              <a:t>Pinna</a:t>
            </a:r>
            <a:r>
              <a:rPr lang="en-US" sz="3200" dirty="0" smtClean="0"/>
              <a:t> of the ear</a:t>
            </a:r>
          </a:p>
          <a:p>
            <a:r>
              <a:rPr lang="en-US" sz="3200" dirty="0" smtClean="0"/>
              <a:t>Epiglottis</a:t>
            </a:r>
          </a:p>
          <a:p>
            <a:r>
              <a:rPr lang="en-US" sz="3200" dirty="0" smtClean="0"/>
              <a:t>External auditory </a:t>
            </a:r>
            <a:r>
              <a:rPr lang="en-US" sz="3200" dirty="0" err="1" smtClean="0"/>
              <a:t>meatus</a:t>
            </a:r>
            <a:endParaRPr lang="en-US" sz="3200" dirty="0" smtClean="0"/>
          </a:p>
          <a:p>
            <a:r>
              <a:rPr lang="en-US" sz="3200" dirty="0" smtClean="0"/>
              <a:t>Auditory tube </a:t>
            </a:r>
          </a:p>
          <a:p>
            <a:r>
              <a:rPr lang="en-US" sz="3200" dirty="0" smtClean="0"/>
              <a:t>Tip of </a:t>
            </a:r>
            <a:r>
              <a:rPr lang="en-US" sz="3200" dirty="0" err="1" smtClean="0"/>
              <a:t>arytenoid</a:t>
            </a:r>
            <a:endParaRPr lang="en-US" sz="3200" dirty="0" smtClean="0"/>
          </a:p>
          <a:p>
            <a:r>
              <a:rPr lang="en-US" sz="3200" dirty="0" err="1" smtClean="0"/>
              <a:t>Cornuculate</a:t>
            </a:r>
            <a:endParaRPr lang="en-US" sz="3200" dirty="0" smtClean="0"/>
          </a:p>
          <a:p>
            <a:r>
              <a:rPr lang="en-US" sz="3200" dirty="0" smtClean="0"/>
              <a:t>Cuneiform  </a:t>
            </a:r>
          </a:p>
          <a:p>
            <a:endParaRPr lang="en-US" sz="2000" dirty="0"/>
          </a:p>
        </p:txBody>
      </p:sp>
      <p:sp>
        <p:nvSpPr>
          <p:cNvPr id="7" name="ClipArt Placeholder 6"/>
          <p:cNvSpPr>
            <a:spLocks noGrp="1"/>
          </p:cNvSpPr>
          <p:nvPr>
            <p:ph type="clipArt" sz="half" idx="2"/>
          </p:nvPr>
        </p:nvSpPr>
        <p:spPr>
          <a:xfrm>
            <a:off x="7924800" y="1981200"/>
            <a:ext cx="533400" cy="2667000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Elastic fibers </a:t>
            </a:r>
            <a:endParaRPr lang="en-IN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49133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dell-pc\Downloads\New Doc 2018-10-30 11.56.49_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3517"/>
            <a:ext cx="8229600" cy="3959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366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F:\KINJAL LECTURES\HISTOLOGY\histo image\Educational-Student-Histology-Microscope-Prepared-Slides-of.jpg_350x3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6200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269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F:\KINJAL LECTURES\HISTOLOGY\histo image\screen_shot_2015-06-16_at_54404_pm-14DFB535E585B8FD6B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05895"/>
            <a:ext cx="6872287" cy="4890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3950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F:\LECTURES OF SVU\elecar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216125" cy="5398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620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F:\LECTURES OF SVU\elastic_cartilage-14FC7E20B7E5D671F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696200" cy="577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425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F:\LECTURES OF SVU\24_elast_cart-148048652D5747242C5-thumb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59398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67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General features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 is a specialized connective tissue</a:t>
            </a:r>
          </a:p>
          <a:p>
            <a:r>
              <a:rPr lang="en-US" sz="3200" dirty="0" smtClean="0"/>
              <a:t>It is differ from all CT by presence of substances in the intercellular matrix that give firmness to it</a:t>
            </a:r>
          </a:p>
          <a:p>
            <a:r>
              <a:rPr lang="en-US" sz="3200" dirty="0" smtClean="0"/>
              <a:t>Translucent, firm, and elastic</a:t>
            </a:r>
          </a:p>
          <a:p>
            <a:r>
              <a:rPr lang="en-US" sz="3200" dirty="0" smtClean="0"/>
              <a:t>It can be compressible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FIBROCARTILAGE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4958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 smtClean="0"/>
              <a:t>Perichondrium</a:t>
            </a:r>
            <a:r>
              <a:rPr lang="en-US" sz="3600" dirty="0" smtClean="0"/>
              <a:t> is absent 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FUNCTION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sz="3200" dirty="0"/>
              <a:t>Support with great tensile strength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MATRIX</a:t>
            </a:r>
          </a:p>
          <a:p>
            <a:pPr lvl="1">
              <a:lnSpc>
                <a:spcPct val="90000"/>
              </a:lnSpc>
            </a:pPr>
            <a:r>
              <a:rPr lang="en-US" sz="3200" b="1" dirty="0"/>
              <a:t>Type I collagen</a:t>
            </a:r>
            <a:r>
              <a:rPr lang="en-US" sz="3200" dirty="0"/>
              <a:t> 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Minimal amount of ground substance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43013" r="44531"/>
          <a:stretch>
            <a:fillRect/>
          </a:stretch>
        </p:blipFill>
        <p:spPr bwMode="auto">
          <a:xfrm>
            <a:off x="4724400" y="1600200"/>
            <a:ext cx="40386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/>
              <a:t>FIBROCARTILAGE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4196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rgbClr val="0070C0"/>
                </a:solidFill>
              </a:rPr>
              <a:t>Cells </a:t>
            </a:r>
          </a:p>
          <a:p>
            <a:pPr>
              <a:lnSpc>
                <a:spcPct val="90000"/>
              </a:lnSpc>
            </a:pPr>
            <a:r>
              <a:rPr lang="en-US" sz="3200" dirty="0" err="1" smtClean="0"/>
              <a:t>Chondrocytes</a:t>
            </a:r>
            <a:r>
              <a:rPr lang="en-US" sz="3200" dirty="0" smtClean="0"/>
              <a:t> </a:t>
            </a:r>
            <a:r>
              <a:rPr lang="en-US" sz="3200" dirty="0"/>
              <a:t>align between collagen fibers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Collagen fibers lie parallel to lines of stress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3492500" cy="5691188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 rot="1784692">
            <a:off x="6781800" y="838200"/>
            <a:ext cx="457200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181600" y="4800600"/>
            <a:ext cx="533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b="1" dirty="0"/>
              <a:t>FIBROCARTILAGE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8674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rgbClr val="0070C0"/>
                </a:solidFill>
              </a:rPr>
              <a:t>Location</a:t>
            </a:r>
          </a:p>
          <a:p>
            <a:pPr>
              <a:lnSpc>
                <a:spcPct val="90000"/>
              </a:lnSpc>
            </a:pPr>
            <a:r>
              <a:rPr lang="en-US" sz="3600" dirty="0" err="1" smtClean="0"/>
              <a:t>Intervertebral</a:t>
            </a:r>
            <a:r>
              <a:rPr lang="en-US" sz="3600" dirty="0" smtClean="0"/>
              <a:t> disc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Pubic </a:t>
            </a:r>
            <a:r>
              <a:rPr lang="en-US" sz="3600" dirty="0" err="1" smtClean="0"/>
              <a:t>symphysis</a:t>
            </a: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Menisci of knee</a:t>
            </a:r>
          </a:p>
          <a:p>
            <a:pPr>
              <a:lnSpc>
                <a:spcPct val="90000"/>
              </a:lnSpc>
            </a:pPr>
            <a:r>
              <a:rPr lang="en-US" sz="3600" dirty="0" err="1" smtClean="0"/>
              <a:t>Articular</a:t>
            </a:r>
            <a:r>
              <a:rPr lang="en-US" sz="3600" dirty="0" smtClean="0"/>
              <a:t> disc</a:t>
            </a:r>
          </a:p>
          <a:p>
            <a:pPr>
              <a:lnSpc>
                <a:spcPct val="90000"/>
              </a:lnSpc>
            </a:pPr>
            <a:r>
              <a:rPr lang="en-US" sz="3600" dirty="0" err="1" smtClean="0"/>
              <a:t>Glenoidal</a:t>
            </a:r>
            <a:r>
              <a:rPr lang="en-US" sz="3600" dirty="0" smtClean="0"/>
              <a:t> labrum</a:t>
            </a:r>
          </a:p>
          <a:p>
            <a:pPr>
              <a:lnSpc>
                <a:spcPct val="90000"/>
              </a:lnSpc>
            </a:pPr>
            <a:r>
              <a:rPr lang="en-US" sz="3600" dirty="0" err="1" smtClean="0"/>
              <a:t>Acetabular</a:t>
            </a:r>
            <a:r>
              <a:rPr lang="en-US" sz="3600" dirty="0" smtClean="0"/>
              <a:t> labrum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dell-pc\Downloads\New Doc 2018-10-30 11.56.49_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5115"/>
            <a:ext cx="8229600" cy="2856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878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dell-pc\Downloads\New Doc 2018-10-30 11.56.49_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0140"/>
          <a:stretch/>
        </p:blipFill>
        <p:spPr bwMode="auto">
          <a:xfrm>
            <a:off x="1524000" y="609600"/>
            <a:ext cx="5809861" cy="5516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039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F:\KINJAL LECTURES\HISTOLOGY\histo image\fibrocartil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152217" cy="5364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2792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F:\KINJAL LECTURES\HISTOLOGY\histo image\dense_regular_connective_tissu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253817" cy="544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1602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F:\KINJAL LECTURES\HISTOLOGY\histo image\a3b_fibrocartilage_intervertebral_disk_2x_label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132108" cy="5349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324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For practical in next week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772400" cy="5330952"/>
          </a:xfrm>
        </p:spPr>
        <p:txBody>
          <a:bodyPr>
            <a:normAutofit/>
          </a:bodyPr>
          <a:lstStyle/>
          <a:p>
            <a:r>
              <a:rPr lang="en-US" sz="4000" dirty="0"/>
              <a:t>Draw the hyaline and elastic cartilage in front of page no. </a:t>
            </a:r>
            <a:r>
              <a:rPr lang="en-US" sz="4000" dirty="0" smtClean="0"/>
              <a:t>20</a:t>
            </a:r>
          </a:p>
          <a:p>
            <a:endParaRPr lang="en-US" sz="4000" dirty="0"/>
          </a:p>
          <a:p>
            <a:r>
              <a:rPr lang="en-US" sz="4000" dirty="0"/>
              <a:t>Draw the fibrocartilage in front of page no. </a:t>
            </a:r>
            <a:r>
              <a:rPr lang="en-US" sz="4000" dirty="0" smtClean="0"/>
              <a:t>21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7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0856" y="2967335"/>
            <a:ext cx="532229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chemeClr val="accent3"/>
                </a:solidFill>
              </a:rPr>
              <a:t>THANK YOU</a:t>
            </a:r>
          </a:p>
          <a:p>
            <a:pPr algn="ctr"/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548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General features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 consist of all 3 components of connective tissue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Ground substance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Fibers</a:t>
            </a:r>
          </a:p>
          <a:p>
            <a:pPr marL="457200" indent="-457200">
              <a:buAutoNum type="arabicPeriod"/>
            </a:pPr>
            <a:r>
              <a:rPr lang="en-US" sz="3200" dirty="0" smtClean="0"/>
              <a:t>Cells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In which cartilage cell nest is present?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Hyaline cartilage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Elastic cartilage</a:t>
            </a:r>
          </a:p>
          <a:p>
            <a:pPr marL="457200" indent="-457200">
              <a:buAutoNum type="alphaUcPeriod"/>
            </a:pPr>
            <a:r>
              <a:rPr lang="en-US" sz="4000" dirty="0" err="1" smtClean="0"/>
              <a:t>Fibrocartilage</a:t>
            </a:r>
            <a:r>
              <a:rPr lang="en-US" sz="4000" dirty="0" smtClean="0"/>
              <a:t> 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None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1738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. Which cartilage is devoid of </a:t>
            </a:r>
            <a:r>
              <a:rPr lang="en-US" sz="4000" dirty="0" err="1" smtClean="0">
                <a:solidFill>
                  <a:srgbClr val="FF0000"/>
                </a:solidFill>
              </a:rPr>
              <a:t>perichondrium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Hyaline cartilage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Elastic cartilage</a:t>
            </a:r>
          </a:p>
          <a:p>
            <a:pPr marL="457200" indent="-457200">
              <a:buAutoNum type="alphaUcPeriod"/>
            </a:pPr>
            <a:r>
              <a:rPr lang="en-US" sz="4000" dirty="0" err="1" smtClean="0"/>
              <a:t>Fibrocartilage</a:t>
            </a:r>
            <a:r>
              <a:rPr lang="en-US" sz="4000" dirty="0" smtClean="0"/>
              <a:t> 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None </a:t>
            </a:r>
            <a:endParaRPr lang="en-IN" sz="4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11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FF0000"/>
                </a:solidFill>
              </a:rPr>
              <a:t>3</a:t>
            </a:r>
            <a:r>
              <a:rPr lang="en-US" sz="4000" dirty="0" smtClean="0">
                <a:solidFill>
                  <a:srgbClr val="FF0000"/>
                </a:solidFill>
              </a:rPr>
              <a:t>. Elastic cartilage is present in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Tracheal ring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Costal cartilage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Epiglottis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Menisci 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4. </a:t>
            </a:r>
            <a:r>
              <a:rPr lang="en-US" sz="4000" dirty="0" err="1" smtClean="0">
                <a:solidFill>
                  <a:srgbClr val="FF0000"/>
                </a:solidFill>
              </a:rPr>
              <a:t>Chondrocytes</a:t>
            </a:r>
            <a:r>
              <a:rPr lang="en-US" sz="4000" dirty="0" smtClean="0">
                <a:solidFill>
                  <a:srgbClr val="FF0000"/>
                </a:solidFill>
              </a:rPr>
              <a:t> are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Derived from </a:t>
            </a:r>
            <a:r>
              <a:rPr lang="en-US" sz="4000" dirty="0" err="1" smtClean="0"/>
              <a:t>monocytes</a:t>
            </a:r>
            <a:endParaRPr lang="en-US" sz="4000" dirty="0" smtClean="0"/>
          </a:p>
          <a:p>
            <a:pPr marL="457200" indent="-457200">
              <a:buAutoNum type="alphaUcPeriod"/>
            </a:pPr>
            <a:r>
              <a:rPr lang="en-US" sz="4000" dirty="0" smtClean="0"/>
              <a:t>Involved in </a:t>
            </a:r>
            <a:r>
              <a:rPr lang="en-US" sz="4000" dirty="0" err="1" smtClean="0"/>
              <a:t>phagocytosis</a:t>
            </a:r>
            <a:endParaRPr lang="en-US" sz="4000" dirty="0" smtClean="0"/>
          </a:p>
          <a:p>
            <a:pPr marL="457200" indent="-457200">
              <a:buAutoNum type="alphaUcPeriod"/>
            </a:pPr>
            <a:r>
              <a:rPr lang="en-US" sz="4000" dirty="0" smtClean="0"/>
              <a:t>Polyhedral in shape</a:t>
            </a:r>
          </a:p>
          <a:p>
            <a:pPr marL="457200" indent="-457200">
              <a:buAutoNum type="alphaUcPeriod"/>
            </a:pPr>
            <a:r>
              <a:rPr lang="en-US" sz="4000" dirty="0" smtClean="0"/>
              <a:t>Found in lacunae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5. Identify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Hyaline cartilage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Elastic cartilage</a:t>
            </a:r>
          </a:p>
          <a:p>
            <a:pPr marL="457200" indent="-457200">
              <a:buAutoNum type="alphaUcPeriod"/>
            </a:pPr>
            <a:r>
              <a:rPr lang="en-US" sz="3200" dirty="0" err="1" smtClean="0"/>
              <a:t>Fibrocartilage</a:t>
            </a:r>
            <a:r>
              <a:rPr lang="en-US" sz="3200" dirty="0" smtClean="0"/>
              <a:t> </a:t>
            </a:r>
          </a:p>
          <a:p>
            <a:pPr marL="457200" indent="-457200">
              <a:buAutoNum type="alphaUcPeriod"/>
            </a:pPr>
            <a:r>
              <a:rPr lang="en-US" sz="3200" dirty="0" smtClean="0"/>
              <a:t>None </a:t>
            </a:r>
            <a:endParaRPr lang="en-IN" sz="3200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666999"/>
            <a:ext cx="4876800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/>
              <a:t>Characteristic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382000" cy="4645152"/>
          </a:xfrm>
        </p:spPr>
        <p:txBody>
          <a:bodyPr/>
          <a:lstStyle/>
          <a:p>
            <a:r>
              <a:rPr lang="en-IN" sz="3200" dirty="0" smtClean="0"/>
              <a:t>Not supplied with blood vessels and nerves</a:t>
            </a:r>
          </a:p>
          <a:p>
            <a:r>
              <a:rPr lang="en-IN" sz="3200" dirty="0" smtClean="0"/>
              <a:t>Surround by a membrane called as perichondrium, which is rich in blood vessels.</a:t>
            </a:r>
          </a:p>
          <a:p>
            <a:r>
              <a:rPr lang="en-IN" sz="3200" dirty="0" smtClean="0"/>
              <a:t>Perichondrium absent in fibrous cartilage.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565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PERICHONDRIUM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876800" cy="5029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Unsheathes the cartilage</a:t>
            </a:r>
          </a:p>
          <a:p>
            <a:r>
              <a:rPr lang="en-US" sz="3200" dirty="0" smtClean="0"/>
              <a:t>Dense </a:t>
            </a:r>
            <a:r>
              <a:rPr lang="en-US" sz="3200" dirty="0"/>
              <a:t>irregularly arranged connective </a:t>
            </a:r>
            <a:r>
              <a:rPr lang="en-US" sz="3200" dirty="0" smtClean="0"/>
              <a:t>tissue, outer layer(type </a:t>
            </a:r>
            <a:r>
              <a:rPr lang="en-US" sz="3200" dirty="0"/>
              <a:t>I collagen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Inner layer- cellular</a:t>
            </a:r>
            <a:endParaRPr lang="en-US" sz="3200" dirty="0"/>
          </a:p>
          <a:p>
            <a:r>
              <a:rPr lang="en-US" sz="3200" dirty="0" smtClean="0"/>
              <a:t>Houses </a:t>
            </a:r>
            <a:r>
              <a:rPr lang="en-US" sz="3200" dirty="0"/>
              <a:t>the blood vessels that nourish </a:t>
            </a:r>
            <a:r>
              <a:rPr lang="en-US" sz="3200" dirty="0" smtClean="0"/>
              <a:t>chondrocytes</a:t>
            </a:r>
          </a:p>
          <a:p>
            <a:endParaRPr lang="en-US" sz="3200" dirty="0"/>
          </a:p>
          <a:p>
            <a:endParaRPr lang="en-US" sz="28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828800"/>
            <a:ext cx="4152900" cy="4419600"/>
          </a:xfrm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934200" y="281940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CHONDROBLAST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419600" cy="4572000"/>
          </a:xfrm>
        </p:spPr>
        <p:txBody>
          <a:bodyPr>
            <a:noAutofit/>
          </a:bodyPr>
          <a:lstStyle/>
          <a:p>
            <a:r>
              <a:rPr lang="en-US" sz="3200" dirty="0"/>
              <a:t>Progenitor of </a:t>
            </a:r>
            <a:r>
              <a:rPr lang="en-US" sz="3200" dirty="0" err="1"/>
              <a:t>chondrocytes</a:t>
            </a:r>
            <a:endParaRPr lang="en-US" sz="3200" dirty="0"/>
          </a:p>
          <a:p>
            <a:r>
              <a:rPr lang="en-US" sz="3200" dirty="0"/>
              <a:t>Lines border between </a:t>
            </a:r>
            <a:r>
              <a:rPr lang="en-US" sz="3200" dirty="0" err="1"/>
              <a:t>perichondrium</a:t>
            </a:r>
            <a:r>
              <a:rPr lang="en-US" sz="3200" dirty="0"/>
              <a:t> and matrix</a:t>
            </a:r>
          </a:p>
          <a:p>
            <a:r>
              <a:rPr lang="en-US" sz="3200" dirty="0"/>
              <a:t>Secretes type II collagen and other ECM components</a:t>
            </a:r>
          </a:p>
          <a:p>
            <a:r>
              <a:rPr lang="en-US" sz="3200" dirty="0" err="1"/>
              <a:t>Chondro</a:t>
            </a:r>
            <a:r>
              <a:rPr lang="en-US" sz="3200" b="1" dirty="0" err="1"/>
              <a:t>b</a:t>
            </a:r>
            <a:r>
              <a:rPr lang="en-US" sz="3200" dirty="0" err="1"/>
              <a:t>lasts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uild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33600"/>
            <a:ext cx="4038600" cy="4114800"/>
          </a:xfrm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705600" y="30480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943600" y="3276600"/>
            <a:ext cx="152400" cy="4572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CHONDROCYTE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267200" cy="4343400"/>
          </a:xfrm>
        </p:spPr>
        <p:txBody>
          <a:bodyPr/>
          <a:lstStyle/>
          <a:p>
            <a:r>
              <a:rPr lang="en-US" sz="3200" dirty="0"/>
              <a:t>Mature cartilage cell</a:t>
            </a:r>
          </a:p>
          <a:p>
            <a:r>
              <a:rPr lang="en-US" sz="3200" dirty="0"/>
              <a:t>Reside in a space called the </a:t>
            </a:r>
            <a:r>
              <a:rPr lang="en-US" sz="3200" b="1" dirty="0"/>
              <a:t>lacuna</a:t>
            </a:r>
            <a:endParaRPr lang="en-US" sz="3200" dirty="0"/>
          </a:p>
          <a:p>
            <a:r>
              <a:rPr lang="en-US" sz="3200" dirty="0"/>
              <a:t>Clear areas = Golgi and lipid droplets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81200"/>
            <a:ext cx="4038600" cy="4343400"/>
          </a:xfrm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410200" y="4343400"/>
            <a:ext cx="152400" cy="533400"/>
          </a:xfrm>
          <a:prstGeom prst="up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668</Words>
  <Application>Microsoft Office PowerPoint</Application>
  <PresentationFormat>On-screen Show (4:3)</PresentationFormat>
  <Paragraphs>201</Paragraphs>
  <Slides>54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Oriel</vt:lpstr>
      <vt:lpstr>CARTILAGE </vt:lpstr>
      <vt:lpstr>PowerPoint Presentation</vt:lpstr>
      <vt:lpstr>SPECIFIC LEARNING OBJECTIVES </vt:lpstr>
      <vt:lpstr>General features </vt:lpstr>
      <vt:lpstr>General features </vt:lpstr>
      <vt:lpstr>Characteristic</vt:lpstr>
      <vt:lpstr>PERICHONDRIUM</vt:lpstr>
      <vt:lpstr>CHONDROBLAST</vt:lpstr>
      <vt:lpstr>CHONDROCYTE</vt:lpstr>
      <vt:lpstr>PowerPoint Presentation</vt:lpstr>
      <vt:lpstr>MATRIX</vt:lpstr>
      <vt:lpstr>MATRIX</vt:lpstr>
      <vt:lpstr>CARTILAGE GROWTH</vt:lpstr>
      <vt:lpstr>TYPES OF CARTILAGE</vt:lpstr>
      <vt:lpstr>HYALINE CARTILAGE</vt:lpstr>
      <vt:lpstr>HYALINE CARTILAGE</vt:lpstr>
      <vt:lpstr>HYALINE CARTILAGE</vt:lpstr>
      <vt:lpstr>PowerPoint Presentation</vt:lpstr>
      <vt:lpstr>HYALINE CARTILAGE</vt:lpstr>
      <vt:lpstr>Hyaline cartilage </vt:lpstr>
      <vt:lpstr>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ELASTIC CARTILAGE</vt:lpstr>
      <vt:lpstr>ELASTIC CARTILAGE</vt:lpstr>
      <vt:lpstr>ELASTIC CARTILAGE</vt:lpstr>
      <vt:lpstr>Elastic fibers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FIBROCARTILAGE</vt:lpstr>
      <vt:lpstr>FIBROCARTILAGE</vt:lpstr>
      <vt:lpstr>FIBROCARTILAGE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practical in next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CARTILAGE </dc:title>
  <dc:creator>DR. HETAL</dc:creator>
  <cp:lastModifiedBy>Admin</cp:lastModifiedBy>
  <cp:revision>44</cp:revision>
  <dcterms:created xsi:type="dcterms:W3CDTF">2006-08-16T00:00:00Z</dcterms:created>
  <dcterms:modified xsi:type="dcterms:W3CDTF">2024-11-26T05:40:31Z</dcterms:modified>
</cp:coreProperties>
</file>