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89" r:id="rId4"/>
    <p:sldId id="290"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8" r:id="rId28"/>
    <p:sldId id="280" r:id="rId29"/>
    <p:sldId id="281" r:id="rId30"/>
    <p:sldId id="282" r:id="rId31"/>
    <p:sldId id="283"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E5C74-31C5-4AAC-836F-B2FFAE06189B}" type="datetimeFigureOut">
              <a:rPr lang="en-IN" smtClean="0"/>
              <a:pPr/>
              <a:t>26-11-2024</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A710F-B592-4EF8-9544-10C05B4C24B7}" type="slidenum">
              <a:rPr lang="en-IN" smtClean="0"/>
              <a:pPr/>
              <a:t>‹#›</a:t>
            </a:fld>
            <a:endParaRPr lang="en-IN"/>
          </a:p>
        </p:txBody>
      </p:sp>
    </p:spTree>
    <p:extLst>
      <p:ext uri="{BB962C8B-B14F-4D97-AF65-F5344CB8AC3E}">
        <p14:creationId xmlns:p14="http://schemas.microsoft.com/office/powerpoint/2010/main" val="956827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7EAC2D0-49D8-4F5B-A495-0BDAB93A4FC4}"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p14="http://schemas.microsoft.com/office/powerpoint/2010/main" val="254222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EAC2D0-49D8-4F5B-A495-0BDAB93A4FC4}"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p14="http://schemas.microsoft.com/office/powerpoint/2010/main" val="375686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EAC2D0-49D8-4F5B-A495-0BDAB93A4FC4}"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p14="http://schemas.microsoft.com/office/powerpoint/2010/main" val="133547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488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4958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3343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971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9706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0694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009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466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EAC2D0-49D8-4F5B-A495-0BDAB93A4FC4}"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p14="http://schemas.microsoft.com/office/powerpoint/2010/main" val="2247782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8596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1166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351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EAC2D0-49D8-4F5B-A495-0BDAB93A4FC4}"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p14="http://schemas.microsoft.com/office/powerpoint/2010/main" val="287115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7EAC2D0-49D8-4F5B-A495-0BDAB93A4FC4}" type="datetimeFigureOut">
              <a:rPr lang="en-IN" smtClean="0"/>
              <a:pPr/>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p14="http://schemas.microsoft.com/office/powerpoint/2010/main" val="384159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7EAC2D0-49D8-4F5B-A495-0BDAB93A4FC4}" type="datetimeFigureOut">
              <a:rPr lang="en-IN" smtClean="0"/>
              <a:pPr/>
              <a:t>26-11-2024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p14="http://schemas.microsoft.com/office/powerpoint/2010/main" val="236450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7EAC2D0-49D8-4F5B-A495-0BDAB93A4FC4}" type="datetimeFigureOut">
              <a:rPr lang="en-IN" smtClean="0"/>
              <a:pPr/>
              <a:t>26-11-2024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p14="http://schemas.microsoft.com/office/powerpoint/2010/main" val="158525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AC2D0-49D8-4F5B-A495-0BDAB93A4FC4}" type="datetimeFigureOut">
              <a:rPr lang="en-IN" smtClean="0"/>
              <a:pPr/>
              <a:t>26-11-2024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p14="http://schemas.microsoft.com/office/powerpoint/2010/main" val="103343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AC2D0-49D8-4F5B-A495-0BDAB93A4FC4}" type="datetimeFigureOut">
              <a:rPr lang="en-IN" smtClean="0"/>
              <a:pPr/>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p14="http://schemas.microsoft.com/office/powerpoint/2010/main" val="386962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AC2D0-49D8-4F5B-A495-0BDAB93A4FC4}" type="datetimeFigureOut">
              <a:rPr lang="en-IN" smtClean="0"/>
              <a:pPr/>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p14="http://schemas.microsoft.com/office/powerpoint/2010/main" val="317955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AC2D0-49D8-4F5B-A495-0BDAB93A4FC4}" type="datetimeFigureOut">
              <a:rPr lang="en-IN" smtClean="0"/>
              <a:pPr/>
              <a:t>26-11-2024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49953-D141-4884-A732-6BFA4D086A11}" type="slidenum">
              <a:rPr lang="en-IN" smtClean="0"/>
              <a:pPr/>
              <a:t>‹#›</a:t>
            </a:fld>
            <a:endParaRPr lang="en-IN"/>
          </a:p>
        </p:txBody>
      </p:sp>
    </p:spTree>
    <p:extLst>
      <p:ext uri="{BB962C8B-B14F-4D97-AF65-F5344CB8AC3E}">
        <p14:creationId xmlns:p14="http://schemas.microsoft.com/office/powerpoint/2010/main" val="2815220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54356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iencedirect.com/science/journal/01945998" TargetMode="External"/><Relationship Id="rId2" Type="http://schemas.openxmlformats.org/officeDocument/2006/relationships/hyperlink" Target="https://www.sciencedirect.com/science/article/pii/S0194599809014648" TargetMode="External"/><Relationship Id="rId1" Type="http://schemas.openxmlformats.org/officeDocument/2006/relationships/slideLayout" Target="../slideLayouts/slideLayout13.xml"/><Relationship Id="rId4" Type="http://schemas.openxmlformats.org/officeDocument/2006/relationships/hyperlink" Target="https://www.sciencedirect.com/science/journal/01945998/142/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sz="4800" b="1" dirty="0">
                <a:latin typeface="Times New Roman" panose="02020603050405020304" pitchFamily="18" charset="0"/>
                <a:ea typeface="Times New Roman" panose="02020603050405020304" pitchFamily="18" charset="0"/>
              </a:rPr>
              <a:t>PHARYNGEAL APPARATUS</a:t>
            </a:r>
            <a:endParaRPr lang="en-IN" sz="4800" dirty="0"/>
          </a:p>
        </p:txBody>
      </p:sp>
      <p:sp>
        <p:nvSpPr>
          <p:cNvPr id="3" name="Subtitle 2"/>
          <p:cNvSpPr>
            <a:spLocks noGrp="1"/>
          </p:cNvSpPr>
          <p:nvPr>
            <p:ph type="subTitle" idx="1"/>
          </p:nvPr>
        </p:nvSpPr>
        <p:spPr>
          <a:xfrm>
            <a:off x="0" y="5202238"/>
            <a:ext cx="9144000" cy="1655762"/>
          </a:xfrm>
        </p:spPr>
        <p:txBody>
          <a:bodyPr anchor="ctr">
            <a:normAutofit lnSpcReduction="10000"/>
          </a:bodyPr>
          <a:lstStyle/>
          <a:p>
            <a:pPr algn="l"/>
            <a:r>
              <a:rPr lang="en-IN" dirty="0" err="1" smtClean="0"/>
              <a:t>Dr.</a:t>
            </a:r>
            <a:r>
              <a:rPr lang="en-IN" dirty="0" smtClean="0"/>
              <a:t> </a:t>
            </a:r>
            <a:r>
              <a:rPr lang="en-IN" dirty="0" err="1" smtClean="0"/>
              <a:t>Venkatesh</a:t>
            </a:r>
            <a:r>
              <a:rPr lang="en-IN" dirty="0" smtClean="0"/>
              <a:t> </a:t>
            </a:r>
            <a:r>
              <a:rPr lang="en-IN" dirty="0" err="1" smtClean="0"/>
              <a:t>Kamath</a:t>
            </a:r>
            <a:endParaRPr lang="en-IN" dirty="0" smtClean="0"/>
          </a:p>
          <a:p>
            <a:pPr algn="l"/>
            <a:r>
              <a:rPr lang="en-IN" dirty="0" smtClean="0"/>
              <a:t>Professor</a:t>
            </a:r>
          </a:p>
          <a:p>
            <a:pPr algn="l"/>
            <a:r>
              <a:rPr lang="en-IN" dirty="0" smtClean="0"/>
              <a:t>Department of anatomy</a:t>
            </a:r>
          </a:p>
          <a:p>
            <a:pPr algn="l"/>
            <a:r>
              <a:rPr lang="en-IN" dirty="0" smtClean="0"/>
              <a:t>S.B.K.S.M.I. &amp; R.C.</a:t>
            </a:r>
          </a:p>
          <a:p>
            <a:endParaRPr lang="en-IN" dirty="0"/>
          </a:p>
        </p:txBody>
      </p:sp>
    </p:spTree>
    <p:extLst>
      <p:ext uri="{BB962C8B-B14F-4D97-AF65-F5344CB8AC3E}">
        <p14:creationId xmlns:p14="http://schemas.microsoft.com/office/powerpoint/2010/main" val="401974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lvl="0" indent="0">
              <a:spcAft>
                <a:spcPts val="0"/>
              </a:spcAft>
              <a:buNone/>
            </a:pPr>
            <a:r>
              <a:rPr lang="en-US" dirty="0">
                <a:latin typeface="Times New Roman" panose="02020603050405020304" pitchFamily="18" charset="0"/>
                <a:ea typeface="Times New Roman" panose="02020603050405020304" pitchFamily="18" charset="0"/>
              </a:rPr>
              <a:t>  </a:t>
            </a:r>
          </a:p>
          <a:p>
            <a:pPr lvl="0">
              <a:spcAft>
                <a:spcPts val="0"/>
              </a:spcAft>
              <a:buFont typeface="Wingdings" panose="05000000000000000000" pitchFamily="2" charset="2"/>
              <a:buChar char="Ø"/>
            </a:pPr>
            <a:endParaRPr lang="en-US" sz="3600" dirty="0">
              <a:latin typeface="Times New Roman" panose="02020603050405020304" pitchFamily="18" charset="0"/>
              <a:ea typeface="Times New Roman" panose="02020603050405020304" pitchFamily="18" charset="0"/>
            </a:endParaRPr>
          </a:p>
          <a:p>
            <a:pPr lvl="0">
              <a:spcAft>
                <a:spcPts val="0"/>
              </a:spcAft>
              <a:buFont typeface="Wingdings" panose="05000000000000000000" pitchFamily="2" charset="2"/>
              <a:buChar char="Ø"/>
            </a:pPr>
            <a:r>
              <a:rPr lang="en-US" sz="3600" b="1" dirty="0">
                <a:latin typeface="Times New Roman" panose="02020603050405020304" pitchFamily="18" charset="0"/>
                <a:ea typeface="Times New Roman" panose="02020603050405020304" pitchFamily="18" charset="0"/>
              </a:rPr>
              <a:t>The mesenchyme is originally derived from mesoderm in 3</a:t>
            </a:r>
            <a:r>
              <a:rPr lang="en-US" sz="3600" b="1" baseline="30000" dirty="0">
                <a:latin typeface="Times New Roman" panose="02020603050405020304" pitchFamily="18" charset="0"/>
                <a:ea typeface="Times New Roman" panose="02020603050405020304" pitchFamily="18" charset="0"/>
              </a:rPr>
              <a:t>rd</a:t>
            </a:r>
            <a:r>
              <a:rPr lang="en-US" sz="3600" b="1" dirty="0">
                <a:latin typeface="Times New Roman" panose="02020603050405020304" pitchFamily="18" charset="0"/>
                <a:ea typeface="Times New Roman" panose="02020603050405020304" pitchFamily="18" charset="0"/>
              </a:rPr>
              <a:t>  week which gives rise to skeletal, muscle and vascular  elements</a:t>
            </a:r>
          </a:p>
          <a:p>
            <a:pPr marL="0" lvl="0" indent="0">
              <a:spcAft>
                <a:spcPts val="0"/>
              </a:spcAft>
              <a:buNone/>
            </a:pPr>
            <a:r>
              <a:rPr lang="en-US" sz="3600" b="1" dirty="0">
                <a:latin typeface="Times New Roman" panose="02020603050405020304" pitchFamily="18" charset="0"/>
                <a:ea typeface="Times New Roman" panose="02020603050405020304" pitchFamily="18" charset="0"/>
              </a:rPr>
              <a:t>	</a:t>
            </a:r>
            <a:endParaRPr lang="en-IN" sz="3600" b="1" dirty="0">
              <a:latin typeface="Times New Roman" panose="02020603050405020304" pitchFamily="18" charset="0"/>
              <a:ea typeface="Times New Roman" panose="02020603050405020304" pitchFamily="18" charset="0"/>
            </a:endParaRPr>
          </a:p>
          <a:p>
            <a:pPr lvl="0">
              <a:spcAft>
                <a:spcPts val="0"/>
              </a:spcAft>
              <a:buFont typeface="Wingdings" panose="05000000000000000000" pitchFamily="2" charset="2"/>
              <a:buChar char="Ø"/>
            </a:pPr>
            <a:r>
              <a:rPr lang="en-US" sz="3600" b="1" dirty="0">
                <a:latin typeface="Times New Roman" panose="02020603050405020304" pitchFamily="18" charset="0"/>
                <a:ea typeface="Times New Roman" panose="02020603050405020304" pitchFamily="18" charset="0"/>
              </a:rPr>
              <a:t>  During 4</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week most of the mesenchyme is derived from  neural crest cells which give rise to mandibular and maxillary prominences (1</a:t>
            </a:r>
            <a:r>
              <a:rPr lang="en-US" sz="3600" b="1" baseline="30000" dirty="0">
                <a:latin typeface="Times New Roman" panose="02020603050405020304" pitchFamily="18" charset="0"/>
                <a:ea typeface="Times New Roman" panose="02020603050405020304" pitchFamily="18" charset="0"/>
              </a:rPr>
              <a:t>st</a:t>
            </a:r>
            <a:r>
              <a:rPr lang="en-US" sz="3600" b="1" dirty="0">
                <a:latin typeface="Times New Roman" panose="02020603050405020304" pitchFamily="18" charset="0"/>
                <a:ea typeface="Times New Roman" panose="02020603050405020304" pitchFamily="18" charset="0"/>
              </a:rPr>
              <a:t> arch)</a:t>
            </a:r>
            <a:endParaRPr lang="en-IN" sz="3600" b="1"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369809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4061"/>
          </a:xfrm>
        </p:spPr>
        <p:txBody>
          <a:bodyPr anchor="t">
            <a:normAutofit/>
          </a:bodyPr>
          <a:lstStyle/>
          <a:p>
            <a:pPr algn="ctr"/>
            <a:r>
              <a:rPr lang="en-US" b="1" dirty="0">
                <a:latin typeface="Times New Roman" panose="02020603050405020304" pitchFamily="18" charset="0"/>
                <a:ea typeface="Times New Roman" panose="02020603050405020304" pitchFamily="18" charset="0"/>
              </a:rPr>
              <a:t>CONTENTS</a:t>
            </a:r>
            <a:endParaRPr lang="en-IN" b="1" dirty="0"/>
          </a:p>
        </p:txBody>
      </p:sp>
      <p:sp>
        <p:nvSpPr>
          <p:cNvPr id="3" name="Content Placeholder 2"/>
          <p:cNvSpPr>
            <a:spLocks noGrp="1"/>
          </p:cNvSpPr>
          <p:nvPr>
            <p:ph idx="1"/>
          </p:nvPr>
        </p:nvSpPr>
        <p:spPr>
          <a:xfrm>
            <a:off x="0" y="844060"/>
            <a:ext cx="12192000" cy="6013939"/>
          </a:xfrm>
        </p:spPr>
        <p:txBody>
          <a:bodyPr>
            <a:normAutofit/>
          </a:bodyPr>
          <a:lstStyle/>
          <a:p>
            <a:pPr marL="0" indent="0">
              <a:spcAft>
                <a:spcPts val="0"/>
              </a:spcAft>
              <a:buNone/>
            </a:pPr>
            <a:r>
              <a:rPr lang="en-US" dirty="0">
                <a:latin typeface="Times New Roman" panose="02020603050405020304" pitchFamily="18" charset="0"/>
                <a:ea typeface="Times New Roman" panose="02020603050405020304" pitchFamily="18" charset="0"/>
              </a:rPr>
              <a:t>  </a:t>
            </a:r>
          </a:p>
          <a:p>
            <a:pPr marL="0" indent="0">
              <a:spcAft>
                <a:spcPts val="0"/>
              </a:spcAft>
              <a:buNone/>
            </a:pP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1) An aortic arch artery which arises from truncus arteriosus of 	 	 	    primordial heart</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The artery passes around the primitive pharynx to enter dorsal aorta</a:t>
            </a:r>
          </a:p>
          <a:p>
            <a:pPr marL="0" indent="0">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2) A cartilage which forms the skeleton of the arch</a:t>
            </a:r>
          </a:p>
          <a:p>
            <a:pPr marL="0" indent="0">
              <a:spcAft>
                <a:spcPts val="0"/>
              </a:spcAft>
              <a:buNone/>
            </a:pP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3) A muscular component which forms the muscles of head and 	neck</a:t>
            </a:r>
          </a:p>
          <a:p>
            <a:pPr marL="0" indent="0">
              <a:spcAft>
                <a:spcPts val="0"/>
              </a:spcAft>
              <a:buNone/>
            </a:pP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4) A nerve derived from neuroectoderm which grows into the arch to 	 	   supply the muscles and mucosa derived from the arch </a:t>
            </a:r>
            <a:endParaRPr lang="en-IN" b="1"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249275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ea typeface="Times New Roman" panose="02020603050405020304" pitchFamily="18" charset="0"/>
              </a:rPr>
              <a:t>DERIVATIVES OF THE PHARYNGEAL ARCH COMPONENTS</a:t>
            </a:r>
            <a:r>
              <a:rPr lang="en-US" dirty="0">
                <a:latin typeface="Times New Roman" panose="02020603050405020304" pitchFamily="18" charset="0"/>
                <a:ea typeface="Times New Roman" panose="02020603050405020304" pitchFamily="18" charset="0"/>
              </a:rPr>
              <a:t> </a:t>
            </a:r>
            <a:endParaRPr lang="en-IN" dirty="0"/>
          </a:p>
        </p:txBody>
      </p:sp>
      <p:sp>
        <p:nvSpPr>
          <p:cNvPr id="3" name="Content Placeholder 2"/>
          <p:cNvSpPr>
            <a:spLocks noGrp="1"/>
          </p:cNvSpPr>
          <p:nvPr>
            <p:ph idx="1"/>
          </p:nvPr>
        </p:nvSpPr>
        <p:spPr/>
        <p:txBody>
          <a:bodyPr/>
          <a:lstStyle/>
          <a:p>
            <a:pPr marL="514350" indent="-514350" algn="ctr">
              <a:buAutoNum type="arabicParenR"/>
            </a:pPr>
            <a:r>
              <a:rPr lang="en-US" sz="3200" b="1" dirty="0">
                <a:latin typeface="Times New Roman" panose="02020603050405020304" pitchFamily="18" charset="0"/>
                <a:ea typeface="Times New Roman" panose="02020603050405020304" pitchFamily="18" charset="0"/>
              </a:rPr>
              <a:t>Aortic arches (arteries)</a:t>
            </a:r>
          </a:p>
          <a:p>
            <a:pPr marL="0" indent="0">
              <a:buNone/>
            </a:pPr>
            <a:r>
              <a:rPr lang="en-US" b="1" dirty="0">
                <a:latin typeface="Times New Roman" panose="02020603050405020304" pitchFamily="18" charset="0"/>
                <a:ea typeface="Times New Roman" panose="02020603050405020304" pitchFamily="18" charset="0"/>
              </a:rPr>
              <a:t>       </a:t>
            </a:r>
          </a:p>
          <a:p>
            <a:pPr>
              <a:buFont typeface="Wingdings" panose="05000000000000000000" pitchFamily="2" charset="2"/>
              <a:buChar char="Ø"/>
            </a:pPr>
            <a:endParaRPr lang="en-US" b="1"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3</a:t>
            </a:r>
            <a:r>
              <a:rPr lang="en-US" sz="3200" b="1" baseline="30000" dirty="0">
                <a:latin typeface="Times New Roman" panose="02020603050405020304" pitchFamily="18" charset="0"/>
                <a:ea typeface="Times New Roman" panose="02020603050405020304" pitchFamily="18" charset="0"/>
              </a:rPr>
              <a:t>rd</a:t>
            </a:r>
            <a:r>
              <a:rPr lang="en-US" sz="3200" b="1" dirty="0">
                <a:latin typeface="Times New Roman" panose="02020603050405020304" pitchFamily="18" charset="0"/>
                <a:ea typeface="Times New Roman" panose="02020603050405020304" pitchFamily="18" charset="0"/>
              </a:rPr>
              <a:t>, 4</a:t>
            </a:r>
            <a:r>
              <a:rPr lang="en-US" sz="3200" b="1" baseline="30000" dirty="0">
                <a:latin typeface="Times New Roman" panose="02020603050405020304" pitchFamily="18" charset="0"/>
                <a:ea typeface="Times New Roman" panose="02020603050405020304" pitchFamily="18" charset="0"/>
              </a:rPr>
              <a:t>th</a:t>
            </a:r>
            <a:r>
              <a:rPr lang="en-US" sz="3200" b="1" dirty="0">
                <a:latin typeface="Times New Roman" panose="02020603050405020304" pitchFamily="18" charset="0"/>
                <a:ea typeface="Times New Roman" panose="02020603050405020304" pitchFamily="18" charset="0"/>
              </a:rPr>
              <a:t> and 6</a:t>
            </a:r>
            <a:r>
              <a:rPr lang="en-US" sz="3200" b="1" baseline="30000" dirty="0">
                <a:latin typeface="Times New Roman" panose="02020603050405020304" pitchFamily="18" charset="0"/>
                <a:ea typeface="Times New Roman" panose="02020603050405020304" pitchFamily="18" charset="0"/>
              </a:rPr>
              <a:t>th</a:t>
            </a:r>
            <a:r>
              <a:rPr lang="en-US" sz="3200" b="1" dirty="0">
                <a:latin typeface="Times New Roman" panose="02020603050405020304" pitchFamily="18" charset="0"/>
                <a:ea typeface="Times New Roman" panose="02020603050405020304" pitchFamily="18" charset="0"/>
              </a:rPr>
              <a:t> arch arteries give rise to major arteries 	of thorax, head and neck. </a:t>
            </a:r>
            <a:endParaRPr lang="en-IN" b="1" dirty="0"/>
          </a:p>
        </p:txBody>
      </p:sp>
    </p:spTree>
    <p:extLst>
      <p:ext uri="{BB962C8B-B14F-4D97-AF65-F5344CB8AC3E}">
        <p14:creationId xmlns:p14="http://schemas.microsoft.com/office/powerpoint/2010/main" val="59383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56602"/>
          </a:xfrm>
        </p:spPr>
        <p:txBody>
          <a:bodyPr anchor="t"/>
          <a:lstStyle/>
          <a:p>
            <a:pPr algn="ct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2) PHARYNGEAL ARCH CARTILAGE  </a:t>
            </a:r>
            <a:endParaRPr lang="en-IN" b="1" dirty="0"/>
          </a:p>
        </p:txBody>
      </p:sp>
      <p:sp>
        <p:nvSpPr>
          <p:cNvPr id="3" name="Content Placeholder 2"/>
          <p:cNvSpPr>
            <a:spLocks noGrp="1"/>
          </p:cNvSpPr>
          <p:nvPr>
            <p:ph idx="1"/>
          </p:nvPr>
        </p:nvSpPr>
        <p:spPr>
          <a:xfrm>
            <a:off x="0" y="956602"/>
            <a:ext cx="12192000" cy="5901397"/>
          </a:xfrm>
        </p:spPr>
        <p:txBody>
          <a:bodyPr>
            <a:normAutofit/>
          </a:bodyPr>
          <a:lstStyle/>
          <a:p>
            <a:pPr marL="0" indent="0" algn="ctr">
              <a:spcAft>
                <a:spcPts val="0"/>
              </a:spcAft>
              <a:buNone/>
            </a:pPr>
            <a:r>
              <a:rPr lang="en-US" b="1" dirty="0">
                <a:latin typeface="Times New Roman" panose="02020603050405020304" pitchFamily="18" charset="0"/>
                <a:ea typeface="Times New Roman" panose="02020603050405020304" pitchFamily="18" charset="0"/>
              </a:rPr>
              <a:t>a) 1st arch cartilage (Meckel’s) </a:t>
            </a:r>
            <a:endParaRPr lang="en-IN"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b="1" dirty="0">
                <a:latin typeface="Times New Roman" panose="02020603050405020304" pitchFamily="18" charset="0"/>
                <a:ea typeface="Times New Roman" panose="02020603050405020304" pitchFamily="18" charset="0"/>
              </a:rPr>
              <a:t>Dorsal end related to developing ear and forms:                  	</a:t>
            </a:r>
          </a:p>
          <a:p>
            <a:pPr marL="0" lvl="0"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Malleus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Incus</a:t>
            </a:r>
            <a:endParaRPr lang="en-IN" b="1"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b="1" dirty="0">
                <a:latin typeface="Times New Roman" panose="02020603050405020304" pitchFamily="18" charset="0"/>
                <a:ea typeface="Times New Roman" panose="02020603050405020304" pitchFamily="18" charset="0"/>
              </a:rPr>
              <a:t>Middle part – The cartilage regresses</a:t>
            </a:r>
            <a:r>
              <a:rPr lang="en-IN" b="1" dirty="0">
                <a:latin typeface="Times New Roman" panose="02020603050405020304" pitchFamily="18" charset="0"/>
                <a:ea typeface="Times New Roman" panose="02020603050405020304" pitchFamily="18" charset="0"/>
              </a:rPr>
              <a:t> and </a:t>
            </a:r>
            <a:r>
              <a:rPr lang="en-US" b="1" dirty="0">
                <a:latin typeface="Times New Roman" panose="02020603050405020304" pitchFamily="18" charset="0"/>
                <a:ea typeface="Times New Roman" panose="02020603050405020304" pitchFamily="18" charset="0"/>
              </a:rPr>
              <a:t>perichondrium forms: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Anterior ligament of malleus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Sphenomandibular ligament </a:t>
            </a:r>
            <a:endParaRPr lang="en-IN" b="1"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b="1" dirty="0">
                <a:latin typeface="Times New Roman" panose="02020603050405020304" pitchFamily="18" charset="0"/>
                <a:ea typeface="Times New Roman" panose="02020603050405020304" pitchFamily="18" charset="0"/>
              </a:rPr>
              <a:t>Ventral part is horse shoe shaped primordium of mandible.</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The cartilage disappears and is formed by intra membranous 	ossification</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3551576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spcAft>
                <a:spcPts val="0"/>
              </a:spcAft>
              <a:buNone/>
            </a:pPr>
            <a:endParaRPr lang="en-US" b="1" dirty="0">
              <a:latin typeface="Times New Roman" panose="02020603050405020304" pitchFamily="18" charset="0"/>
              <a:ea typeface="Times New Roman" panose="02020603050405020304" pitchFamily="18" charset="0"/>
            </a:endParaRPr>
          </a:p>
          <a:p>
            <a:pPr marL="0" indent="0" algn="ctr">
              <a:spcAft>
                <a:spcPts val="0"/>
              </a:spcAft>
              <a:buNone/>
            </a:pPr>
            <a:r>
              <a:rPr lang="en-US" b="1" dirty="0">
                <a:latin typeface="Times New Roman" panose="02020603050405020304" pitchFamily="18" charset="0"/>
                <a:ea typeface="Times New Roman" panose="02020603050405020304" pitchFamily="18" charset="0"/>
              </a:rPr>
              <a:t>b) 2nd arch cartilage (Reichert) </a:t>
            </a:r>
          </a:p>
          <a:p>
            <a:pPr marL="0" indent="0" algn="ctr">
              <a:spcAft>
                <a:spcPts val="0"/>
              </a:spcAft>
              <a:buNone/>
            </a:pPr>
            <a:endParaRPr lang="en-IN" b="1" dirty="0">
              <a:latin typeface="Times New Roman" panose="02020603050405020304" pitchFamily="18" charset="0"/>
              <a:ea typeface="Times New Roman" panose="02020603050405020304" pitchFamily="18" charset="0"/>
            </a:endParaRPr>
          </a:p>
          <a:p>
            <a:pPr lvl="0">
              <a:spcAft>
                <a:spcPts val="0"/>
              </a:spcAft>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Dorsal end forms stapes and styloid process</a:t>
            </a:r>
          </a:p>
          <a:p>
            <a:pPr marL="0" lvl="0" indent="0">
              <a:spcAft>
                <a:spcPts val="0"/>
              </a:spcAft>
              <a:buNone/>
            </a:pPr>
            <a:endParaRPr lang="en-IN" b="1" dirty="0">
              <a:latin typeface="Times New Roman" panose="02020603050405020304" pitchFamily="18" charset="0"/>
              <a:ea typeface="Times New Roman" panose="02020603050405020304" pitchFamily="18" charset="0"/>
            </a:endParaRPr>
          </a:p>
          <a:p>
            <a:pPr lvl="0">
              <a:spcAft>
                <a:spcPts val="0"/>
              </a:spcAft>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Middle part – Cartilage regresses.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Perichondrium forms stylohyoid ligament</a:t>
            </a:r>
          </a:p>
          <a:p>
            <a:pPr marL="0" indent="0">
              <a:spcAft>
                <a:spcPts val="0"/>
              </a:spcAft>
              <a:buNone/>
            </a:pPr>
            <a:endParaRPr lang="en-IN" b="1" dirty="0">
              <a:latin typeface="Times New Roman" panose="02020603050405020304" pitchFamily="18" charset="0"/>
              <a:ea typeface="Times New Roman" panose="02020603050405020304" pitchFamily="18" charset="0"/>
            </a:endParaRPr>
          </a:p>
          <a:p>
            <a:pPr>
              <a:spcAft>
                <a:spcPts val="0"/>
              </a:spcAft>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Ventral part ossifies to form –</a:t>
            </a:r>
            <a:endParaRPr lang="en-IN" b="1" dirty="0">
              <a:latin typeface="Times New Roman" panose="02020603050405020304" pitchFamily="18" charset="0"/>
              <a:ea typeface="Times New Roman" panose="02020603050405020304" pitchFamily="18" charset="0"/>
            </a:endParaRPr>
          </a:p>
          <a:p>
            <a:pPr marL="1751965"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Lesser cornu of hyoid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Superior part of body of hyoid</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692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752492"/>
          </a:xfrm>
        </p:spPr>
        <p:txBody>
          <a:bodyPr/>
          <a:lstStyle/>
          <a:p>
            <a:pPr marL="0" indent="0" algn="ctr">
              <a:spcAft>
                <a:spcPts val="0"/>
              </a:spcAft>
              <a:buNone/>
            </a:pPr>
            <a:r>
              <a:rPr lang="en-US" sz="3200" b="1" dirty="0">
                <a:latin typeface="Times New Roman" panose="02020603050405020304" pitchFamily="18" charset="0"/>
                <a:ea typeface="Times New Roman" panose="02020603050405020304" pitchFamily="18" charset="0"/>
              </a:rPr>
              <a:t>c) </a:t>
            </a:r>
            <a:r>
              <a:rPr lang="en-US" sz="3200" b="1" u="sng" dirty="0">
                <a:latin typeface="Times New Roman" panose="02020603050405020304" pitchFamily="18" charset="0"/>
                <a:ea typeface="Times New Roman" panose="02020603050405020304" pitchFamily="18" charset="0"/>
              </a:rPr>
              <a:t>3rd arch cartilage</a:t>
            </a:r>
            <a:r>
              <a:rPr lang="en-US" sz="3200" b="1" dirty="0">
                <a:latin typeface="Times New Roman" panose="02020603050405020304" pitchFamily="18" charset="0"/>
                <a:ea typeface="Times New Roman" panose="02020603050405020304" pitchFamily="18" charset="0"/>
              </a:rPr>
              <a:t> </a:t>
            </a:r>
            <a:endParaRPr lang="en-IN" sz="3200" b="1" dirty="0">
              <a:latin typeface="Times New Roman" panose="02020603050405020304" pitchFamily="18" charset="0"/>
              <a:ea typeface="Times New Roman" panose="02020603050405020304" pitchFamily="18" charset="0"/>
            </a:endParaRPr>
          </a:p>
          <a:p>
            <a:pPr marL="457200" lvl="1" indent="0">
              <a:spcAft>
                <a:spcPts val="0"/>
              </a:spcAft>
              <a:buNone/>
            </a:pPr>
            <a:endParaRPr lang="en-US" sz="2800" dirty="0">
              <a:latin typeface="Times New Roman" panose="02020603050405020304" pitchFamily="18" charset="0"/>
              <a:ea typeface="Times New Roman" panose="02020603050405020304" pitchFamily="18" charset="0"/>
            </a:endParaRPr>
          </a:p>
          <a:p>
            <a:pPr marL="457200" lvl="1" indent="0">
              <a:spcAft>
                <a:spcPts val="0"/>
              </a:spcAft>
              <a:buNone/>
            </a:pPr>
            <a:endParaRPr lang="en-US" sz="2800" dirty="0">
              <a:latin typeface="Times New Roman" panose="02020603050405020304" pitchFamily="18" charset="0"/>
              <a:ea typeface="Times New Roman" panose="02020603050405020304" pitchFamily="18" charset="0"/>
            </a:endParaRPr>
          </a:p>
          <a:p>
            <a:pPr marL="457200" lvl="1" indent="0">
              <a:spcAft>
                <a:spcPts val="0"/>
              </a:spcAft>
              <a:buNone/>
            </a:pPr>
            <a:endParaRPr lang="en-US" sz="2800" dirty="0">
              <a:latin typeface="Times New Roman" panose="02020603050405020304" pitchFamily="18" charset="0"/>
              <a:ea typeface="Times New Roman" panose="02020603050405020304" pitchFamily="18" charset="0"/>
            </a:endParaRPr>
          </a:p>
          <a:p>
            <a:pPr marL="457200" lvl="1" indent="0">
              <a:spcAft>
                <a:spcPts val="0"/>
              </a:spcAft>
              <a:buNone/>
            </a:pPr>
            <a:r>
              <a:rPr lang="en-US" sz="2800" b="1" dirty="0">
                <a:latin typeface="Times New Roman" panose="02020603050405020304" pitchFamily="18" charset="0"/>
                <a:ea typeface="Times New Roman" panose="02020603050405020304" pitchFamily="18" charset="0"/>
              </a:rPr>
              <a:t>Located only on ventral part </a:t>
            </a:r>
            <a:endParaRPr lang="en-IN" sz="2800" b="1" dirty="0">
              <a:latin typeface="Times New Roman" panose="02020603050405020304" pitchFamily="18" charset="0"/>
              <a:ea typeface="Times New Roman" panose="02020603050405020304" pitchFamily="18" charset="0"/>
            </a:endParaRPr>
          </a:p>
          <a:p>
            <a:pPr marL="457200" lvl="1" indent="0">
              <a:spcAft>
                <a:spcPts val="0"/>
              </a:spcAft>
              <a:buNone/>
            </a:pPr>
            <a:r>
              <a:rPr lang="en-US" sz="2800" b="1" dirty="0">
                <a:latin typeface="Times New Roman" panose="02020603050405020304" pitchFamily="18" charset="0"/>
                <a:ea typeface="Times New Roman" panose="02020603050405020304" pitchFamily="18" charset="0"/>
              </a:rPr>
              <a:t>It forms – </a:t>
            </a:r>
            <a:endParaRPr lang="en-IN" sz="2800" b="1" dirty="0">
              <a:latin typeface="Times New Roman" panose="02020603050405020304" pitchFamily="18" charset="0"/>
              <a:ea typeface="Times New Roman" panose="02020603050405020304" pitchFamily="18" charset="0"/>
            </a:endParaRPr>
          </a:p>
          <a:p>
            <a:pPr marL="1661795" indent="0">
              <a:spcAft>
                <a:spcPts val="0"/>
              </a:spcAft>
              <a:buNone/>
            </a:pP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Greater cornu of hyoid</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Inferior part of body of hyoid</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35268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lgn="ctr">
              <a:spcAft>
                <a:spcPts val="0"/>
              </a:spcAft>
              <a:buNone/>
            </a:pPr>
            <a:endParaRPr lang="en-US" b="1" dirty="0">
              <a:latin typeface="Times New Roman" panose="02020603050405020304" pitchFamily="18" charset="0"/>
              <a:ea typeface="Times New Roman" panose="02020603050405020304" pitchFamily="18" charset="0"/>
            </a:endParaRPr>
          </a:p>
          <a:p>
            <a:pPr marL="0" indent="0" algn="ctr">
              <a:spcAft>
                <a:spcPts val="0"/>
              </a:spcAft>
              <a:buNone/>
            </a:pPr>
            <a:endParaRPr lang="en-US" b="1" dirty="0">
              <a:latin typeface="Times New Roman" panose="02020603050405020304" pitchFamily="18" charset="0"/>
              <a:ea typeface="Times New Roman" panose="02020603050405020304" pitchFamily="18" charset="0"/>
            </a:endParaRPr>
          </a:p>
          <a:p>
            <a:pPr marL="0" indent="0" algn="ctr">
              <a:spcAft>
                <a:spcPts val="0"/>
              </a:spcAft>
              <a:buNone/>
            </a:pPr>
            <a:r>
              <a:rPr lang="en-US" sz="3200" b="1" dirty="0">
                <a:latin typeface="Times New Roman" panose="02020603050405020304" pitchFamily="18" charset="0"/>
                <a:ea typeface="Times New Roman" panose="02020603050405020304" pitchFamily="18" charset="0"/>
              </a:rPr>
              <a:t>d) 4</a:t>
            </a:r>
            <a:r>
              <a:rPr lang="en-US" sz="3200" b="1" baseline="30000" dirty="0">
                <a:latin typeface="Times New Roman" panose="02020603050405020304" pitchFamily="18" charset="0"/>
                <a:ea typeface="Times New Roman" panose="02020603050405020304" pitchFamily="18" charset="0"/>
              </a:rPr>
              <a:t>th</a:t>
            </a:r>
            <a:r>
              <a:rPr lang="en-US" sz="3200" b="1" dirty="0">
                <a:latin typeface="Times New Roman" panose="02020603050405020304" pitchFamily="18" charset="0"/>
                <a:ea typeface="Times New Roman" panose="02020603050405020304" pitchFamily="18" charset="0"/>
              </a:rPr>
              <a:t> and 6</a:t>
            </a:r>
            <a:r>
              <a:rPr lang="en-US" sz="3200" b="1" baseline="30000" dirty="0">
                <a:latin typeface="Times New Roman" panose="02020603050405020304" pitchFamily="18" charset="0"/>
                <a:ea typeface="Times New Roman" panose="02020603050405020304" pitchFamily="18" charset="0"/>
              </a:rPr>
              <a:t>th</a:t>
            </a:r>
            <a:r>
              <a:rPr lang="en-US" sz="3200" b="1" dirty="0">
                <a:latin typeface="Times New Roman" panose="02020603050405020304" pitchFamily="18" charset="0"/>
                <a:ea typeface="Times New Roman" panose="02020603050405020304" pitchFamily="18" charset="0"/>
              </a:rPr>
              <a:t> arch cartilages </a:t>
            </a:r>
            <a:endParaRPr lang="en-IN" sz="3200"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marL="457200" lvl="1" indent="0">
              <a:spcAft>
                <a:spcPts val="0"/>
              </a:spcAft>
              <a:buNone/>
            </a:pPr>
            <a:r>
              <a:rPr lang="en-US" sz="2800" b="1" dirty="0">
                <a:latin typeface="Times New Roman" panose="02020603050405020304" pitchFamily="18" charset="0"/>
                <a:ea typeface="Times New Roman" panose="02020603050405020304" pitchFamily="18" charset="0"/>
              </a:rPr>
              <a:t>They fuse to form </a:t>
            </a:r>
            <a:r>
              <a:rPr lang="en-US" sz="2800" b="1" u="sng" dirty="0">
                <a:latin typeface="Times New Roman" panose="02020603050405020304" pitchFamily="18" charset="0"/>
                <a:ea typeface="Times New Roman" panose="02020603050405020304" pitchFamily="18" charset="0"/>
              </a:rPr>
              <a:t>laryngeal cartilages</a:t>
            </a:r>
            <a:r>
              <a:rPr lang="en-US" sz="2800" b="1" dirty="0">
                <a:latin typeface="Times New Roman" panose="02020603050405020304" pitchFamily="18" charset="0"/>
                <a:ea typeface="Times New Roman" panose="02020603050405020304" pitchFamily="18" charset="0"/>
              </a:rPr>
              <a:t> except </a:t>
            </a:r>
            <a:r>
              <a:rPr lang="en-US" sz="2800" b="1" u="sng" dirty="0">
                <a:latin typeface="Times New Roman" panose="02020603050405020304" pitchFamily="18" charset="0"/>
                <a:ea typeface="Times New Roman" panose="02020603050405020304" pitchFamily="18" charset="0"/>
              </a:rPr>
              <a:t>epiglottis</a:t>
            </a:r>
            <a:r>
              <a:rPr lang="en-US" sz="2800" b="1" dirty="0">
                <a:latin typeface="Times New Roman" panose="02020603050405020304" pitchFamily="18" charset="0"/>
                <a:ea typeface="Times New Roman" panose="02020603050405020304" pitchFamily="18" charset="0"/>
              </a:rPr>
              <a:t> </a:t>
            </a:r>
          </a:p>
          <a:p>
            <a:pPr marL="457200" lvl="1" indent="0">
              <a:spcAft>
                <a:spcPts val="0"/>
              </a:spcAft>
              <a:buNone/>
            </a:pPr>
            <a:endParaRPr lang="en-US" dirty="0">
              <a:latin typeface="Times New Roman" panose="02020603050405020304" pitchFamily="18" charset="0"/>
              <a:ea typeface="Times New Roman" panose="02020603050405020304" pitchFamily="18" charset="0"/>
            </a:endParaRPr>
          </a:p>
          <a:p>
            <a:pPr marL="457200" lvl="1" indent="0">
              <a:spcAft>
                <a:spcPts val="0"/>
              </a:spcAft>
              <a:buNone/>
            </a:pPr>
            <a:endParaRPr lang="en-IN" dirty="0">
              <a:latin typeface="Times New Roman" panose="02020603050405020304" pitchFamily="18" charset="0"/>
              <a:ea typeface="Times New Roman" panose="02020603050405020304" pitchFamily="18" charset="0"/>
            </a:endParaRPr>
          </a:p>
          <a:p>
            <a:pPr marL="457200" lvl="1" indent="0">
              <a:spcAft>
                <a:spcPts val="0"/>
              </a:spcAft>
              <a:buNone/>
            </a:pPr>
            <a:r>
              <a:rPr lang="en-IN" b="1"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e) 5</a:t>
            </a:r>
            <a:r>
              <a:rPr lang="en-US" sz="3200" b="1" baseline="30000" dirty="0">
                <a:latin typeface="Times New Roman" panose="02020603050405020304" pitchFamily="18" charset="0"/>
                <a:ea typeface="Times New Roman" panose="02020603050405020304" pitchFamily="18" charset="0"/>
              </a:rPr>
              <a:t>th</a:t>
            </a:r>
            <a:r>
              <a:rPr lang="en-US" sz="3200" b="1" dirty="0">
                <a:latin typeface="Times New Roman" panose="02020603050405020304" pitchFamily="18" charset="0"/>
                <a:ea typeface="Times New Roman" panose="02020603050405020304" pitchFamily="18" charset="0"/>
              </a:rPr>
              <a:t> arch cartilage </a:t>
            </a:r>
            <a:endParaRPr lang="en-IN" b="1" dirty="0">
              <a:latin typeface="Times New Roman" panose="02020603050405020304" pitchFamily="18" charset="0"/>
              <a:ea typeface="Times New Roman" panose="02020603050405020304" pitchFamily="18" charset="0"/>
            </a:endParaRPr>
          </a:p>
          <a:p>
            <a:pPr marL="0" indent="0">
              <a:spcAft>
                <a:spcPts val="0"/>
              </a:spcAft>
              <a:buNone/>
            </a:pPr>
            <a:endParaRPr lang="en-IN" dirty="0">
              <a:latin typeface="Times New Roman" panose="02020603050405020304" pitchFamily="18" charset="0"/>
              <a:ea typeface="Times New Roman" panose="02020603050405020304" pitchFamily="18" charset="0"/>
            </a:endParaRPr>
          </a:p>
          <a:p>
            <a:pPr marL="457200" lvl="1" indent="0">
              <a:spcAft>
                <a:spcPts val="0"/>
              </a:spcAft>
              <a:buNone/>
            </a:pPr>
            <a:r>
              <a:rPr lang="en-US" sz="2800" b="1" dirty="0">
                <a:latin typeface="Times New Roman" panose="02020603050405020304" pitchFamily="18" charset="0"/>
                <a:ea typeface="Times New Roman" panose="02020603050405020304" pitchFamily="18" charset="0"/>
              </a:rPr>
              <a:t>It is rudimentary and has no derivatives</a:t>
            </a:r>
            <a:endParaRPr lang="en-IN" sz="2800"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301829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1"/>
            <a:ext cx="11901267" cy="858128"/>
          </a:xfrm>
        </p:spPr>
        <p:txBody>
          <a:bodyPr anchor="t"/>
          <a:lstStyle/>
          <a:p>
            <a:pPr algn="ctr"/>
            <a:r>
              <a:rPr lang="en-US" b="1" dirty="0">
                <a:solidFill>
                  <a:prstClr val="black"/>
                </a:solidFill>
                <a:latin typeface="Times New Roman" panose="02020603050405020304" pitchFamily="18" charset="0"/>
                <a:ea typeface="Times New Roman" panose="02020603050405020304" pitchFamily="18" charset="0"/>
              </a:rPr>
              <a:t>DERIVATIVES ARCH CARTILAGES</a:t>
            </a:r>
            <a:endParaRPr lang="en-IN" b="1"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709" t="19496" r="4970" b="39431"/>
          <a:stretch/>
        </p:blipFill>
        <p:spPr>
          <a:xfrm>
            <a:off x="1125415" y="858129"/>
            <a:ext cx="9917723" cy="5894363"/>
          </a:xfrm>
        </p:spPr>
      </p:pic>
    </p:spTree>
    <p:extLst>
      <p:ext uri="{BB962C8B-B14F-4D97-AF65-F5344CB8AC3E}">
        <p14:creationId xmlns:p14="http://schemas.microsoft.com/office/powerpoint/2010/main" val="221208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1"/>
            <a:ext cx="11830929" cy="886264"/>
          </a:xfrm>
        </p:spPr>
        <p:txBody>
          <a:bodyPr anchor="t"/>
          <a:lstStyle/>
          <a:p>
            <a:pPr algn="ctr"/>
            <a:r>
              <a:rPr lang="en-IN" b="1" dirty="0">
                <a:solidFill>
                  <a:prstClr val="black"/>
                </a:solidFill>
                <a:latin typeface="Times New Roman" panose="02020603050405020304" pitchFamily="18" charset="0"/>
                <a:cs typeface="Times New Roman" panose="02020603050405020304" pitchFamily="18" charset="0"/>
              </a:rPr>
              <a:t>1</a:t>
            </a:r>
            <a:r>
              <a:rPr lang="en-IN" b="1" baseline="30000" dirty="0">
                <a:solidFill>
                  <a:prstClr val="black"/>
                </a:solidFill>
                <a:latin typeface="Times New Roman" panose="02020603050405020304" pitchFamily="18" charset="0"/>
                <a:cs typeface="Times New Roman" panose="02020603050405020304" pitchFamily="18" charset="0"/>
              </a:rPr>
              <a:t>ST</a:t>
            </a:r>
            <a:r>
              <a:rPr lang="en-IN" b="1" dirty="0">
                <a:solidFill>
                  <a:prstClr val="black"/>
                </a:solidFill>
                <a:latin typeface="Times New Roman" panose="02020603050405020304" pitchFamily="18" charset="0"/>
                <a:cs typeface="Times New Roman" panose="02020603050405020304" pitchFamily="18" charset="0"/>
              </a:rPr>
              <a:t> PHRYNGEAL ARCH MUSCLES</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86265"/>
            <a:ext cx="12192000" cy="5290698"/>
          </a:xfrm>
        </p:spPr>
        <p:txBody>
          <a:bodyPr>
            <a:normAutofit lnSpcReduction="10000"/>
          </a:bodyPr>
          <a:lstStyle/>
          <a:p>
            <a:pPr marL="0" indent="0" algn="ctr">
              <a:spcAft>
                <a:spcPts val="0"/>
              </a:spcAft>
              <a:buNone/>
            </a:pPr>
            <a:r>
              <a:rPr lang="en-US" sz="3000" b="1" dirty="0">
                <a:latin typeface="Times New Roman" panose="02020603050405020304" pitchFamily="18" charset="0"/>
                <a:ea typeface="Times New Roman" panose="02020603050405020304" pitchFamily="18" charset="0"/>
              </a:rPr>
              <a:t>First arch</a:t>
            </a:r>
            <a:r>
              <a:rPr lang="en-US" sz="3000" dirty="0">
                <a:latin typeface="Times New Roman" panose="02020603050405020304" pitchFamily="18" charset="0"/>
                <a:ea typeface="Times New Roman" panose="02020603050405020304" pitchFamily="18" charset="0"/>
              </a:rPr>
              <a:t> </a:t>
            </a:r>
            <a:endParaRPr lang="en-IN" sz="3000" dirty="0">
              <a:latin typeface="Times New Roman" panose="02020603050405020304" pitchFamily="18" charset="0"/>
              <a:ea typeface="Times New Roman" panose="02020603050405020304" pitchFamily="18" charset="0"/>
            </a:endParaRPr>
          </a:p>
          <a:p>
            <a:pPr marL="0" indent="0">
              <a:spcAft>
                <a:spcPts val="0"/>
              </a:spcAft>
              <a:buNone/>
            </a:pPr>
            <a:r>
              <a:rPr lang="en-US" sz="3000" dirty="0">
                <a:latin typeface="Times New Roman" panose="02020603050405020304" pitchFamily="18" charset="0"/>
                <a:ea typeface="Times New Roman" panose="02020603050405020304" pitchFamily="18" charset="0"/>
              </a:rPr>
              <a:t> </a:t>
            </a:r>
            <a:r>
              <a:rPr lang="en-US" sz="3000" b="1" dirty="0">
                <a:latin typeface="Times New Roman" panose="02020603050405020304" pitchFamily="18" charset="0"/>
                <a:ea typeface="Times New Roman" panose="02020603050405020304" pitchFamily="18" charset="0"/>
              </a:rPr>
              <a:t>Nerve – Mandibular nerve </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Muscles supplied by it are –</a:t>
            </a:r>
            <a:r>
              <a:rPr lang="en-IN" sz="3000" b="1" dirty="0">
                <a:latin typeface="Times New Roman" panose="02020603050405020304" pitchFamily="18" charset="0"/>
                <a:ea typeface="Times New Roman" panose="02020603050405020304" pitchFamily="18" charset="0"/>
              </a:rPr>
              <a:t> </a:t>
            </a:r>
          </a:p>
          <a:p>
            <a:pPr marL="0" indent="0">
              <a:spcAft>
                <a:spcPts val="0"/>
              </a:spcAft>
              <a:buNone/>
            </a:pPr>
            <a:r>
              <a:rPr lang="en-IN" sz="3000" b="1" dirty="0">
                <a:latin typeface="Times New Roman" panose="02020603050405020304" pitchFamily="18" charset="0"/>
                <a:ea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rPr>
              <a:t>i</a:t>
            </a:r>
            <a:r>
              <a:rPr lang="en-US" sz="3000" b="1" dirty="0">
                <a:latin typeface="Times New Roman" panose="02020603050405020304" pitchFamily="18" charset="0"/>
                <a:ea typeface="Times New Roman" panose="02020603050405020304" pitchFamily="18" charset="0"/>
              </a:rPr>
              <a:t>) Muscles of mastication</a:t>
            </a:r>
            <a:r>
              <a:rPr lang="en-IN" sz="3000" b="1" dirty="0">
                <a:latin typeface="Times New Roman" panose="02020603050405020304" pitchFamily="18" charset="0"/>
                <a:ea typeface="Times New Roman" panose="02020603050405020304" pitchFamily="18" charset="0"/>
              </a:rPr>
              <a:t> 1) </a:t>
            </a:r>
            <a:r>
              <a:rPr lang="en-US" sz="3000" b="1" dirty="0">
                <a:latin typeface="Times New Roman" panose="02020603050405020304" pitchFamily="18" charset="0"/>
                <a:ea typeface="Times New Roman" panose="02020603050405020304" pitchFamily="18" charset="0"/>
              </a:rPr>
              <a:t>Temporalis 2) Masseter</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3) Medial pterygoid</a:t>
            </a:r>
            <a:r>
              <a:rPr lang="en-IN" sz="3000" b="1" dirty="0">
                <a:latin typeface="Times New Roman" panose="02020603050405020304" pitchFamily="18" charset="0"/>
                <a:ea typeface="Times New Roman" panose="02020603050405020304" pitchFamily="18" charset="0"/>
              </a:rPr>
              <a:t> 4) </a:t>
            </a:r>
            <a:r>
              <a:rPr lang="en-US" sz="3000" b="1" dirty="0">
                <a:latin typeface="Times New Roman" panose="02020603050405020304" pitchFamily="18" charset="0"/>
                <a:ea typeface="Times New Roman" panose="02020603050405020304" pitchFamily="18" charset="0"/>
              </a:rPr>
              <a:t>Lateral pterygoid</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ii) Mylohyoid </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iii) Anterior belly digastric</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iv) Tensor tympani</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v) Tensor veli palatini </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494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71" y="1"/>
            <a:ext cx="11127545" cy="900331"/>
          </a:xfrm>
        </p:spPr>
        <p:txBody>
          <a:bodyPr anchor="t"/>
          <a:lstStyle/>
          <a:p>
            <a:pPr algn="ctr"/>
            <a:r>
              <a:rPr lang="en-IN" b="1" dirty="0">
                <a:latin typeface="Times New Roman" panose="02020603050405020304" pitchFamily="18" charset="0"/>
                <a:cs typeface="Times New Roman" panose="02020603050405020304" pitchFamily="18" charset="0"/>
              </a:rPr>
              <a:t>1</a:t>
            </a:r>
            <a:r>
              <a:rPr lang="en-IN" b="1" baseline="30000" dirty="0">
                <a:latin typeface="Times New Roman" panose="02020603050405020304" pitchFamily="18" charset="0"/>
                <a:cs typeface="Times New Roman" panose="02020603050405020304" pitchFamily="18" charset="0"/>
              </a:rPr>
              <a:t>ST</a:t>
            </a:r>
            <a:r>
              <a:rPr lang="en-IN" b="1" dirty="0">
                <a:latin typeface="Times New Roman" panose="02020603050405020304" pitchFamily="18" charset="0"/>
                <a:cs typeface="Times New Roman" panose="02020603050405020304" pitchFamily="18" charset="0"/>
              </a:rPr>
              <a:t> PHRYNGEAL ARCH MUSCLES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814" b="29880"/>
          <a:stretch/>
        </p:blipFill>
        <p:spPr>
          <a:xfrm>
            <a:off x="1308295" y="900333"/>
            <a:ext cx="9791113" cy="5957666"/>
          </a:xfrm>
        </p:spPr>
      </p:pic>
    </p:spTree>
    <p:extLst>
      <p:ext uri="{BB962C8B-B14F-4D97-AF65-F5344CB8AC3E}">
        <p14:creationId xmlns:p14="http://schemas.microsoft.com/office/powerpoint/2010/main" val="62539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868362"/>
          </a:xfrm>
        </p:spPr>
        <p:txBody>
          <a:bodyPr>
            <a:normAutofit/>
          </a:bodyPr>
          <a:lstStyle/>
          <a:p>
            <a:r>
              <a:rPr lang="en-US" sz="4000" b="1" dirty="0" smtClean="0"/>
              <a:t>Competency </a:t>
            </a:r>
            <a:endParaRPr lang="en-IN" sz="4000" b="1" dirty="0"/>
          </a:p>
        </p:txBody>
      </p:sp>
      <p:sp>
        <p:nvSpPr>
          <p:cNvPr id="3" name="Content Placeholder 2"/>
          <p:cNvSpPr>
            <a:spLocks noGrp="1"/>
          </p:cNvSpPr>
          <p:nvPr>
            <p:ph sz="quarter" idx="1"/>
          </p:nvPr>
        </p:nvSpPr>
        <p:spPr/>
        <p:txBody>
          <a:bodyPr>
            <a:normAutofit/>
          </a:bodyPr>
          <a:lstStyle/>
          <a:p>
            <a:r>
              <a:rPr lang="en-IN" sz="3200" dirty="0" smtClean="0"/>
              <a:t>AN 43.4 - development </a:t>
            </a:r>
            <a:r>
              <a:rPr lang="en-IN" sz="3200" dirty="0" err="1" smtClean="0"/>
              <a:t>branchial</a:t>
            </a:r>
            <a:r>
              <a:rPr lang="en-IN" sz="3200" dirty="0" smtClean="0"/>
              <a:t> apparatus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6264"/>
          </a:xfrm>
        </p:spPr>
        <p:txBody>
          <a:bodyPr anchor="t"/>
          <a:lstStyle/>
          <a:p>
            <a:pPr algn="ctr"/>
            <a:r>
              <a:rPr lang="en-IN" b="1" dirty="0">
                <a:solidFill>
                  <a:prstClr val="black"/>
                </a:solidFill>
                <a:latin typeface="Times New Roman" panose="02020603050405020304" pitchFamily="18" charset="0"/>
                <a:cs typeface="Times New Roman" panose="02020603050405020304" pitchFamily="18" charset="0"/>
              </a:rPr>
              <a:t>2ND PHRYNGEAL ARCH MUSCLES</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86265"/>
            <a:ext cx="12192000" cy="5971734"/>
          </a:xfrm>
        </p:spPr>
        <p:txBody>
          <a:bodyPr>
            <a:normAutofit/>
          </a:bodyPr>
          <a:lstStyle/>
          <a:p>
            <a:pPr marL="0" indent="0" algn="ctr">
              <a:spcAft>
                <a:spcPts val="0"/>
              </a:spcAft>
              <a:buNone/>
            </a:pPr>
            <a:r>
              <a:rPr lang="en-US" b="1" dirty="0">
                <a:latin typeface="Times New Roman" panose="02020603050405020304" pitchFamily="18" charset="0"/>
                <a:ea typeface="Times New Roman" panose="02020603050405020304" pitchFamily="18" charset="0"/>
              </a:rPr>
              <a:t>Nerve–</a:t>
            </a: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Facial nerve</a:t>
            </a:r>
            <a:endParaRPr lang="en-IN"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Muscles supplied by it are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Muscles of facial expression including</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 Buccinator</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 Occipito-frontalis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 Orbicularis oris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 Orbicularis oculi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 Platysma</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Stapedius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iii) Stylohyoid</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iv) Posterior belly of digastric</a:t>
            </a:r>
            <a:endParaRPr lang="en-IN" b="1"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37884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812" y="1"/>
            <a:ext cx="11704320" cy="928467"/>
          </a:xfrm>
        </p:spPr>
        <p:txBody>
          <a:bodyPr anchor="t"/>
          <a:lstStyle/>
          <a:p>
            <a:pPr algn="ctr"/>
            <a:r>
              <a:rPr lang="en-IN" b="1" dirty="0">
                <a:solidFill>
                  <a:prstClr val="black"/>
                </a:solidFill>
                <a:latin typeface="Times New Roman" panose="02020603050405020304" pitchFamily="18" charset="0"/>
                <a:cs typeface="Times New Roman" panose="02020603050405020304" pitchFamily="18" charset="0"/>
              </a:rPr>
              <a:t>2ND PHRYNGEAL ARCH MUSCLES</a:t>
            </a:r>
            <a:endParaRPr lang="en-IN"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936" t="6275" r="4145" b="38698"/>
          <a:stretch/>
        </p:blipFill>
        <p:spPr>
          <a:xfrm>
            <a:off x="0" y="2166425"/>
            <a:ext cx="6639951" cy="3840480"/>
          </a:xfrm>
        </p:spPr>
      </p:pic>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1685" t="23495" r="19385" b="38697"/>
          <a:stretch/>
        </p:blipFill>
        <p:spPr>
          <a:xfrm>
            <a:off x="7160456" y="1814732"/>
            <a:ext cx="4572000" cy="4065563"/>
          </a:xfrm>
        </p:spPr>
      </p:pic>
    </p:spTree>
    <p:extLst>
      <p:ext uri="{BB962C8B-B14F-4D97-AF65-F5344CB8AC3E}">
        <p14:creationId xmlns:p14="http://schemas.microsoft.com/office/powerpoint/2010/main" val="124685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42534"/>
          </a:xfrm>
        </p:spPr>
        <p:txBody>
          <a:bodyPr anchor="t">
            <a:normAutofit fontScale="90000"/>
          </a:bodyPr>
          <a:lstStyle/>
          <a:p>
            <a:pPr algn="ctr"/>
            <a:r>
              <a:rPr lang="en-IN" b="1" dirty="0">
                <a:solidFill>
                  <a:prstClr val="black"/>
                </a:solidFill>
                <a:latin typeface="Times New Roman" panose="02020603050405020304" pitchFamily="18" charset="0"/>
                <a:cs typeface="Times New Roman" panose="02020603050405020304" pitchFamily="18" charset="0"/>
              </a:rPr>
              <a:t>3</a:t>
            </a:r>
            <a:r>
              <a:rPr lang="en-IN" b="1" baseline="30000" dirty="0">
                <a:solidFill>
                  <a:prstClr val="black"/>
                </a:solidFill>
                <a:latin typeface="Times New Roman" panose="02020603050405020304" pitchFamily="18" charset="0"/>
                <a:cs typeface="Times New Roman" panose="02020603050405020304" pitchFamily="18" charset="0"/>
              </a:rPr>
              <a:t>RD</a:t>
            </a:r>
            <a:r>
              <a:rPr lang="en-IN" b="1" dirty="0">
                <a:solidFill>
                  <a:prstClr val="black"/>
                </a:solidFill>
                <a:latin typeface="Times New Roman" panose="02020603050405020304" pitchFamily="18" charset="0"/>
                <a:cs typeface="Times New Roman" panose="02020603050405020304" pitchFamily="18" charset="0"/>
              </a:rPr>
              <a:t> / 4</a:t>
            </a:r>
            <a:r>
              <a:rPr lang="en-IN" b="1" baseline="30000" dirty="0">
                <a:solidFill>
                  <a:prstClr val="black"/>
                </a:solidFill>
                <a:latin typeface="Times New Roman" panose="02020603050405020304" pitchFamily="18" charset="0"/>
                <a:cs typeface="Times New Roman" panose="02020603050405020304" pitchFamily="18" charset="0"/>
              </a:rPr>
              <a:t>TH</a:t>
            </a:r>
            <a:r>
              <a:rPr lang="en-IN" b="1" dirty="0">
                <a:solidFill>
                  <a:prstClr val="black"/>
                </a:solidFill>
                <a:latin typeface="Times New Roman" panose="02020603050405020304" pitchFamily="18" charset="0"/>
                <a:cs typeface="Times New Roman" panose="02020603050405020304" pitchFamily="18" charset="0"/>
              </a:rPr>
              <a:t>  PHRYNGEAL ARCH MUSCLES</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42535"/>
            <a:ext cx="12192000" cy="5915464"/>
          </a:xfrm>
        </p:spPr>
        <p:txBody>
          <a:bodyPr>
            <a:normAutofit/>
          </a:bodyPr>
          <a:lstStyle/>
          <a:p>
            <a:pPr marL="0" indent="0" algn="ctr">
              <a:spcAft>
                <a:spcPts val="0"/>
              </a:spcAft>
              <a:buNone/>
            </a:pPr>
            <a:r>
              <a:rPr lang="en-US" b="1" dirty="0">
                <a:latin typeface="Times New Roman" panose="02020603050405020304" pitchFamily="18" charset="0"/>
                <a:ea typeface="Times New Roman" panose="02020603050405020304" pitchFamily="18" charset="0"/>
              </a:rPr>
              <a:t>		</a:t>
            </a:r>
          </a:p>
          <a:p>
            <a:pPr marL="0" indent="0" algn="ctr">
              <a:spcAft>
                <a:spcPts val="0"/>
              </a:spcAft>
              <a:buNone/>
            </a:pPr>
            <a:r>
              <a:rPr lang="en-US" b="1" dirty="0">
                <a:latin typeface="Times New Roman" panose="02020603050405020304" pitchFamily="18" charset="0"/>
                <a:ea typeface="Times New Roman" panose="02020603050405020304" pitchFamily="18" charset="0"/>
              </a:rPr>
              <a:t>                  Third arch 			</a:t>
            </a:r>
          </a:p>
          <a:p>
            <a:pPr marL="0" indent="0">
              <a:spcAft>
                <a:spcPts val="0"/>
              </a:spcAft>
              <a:buNone/>
            </a:pPr>
            <a:r>
              <a:rPr lang="en-US" b="1" dirty="0">
                <a:latin typeface="Times New Roman" panose="02020603050405020304" pitchFamily="18" charset="0"/>
                <a:ea typeface="Times New Roman" panose="02020603050405020304" pitchFamily="18" charset="0"/>
              </a:rPr>
              <a:t>Nerve – Glossopharyngeal nerve</a:t>
            </a:r>
            <a:endParaRPr lang="en-IN" b="1" dirty="0">
              <a:latin typeface="Times New Roman" panose="02020603050405020304" pitchFamily="18" charset="0"/>
              <a:ea typeface="Times New Roman" panose="02020603050405020304" pitchFamily="18" charset="0"/>
            </a:endParaRPr>
          </a:p>
          <a:p>
            <a:pPr>
              <a:spcAft>
                <a:spcPts val="0"/>
              </a:spcAft>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Muscle supplied by it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 Stylopharyngeus</a:t>
            </a:r>
          </a:p>
          <a:p>
            <a:pPr marL="0" indent="0">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a:p>
            <a:pPr marL="0" indent="0" algn="ctr">
              <a:spcAft>
                <a:spcPts val="0"/>
              </a:spcAft>
              <a:buNone/>
            </a:pPr>
            <a:r>
              <a:rPr lang="en-US" b="1" dirty="0">
                <a:latin typeface="Times New Roman" panose="02020603050405020304" pitchFamily="18" charset="0"/>
                <a:ea typeface="Times New Roman" panose="02020603050405020304" pitchFamily="18" charset="0"/>
              </a:rPr>
              <a:t> Fourth arch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Nerve – Superior laryngeal nerve</a:t>
            </a:r>
            <a:endParaRPr lang="en-IN" b="1"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Muscle supplied by it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Cricothyroid</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247706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8128"/>
          </a:xfrm>
        </p:spPr>
        <p:txBody>
          <a:bodyPr anchor="t"/>
          <a:lstStyle/>
          <a:p>
            <a:pPr algn="ctr"/>
            <a:r>
              <a:rPr lang="en-IN" b="1" dirty="0">
                <a:solidFill>
                  <a:prstClr val="black"/>
                </a:solidFill>
                <a:latin typeface="Times New Roman" panose="02020603050405020304" pitchFamily="18" charset="0"/>
                <a:cs typeface="Times New Roman" panose="02020603050405020304" pitchFamily="18" charset="0"/>
              </a:rPr>
              <a:t>3</a:t>
            </a:r>
            <a:r>
              <a:rPr lang="en-IN" b="1" baseline="30000" dirty="0">
                <a:solidFill>
                  <a:prstClr val="black"/>
                </a:solidFill>
                <a:latin typeface="Times New Roman" panose="02020603050405020304" pitchFamily="18" charset="0"/>
                <a:cs typeface="Times New Roman" panose="02020603050405020304" pitchFamily="18" charset="0"/>
              </a:rPr>
              <a:t>RD</a:t>
            </a:r>
            <a:r>
              <a:rPr lang="en-IN" b="1" dirty="0">
                <a:solidFill>
                  <a:prstClr val="black"/>
                </a:solidFill>
                <a:latin typeface="Times New Roman" panose="02020603050405020304" pitchFamily="18" charset="0"/>
                <a:cs typeface="Times New Roman" panose="02020603050405020304" pitchFamily="18" charset="0"/>
              </a:rPr>
              <a:t>  PHRYNGEAL ARCH MUSCLES</a:t>
            </a:r>
            <a:endParaRPr lang="en-IN"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748" t="15355" r="16113" b="28925"/>
          <a:stretch/>
        </p:blipFill>
        <p:spPr>
          <a:xfrm>
            <a:off x="1941342" y="956603"/>
            <a:ext cx="7891975" cy="5901397"/>
          </a:xfrm>
        </p:spPr>
      </p:pic>
    </p:spTree>
    <p:extLst>
      <p:ext uri="{BB962C8B-B14F-4D97-AF65-F5344CB8AC3E}">
        <p14:creationId xmlns:p14="http://schemas.microsoft.com/office/powerpoint/2010/main" val="172636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75"/>
            <a:ext cx="10515600" cy="956602"/>
          </a:xfrm>
        </p:spPr>
        <p:txBody>
          <a:bodyPr anchor="t"/>
          <a:lstStyle/>
          <a:p>
            <a:pPr algn="ctr"/>
            <a:r>
              <a:rPr lang="en-IN" b="1" dirty="0">
                <a:solidFill>
                  <a:prstClr val="black"/>
                </a:solidFill>
                <a:latin typeface="Times New Roman" panose="02020603050405020304" pitchFamily="18" charset="0"/>
                <a:cs typeface="Times New Roman" panose="02020603050405020304" pitchFamily="18" charset="0"/>
              </a:rPr>
              <a:t>6</a:t>
            </a:r>
            <a:r>
              <a:rPr lang="en-IN" b="1" baseline="30000" dirty="0">
                <a:solidFill>
                  <a:prstClr val="black"/>
                </a:solidFill>
                <a:latin typeface="Times New Roman" panose="02020603050405020304" pitchFamily="18" charset="0"/>
                <a:cs typeface="Times New Roman" panose="02020603050405020304" pitchFamily="18" charset="0"/>
              </a:rPr>
              <a:t>TH</a:t>
            </a:r>
            <a:r>
              <a:rPr lang="en-IN" b="1" dirty="0">
                <a:solidFill>
                  <a:prstClr val="black"/>
                </a:solidFill>
                <a:latin typeface="Times New Roman" panose="02020603050405020304" pitchFamily="18" charset="0"/>
                <a:cs typeface="Times New Roman" panose="02020603050405020304" pitchFamily="18" charset="0"/>
              </a:rPr>
              <a:t> PHRYNGEAL ARCH MUSCLES</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55076"/>
            <a:ext cx="12192000" cy="5802923"/>
          </a:xfrm>
        </p:spPr>
        <p:txBody>
          <a:bodyPr/>
          <a:lstStyle/>
          <a:p>
            <a:pPr marL="0" indent="0" algn="ctr">
              <a:spcAft>
                <a:spcPts val="0"/>
              </a:spcAft>
              <a:buNone/>
            </a:pPr>
            <a:endParaRPr lang="en-US" b="1" u="sng" dirty="0">
              <a:latin typeface="Times New Roman" panose="02020603050405020304" pitchFamily="18" charset="0"/>
              <a:ea typeface="Times New Roman" panose="02020603050405020304" pitchFamily="18" charset="0"/>
            </a:endParaRPr>
          </a:p>
          <a:p>
            <a:pPr marL="0" indent="0" algn="ctr">
              <a:spcAft>
                <a:spcPts val="0"/>
              </a:spcAft>
              <a:buNone/>
            </a:pPr>
            <a:r>
              <a:rPr lang="en-US" b="1" dirty="0">
                <a:latin typeface="Times New Roman" panose="02020603050405020304" pitchFamily="18" charset="0"/>
                <a:ea typeface="Times New Roman" panose="02020603050405020304" pitchFamily="18" charset="0"/>
              </a:rPr>
              <a:t>Sixth arch</a:t>
            </a:r>
          </a:p>
          <a:p>
            <a:pPr marL="0" indent="0" algn="ctr">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Nerve – Recurrent laryngeal nerve</a:t>
            </a:r>
            <a:endParaRPr lang="en-IN" b="1" dirty="0">
              <a:latin typeface="Times New Roman" panose="02020603050405020304" pitchFamily="18" charset="0"/>
              <a:ea typeface="Times New Roman" panose="02020603050405020304" pitchFamily="18" charset="0"/>
            </a:endParaRPr>
          </a:p>
          <a:p>
            <a:pPr>
              <a:spcAft>
                <a:spcPts val="0"/>
              </a:spcAft>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Muscles supplied by it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All intrinsic muscles of larynx</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Levator veli palatini</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iii) Constrictors of pharynx</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iv) Striated muscles of oesophagus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333613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44061"/>
          </a:xfrm>
        </p:spPr>
        <p:txBody>
          <a:bodyPr anchor="t">
            <a:normAutofit fontScale="90000"/>
          </a:bodyPr>
          <a:lstStyle/>
          <a:p>
            <a:pPr algn="ctr"/>
            <a:r>
              <a:rPr lang="en-IN" b="1" dirty="0">
                <a:solidFill>
                  <a:prstClr val="black"/>
                </a:solidFill>
                <a:latin typeface="Times New Roman" panose="02020603050405020304" pitchFamily="18" charset="0"/>
                <a:cs typeface="Times New Roman" panose="02020603050405020304" pitchFamily="18" charset="0"/>
              </a:rPr>
              <a:t>4</a:t>
            </a:r>
            <a:r>
              <a:rPr lang="en-IN" b="1" baseline="30000" dirty="0">
                <a:solidFill>
                  <a:prstClr val="black"/>
                </a:solidFill>
                <a:latin typeface="Times New Roman" panose="02020603050405020304" pitchFamily="18" charset="0"/>
                <a:cs typeface="Times New Roman" panose="02020603050405020304" pitchFamily="18" charset="0"/>
              </a:rPr>
              <a:t>TH</a:t>
            </a:r>
            <a:r>
              <a:rPr lang="en-IN" b="1" dirty="0">
                <a:solidFill>
                  <a:prstClr val="black"/>
                </a:solidFill>
                <a:latin typeface="Times New Roman" panose="02020603050405020304" pitchFamily="18" charset="0"/>
                <a:cs typeface="Times New Roman" panose="02020603050405020304" pitchFamily="18" charset="0"/>
              </a:rPr>
              <a:t> &amp; 6</a:t>
            </a:r>
            <a:r>
              <a:rPr lang="en-IN" b="1" baseline="30000" dirty="0">
                <a:solidFill>
                  <a:prstClr val="black"/>
                </a:solidFill>
                <a:latin typeface="Times New Roman" panose="02020603050405020304" pitchFamily="18" charset="0"/>
                <a:cs typeface="Times New Roman" panose="02020603050405020304" pitchFamily="18" charset="0"/>
              </a:rPr>
              <a:t>TH</a:t>
            </a:r>
            <a:r>
              <a:rPr lang="en-IN" b="1" dirty="0">
                <a:solidFill>
                  <a:prstClr val="black"/>
                </a:solidFill>
                <a:latin typeface="Times New Roman" panose="02020603050405020304" pitchFamily="18" charset="0"/>
                <a:cs typeface="Times New Roman" panose="02020603050405020304" pitchFamily="18" charset="0"/>
              </a:rPr>
              <a:t> PHRYNGEAL ARCH MUSCLES</a:t>
            </a:r>
            <a:endParaRPr lang="en-IN"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6177" t="12638" r="10026" b="42816"/>
          <a:stretch/>
        </p:blipFill>
        <p:spPr>
          <a:xfrm>
            <a:off x="450166" y="844063"/>
            <a:ext cx="5645834" cy="5134706"/>
          </a:xfrm>
        </p:spPr>
      </p:pic>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9593" t="24908" b="21283"/>
          <a:stretch/>
        </p:blipFill>
        <p:spPr>
          <a:xfrm>
            <a:off x="6096000" y="1322362"/>
            <a:ext cx="5645834" cy="4543865"/>
          </a:xfrm>
        </p:spPr>
      </p:pic>
    </p:spTree>
    <p:extLst>
      <p:ext uri="{BB962C8B-B14F-4D97-AF65-F5344CB8AC3E}">
        <p14:creationId xmlns:p14="http://schemas.microsoft.com/office/powerpoint/2010/main" val="1131519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85690429"/>
              </p:ext>
            </p:extLst>
          </p:nvPr>
        </p:nvGraphicFramePr>
        <p:xfrm>
          <a:off x="126609" y="0"/>
          <a:ext cx="12065391" cy="6921305"/>
        </p:xfrm>
        <a:graphic>
          <a:graphicData uri="http://schemas.openxmlformats.org/drawingml/2006/table">
            <a:tbl>
              <a:tblPr firstRow="1" bandRow="1">
                <a:tableStyleId>{5C22544A-7EE6-4342-B048-85BDC9FD1C3A}</a:tableStyleId>
              </a:tblPr>
              <a:tblGrid>
                <a:gridCol w="1589649">
                  <a:extLst>
                    <a:ext uri="{9D8B030D-6E8A-4147-A177-3AD203B41FA5}">
                      <a16:colId xmlns:a16="http://schemas.microsoft.com/office/drawing/2014/main" xmlns="" val="3773963523"/>
                    </a:ext>
                  </a:extLst>
                </a:gridCol>
                <a:gridCol w="1533379">
                  <a:extLst>
                    <a:ext uri="{9D8B030D-6E8A-4147-A177-3AD203B41FA5}">
                      <a16:colId xmlns:a16="http://schemas.microsoft.com/office/drawing/2014/main" xmlns="" val="422508401"/>
                    </a:ext>
                  </a:extLst>
                </a:gridCol>
                <a:gridCol w="1758461">
                  <a:extLst>
                    <a:ext uri="{9D8B030D-6E8A-4147-A177-3AD203B41FA5}">
                      <a16:colId xmlns:a16="http://schemas.microsoft.com/office/drawing/2014/main" xmlns="" val="3323579057"/>
                    </a:ext>
                  </a:extLst>
                </a:gridCol>
                <a:gridCol w="3882684">
                  <a:extLst>
                    <a:ext uri="{9D8B030D-6E8A-4147-A177-3AD203B41FA5}">
                      <a16:colId xmlns:a16="http://schemas.microsoft.com/office/drawing/2014/main" xmlns="" val="2770682344"/>
                    </a:ext>
                  </a:extLst>
                </a:gridCol>
                <a:gridCol w="3301218">
                  <a:extLst>
                    <a:ext uri="{9D8B030D-6E8A-4147-A177-3AD203B41FA5}">
                      <a16:colId xmlns:a16="http://schemas.microsoft.com/office/drawing/2014/main" xmlns="" val="2999427923"/>
                    </a:ext>
                  </a:extLst>
                </a:gridCol>
              </a:tblGrid>
              <a:tr h="1069145">
                <a:tc>
                  <a:txBody>
                    <a:bodyPr/>
                    <a:lstStyle/>
                    <a:p>
                      <a:pPr algn="ctr"/>
                      <a:r>
                        <a:rPr lang="en-IN" sz="2000" dirty="0"/>
                        <a:t>Title</a:t>
                      </a:r>
                    </a:p>
                  </a:txBody>
                  <a:tcPr/>
                </a:tc>
                <a:tc>
                  <a:txBody>
                    <a:bodyPr/>
                    <a:lstStyle/>
                    <a:p>
                      <a:pPr algn="ctr"/>
                      <a:r>
                        <a:rPr lang="en-IN" sz="2000" dirty="0"/>
                        <a:t>Author/</a:t>
                      </a:r>
                    </a:p>
                    <a:p>
                      <a:pPr algn="ctr"/>
                      <a:r>
                        <a:rPr lang="en-IN" sz="2000" dirty="0"/>
                        <a:t>Journal</a:t>
                      </a:r>
                    </a:p>
                  </a:txBody>
                  <a:tcPr/>
                </a:tc>
                <a:tc>
                  <a:txBody>
                    <a:bodyPr/>
                    <a:lstStyle/>
                    <a:p>
                      <a:pPr algn="ctr"/>
                      <a:r>
                        <a:rPr lang="en-IN" sz="2000" dirty="0"/>
                        <a:t>Material</a:t>
                      </a:r>
                    </a:p>
                  </a:txBody>
                  <a:tcPr/>
                </a:tc>
                <a:tc>
                  <a:txBody>
                    <a:bodyPr/>
                    <a:lstStyle/>
                    <a:p>
                      <a:pPr algn="ctr"/>
                      <a:r>
                        <a:rPr lang="en-IN" sz="2000" dirty="0"/>
                        <a:t>Result</a:t>
                      </a:r>
                    </a:p>
                  </a:txBody>
                  <a:tcPr/>
                </a:tc>
                <a:tc>
                  <a:txBody>
                    <a:bodyPr/>
                    <a:lstStyle/>
                    <a:p>
                      <a:pPr algn="ctr"/>
                      <a:r>
                        <a:rPr lang="en-IN" sz="2000" dirty="0"/>
                        <a:t>Conclusion</a:t>
                      </a:r>
                    </a:p>
                  </a:txBody>
                  <a:tcPr/>
                </a:tc>
                <a:extLst>
                  <a:ext uri="{0D108BD9-81ED-4DB2-BD59-A6C34878D82A}">
                    <a16:rowId xmlns:a16="http://schemas.microsoft.com/office/drawing/2014/main" xmlns="" val="1737294830"/>
                  </a:ext>
                </a:extLst>
              </a:tr>
              <a:tr h="5288598">
                <a:tc>
                  <a:txBody>
                    <a:bodyPr/>
                    <a:lstStyle/>
                    <a:p>
                      <a:r>
                        <a:rPr lang="en-IN" b="0" i="0" u="none" strike="noStrike" dirty="0">
                          <a:solidFill>
                            <a:srgbClr val="505050"/>
                          </a:solidFill>
                          <a:effectLst/>
                          <a:latin typeface="Arial" panose="020B0604020202020204" pitchFamily="34" charset="0"/>
                        </a:rPr>
                        <a:t>Management of congenital third branchial arch anomalies: A systematic review</a:t>
                      </a:r>
                      <a:endParaRPr lang="en-IN" dirty="0"/>
                    </a:p>
                  </a:txBody>
                  <a:tcPr/>
                </a:tc>
                <a:tc>
                  <a:txBody>
                    <a:bodyPr/>
                    <a:lstStyle/>
                    <a:p>
                      <a:r>
                        <a:rPr lang="en-IN" b="0" i="0" u="none" strike="noStrike" dirty="0" err="1">
                          <a:solidFill>
                            <a:srgbClr val="007398"/>
                          </a:solidFill>
                          <a:effectLst/>
                          <a:latin typeface="Arial" panose="020B0604020202020204" pitchFamily="34" charset="0"/>
                          <a:hlinkClick r:id="rId2"/>
                        </a:rPr>
                        <a:t>KeyvanNicoucarMD</a:t>
                      </a:r>
                      <a:r>
                        <a:rPr lang="en-IN" b="0" i="0" u="none" strike="noStrike" baseline="30000" dirty="0" err="1">
                          <a:solidFill>
                            <a:srgbClr val="007398"/>
                          </a:solidFill>
                          <a:effectLst/>
                          <a:latin typeface="Arial" panose="020B0604020202020204" pitchFamily="34" charset="0"/>
                          <a:hlinkClick r:id="rId2"/>
                        </a:rPr>
                        <a:t>a</a:t>
                      </a:r>
                      <a:r>
                        <a:rPr lang="en-IN" b="0" i="0" u="none" strike="noStrike" dirty="0" err="1">
                          <a:solidFill>
                            <a:srgbClr val="007398"/>
                          </a:solidFill>
                          <a:effectLst/>
                          <a:latin typeface="Arial" panose="020B0604020202020204" pitchFamily="34" charset="0"/>
                          <a:hlinkClick r:id="rId2"/>
                        </a:rPr>
                        <a:t>RolandGigerMD</a:t>
                      </a:r>
                      <a:r>
                        <a:rPr lang="en-IN" b="0" i="0" u="none" strike="noStrike" baseline="30000" dirty="0" err="1">
                          <a:solidFill>
                            <a:srgbClr val="007398"/>
                          </a:solidFill>
                          <a:effectLst/>
                          <a:latin typeface="Arial" panose="020B0604020202020204" pitchFamily="34" charset="0"/>
                          <a:hlinkClick r:id="rId2"/>
                        </a:rPr>
                        <a:t>a</a:t>
                      </a:r>
                      <a:r>
                        <a:rPr lang="en-IN" b="0" i="0" u="none" strike="noStrike" dirty="0" err="1">
                          <a:solidFill>
                            <a:srgbClr val="007398"/>
                          </a:solidFill>
                          <a:effectLst/>
                          <a:latin typeface="Arial" panose="020B0604020202020204" pitchFamily="34" charset="0"/>
                          <a:hlinkClick r:id="rId2"/>
                        </a:rPr>
                        <a:t>ThomasJaecklinMD</a:t>
                      </a:r>
                      <a:r>
                        <a:rPr lang="en-IN" b="0" i="0" u="none" strike="noStrike" dirty="0">
                          <a:solidFill>
                            <a:srgbClr val="007398"/>
                          </a:solidFill>
                          <a:effectLst/>
                          <a:latin typeface="Arial" panose="020B0604020202020204" pitchFamily="34" charset="0"/>
                          <a:hlinkClick r:id="rId2"/>
                        </a:rPr>
                        <a:t>, </a:t>
                      </a:r>
                      <a:r>
                        <a:rPr lang="en-IN" b="0" i="0" u="none" strike="noStrike" dirty="0" err="1">
                          <a:solidFill>
                            <a:srgbClr val="007398"/>
                          </a:solidFill>
                          <a:effectLst/>
                          <a:latin typeface="Arial" panose="020B0604020202020204" pitchFamily="34" charset="0"/>
                          <a:hlinkClick r:id="rId2"/>
                        </a:rPr>
                        <a:t>MSc</a:t>
                      </a:r>
                      <a:r>
                        <a:rPr lang="en-IN" b="0" i="0" u="none" strike="noStrike" baseline="30000" dirty="0" err="1">
                          <a:solidFill>
                            <a:srgbClr val="007398"/>
                          </a:solidFill>
                          <a:effectLst/>
                          <a:latin typeface="Arial" panose="020B0604020202020204" pitchFamily="34" charset="0"/>
                          <a:hlinkClick r:id="rId2"/>
                        </a:rPr>
                        <a:t>b</a:t>
                      </a:r>
                      <a:r>
                        <a:rPr lang="en-IN" b="0" i="0" u="none" strike="noStrike" dirty="0" err="1">
                          <a:solidFill>
                            <a:srgbClr val="007398"/>
                          </a:solidFill>
                          <a:effectLst/>
                          <a:latin typeface="Arial" panose="020B0604020202020204" pitchFamily="34" charset="0"/>
                          <a:hlinkClick r:id="rId2"/>
                        </a:rPr>
                        <a:t>Harrison</a:t>
                      </a:r>
                      <a:r>
                        <a:rPr lang="en-IN" b="0" i="0" u="none" strike="noStrike" dirty="0">
                          <a:solidFill>
                            <a:srgbClr val="007398"/>
                          </a:solidFill>
                          <a:effectLst/>
                          <a:latin typeface="Arial" panose="020B0604020202020204" pitchFamily="34" charset="0"/>
                          <a:hlinkClick r:id="rId2"/>
                        </a:rPr>
                        <a:t> </a:t>
                      </a:r>
                      <a:r>
                        <a:rPr lang="en-IN" b="0" i="0" u="none" strike="noStrike" dirty="0" err="1">
                          <a:solidFill>
                            <a:srgbClr val="007398"/>
                          </a:solidFill>
                          <a:effectLst/>
                          <a:latin typeface="Arial" panose="020B0604020202020204" pitchFamily="34" charset="0"/>
                          <a:hlinkClick r:id="rId2"/>
                        </a:rPr>
                        <a:t>G.PopeJrMD</a:t>
                      </a:r>
                      <a:r>
                        <a:rPr lang="en-IN" b="0" i="0" u="none" strike="noStrike" baseline="30000" dirty="0" err="1">
                          <a:solidFill>
                            <a:srgbClr val="007398"/>
                          </a:solidFill>
                          <a:effectLst/>
                          <a:latin typeface="Arial" panose="020B0604020202020204" pitchFamily="34" charset="0"/>
                          <a:hlinkClick r:id="rId2"/>
                        </a:rPr>
                        <a:t>c</a:t>
                      </a:r>
                      <a:r>
                        <a:rPr lang="en-IN" b="0" i="0" u="none" strike="noStrike" dirty="0" err="1">
                          <a:solidFill>
                            <a:srgbClr val="E9711C"/>
                          </a:solidFill>
                          <a:effectLst/>
                          <a:latin typeface="Arial" panose="020B0604020202020204" pitchFamily="34" charset="0"/>
                          <a:hlinkClick r:id="rId2"/>
                        </a:rPr>
                        <a:t>PavelDulguerovMD</a:t>
                      </a:r>
                      <a:r>
                        <a:rPr lang="en-IN" b="0" i="0" u="none" strike="noStrike" baseline="30000" dirty="0" err="1">
                          <a:solidFill>
                            <a:srgbClr val="E9711C"/>
                          </a:solidFill>
                          <a:effectLst/>
                          <a:latin typeface="Arial" panose="020B0604020202020204" pitchFamily="34" charset="0"/>
                          <a:hlinkClick r:id="rId2"/>
                        </a:rPr>
                        <a:t>a</a:t>
                      </a:r>
                      <a:endParaRPr lang="en-IN" b="0" i="0" u="none" strike="noStrike" baseline="30000" dirty="0">
                        <a:solidFill>
                          <a:srgbClr val="E9711C"/>
                        </a:solidFill>
                        <a:effectLst/>
                        <a:latin typeface="Arial" panose="020B0604020202020204" pitchFamily="34" charset="0"/>
                      </a:endParaRPr>
                    </a:p>
                    <a:p>
                      <a:pPr algn="ctr"/>
                      <a:r>
                        <a:rPr lang="en-IN" b="0" i="0" u="sng" strike="noStrike" dirty="0">
                          <a:solidFill>
                            <a:srgbClr val="505050"/>
                          </a:solidFill>
                          <a:effectLst/>
                          <a:latin typeface="Arial" panose="020B0604020202020204" pitchFamily="34" charset="0"/>
                          <a:hlinkClick r:id="rId3" tooltip="Go to Otolaryngology - Head and Neck Surgery on ScienceDirect"/>
                        </a:rPr>
                        <a:t>Otolaryngology - Head and Neck Surgery</a:t>
                      </a:r>
                      <a:endParaRPr lang="en-IN" b="0" i="0" u="none" strike="noStrike" dirty="0">
                        <a:solidFill>
                          <a:srgbClr val="505050"/>
                        </a:solidFill>
                        <a:effectLst/>
                        <a:latin typeface="Arial" panose="020B0604020202020204" pitchFamily="34" charset="0"/>
                      </a:endParaRPr>
                    </a:p>
                    <a:p>
                      <a:pPr algn="ctr"/>
                      <a:r>
                        <a:rPr lang="en-IN" b="0" i="0" u="none" strike="noStrike" dirty="0">
                          <a:solidFill>
                            <a:srgbClr val="007398"/>
                          </a:solidFill>
                          <a:effectLst/>
                          <a:latin typeface="Arial" panose="020B0604020202020204" pitchFamily="34" charset="0"/>
                          <a:hlinkClick r:id="rId4" tooltip="Go to table of contents for this volume/issue"/>
                        </a:rPr>
                        <a:t>Volume 142, Issue 1</a:t>
                      </a:r>
                      <a:r>
                        <a:rPr lang="en-IN" b="0" i="0" u="none" strike="noStrike" dirty="0">
                          <a:solidFill>
                            <a:srgbClr val="505050"/>
                          </a:solidFill>
                          <a:effectLst/>
                          <a:latin typeface="Arial" panose="020B0604020202020204" pitchFamily="34" charset="0"/>
                        </a:rPr>
                        <a:t>, January 2010, Pages 21-28.e2</a:t>
                      </a:r>
                    </a:p>
                    <a:p>
                      <a:endParaRPr lang="en-IN" dirty="0"/>
                    </a:p>
                  </a:txBody>
                  <a:tcPr/>
                </a:tc>
                <a:tc>
                  <a:txBody>
                    <a:bodyPr/>
                    <a:lstStyle/>
                    <a:p>
                      <a:r>
                        <a:rPr lang="en-IN" b="0" i="0" u="none" strike="noStrike" dirty="0">
                          <a:solidFill>
                            <a:srgbClr val="505050"/>
                          </a:solidFill>
                          <a:effectLst/>
                          <a:latin typeface="Arial" panose="020B0604020202020204" pitchFamily="34" charset="0"/>
                        </a:rPr>
                        <a:t>To systematically review the existing literature on third branchial arch anomalies and suggest guidelines for their management.</a:t>
                      </a:r>
                      <a:endParaRPr lang="en-IN" dirty="0"/>
                    </a:p>
                  </a:txBody>
                  <a:tcPr/>
                </a:tc>
                <a:tc>
                  <a:txBody>
                    <a:bodyPr/>
                    <a:lstStyle/>
                    <a:p>
                      <a:r>
                        <a:rPr lang="en-IN" b="0" i="0" u="none" strike="noStrike" dirty="0">
                          <a:solidFill>
                            <a:srgbClr val="505050"/>
                          </a:solidFill>
                          <a:effectLst/>
                          <a:latin typeface="Arial" panose="020B0604020202020204" pitchFamily="34" charset="0"/>
                        </a:rPr>
                        <a:t>We found 202 cases of third arch anomalies; they presented primarily on the left side (89%), usually as neck abscess (39%) or acute suppurative thyroiditis (33%). Barium swallow, direct laryngoscopy, and magnetic resonance imaging were the most useful diagnostic tools. The recurrence rate varied among the treatment options: incision and drainage, 94 percent; endoscopic cauterization of the sinus tract opening, 18 percent; open-neck surgery and tract excision, 15 percent; and partial thyroidectomy during open-neck surgery, 14 percent. Complications after surgery appeared somewhat more frequently in children eight years of age or younger.</a:t>
                      </a:r>
                      <a:endParaRPr lang="en-IN" dirty="0"/>
                    </a:p>
                  </a:txBody>
                  <a:tcPr/>
                </a:tc>
                <a:tc>
                  <a:txBody>
                    <a:bodyPr/>
                    <a:lstStyle/>
                    <a:p>
                      <a:r>
                        <a:rPr lang="en-IN" dirty="0"/>
                        <a:t>.</a:t>
                      </a:r>
                      <a:r>
                        <a:rPr lang="en-IN" b="0" i="0" u="none" strike="noStrike" dirty="0">
                          <a:solidFill>
                            <a:srgbClr val="505050"/>
                          </a:solidFill>
                          <a:effectLst/>
                          <a:latin typeface="Arial" panose="020B0604020202020204" pitchFamily="34" charset="0"/>
                        </a:rPr>
                        <a:t> Third arch anomalies are more common than previously reported. They appear to be best treated by complete excision of the cyst, sinus, or fistula during a quiescent period. Repeated incision and drainage yields high rates of recurrence and should be avoided. Complications might be minimized by first initiating antibiotic treatment, delaying surgical treatment until the inflammatory process is maximally resolved, and by using endoscopic cauterization.</a:t>
                      </a:r>
                      <a:endParaRPr lang="en-IN" dirty="0"/>
                    </a:p>
                  </a:txBody>
                  <a:tcPr/>
                </a:tc>
                <a:extLst>
                  <a:ext uri="{0D108BD9-81ED-4DB2-BD59-A6C34878D82A}">
                    <a16:rowId xmlns:a16="http://schemas.microsoft.com/office/drawing/2014/main" xmlns="" val="1061417676"/>
                  </a:ext>
                </a:extLst>
              </a:tr>
            </a:tbl>
          </a:graphicData>
        </a:graphic>
      </p:graphicFrame>
    </p:spTree>
    <p:extLst>
      <p:ext uri="{BB962C8B-B14F-4D97-AF65-F5344CB8AC3E}">
        <p14:creationId xmlns:p14="http://schemas.microsoft.com/office/powerpoint/2010/main" val="267187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MCQ</a:t>
            </a:r>
          </a:p>
        </p:txBody>
      </p:sp>
      <p:sp>
        <p:nvSpPr>
          <p:cNvPr id="6" name="Content Placeholder 5"/>
          <p:cNvSpPr>
            <a:spLocks noGrp="1"/>
          </p:cNvSpPr>
          <p:nvPr>
            <p:ph idx="1"/>
          </p:nvPr>
        </p:nvSpPr>
        <p:spPr/>
        <p:txBody>
          <a:bodyPr/>
          <a:lstStyle/>
          <a:p>
            <a:pPr marL="0" indent="0">
              <a:buNone/>
            </a:pPr>
            <a:r>
              <a:rPr lang="en-IN" b="1" dirty="0"/>
              <a:t>Q. 1 Pharyngeal membrane is made up of</a:t>
            </a:r>
          </a:p>
          <a:p>
            <a:pPr marL="514350" indent="-514350">
              <a:buAutoNum type="alphaLcParenR"/>
            </a:pPr>
            <a:r>
              <a:rPr lang="en-IN" b="1" dirty="0"/>
              <a:t>Ectoderm</a:t>
            </a:r>
          </a:p>
          <a:p>
            <a:pPr marL="514350" indent="-514350">
              <a:buAutoNum type="alphaLcParenR"/>
            </a:pPr>
            <a:r>
              <a:rPr lang="en-IN" b="1" dirty="0"/>
              <a:t>Ectoderm and endoderm</a:t>
            </a:r>
          </a:p>
          <a:p>
            <a:pPr marL="514350" indent="-514350">
              <a:buAutoNum type="alphaLcParenR"/>
            </a:pPr>
            <a:r>
              <a:rPr lang="en-IN" b="1" dirty="0"/>
              <a:t>Ectoderm, mesoderm and endoderm</a:t>
            </a:r>
          </a:p>
          <a:p>
            <a:pPr marL="514350" indent="-514350">
              <a:buAutoNum type="alphaLcParenR"/>
            </a:pPr>
            <a:r>
              <a:rPr lang="en-IN" b="1" dirty="0"/>
              <a:t>None of the above</a:t>
            </a:r>
          </a:p>
        </p:txBody>
      </p:sp>
    </p:spTree>
    <p:extLst>
      <p:ext uri="{BB962C8B-B14F-4D97-AF65-F5344CB8AC3E}">
        <p14:creationId xmlns:p14="http://schemas.microsoft.com/office/powerpoint/2010/main" val="4036825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prstClr val="black"/>
                </a:solidFill>
                <a:latin typeface="Times New Roman" panose="02020603050405020304" pitchFamily="18" charset="0"/>
                <a:cs typeface="Times New Roman" panose="02020603050405020304" pitchFamily="18" charset="0"/>
              </a:rPr>
              <a:t>MCQ</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IN" b="1" dirty="0"/>
              <a:t>Q. 2 Which pharyngeal arch is circumoral?</a:t>
            </a:r>
          </a:p>
          <a:p>
            <a:pPr marL="514350" indent="-514350">
              <a:buAutoNum type="alphaLcParenR"/>
            </a:pPr>
            <a:r>
              <a:rPr lang="en-IN" b="1" dirty="0"/>
              <a:t>1</a:t>
            </a:r>
            <a:r>
              <a:rPr lang="en-IN" b="1" baseline="30000" dirty="0"/>
              <a:t>st</a:t>
            </a:r>
            <a:r>
              <a:rPr lang="en-IN" b="1" dirty="0"/>
              <a:t> </a:t>
            </a:r>
          </a:p>
          <a:p>
            <a:pPr marL="514350" indent="-514350">
              <a:buAutoNum type="alphaLcParenR"/>
            </a:pPr>
            <a:r>
              <a:rPr lang="en-IN" b="1" dirty="0"/>
              <a:t>2</a:t>
            </a:r>
            <a:r>
              <a:rPr lang="en-IN" b="1" baseline="30000" dirty="0"/>
              <a:t>nd</a:t>
            </a:r>
            <a:r>
              <a:rPr lang="en-IN" b="1" dirty="0"/>
              <a:t> </a:t>
            </a:r>
          </a:p>
          <a:p>
            <a:pPr marL="514350" indent="-514350">
              <a:buAutoNum type="alphaLcParenR"/>
            </a:pPr>
            <a:r>
              <a:rPr lang="en-IN" b="1" dirty="0"/>
              <a:t>3</a:t>
            </a:r>
            <a:r>
              <a:rPr lang="en-IN" b="1" baseline="30000" dirty="0"/>
              <a:t>rd</a:t>
            </a:r>
            <a:r>
              <a:rPr lang="en-IN" b="1" dirty="0"/>
              <a:t> </a:t>
            </a:r>
          </a:p>
          <a:p>
            <a:pPr marL="514350" indent="-514350">
              <a:buAutoNum type="alphaLcParenR"/>
            </a:pPr>
            <a:r>
              <a:rPr lang="en-IN" b="1" dirty="0"/>
              <a:t>4</a:t>
            </a:r>
            <a:r>
              <a:rPr lang="en-IN" b="1" baseline="30000" dirty="0"/>
              <a:t>th</a:t>
            </a:r>
            <a:r>
              <a:rPr lang="en-IN" b="1" dirty="0"/>
              <a:t> </a:t>
            </a:r>
          </a:p>
        </p:txBody>
      </p:sp>
    </p:spTree>
    <p:extLst>
      <p:ext uri="{BB962C8B-B14F-4D97-AF65-F5344CB8AC3E}">
        <p14:creationId xmlns:p14="http://schemas.microsoft.com/office/powerpoint/2010/main" val="4243338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prstClr val="black"/>
                </a:solidFill>
                <a:latin typeface="Times New Roman" panose="02020603050405020304" pitchFamily="18" charset="0"/>
                <a:cs typeface="Times New Roman" panose="02020603050405020304" pitchFamily="18" charset="0"/>
              </a:rPr>
              <a:t>MCQ</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IN" b="1" dirty="0"/>
              <a:t>Q. 3 Which is not a component of typical pharyngeal arch?</a:t>
            </a:r>
          </a:p>
          <a:p>
            <a:pPr marL="514350" indent="-514350">
              <a:buAutoNum type="alphaLcParenR"/>
            </a:pPr>
            <a:r>
              <a:rPr lang="en-IN" b="1" dirty="0"/>
              <a:t>Cartilage</a:t>
            </a:r>
          </a:p>
          <a:p>
            <a:pPr marL="514350" indent="-514350">
              <a:buAutoNum type="alphaLcParenR"/>
            </a:pPr>
            <a:r>
              <a:rPr lang="en-IN" b="1" dirty="0"/>
              <a:t>Muscle</a:t>
            </a:r>
          </a:p>
          <a:p>
            <a:pPr marL="514350" indent="-514350">
              <a:buAutoNum type="alphaLcParenR"/>
            </a:pPr>
            <a:r>
              <a:rPr lang="en-IN" b="1" dirty="0"/>
              <a:t>Artery</a:t>
            </a:r>
          </a:p>
          <a:p>
            <a:pPr marL="514350" indent="-514350">
              <a:buAutoNum type="alphaLcParenR"/>
            </a:pPr>
            <a:r>
              <a:rPr lang="en-IN" b="1" dirty="0"/>
              <a:t>Bone</a:t>
            </a:r>
          </a:p>
        </p:txBody>
      </p:sp>
    </p:spTree>
    <p:extLst>
      <p:ext uri="{BB962C8B-B14F-4D97-AF65-F5344CB8AC3E}">
        <p14:creationId xmlns:p14="http://schemas.microsoft.com/office/powerpoint/2010/main" val="248853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52400"/>
            <a:ext cx="9956800" cy="1143000"/>
          </a:xfrm>
        </p:spPr>
        <p:txBody>
          <a:bodyPr>
            <a:normAutofit/>
          </a:bodyPr>
          <a:lstStyle/>
          <a:p>
            <a:r>
              <a:rPr lang="en-US" sz="3600" b="1" dirty="0" smtClean="0"/>
              <a:t>Specific learning objective</a:t>
            </a:r>
            <a:endParaRPr lang="en-IN" sz="3600" b="1" dirty="0"/>
          </a:p>
        </p:txBody>
      </p:sp>
      <p:sp>
        <p:nvSpPr>
          <p:cNvPr id="3" name="Content Placeholder 2"/>
          <p:cNvSpPr>
            <a:spLocks noGrp="1"/>
          </p:cNvSpPr>
          <p:nvPr>
            <p:ph sz="quarter" idx="1"/>
          </p:nvPr>
        </p:nvSpPr>
        <p:spPr>
          <a:xfrm>
            <a:off x="304800" y="1600200"/>
            <a:ext cx="11277600" cy="4873752"/>
          </a:xfrm>
        </p:spPr>
        <p:txBody>
          <a:bodyPr>
            <a:noAutofit/>
          </a:bodyPr>
          <a:lstStyle/>
          <a:p>
            <a:r>
              <a:rPr lang="en-US" sz="3200" dirty="0" smtClean="0"/>
              <a:t>Define pharyngeal arches, and give their number and source of development</a:t>
            </a:r>
          </a:p>
          <a:p>
            <a:r>
              <a:rPr lang="en-US" sz="3200" dirty="0" err="1" smtClean="0"/>
              <a:t>Enumarate</a:t>
            </a:r>
            <a:r>
              <a:rPr lang="en-US" sz="3200" dirty="0" smtClean="0"/>
              <a:t> the components of a pharyngeal </a:t>
            </a:r>
            <a:r>
              <a:rPr lang="en-US" sz="3200" dirty="0" err="1" smtClean="0"/>
              <a:t>appartus</a:t>
            </a:r>
            <a:endParaRPr lang="en-US" sz="3200" dirty="0" smtClean="0"/>
          </a:p>
          <a:p>
            <a:r>
              <a:rPr lang="en-US" sz="3200" dirty="0" smtClean="0"/>
              <a:t>D</a:t>
            </a:r>
            <a:r>
              <a:rPr lang="en-IN" sz="3200" dirty="0" err="1" smtClean="0"/>
              <a:t>escribe</a:t>
            </a:r>
            <a:r>
              <a:rPr lang="en-IN" sz="3200" dirty="0" smtClean="0"/>
              <a:t> component of each pharyngeal arches</a:t>
            </a:r>
          </a:p>
          <a:p>
            <a:r>
              <a:rPr lang="en-US" sz="3200" dirty="0" smtClean="0"/>
              <a:t>Describe skeletal, muscle, nerve and arterial derivatives of each pharyngeal arch</a:t>
            </a:r>
            <a:endParaRPr lang="en-IN"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prstClr val="black"/>
                </a:solidFill>
                <a:latin typeface="Times New Roman" panose="02020603050405020304" pitchFamily="18" charset="0"/>
                <a:cs typeface="Times New Roman" panose="02020603050405020304" pitchFamily="18" charset="0"/>
              </a:rPr>
              <a:t>MCQ</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IN" b="1" dirty="0"/>
              <a:t>Q. 4 Meckel's cartilage does not give rise to</a:t>
            </a:r>
          </a:p>
          <a:p>
            <a:pPr marL="514350" indent="-514350">
              <a:buAutoNum type="alphaLcParenR"/>
            </a:pPr>
            <a:r>
              <a:rPr lang="en-IN" b="1" dirty="0"/>
              <a:t>Stapes</a:t>
            </a:r>
          </a:p>
          <a:p>
            <a:pPr marL="514350" indent="-514350">
              <a:buAutoNum type="alphaLcParenR"/>
            </a:pPr>
            <a:r>
              <a:rPr lang="en-IN" b="1" dirty="0"/>
              <a:t>Incus</a:t>
            </a:r>
          </a:p>
          <a:p>
            <a:pPr marL="514350" indent="-514350">
              <a:buAutoNum type="alphaLcParenR"/>
            </a:pPr>
            <a:r>
              <a:rPr lang="en-IN" b="1" dirty="0"/>
              <a:t>Malleus</a:t>
            </a:r>
          </a:p>
          <a:p>
            <a:pPr marL="514350" indent="-514350">
              <a:buAutoNum type="alphaLcParenR"/>
            </a:pPr>
            <a:r>
              <a:rPr lang="en-IN" b="1" dirty="0"/>
              <a:t>Mandible</a:t>
            </a:r>
          </a:p>
          <a:p>
            <a:pPr marL="514350" indent="-514350">
              <a:buAutoNum type="alphaLcParenR"/>
            </a:pPr>
            <a:endParaRPr lang="en-IN" dirty="0"/>
          </a:p>
        </p:txBody>
      </p:sp>
    </p:spTree>
    <p:extLst>
      <p:ext uri="{BB962C8B-B14F-4D97-AF65-F5344CB8AC3E}">
        <p14:creationId xmlns:p14="http://schemas.microsoft.com/office/powerpoint/2010/main" val="2872081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prstClr val="black"/>
                </a:solidFill>
                <a:latin typeface="Times New Roman" panose="02020603050405020304" pitchFamily="18" charset="0"/>
                <a:cs typeface="Times New Roman" panose="02020603050405020304" pitchFamily="18" charset="0"/>
              </a:rPr>
              <a:t>MCQ</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IN" b="1" dirty="0"/>
              <a:t>Q. 5 Which muscle is not supplied by 1</a:t>
            </a:r>
            <a:r>
              <a:rPr lang="en-IN" b="1" baseline="30000" dirty="0"/>
              <a:t>st</a:t>
            </a:r>
            <a:r>
              <a:rPr lang="en-IN" b="1" dirty="0"/>
              <a:t> arch nerve?</a:t>
            </a:r>
          </a:p>
          <a:p>
            <a:pPr marL="514350" indent="-514350">
              <a:buAutoNum type="alphaLcParenR"/>
            </a:pPr>
            <a:r>
              <a:rPr lang="en-IN" b="1" dirty="0"/>
              <a:t>Anterior belly of digastric</a:t>
            </a:r>
          </a:p>
          <a:p>
            <a:pPr marL="514350" indent="-514350">
              <a:buAutoNum type="alphaLcParenR"/>
            </a:pPr>
            <a:r>
              <a:rPr lang="en-IN" b="1" dirty="0"/>
              <a:t>Stylohyoid</a:t>
            </a:r>
          </a:p>
          <a:p>
            <a:pPr marL="514350" indent="-514350">
              <a:buAutoNum type="alphaLcParenR"/>
            </a:pPr>
            <a:r>
              <a:rPr lang="en-IN" b="1" dirty="0"/>
              <a:t>Mylohyoid</a:t>
            </a:r>
          </a:p>
          <a:p>
            <a:pPr marL="514350" indent="-514350">
              <a:buAutoNum type="alphaLcParenR"/>
            </a:pPr>
            <a:r>
              <a:rPr lang="en-IN" b="1" dirty="0"/>
              <a:t>Masseter</a:t>
            </a:r>
          </a:p>
        </p:txBody>
      </p:sp>
    </p:spTree>
    <p:extLst>
      <p:ext uri="{BB962C8B-B14F-4D97-AF65-F5344CB8AC3E}">
        <p14:creationId xmlns:p14="http://schemas.microsoft.com/office/powerpoint/2010/main" val="68923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prstClr val="black"/>
                </a:solidFill>
                <a:latin typeface="Times New Roman" panose="02020603050405020304" pitchFamily="18" charset="0"/>
                <a:cs typeface="Times New Roman" panose="02020603050405020304" pitchFamily="18" charset="0"/>
              </a:rPr>
              <a:t>MCQ - KEY</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IN" b="1" dirty="0"/>
              <a:t>Q. 1 - c</a:t>
            </a:r>
          </a:p>
          <a:p>
            <a:pPr marL="0" indent="0">
              <a:buNone/>
            </a:pPr>
            <a:r>
              <a:rPr lang="en-IN" b="1" dirty="0"/>
              <a:t>Q. 2 - a</a:t>
            </a:r>
          </a:p>
          <a:p>
            <a:pPr marL="0" indent="0">
              <a:buNone/>
            </a:pPr>
            <a:r>
              <a:rPr lang="en-IN" b="1" dirty="0"/>
              <a:t>Q. 3 - d</a:t>
            </a:r>
          </a:p>
          <a:p>
            <a:pPr marL="0" indent="0">
              <a:buNone/>
            </a:pPr>
            <a:r>
              <a:rPr lang="en-IN" b="1" dirty="0"/>
              <a:t>Q. 4 – a</a:t>
            </a:r>
          </a:p>
          <a:p>
            <a:pPr marL="0" indent="0">
              <a:buNone/>
            </a:pPr>
            <a:r>
              <a:rPr lang="en-IN" b="1" dirty="0"/>
              <a:t>Q. 5 - b</a:t>
            </a:r>
          </a:p>
        </p:txBody>
      </p:sp>
    </p:spTree>
    <p:extLst>
      <p:ext uri="{BB962C8B-B14F-4D97-AF65-F5344CB8AC3E}">
        <p14:creationId xmlns:p14="http://schemas.microsoft.com/office/powerpoint/2010/main" val="424863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790"/>
          </a:xfrm>
        </p:spPr>
        <p:txBody>
          <a:bodyPr anchor="t">
            <a:normAutofit/>
          </a:bodyPr>
          <a:lstStyle/>
          <a:p>
            <a:pPr algn="ctr"/>
            <a:r>
              <a:rPr lang="en-US" sz="4800" b="1" dirty="0">
                <a:solidFill>
                  <a:prstClr val="black"/>
                </a:solidFill>
                <a:latin typeface="Times New Roman" panose="02020603050405020304" pitchFamily="18" charset="0"/>
                <a:ea typeface="Times New Roman" panose="02020603050405020304" pitchFamily="18" charset="0"/>
              </a:rPr>
              <a:t>PHARYNGEAL APPARATUS</a:t>
            </a:r>
            <a:endParaRPr lang="en-IN" dirty="0"/>
          </a:p>
        </p:txBody>
      </p:sp>
      <p:sp>
        <p:nvSpPr>
          <p:cNvPr id="3" name="Content Placeholder 2"/>
          <p:cNvSpPr>
            <a:spLocks noGrp="1"/>
          </p:cNvSpPr>
          <p:nvPr>
            <p:ph idx="1"/>
          </p:nvPr>
        </p:nvSpPr>
        <p:spPr>
          <a:xfrm>
            <a:off x="0" y="928468"/>
            <a:ext cx="12192000" cy="5929531"/>
          </a:xfrm>
        </p:spPr>
        <p:txBody>
          <a:bodyPr/>
          <a:lstStyle/>
          <a:p>
            <a:endParaRPr lang="en-US" dirty="0">
              <a:latin typeface="Times New Roman" panose="02020603050405020304" pitchFamily="18" charset="0"/>
              <a:ea typeface="Times New Roman" panose="02020603050405020304" pitchFamily="18" charset="0"/>
            </a:endParaRPr>
          </a:p>
          <a:p>
            <a:r>
              <a:rPr lang="en-US" sz="3600" b="1" dirty="0">
                <a:latin typeface="Times New Roman" panose="02020603050405020304" pitchFamily="18" charset="0"/>
                <a:ea typeface="Times New Roman" panose="02020603050405020304" pitchFamily="18" charset="0"/>
              </a:rPr>
              <a:t>The embryonic pharynx is rostral foregut surrounded by mesenchyme and ectoderm </a:t>
            </a:r>
          </a:p>
          <a:p>
            <a:pPr marL="0" indent="0">
              <a:buNone/>
            </a:pPr>
            <a:endParaRPr lang="en-US" sz="3600" b="1" dirty="0">
              <a:latin typeface="Times New Roman" panose="02020603050405020304" pitchFamily="18" charset="0"/>
              <a:ea typeface="Times New Roman" panose="02020603050405020304" pitchFamily="18" charset="0"/>
            </a:endParaRPr>
          </a:p>
          <a:p>
            <a:r>
              <a:rPr lang="en-US" sz="3600" b="1" dirty="0">
                <a:latin typeface="Times New Roman" panose="02020603050405020304" pitchFamily="18" charset="0"/>
                <a:ea typeface="Times New Roman" panose="02020603050405020304" pitchFamily="18" charset="0"/>
              </a:rPr>
              <a:t>The pharyngeal apparatus begins to develop early in 4</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week  on the either side of developing pharynx as the neural crest cells migrate to the future head and neck region</a:t>
            </a:r>
          </a:p>
          <a:p>
            <a:endParaRPr lang="en-IN" sz="3600" dirty="0"/>
          </a:p>
        </p:txBody>
      </p:sp>
    </p:spTree>
    <p:extLst>
      <p:ext uri="{BB962C8B-B14F-4D97-AF65-F5344CB8AC3E}">
        <p14:creationId xmlns:p14="http://schemas.microsoft.com/office/powerpoint/2010/main" val="21917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6019800" cy="6858000"/>
          </a:xfrm>
        </p:spPr>
        <p:txBody>
          <a:bodyPr>
            <a:normAutofit/>
          </a:bodyPr>
          <a:lstStyle/>
          <a:p>
            <a:pPr marL="342900" lvl="0" indent="-342900">
              <a:spcAft>
                <a:spcPts val="0"/>
              </a:spcAft>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0" lvl="0" indent="0">
              <a:spcAft>
                <a:spcPts val="0"/>
              </a:spcAft>
              <a:buNone/>
            </a:pP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rPr>
              <a:t>Pharyngeal apparatus contributes to the formation of head and neck</a:t>
            </a:r>
            <a:endParaRPr lang="en-IN"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rPr>
              <a:t>The pharyngeal apparatus consists of </a:t>
            </a:r>
          </a:p>
          <a:p>
            <a:pPr marL="0" lvl="0" indent="0">
              <a:spcAft>
                <a:spcPts val="0"/>
              </a:spcAft>
              <a:buNone/>
            </a:pPr>
            <a:r>
              <a:rPr lang="en-US" b="1" dirty="0">
                <a:latin typeface="Times New Roman" panose="02020603050405020304" pitchFamily="18" charset="0"/>
                <a:ea typeface="Times New Roman" panose="02020603050405020304" pitchFamily="18" charset="0"/>
              </a:rPr>
              <a:t>		1) Pharyngeal arches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2) Pharyngeal pouches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3) Pharyngeal grooves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4) Pharyngeal membranes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a:p>
            <a:endParaRPr lang="en-IN" dirty="0"/>
          </a:p>
        </p:txBody>
      </p:sp>
      <p:pic>
        <p:nvPicPr>
          <p:cNvPr id="6" name="Content Placeholder 5">
            <a:extLst>
              <a:ext uri="{FF2B5EF4-FFF2-40B4-BE49-F238E27FC236}">
                <a16:creationId xmlns:a16="http://schemas.microsoft.com/office/drawing/2014/main" xmlns="" id="{72B63C8B-7472-4F00-86AD-B478638489C1}"/>
              </a:ext>
            </a:extLst>
          </p:cNvPr>
          <p:cNvPicPr>
            <a:picLocks noGrp="1" noChangeAspect="1"/>
          </p:cNvPicPr>
          <p:nvPr>
            <p:ph sz="half" idx="2"/>
          </p:nvPr>
        </p:nvPicPr>
        <p:blipFill>
          <a:blip r:embed="rId2" cstate="print"/>
          <a:stretch>
            <a:fillRect/>
          </a:stretch>
        </p:blipFill>
        <p:spPr>
          <a:xfrm>
            <a:off x="6019800" y="1167619"/>
            <a:ext cx="6064347" cy="4332850"/>
          </a:xfrm>
          <a:prstGeom prst="rect">
            <a:avLst/>
          </a:prstGeom>
        </p:spPr>
      </p:pic>
    </p:spTree>
    <p:extLst>
      <p:ext uri="{BB962C8B-B14F-4D97-AF65-F5344CB8AC3E}">
        <p14:creationId xmlns:p14="http://schemas.microsoft.com/office/powerpoint/2010/main" val="312185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399"/>
          </a:xfrm>
        </p:spPr>
        <p:txBody>
          <a:bodyPr anchor="t"/>
          <a:lstStyle/>
          <a:p>
            <a:pPr algn="ctr"/>
            <a:r>
              <a:rPr lang="en-US" b="1" dirty="0">
                <a:latin typeface="Times New Roman" panose="02020603050405020304" pitchFamily="18" charset="0"/>
                <a:ea typeface="Times New Roman" panose="02020603050405020304" pitchFamily="18" charset="0"/>
              </a:rPr>
              <a:t>1) PHARYNGEAL ARCHES</a:t>
            </a:r>
            <a:r>
              <a:rPr lang="en-US" dirty="0">
                <a:latin typeface="Times New Roman" panose="02020603050405020304" pitchFamily="18" charset="0"/>
                <a:ea typeface="Times New Roman" panose="02020603050405020304" pitchFamily="18" charset="0"/>
              </a:rPr>
              <a:t> </a:t>
            </a:r>
            <a:endParaRPr lang="en-IN" dirty="0"/>
          </a:p>
        </p:txBody>
      </p:sp>
      <p:sp>
        <p:nvSpPr>
          <p:cNvPr id="3" name="Content Placeholder 2"/>
          <p:cNvSpPr>
            <a:spLocks noGrp="1"/>
          </p:cNvSpPr>
          <p:nvPr>
            <p:ph idx="1"/>
          </p:nvPr>
        </p:nvSpPr>
        <p:spPr>
          <a:xfrm>
            <a:off x="0" y="914400"/>
            <a:ext cx="12192000" cy="5943599"/>
          </a:xfrm>
        </p:spPr>
        <p:txBody>
          <a:bodyPr/>
          <a:lstStyle/>
          <a:p>
            <a:pPr marL="0" lvl="0" indent="0">
              <a:spcAft>
                <a:spcPts val="0"/>
              </a:spcAft>
              <a:buNone/>
            </a:pPr>
            <a:endParaRPr lang="en-US" u="sng"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Six pairs of pharyngeal arches develop out of which 1</a:t>
            </a:r>
            <a:r>
              <a:rPr lang="en-US" sz="3600" b="1" baseline="30000" dirty="0">
                <a:latin typeface="Times New Roman" panose="02020603050405020304" pitchFamily="18" charset="0"/>
                <a:ea typeface="Times New Roman" panose="02020603050405020304" pitchFamily="18" charset="0"/>
              </a:rPr>
              <a:t>st</a:t>
            </a:r>
            <a:r>
              <a:rPr lang="en-US" sz="3600" b="1" dirty="0">
                <a:latin typeface="Times New Roman" panose="02020603050405020304" pitchFamily="18" charset="0"/>
                <a:ea typeface="Times New Roman" panose="02020603050405020304" pitchFamily="18" charset="0"/>
              </a:rPr>
              <a:t>      	to 4</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arches cause surface elevations and rest are not 	visible externally</a:t>
            </a: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1st arch is circumoral (surrounds the oral cavity)</a:t>
            </a: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The 5</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pair is rudimentary and disappears</a:t>
            </a:r>
            <a:endParaRPr lang="en-IN" sz="3600" b="1"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3600" b="1" dirty="0">
                <a:latin typeface="Times New Roman" panose="02020603050405020304" pitchFamily="18" charset="0"/>
                <a:ea typeface="Times New Roman" panose="02020603050405020304" pitchFamily="18" charset="0"/>
              </a:rPr>
              <a:t>     The 6</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arch projects slightly into pharynx</a:t>
            </a:r>
            <a:r>
              <a:rPr lang="en-US" dirty="0">
                <a:latin typeface="Times New Roman" panose="02020603050405020304" pitchFamily="18" charset="0"/>
                <a:ea typeface="Times New Roman" panose="02020603050405020304" pitchFamily="18" charset="0"/>
              </a:rPr>
              <a:t>	</a:t>
            </a:r>
            <a:endParaRPr lang="en-IN" dirty="0"/>
          </a:p>
        </p:txBody>
      </p:sp>
    </p:spTree>
    <p:extLst>
      <p:ext uri="{BB962C8B-B14F-4D97-AF65-F5344CB8AC3E}">
        <p14:creationId xmlns:p14="http://schemas.microsoft.com/office/powerpoint/2010/main" val="268965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342900" lvl="0" indent="-342900">
              <a:spcAft>
                <a:spcPts val="0"/>
              </a:spcAft>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endParaRPr lang="en-US" sz="3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dirty="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The pharyngeal arches are numbered cranio-caudally</a:t>
            </a:r>
          </a:p>
          <a:p>
            <a:pPr marL="342900" lvl="0" indent="-342900">
              <a:spcAft>
                <a:spcPts val="0"/>
              </a:spcAft>
              <a:buFont typeface="Wingdings" panose="05000000000000000000" pitchFamily="2" charset="2"/>
              <a:buChar char=""/>
            </a:pP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The pharyngeal arches are obliquely placed</a:t>
            </a:r>
          </a:p>
          <a:p>
            <a:pPr marL="342900" lvl="0" indent="-342900">
              <a:spcAft>
                <a:spcPts val="0"/>
              </a:spcAft>
              <a:buFont typeface="Wingdings" panose="05000000000000000000" pitchFamily="2" charset="2"/>
              <a:buChar char=""/>
            </a:pP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The dorsal ends of pharyngeal arches are at a higher 	level than ventral ends</a:t>
            </a:r>
          </a:p>
          <a:p>
            <a:pPr marL="0" lvl="0" indent="0">
              <a:spcAft>
                <a:spcPts val="0"/>
              </a:spcAft>
              <a:buNone/>
            </a:pP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1</a:t>
            </a:r>
            <a:r>
              <a:rPr lang="en-US" sz="3600" b="1" baseline="30000" dirty="0">
                <a:latin typeface="Times New Roman" panose="02020603050405020304" pitchFamily="18" charset="0"/>
                <a:ea typeface="Times New Roman" panose="02020603050405020304" pitchFamily="18" charset="0"/>
              </a:rPr>
              <a:t>st</a:t>
            </a:r>
            <a:r>
              <a:rPr lang="en-US" sz="3600" b="1" dirty="0">
                <a:latin typeface="Times New Roman" panose="02020603050405020304" pitchFamily="18" charset="0"/>
                <a:ea typeface="Times New Roman" panose="02020603050405020304" pitchFamily="18" charset="0"/>
              </a:rPr>
              <a:t> and 2</a:t>
            </a:r>
            <a:r>
              <a:rPr lang="en-US" sz="3600" b="1" baseline="30000" dirty="0">
                <a:latin typeface="Times New Roman" panose="02020603050405020304" pitchFamily="18" charset="0"/>
                <a:ea typeface="Times New Roman" panose="02020603050405020304" pitchFamily="18" charset="0"/>
              </a:rPr>
              <a:t>nd</a:t>
            </a:r>
            <a:r>
              <a:rPr lang="en-US" sz="3600" b="1" dirty="0">
                <a:latin typeface="Times New Roman" panose="02020603050405020304" pitchFamily="18" charset="0"/>
                <a:ea typeface="Times New Roman" panose="02020603050405020304" pitchFamily="18" charset="0"/>
              </a:rPr>
              <a:t> arches are named viz. 1</a:t>
            </a:r>
            <a:r>
              <a:rPr lang="en-US" sz="3600" b="1" baseline="30000" dirty="0">
                <a:latin typeface="Times New Roman" panose="02020603050405020304" pitchFamily="18" charset="0"/>
                <a:ea typeface="Times New Roman" panose="02020603050405020304" pitchFamily="18" charset="0"/>
              </a:rPr>
              <a:t>st</a:t>
            </a:r>
            <a:r>
              <a:rPr lang="en-US" sz="3600" b="1" dirty="0">
                <a:latin typeface="Times New Roman" panose="02020603050405020304" pitchFamily="18" charset="0"/>
                <a:ea typeface="Times New Roman" panose="02020603050405020304" pitchFamily="18" charset="0"/>
              </a:rPr>
              <a:t> called mandibular 	arch and 2</a:t>
            </a:r>
            <a:r>
              <a:rPr lang="en-US" sz="3600" b="1" baseline="30000" dirty="0">
                <a:latin typeface="Times New Roman" panose="02020603050405020304" pitchFamily="18" charset="0"/>
                <a:ea typeface="Times New Roman" panose="02020603050405020304" pitchFamily="18" charset="0"/>
              </a:rPr>
              <a:t>nd</a:t>
            </a:r>
            <a:r>
              <a:rPr lang="en-US" sz="3600" b="1" dirty="0">
                <a:latin typeface="Times New Roman" panose="02020603050405020304" pitchFamily="18" charset="0"/>
                <a:ea typeface="Times New Roman" panose="02020603050405020304" pitchFamily="18" charset="0"/>
              </a:rPr>
              <a:t> 	called hyoid arch</a:t>
            </a:r>
            <a:endParaRPr lang="en-IN" sz="3600" b="1" dirty="0">
              <a:latin typeface="Times New Roman" panose="02020603050405020304" pitchFamily="18" charset="0"/>
              <a:ea typeface="Times New Roman" panose="02020603050405020304" pitchFamily="18" charset="0"/>
            </a:endParaRPr>
          </a:p>
          <a:p>
            <a:pPr marL="0" indent="0">
              <a:buNone/>
            </a:pPr>
            <a:endParaRPr lang="en-IN" sz="3600" dirty="0"/>
          </a:p>
        </p:txBody>
      </p:sp>
    </p:spTree>
    <p:extLst>
      <p:ext uri="{BB962C8B-B14F-4D97-AF65-F5344CB8AC3E}">
        <p14:creationId xmlns:p14="http://schemas.microsoft.com/office/powerpoint/2010/main" val="408906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342900" lvl="0" indent="-342900">
              <a:spcAft>
                <a:spcPts val="0"/>
              </a:spcAft>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The pharyngeal arches are separated from each other by pharyngeal membranes</a:t>
            </a:r>
          </a:p>
          <a:p>
            <a:pPr marL="342900" lvl="0" indent="-342900">
              <a:spcAft>
                <a:spcPts val="0"/>
              </a:spcAft>
              <a:buFont typeface="Wingdings" panose="05000000000000000000" pitchFamily="2" charset="2"/>
              <a:buChar char=""/>
            </a:pP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The primitive pharynx is separated from stomodeum by oropharyngeal membrane</a:t>
            </a:r>
          </a:p>
          <a:p>
            <a:pPr marL="0" lvl="0" indent="0">
              <a:spcAft>
                <a:spcPts val="0"/>
              </a:spcAft>
              <a:buNone/>
            </a:pP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The oropharyngeal membrane ruptures on 26</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day as a result fore gut   communicates with amniotic cavity through stomodeum</a:t>
            </a:r>
            <a:endParaRPr lang="en-IN" sz="3600" b="1" dirty="0">
              <a:latin typeface="Times New Roman" panose="02020603050405020304" pitchFamily="18" charset="0"/>
              <a:ea typeface="Times New Roman" panose="02020603050405020304" pitchFamily="18" charset="0"/>
            </a:endParaRPr>
          </a:p>
          <a:p>
            <a:pPr marL="0" indent="0">
              <a:spcAft>
                <a:spcPts val="0"/>
              </a:spcAft>
              <a:buNone/>
            </a:pPr>
            <a:endParaRPr lang="en-IN" sz="3600"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43558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2501"/>
          </a:xfrm>
        </p:spPr>
        <p:txBody>
          <a:bodyPr anchor="t"/>
          <a:lstStyle/>
          <a:p>
            <a:pPr algn="ctr"/>
            <a:r>
              <a:rPr lang="en-US" b="1" dirty="0">
                <a:latin typeface="Times New Roman" panose="02020603050405020304" pitchFamily="18" charset="0"/>
                <a:ea typeface="Times New Roman" panose="02020603050405020304" pitchFamily="18" charset="0"/>
              </a:rPr>
              <a:t>COMPONENTS OF PHARYNGEAL ARCHES </a:t>
            </a:r>
            <a:endParaRPr lang="en-IN" b="1" dirty="0"/>
          </a:p>
        </p:txBody>
      </p:sp>
      <p:sp>
        <p:nvSpPr>
          <p:cNvPr id="4" name="Content Placeholder 3"/>
          <p:cNvSpPr>
            <a:spLocks noGrp="1"/>
          </p:cNvSpPr>
          <p:nvPr>
            <p:ph sz="half" idx="1"/>
          </p:nvPr>
        </p:nvSpPr>
        <p:spPr>
          <a:xfrm>
            <a:off x="0" y="996769"/>
            <a:ext cx="5120640" cy="5861230"/>
          </a:xfrm>
        </p:spPr>
        <p:txBody>
          <a:bodyPr anchor="ctr"/>
          <a:lstStyle/>
          <a:p>
            <a:pPr marL="0" indent="0">
              <a:spcAft>
                <a:spcPts val="0"/>
              </a:spcAft>
              <a:buNone/>
            </a:pP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1) Externally covered by 	ectoderm</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2) Internally lined by 	endoderm</a:t>
            </a:r>
            <a:endParaRPr lang="en-IN" b="1" dirty="0">
              <a:latin typeface="Times New Roman" panose="02020603050405020304" pitchFamily="18" charset="0"/>
              <a:ea typeface="Times New Roman" panose="02020603050405020304" pitchFamily="18" charset="0"/>
            </a:endParaRPr>
          </a:p>
          <a:p>
            <a:pPr marL="0" indent="0">
              <a:buNone/>
            </a:pPr>
            <a:r>
              <a:rPr lang="en-US" b="1" dirty="0">
                <a:latin typeface="Times New Roman" panose="02020603050405020304" pitchFamily="18" charset="0"/>
                <a:ea typeface="Times New Roman" panose="02020603050405020304" pitchFamily="18" charset="0"/>
              </a:rPr>
              <a:t>	3) Core is made up of 	mesenchyme</a:t>
            </a:r>
            <a:endParaRPr lang="en-IN" b="1" dirty="0"/>
          </a:p>
        </p:txBody>
      </p:sp>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145" t="23120" r="3342" b="36452"/>
          <a:stretch/>
        </p:blipFill>
        <p:spPr>
          <a:xfrm>
            <a:off x="5627077" y="996769"/>
            <a:ext cx="6564923" cy="4996068"/>
          </a:xfrm>
        </p:spPr>
      </p:pic>
    </p:spTree>
    <p:extLst>
      <p:ext uri="{BB962C8B-B14F-4D97-AF65-F5344CB8AC3E}">
        <p14:creationId xmlns:p14="http://schemas.microsoft.com/office/powerpoint/2010/main" val="838657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759</Words>
  <Application>Microsoft Office PowerPoint</Application>
  <PresentationFormat>Custom</PresentationFormat>
  <Paragraphs>215</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PHARYNGEAL APPARATUS</vt:lpstr>
      <vt:lpstr>Competency </vt:lpstr>
      <vt:lpstr>Specific learning objective</vt:lpstr>
      <vt:lpstr>PHARYNGEAL APPARATUS</vt:lpstr>
      <vt:lpstr>PowerPoint Presentation</vt:lpstr>
      <vt:lpstr>1) PHARYNGEAL ARCHES </vt:lpstr>
      <vt:lpstr>PowerPoint Presentation</vt:lpstr>
      <vt:lpstr>PowerPoint Presentation</vt:lpstr>
      <vt:lpstr>COMPONENTS OF PHARYNGEAL ARCHES </vt:lpstr>
      <vt:lpstr>PowerPoint Presentation</vt:lpstr>
      <vt:lpstr>CONTENTS</vt:lpstr>
      <vt:lpstr>DERIVATIVES OF THE PHARYNGEAL ARCH COMPONENTS </vt:lpstr>
      <vt:lpstr> 2) PHARYNGEAL ARCH CARTILAGE  </vt:lpstr>
      <vt:lpstr>PowerPoint Presentation</vt:lpstr>
      <vt:lpstr>PowerPoint Presentation</vt:lpstr>
      <vt:lpstr>PowerPoint Presentation</vt:lpstr>
      <vt:lpstr>DERIVATIVES ARCH CARTILAGES</vt:lpstr>
      <vt:lpstr>1ST PHRYNGEAL ARCH MUSCLES</vt:lpstr>
      <vt:lpstr>1ST PHRYNGEAL ARCH MUSCLES</vt:lpstr>
      <vt:lpstr>2ND PHRYNGEAL ARCH MUSCLES</vt:lpstr>
      <vt:lpstr>2ND PHRYNGEAL ARCH MUSCLES</vt:lpstr>
      <vt:lpstr>3RD / 4TH  PHRYNGEAL ARCH MUSCLES</vt:lpstr>
      <vt:lpstr>3RD  PHRYNGEAL ARCH MUSCLES</vt:lpstr>
      <vt:lpstr>6TH PHRYNGEAL ARCH MUSCLES</vt:lpstr>
      <vt:lpstr>4TH &amp; 6TH PHRYNGEAL ARCH MUSCLES</vt:lpstr>
      <vt:lpstr>PowerPoint Presentation</vt:lpstr>
      <vt:lpstr>MCQ</vt:lpstr>
      <vt:lpstr>MCQ</vt:lpstr>
      <vt:lpstr>MCQ</vt:lpstr>
      <vt:lpstr>MCQ</vt:lpstr>
      <vt:lpstr>MCQ</vt:lpstr>
      <vt:lpstr>MCQ - KEY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PHARYNGEAL APPARATUS</dc:title>
  <dc:creator>Dell</dc:creator>
  <cp:lastModifiedBy>Admin</cp:lastModifiedBy>
  <cp:revision>34</cp:revision>
  <dcterms:created xsi:type="dcterms:W3CDTF">2015-11-12T23:57:44Z</dcterms:created>
  <dcterms:modified xsi:type="dcterms:W3CDTF">2024-11-26T05:33:53Z</dcterms:modified>
</cp:coreProperties>
</file>