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17" r:id="rId4"/>
    <p:sldId id="307" r:id="rId5"/>
    <p:sldId id="308" r:id="rId6"/>
    <p:sldId id="310" r:id="rId7"/>
    <p:sldId id="257" r:id="rId8"/>
    <p:sldId id="280" r:id="rId9"/>
    <p:sldId id="258" r:id="rId10"/>
    <p:sldId id="259" r:id="rId11"/>
    <p:sldId id="261" r:id="rId12"/>
    <p:sldId id="281" r:id="rId13"/>
    <p:sldId id="283" r:id="rId14"/>
    <p:sldId id="284" r:id="rId15"/>
    <p:sldId id="262" r:id="rId16"/>
    <p:sldId id="263" r:id="rId17"/>
    <p:sldId id="313" r:id="rId18"/>
    <p:sldId id="268" r:id="rId19"/>
    <p:sldId id="269" r:id="rId20"/>
    <p:sldId id="270" r:id="rId21"/>
    <p:sldId id="271" r:id="rId22"/>
    <p:sldId id="303" r:id="rId23"/>
    <p:sldId id="272" r:id="rId24"/>
    <p:sldId id="273" r:id="rId25"/>
    <p:sldId id="274" r:id="rId26"/>
    <p:sldId id="289" r:id="rId27"/>
    <p:sldId id="312" r:id="rId28"/>
    <p:sldId id="275" r:id="rId29"/>
    <p:sldId id="305" r:id="rId30"/>
    <p:sldId id="276" r:id="rId31"/>
    <p:sldId id="294" r:id="rId32"/>
    <p:sldId id="295" r:id="rId33"/>
    <p:sldId id="296" r:id="rId34"/>
    <p:sldId id="297" r:id="rId35"/>
    <p:sldId id="298" r:id="rId36"/>
    <p:sldId id="31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571613"/>
            <a:ext cx="7886728" cy="2028838"/>
          </a:xfrm>
        </p:spPr>
        <p:txBody>
          <a:bodyPr>
            <a:noAutofit/>
          </a:bodyPr>
          <a:lstStyle/>
          <a:p>
            <a:r>
              <a:rPr lang="en-IN" sz="3200" b="1" dirty="0" smtClean="0"/>
              <a:t>  Muscles Of Mastication,Temporomandibular Joint, Pterygoid Venus Plexus</a:t>
            </a:r>
            <a:endParaRPr lang="en-IN" sz="3200" b="1" dirty="0"/>
          </a:p>
        </p:txBody>
      </p:sp>
      <p:sp>
        <p:nvSpPr>
          <p:cNvPr id="3" name="Subtitle 2"/>
          <p:cNvSpPr>
            <a:spLocks noGrp="1"/>
          </p:cNvSpPr>
          <p:nvPr>
            <p:ph type="subTitle" idx="1"/>
          </p:nvPr>
        </p:nvSpPr>
        <p:spPr>
          <a:xfrm>
            <a:off x="0" y="5105400"/>
            <a:ext cx="6400800" cy="1752600"/>
          </a:xfrm>
        </p:spPr>
        <p:txBody>
          <a:bodyPr>
            <a:normAutofit fontScale="85000" lnSpcReduction="20000"/>
          </a:bodyPr>
          <a:lstStyle/>
          <a:p>
            <a:pPr algn="l"/>
            <a:r>
              <a:rPr lang="en-IN" dirty="0" err="1" smtClean="0">
                <a:solidFill>
                  <a:schemeClr val="tx1"/>
                </a:solidFill>
              </a:rPr>
              <a:t>Dr.</a:t>
            </a:r>
            <a:r>
              <a:rPr lang="en-IN" dirty="0" smtClean="0">
                <a:solidFill>
                  <a:schemeClr val="tx1"/>
                </a:solidFill>
              </a:rPr>
              <a:t> </a:t>
            </a:r>
            <a:r>
              <a:rPr lang="en-IN" dirty="0" err="1" smtClean="0">
                <a:solidFill>
                  <a:schemeClr val="tx1"/>
                </a:solidFill>
              </a:rPr>
              <a:t>Arun</a:t>
            </a:r>
            <a:endParaRPr lang="en-IN" dirty="0" smtClean="0">
              <a:solidFill>
                <a:schemeClr val="tx1"/>
              </a:solidFill>
            </a:endParaRPr>
          </a:p>
          <a:p>
            <a:pPr algn="l"/>
            <a:r>
              <a:rPr lang="en-IN" smtClean="0">
                <a:solidFill>
                  <a:schemeClr val="tx1"/>
                </a:solidFill>
              </a:rPr>
              <a:t>Professor</a:t>
            </a:r>
            <a:endParaRPr lang="en-IN" dirty="0" smtClean="0">
              <a:solidFill>
                <a:schemeClr val="tx1"/>
              </a:solidFill>
            </a:endParaRPr>
          </a:p>
          <a:p>
            <a:pPr algn="l"/>
            <a:r>
              <a:rPr lang="en-IN" dirty="0" smtClean="0">
                <a:solidFill>
                  <a:schemeClr val="tx1"/>
                </a:solidFill>
              </a:rPr>
              <a:t>Department of anatomy</a:t>
            </a:r>
          </a:p>
          <a:p>
            <a:pPr algn="l"/>
            <a:r>
              <a:rPr lang="en-IN" dirty="0" smtClean="0">
                <a:solidFill>
                  <a:schemeClr val="tx1"/>
                </a:solidFill>
              </a:rPr>
              <a:t>S.B.K.S.M.I. &amp; R.C.</a:t>
            </a:r>
          </a:p>
          <a:p>
            <a:endParaRPr lang="en-IN" b="1" dirty="0"/>
          </a:p>
        </p:txBody>
      </p:sp>
    </p:spTree>
    <p:extLst>
      <p:ext uri="{BB962C8B-B14F-4D97-AF65-F5344CB8AC3E}">
        <p14:creationId xmlns:p14="http://schemas.microsoft.com/office/powerpoint/2010/main" val="3478723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142875" y="6072188"/>
            <a:ext cx="8858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dirty="0">
                <a:latin typeface="Helvetica Narrow" pitchFamily="34" charset="0"/>
              </a:rPr>
              <a:t>Articular surfaces of the left temporomandibular joint</a:t>
            </a:r>
            <a:endParaRPr lang="en-US" sz="2200" dirty="0">
              <a:latin typeface="Helvetica Narrow" pitchFamily="34" charset="0"/>
            </a:endParaRPr>
          </a:p>
        </p:txBody>
      </p:sp>
      <p:pic>
        <p:nvPicPr>
          <p:cNvPr id="4" name="Picture 2" descr="D:\VIKRANT SHARMA\Krishna Garg Mam\BDC Presentation\BDC Presentation\Volume 3_BDC\6-1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0"/>
            <a:ext cx="880427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09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14313" y="500063"/>
            <a:ext cx="8572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en-US" sz="2800" b="1" dirty="0">
                <a:solidFill>
                  <a:srgbClr val="C00000"/>
                </a:solidFill>
                <a:latin typeface="Helvetica Narrow" pitchFamily="34" charset="0"/>
              </a:rPr>
              <a:t>Ligaments</a:t>
            </a:r>
          </a:p>
          <a:p>
            <a:pPr>
              <a:spcAft>
                <a:spcPts val="600"/>
              </a:spcAft>
            </a:pPr>
            <a:r>
              <a:rPr lang="en-US" sz="2800" dirty="0">
                <a:latin typeface="Helvetica Narrow" pitchFamily="34" charset="0"/>
              </a:rPr>
              <a:t>1.  The fibrous capsule </a:t>
            </a:r>
          </a:p>
          <a:p>
            <a:pPr>
              <a:spcAft>
                <a:spcPts val="600"/>
              </a:spcAft>
            </a:pPr>
            <a:r>
              <a:rPr lang="en-US" sz="2800" dirty="0">
                <a:latin typeface="Helvetica Narrow" pitchFamily="34" charset="0"/>
              </a:rPr>
              <a:t>2.  The </a:t>
            </a:r>
            <a:r>
              <a:rPr lang="en-US" sz="2800" dirty="0" smtClean="0">
                <a:latin typeface="Helvetica Narrow" pitchFamily="34" charset="0"/>
              </a:rPr>
              <a:t>lateral or temporomandibular ligament </a:t>
            </a:r>
            <a:endParaRPr lang="en-US" sz="2800" dirty="0">
              <a:latin typeface="Helvetica Narrow" pitchFamily="34" charset="0"/>
            </a:endParaRPr>
          </a:p>
          <a:p>
            <a:pPr>
              <a:spcAft>
                <a:spcPts val="600"/>
              </a:spcAft>
            </a:pPr>
            <a:r>
              <a:rPr lang="en-US" sz="2800" dirty="0">
                <a:latin typeface="Helvetica Narrow" pitchFamily="34" charset="0"/>
              </a:rPr>
              <a:t>3.  The sphenomandibular ligament </a:t>
            </a:r>
          </a:p>
          <a:p>
            <a:pPr>
              <a:spcAft>
                <a:spcPts val="600"/>
              </a:spcAft>
            </a:pPr>
            <a:r>
              <a:rPr lang="en-US" sz="2800" dirty="0">
                <a:latin typeface="Helvetica Narrow" pitchFamily="34" charset="0"/>
              </a:rPr>
              <a:t>4.  The stylomandibular ligament </a:t>
            </a:r>
          </a:p>
        </p:txBody>
      </p:sp>
    </p:spTree>
    <p:extLst>
      <p:ext uri="{BB962C8B-B14F-4D97-AF65-F5344CB8AC3E}">
        <p14:creationId xmlns:p14="http://schemas.microsoft.com/office/powerpoint/2010/main" val="327183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0" y="57864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dirty="0">
                <a:latin typeface="Helvetica Narrow" pitchFamily="34" charset="0"/>
              </a:rPr>
              <a:t>Fibrous capsule and lateral ligament of the temporomandibular joint</a:t>
            </a:r>
            <a:endParaRPr lang="en-US" sz="2200" dirty="0">
              <a:latin typeface="Helvetica Narrow" pitchFamily="34" charset="0"/>
            </a:endParaRPr>
          </a:p>
        </p:txBody>
      </p:sp>
      <p:pic>
        <p:nvPicPr>
          <p:cNvPr id="27651" name="Picture 2" descr="D:\VIKRANT SHARMA\Krishna Garg Mam\BDC Presentation\BDC Presentation\Volume 3_BDC\6-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571500"/>
            <a:ext cx="7407275"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364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KINJAL LECTURES\HISTOLOGY\Sphenomandibular+ligament.jpg"/>
          <p:cNvPicPr>
            <a:picLocks noGrp="1" noChangeAspect="1" noChangeArrowheads="1"/>
          </p:cNvPicPr>
          <p:nvPr>
            <p:ph idx="1"/>
          </p:nvPr>
        </p:nvPicPr>
        <p:blipFill>
          <a:blip r:embed="rId2"/>
          <a:srcRect/>
          <a:stretch>
            <a:fillRect/>
          </a:stretch>
        </p:blipFill>
        <p:spPr bwMode="auto">
          <a:xfrm>
            <a:off x="428596" y="357166"/>
            <a:ext cx="8106319" cy="60797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F:\KINJAL LECTURES\HISTOLOGY\Auriculotemporal+nerve+Sphenomandibular+Ligament.jpg"/>
          <p:cNvPicPr>
            <a:picLocks noGrp="1" noChangeAspect="1" noChangeArrowheads="1"/>
          </p:cNvPicPr>
          <p:nvPr>
            <p:ph idx="1"/>
          </p:nvPr>
        </p:nvPicPr>
        <p:blipFill>
          <a:blip r:embed="rId2"/>
          <a:srcRect/>
          <a:stretch>
            <a:fillRect/>
          </a:stretch>
        </p:blipFill>
        <p:spPr bwMode="auto">
          <a:xfrm>
            <a:off x="-285784" y="0"/>
            <a:ext cx="8572559" cy="6858000"/>
          </a:xfrm>
          <a:prstGeom prst="rect">
            <a:avLst/>
          </a:prstGeom>
          <a:noFill/>
        </p:spPr>
      </p:pic>
      <p:cxnSp>
        <p:nvCxnSpPr>
          <p:cNvPr id="6" name="Straight Arrow Connector 5"/>
          <p:cNvCxnSpPr/>
          <p:nvPr/>
        </p:nvCxnSpPr>
        <p:spPr>
          <a:xfrm flipV="1">
            <a:off x="2000232" y="3571876"/>
            <a:ext cx="264320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2844" y="4429132"/>
            <a:ext cx="3143272" cy="830997"/>
          </a:xfrm>
          <a:prstGeom prst="rect">
            <a:avLst/>
          </a:prstGeom>
          <a:noFill/>
        </p:spPr>
        <p:txBody>
          <a:bodyPr wrap="square" rtlCol="0">
            <a:spAutoFit/>
          </a:bodyPr>
          <a:lstStyle/>
          <a:p>
            <a:r>
              <a:rPr lang="en-IN" sz="2400" b="1" dirty="0" smtClean="0">
                <a:solidFill>
                  <a:srgbClr val="C00000"/>
                </a:solidFill>
              </a:rPr>
              <a:t>Stylomandibualr ligament</a:t>
            </a:r>
            <a:endParaRPr lang="en-IN" sz="2400" b="1"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500063"/>
            <a:ext cx="8572500" cy="4708981"/>
          </a:xfrm>
          <a:prstGeom prst="rect">
            <a:avLst/>
          </a:prstGeom>
        </p:spPr>
        <p:txBody>
          <a:bodyPr>
            <a:spAutoFit/>
          </a:bodyPr>
          <a:lstStyle/>
          <a:p>
            <a:pPr algn="just" fontAlgn="auto">
              <a:spcBef>
                <a:spcPts val="0"/>
              </a:spcBef>
              <a:spcAft>
                <a:spcPts val="600"/>
              </a:spcAft>
              <a:defRPr/>
            </a:pPr>
            <a:r>
              <a:rPr lang="en-US" sz="2800" b="1" dirty="0">
                <a:solidFill>
                  <a:schemeClr val="accent1">
                    <a:lumMod val="75000"/>
                  </a:schemeClr>
                </a:solidFill>
                <a:latin typeface="Helvetica Narrow" pitchFamily="34" charset="0"/>
              </a:rPr>
              <a:t>ARTICULAR DISC</a:t>
            </a:r>
          </a:p>
          <a:p>
            <a:pPr marL="347663" indent="-347663" algn="just" fontAlgn="auto">
              <a:spcBef>
                <a:spcPts val="0"/>
              </a:spcBef>
              <a:spcAft>
                <a:spcPts val="600"/>
              </a:spcAft>
              <a:defRPr/>
            </a:pPr>
            <a:r>
              <a:rPr lang="en-US" sz="2800" dirty="0">
                <a:latin typeface="Helvetica Narrow" pitchFamily="34" charset="0"/>
              </a:rPr>
              <a:t>•	The articular disc is an </a:t>
            </a:r>
            <a:r>
              <a:rPr lang="en-US" sz="2800" dirty="0" smtClean="0">
                <a:latin typeface="Helvetica Narrow" pitchFamily="34" charset="0"/>
              </a:rPr>
              <a:t>oval fibrous </a:t>
            </a:r>
            <a:r>
              <a:rPr lang="en-US" sz="2800" dirty="0">
                <a:latin typeface="Helvetica Narrow" pitchFamily="34" charset="0"/>
              </a:rPr>
              <a:t>plate that divides the joint into an upper and a lower compartments. The upper compartment permits gliding movements, and the lower, rotatory as well as gliding movements.</a:t>
            </a:r>
          </a:p>
          <a:p>
            <a:pPr marL="347663" indent="-347663" algn="just" fontAlgn="auto">
              <a:spcBef>
                <a:spcPts val="0"/>
              </a:spcBef>
              <a:spcAft>
                <a:spcPts val="600"/>
              </a:spcAft>
              <a:defRPr/>
            </a:pPr>
            <a:r>
              <a:rPr lang="en-US" sz="2800" dirty="0">
                <a:latin typeface="Helvetica Narrow" pitchFamily="34" charset="0"/>
              </a:rPr>
              <a:t>•	The disc has a concavo-convex superior surface, and a concave inferior surface</a:t>
            </a:r>
          </a:p>
          <a:p>
            <a:pPr marL="347663" indent="-347663" algn="just" fontAlgn="auto">
              <a:spcBef>
                <a:spcPts val="0"/>
              </a:spcBef>
              <a:spcAft>
                <a:spcPts val="600"/>
              </a:spcAft>
              <a:defRPr/>
            </a:pPr>
            <a:r>
              <a:rPr lang="en-US" sz="2800" dirty="0">
                <a:latin typeface="Helvetica Narrow" pitchFamily="34" charset="0"/>
              </a:rPr>
              <a:t>•	It acts as a cushion and helps in shock absorption.</a:t>
            </a:r>
          </a:p>
          <a:p>
            <a:pPr marL="347663" indent="-347663" algn="just" fontAlgn="auto">
              <a:spcBef>
                <a:spcPts val="0"/>
              </a:spcBef>
              <a:spcAft>
                <a:spcPts val="600"/>
              </a:spcAft>
              <a:defRPr/>
            </a:pPr>
            <a:endParaRPr lang="en-US" sz="2800" dirty="0">
              <a:latin typeface="Helvetica Narrow" pitchFamily="34" charset="0"/>
            </a:endParaRPr>
          </a:p>
        </p:txBody>
      </p:sp>
    </p:spTree>
    <p:extLst>
      <p:ext uri="{BB962C8B-B14F-4D97-AF65-F5344CB8AC3E}">
        <p14:creationId xmlns:p14="http://schemas.microsoft.com/office/powerpoint/2010/main" val="105285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42875" y="6072188"/>
            <a:ext cx="8858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dirty="0">
                <a:latin typeface="Helvetica Narrow" pitchFamily="34" charset="0"/>
              </a:rPr>
              <a:t>Subdivisions and attachments of the articular disc of </a:t>
            </a:r>
            <a:r>
              <a:rPr lang="en-US" sz="2400" dirty="0" err="1">
                <a:latin typeface="Helvetica Narrow" pitchFamily="34" charset="0"/>
              </a:rPr>
              <a:t>TmJ</a:t>
            </a:r>
            <a:endParaRPr lang="en-US" sz="2400" dirty="0">
              <a:latin typeface="Helvetica Narrow" pitchFamily="34" charset="0"/>
            </a:endParaRPr>
          </a:p>
        </p:txBody>
      </p:sp>
      <p:pic>
        <p:nvPicPr>
          <p:cNvPr id="26627" name="Picture 2" descr="D:\VIKRANT SHARMA\Krishna Garg Mam\BDC Presentation\BDC Presentation\Volume 3_BDC\6-8.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928688"/>
            <a:ext cx="764381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5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VIKRANT SHARMA\Krishna Garg Mam\BDC Presentation\BDC Presentation\Volume 3_BDC\6-1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0"/>
            <a:ext cx="880427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500063"/>
            <a:ext cx="8572500" cy="5308600"/>
          </a:xfrm>
          <a:prstGeom prst="rect">
            <a:avLst/>
          </a:prstGeom>
        </p:spPr>
        <p:txBody>
          <a:bodyPr>
            <a:spAutoFit/>
          </a:bodyPr>
          <a:lstStyle/>
          <a:p>
            <a:pPr algn="just" fontAlgn="auto">
              <a:spcBef>
                <a:spcPts val="0"/>
              </a:spcBef>
              <a:spcAft>
                <a:spcPts val="600"/>
              </a:spcAft>
              <a:defRPr/>
            </a:pPr>
            <a:r>
              <a:rPr lang="en-US" sz="2800" b="1" dirty="0">
                <a:solidFill>
                  <a:schemeClr val="accent1">
                    <a:lumMod val="75000"/>
                  </a:schemeClr>
                </a:solidFill>
                <a:latin typeface="Helvetica Narrow" pitchFamily="34" charset="0"/>
              </a:rPr>
              <a:t>RELATIONS OF TEMPOROMANDIBULAR JOINT</a:t>
            </a:r>
          </a:p>
          <a:p>
            <a:pPr algn="just" fontAlgn="auto">
              <a:spcBef>
                <a:spcPts val="0"/>
              </a:spcBef>
              <a:spcAft>
                <a:spcPts val="600"/>
              </a:spcAft>
              <a:defRPr/>
            </a:pPr>
            <a:r>
              <a:rPr lang="en-US" sz="2800" b="1" dirty="0">
                <a:solidFill>
                  <a:srgbClr val="C00000"/>
                </a:solidFill>
                <a:latin typeface="Helvetica Narrow" pitchFamily="34" charset="0"/>
              </a:rPr>
              <a:t>Lateral</a:t>
            </a:r>
          </a:p>
          <a:p>
            <a:pPr algn="just" fontAlgn="auto">
              <a:spcBef>
                <a:spcPts val="0"/>
              </a:spcBef>
              <a:spcAft>
                <a:spcPts val="600"/>
              </a:spcAft>
              <a:defRPr/>
            </a:pPr>
            <a:r>
              <a:rPr lang="en-US" sz="2800" dirty="0">
                <a:latin typeface="Helvetica Narrow" pitchFamily="34" charset="0"/>
              </a:rPr>
              <a:t>1. Skin and fasciae</a:t>
            </a:r>
          </a:p>
          <a:p>
            <a:pPr algn="just" fontAlgn="auto">
              <a:spcBef>
                <a:spcPts val="0"/>
              </a:spcBef>
              <a:spcAft>
                <a:spcPts val="600"/>
              </a:spcAft>
              <a:defRPr/>
            </a:pPr>
            <a:r>
              <a:rPr lang="en-US" sz="2800" dirty="0">
                <a:latin typeface="Helvetica Narrow" pitchFamily="34" charset="0"/>
              </a:rPr>
              <a:t>2. Parotid gland</a:t>
            </a:r>
          </a:p>
          <a:p>
            <a:pPr algn="just" fontAlgn="auto">
              <a:spcBef>
                <a:spcPts val="0"/>
              </a:spcBef>
              <a:spcAft>
                <a:spcPts val="600"/>
              </a:spcAft>
              <a:defRPr/>
            </a:pPr>
            <a:r>
              <a:rPr lang="en-US" sz="2800" dirty="0">
                <a:latin typeface="Helvetica Narrow" pitchFamily="34" charset="0"/>
              </a:rPr>
              <a:t>3. Temporal branches of the facial nerve.</a:t>
            </a:r>
          </a:p>
          <a:p>
            <a:pPr algn="just" fontAlgn="auto">
              <a:lnSpc>
                <a:spcPct val="150000"/>
              </a:lnSpc>
              <a:spcBef>
                <a:spcPts val="0"/>
              </a:spcBef>
              <a:spcAft>
                <a:spcPts val="600"/>
              </a:spcAft>
              <a:defRPr/>
            </a:pPr>
            <a:r>
              <a:rPr lang="en-US" sz="2800" b="1" dirty="0">
                <a:solidFill>
                  <a:srgbClr val="C00000"/>
                </a:solidFill>
                <a:latin typeface="Helvetica Narrow" pitchFamily="34" charset="0"/>
              </a:rPr>
              <a:t>Medial</a:t>
            </a:r>
          </a:p>
          <a:p>
            <a:pPr marL="342900" indent="-342900" algn="just" fontAlgn="auto">
              <a:spcBef>
                <a:spcPts val="0"/>
              </a:spcBef>
              <a:spcAft>
                <a:spcPts val="600"/>
              </a:spcAft>
              <a:defRPr/>
            </a:pPr>
            <a:r>
              <a:rPr lang="en-US" sz="2800" dirty="0">
                <a:latin typeface="Helvetica Narrow" pitchFamily="34" charset="0"/>
              </a:rPr>
              <a:t>1.	The tympanic plate </a:t>
            </a:r>
          </a:p>
          <a:p>
            <a:pPr marL="342900" indent="-342900" algn="just" fontAlgn="auto">
              <a:spcBef>
                <a:spcPts val="0"/>
              </a:spcBef>
              <a:spcAft>
                <a:spcPts val="600"/>
              </a:spcAft>
              <a:defRPr/>
            </a:pPr>
            <a:r>
              <a:rPr lang="en-US" sz="2800" dirty="0">
                <a:latin typeface="Helvetica Narrow" pitchFamily="34" charset="0"/>
              </a:rPr>
              <a:t>2.	Spine of the sphenoid</a:t>
            </a:r>
          </a:p>
          <a:p>
            <a:pPr marL="342900" indent="-342900" algn="just" fontAlgn="auto">
              <a:spcBef>
                <a:spcPts val="0"/>
              </a:spcBef>
              <a:spcAft>
                <a:spcPts val="600"/>
              </a:spcAft>
              <a:defRPr/>
            </a:pPr>
            <a:r>
              <a:rPr lang="en-US" sz="2800" dirty="0">
                <a:latin typeface="Helvetica Narrow" pitchFamily="34" charset="0"/>
              </a:rPr>
              <a:t>3.	Auriculotemporal and chorda tympani nerves.</a:t>
            </a:r>
          </a:p>
          <a:p>
            <a:pPr marL="342900" indent="-342900" algn="just" fontAlgn="auto">
              <a:spcBef>
                <a:spcPts val="0"/>
              </a:spcBef>
              <a:spcAft>
                <a:spcPts val="600"/>
              </a:spcAft>
              <a:defRPr/>
            </a:pPr>
            <a:r>
              <a:rPr lang="en-US" sz="2800" dirty="0">
                <a:latin typeface="Helvetica Narrow" pitchFamily="34" charset="0"/>
              </a:rPr>
              <a:t>4.	Middle meningeal artery </a:t>
            </a:r>
          </a:p>
        </p:txBody>
      </p:sp>
    </p:spTree>
    <p:extLst>
      <p:ext uri="{BB962C8B-B14F-4D97-AF65-F5344CB8AC3E}">
        <p14:creationId xmlns:p14="http://schemas.microsoft.com/office/powerpoint/2010/main" val="2365250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14313" y="357188"/>
            <a:ext cx="8786812"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r>
              <a:rPr lang="en-US" sz="2800" b="1" dirty="0">
                <a:solidFill>
                  <a:srgbClr val="C00000"/>
                </a:solidFill>
                <a:latin typeface="Helvetica Narrow" pitchFamily="34" charset="0"/>
              </a:rPr>
              <a:t>Anterior</a:t>
            </a:r>
          </a:p>
          <a:p>
            <a:pPr marL="342900" indent="-342900" algn="just"/>
            <a:r>
              <a:rPr lang="en-US" sz="2800" dirty="0">
                <a:latin typeface="Helvetica Narrow" pitchFamily="34" charset="0"/>
              </a:rPr>
              <a:t>1.	Lateral pterygoid</a:t>
            </a:r>
          </a:p>
          <a:p>
            <a:pPr marL="342900" indent="-342900" algn="just"/>
            <a:r>
              <a:rPr lang="en-US" sz="2800" dirty="0">
                <a:latin typeface="Helvetica Narrow" pitchFamily="34" charset="0"/>
              </a:rPr>
              <a:t>2.	Masseteric nerve and artery</a:t>
            </a:r>
          </a:p>
          <a:p>
            <a:pPr marL="342900" indent="-342900" algn="just">
              <a:lnSpc>
                <a:spcPct val="150000"/>
              </a:lnSpc>
            </a:pPr>
            <a:r>
              <a:rPr lang="en-US" sz="2800" b="1" dirty="0">
                <a:solidFill>
                  <a:srgbClr val="C00000"/>
                </a:solidFill>
                <a:latin typeface="Helvetica Narrow" pitchFamily="34" charset="0"/>
              </a:rPr>
              <a:t>Posterior</a:t>
            </a:r>
          </a:p>
          <a:p>
            <a:pPr marL="342900" indent="-342900" algn="just"/>
            <a:r>
              <a:rPr lang="en-US" sz="2800" dirty="0">
                <a:latin typeface="Helvetica Narrow" pitchFamily="34" charset="0"/>
              </a:rPr>
              <a:t>1.	The parotid gland separates the joint from the external auditory meatus</a:t>
            </a:r>
          </a:p>
          <a:p>
            <a:pPr marL="342900" indent="-342900" algn="just"/>
            <a:r>
              <a:rPr lang="en-US" sz="2800" dirty="0">
                <a:latin typeface="Helvetica Narrow" pitchFamily="34" charset="0"/>
              </a:rPr>
              <a:t>2.	Superficial temporal vessels</a:t>
            </a:r>
          </a:p>
          <a:p>
            <a:pPr marL="342900" indent="-342900" algn="just"/>
            <a:r>
              <a:rPr lang="en-US" sz="2800" dirty="0">
                <a:latin typeface="Helvetica Narrow" pitchFamily="34" charset="0"/>
              </a:rPr>
              <a:t>3.	Auriculotemporal nerve</a:t>
            </a:r>
            <a:endParaRPr lang="en-US" sz="2800" i="1" dirty="0">
              <a:latin typeface="Helvetica Narrow" pitchFamily="34" charset="0"/>
            </a:endParaRPr>
          </a:p>
          <a:p>
            <a:pPr marL="342900" indent="-342900" algn="just">
              <a:lnSpc>
                <a:spcPct val="150000"/>
              </a:lnSpc>
            </a:pPr>
            <a:r>
              <a:rPr lang="en-US" sz="2800" b="1" dirty="0">
                <a:solidFill>
                  <a:srgbClr val="C00000"/>
                </a:solidFill>
                <a:latin typeface="Helvetica Narrow" pitchFamily="34" charset="0"/>
              </a:rPr>
              <a:t>Superior</a:t>
            </a:r>
          </a:p>
          <a:p>
            <a:pPr marL="342900" indent="-342900" algn="just"/>
            <a:r>
              <a:rPr lang="en-US" sz="2800" dirty="0">
                <a:latin typeface="Helvetica Narrow" pitchFamily="34" charset="0"/>
              </a:rPr>
              <a:t>1.	Middle cranial </a:t>
            </a:r>
            <a:r>
              <a:rPr lang="en-US" sz="2800" dirty="0" err="1">
                <a:latin typeface="Helvetica Narrow" pitchFamily="34" charset="0"/>
              </a:rPr>
              <a:t>fossa</a:t>
            </a:r>
            <a:endParaRPr lang="en-US" sz="2800" dirty="0">
              <a:latin typeface="Helvetica Narrow" pitchFamily="34" charset="0"/>
            </a:endParaRPr>
          </a:p>
          <a:p>
            <a:pPr marL="342900" indent="-342900" algn="just"/>
            <a:r>
              <a:rPr lang="en-US" sz="2800" dirty="0">
                <a:latin typeface="Helvetica Narrow" pitchFamily="34" charset="0"/>
              </a:rPr>
              <a:t>2.	Middle meningeal vessels.</a:t>
            </a:r>
          </a:p>
          <a:p>
            <a:pPr marL="342900" indent="-342900" algn="just">
              <a:lnSpc>
                <a:spcPct val="150000"/>
              </a:lnSpc>
            </a:pPr>
            <a:r>
              <a:rPr lang="en-US" sz="2800" b="1" dirty="0">
                <a:solidFill>
                  <a:srgbClr val="C00000"/>
                </a:solidFill>
                <a:latin typeface="Helvetica Narrow" pitchFamily="34" charset="0"/>
              </a:rPr>
              <a:t>Inferior</a:t>
            </a:r>
          </a:p>
          <a:p>
            <a:pPr marL="342900" indent="-342900" algn="just"/>
            <a:r>
              <a:rPr lang="en-US" sz="2800" dirty="0">
                <a:latin typeface="Helvetica Narrow" pitchFamily="34" charset="0"/>
              </a:rPr>
              <a:t>Maxillary artery and vein.</a:t>
            </a:r>
          </a:p>
        </p:txBody>
      </p:sp>
    </p:spTree>
    <p:extLst>
      <p:ext uri="{BB962C8B-B14F-4D97-AF65-F5344CB8AC3E}">
        <p14:creationId xmlns:p14="http://schemas.microsoft.com/office/powerpoint/2010/main" val="3049644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COMPETENCY</a:t>
            </a:r>
            <a:endParaRPr lang="en-US" dirty="0">
              <a:solidFill>
                <a:srgbClr val="0066FF"/>
              </a:solidFill>
            </a:endParaRPr>
          </a:p>
        </p:txBody>
      </p:sp>
      <p:sp>
        <p:nvSpPr>
          <p:cNvPr id="3" name="Content Placeholder 2"/>
          <p:cNvSpPr>
            <a:spLocks noGrp="1"/>
          </p:cNvSpPr>
          <p:nvPr>
            <p:ph idx="1"/>
          </p:nvPr>
        </p:nvSpPr>
        <p:spPr>
          <a:xfrm>
            <a:off x="500034" y="1500174"/>
            <a:ext cx="8186766" cy="4625989"/>
          </a:xfrm>
        </p:spPr>
        <p:txBody>
          <a:bodyPr>
            <a:normAutofit/>
          </a:bodyPr>
          <a:lstStyle/>
          <a:p>
            <a:pPr>
              <a:buNone/>
            </a:pPr>
            <a:r>
              <a:rPr lang="en-US" sz="2800" dirty="0" smtClean="0"/>
              <a:t>1.AN33.2 Describe &amp; demonstrate attachments, direction of fibres, nerve supply and actions of muscles of mastication</a:t>
            </a:r>
          </a:p>
          <a:p>
            <a:pPr>
              <a:buNone/>
            </a:pPr>
            <a:r>
              <a:rPr lang="en-US" sz="2800" dirty="0" smtClean="0"/>
              <a:t>2.AN33.3 Describe &amp; demonstrate articulating surface, type &amp; movements of temporomandibular joint</a:t>
            </a:r>
          </a:p>
          <a:p>
            <a:pPr>
              <a:buNone/>
            </a:pPr>
            <a:r>
              <a:rPr lang="en-US" sz="2800" dirty="0" smtClean="0"/>
              <a:t>3.AN33.4 Explain the clinical significance of pterygoid venous plexus.</a:t>
            </a:r>
          </a:p>
          <a:p>
            <a:pPr>
              <a:buNone/>
            </a:pPr>
            <a:r>
              <a:rPr lang="en-US" sz="2800" dirty="0" smtClean="0"/>
              <a:t>4.AN33.5 Describe the features of dislocation of temporomandibular joint</a:t>
            </a:r>
            <a:endParaRPr lang="en-US" sz="2800" dirty="0">
              <a:solidFill>
                <a:srgbClr val="0066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42875" y="5813425"/>
            <a:ext cx="8858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latin typeface="Helvetica Narrow" pitchFamily="34" charset="0"/>
              </a:rPr>
              <a:t>Medial relations of temporomandibular joint seen. Inset shows other relations of the joint</a:t>
            </a:r>
            <a:endParaRPr lang="en-US" sz="2200" dirty="0">
              <a:latin typeface="Helvetica Narrow" pitchFamily="34" charset="0"/>
            </a:endParaRPr>
          </a:p>
        </p:txBody>
      </p:sp>
      <p:pic>
        <p:nvPicPr>
          <p:cNvPr id="31747" name="Picture 2" descr="D:\Shared\6-1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500063"/>
            <a:ext cx="9040812"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732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14313" y="500062"/>
            <a:ext cx="3214679" cy="62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Aft>
                <a:spcPts val="600"/>
              </a:spcAft>
            </a:pPr>
            <a:r>
              <a:rPr lang="en-US" sz="2800" b="1" dirty="0">
                <a:solidFill>
                  <a:srgbClr val="C00000"/>
                </a:solidFill>
                <a:latin typeface="Helvetica Narrow" pitchFamily="34" charset="0"/>
              </a:rPr>
              <a:t>Blood Supply</a:t>
            </a:r>
          </a:p>
          <a:p>
            <a:pPr algn="just">
              <a:spcAft>
                <a:spcPts val="600"/>
              </a:spcAft>
            </a:pPr>
            <a:r>
              <a:rPr lang="en-US" sz="2800" dirty="0">
                <a:latin typeface="Helvetica Narrow" pitchFamily="34" charset="0"/>
              </a:rPr>
              <a:t>Branches from superficial temporal and maxillary arteries. Veins follow the arteries</a:t>
            </a:r>
            <a:r>
              <a:rPr lang="en-US" sz="2800" dirty="0" smtClean="0">
                <a:latin typeface="Helvetica Narrow" pitchFamily="34" charset="0"/>
              </a:rPr>
              <a:t>.</a:t>
            </a:r>
          </a:p>
          <a:p>
            <a:pPr algn="just">
              <a:spcAft>
                <a:spcPts val="600"/>
              </a:spcAft>
            </a:pPr>
            <a:endParaRPr lang="en-US" sz="2800" dirty="0" smtClean="0">
              <a:latin typeface="Helvetica Narrow" pitchFamily="34" charset="0"/>
            </a:endParaRPr>
          </a:p>
          <a:p>
            <a:pPr algn="just">
              <a:spcAft>
                <a:spcPts val="600"/>
              </a:spcAft>
            </a:pPr>
            <a:endParaRPr lang="en-US" sz="2800" dirty="0">
              <a:latin typeface="Helvetica Narrow" pitchFamily="34" charset="0"/>
            </a:endParaRPr>
          </a:p>
          <a:p>
            <a:pPr algn="just">
              <a:lnSpc>
                <a:spcPct val="150000"/>
              </a:lnSpc>
              <a:spcAft>
                <a:spcPts val="600"/>
              </a:spcAft>
            </a:pPr>
            <a:r>
              <a:rPr lang="en-US" sz="2800" b="1" dirty="0">
                <a:solidFill>
                  <a:srgbClr val="C00000"/>
                </a:solidFill>
                <a:latin typeface="Helvetica Narrow" pitchFamily="34" charset="0"/>
              </a:rPr>
              <a:t>Nerve Supply</a:t>
            </a:r>
          </a:p>
          <a:p>
            <a:pPr algn="just">
              <a:spcAft>
                <a:spcPts val="600"/>
              </a:spcAft>
            </a:pPr>
            <a:r>
              <a:rPr lang="en-US" sz="2800" dirty="0">
                <a:latin typeface="Helvetica Narrow" pitchFamily="34" charset="0"/>
              </a:rPr>
              <a:t>Auriculotemporal nerve and masseteric nerve</a:t>
            </a:r>
            <a:r>
              <a:rPr lang="en-US" sz="2800" dirty="0" smtClean="0">
                <a:latin typeface="Helvetica Narrow" pitchFamily="34" charset="0"/>
              </a:rPr>
              <a:t>.</a:t>
            </a:r>
            <a:endParaRPr lang="en-US" sz="2800" dirty="0">
              <a:latin typeface="Helvetica Narrow" pitchFamily="34" charset="0"/>
            </a:endParaRPr>
          </a:p>
        </p:txBody>
      </p:sp>
      <p:pic>
        <p:nvPicPr>
          <p:cNvPr id="3"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984208" y="1714488"/>
            <a:ext cx="4894067" cy="3143272"/>
          </a:xfrm>
          <a:prstGeom prst="rect">
            <a:avLst/>
          </a:prstGeom>
        </p:spPr>
      </p:pic>
    </p:spTree>
    <p:extLst>
      <p:ext uri="{BB962C8B-B14F-4D97-AF65-F5344CB8AC3E}">
        <p14:creationId xmlns:p14="http://schemas.microsoft.com/office/powerpoint/2010/main" val="1558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Helvetica Narrow" pitchFamily="34" charset="0"/>
              </a:rPr>
              <a:t>Movements</a:t>
            </a:r>
            <a:endParaRPr lang="en-US" dirty="0"/>
          </a:p>
        </p:txBody>
      </p:sp>
      <p:sp>
        <p:nvSpPr>
          <p:cNvPr id="3" name="Content Placeholder 2"/>
          <p:cNvSpPr>
            <a:spLocks noGrp="1"/>
          </p:cNvSpPr>
          <p:nvPr>
            <p:ph idx="1"/>
          </p:nvPr>
        </p:nvSpPr>
        <p:spPr/>
        <p:txBody>
          <a:bodyPr/>
          <a:lstStyle/>
          <a:p>
            <a:pPr algn="just">
              <a:spcAft>
                <a:spcPts val="600"/>
              </a:spcAft>
            </a:pPr>
            <a:r>
              <a:rPr lang="en-US" dirty="0" smtClean="0">
                <a:latin typeface="Helvetica Narrow" pitchFamily="34" charset="0"/>
              </a:rPr>
              <a:t>.  Depression (open mouth)</a:t>
            </a:r>
          </a:p>
          <a:p>
            <a:pPr algn="just">
              <a:spcAft>
                <a:spcPts val="600"/>
              </a:spcAft>
            </a:pPr>
            <a:r>
              <a:rPr lang="en-US" dirty="0" smtClean="0">
                <a:latin typeface="Helvetica Narrow" pitchFamily="34" charset="0"/>
              </a:rPr>
              <a:t>2.  Elevation (closed mouth)</a:t>
            </a:r>
          </a:p>
          <a:p>
            <a:pPr algn="just">
              <a:spcAft>
                <a:spcPts val="600"/>
              </a:spcAft>
            </a:pPr>
            <a:r>
              <a:rPr lang="en-US" dirty="0" smtClean="0">
                <a:latin typeface="Helvetica Narrow" pitchFamily="34" charset="0"/>
              </a:rPr>
              <a:t>3.  Protrusion (protraction of chin) </a:t>
            </a:r>
          </a:p>
          <a:p>
            <a:pPr algn="just">
              <a:spcAft>
                <a:spcPts val="600"/>
              </a:spcAft>
            </a:pPr>
            <a:r>
              <a:rPr lang="en-US" dirty="0" smtClean="0">
                <a:latin typeface="Helvetica Narrow" pitchFamily="34" charset="0"/>
              </a:rPr>
              <a:t>4.  Retraction (retraction of chin)</a:t>
            </a:r>
          </a:p>
          <a:p>
            <a:pPr algn="just">
              <a:spcAft>
                <a:spcPts val="600"/>
              </a:spcAft>
            </a:pPr>
            <a:r>
              <a:rPr lang="en-US" dirty="0" smtClean="0">
                <a:latin typeface="Helvetica Narrow" pitchFamily="34" charset="0"/>
              </a:rPr>
              <a:t>5.  Lateral or side to side movements during chewing or grinding.</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71438" y="6130925"/>
            <a:ext cx="900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latin typeface="Helvetica Narrow" pitchFamily="34" charset="0"/>
              </a:rPr>
              <a:t>Movements in lower and upper compartments during opening of the mouth</a:t>
            </a:r>
          </a:p>
        </p:txBody>
      </p:sp>
      <p:pic>
        <p:nvPicPr>
          <p:cNvPr id="33795" name="Picture 2" descr="D:\VIKRANT SHARMA\Krishna Garg Mam\BDC Presentation\BDC Presentation\Volume 3_BDC\6-1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071563"/>
            <a:ext cx="88550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487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14313" y="500063"/>
            <a:ext cx="857250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600"/>
              </a:spcAft>
            </a:pPr>
            <a:r>
              <a:rPr lang="en-US" sz="2800" b="1" dirty="0">
                <a:solidFill>
                  <a:srgbClr val="C00000"/>
                </a:solidFill>
                <a:latin typeface="Helvetica Narrow" pitchFamily="34" charset="0"/>
              </a:rPr>
              <a:t>Muscles Producing </a:t>
            </a:r>
            <a:r>
              <a:rPr lang="en-US" sz="2800" b="1" dirty="0" smtClean="0">
                <a:solidFill>
                  <a:srgbClr val="C00000"/>
                </a:solidFill>
                <a:latin typeface="Helvetica Narrow" pitchFamily="34" charset="0"/>
              </a:rPr>
              <a:t>Movements</a:t>
            </a:r>
          </a:p>
          <a:p>
            <a:pPr algn="just">
              <a:lnSpc>
                <a:spcPct val="150000"/>
              </a:lnSpc>
              <a:spcAft>
                <a:spcPts val="600"/>
              </a:spcAft>
            </a:pPr>
            <a:r>
              <a:rPr lang="en-US" sz="2800" b="1" dirty="0" smtClean="0">
                <a:solidFill>
                  <a:srgbClr val="C00000"/>
                </a:solidFill>
                <a:latin typeface="Helvetica Narrow" pitchFamily="34" charset="0"/>
              </a:rPr>
              <a:t>1)</a:t>
            </a:r>
            <a:r>
              <a:rPr lang="en-US" sz="2800" b="1" dirty="0" smtClean="0">
                <a:solidFill>
                  <a:srgbClr val="FF0000"/>
                </a:solidFill>
                <a:latin typeface="Helvetica Narrow" pitchFamily="34" charset="0"/>
              </a:rPr>
              <a:t>Depression</a:t>
            </a:r>
            <a:r>
              <a:rPr lang="en-US" sz="2800" dirty="0" smtClean="0">
                <a:latin typeface="Helvetica Narrow" pitchFamily="34" charset="0"/>
              </a:rPr>
              <a:t> -lateral </a:t>
            </a:r>
            <a:r>
              <a:rPr lang="en-US" sz="2800" dirty="0">
                <a:latin typeface="Helvetica Narrow" pitchFamily="34" charset="0"/>
              </a:rPr>
              <a:t>pterygoid. </a:t>
            </a:r>
            <a:endParaRPr lang="en-US" sz="2800" dirty="0" smtClean="0">
              <a:latin typeface="Helvetica Narrow" pitchFamily="34" charset="0"/>
            </a:endParaRPr>
          </a:p>
          <a:p>
            <a:pPr algn="just">
              <a:lnSpc>
                <a:spcPct val="150000"/>
              </a:lnSpc>
              <a:spcAft>
                <a:spcPts val="600"/>
              </a:spcAft>
            </a:pPr>
            <a:r>
              <a:rPr lang="en-US" sz="2800" dirty="0" smtClean="0">
                <a:latin typeface="Helvetica Narrow" pitchFamily="34" charset="0"/>
              </a:rPr>
              <a:t>The </a:t>
            </a:r>
            <a:r>
              <a:rPr lang="en-US" sz="2800" dirty="0">
                <a:latin typeface="Helvetica Narrow" pitchFamily="34" charset="0"/>
              </a:rPr>
              <a:t>digastric, geniohyoid and </a:t>
            </a:r>
            <a:r>
              <a:rPr lang="en-US" sz="2800" dirty="0" err="1">
                <a:latin typeface="Helvetica Narrow" pitchFamily="34" charset="0"/>
              </a:rPr>
              <a:t>mylohyoid</a:t>
            </a:r>
            <a:r>
              <a:rPr lang="en-US" sz="2800" dirty="0">
                <a:latin typeface="Helvetica Narrow" pitchFamily="34" charset="0"/>
              </a:rPr>
              <a:t> muscles help</a:t>
            </a:r>
            <a:r>
              <a:rPr lang="en-US" sz="2800" dirty="0" smtClean="0">
                <a:latin typeface="Helvetica Narrow" pitchFamily="34" charset="0"/>
              </a:rPr>
              <a:t>.</a:t>
            </a:r>
          </a:p>
          <a:p>
            <a:pPr algn="just">
              <a:spcAft>
                <a:spcPts val="600"/>
              </a:spcAft>
              <a:buFont typeface="Symbol"/>
              <a:buChar char="¯"/>
            </a:pPr>
            <a:endParaRPr lang="en-US" sz="2800" dirty="0" smtClean="0">
              <a:latin typeface="Helvetica Narrow" pitchFamily="34" charset="0"/>
            </a:endParaRPr>
          </a:p>
          <a:p>
            <a:pPr algn="just">
              <a:spcAft>
                <a:spcPts val="600"/>
              </a:spcAft>
            </a:pPr>
            <a:r>
              <a:rPr lang="en-US" sz="2800" b="1" dirty="0" smtClean="0">
                <a:solidFill>
                  <a:srgbClr val="FF0000"/>
                </a:solidFill>
                <a:latin typeface="Helvetica Narrow" pitchFamily="34" charset="0"/>
              </a:rPr>
              <a:t>2)Elevation</a:t>
            </a:r>
            <a:r>
              <a:rPr lang="en-US" sz="2800" dirty="0" smtClean="0">
                <a:latin typeface="Helvetica Narrow" pitchFamily="34" charset="0"/>
              </a:rPr>
              <a:t>-</a:t>
            </a:r>
            <a:r>
              <a:rPr lang="en-US" sz="2800" dirty="0" err="1" smtClean="0">
                <a:latin typeface="Helvetica Narrow" pitchFamily="34" charset="0"/>
              </a:rPr>
              <a:t>Masseter</a:t>
            </a:r>
            <a:r>
              <a:rPr lang="en-US" sz="2800" dirty="0" smtClean="0">
                <a:latin typeface="Helvetica Narrow" pitchFamily="34" charset="0"/>
              </a:rPr>
              <a:t>, Medial </a:t>
            </a:r>
            <a:r>
              <a:rPr lang="en-US" sz="2800" dirty="0" err="1" smtClean="0">
                <a:latin typeface="Helvetica Narrow" pitchFamily="34" charset="0"/>
              </a:rPr>
              <a:t>Pterygoid,Temporalis</a:t>
            </a:r>
            <a:r>
              <a:rPr lang="en-US" sz="2800" dirty="0" smtClean="0">
                <a:latin typeface="Helvetica Narrow" pitchFamily="34" charset="0"/>
              </a:rPr>
              <a:t>, (MMT). </a:t>
            </a:r>
          </a:p>
          <a:p>
            <a:pPr algn="just">
              <a:spcAft>
                <a:spcPts val="600"/>
              </a:spcAft>
            </a:pPr>
            <a:r>
              <a:rPr lang="en-US" sz="2800" dirty="0" smtClean="0">
                <a:latin typeface="Helvetica Narrow" pitchFamily="34" charset="0"/>
              </a:rPr>
              <a:t>These </a:t>
            </a:r>
            <a:r>
              <a:rPr lang="en-US" sz="2800" dirty="0">
                <a:latin typeface="Helvetica Narrow" pitchFamily="34" charset="0"/>
              </a:rPr>
              <a:t>are </a:t>
            </a:r>
            <a:r>
              <a:rPr lang="en-US" sz="2800" dirty="0">
                <a:solidFill>
                  <a:srgbClr val="FF0000"/>
                </a:solidFill>
                <a:latin typeface="Helvetica Narrow" pitchFamily="34" charset="0"/>
              </a:rPr>
              <a:t>antigravity </a:t>
            </a:r>
            <a:r>
              <a:rPr lang="en-US" sz="2800" dirty="0">
                <a:latin typeface="Helvetica Narrow" pitchFamily="34" charset="0"/>
              </a:rPr>
              <a:t>muscles</a:t>
            </a:r>
            <a:r>
              <a:rPr lang="en-US" sz="2800" dirty="0" smtClean="0">
                <a:latin typeface="Helvetica Narrow" pitchFamily="34" charset="0"/>
              </a:rPr>
              <a:t>.</a:t>
            </a:r>
            <a:endParaRPr lang="en-US" sz="2800" dirty="0">
              <a:latin typeface="Helvetica Narrow" pitchFamily="34" charset="0"/>
            </a:endParaRPr>
          </a:p>
        </p:txBody>
      </p:sp>
    </p:spTree>
    <p:extLst>
      <p:ext uri="{BB962C8B-B14F-4D97-AF65-F5344CB8AC3E}">
        <p14:creationId xmlns:p14="http://schemas.microsoft.com/office/powerpoint/2010/main" val="662520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71438" y="6130925"/>
            <a:ext cx="900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dirty="0">
                <a:latin typeface="Helvetica Narrow" pitchFamily="34" charset="0"/>
              </a:rPr>
              <a:t>Movements of temporomandibular joint (arrows) by muscles of mastication</a:t>
            </a:r>
          </a:p>
        </p:txBody>
      </p:sp>
      <p:pic>
        <p:nvPicPr>
          <p:cNvPr id="35843" name="Picture 2" descr="D:\VIKRANT SHARMA\Krishna Garg Mam\BDC Presentation\BDC Presentation\Volume 3_BDC\6-1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785813"/>
            <a:ext cx="79025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114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spcAft>
                <a:spcPts val="600"/>
              </a:spcAft>
            </a:pPr>
            <a:r>
              <a:rPr lang="en-US" dirty="0" smtClean="0">
                <a:latin typeface="Symbol" pitchFamily="18" charset="2"/>
              </a:rPr>
              <a:t>¬</a:t>
            </a:r>
            <a:r>
              <a:rPr lang="en-US" dirty="0" smtClean="0">
                <a:latin typeface="Helvetica Narrow" pitchFamily="34" charset="0"/>
              </a:rPr>
              <a:t> </a:t>
            </a:r>
            <a:r>
              <a:rPr lang="en-US" b="1" dirty="0" smtClean="0">
                <a:solidFill>
                  <a:srgbClr val="FF0000"/>
                </a:solidFill>
                <a:latin typeface="Helvetica Narrow" pitchFamily="34" charset="0"/>
              </a:rPr>
              <a:t>Protrusion</a:t>
            </a:r>
            <a:r>
              <a:rPr lang="en-US" dirty="0" smtClean="0">
                <a:latin typeface="Helvetica Narrow" pitchFamily="34" charset="0"/>
              </a:rPr>
              <a:t> </a:t>
            </a:r>
          </a:p>
          <a:p>
            <a:pPr algn="just">
              <a:spcAft>
                <a:spcPts val="600"/>
              </a:spcAft>
            </a:pPr>
            <a:r>
              <a:rPr lang="en-US" dirty="0" smtClean="0">
                <a:latin typeface="Helvetica Narrow" pitchFamily="34" charset="0"/>
              </a:rPr>
              <a:t>lateral and medial pterygoids and superficial oblique fibres of masseter.</a:t>
            </a:r>
          </a:p>
          <a:p>
            <a:pPr algn="just">
              <a:spcAft>
                <a:spcPts val="600"/>
              </a:spcAft>
            </a:pPr>
            <a:r>
              <a:rPr lang="en-US" dirty="0" smtClean="0">
                <a:latin typeface="Symbol" pitchFamily="18" charset="2"/>
              </a:rPr>
              <a:t>®</a:t>
            </a:r>
            <a:r>
              <a:rPr lang="en-US" dirty="0" smtClean="0">
                <a:latin typeface="Helvetica Narrow" pitchFamily="34" charset="0"/>
              </a:rPr>
              <a:t> </a:t>
            </a:r>
            <a:r>
              <a:rPr lang="en-US" b="1" dirty="0" smtClean="0">
                <a:solidFill>
                  <a:srgbClr val="FF0000"/>
                </a:solidFill>
                <a:latin typeface="Helvetica Narrow" pitchFamily="34" charset="0"/>
              </a:rPr>
              <a:t>Retraction</a:t>
            </a:r>
            <a:r>
              <a:rPr lang="en-US" dirty="0" smtClean="0">
                <a:latin typeface="Helvetica Narrow" pitchFamily="34" charset="0"/>
              </a:rPr>
              <a:t> -Temporalis and masseter.</a:t>
            </a:r>
          </a:p>
          <a:p>
            <a:pPr algn="just">
              <a:spcAft>
                <a:spcPts val="600"/>
              </a:spcAft>
              <a:buNone/>
            </a:pPr>
            <a:r>
              <a:rPr lang="en-US" b="1" dirty="0" smtClean="0">
                <a:latin typeface="Helvetica Narrow" pitchFamily="34" charset="0"/>
              </a:rPr>
              <a:t>Lateral or side to side movements</a:t>
            </a:r>
          </a:p>
          <a:p>
            <a:pPr algn="just">
              <a:spcAft>
                <a:spcPts val="600"/>
              </a:spcAft>
            </a:pPr>
            <a:r>
              <a:rPr lang="en-US" dirty="0" smtClean="0">
                <a:latin typeface="Helvetica Narrow" pitchFamily="34" charset="0"/>
              </a:rPr>
              <a:t>Turning chin to left side by right lateral pterygoid  , right medial pterygoid vice versa</a:t>
            </a:r>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terygoid venous plexus এর ছবির ফলাফল"/>
          <p:cNvPicPr>
            <a:picLocks noChangeAspect="1" noChangeArrowheads="1"/>
          </p:cNvPicPr>
          <p:nvPr/>
        </p:nvPicPr>
        <p:blipFill>
          <a:blip r:embed="rId2"/>
          <a:srcRect/>
          <a:stretch>
            <a:fillRect/>
          </a:stretch>
        </p:blipFill>
        <p:spPr bwMode="auto">
          <a:xfrm>
            <a:off x="1857356" y="1857364"/>
            <a:ext cx="5638800" cy="4124326"/>
          </a:xfrm>
          <a:prstGeom prst="rect">
            <a:avLst/>
          </a:prstGeom>
          <a:noFill/>
        </p:spPr>
      </p:pic>
      <p:sp>
        <p:nvSpPr>
          <p:cNvPr id="3" name="TextBox 2"/>
          <p:cNvSpPr txBox="1"/>
          <p:nvPr/>
        </p:nvSpPr>
        <p:spPr>
          <a:xfrm>
            <a:off x="500034" y="1"/>
            <a:ext cx="7929618" cy="1569660"/>
          </a:xfrm>
          <a:prstGeom prst="rect">
            <a:avLst/>
          </a:prstGeom>
          <a:noFill/>
        </p:spPr>
        <p:txBody>
          <a:bodyPr wrap="square" rtlCol="0">
            <a:spAutoFit/>
          </a:bodyPr>
          <a:lstStyle/>
          <a:p>
            <a:r>
              <a:rPr lang="en-US" sz="3200" b="1" dirty="0" smtClean="0"/>
              <a:t>Pterygoid venus plexus:</a:t>
            </a:r>
            <a:r>
              <a:rPr lang="en-US" sz="3200" dirty="0" smtClean="0"/>
              <a:t> situated between temporalis muscle &amp; lateral pterygoid &amp; partly between two pterygoid muscle.</a:t>
            </a:r>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500063"/>
            <a:ext cx="8572500" cy="4893647"/>
          </a:xfrm>
          <a:prstGeom prst="rect">
            <a:avLst/>
          </a:prstGeom>
        </p:spPr>
        <p:txBody>
          <a:bodyPr>
            <a:spAutoFit/>
          </a:bodyPr>
          <a:lstStyle/>
          <a:p>
            <a:pPr algn="just" fontAlgn="auto">
              <a:spcBef>
                <a:spcPts val="0"/>
              </a:spcBef>
              <a:spcAft>
                <a:spcPts val="600"/>
              </a:spcAft>
              <a:defRPr/>
            </a:pPr>
            <a:r>
              <a:rPr lang="en-US" sz="2800" b="1" dirty="0">
                <a:solidFill>
                  <a:srgbClr val="C00000"/>
                </a:solidFill>
                <a:latin typeface="Helvetica Narrow" pitchFamily="34" charset="0"/>
              </a:rPr>
              <a:t>CLINICAL ANATOMY</a:t>
            </a:r>
          </a:p>
          <a:p>
            <a:pPr marL="406400" indent="-406400" algn="just" fontAlgn="auto">
              <a:spcBef>
                <a:spcPts val="0"/>
              </a:spcBef>
              <a:spcAft>
                <a:spcPts val="600"/>
              </a:spcAft>
              <a:defRPr/>
            </a:pPr>
            <a:r>
              <a:rPr lang="en-US" sz="2800" dirty="0">
                <a:latin typeface="Helvetica Narrow" pitchFamily="34" charset="0"/>
              </a:rPr>
              <a:t>•	Dislocation of mandible: </a:t>
            </a:r>
          </a:p>
          <a:p>
            <a:pPr marL="406400" indent="-406400" algn="just" fontAlgn="auto">
              <a:spcBef>
                <a:spcPts val="0"/>
              </a:spcBef>
              <a:spcAft>
                <a:spcPts val="600"/>
              </a:spcAft>
              <a:defRPr/>
            </a:pPr>
            <a:r>
              <a:rPr lang="en-US" sz="2800" dirty="0">
                <a:latin typeface="Helvetica Narrow" pitchFamily="34" charset="0"/>
              </a:rPr>
              <a:t>•	In operations on the temporomandibular joint, the VII nerve and auriculotemporal  nerve, branch of mandibular division of V should be preserved with care</a:t>
            </a:r>
            <a:r>
              <a:rPr lang="en-US" sz="2800" dirty="0" smtClean="0">
                <a:latin typeface="Helvetica Narrow" pitchFamily="34" charset="0"/>
              </a:rPr>
              <a:t>.</a:t>
            </a:r>
          </a:p>
          <a:p>
            <a:pPr marL="406400" indent="-406400" algn="just">
              <a:spcAft>
                <a:spcPts val="600"/>
              </a:spcAft>
              <a:defRPr/>
            </a:pPr>
            <a:r>
              <a:rPr lang="en-US" sz="3200" dirty="0" smtClean="0"/>
              <a:t>Derangement  of articular disc may result in injury like overclosure &amp; gives rise to clicking &amp; pain during movement of jaw.</a:t>
            </a:r>
          </a:p>
          <a:p>
            <a:pPr marL="406400" indent="-406400" algn="just" fontAlgn="auto">
              <a:spcBef>
                <a:spcPts val="0"/>
              </a:spcBef>
              <a:spcAft>
                <a:spcPts val="600"/>
              </a:spcAft>
              <a:defRPr/>
            </a:pPr>
            <a:endParaRPr lang="en-US" sz="2800" dirty="0">
              <a:latin typeface="Helvetica Narrow" pitchFamily="34" charset="0"/>
            </a:endParaRPr>
          </a:p>
        </p:txBody>
      </p:sp>
    </p:spTree>
    <p:extLst>
      <p:ext uri="{BB962C8B-B14F-4D97-AF65-F5344CB8AC3E}">
        <p14:creationId xmlns:p14="http://schemas.microsoft.com/office/powerpoint/2010/main" val="3829399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oj\Desktop\mjarthritis.jpg"/>
          <p:cNvPicPr>
            <a:picLocks noChangeAspect="1" noChangeArrowheads="1"/>
          </p:cNvPicPr>
          <p:nvPr/>
        </p:nvPicPr>
        <p:blipFill>
          <a:blip r:embed="rId2"/>
          <a:srcRect b="20555"/>
          <a:stretch>
            <a:fillRect/>
          </a:stretch>
        </p:blipFill>
        <p:spPr bwMode="auto">
          <a:xfrm>
            <a:off x="1428728" y="1142984"/>
            <a:ext cx="7286676" cy="57150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 L O</a:t>
            </a:r>
            <a:endParaRPr lang="en-US" dirty="0">
              <a:solidFill>
                <a:schemeClr val="accent1"/>
              </a:solidFill>
            </a:endParaRPr>
          </a:p>
        </p:txBody>
      </p:sp>
      <p:sp>
        <p:nvSpPr>
          <p:cNvPr id="3" name="Content Placeholder 2"/>
          <p:cNvSpPr>
            <a:spLocks noGrp="1"/>
          </p:cNvSpPr>
          <p:nvPr>
            <p:ph idx="1"/>
          </p:nvPr>
        </p:nvSpPr>
        <p:spPr/>
        <p:txBody>
          <a:bodyPr/>
          <a:lstStyle/>
          <a:p>
            <a:pPr>
              <a:buNone/>
            </a:pPr>
            <a:r>
              <a:rPr lang="en-IN" b="1" dirty="0" smtClean="0"/>
              <a:t>At the end of session phase 1 MBBS students should be able to</a:t>
            </a:r>
          </a:p>
          <a:p>
            <a:pPr>
              <a:buNone/>
            </a:pPr>
            <a:r>
              <a:rPr lang="en-IN" dirty="0" smtClean="0"/>
              <a:t>Describe the T-M joint a)type &amp; articular </a:t>
            </a:r>
            <a:r>
              <a:rPr lang="en-IN" smtClean="0"/>
              <a:t>surfacess.</a:t>
            </a:r>
            <a:endParaRPr lang="en-IN" dirty="0" smtClean="0"/>
          </a:p>
          <a:p>
            <a:pPr>
              <a:buNone/>
            </a:pPr>
            <a:r>
              <a:rPr lang="en-IN" dirty="0" smtClean="0"/>
              <a:t>b)Ligaments</a:t>
            </a:r>
          </a:p>
          <a:p>
            <a:pPr>
              <a:buNone/>
            </a:pPr>
            <a:r>
              <a:rPr lang="en-IN" dirty="0" smtClean="0"/>
              <a:t>c)Relations</a:t>
            </a:r>
          </a:p>
          <a:p>
            <a:pPr>
              <a:buNone/>
            </a:pPr>
            <a:r>
              <a:rPr lang="en-IN" dirty="0" smtClean="0"/>
              <a:t>d)Movements &amp; muscles producing them.</a:t>
            </a:r>
          </a:p>
          <a:p>
            <a:pPr>
              <a:buNone/>
            </a:pPr>
            <a:r>
              <a:rPr lang="en-IN" dirty="0" smtClean="0"/>
              <a:t>e)Applied anatomy.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6130925"/>
            <a:ext cx="900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dirty="0">
                <a:latin typeface="Helvetica Narrow" pitchFamily="34" charset="0"/>
              </a:rPr>
              <a:t>Close relation of the two nerves to the temporomandibular joint</a:t>
            </a:r>
          </a:p>
        </p:txBody>
      </p:sp>
      <p:pic>
        <p:nvPicPr>
          <p:cNvPr id="37891" name="Picture 2" descr="D:\VIKRANT SHARMA\Krishna Garg Mam\BDC Presentation\BDC Presentation\Volume 3_BDC\6-15.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28625"/>
            <a:ext cx="7005638"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243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N" b="1" dirty="0" smtClean="0">
                <a:solidFill>
                  <a:srgbClr val="FF0000"/>
                </a:solidFill>
              </a:rPr>
              <a:t>1)All muscles causing elevation of mandible except</a:t>
            </a:r>
            <a:endParaRPr lang="en-IN" b="1"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en-IN" sz="4000" dirty="0" smtClean="0"/>
              <a:t>Lateral </a:t>
            </a:r>
            <a:r>
              <a:rPr lang="en-IN" sz="4000" dirty="0" err="1" smtClean="0"/>
              <a:t>pterygoid</a:t>
            </a:r>
            <a:endParaRPr lang="en-IN" sz="4000" dirty="0" smtClean="0"/>
          </a:p>
          <a:p>
            <a:pPr marL="514350" indent="-514350">
              <a:buFont typeface="+mj-lt"/>
              <a:buAutoNum type="alphaLcParenR"/>
            </a:pPr>
            <a:r>
              <a:rPr lang="en-IN" sz="4000" dirty="0" smtClean="0"/>
              <a:t>Medial </a:t>
            </a:r>
            <a:r>
              <a:rPr lang="en-IN" sz="4000" dirty="0" err="1" smtClean="0"/>
              <a:t>pterygoid</a:t>
            </a:r>
            <a:endParaRPr lang="en-IN" sz="4000" dirty="0" smtClean="0"/>
          </a:p>
          <a:p>
            <a:pPr marL="514350" indent="-514350">
              <a:buFont typeface="+mj-lt"/>
              <a:buAutoNum type="alphaLcParenR"/>
            </a:pPr>
            <a:r>
              <a:rPr lang="en-IN" sz="4000" dirty="0" smtClean="0"/>
              <a:t>Masseter</a:t>
            </a:r>
          </a:p>
          <a:p>
            <a:pPr marL="514350" indent="-514350">
              <a:buFont typeface="+mj-lt"/>
              <a:buAutoNum type="alphaLcParenR"/>
            </a:pPr>
            <a:r>
              <a:rPr lang="en-IN" sz="4000" dirty="0" smtClean="0"/>
              <a:t>Temporalis</a:t>
            </a:r>
          </a:p>
          <a:p>
            <a:pPr marL="514350" indent="-514350">
              <a:buFont typeface="+mj-lt"/>
              <a:buAutoNum type="alphaLcParenR"/>
            </a:pPr>
            <a:endParaRPr lang="en-IN" sz="4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N" b="1" dirty="0" smtClean="0">
                <a:solidFill>
                  <a:srgbClr val="FF0000"/>
                </a:solidFill>
              </a:rPr>
              <a:t>2)Nerve supply of </a:t>
            </a:r>
            <a:r>
              <a:rPr lang="en-IN" b="1" dirty="0" err="1" smtClean="0">
                <a:solidFill>
                  <a:srgbClr val="FF0000"/>
                </a:solidFill>
              </a:rPr>
              <a:t>temporamandibular</a:t>
            </a:r>
            <a:r>
              <a:rPr lang="en-IN" b="1" dirty="0" smtClean="0">
                <a:solidFill>
                  <a:srgbClr val="FF0000"/>
                </a:solidFill>
              </a:rPr>
              <a:t> joint </a:t>
            </a:r>
            <a:endParaRPr lang="en-IN" b="1"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en-IN" sz="4000" dirty="0" smtClean="0"/>
              <a:t>Auriculotmeporal nerve</a:t>
            </a:r>
          </a:p>
          <a:p>
            <a:pPr marL="514350" indent="-514350">
              <a:buFont typeface="+mj-lt"/>
              <a:buAutoNum type="alphaLcParenR"/>
            </a:pPr>
            <a:r>
              <a:rPr lang="en-IN" sz="4000" dirty="0" smtClean="0"/>
              <a:t>Deep temporal nerve</a:t>
            </a:r>
          </a:p>
          <a:p>
            <a:pPr marL="514350" indent="-514350">
              <a:buFont typeface="+mj-lt"/>
              <a:buAutoNum type="alphaLcParenR"/>
            </a:pPr>
            <a:r>
              <a:rPr lang="en-IN" sz="4000" dirty="0" smtClean="0"/>
              <a:t>Buccal nerve</a:t>
            </a:r>
          </a:p>
          <a:p>
            <a:pPr marL="514350" indent="-514350">
              <a:buFont typeface="+mj-lt"/>
              <a:buAutoNum type="alphaLcParenR"/>
            </a:pPr>
            <a:r>
              <a:rPr lang="en-IN" sz="4000" dirty="0" smtClean="0"/>
              <a:t>Maxillary nerve</a:t>
            </a:r>
            <a:endParaRPr lang="en-IN"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rPr>
              <a:t>3)</a:t>
            </a:r>
            <a:r>
              <a:rPr lang="en-IN" b="1" dirty="0" err="1" smtClean="0">
                <a:solidFill>
                  <a:srgbClr val="FF0000"/>
                </a:solidFill>
              </a:rPr>
              <a:t>Sphenomandibular</a:t>
            </a:r>
            <a:r>
              <a:rPr lang="en-IN" b="1" dirty="0" smtClean="0">
                <a:solidFill>
                  <a:srgbClr val="FF0000"/>
                </a:solidFill>
              </a:rPr>
              <a:t> ligament related laterally to all structure except</a:t>
            </a:r>
            <a:endParaRPr lang="en-IN" b="1"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en-IN" sz="4000" dirty="0" smtClean="0"/>
              <a:t>Lateral </a:t>
            </a:r>
            <a:r>
              <a:rPr lang="en-IN" sz="4000" dirty="0" err="1" smtClean="0"/>
              <a:t>pterygoid</a:t>
            </a:r>
            <a:r>
              <a:rPr lang="en-IN" sz="4000" dirty="0" smtClean="0"/>
              <a:t> muscle</a:t>
            </a:r>
          </a:p>
          <a:p>
            <a:pPr marL="514350" indent="-514350">
              <a:buFont typeface="+mj-lt"/>
              <a:buAutoNum type="alphaLcParenR"/>
            </a:pPr>
            <a:r>
              <a:rPr lang="en-IN" sz="4000" dirty="0" smtClean="0"/>
              <a:t>Auriculotemporal nerve</a:t>
            </a:r>
          </a:p>
          <a:p>
            <a:pPr marL="514350" indent="-514350">
              <a:buFont typeface="+mj-lt"/>
              <a:buAutoNum type="alphaLcParenR"/>
            </a:pPr>
            <a:r>
              <a:rPr lang="en-IN" sz="4000" dirty="0" smtClean="0"/>
              <a:t>Maxillary artery</a:t>
            </a:r>
          </a:p>
          <a:p>
            <a:pPr marL="514350" indent="-514350">
              <a:buFont typeface="+mj-lt"/>
              <a:buAutoNum type="alphaLcParenR"/>
            </a:pPr>
            <a:r>
              <a:rPr lang="en-IN" sz="4000" dirty="0" smtClean="0"/>
              <a:t>Facial artery</a:t>
            </a:r>
            <a:endParaRPr lang="en-IN"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rPr>
              <a:t>4)Fibrous capsule is attached to all structure except</a:t>
            </a:r>
            <a:endParaRPr lang="en-IN" b="1" dirty="0">
              <a:solidFill>
                <a:srgbClr val="FF0000"/>
              </a:solidFill>
            </a:endParaRPr>
          </a:p>
        </p:txBody>
      </p:sp>
      <p:sp>
        <p:nvSpPr>
          <p:cNvPr id="3" name="Content Placeholder 2"/>
          <p:cNvSpPr>
            <a:spLocks noGrp="1"/>
          </p:cNvSpPr>
          <p:nvPr>
            <p:ph idx="1"/>
          </p:nvPr>
        </p:nvSpPr>
        <p:spPr/>
        <p:txBody>
          <a:bodyPr>
            <a:normAutofit/>
          </a:bodyPr>
          <a:lstStyle/>
          <a:p>
            <a:pPr marL="742950" indent="-742950">
              <a:buFont typeface="+mj-lt"/>
              <a:buAutoNum type="alphaLcParenR"/>
            </a:pPr>
            <a:r>
              <a:rPr lang="en-IN" sz="4000" dirty="0" smtClean="0"/>
              <a:t>Neck of mandible</a:t>
            </a:r>
          </a:p>
          <a:p>
            <a:pPr marL="742950" indent="-742950">
              <a:buFont typeface="+mj-lt"/>
              <a:buAutoNum type="alphaLcParenR"/>
            </a:pPr>
            <a:r>
              <a:rPr lang="en-IN" sz="4000" dirty="0" smtClean="0"/>
              <a:t>Mandibular fossa</a:t>
            </a:r>
          </a:p>
          <a:p>
            <a:pPr marL="742950" indent="-742950">
              <a:buFont typeface="+mj-lt"/>
              <a:buAutoNum type="alphaLcParenR"/>
            </a:pPr>
            <a:r>
              <a:rPr lang="en-IN" sz="4000" dirty="0" smtClean="0"/>
              <a:t>Articular tubercle</a:t>
            </a:r>
          </a:p>
          <a:p>
            <a:pPr marL="742950" indent="-742950">
              <a:buFont typeface="+mj-lt"/>
              <a:buAutoNum type="alphaLcParenR"/>
            </a:pPr>
            <a:r>
              <a:rPr lang="en-IN" sz="4000" dirty="0" smtClean="0"/>
              <a:t>Base of mandible</a:t>
            </a:r>
            <a:endParaRPr lang="en-IN"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rPr>
              <a:t>5)Which ligament is derived from deep cervical fascia of neck</a:t>
            </a:r>
            <a:endParaRPr lang="en-IN" b="1"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en-IN" sz="4000" dirty="0" smtClean="0"/>
              <a:t>Sphenomandibular ligament </a:t>
            </a:r>
          </a:p>
          <a:p>
            <a:pPr marL="514350" indent="-514350">
              <a:buFont typeface="+mj-lt"/>
              <a:buAutoNum type="alphaLcParenR"/>
            </a:pPr>
            <a:r>
              <a:rPr lang="en-IN" sz="4000" dirty="0" smtClean="0"/>
              <a:t>Stylomandibular ligament </a:t>
            </a:r>
          </a:p>
          <a:p>
            <a:pPr marL="514350" indent="-514350">
              <a:buFont typeface="+mj-lt"/>
              <a:buAutoNum type="alphaLcParenR"/>
            </a:pPr>
            <a:r>
              <a:rPr lang="en-IN" sz="4000" dirty="0" smtClean="0"/>
              <a:t>Lateral ligament</a:t>
            </a:r>
          </a:p>
          <a:p>
            <a:pPr marL="514350" indent="-514350">
              <a:buFont typeface="+mj-lt"/>
              <a:buAutoNum type="alphaLcParenR"/>
            </a:pPr>
            <a:r>
              <a:rPr lang="en-IN" sz="4000" dirty="0" smtClean="0"/>
              <a:t>Fibrous capsule</a:t>
            </a:r>
            <a:endParaRPr lang="en-IN"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654032"/>
          </a:xfrm>
        </p:spPr>
        <p:txBody>
          <a:bodyPr>
            <a:normAutofit fontScale="90000"/>
          </a:bodyPr>
          <a:lstStyle/>
          <a:p>
            <a:r>
              <a:rPr lang="en-US" sz="2000" b="1" dirty="0" smtClean="0">
                <a:solidFill>
                  <a:schemeClr val="tx1"/>
                </a:solidFill>
              </a:rPr>
              <a:t>Macroscopic and microscopic aspects of the temporomandibular joint related to its clinical implication. </a:t>
            </a:r>
            <a:r>
              <a:rPr lang="en-US" sz="2000" b="1" dirty="0" err="1" smtClean="0">
                <a:solidFill>
                  <a:schemeClr val="tx1"/>
                </a:solidFill>
              </a:rPr>
              <a:t>Siéssere</a:t>
            </a:r>
            <a:r>
              <a:rPr lang="en-US" sz="2000" b="1" dirty="0" smtClean="0">
                <a:solidFill>
                  <a:schemeClr val="tx1"/>
                </a:solidFill>
              </a:rPr>
              <a:t> S1, </a:t>
            </a:r>
            <a:r>
              <a:rPr lang="en-US" sz="2000" b="1" dirty="0" err="1" smtClean="0">
                <a:solidFill>
                  <a:schemeClr val="tx1"/>
                </a:solidFill>
              </a:rPr>
              <a:t>Vitti</a:t>
            </a:r>
            <a:r>
              <a:rPr lang="en-US" sz="2000" b="1" dirty="0" smtClean="0">
                <a:solidFill>
                  <a:schemeClr val="tx1"/>
                </a:solidFill>
              </a:rPr>
              <a:t> M, </a:t>
            </a:r>
            <a:r>
              <a:rPr lang="en-US" sz="2000" b="1" dirty="0" err="1" smtClean="0">
                <a:solidFill>
                  <a:schemeClr val="tx1"/>
                </a:solidFill>
              </a:rPr>
              <a:t>Semprini</a:t>
            </a:r>
            <a:r>
              <a:rPr lang="en-US" sz="2000" b="1" dirty="0" smtClean="0">
                <a:solidFill>
                  <a:schemeClr val="tx1"/>
                </a:solidFill>
              </a:rPr>
              <a:t> M, </a:t>
            </a:r>
            <a:r>
              <a:rPr lang="en-US" sz="2000" b="1" dirty="0" err="1" smtClean="0">
                <a:solidFill>
                  <a:schemeClr val="tx1"/>
                </a:solidFill>
              </a:rPr>
              <a:t>Regalo</a:t>
            </a:r>
            <a:r>
              <a:rPr lang="en-US" sz="2000" b="1" dirty="0" smtClean="0">
                <a:solidFill>
                  <a:schemeClr val="tx1"/>
                </a:solidFill>
              </a:rPr>
              <a:t> SC, </a:t>
            </a:r>
            <a:r>
              <a:rPr lang="en-US" sz="2000" b="1" dirty="0" err="1" smtClean="0">
                <a:solidFill>
                  <a:schemeClr val="tx1"/>
                </a:solidFill>
              </a:rPr>
              <a:t>Iyomasa</a:t>
            </a:r>
            <a:r>
              <a:rPr lang="en-US" sz="2000" b="1" dirty="0" smtClean="0">
                <a:solidFill>
                  <a:schemeClr val="tx1"/>
                </a:solidFill>
              </a:rPr>
              <a:t> MM, Dias FJ, </a:t>
            </a:r>
            <a:r>
              <a:rPr lang="en-US" sz="2000" b="1" dirty="0" err="1" smtClean="0">
                <a:solidFill>
                  <a:schemeClr val="tx1"/>
                </a:solidFill>
              </a:rPr>
              <a:t>Issa</a:t>
            </a:r>
            <a:r>
              <a:rPr lang="en-US" sz="2000" b="1" dirty="0" smtClean="0">
                <a:solidFill>
                  <a:schemeClr val="tx1"/>
                </a:solidFill>
              </a:rPr>
              <a:t> JP, de Sousa LG. Micron. 2008 Oct;39(7):852-8.</a:t>
            </a:r>
            <a:br>
              <a:rPr lang="en-US" sz="2000" b="1" dirty="0" smtClean="0">
                <a:solidFill>
                  <a:schemeClr val="tx1"/>
                </a:solidFill>
              </a:rPr>
            </a:br>
            <a:endParaRPr lang="en-US" sz="2000" b="1" dirty="0">
              <a:solidFill>
                <a:schemeClr val="tx1"/>
              </a:solidFill>
            </a:endParaRPr>
          </a:p>
        </p:txBody>
      </p:sp>
      <p:graphicFrame>
        <p:nvGraphicFramePr>
          <p:cNvPr id="4" name="Content Placeholder 3"/>
          <p:cNvGraphicFramePr>
            <a:graphicFrameLocks noGrp="1"/>
          </p:cNvGraphicFramePr>
          <p:nvPr>
            <p:ph sz="quarter" idx="1"/>
          </p:nvPr>
        </p:nvGraphicFramePr>
        <p:xfrm>
          <a:off x="285720" y="785794"/>
          <a:ext cx="8858279" cy="5943600"/>
        </p:xfrm>
        <a:graphic>
          <a:graphicData uri="http://schemas.openxmlformats.org/drawingml/2006/table">
            <a:tbl>
              <a:tblPr firstRow="1" bandRow="1">
                <a:tableStyleId>{5C22544A-7EE6-4342-B048-85BDC9FD1C3A}</a:tableStyleId>
              </a:tblPr>
              <a:tblGrid>
                <a:gridCol w="853752"/>
                <a:gridCol w="1008982"/>
                <a:gridCol w="1319438"/>
                <a:gridCol w="4191157"/>
                <a:gridCol w="1484950"/>
              </a:tblGrid>
              <a:tr h="5786478">
                <a:tc>
                  <a:txBody>
                    <a:bodyPr/>
                    <a:lstStyle/>
                    <a:p>
                      <a:r>
                        <a:rPr lang="en-US" sz="1600" b="1" dirty="0" smtClean="0">
                          <a:solidFill>
                            <a:schemeClr val="tx1"/>
                          </a:solidFill>
                        </a:rPr>
                        <a:t>Macroscopic and microscopic aspects of the temporomandibular joint related to its clinical implication. </a:t>
                      </a:r>
                      <a:endParaRPr lang="en-US" sz="1600" dirty="0"/>
                    </a:p>
                  </a:txBody>
                  <a:tcPr/>
                </a:tc>
                <a:tc>
                  <a:txBody>
                    <a:bodyPr/>
                    <a:lstStyle/>
                    <a:p>
                      <a:r>
                        <a:rPr lang="en-US" sz="1600" b="1" dirty="0" err="1" smtClean="0">
                          <a:solidFill>
                            <a:schemeClr val="tx1"/>
                          </a:solidFill>
                        </a:rPr>
                        <a:t>Siéssere</a:t>
                      </a:r>
                      <a:r>
                        <a:rPr lang="en-US" sz="1600" b="1" dirty="0" smtClean="0">
                          <a:solidFill>
                            <a:schemeClr val="tx1"/>
                          </a:solidFill>
                        </a:rPr>
                        <a:t> S1, </a:t>
                      </a:r>
                      <a:r>
                        <a:rPr lang="en-US" sz="1600" b="1" dirty="0" err="1" smtClean="0">
                          <a:solidFill>
                            <a:schemeClr val="tx1"/>
                          </a:solidFill>
                        </a:rPr>
                        <a:t>Vitti</a:t>
                      </a:r>
                      <a:r>
                        <a:rPr lang="en-US" sz="1600" b="1" dirty="0" smtClean="0">
                          <a:solidFill>
                            <a:schemeClr val="tx1"/>
                          </a:solidFill>
                        </a:rPr>
                        <a:t> M, </a:t>
                      </a:r>
                      <a:r>
                        <a:rPr lang="en-US" sz="1600" b="1" dirty="0" err="1" smtClean="0">
                          <a:solidFill>
                            <a:schemeClr val="tx1"/>
                          </a:solidFill>
                        </a:rPr>
                        <a:t>Semprini</a:t>
                      </a:r>
                      <a:r>
                        <a:rPr lang="en-US" sz="1600" b="1" dirty="0" smtClean="0">
                          <a:solidFill>
                            <a:schemeClr val="tx1"/>
                          </a:solidFill>
                        </a:rPr>
                        <a:t> M, </a:t>
                      </a:r>
                      <a:r>
                        <a:rPr lang="en-US" sz="1600" b="1" dirty="0" err="1" smtClean="0">
                          <a:solidFill>
                            <a:schemeClr val="tx1"/>
                          </a:solidFill>
                        </a:rPr>
                        <a:t>Regalo</a:t>
                      </a:r>
                      <a:r>
                        <a:rPr lang="en-US" sz="1600" b="1" dirty="0" smtClean="0">
                          <a:solidFill>
                            <a:schemeClr val="tx1"/>
                          </a:solidFill>
                        </a:rPr>
                        <a:t> SC, </a:t>
                      </a:r>
                      <a:r>
                        <a:rPr lang="en-US" sz="1600" b="1" dirty="0" err="1" smtClean="0">
                          <a:solidFill>
                            <a:schemeClr val="tx1"/>
                          </a:solidFill>
                        </a:rPr>
                        <a:t>Iyomasa</a:t>
                      </a:r>
                      <a:r>
                        <a:rPr lang="en-US" sz="1600" b="1" dirty="0" smtClean="0">
                          <a:solidFill>
                            <a:schemeClr val="tx1"/>
                          </a:solidFill>
                        </a:rPr>
                        <a:t> MM, Dias FJ, </a:t>
                      </a:r>
                      <a:r>
                        <a:rPr lang="en-US" sz="1600" b="1" dirty="0" err="1" smtClean="0">
                          <a:solidFill>
                            <a:schemeClr val="tx1"/>
                          </a:solidFill>
                        </a:rPr>
                        <a:t>Issa</a:t>
                      </a:r>
                      <a:r>
                        <a:rPr lang="en-US" sz="1600" b="1" dirty="0" smtClean="0">
                          <a:solidFill>
                            <a:schemeClr val="tx1"/>
                          </a:solidFill>
                        </a:rPr>
                        <a:t> JP, de Sousa LG. Micron. 2008 Oct;39(7):852-8.</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Nine human heads, fixed in formalin (10%) underwent sagittal medial section and were subsequently dissected, evidencing the anatomic components of all surfaces to be analyzed.</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Components of the external surface were: skin, subcutaneous tissue, lymphatic ganglia, parotid gland, superficial temporal artery, transverse facial artery, </a:t>
                      </a:r>
                      <a:r>
                        <a:rPr lang="en-US" sz="1600" dirty="0" err="1" smtClean="0"/>
                        <a:t>zygomatic</a:t>
                      </a:r>
                      <a:r>
                        <a:rPr lang="en-US" sz="1600" dirty="0" smtClean="0"/>
                        <a:t>-orbital artery, superficial temporal vein, facial and auriculotemporal nerves, </a:t>
                      </a:r>
                      <a:r>
                        <a:rPr lang="en-US" sz="1600" dirty="0" err="1" smtClean="0"/>
                        <a:t>masseter</a:t>
                      </a:r>
                      <a:r>
                        <a:rPr lang="en-US" sz="1600" dirty="0" smtClean="0"/>
                        <a:t> muscle, and pre-auricular </a:t>
                      </a:r>
                      <a:r>
                        <a:rPr lang="en-US" sz="1600" dirty="0" err="1" smtClean="0"/>
                        <a:t>lymphonodus</a:t>
                      </a:r>
                      <a:r>
                        <a:rPr lang="en-US" sz="1600" dirty="0" smtClean="0"/>
                        <a:t>. The anterior surface comprised the </a:t>
                      </a:r>
                      <a:r>
                        <a:rPr lang="en-US" sz="1600" dirty="0" err="1" smtClean="0"/>
                        <a:t>masseter</a:t>
                      </a:r>
                      <a:r>
                        <a:rPr lang="en-US" sz="1600" dirty="0" smtClean="0"/>
                        <a:t> and lateral pterygoid muscles (upper and inferior heads), pterygoid venous plexus, mandibular notch, posterior deep temporal artery, </a:t>
                      </a:r>
                      <a:r>
                        <a:rPr lang="en-US" sz="1600" dirty="0" err="1" smtClean="0"/>
                        <a:t>masseteric</a:t>
                      </a:r>
                      <a:r>
                        <a:rPr lang="en-US" sz="1600" dirty="0" smtClean="0"/>
                        <a:t> nerve, and deep posterior temporal branches. Medial surface components were: internal maxillary artery, of which middle </a:t>
                      </a:r>
                      <a:r>
                        <a:rPr lang="en-US" sz="1600" dirty="0" err="1" smtClean="0"/>
                        <a:t>meningeal</a:t>
                      </a:r>
                      <a:r>
                        <a:rPr lang="en-US" sz="1600" dirty="0" smtClean="0"/>
                        <a:t> artery was one of the closest branches to the TMJ, anterior tympanic artery, inferior alveolar, lingual, auriculotemporal, and </a:t>
                      </a:r>
                      <a:r>
                        <a:rPr lang="en-US" sz="1600" dirty="0" err="1" smtClean="0"/>
                        <a:t>chorda</a:t>
                      </a:r>
                      <a:r>
                        <a:rPr lang="en-US" sz="1600" dirty="0" smtClean="0"/>
                        <a:t> tympani nerves, which belonged to the surface posterior to the anterior wall of the auditory duct; </a:t>
                      </a:r>
                      <a:r>
                        <a:rPr lang="en-US" sz="1600" dirty="0" err="1" smtClean="0"/>
                        <a:t>auricolotemporal</a:t>
                      </a:r>
                      <a:r>
                        <a:rPr lang="en-US" sz="1600" dirty="0" smtClean="0"/>
                        <a:t> nerve, parotid gland; and </a:t>
                      </a:r>
                      <a:r>
                        <a:rPr lang="en-US" sz="1600" dirty="0" err="1" smtClean="0"/>
                        <a:t>petrotympanic</a:t>
                      </a:r>
                      <a:r>
                        <a:rPr lang="en-US" sz="1600" dirty="0" smtClean="0"/>
                        <a:t> fissure. The cerebral fossa (</a:t>
                      </a:r>
                      <a:r>
                        <a:rPr lang="en-US" sz="1600" dirty="0" err="1" smtClean="0"/>
                        <a:t>meninges</a:t>
                      </a:r>
                      <a:r>
                        <a:rPr lang="en-US" sz="1600" dirty="0" smtClean="0"/>
                        <a:t> and encephalon) belonged to the superior surface and the ear belonged to the </a:t>
                      </a:r>
                      <a:r>
                        <a:rPr lang="en-US" sz="1600" dirty="0" err="1" smtClean="0"/>
                        <a:t>posterosuperior</a:t>
                      </a:r>
                      <a:r>
                        <a:rPr lang="en-US" sz="1600" dirty="0" smtClean="0"/>
                        <a:t> surface.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It was concluded that the temporomandibular joint is a complex structure and the clinician must have the ability to formulate the diagnosis based on the understanding of morphological aspects of the structures that compose the </a:t>
                      </a:r>
                      <a:r>
                        <a:rPr lang="en-US" sz="1600" dirty="0" err="1" smtClean="0"/>
                        <a:t>stomatognatic</a:t>
                      </a:r>
                      <a:r>
                        <a:rPr lang="en-US" sz="1600" dirty="0" smtClean="0"/>
                        <a:t> system.</a:t>
                      </a:r>
                      <a:endParaRPr lang="en-US" sz="1600" dirty="0"/>
                    </a:p>
                  </a:txBody>
                  <a:tcPr/>
                </a:tc>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143932" cy="1000108"/>
          </a:xfrm>
        </p:spPr>
        <p:txBody>
          <a:bodyPr>
            <a:normAutofit fontScale="90000"/>
          </a:bodyPr>
          <a:lstStyle/>
          <a:p>
            <a:r>
              <a:rPr lang="en-IN" b="1" dirty="0" smtClean="0"/>
              <a:t>Muscles Of Mastication:1.Masseter</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874" y="1000108"/>
            <a:ext cx="6617208" cy="577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429684" cy="714356"/>
          </a:xfrm>
        </p:spPr>
        <p:txBody>
          <a:bodyPr>
            <a:normAutofit/>
          </a:bodyPr>
          <a:lstStyle/>
          <a:p>
            <a:pPr algn="l"/>
            <a:r>
              <a:rPr lang="en-US" sz="2400" b="1" dirty="0" smtClean="0"/>
              <a:t>2.Temporalis:fan shaped</a:t>
            </a:r>
            <a:endParaRPr lang="en-US" sz="24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43050"/>
            <a:ext cx="460855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105" y="1857364"/>
            <a:ext cx="4392895" cy="328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66122-008-f1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86" y="928670"/>
            <a:ext cx="7643866" cy="576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2910" y="142852"/>
            <a:ext cx="7286676" cy="584775"/>
          </a:xfrm>
          <a:prstGeom prst="rect">
            <a:avLst/>
          </a:prstGeom>
          <a:noFill/>
        </p:spPr>
        <p:txBody>
          <a:bodyPr wrap="square" rtlCol="0">
            <a:spAutoFit/>
          </a:bodyPr>
          <a:lstStyle/>
          <a:p>
            <a:r>
              <a:rPr lang="en-US" sz="3200" b="1" dirty="0" smtClean="0"/>
              <a:t>3.Lateral pterygoid &amp; 4. medial perygoid</a:t>
            </a:r>
            <a:endParaRPr lang="en-US"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8715404" cy="1538883"/>
          </a:xfrm>
          <a:prstGeom prst="rect">
            <a:avLst/>
          </a:prstGeom>
        </p:spPr>
        <p:txBody>
          <a:bodyPr wrap="square">
            <a:spAutoFit/>
          </a:bodyPr>
          <a:lstStyle/>
          <a:p>
            <a:pPr algn="just" fontAlgn="auto">
              <a:spcBef>
                <a:spcPts val="0"/>
              </a:spcBef>
              <a:spcAft>
                <a:spcPts val="600"/>
              </a:spcAft>
              <a:defRPr/>
            </a:pPr>
            <a:r>
              <a:rPr lang="en-US" sz="2800" b="1" dirty="0" smtClean="0">
                <a:solidFill>
                  <a:srgbClr val="C00000"/>
                </a:solidFill>
                <a:latin typeface="Helvetica Narrow" pitchFamily="34" charset="0"/>
              </a:rPr>
              <a:t>Type </a:t>
            </a:r>
            <a:r>
              <a:rPr lang="en-US" sz="2800" b="1" dirty="0">
                <a:solidFill>
                  <a:srgbClr val="C00000"/>
                </a:solidFill>
                <a:latin typeface="Helvetica Narrow" pitchFamily="34" charset="0"/>
              </a:rPr>
              <a:t>of Joint</a:t>
            </a:r>
          </a:p>
          <a:p>
            <a:pPr algn="just" fontAlgn="auto">
              <a:spcBef>
                <a:spcPts val="0"/>
              </a:spcBef>
              <a:spcAft>
                <a:spcPts val="600"/>
              </a:spcAft>
              <a:defRPr/>
            </a:pPr>
            <a:r>
              <a:rPr lang="en-US" sz="2800" dirty="0">
                <a:latin typeface="Helvetica Narrow" pitchFamily="34" charset="0"/>
              </a:rPr>
              <a:t>This is a synovial joint of the condylar variety.</a:t>
            </a:r>
          </a:p>
          <a:p>
            <a:pPr algn="just" fontAlgn="auto">
              <a:spcBef>
                <a:spcPts val="0"/>
              </a:spcBef>
              <a:spcAft>
                <a:spcPts val="600"/>
              </a:spcAft>
              <a:defRPr/>
            </a:pPr>
            <a:endParaRPr lang="en-US" sz="2800" dirty="0">
              <a:latin typeface="Helvetica Narrow" pitchFamily="34" charset="0"/>
            </a:endParaRPr>
          </a:p>
        </p:txBody>
      </p:sp>
      <p:pic>
        <p:nvPicPr>
          <p:cNvPr id="4" name="Picture 2" descr="D:\VIKRANT SHARMA\Krishna Garg Mam\BDC Presentation\BDC Presentation\Volume 3_BDC\6-1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562"/>
            <a:ext cx="880427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70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latin typeface="Helvetica Narrow" pitchFamily="34" charset="0"/>
              </a:rPr>
              <a:t>Articular Surfaces</a:t>
            </a:r>
            <a:br>
              <a:rPr lang="en-US" b="1" dirty="0" smtClean="0">
                <a:solidFill>
                  <a:srgbClr val="C00000"/>
                </a:solidFill>
                <a:latin typeface="Helvetica Narrow" pitchFamily="34" charset="0"/>
              </a:rPr>
            </a:br>
            <a:endParaRPr lang="en-IN" dirty="0"/>
          </a:p>
        </p:txBody>
      </p:sp>
      <p:sp>
        <p:nvSpPr>
          <p:cNvPr id="3" name="Content Placeholder 2"/>
          <p:cNvSpPr>
            <a:spLocks noGrp="1"/>
          </p:cNvSpPr>
          <p:nvPr>
            <p:ph idx="1"/>
          </p:nvPr>
        </p:nvSpPr>
        <p:spPr/>
        <p:txBody>
          <a:bodyPr/>
          <a:lstStyle/>
          <a:p>
            <a:pPr algn="just" fontAlgn="auto">
              <a:lnSpc>
                <a:spcPct val="150000"/>
              </a:lnSpc>
              <a:spcBef>
                <a:spcPts val="0"/>
              </a:spcBef>
              <a:spcAft>
                <a:spcPts val="600"/>
              </a:spcAft>
              <a:defRPr/>
            </a:pPr>
            <a:r>
              <a:rPr lang="en-US" b="1" u="sng" dirty="0" smtClean="0">
                <a:solidFill>
                  <a:srgbClr val="C00000"/>
                </a:solidFill>
                <a:latin typeface="Helvetica Narrow" pitchFamily="34" charset="0"/>
              </a:rPr>
              <a:t>upper articular surface </a:t>
            </a:r>
            <a:r>
              <a:rPr lang="en-US" dirty="0" smtClean="0">
                <a:latin typeface="Helvetica Narrow" pitchFamily="34" charset="0"/>
              </a:rPr>
              <a:t>(temporal bone: )</a:t>
            </a:r>
          </a:p>
          <a:p>
            <a:pPr algn="just" fontAlgn="auto">
              <a:spcBef>
                <a:spcPts val="0"/>
              </a:spcBef>
              <a:spcAft>
                <a:spcPts val="600"/>
              </a:spcAft>
              <a:defRPr/>
            </a:pPr>
            <a:r>
              <a:rPr lang="en-US" dirty="0" smtClean="0">
                <a:latin typeface="Helvetica Narrow" pitchFamily="34" charset="0"/>
              </a:rPr>
              <a:t>1.  Articular tubercle</a:t>
            </a:r>
          </a:p>
          <a:p>
            <a:pPr algn="just" fontAlgn="auto">
              <a:spcBef>
                <a:spcPts val="0"/>
              </a:spcBef>
              <a:spcAft>
                <a:spcPts val="600"/>
              </a:spcAft>
              <a:defRPr/>
            </a:pPr>
            <a:r>
              <a:rPr lang="en-US" dirty="0" smtClean="0">
                <a:latin typeface="Helvetica Narrow" pitchFamily="34" charset="0"/>
              </a:rPr>
              <a:t>2.  Anterior part of mandibular </a:t>
            </a:r>
            <a:r>
              <a:rPr lang="en-US" dirty="0" err="1" smtClean="0">
                <a:latin typeface="Helvetica Narrow" pitchFamily="34" charset="0"/>
              </a:rPr>
              <a:t>fossa</a:t>
            </a:r>
            <a:r>
              <a:rPr lang="en-US" dirty="0" smtClean="0">
                <a:latin typeface="Helvetica Narrow" pitchFamily="34" charset="0"/>
              </a:rPr>
              <a:t>.</a:t>
            </a:r>
          </a:p>
          <a:p>
            <a:pPr algn="just" fontAlgn="auto">
              <a:spcBef>
                <a:spcPts val="0"/>
              </a:spcBef>
              <a:spcAft>
                <a:spcPts val="600"/>
              </a:spcAft>
              <a:defRPr/>
            </a:pPr>
            <a:r>
              <a:rPr lang="en-US" dirty="0" smtClean="0">
                <a:latin typeface="Helvetica Narrow" pitchFamily="34" charset="0"/>
              </a:rPr>
              <a:t>3.  Posterior non-</a:t>
            </a:r>
            <a:r>
              <a:rPr lang="en-US" dirty="0" err="1" smtClean="0">
                <a:latin typeface="Helvetica Narrow" pitchFamily="34" charset="0"/>
              </a:rPr>
              <a:t>articular</a:t>
            </a:r>
            <a:r>
              <a:rPr lang="en-US" dirty="0" smtClean="0">
                <a:latin typeface="Helvetica Narrow" pitchFamily="34" charset="0"/>
              </a:rPr>
              <a:t> part formed by the tympanic plate.</a:t>
            </a:r>
          </a:p>
          <a:p>
            <a:pPr algn="just" fontAlgn="auto">
              <a:spcBef>
                <a:spcPts val="0"/>
              </a:spcBef>
              <a:spcAft>
                <a:spcPts val="600"/>
              </a:spcAft>
              <a:defRPr/>
            </a:pPr>
            <a:r>
              <a:rPr lang="en-IN" b="1" u="sng" dirty="0" smtClean="0">
                <a:solidFill>
                  <a:srgbClr val="C00000"/>
                </a:solidFill>
              </a:rPr>
              <a:t>inferior articular surface-</a:t>
            </a:r>
          </a:p>
          <a:p>
            <a:pPr algn="just">
              <a:spcBef>
                <a:spcPts val="0"/>
              </a:spcBef>
              <a:spcAft>
                <a:spcPts val="600"/>
              </a:spcAft>
              <a:defRPr/>
            </a:pPr>
            <a:r>
              <a:rPr lang="en-IN" dirty="0" smtClean="0"/>
              <a:t>the head of the mandible.</a:t>
            </a:r>
          </a:p>
          <a:p>
            <a:pPr algn="just" fontAlgn="auto">
              <a:spcBef>
                <a:spcPts val="0"/>
              </a:spcBef>
              <a:spcAft>
                <a:spcPts val="600"/>
              </a:spcAft>
              <a:defRPr/>
            </a:pPr>
            <a:endParaRPr lang="en-US" b="1" u="sng" dirty="0" smtClean="0">
              <a:solidFill>
                <a:srgbClr val="C00000"/>
              </a:solidFill>
              <a:latin typeface="Helvetica Narrow" pitchFamily="34" charset="0"/>
            </a:endParaRP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The </a:t>
            </a:r>
            <a:r>
              <a:rPr lang="en-IN" dirty="0"/>
              <a:t>articular surfaces are covered with </a:t>
            </a:r>
            <a:r>
              <a:rPr lang="en-IN" dirty="0">
                <a:solidFill>
                  <a:srgbClr val="FF0000"/>
                </a:solidFill>
              </a:rPr>
              <a:t>fibrocartilage</a:t>
            </a:r>
            <a:r>
              <a:rPr lang="en-IN" dirty="0"/>
              <a:t>. </a:t>
            </a:r>
            <a:endParaRPr lang="en-IN" dirty="0" smtClean="0"/>
          </a:p>
          <a:p>
            <a:r>
              <a:rPr lang="en-IN" dirty="0" smtClean="0"/>
              <a:t>The </a:t>
            </a:r>
            <a:r>
              <a:rPr lang="en-IN" dirty="0"/>
              <a:t>joint cavity is divided into upper and lower parts by an </a:t>
            </a:r>
            <a:r>
              <a:rPr lang="en-IN" dirty="0">
                <a:solidFill>
                  <a:srgbClr val="FF0000"/>
                </a:solidFill>
              </a:rPr>
              <a:t>intra-articular disc.</a:t>
            </a:r>
          </a:p>
        </p:txBody>
      </p:sp>
    </p:spTree>
    <p:extLst>
      <p:ext uri="{BB962C8B-B14F-4D97-AF65-F5344CB8AC3E}">
        <p14:creationId xmlns:p14="http://schemas.microsoft.com/office/powerpoint/2010/main" val="3751995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TotalTime>
  <Words>835</Words>
  <Application>Microsoft Office PowerPoint</Application>
  <PresentationFormat>On-screen Show (4:3)</PresentationFormat>
  <Paragraphs>129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Muscles Of Mastication,Temporomandibular Joint, Pterygoid Venus Plexus</vt:lpstr>
      <vt:lpstr>COMPETENCY</vt:lpstr>
      <vt:lpstr>S L O</vt:lpstr>
      <vt:lpstr>Muscles Of Mastication:1.Masseter</vt:lpstr>
      <vt:lpstr>2.Temporalis:fan shaped</vt:lpstr>
      <vt:lpstr>PowerPoint Presentation</vt:lpstr>
      <vt:lpstr>PowerPoint Presentation</vt:lpstr>
      <vt:lpstr>Articular Surfaces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1)All muscles causing elevation of mandible except</vt:lpstr>
      <vt:lpstr>2)Nerve supply of temporamandibular joint </vt:lpstr>
      <vt:lpstr>3)Sphenomandibular ligament related laterally to all structure except</vt:lpstr>
      <vt:lpstr>4)Fibrous capsule is attached to all structure except</vt:lpstr>
      <vt:lpstr>5)Which ligament is derived from deep cervical fascia of neck</vt:lpstr>
      <vt:lpstr>Macroscopic and microscopic aspects of the temporomandibular joint related to its clinical implication. Siéssere S1, Vitti M, Semprini M, Regalo SC, Iyomasa MM, Dias FJ, Issa JP, de Sousa LG. Micron. 2008 Oct;39(7):852-8.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dell-pc</dc:creator>
  <cp:lastModifiedBy>Admin</cp:lastModifiedBy>
  <cp:revision>52</cp:revision>
  <dcterms:created xsi:type="dcterms:W3CDTF">2006-08-16T00:00:00Z</dcterms:created>
  <dcterms:modified xsi:type="dcterms:W3CDTF">2024-11-26T05:35:01Z</dcterms:modified>
</cp:coreProperties>
</file>