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4" r:id="rId3"/>
    <p:sldId id="257" r:id="rId4"/>
    <p:sldId id="258" r:id="rId5"/>
    <p:sldId id="259" r:id="rId6"/>
    <p:sldId id="260" r:id="rId7"/>
    <p:sldId id="263" r:id="rId8"/>
    <p:sldId id="262" r:id="rId9"/>
    <p:sldId id="264" r:id="rId10"/>
    <p:sldId id="271"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3" r:id="rId24"/>
    <p:sldId id="281" r:id="rId25"/>
    <p:sldId id="282"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915D0-08B4-4D80-9368-632FE077F01E}" type="datetimeFigureOut">
              <a:rPr lang="en-US" smtClean="0"/>
              <a:pPr/>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CB6BE-F38C-4C49-BE8C-99789414F0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6DB64-0F65-4F3A-A445-5DB929597846}" type="slidenum">
              <a:rPr lang="en-US"/>
              <a:pPr/>
              <a:t>11</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05A26-1A94-4C19-BE87-03FA54EBA719}" type="slidenum">
              <a:rPr lang="en-US"/>
              <a:pPr/>
              <a:t>12</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13728-9137-41A3-8FA2-A052CACB12B5}" type="slidenum">
              <a:rPr lang="en-US"/>
              <a:pPr/>
              <a:t>13</a:t>
            </a:fld>
            <a:endParaRPr lang="en-US"/>
          </a:p>
        </p:txBody>
      </p:sp>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73914-9E2D-4822-BD47-C80C34BA9CEA}" type="datetimeFigureOut">
              <a:rPr lang="en-US" smtClean="0"/>
              <a:pPr/>
              <a:t>8/14/2020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726761E-4C5E-4FF3-9395-7710DBC4E9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173914-9E2D-4822-BD47-C80C34BA9CEA}"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6761E-4C5E-4FF3-9395-7710DBC4E9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173914-9E2D-4822-BD47-C80C34BA9CEA}"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6761E-4C5E-4FF3-9395-7710DBC4E9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173914-9E2D-4822-BD47-C80C34BA9CEA}"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6761E-4C5E-4FF3-9395-7710DBC4E9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173914-9E2D-4822-BD47-C80C34BA9CEA}"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6761E-4C5E-4FF3-9395-7710DBC4E9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173914-9E2D-4822-BD47-C80C34BA9CEA}"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6761E-4C5E-4FF3-9395-7710DBC4E9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173914-9E2D-4822-BD47-C80C34BA9CEA}"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6761E-4C5E-4FF3-9395-7710DBC4E9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173914-9E2D-4822-BD47-C80C34BA9CEA}"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6761E-4C5E-4FF3-9395-7710DBC4E9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73914-9E2D-4822-BD47-C80C34BA9CEA}"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26761E-4C5E-4FF3-9395-7710DBC4E9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173914-9E2D-4822-BD47-C80C34BA9CEA}"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6761E-4C5E-4FF3-9395-7710DBC4E9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173914-9E2D-4822-BD47-C80C34BA9CEA}"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726761E-4C5E-4FF3-9395-7710DBC4E9C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173914-9E2D-4822-BD47-C80C34BA9CEA}" type="datetimeFigureOut">
              <a:rPr lang="en-US" smtClean="0"/>
              <a:pPr/>
              <a:t>8/14/2020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726761E-4C5E-4FF3-9395-7710DBC4E9C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bjj.boneandjoint.org.uk/content/87-B/4/437.ful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7200" dirty="0" smtClean="0">
                <a:solidFill>
                  <a:schemeClr val="tx1"/>
                </a:solidFill>
              </a:rPr>
              <a:t>Elbow Joint</a:t>
            </a:r>
            <a:endParaRPr lang="en-US" sz="6600" dirty="0">
              <a:solidFill>
                <a:schemeClr val="tx1"/>
              </a:solidFill>
            </a:endParaRPr>
          </a:p>
        </p:txBody>
      </p:sp>
      <p:sp>
        <p:nvSpPr>
          <p:cNvPr id="4" name="Subtitle 3"/>
          <p:cNvSpPr>
            <a:spLocks noGrp="1"/>
          </p:cNvSpPr>
          <p:nvPr>
            <p:ph type="subTitle" idx="1"/>
          </p:nvPr>
        </p:nvSpPr>
        <p:spPr>
          <a:xfrm>
            <a:off x="0" y="5105400"/>
            <a:ext cx="7854696" cy="1752600"/>
          </a:xfrm>
        </p:spPr>
        <p:txBody>
          <a:bodyPr>
            <a:normAutofit fontScale="92500" lnSpcReduction="10000"/>
          </a:bodyPr>
          <a:lstStyle/>
          <a:p>
            <a:pPr algn="l"/>
            <a:r>
              <a:rPr lang="en-IN" dirty="0" smtClean="0"/>
              <a:t>Mrs. </a:t>
            </a:r>
            <a:r>
              <a:rPr lang="en-IN" dirty="0" err="1" smtClean="0"/>
              <a:t>Priyanka</a:t>
            </a:r>
            <a:r>
              <a:rPr lang="en-IN" dirty="0" smtClean="0"/>
              <a:t> Sharma</a:t>
            </a:r>
            <a:endParaRPr lang="en-IN" dirty="0" smtClean="0"/>
          </a:p>
          <a:p>
            <a:pPr algn="l"/>
            <a:r>
              <a:rPr lang="en-IN" dirty="0" smtClean="0"/>
              <a:t>Assistant Professor</a:t>
            </a:r>
          </a:p>
          <a:p>
            <a:pPr algn="l"/>
            <a:r>
              <a:rPr lang="en-IN" dirty="0" smtClean="0"/>
              <a:t>Department of anatomy</a:t>
            </a:r>
          </a:p>
          <a:p>
            <a:pPr algn="l"/>
            <a:r>
              <a:rPr lang="en-IN" dirty="0" smtClean="0"/>
              <a:t>S.B.K.S.M.I. &amp; R.C.</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400" b="1" u="sng" dirty="0" smtClean="0"/>
              <a:t>Radial Collateral Ligament</a:t>
            </a:r>
            <a:endParaRPr lang="en-US" sz="2400" b="1" u="sng" dirty="0"/>
          </a:p>
        </p:txBody>
      </p:sp>
      <p:pic>
        <p:nvPicPr>
          <p:cNvPr id="4098" name="Picture 2" descr="H:\supex\supex images\00054.jpg"/>
          <p:cNvPicPr>
            <a:picLocks noGrp="1" noChangeAspect="1" noChangeArrowheads="1"/>
          </p:cNvPicPr>
          <p:nvPr>
            <p:ph idx="1"/>
          </p:nvPr>
        </p:nvPicPr>
        <p:blipFill>
          <a:blip r:embed="rId2"/>
          <a:srcRect t="7019" r="15395"/>
          <a:stretch>
            <a:fillRect/>
          </a:stretch>
        </p:blipFill>
        <p:spPr bwMode="auto">
          <a:xfrm>
            <a:off x="1143000" y="1371600"/>
            <a:ext cx="7162800" cy="5275614"/>
          </a:xfrm>
          <a:prstGeom prst="rect">
            <a:avLst/>
          </a:prstGeom>
          <a:noFill/>
        </p:spPr>
      </p:pic>
      <p:sp>
        <p:nvSpPr>
          <p:cNvPr id="4" name="Rectangle 3"/>
          <p:cNvSpPr/>
          <p:nvPr/>
        </p:nvSpPr>
        <p:spPr>
          <a:xfrm>
            <a:off x="3886200" y="6488668"/>
            <a:ext cx="1922514" cy="369332"/>
          </a:xfrm>
          <a:prstGeom prst="rect">
            <a:avLst/>
          </a:prstGeom>
        </p:spPr>
        <p:txBody>
          <a:bodyPr wrap="none">
            <a:spAutoFit/>
          </a:bodyPr>
          <a:lstStyle/>
          <a:p>
            <a:r>
              <a:rPr lang="en-US" i="1" dirty="0" smtClean="0">
                <a:solidFill>
                  <a:srgbClr val="FF0000"/>
                </a:solidFill>
              </a:rPr>
              <a:t>healthopedia.com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r>
              <a:rPr lang="en-US"/>
              <a:t>6-</a:t>
            </a:r>
            <a:fld id="{33800D14-EAAD-4A3B-9C8C-8E7E95840C86}" type="slidenum">
              <a:rPr lang="en-US"/>
              <a:pPr/>
              <a:t>11</a:t>
            </a:fld>
            <a:endParaRPr lang="en-US"/>
          </a:p>
        </p:txBody>
      </p:sp>
      <p:sp>
        <p:nvSpPr>
          <p:cNvPr id="644098" name="Rectangle 2"/>
          <p:cNvSpPr>
            <a:spLocks noGrp="1" noChangeArrowheads="1"/>
          </p:cNvSpPr>
          <p:nvPr>
            <p:ph type="title"/>
          </p:nvPr>
        </p:nvSpPr>
        <p:spPr>
          <a:xfrm>
            <a:off x="457200" y="277813"/>
            <a:ext cx="8229600" cy="712787"/>
          </a:xfrm>
        </p:spPr>
        <p:txBody>
          <a:bodyPr/>
          <a:lstStyle/>
          <a:p>
            <a:r>
              <a:rPr lang="en-US" sz="4000" b="1" u="sng" dirty="0">
                <a:cs typeface="Times New Roman" charset="0"/>
              </a:rPr>
              <a:t>Movements</a:t>
            </a:r>
          </a:p>
        </p:txBody>
      </p:sp>
      <p:sp>
        <p:nvSpPr>
          <p:cNvPr id="644099" name="Rectangle 3"/>
          <p:cNvSpPr>
            <a:spLocks noGrp="1" noChangeArrowheads="1"/>
          </p:cNvSpPr>
          <p:nvPr>
            <p:ph type="body" idx="1"/>
          </p:nvPr>
        </p:nvSpPr>
        <p:spPr>
          <a:xfrm>
            <a:off x="381000" y="990600"/>
            <a:ext cx="4876800" cy="4495800"/>
          </a:xfrm>
        </p:spPr>
        <p:txBody>
          <a:bodyPr/>
          <a:lstStyle/>
          <a:p>
            <a:r>
              <a:rPr lang="en-US" dirty="0">
                <a:cs typeface="Times New Roman" charset="0"/>
              </a:rPr>
              <a:t>Flexion</a:t>
            </a:r>
          </a:p>
          <a:p>
            <a:pPr lvl="1"/>
            <a:r>
              <a:rPr lang="en-US" dirty="0">
                <a:cs typeface="Times New Roman" charset="0"/>
              </a:rPr>
              <a:t>movement of forearm to shoulder by bending the elbow to decrease its </a:t>
            </a:r>
            <a:r>
              <a:rPr lang="en-US" dirty="0" smtClean="0">
                <a:cs typeface="Times New Roman" charset="0"/>
              </a:rPr>
              <a:t>angle</a:t>
            </a:r>
          </a:p>
          <a:p>
            <a:pPr lvl="1">
              <a:buNone/>
            </a:pPr>
            <a:endParaRPr lang="en-US" dirty="0">
              <a:cs typeface="Times New Roman" charset="0"/>
            </a:endParaRPr>
          </a:p>
          <a:p>
            <a:r>
              <a:rPr lang="en-US" dirty="0">
                <a:cs typeface="Times New Roman" charset="0"/>
              </a:rPr>
              <a:t>Extension</a:t>
            </a:r>
          </a:p>
          <a:p>
            <a:pPr lvl="1"/>
            <a:r>
              <a:rPr lang="en-US" dirty="0">
                <a:cs typeface="Times New Roman" charset="0"/>
              </a:rPr>
              <a:t>movement of forearm away from shoulder by straightening the elbow to increase its angle</a:t>
            </a:r>
          </a:p>
        </p:txBody>
      </p:sp>
      <p:pic>
        <p:nvPicPr>
          <p:cNvPr id="644103" name="Picture 7" descr="flo28738_0606aL"/>
          <p:cNvPicPr>
            <a:picLocks noChangeAspect="1" noChangeArrowheads="1"/>
          </p:cNvPicPr>
          <p:nvPr/>
        </p:nvPicPr>
        <p:blipFill>
          <a:blip r:embed="rId3"/>
          <a:srcRect/>
          <a:stretch>
            <a:fillRect/>
          </a:stretch>
        </p:blipFill>
        <p:spPr bwMode="auto">
          <a:xfrm>
            <a:off x="5410200" y="304800"/>
            <a:ext cx="2081213" cy="3048000"/>
          </a:xfrm>
          <a:prstGeom prst="rect">
            <a:avLst/>
          </a:prstGeom>
          <a:noFill/>
        </p:spPr>
      </p:pic>
      <p:pic>
        <p:nvPicPr>
          <p:cNvPr id="644104" name="Picture 8" descr="flo28738_0606bL"/>
          <p:cNvPicPr>
            <a:picLocks noChangeAspect="1" noChangeArrowheads="1"/>
          </p:cNvPicPr>
          <p:nvPr/>
        </p:nvPicPr>
        <p:blipFill>
          <a:blip r:embed="rId4"/>
          <a:srcRect/>
          <a:stretch>
            <a:fillRect/>
          </a:stretch>
        </p:blipFill>
        <p:spPr bwMode="auto">
          <a:xfrm>
            <a:off x="7010400" y="3048000"/>
            <a:ext cx="1905000" cy="3200400"/>
          </a:xfrm>
          <a:prstGeom prst="rect">
            <a:avLst/>
          </a:prstGeom>
          <a:noFill/>
        </p:spPr>
      </p:pic>
      <p:sp>
        <p:nvSpPr>
          <p:cNvPr id="7" name="Rectangle 6"/>
          <p:cNvSpPr/>
          <p:nvPr/>
        </p:nvSpPr>
        <p:spPr>
          <a:xfrm>
            <a:off x="6781800" y="6488668"/>
            <a:ext cx="1007840" cy="369332"/>
          </a:xfrm>
          <a:prstGeom prst="rect">
            <a:avLst/>
          </a:prstGeom>
        </p:spPr>
        <p:txBody>
          <a:bodyPr wrap="none">
            <a:spAutoFit/>
          </a:bodyPr>
          <a:lstStyle/>
          <a:p>
            <a:r>
              <a:rPr lang="en-US" i="1" dirty="0" smtClean="0">
                <a:solidFill>
                  <a:srgbClr val="FF0000"/>
                </a:solidFill>
              </a:rPr>
              <a:t>assh.org</a:t>
            </a:r>
            <a:endParaRPr lang="en-US" dirty="0">
              <a:solidFill>
                <a:srgbClr val="FF0000"/>
              </a:solidFill>
            </a:endParaRPr>
          </a:p>
        </p:txBody>
      </p:sp>
      <p:sp>
        <p:nvSpPr>
          <p:cNvPr id="9" name="Rectangle 8"/>
          <p:cNvSpPr/>
          <p:nvPr/>
        </p:nvSpPr>
        <p:spPr>
          <a:xfrm>
            <a:off x="990600" y="6488668"/>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6-</a:t>
            </a:r>
            <a:fld id="{E3967D66-8F66-42DC-8EE8-4BDCF96A3482}" type="slidenum">
              <a:rPr lang="en-US"/>
              <a:pPr/>
              <a:t>12</a:t>
            </a:fld>
            <a:endParaRPr lang="en-US"/>
          </a:p>
        </p:txBody>
      </p:sp>
      <p:sp>
        <p:nvSpPr>
          <p:cNvPr id="563202" name="Rectangle 2"/>
          <p:cNvSpPr>
            <a:spLocks noGrp="1" noChangeArrowheads="1"/>
          </p:cNvSpPr>
          <p:nvPr>
            <p:ph type="title"/>
          </p:nvPr>
        </p:nvSpPr>
        <p:spPr>
          <a:xfrm>
            <a:off x="457200" y="277813"/>
            <a:ext cx="8229600" cy="865187"/>
          </a:xfrm>
        </p:spPr>
        <p:txBody>
          <a:bodyPr/>
          <a:lstStyle/>
          <a:p>
            <a:r>
              <a:rPr lang="en-US" sz="4000" b="1" u="sng" dirty="0">
                <a:cs typeface="Times New Roman" charset="0"/>
              </a:rPr>
              <a:t>Muscles</a:t>
            </a:r>
          </a:p>
        </p:txBody>
      </p:sp>
      <p:sp>
        <p:nvSpPr>
          <p:cNvPr id="563203" name="Rectangle 3"/>
          <p:cNvSpPr>
            <a:spLocks noGrp="1" noChangeArrowheads="1"/>
          </p:cNvSpPr>
          <p:nvPr>
            <p:ph type="body" idx="1"/>
          </p:nvPr>
        </p:nvSpPr>
        <p:spPr>
          <a:xfrm>
            <a:off x="457200" y="1143000"/>
            <a:ext cx="8229600" cy="4987925"/>
          </a:xfrm>
        </p:spPr>
        <p:txBody>
          <a:bodyPr/>
          <a:lstStyle/>
          <a:p>
            <a:r>
              <a:rPr lang="en-US" dirty="0">
                <a:latin typeface="Arial Unicode MS" pitchFamily="34" charset="-128"/>
                <a:cs typeface="Times New Roman" charset="0"/>
              </a:rPr>
              <a:t>Elbow flexors</a:t>
            </a:r>
          </a:p>
          <a:p>
            <a:pPr lvl="1"/>
            <a:r>
              <a:rPr lang="en-US" dirty="0">
                <a:latin typeface="Arial Unicode MS" pitchFamily="34" charset="-128"/>
                <a:cs typeface="Times New Roman" charset="0"/>
              </a:rPr>
              <a:t>Biceps </a:t>
            </a:r>
            <a:r>
              <a:rPr lang="en-US" dirty="0" err="1">
                <a:latin typeface="Arial Unicode MS" pitchFamily="34" charset="-128"/>
                <a:cs typeface="Times New Roman" charset="0"/>
              </a:rPr>
              <a:t>brachii</a:t>
            </a:r>
            <a:endParaRPr lang="en-US" dirty="0">
              <a:latin typeface="Arial Unicode MS" pitchFamily="34" charset="-128"/>
              <a:cs typeface="Times New Roman" charset="0"/>
            </a:endParaRPr>
          </a:p>
          <a:p>
            <a:pPr lvl="1"/>
            <a:r>
              <a:rPr lang="en-US" dirty="0" err="1">
                <a:latin typeface="Arial Unicode MS" pitchFamily="34" charset="-128"/>
                <a:cs typeface="Times New Roman" charset="0"/>
              </a:rPr>
              <a:t>Brachialis</a:t>
            </a:r>
            <a:endParaRPr lang="en-US" dirty="0">
              <a:latin typeface="Arial Unicode MS" pitchFamily="34" charset="-128"/>
              <a:cs typeface="Times New Roman" charset="0"/>
            </a:endParaRPr>
          </a:p>
          <a:p>
            <a:pPr lvl="1"/>
            <a:r>
              <a:rPr lang="en-US" dirty="0" err="1">
                <a:latin typeface="Arial Unicode MS" pitchFamily="34" charset="-128"/>
                <a:cs typeface="Times New Roman" charset="0"/>
              </a:rPr>
              <a:t>Brachioradialis</a:t>
            </a:r>
            <a:endParaRPr lang="en-US" dirty="0">
              <a:latin typeface="Arial Unicode MS" pitchFamily="34" charset="-128"/>
              <a:cs typeface="Times New Roman" charset="0"/>
            </a:endParaRPr>
          </a:p>
          <a:p>
            <a:pPr lvl="1"/>
            <a:r>
              <a:rPr lang="en-US" dirty="0">
                <a:latin typeface="Arial Unicode MS" pitchFamily="34" charset="-128"/>
                <a:cs typeface="Times New Roman" charset="0"/>
              </a:rPr>
              <a:t>Weak assistance from </a:t>
            </a:r>
            <a:r>
              <a:rPr lang="en-US" dirty="0" err="1">
                <a:latin typeface="Arial Unicode MS" pitchFamily="34" charset="-128"/>
                <a:cs typeface="Times New Roman" charset="0"/>
              </a:rPr>
              <a:t>Pronator</a:t>
            </a:r>
            <a:r>
              <a:rPr lang="en-US" dirty="0">
                <a:latin typeface="Arial Unicode MS" pitchFamily="34" charset="-128"/>
                <a:cs typeface="Times New Roman" charset="0"/>
              </a:rPr>
              <a:t> </a:t>
            </a:r>
            <a:r>
              <a:rPr lang="en-US" dirty="0" err="1" smtClean="0">
                <a:latin typeface="Arial Unicode MS" pitchFamily="34" charset="-128"/>
                <a:cs typeface="Times New Roman" charset="0"/>
              </a:rPr>
              <a:t>teres</a:t>
            </a:r>
            <a:endParaRPr lang="en-US" dirty="0" smtClean="0">
              <a:latin typeface="Arial Unicode MS" pitchFamily="34" charset="-128"/>
              <a:cs typeface="Times New Roman" charset="0"/>
            </a:endParaRPr>
          </a:p>
          <a:p>
            <a:pPr lvl="1">
              <a:buNone/>
            </a:pPr>
            <a:endParaRPr lang="en-US" dirty="0">
              <a:latin typeface="Arial Unicode MS" pitchFamily="34" charset="-128"/>
              <a:cs typeface="Times New Roman" charset="0"/>
            </a:endParaRPr>
          </a:p>
          <a:p>
            <a:r>
              <a:rPr lang="en-US" dirty="0">
                <a:latin typeface="Arial Unicode MS" pitchFamily="34" charset="-128"/>
                <a:cs typeface="Times New Roman" charset="0"/>
              </a:rPr>
              <a:t>Elbow extensor</a:t>
            </a:r>
          </a:p>
          <a:p>
            <a:pPr lvl="1"/>
            <a:r>
              <a:rPr lang="en-US" dirty="0">
                <a:latin typeface="Arial Unicode MS" pitchFamily="34" charset="-128"/>
                <a:cs typeface="Times New Roman" charset="0"/>
              </a:rPr>
              <a:t>Triceps </a:t>
            </a:r>
            <a:r>
              <a:rPr lang="en-US" dirty="0" err="1">
                <a:latin typeface="Arial Unicode MS" pitchFamily="34" charset="-128"/>
                <a:cs typeface="Times New Roman" charset="0"/>
              </a:rPr>
              <a:t>brachii</a:t>
            </a:r>
            <a:endParaRPr lang="en-US" dirty="0">
              <a:latin typeface="Arial Unicode MS" pitchFamily="34" charset="-128"/>
              <a:cs typeface="Times New Roman" charset="0"/>
            </a:endParaRPr>
          </a:p>
          <a:p>
            <a:pPr lvl="1"/>
            <a:r>
              <a:rPr lang="en-US" dirty="0" err="1">
                <a:latin typeface="Arial Unicode MS" pitchFamily="34" charset="-128"/>
                <a:cs typeface="Times New Roman" charset="0"/>
              </a:rPr>
              <a:t>Anconeus</a:t>
            </a:r>
            <a:r>
              <a:rPr lang="en-US" dirty="0">
                <a:latin typeface="Arial Unicode MS" pitchFamily="34" charset="-128"/>
                <a:cs typeface="Times New Roman" charset="0"/>
              </a:rPr>
              <a:t> provides assistance</a:t>
            </a:r>
          </a:p>
        </p:txBody>
      </p:sp>
      <p:sp>
        <p:nvSpPr>
          <p:cNvPr id="5" name="Rectangle 4"/>
          <p:cNvSpPr/>
          <p:nvPr/>
        </p:nvSpPr>
        <p:spPr>
          <a:xfrm>
            <a:off x="2209800" y="6488668"/>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r>
              <a:rPr lang="en-US"/>
              <a:t>6-</a:t>
            </a:r>
            <a:fld id="{8430BBE8-8D3C-4C68-807C-6B24FAA89105}" type="slidenum">
              <a:rPr lang="en-US"/>
              <a:pPr/>
              <a:t>13</a:t>
            </a:fld>
            <a:endParaRPr lang="en-US"/>
          </a:p>
        </p:txBody>
      </p:sp>
      <p:sp>
        <p:nvSpPr>
          <p:cNvPr id="651266" name="Rectangle 2"/>
          <p:cNvSpPr>
            <a:spLocks noGrp="1" noChangeArrowheads="1"/>
          </p:cNvSpPr>
          <p:nvPr>
            <p:ph type="title"/>
          </p:nvPr>
        </p:nvSpPr>
        <p:spPr/>
        <p:txBody>
          <a:bodyPr/>
          <a:lstStyle/>
          <a:p>
            <a:r>
              <a:rPr lang="en-US" sz="4000" b="1" dirty="0">
                <a:cs typeface="Times New Roman" charset="0"/>
              </a:rPr>
              <a:t>Joints</a:t>
            </a:r>
          </a:p>
        </p:txBody>
      </p:sp>
      <p:sp>
        <p:nvSpPr>
          <p:cNvPr id="651267" name="Rectangle 3"/>
          <p:cNvSpPr>
            <a:spLocks noGrp="1" noChangeArrowheads="1"/>
          </p:cNvSpPr>
          <p:nvPr>
            <p:ph type="body" idx="1"/>
          </p:nvPr>
        </p:nvSpPr>
        <p:spPr>
          <a:xfrm>
            <a:off x="457200" y="1143000"/>
            <a:ext cx="8305800" cy="4953000"/>
          </a:xfrm>
        </p:spPr>
        <p:txBody>
          <a:bodyPr/>
          <a:lstStyle/>
          <a:p>
            <a:endParaRPr lang="en-US" dirty="0" smtClean="0">
              <a:latin typeface="Arial Unicode MS" pitchFamily="34" charset="-128"/>
              <a:cs typeface="Times New Roman" charset="0"/>
            </a:endParaRPr>
          </a:p>
          <a:p>
            <a:pPr>
              <a:buNone/>
            </a:pPr>
            <a:endParaRPr lang="en-US" dirty="0" smtClean="0">
              <a:latin typeface="Arial Unicode MS" pitchFamily="34" charset="-128"/>
              <a:cs typeface="Times New Roman" charset="0"/>
            </a:endParaRPr>
          </a:p>
          <a:p>
            <a:r>
              <a:rPr lang="en-US" dirty="0" smtClean="0">
                <a:latin typeface="Arial Unicode MS" pitchFamily="34" charset="-128"/>
                <a:cs typeface="Times New Roman" charset="0"/>
              </a:rPr>
              <a:t>Elbow </a:t>
            </a:r>
            <a:r>
              <a:rPr lang="en-US" dirty="0">
                <a:latin typeface="Arial Unicode MS" pitchFamily="34" charset="-128"/>
                <a:cs typeface="Times New Roman" charset="0"/>
              </a:rPr>
              <a:t>moves from 0 degrees of extension to 145 to 150 </a:t>
            </a:r>
            <a:r>
              <a:rPr lang="en-US" dirty="0" smtClean="0">
                <a:latin typeface="Arial Unicode MS" pitchFamily="34" charset="-128"/>
                <a:cs typeface="Times New Roman" charset="0"/>
              </a:rPr>
              <a:t>degrees </a:t>
            </a:r>
            <a:r>
              <a:rPr lang="en-US" dirty="0">
                <a:latin typeface="Arial Unicode MS" pitchFamily="34" charset="-128"/>
                <a:cs typeface="Times New Roman" charset="0"/>
              </a:rPr>
              <a:t>of flexion</a:t>
            </a:r>
          </a:p>
        </p:txBody>
      </p:sp>
      <p:pic>
        <p:nvPicPr>
          <p:cNvPr id="651270" name="Picture 6" descr="flo28738_0604L"/>
          <p:cNvPicPr>
            <a:picLocks noChangeAspect="1" noChangeArrowheads="1"/>
          </p:cNvPicPr>
          <p:nvPr/>
        </p:nvPicPr>
        <p:blipFill>
          <a:blip r:embed="rId3"/>
          <a:srcRect/>
          <a:stretch>
            <a:fillRect/>
          </a:stretch>
        </p:blipFill>
        <p:spPr bwMode="auto">
          <a:xfrm>
            <a:off x="609600" y="2971800"/>
            <a:ext cx="7414665" cy="3733800"/>
          </a:xfrm>
          <a:prstGeom prst="rect">
            <a:avLst/>
          </a:prstGeom>
          <a:noFill/>
        </p:spPr>
      </p:pic>
      <p:sp>
        <p:nvSpPr>
          <p:cNvPr id="6" name="Rectangle 5"/>
          <p:cNvSpPr/>
          <p:nvPr/>
        </p:nvSpPr>
        <p:spPr>
          <a:xfrm>
            <a:off x="3733800" y="6488668"/>
            <a:ext cx="1786451" cy="369332"/>
          </a:xfrm>
          <a:prstGeom prst="rect">
            <a:avLst/>
          </a:prstGeom>
        </p:spPr>
        <p:txBody>
          <a:bodyPr wrap="none">
            <a:spAutoFit/>
          </a:bodyPr>
          <a:lstStyle/>
          <a:p>
            <a:r>
              <a:rPr lang="en-US" i="1" dirty="0" smtClean="0">
                <a:solidFill>
                  <a:srgbClr val="FF0000"/>
                </a:solidFill>
              </a:rPr>
              <a:t>en.wikipedia.org</a:t>
            </a:r>
            <a:endParaRPr lang="en-US" dirty="0">
              <a:solidFill>
                <a:srgbClr val="FF0000"/>
              </a:solidFill>
            </a:endParaRPr>
          </a:p>
        </p:txBody>
      </p:sp>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
            <a:ext cx="8229600" cy="5749925"/>
          </a:xfrm>
        </p:spPr>
        <p:txBody>
          <a:bodyPr/>
          <a:lstStyle/>
          <a:p>
            <a:r>
              <a:rPr lang="en-US" b="1" u="sng" dirty="0" smtClean="0"/>
              <a:t>Nerve Supply:</a:t>
            </a:r>
          </a:p>
          <a:p>
            <a:pPr marL="1430338" indent="-736600">
              <a:buFont typeface="Wingdings" pitchFamily="2" charset="2"/>
              <a:buChar char="q"/>
            </a:pPr>
            <a:r>
              <a:rPr lang="en-US" dirty="0" smtClean="0"/>
              <a:t>Median N.</a:t>
            </a:r>
          </a:p>
          <a:p>
            <a:pPr marL="1430338" indent="-736600">
              <a:buFont typeface="Wingdings" pitchFamily="2" charset="2"/>
              <a:buChar char="q"/>
            </a:pPr>
            <a:r>
              <a:rPr lang="en-US" dirty="0" smtClean="0"/>
              <a:t> </a:t>
            </a:r>
            <a:r>
              <a:rPr lang="en-US" dirty="0" err="1" smtClean="0"/>
              <a:t>Musculocutaneous</a:t>
            </a:r>
            <a:r>
              <a:rPr lang="en-US" dirty="0" smtClean="0"/>
              <a:t> N.</a:t>
            </a:r>
          </a:p>
          <a:p>
            <a:pPr marL="1430338" indent="-736600">
              <a:buFont typeface="Wingdings" pitchFamily="2" charset="2"/>
              <a:buChar char="q"/>
            </a:pPr>
            <a:r>
              <a:rPr lang="en-US" dirty="0" smtClean="0"/>
              <a:t> Radial N.</a:t>
            </a:r>
          </a:p>
          <a:p>
            <a:pPr marL="1430338" indent="-736600">
              <a:buFont typeface="Wingdings" pitchFamily="2" charset="2"/>
              <a:buChar char="q"/>
            </a:pPr>
            <a:r>
              <a:rPr lang="en-US" dirty="0" err="1" smtClean="0"/>
              <a:t>Ulnar</a:t>
            </a:r>
            <a:r>
              <a:rPr lang="en-US" dirty="0" smtClean="0"/>
              <a:t> N.</a:t>
            </a:r>
          </a:p>
          <a:p>
            <a:pPr marL="398463" indent="-398463">
              <a:buFont typeface="Wingdings" pitchFamily="2" charset="2"/>
              <a:buChar char="§"/>
            </a:pPr>
            <a:endParaRPr lang="en-US" dirty="0" smtClean="0"/>
          </a:p>
          <a:p>
            <a:pPr marL="398463" indent="-398463">
              <a:buFont typeface="Wingdings" pitchFamily="2" charset="2"/>
              <a:buChar char="§"/>
            </a:pPr>
            <a:endParaRPr lang="en-US" dirty="0" smtClean="0"/>
          </a:p>
          <a:p>
            <a:pPr marL="398463" indent="-398463">
              <a:buFont typeface="Wingdings" pitchFamily="2" charset="2"/>
              <a:buChar char="Ø"/>
            </a:pPr>
            <a:r>
              <a:rPr lang="en-US" b="1" u="sng" dirty="0" smtClean="0"/>
              <a:t>Blood Supply:</a:t>
            </a:r>
          </a:p>
          <a:p>
            <a:pPr marL="1430338" indent="-736600">
              <a:buFont typeface="Wingdings" pitchFamily="2" charset="2"/>
              <a:buChar char="q"/>
            </a:pPr>
            <a:r>
              <a:rPr lang="en-US" dirty="0" err="1" smtClean="0"/>
              <a:t>Anastomosis</a:t>
            </a:r>
            <a:r>
              <a:rPr lang="en-US" dirty="0" smtClean="0"/>
              <a:t> around elbow</a:t>
            </a:r>
            <a:endParaRPr lang="en-US" dirty="0"/>
          </a:p>
          <a:p>
            <a:pPr marL="398463" indent="-339725">
              <a:buSzPct val="85000"/>
              <a:buFont typeface="Wingdings" pitchFamily="2" charset="2"/>
              <a:buChar char="§"/>
            </a:pPr>
            <a:endParaRPr lang="en-US" dirty="0" smtClean="0"/>
          </a:p>
        </p:txBody>
      </p:sp>
      <p:sp>
        <p:nvSpPr>
          <p:cNvPr id="4" name="Rectangle 3"/>
          <p:cNvSpPr/>
          <p:nvPr/>
        </p:nvSpPr>
        <p:spPr>
          <a:xfrm>
            <a:off x="1828800" y="6488668"/>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t>Applied Anatomy</a:t>
            </a:r>
            <a:endParaRPr lang="en-US" dirty="0"/>
          </a:p>
        </p:txBody>
      </p:sp>
      <p:sp>
        <p:nvSpPr>
          <p:cNvPr id="3" name="Content Placeholder 2"/>
          <p:cNvSpPr>
            <a:spLocks noGrp="1"/>
          </p:cNvSpPr>
          <p:nvPr>
            <p:ph idx="1"/>
          </p:nvPr>
        </p:nvSpPr>
        <p:spPr>
          <a:xfrm>
            <a:off x="457200" y="1295400"/>
            <a:ext cx="8229600" cy="5029200"/>
          </a:xfrm>
        </p:spPr>
        <p:txBody>
          <a:bodyPr/>
          <a:lstStyle/>
          <a:p>
            <a:r>
              <a:rPr lang="en-US" b="1" dirty="0" smtClean="0"/>
              <a:t>Distension of the elbow joint- </a:t>
            </a:r>
            <a:r>
              <a:rPr lang="en-US" dirty="0" smtClean="0"/>
              <a:t>effusion occurs </a:t>
            </a:r>
            <a:r>
              <a:rPr lang="en-US" dirty="0" err="1" smtClean="0"/>
              <a:t>posteriorly</a:t>
            </a:r>
            <a:r>
              <a:rPr lang="en-US" dirty="0" smtClean="0"/>
              <a:t> because here the capsule is weak</a:t>
            </a:r>
          </a:p>
          <a:p>
            <a:pPr>
              <a:buNone/>
            </a:pPr>
            <a:r>
              <a:rPr lang="en-US" dirty="0" smtClean="0"/>
              <a:t>- </a:t>
            </a:r>
            <a:r>
              <a:rPr lang="en-US" b="1" dirty="0" smtClean="0"/>
              <a:t>Treatment </a:t>
            </a:r>
            <a:r>
              <a:rPr lang="en-US" dirty="0" smtClean="0"/>
              <a:t>–aspiration on posterior side</a:t>
            </a:r>
            <a:endParaRPr lang="en-US" dirty="0"/>
          </a:p>
        </p:txBody>
      </p:sp>
      <p:sp>
        <p:nvSpPr>
          <p:cNvPr id="4" name="Rectangle 3"/>
          <p:cNvSpPr/>
          <p:nvPr/>
        </p:nvSpPr>
        <p:spPr>
          <a:xfrm>
            <a:off x="1981200" y="6488668"/>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Aspiration or injection</a:t>
            </a:r>
            <a:r>
              <a:rPr lang="en-US" dirty="0" smtClean="0"/>
              <a:t/>
            </a:r>
            <a:br>
              <a:rPr lang="en-US" dirty="0" smtClean="0"/>
            </a:b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1143000" y="1121172"/>
            <a:ext cx="6172200" cy="4939903"/>
          </a:xfrm>
          <a:prstGeom prst="rect">
            <a:avLst/>
          </a:prstGeom>
          <a:noFill/>
          <a:ln w="9525">
            <a:noFill/>
            <a:miter lim="800000"/>
            <a:headEnd/>
            <a:tailEnd/>
          </a:ln>
          <a:effectLst/>
        </p:spPr>
      </p:pic>
      <p:sp>
        <p:nvSpPr>
          <p:cNvPr id="4" name="Rectangle 3"/>
          <p:cNvSpPr/>
          <p:nvPr/>
        </p:nvSpPr>
        <p:spPr>
          <a:xfrm>
            <a:off x="3657600" y="6488668"/>
            <a:ext cx="1786451" cy="369332"/>
          </a:xfrm>
          <a:prstGeom prst="rect">
            <a:avLst/>
          </a:prstGeom>
        </p:spPr>
        <p:txBody>
          <a:bodyPr wrap="none">
            <a:spAutoFit/>
          </a:bodyPr>
          <a:lstStyle/>
          <a:p>
            <a:r>
              <a:rPr lang="en-US" i="1" dirty="0" smtClean="0">
                <a:solidFill>
                  <a:srgbClr val="FF0000"/>
                </a:solidFill>
              </a:rPr>
              <a:t>en.wikipedia.org</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304288"/>
          </a:xfrm>
        </p:spPr>
        <p:txBody>
          <a:bodyPr>
            <a:normAutofit fontScale="90000"/>
          </a:bodyPr>
          <a:lstStyle/>
          <a:p>
            <a:r>
              <a:rPr lang="en-US" dirty="0" smtClean="0"/>
              <a:t>Dislocation: Posterior [more common]</a:t>
            </a:r>
            <a:br>
              <a:rPr lang="en-US" dirty="0" smtClean="0"/>
            </a:b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1828800" y="2133600"/>
            <a:ext cx="5562600" cy="4343400"/>
          </a:xfrm>
          <a:prstGeom prst="rect">
            <a:avLst/>
          </a:prstGeom>
          <a:noFill/>
          <a:ln w="9525">
            <a:noFill/>
            <a:miter lim="800000"/>
            <a:headEnd/>
            <a:tailEnd/>
          </a:ln>
          <a:effectLst/>
        </p:spPr>
      </p:pic>
      <p:sp>
        <p:nvSpPr>
          <p:cNvPr id="5" name="Rectangle 4"/>
          <p:cNvSpPr/>
          <p:nvPr/>
        </p:nvSpPr>
        <p:spPr>
          <a:xfrm>
            <a:off x="5410200" y="6324600"/>
            <a:ext cx="1292790" cy="369332"/>
          </a:xfrm>
          <a:prstGeom prst="rect">
            <a:avLst/>
          </a:prstGeom>
        </p:spPr>
        <p:txBody>
          <a:bodyPr wrap="none">
            <a:spAutoFit/>
          </a:bodyPr>
          <a:lstStyle/>
          <a:p>
            <a:r>
              <a:rPr lang="en-US" i="1" dirty="0" smtClean="0">
                <a:solidFill>
                  <a:srgbClr val="FF0000"/>
                </a:solidFill>
              </a:rPr>
              <a:t>emedx.com</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srcRect/>
          <a:stretch>
            <a:fillRect/>
          </a:stretch>
        </p:blipFill>
        <p:spPr bwMode="auto">
          <a:xfrm>
            <a:off x="1828800" y="364192"/>
            <a:ext cx="5257800" cy="5738358"/>
          </a:xfrm>
          <a:prstGeom prst="rect">
            <a:avLst/>
          </a:prstGeom>
          <a:noFill/>
          <a:ln w="9525">
            <a:noFill/>
            <a:miter lim="800000"/>
            <a:headEnd/>
            <a:tailEnd/>
          </a:ln>
          <a:effectLst/>
        </p:spPr>
      </p:pic>
      <p:sp>
        <p:nvSpPr>
          <p:cNvPr id="5" name="Rectangle 4"/>
          <p:cNvSpPr/>
          <p:nvPr/>
        </p:nvSpPr>
        <p:spPr>
          <a:xfrm>
            <a:off x="3581400" y="6172200"/>
            <a:ext cx="1786451" cy="369332"/>
          </a:xfrm>
          <a:prstGeom prst="rect">
            <a:avLst/>
          </a:prstGeom>
        </p:spPr>
        <p:txBody>
          <a:bodyPr wrap="none">
            <a:spAutoFit/>
          </a:bodyPr>
          <a:lstStyle/>
          <a:p>
            <a:r>
              <a:rPr lang="en-US" i="1" dirty="0" smtClean="0">
                <a:solidFill>
                  <a:srgbClr val="FF0000"/>
                </a:solidFill>
              </a:rPr>
              <a:t>en.wikipedia.org</a:t>
            </a:r>
            <a:endParaRPr lang="en-US"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t>Pulled Elbow</a:t>
            </a:r>
            <a:endParaRPr lang="en-US" b="1" u="sng" dirty="0"/>
          </a:p>
        </p:txBody>
      </p:sp>
      <p:sp>
        <p:nvSpPr>
          <p:cNvPr id="3" name="Content Placeholder 2"/>
          <p:cNvSpPr>
            <a:spLocks noGrp="1"/>
          </p:cNvSpPr>
          <p:nvPr>
            <p:ph idx="1"/>
          </p:nvPr>
        </p:nvSpPr>
        <p:spPr>
          <a:xfrm>
            <a:off x="457200" y="1219200"/>
            <a:ext cx="8229600" cy="4389120"/>
          </a:xfrm>
        </p:spPr>
        <p:txBody>
          <a:bodyPr/>
          <a:lstStyle/>
          <a:p>
            <a:r>
              <a:rPr lang="en-US" dirty="0" smtClean="0"/>
              <a:t>Head of radius slips out of annular ligament</a:t>
            </a:r>
          </a:p>
          <a:p>
            <a:r>
              <a:rPr lang="en-US" dirty="0" smtClean="0"/>
              <a:t>More common in childhood age group</a:t>
            </a:r>
            <a:endParaRPr lang="en-US" dirty="0"/>
          </a:p>
        </p:txBody>
      </p:sp>
      <p:pic>
        <p:nvPicPr>
          <p:cNvPr id="4" name="Picture 2"/>
          <p:cNvPicPr>
            <a:picLocks noChangeAspect="1" noChangeArrowheads="1"/>
          </p:cNvPicPr>
          <p:nvPr/>
        </p:nvPicPr>
        <p:blipFill>
          <a:blip r:embed="rId2"/>
          <a:srcRect/>
          <a:stretch>
            <a:fillRect/>
          </a:stretch>
        </p:blipFill>
        <p:spPr bwMode="auto">
          <a:xfrm>
            <a:off x="762000" y="2209800"/>
            <a:ext cx="7964225" cy="4448813"/>
          </a:xfrm>
          <a:prstGeom prst="rect">
            <a:avLst/>
          </a:prstGeom>
          <a:noFill/>
          <a:ln w="9525">
            <a:noFill/>
            <a:miter lim="800000"/>
            <a:headEnd/>
            <a:tailEnd/>
          </a:ln>
          <a:effectLst/>
        </p:spPr>
      </p:pic>
      <p:sp>
        <p:nvSpPr>
          <p:cNvPr id="5" name="Rectangle 4"/>
          <p:cNvSpPr/>
          <p:nvPr/>
        </p:nvSpPr>
        <p:spPr>
          <a:xfrm>
            <a:off x="5486400" y="6488668"/>
            <a:ext cx="1292790" cy="369332"/>
          </a:xfrm>
          <a:prstGeom prst="rect">
            <a:avLst/>
          </a:prstGeom>
        </p:spPr>
        <p:txBody>
          <a:bodyPr wrap="none">
            <a:spAutoFit/>
          </a:bodyPr>
          <a:lstStyle/>
          <a:p>
            <a:r>
              <a:rPr lang="en-US" i="1" dirty="0" smtClean="0">
                <a:solidFill>
                  <a:srgbClr val="FF0000"/>
                </a:solidFill>
              </a:rPr>
              <a:t>emedx.com</a:t>
            </a: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FF"/>
                </a:solidFill>
              </a:rPr>
              <a:t>COMPETENCY</a:t>
            </a:r>
            <a:endParaRPr lang="en-US" dirty="0"/>
          </a:p>
        </p:txBody>
      </p:sp>
      <p:sp>
        <p:nvSpPr>
          <p:cNvPr id="3" name="Content Placeholder 2"/>
          <p:cNvSpPr>
            <a:spLocks noGrp="1"/>
          </p:cNvSpPr>
          <p:nvPr>
            <p:ph idx="1"/>
          </p:nvPr>
        </p:nvSpPr>
        <p:spPr/>
        <p:txBody>
          <a:bodyPr/>
          <a:lstStyle/>
          <a:p>
            <a:r>
              <a:rPr lang="en-US" dirty="0" smtClean="0"/>
              <a:t>AN13.3 Identify &amp; describe the type, </a:t>
            </a:r>
            <a:r>
              <a:rPr lang="en-US" dirty="0" err="1" smtClean="0"/>
              <a:t>articular</a:t>
            </a:r>
            <a:r>
              <a:rPr lang="en-US" dirty="0" smtClean="0"/>
              <a:t> surfaces, capsule, synovial membrane, ligaments, relations, movements, blood and nerve supply of elbow joint.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srcRect/>
          <a:stretch>
            <a:fillRect/>
          </a:stretch>
        </p:blipFill>
        <p:spPr bwMode="auto">
          <a:xfrm>
            <a:off x="677334" y="457200"/>
            <a:ext cx="7399866" cy="5549900"/>
          </a:xfrm>
          <a:prstGeom prst="rect">
            <a:avLst/>
          </a:prstGeom>
          <a:noFill/>
          <a:ln w="9525">
            <a:noFill/>
            <a:miter lim="800000"/>
            <a:headEnd/>
            <a:tailEnd/>
          </a:ln>
          <a:effectLst/>
        </p:spPr>
      </p:pic>
      <p:sp>
        <p:nvSpPr>
          <p:cNvPr id="4" name="Rectangle 3"/>
          <p:cNvSpPr/>
          <p:nvPr/>
        </p:nvSpPr>
        <p:spPr>
          <a:xfrm>
            <a:off x="3962400" y="6488668"/>
            <a:ext cx="1292790" cy="369332"/>
          </a:xfrm>
          <a:prstGeom prst="rect">
            <a:avLst/>
          </a:prstGeom>
        </p:spPr>
        <p:txBody>
          <a:bodyPr wrap="none">
            <a:spAutoFit/>
          </a:bodyPr>
          <a:lstStyle/>
          <a:p>
            <a:r>
              <a:rPr lang="en-US" i="1" dirty="0" smtClean="0">
                <a:solidFill>
                  <a:srgbClr val="FF0000"/>
                </a:solidFill>
              </a:rPr>
              <a:t>emedx.com</a:t>
            </a:r>
            <a:endParaRPr lang="en-US"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Tennis elbow</a:t>
            </a:r>
            <a:endParaRPr lang="en-US" dirty="0"/>
          </a:p>
        </p:txBody>
      </p:sp>
      <p:sp>
        <p:nvSpPr>
          <p:cNvPr id="3" name="Content Placeholder 2"/>
          <p:cNvSpPr>
            <a:spLocks noGrp="1"/>
          </p:cNvSpPr>
          <p:nvPr>
            <p:ph idx="1"/>
          </p:nvPr>
        </p:nvSpPr>
        <p:spPr>
          <a:xfrm>
            <a:off x="457200" y="1143000"/>
            <a:ext cx="8229600" cy="5181600"/>
          </a:xfrm>
        </p:spPr>
        <p:txBody>
          <a:bodyPr/>
          <a:lstStyle/>
          <a:p>
            <a:r>
              <a:rPr lang="en-US" dirty="0" smtClean="0"/>
              <a:t>Abrupt </a:t>
            </a:r>
            <a:r>
              <a:rPr lang="en-US" dirty="0" err="1" smtClean="0"/>
              <a:t>pronation</a:t>
            </a:r>
            <a:r>
              <a:rPr lang="en-US" dirty="0" smtClean="0"/>
              <a:t> may lead to pain and tenderness over lateral </a:t>
            </a:r>
            <a:r>
              <a:rPr lang="en-US" dirty="0" err="1" smtClean="0"/>
              <a:t>epicondyle</a:t>
            </a:r>
            <a:endParaRPr lang="en-US" dirty="0" smtClean="0"/>
          </a:p>
          <a:p>
            <a:r>
              <a:rPr lang="en-US" dirty="0" smtClean="0"/>
              <a:t>Due to: - sprain of radial collateral ligament</a:t>
            </a:r>
          </a:p>
          <a:p>
            <a:pPr>
              <a:buNone/>
            </a:pPr>
            <a:r>
              <a:rPr lang="en-US" dirty="0" smtClean="0"/>
              <a:t>                 - tearing of fibers of </a:t>
            </a:r>
            <a:r>
              <a:rPr lang="en-US" dirty="0" err="1" smtClean="0"/>
              <a:t>ext.carpi</a:t>
            </a:r>
            <a:r>
              <a:rPr lang="en-US" dirty="0" smtClean="0"/>
              <a:t> </a:t>
            </a:r>
            <a:r>
              <a:rPr lang="en-US" dirty="0" err="1" smtClean="0"/>
              <a:t>radialis</a:t>
            </a:r>
            <a:r>
              <a:rPr lang="en-US" dirty="0" smtClean="0"/>
              <a:t> </a:t>
            </a:r>
            <a:r>
              <a:rPr lang="en-US" dirty="0" err="1" smtClean="0"/>
              <a:t>brevis</a:t>
            </a:r>
            <a:endParaRPr lang="en-US" dirty="0"/>
          </a:p>
        </p:txBody>
      </p:sp>
      <p:pic>
        <p:nvPicPr>
          <p:cNvPr id="2051" name="Picture 3"/>
          <p:cNvPicPr>
            <a:picLocks noChangeAspect="1" noChangeArrowheads="1"/>
          </p:cNvPicPr>
          <p:nvPr/>
        </p:nvPicPr>
        <p:blipFill>
          <a:blip r:embed="rId2"/>
          <a:srcRect/>
          <a:stretch>
            <a:fillRect/>
          </a:stretch>
        </p:blipFill>
        <p:spPr bwMode="auto">
          <a:xfrm>
            <a:off x="5334000" y="3048000"/>
            <a:ext cx="3590925" cy="3576637"/>
          </a:xfrm>
          <a:prstGeom prst="rect">
            <a:avLst/>
          </a:prstGeom>
          <a:noFill/>
          <a:ln w="9525">
            <a:noFill/>
            <a:miter lim="800000"/>
            <a:headEnd/>
            <a:tailEnd/>
          </a:ln>
          <a:effectLst/>
        </p:spPr>
      </p:pic>
      <p:sp>
        <p:nvSpPr>
          <p:cNvPr id="6" name="Rectangle 5"/>
          <p:cNvSpPr/>
          <p:nvPr/>
        </p:nvSpPr>
        <p:spPr>
          <a:xfrm>
            <a:off x="6172200" y="6488668"/>
            <a:ext cx="1852238" cy="369332"/>
          </a:xfrm>
          <a:prstGeom prst="rect">
            <a:avLst/>
          </a:prstGeom>
        </p:spPr>
        <p:txBody>
          <a:bodyPr wrap="none">
            <a:spAutoFit/>
          </a:bodyPr>
          <a:lstStyle/>
          <a:p>
            <a:r>
              <a:rPr lang="en-US" i="1" dirty="0" smtClean="0">
                <a:solidFill>
                  <a:srgbClr val="FF0000"/>
                </a:solidFill>
              </a:rPr>
              <a:t>medicinenet.com</a:t>
            </a:r>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Miner’s(student’s) elbow</a:t>
            </a:r>
            <a:endParaRPr lang="en-US" dirty="0"/>
          </a:p>
        </p:txBody>
      </p:sp>
      <p:sp>
        <p:nvSpPr>
          <p:cNvPr id="3" name="Content Placeholder 2"/>
          <p:cNvSpPr>
            <a:spLocks noGrp="1"/>
          </p:cNvSpPr>
          <p:nvPr>
            <p:ph idx="1"/>
          </p:nvPr>
        </p:nvSpPr>
        <p:spPr>
          <a:xfrm>
            <a:off x="457200" y="1219200"/>
            <a:ext cx="8229600" cy="5105400"/>
          </a:xfrm>
        </p:spPr>
        <p:txBody>
          <a:bodyPr/>
          <a:lstStyle/>
          <a:p>
            <a:r>
              <a:rPr lang="en-US" dirty="0" smtClean="0"/>
              <a:t>Effusion into the bursa over the subcutaneous posterior surface of the </a:t>
            </a:r>
            <a:r>
              <a:rPr lang="en-US" dirty="0" err="1" smtClean="0"/>
              <a:t>olecranon</a:t>
            </a:r>
            <a:r>
              <a:rPr lang="en-US" dirty="0" smtClean="0"/>
              <a:t> process</a:t>
            </a:r>
            <a:endParaRPr lang="en-US" dirty="0"/>
          </a:p>
        </p:txBody>
      </p:sp>
      <p:pic>
        <p:nvPicPr>
          <p:cNvPr id="1026" name="Picture 2"/>
          <p:cNvPicPr>
            <a:picLocks noChangeAspect="1" noChangeArrowheads="1"/>
          </p:cNvPicPr>
          <p:nvPr/>
        </p:nvPicPr>
        <p:blipFill>
          <a:blip r:embed="rId2"/>
          <a:srcRect/>
          <a:stretch>
            <a:fillRect/>
          </a:stretch>
        </p:blipFill>
        <p:spPr bwMode="auto">
          <a:xfrm>
            <a:off x="2057400" y="2514600"/>
            <a:ext cx="5029200" cy="3676650"/>
          </a:xfrm>
          <a:prstGeom prst="rect">
            <a:avLst/>
          </a:prstGeom>
          <a:noFill/>
          <a:ln w="9525">
            <a:noFill/>
            <a:miter lim="800000"/>
            <a:headEnd/>
            <a:tailEnd/>
          </a:ln>
          <a:effectLst/>
        </p:spPr>
      </p:pic>
      <p:sp>
        <p:nvSpPr>
          <p:cNvPr id="5" name="Rectangle 4"/>
          <p:cNvSpPr/>
          <p:nvPr/>
        </p:nvSpPr>
        <p:spPr>
          <a:xfrm>
            <a:off x="3657600" y="6488668"/>
            <a:ext cx="1991635" cy="369332"/>
          </a:xfrm>
          <a:prstGeom prst="rect">
            <a:avLst/>
          </a:prstGeom>
        </p:spPr>
        <p:txBody>
          <a:bodyPr wrap="none">
            <a:spAutoFit/>
          </a:bodyPr>
          <a:lstStyle/>
          <a:p>
            <a:r>
              <a:rPr lang="en-US" i="1" dirty="0" smtClean="0">
                <a:solidFill>
                  <a:srgbClr val="FF0000"/>
                </a:solidFill>
              </a:rPr>
              <a:t>orthoinfo.aaos.org</a:t>
            </a:r>
            <a:endParaRPr 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400" dirty="0" smtClean="0">
                <a:solidFill>
                  <a:srgbClr val="0070C0"/>
                </a:solidFill>
              </a:rPr>
              <a:t>Evidence on the applied anatomy of elbow joint</a:t>
            </a:r>
            <a:endParaRPr lang="en-US" sz="4400" dirty="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18488"/>
          </a:xfrm>
        </p:spPr>
        <p:txBody>
          <a:bodyPr>
            <a:normAutofit fontScale="90000"/>
          </a:bodyPr>
          <a:lstStyle/>
          <a:p>
            <a:r>
              <a:rPr lang="fi-FI" sz="2700" dirty="0" smtClean="0"/>
              <a:t>J</a:t>
            </a:r>
            <a:r>
              <a:rPr lang="fi-FI" sz="3100" dirty="0" smtClean="0"/>
              <a:t>. </a:t>
            </a:r>
            <a:r>
              <a:rPr lang="fi-FI" sz="2700" dirty="0" smtClean="0"/>
              <a:t>T. Lehtinen, K. Kaarela, E. A. Belt, M. J. Kauppi, E. Skyttä, P. P. Kuusela, H. J. Kautiainen and M. U. K. Lehto</a:t>
            </a:r>
            <a:r>
              <a:rPr lang="fi-FI" sz="1100" dirty="0" smtClean="0"/>
              <a:t>, </a:t>
            </a:r>
            <a:r>
              <a:rPr lang="fi-FI" sz="2700" i="1" dirty="0" smtClean="0"/>
              <a:t>Rheumatology (2001) 40(10): 1141-1145 doi:10.1093/rheumatology/40.10.1141</a:t>
            </a:r>
            <a:r>
              <a:rPr lang="fi-FI" dirty="0" smtClean="0"/>
              <a:t/>
            </a:r>
            <a:br>
              <a:rPr lang="fi-FI" dirty="0" smtClean="0"/>
            </a:br>
            <a:endParaRPr lang="en-US" dirty="0"/>
          </a:p>
        </p:txBody>
      </p:sp>
      <p:graphicFrame>
        <p:nvGraphicFramePr>
          <p:cNvPr id="4" name="Content Placeholder 3"/>
          <p:cNvGraphicFramePr>
            <a:graphicFrameLocks noGrp="1"/>
          </p:cNvGraphicFramePr>
          <p:nvPr>
            <p:ph idx="1"/>
          </p:nvPr>
        </p:nvGraphicFramePr>
        <p:xfrm>
          <a:off x="0" y="1066800"/>
          <a:ext cx="9144000" cy="563880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251643">
                <a:tc>
                  <a:txBody>
                    <a:bodyPr/>
                    <a:lstStyle/>
                    <a:p>
                      <a:r>
                        <a:rPr lang="fi-FI" dirty="0" smtClean="0"/>
                        <a:t>J. T. Lehtinen, </a:t>
                      </a:r>
                    </a:p>
                    <a:p>
                      <a:r>
                        <a:rPr lang="fi-FI" dirty="0" smtClean="0"/>
                        <a:t>K. Kaarela, </a:t>
                      </a:r>
                    </a:p>
                    <a:p>
                      <a:r>
                        <a:rPr lang="fi-FI" dirty="0" smtClean="0"/>
                        <a:t>E. A. Belt, </a:t>
                      </a:r>
                    </a:p>
                    <a:p>
                      <a:r>
                        <a:rPr lang="fi-FI" dirty="0" smtClean="0"/>
                        <a:t>M. J. Kauppi, </a:t>
                      </a:r>
                    </a:p>
                    <a:p>
                      <a:r>
                        <a:rPr lang="fi-FI" dirty="0" smtClean="0"/>
                        <a:t>E. Skyttä, </a:t>
                      </a:r>
                    </a:p>
                    <a:p>
                      <a:r>
                        <a:rPr lang="fi-FI" dirty="0" smtClean="0"/>
                        <a:t>P. P. Kuusela, </a:t>
                      </a:r>
                    </a:p>
                    <a:p>
                      <a:r>
                        <a:rPr lang="fi-FI" dirty="0" smtClean="0"/>
                        <a:t>H. J. Kautiainen, </a:t>
                      </a:r>
                    </a:p>
                    <a:p>
                      <a:r>
                        <a:rPr lang="fi-FI" dirty="0" smtClean="0"/>
                        <a:t>and M. U. K. Lehto</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Radiographic joint space in rheumatoid elbow joints. A 15‐year prospective follow‐up study in 74 patients</a:t>
                      </a:r>
                    </a:p>
                    <a:p>
                      <a:endParaRPr lang="en-US" dirty="0"/>
                    </a:p>
                  </a:txBody>
                  <a:tcPr/>
                </a:tc>
                <a:tc>
                  <a:txBody>
                    <a:bodyPr/>
                    <a:lstStyle/>
                    <a:p>
                      <a:r>
                        <a:rPr lang="en-US" sz="1400" dirty="0" smtClean="0">
                          <a:latin typeface="Times New Roman" pitchFamily="18" charset="0"/>
                          <a:cs typeface="Times New Roman" pitchFamily="18" charset="0"/>
                        </a:rPr>
                        <a:t>An inception cohort of 74 patients with RA were followed for 15 yr. At the end‐point, 148 elbows were </a:t>
                      </a:r>
                      <a:r>
                        <a:rPr lang="en-US" sz="1400" dirty="0" err="1" smtClean="0">
                          <a:latin typeface="Times New Roman" pitchFamily="18" charset="0"/>
                          <a:cs typeface="Times New Roman" pitchFamily="18" charset="0"/>
                        </a:rPr>
                        <a:t>radiographed</a:t>
                      </a:r>
                      <a:r>
                        <a:rPr lang="en-US" sz="1400" dirty="0" smtClean="0">
                          <a:latin typeface="Times New Roman" pitchFamily="18" charset="0"/>
                          <a:cs typeface="Times New Roman" pitchFamily="18" charset="0"/>
                        </a:rPr>
                        <a:t> by a standard method. The HU and HR joint spaces were examined from the </a:t>
                      </a:r>
                      <a:r>
                        <a:rPr lang="en-US" sz="1400" dirty="0" err="1" smtClean="0">
                          <a:latin typeface="Times New Roman" pitchFamily="18" charset="0"/>
                          <a:cs typeface="Times New Roman" pitchFamily="18" charset="0"/>
                        </a:rPr>
                        <a:t>anteroposterior</a:t>
                      </a:r>
                      <a:r>
                        <a:rPr lang="en-US" sz="1400" dirty="0" smtClean="0">
                          <a:latin typeface="Times New Roman" pitchFamily="18" charset="0"/>
                          <a:cs typeface="Times New Roman" pitchFamily="18" charset="0"/>
                        </a:rPr>
                        <a:t> radiographs by measuring the shortest tangential distance in the middle of the joints. Destruction of the elbow joints, assessed with the Larsen method on a scale of 0–5, was studied in relation to the joint‐space measurements.</a:t>
                      </a:r>
                      <a:endParaRPr lang="en-US" dirty="0">
                        <a:latin typeface="Times New Roman" pitchFamily="18" charset="0"/>
                        <a:cs typeface="Times New Roman" pitchFamily="18" charset="0"/>
                      </a:endParaRPr>
                    </a:p>
                  </a:txBody>
                  <a:tcPr/>
                </a:tc>
                <a:tc>
                  <a:txBody>
                    <a:bodyPr/>
                    <a:lstStyle/>
                    <a:p>
                      <a:r>
                        <a:rPr lang="en-US" sz="1400" dirty="0" smtClean="0"/>
                        <a:t>The monotonic narrowing was significantly increasing from unaffected (Larsen 0, 1), slightly (2), moderately (3) to severely (4, 5) affected joints (</a:t>
                      </a:r>
                      <a:r>
                        <a:rPr lang="en-US" sz="1400" i="1" dirty="0" smtClean="0"/>
                        <a:t>P</a:t>
                      </a:r>
                      <a:r>
                        <a:rPr lang="en-US" sz="1400" dirty="0" smtClean="0"/>
                        <a:t>&lt;0.001). A step in this process occurred between Larsen grades 3 and 4, when the mean joint space diminished from 1.4 and 1.5 respectively to 0 mm.</a:t>
                      </a:r>
                      <a:endParaRPr lang="en-US" dirty="0"/>
                    </a:p>
                  </a:txBody>
                  <a:tcPr/>
                </a:tc>
                <a:tc>
                  <a:txBody>
                    <a:bodyPr/>
                    <a:lstStyle/>
                    <a:p>
                      <a:r>
                        <a:rPr lang="en-US" sz="1400" dirty="0" smtClean="0"/>
                        <a:t>Joint‐space narrowing is a frequent consequence of rheumatoid affection of the elbow joint. HR joint space decreases together with HU joint space; however, the HR joint space is already slightly narrower at the start. The narrowing is a rather late phenomenon, occurring only after erosive destruction. This should be borne in mind when using the Larsen method to evaluate changes in the elbow joint.</a:t>
                      </a:r>
                      <a:endParaRPr lang="en-US" sz="1400"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2700" dirty="0" smtClean="0"/>
              <a:t>C. P. Little, A. J. Graham and A. J. Carr, J Bone Joint </a:t>
            </a:r>
            <a:r>
              <a:rPr lang="en-US" sz="2700" dirty="0" err="1" smtClean="0"/>
              <a:t>Surg</a:t>
            </a:r>
            <a:r>
              <a:rPr lang="en-US" sz="2700" dirty="0" smtClean="0"/>
              <a:t> Br April 2005 87-B:437-444.</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0" y="914400"/>
          <a:ext cx="9144000" cy="5943599"/>
        </p:xfrm>
        <a:graphic>
          <a:graphicData uri="http://schemas.openxmlformats.org/drawingml/2006/table">
            <a:tbl>
              <a:tblPr firstRow="1" bandRow="1">
                <a:tableStyleId>{5C22544A-7EE6-4342-B048-85BDC9FD1C3A}</a:tableStyleId>
              </a:tblPr>
              <a:tblGrid>
                <a:gridCol w="1600200"/>
                <a:gridCol w="1905000"/>
                <a:gridCol w="1828800"/>
                <a:gridCol w="1828800"/>
                <a:gridCol w="1981200"/>
              </a:tblGrid>
              <a:tr h="5943599">
                <a:tc>
                  <a:txBody>
                    <a:bodyPr/>
                    <a:lstStyle/>
                    <a:p>
                      <a:r>
                        <a:rPr lang="en-US" dirty="0" smtClean="0"/>
                        <a:t>C. P. Little, </a:t>
                      </a:r>
                    </a:p>
                    <a:p>
                      <a:r>
                        <a:rPr lang="en-US" dirty="0" smtClean="0"/>
                        <a:t>A. J. Graham, </a:t>
                      </a:r>
                    </a:p>
                    <a:p>
                      <a:r>
                        <a:rPr lang="en-US" dirty="0" smtClean="0"/>
                        <a:t>and A. J. Carr</a:t>
                      </a:r>
                    </a:p>
                    <a:p>
                      <a:endParaRPr lang="en-US" dirty="0"/>
                    </a:p>
                  </a:txBody>
                  <a:tcPr/>
                </a:tc>
                <a:tc>
                  <a:txBody>
                    <a:bodyPr/>
                    <a:lstStyle/>
                    <a:p>
                      <a:r>
                        <a:rPr lang="en-US" b="1" dirty="0" smtClean="0"/>
                        <a:t>Total elbow </a:t>
                      </a:r>
                      <a:r>
                        <a:rPr lang="en-US" b="1" dirty="0" err="1" smtClean="0"/>
                        <a:t>arthroplasty</a:t>
                      </a:r>
                      <a:endParaRPr lang="en-US" b="1" dirty="0" smtClean="0"/>
                    </a:p>
                    <a:p>
                      <a:r>
                        <a:rPr lang="en-US" b="1" dirty="0" smtClean="0"/>
                        <a:t>A SYSTEMATIC REVIEW OF THE LITERATURE IN THE ENGLISH LANGUAGE UNTIL THE END OF 2003</a:t>
                      </a:r>
                    </a:p>
                    <a:p>
                      <a:endParaRPr lang="en-US" dirty="0"/>
                    </a:p>
                  </a:txBody>
                  <a:tcPr/>
                </a:tc>
                <a:tc>
                  <a:txBody>
                    <a:bodyPr/>
                    <a:lstStyle/>
                    <a:p>
                      <a:r>
                        <a:rPr lang="en-US" dirty="0" smtClean="0"/>
                        <a:t>We undertook a hand search of the bibliographies of the papers describing series of prosthetic elbow </a:t>
                      </a:r>
                      <a:r>
                        <a:rPr lang="en-US" dirty="0" err="1" smtClean="0"/>
                        <a:t>arthroplasties</a:t>
                      </a:r>
                      <a:r>
                        <a:rPr lang="en-US" dirty="0" smtClean="0"/>
                        <a:t>. </a:t>
                      </a:r>
                      <a:endParaRPr lang="en-US" dirty="0"/>
                    </a:p>
                  </a:txBody>
                  <a:tcPr/>
                </a:tc>
                <a:tc>
                  <a:txBody>
                    <a:bodyPr/>
                    <a:lstStyle/>
                    <a:p>
                      <a:r>
                        <a:rPr lang="en-US" sz="1600" dirty="0" smtClean="0"/>
                        <a:t>The results reported for TEA are not as good as those for hip and knee replacement, although the published number of studies have tended to be comparatively small.</a:t>
                      </a:r>
                      <a:r>
                        <a:rPr lang="en-US" sz="1600" baseline="30000" dirty="0" smtClean="0">
                          <a:hlinkClick r:id="rId2"/>
                        </a:rPr>
                        <a:t>1</a:t>
                      </a:r>
                      <a:r>
                        <a:rPr lang="en-US" sz="1600" dirty="0" smtClean="0"/>
                        <a:t> There is little consensus as to the best implant to use in different clinical settings. </a:t>
                      </a:r>
                      <a:endParaRPr lang="en-US" sz="1600" dirty="0"/>
                    </a:p>
                  </a:txBody>
                  <a:tcPr/>
                </a:tc>
                <a:tc>
                  <a:txBody>
                    <a:bodyPr/>
                    <a:lstStyle/>
                    <a:p>
                      <a:r>
                        <a:rPr lang="en-US" sz="1400" dirty="0" smtClean="0"/>
                        <a:t>This made comparison difficult and makes the pooling of results unreliable. To date, there are very few comparative studies available, and none powered to detect differences in implant performance. This is not surprising given the nature of surgical implant research, but there is a clear demand for such series to throw more light on the performance of implants in selected patient groups in order to clarify the relative roles of the available implants.</a:t>
                      </a:r>
                      <a:endParaRPr lang="en-US" sz="1400"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981200"/>
            <a:ext cx="7772400" cy="1139825"/>
          </a:xfrm>
          <a:solidFill>
            <a:schemeClr val="accent1">
              <a:lumMod val="60000"/>
              <a:lumOff val="40000"/>
            </a:schemeClr>
          </a:solidFill>
          <a:ln w="76200">
            <a:prstDash val="solid"/>
          </a:ln>
          <a:effectLst>
            <a:innerShdw blurRad="63500" dist="50800" dir="16200000">
              <a:prstClr val="black">
                <a:alpha val="50000"/>
              </a:prstClr>
            </a:innerShdw>
          </a:effectLst>
        </p:spPr>
        <p:txBody>
          <a:bodyPr>
            <a:normAutofit fontScale="90000"/>
          </a:bodyPr>
          <a:lstStyle/>
          <a:p>
            <a:r>
              <a:rPr lang="en-US" sz="7200" b="1" i="1" dirty="0" smtClean="0"/>
              <a:t>THANK  YOU !!!!</a:t>
            </a:r>
            <a:endParaRPr lang="en-US" sz="72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Type of joint</a:t>
            </a:r>
          </a:p>
          <a:p>
            <a:r>
              <a:rPr lang="en-US" dirty="0" smtClean="0"/>
              <a:t>Formation of joint</a:t>
            </a:r>
          </a:p>
          <a:p>
            <a:r>
              <a:rPr lang="en-US" dirty="0" smtClean="0"/>
              <a:t>Ligaments</a:t>
            </a:r>
          </a:p>
          <a:p>
            <a:r>
              <a:rPr lang="en-US" dirty="0" smtClean="0"/>
              <a:t>Blood supply</a:t>
            </a:r>
          </a:p>
          <a:p>
            <a:r>
              <a:rPr lang="en-US" dirty="0" smtClean="0"/>
              <a:t>Nerve supply</a:t>
            </a:r>
          </a:p>
          <a:p>
            <a:r>
              <a:rPr lang="en-US" dirty="0" smtClean="0"/>
              <a:t>Movement of joint</a:t>
            </a:r>
          </a:p>
          <a:p>
            <a:r>
              <a:rPr lang="en-US" dirty="0" smtClean="0"/>
              <a:t>Applied anatomy</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42288"/>
          </a:xfrm>
        </p:spPr>
        <p:txBody>
          <a:bodyPr>
            <a:normAutofit fontScale="90000"/>
          </a:bodyPr>
          <a:lstStyle/>
          <a:p>
            <a:r>
              <a:rPr lang="en-US" dirty="0" smtClean="0"/>
              <a:t>Type of joint</a:t>
            </a:r>
            <a:br>
              <a:rPr lang="en-US" dirty="0" smtClean="0"/>
            </a:br>
            <a:endParaRPr lang="en-US" dirty="0"/>
          </a:p>
        </p:txBody>
      </p:sp>
      <p:sp>
        <p:nvSpPr>
          <p:cNvPr id="3" name="Content Placeholder 2"/>
          <p:cNvSpPr>
            <a:spLocks noGrp="1"/>
          </p:cNvSpPr>
          <p:nvPr>
            <p:ph idx="1"/>
          </p:nvPr>
        </p:nvSpPr>
        <p:spPr>
          <a:xfrm>
            <a:off x="457200" y="1371600"/>
            <a:ext cx="8229600" cy="4953000"/>
          </a:xfrm>
        </p:spPr>
        <p:txBody>
          <a:bodyPr/>
          <a:lstStyle/>
          <a:p>
            <a:r>
              <a:rPr lang="en-US" dirty="0" smtClean="0"/>
              <a:t>Hinge(</a:t>
            </a:r>
            <a:r>
              <a:rPr lang="en-US" dirty="0" err="1" smtClean="0"/>
              <a:t>ginglymus</a:t>
            </a:r>
            <a:r>
              <a:rPr lang="en-US" dirty="0" smtClean="0"/>
              <a:t>) type of synovial joint</a:t>
            </a:r>
            <a:endParaRPr lang="en-US" dirty="0"/>
          </a:p>
        </p:txBody>
      </p:sp>
      <p:pic>
        <p:nvPicPr>
          <p:cNvPr id="4" name="Picture 2"/>
          <p:cNvPicPr>
            <a:picLocks noChangeArrowheads="1"/>
          </p:cNvPicPr>
          <p:nvPr/>
        </p:nvPicPr>
        <p:blipFill>
          <a:blip r:embed="rId2"/>
          <a:srcRect t="13411" r="8924"/>
          <a:stretch>
            <a:fillRect/>
          </a:stretch>
        </p:blipFill>
        <p:spPr bwMode="auto">
          <a:xfrm>
            <a:off x="3716338" y="2401887"/>
            <a:ext cx="5427662" cy="4456113"/>
          </a:xfrm>
          <a:prstGeom prst="rect">
            <a:avLst/>
          </a:prstGeom>
          <a:noFill/>
          <a:ln w="9525">
            <a:noFill/>
            <a:miter lim="800000"/>
            <a:headEnd/>
            <a:tailEnd/>
          </a:ln>
          <a:effectLst/>
        </p:spPr>
      </p:pic>
      <p:sp>
        <p:nvSpPr>
          <p:cNvPr id="5" name="Rectangle 4"/>
          <p:cNvSpPr/>
          <p:nvPr/>
        </p:nvSpPr>
        <p:spPr>
          <a:xfrm>
            <a:off x="6781800" y="6488668"/>
            <a:ext cx="1895006" cy="369332"/>
          </a:xfrm>
          <a:prstGeom prst="rect">
            <a:avLst/>
          </a:prstGeom>
        </p:spPr>
        <p:txBody>
          <a:bodyPr wrap="none">
            <a:spAutoFit/>
          </a:bodyPr>
          <a:lstStyle/>
          <a:p>
            <a:r>
              <a:rPr lang="en-US" i="1" dirty="0" smtClean="0">
                <a:solidFill>
                  <a:srgbClr val="FF0000"/>
                </a:solidFill>
              </a:rPr>
              <a:t>en.wikiversity.org</a:t>
            </a: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Formation of joint</a:t>
            </a:r>
            <a:br>
              <a:rPr lang="en-US" dirty="0" smtClean="0"/>
            </a:br>
            <a:endParaRPr lang="en-US" dirty="0"/>
          </a:p>
        </p:txBody>
      </p:sp>
      <p:sp>
        <p:nvSpPr>
          <p:cNvPr id="3" name="Content Placeholder 2"/>
          <p:cNvSpPr>
            <a:spLocks noGrp="1"/>
          </p:cNvSpPr>
          <p:nvPr>
            <p:ph idx="1"/>
          </p:nvPr>
        </p:nvSpPr>
        <p:spPr>
          <a:xfrm>
            <a:off x="0" y="1219200"/>
            <a:ext cx="4953000" cy="5638800"/>
          </a:xfrm>
        </p:spPr>
        <p:txBody>
          <a:bodyPr/>
          <a:lstStyle/>
          <a:p>
            <a:r>
              <a:rPr lang="en-US" dirty="0" smtClean="0"/>
              <a:t>The ELBOW consists of 2 joints:</a:t>
            </a:r>
          </a:p>
          <a:p>
            <a:pPr lvl="1"/>
            <a:r>
              <a:rPr lang="en-US" b="1" dirty="0" err="1" smtClean="0"/>
              <a:t>humeroulnar</a:t>
            </a:r>
            <a:endParaRPr lang="en-US" dirty="0" smtClean="0"/>
          </a:p>
          <a:p>
            <a:pPr lvl="2"/>
            <a:r>
              <a:rPr lang="en-US" sz="2400" dirty="0" err="1" smtClean="0"/>
              <a:t>Olecranon</a:t>
            </a:r>
            <a:r>
              <a:rPr lang="en-US" sz="2400" dirty="0" smtClean="0"/>
              <a:t> &amp; </a:t>
            </a:r>
            <a:r>
              <a:rPr lang="en-US" sz="2400" dirty="0" err="1" smtClean="0"/>
              <a:t>coronoid</a:t>
            </a:r>
            <a:r>
              <a:rPr lang="en-US" sz="2400" dirty="0" smtClean="0"/>
              <a:t> processes of the ulna</a:t>
            </a:r>
          </a:p>
          <a:p>
            <a:pPr lvl="2"/>
            <a:r>
              <a:rPr lang="en-US" sz="2400" dirty="0" smtClean="0"/>
              <a:t>distal aspect of </a:t>
            </a:r>
            <a:r>
              <a:rPr lang="en-US" sz="2400" dirty="0" err="1" smtClean="0"/>
              <a:t>humerus</a:t>
            </a:r>
            <a:endParaRPr lang="en-US" sz="2400" dirty="0" smtClean="0"/>
          </a:p>
          <a:p>
            <a:pPr lvl="1"/>
            <a:r>
              <a:rPr lang="en-US" b="1" dirty="0" err="1" smtClean="0"/>
              <a:t>radiohumeral</a:t>
            </a:r>
            <a:endParaRPr lang="en-US" b="1" dirty="0" smtClean="0"/>
          </a:p>
          <a:p>
            <a:pPr lvl="2"/>
            <a:r>
              <a:rPr lang="en-US" sz="2400" dirty="0" smtClean="0"/>
              <a:t>radial head has small amount of articulation with </a:t>
            </a:r>
            <a:r>
              <a:rPr lang="en-US" sz="2400" dirty="0" err="1" smtClean="0"/>
              <a:t>humerus</a:t>
            </a:r>
            <a:r>
              <a:rPr lang="en-US" sz="2400" dirty="0" smtClean="0"/>
              <a:t> (</a:t>
            </a:r>
            <a:r>
              <a:rPr lang="en-US" sz="2400" dirty="0" err="1" smtClean="0"/>
              <a:t>capitulum</a:t>
            </a:r>
            <a:r>
              <a:rPr lang="en-US" sz="1800" dirty="0" smtClean="0"/>
              <a:t>)</a:t>
            </a:r>
          </a:p>
          <a:p>
            <a:endParaRPr lang="en-US" dirty="0"/>
          </a:p>
        </p:txBody>
      </p:sp>
      <p:pic>
        <p:nvPicPr>
          <p:cNvPr id="4" name="Picture 4"/>
          <p:cNvPicPr>
            <a:picLocks noChangeArrowheads="1"/>
          </p:cNvPicPr>
          <p:nvPr/>
        </p:nvPicPr>
        <p:blipFill>
          <a:blip r:embed="rId2"/>
          <a:srcRect/>
          <a:stretch>
            <a:fillRect/>
          </a:stretch>
        </p:blipFill>
        <p:spPr bwMode="auto">
          <a:xfrm>
            <a:off x="4876800" y="1344612"/>
            <a:ext cx="4267200" cy="5513388"/>
          </a:xfrm>
          <a:prstGeom prst="rect">
            <a:avLst/>
          </a:prstGeom>
          <a:noFill/>
          <a:ln w="9525">
            <a:noFill/>
            <a:miter lim="800000"/>
            <a:headEnd/>
            <a:tailEnd/>
          </a:ln>
          <a:effectLst/>
        </p:spPr>
      </p:pic>
      <p:sp>
        <p:nvSpPr>
          <p:cNvPr id="5" name="Rectangle 4"/>
          <p:cNvSpPr/>
          <p:nvPr/>
        </p:nvSpPr>
        <p:spPr>
          <a:xfrm>
            <a:off x="6096000" y="6488668"/>
            <a:ext cx="1895006" cy="369332"/>
          </a:xfrm>
          <a:prstGeom prst="rect">
            <a:avLst/>
          </a:prstGeom>
        </p:spPr>
        <p:txBody>
          <a:bodyPr wrap="none">
            <a:spAutoFit/>
          </a:bodyPr>
          <a:lstStyle/>
          <a:p>
            <a:r>
              <a:rPr lang="en-US" i="1" dirty="0" smtClean="0">
                <a:solidFill>
                  <a:srgbClr val="FF0000"/>
                </a:solidFill>
              </a:rPr>
              <a:t>en.wikiversity.org</a:t>
            </a:r>
            <a:endParaRPr lang="en-US" dirty="0">
              <a:solidFill>
                <a:srgbClr val="FF0000"/>
              </a:solidFill>
            </a:endParaRPr>
          </a:p>
        </p:txBody>
      </p:sp>
      <p:sp>
        <p:nvSpPr>
          <p:cNvPr id="6" name="Rectangle 5"/>
          <p:cNvSpPr/>
          <p:nvPr/>
        </p:nvSpPr>
        <p:spPr>
          <a:xfrm>
            <a:off x="609600" y="6488668"/>
            <a:ext cx="3194401" cy="369332"/>
          </a:xfrm>
          <a:prstGeom prst="rect">
            <a:avLst/>
          </a:prstGeom>
        </p:spPr>
        <p:txBody>
          <a:bodyPr wrap="none">
            <a:spAutoFit/>
          </a:bodyPr>
          <a:lstStyle/>
          <a:p>
            <a:pPr>
              <a:buNone/>
            </a:pPr>
            <a:r>
              <a:rPr lang="en-US" i="1" dirty="0" smtClean="0">
                <a:solidFill>
                  <a:srgbClr val="FF0000"/>
                </a:solidFill>
              </a:rPr>
              <a:t>40th edition of Gray’s anatomy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u="sng" dirty="0" smtClean="0"/>
              <a:t>Ligaments</a:t>
            </a:r>
            <a:endParaRPr lang="en-US" b="1" u="sng" dirty="0"/>
          </a:p>
        </p:txBody>
      </p:sp>
      <p:sp>
        <p:nvSpPr>
          <p:cNvPr id="3" name="Content Placeholder 2"/>
          <p:cNvSpPr>
            <a:spLocks noGrp="1"/>
          </p:cNvSpPr>
          <p:nvPr>
            <p:ph idx="1"/>
          </p:nvPr>
        </p:nvSpPr>
        <p:spPr>
          <a:xfrm>
            <a:off x="457200" y="1981200"/>
            <a:ext cx="8229600" cy="4149725"/>
          </a:xfrm>
        </p:spPr>
        <p:txBody>
          <a:bodyPr/>
          <a:lstStyle/>
          <a:p>
            <a:r>
              <a:rPr lang="en-US" sz="3600" i="1" dirty="0" smtClean="0"/>
              <a:t>fibrous capsule</a:t>
            </a:r>
          </a:p>
          <a:p>
            <a:r>
              <a:rPr lang="en-US" sz="3600" i="1" dirty="0" err="1" smtClean="0"/>
              <a:t>Ulnar</a:t>
            </a:r>
            <a:r>
              <a:rPr lang="en-US" sz="3600" i="1" dirty="0" smtClean="0"/>
              <a:t> collateral ligament</a:t>
            </a:r>
          </a:p>
          <a:p>
            <a:r>
              <a:rPr lang="en-US" sz="3600" i="1" dirty="0" smtClean="0"/>
              <a:t>Radial collateral ligament</a:t>
            </a:r>
            <a:endParaRPr lang="en-US" sz="36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t>Joint</a:t>
            </a:r>
            <a:r>
              <a:rPr lang="en-US" u="sng" dirty="0" smtClean="0"/>
              <a:t> </a:t>
            </a:r>
            <a:r>
              <a:rPr lang="en-US" b="1" u="sng" dirty="0" smtClean="0"/>
              <a:t>Capsule</a:t>
            </a:r>
            <a:endParaRPr lang="en-US" b="1" u="sng" dirty="0"/>
          </a:p>
        </p:txBody>
      </p:sp>
      <p:pic>
        <p:nvPicPr>
          <p:cNvPr id="4" name="Picture 4"/>
          <p:cNvPicPr>
            <a:picLocks noGrp="1" noChangeArrowheads="1"/>
          </p:cNvPicPr>
          <p:nvPr>
            <p:ph idx="1"/>
          </p:nvPr>
        </p:nvPicPr>
        <p:blipFill>
          <a:blip r:embed="rId2"/>
          <a:srcRect/>
          <a:stretch>
            <a:fillRect/>
          </a:stretch>
        </p:blipFill>
        <p:spPr bwMode="auto">
          <a:xfrm>
            <a:off x="2286000" y="914400"/>
            <a:ext cx="4343400" cy="5105400"/>
          </a:xfrm>
          <a:prstGeom prst="rect">
            <a:avLst/>
          </a:prstGeom>
          <a:noFill/>
          <a:ln w="9525">
            <a:noFill/>
            <a:miter lim="800000"/>
            <a:headEnd/>
            <a:tailEnd/>
          </a:ln>
          <a:effectLst/>
        </p:spPr>
      </p:pic>
      <p:sp>
        <p:nvSpPr>
          <p:cNvPr id="9" name="Freeform 8"/>
          <p:cNvSpPr/>
          <p:nvPr/>
        </p:nvSpPr>
        <p:spPr>
          <a:xfrm>
            <a:off x="2911410" y="2609088"/>
            <a:ext cx="1294830" cy="816864"/>
          </a:xfrm>
          <a:custGeom>
            <a:avLst/>
            <a:gdLst>
              <a:gd name="connsiteX0" fmla="*/ 1294830 w 1294830"/>
              <a:gd name="connsiteY0" fmla="*/ 792480 h 816864"/>
              <a:gd name="connsiteX1" fmla="*/ 1282638 w 1294830"/>
              <a:gd name="connsiteY1" fmla="*/ 707136 h 816864"/>
              <a:gd name="connsiteX2" fmla="*/ 1233870 w 1294830"/>
              <a:gd name="connsiteY2" fmla="*/ 633984 h 816864"/>
              <a:gd name="connsiteX3" fmla="*/ 1197294 w 1294830"/>
              <a:gd name="connsiteY3" fmla="*/ 560832 h 816864"/>
              <a:gd name="connsiteX4" fmla="*/ 1160718 w 1294830"/>
              <a:gd name="connsiteY4" fmla="*/ 536448 h 816864"/>
              <a:gd name="connsiteX5" fmla="*/ 1111950 w 1294830"/>
              <a:gd name="connsiteY5" fmla="*/ 475488 h 816864"/>
              <a:gd name="connsiteX6" fmla="*/ 1087566 w 1294830"/>
              <a:gd name="connsiteY6" fmla="*/ 438912 h 816864"/>
              <a:gd name="connsiteX7" fmla="*/ 1014414 w 1294830"/>
              <a:gd name="connsiteY7" fmla="*/ 390144 h 816864"/>
              <a:gd name="connsiteX8" fmla="*/ 990030 w 1294830"/>
              <a:gd name="connsiteY8" fmla="*/ 353568 h 816864"/>
              <a:gd name="connsiteX9" fmla="*/ 916878 w 1294830"/>
              <a:gd name="connsiteY9" fmla="*/ 304800 h 816864"/>
              <a:gd name="connsiteX10" fmla="*/ 855918 w 1294830"/>
              <a:gd name="connsiteY10" fmla="*/ 243840 h 816864"/>
              <a:gd name="connsiteX11" fmla="*/ 831534 w 1294830"/>
              <a:gd name="connsiteY11" fmla="*/ 207264 h 816864"/>
              <a:gd name="connsiteX12" fmla="*/ 758382 w 1294830"/>
              <a:gd name="connsiteY12" fmla="*/ 158496 h 816864"/>
              <a:gd name="connsiteX13" fmla="*/ 721806 w 1294830"/>
              <a:gd name="connsiteY13" fmla="*/ 121920 h 816864"/>
              <a:gd name="connsiteX14" fmla="*/ 697422 w 1294830"/>
              <a:gd name="connsiteY14" fmla="*/ 85344 h 816864"/>
              <a:gd name="connsiteX15" fmla="*/ 660846 w 1294830"/>
              <a:gd name="connsiteY15" fmla="*/ 73152 h 816864"/>
              <a:gd name="connsiteX16" fmla="*/ 587694 w 1294830"/>
              <a:gd name="connsiteY16" fmla="*/ 24384 h 816864"/>
              <a:gd name="connsiteX17" fmla="*/ 514542 w 1294830"/>
              <a:gd name="connsiteY17" fmla="*/ 0 h 816864"/>
              <a:gd name="connsiteX18" fmla="*/ 441390 w 1294830"/>
              <a:gd name="connsiteY18" fmla="*/ 12192 h 816864"/>
              <a:gd name="connsiteX19" fmla="*/ 380430 w 1294830"/>
              <a:gd name="connsiteY19" fmla="*/ 73152 h 816864"/>
              <a:gd name="connsiteX20" fmla="*/ 356046 w 1294830"/>
              <a:gd name="connsiteY20" fmla="*/ 146304 h 816864"/>
              <a:gd name="connsiteX21" fmla="*/ 319470 w 1294830"/>
              <a:gd name="connsiteY21" fmla="*/ 219456 h 816864"/>
              <a:gd name="connsiteX22" fmla="*/ 307278 w 1294830"/>
              <a:gd name="connsiteY22" fmla="*/ 365760 h 816864"/>
              <a:gd name="connsiteX23" fmla="*/ 282894 w 1294830"/>
              <a:gd name="connsiteY23" fmla="*/ 438912 h 816864"/>
              <a:gd name="connsiteX24" fmla="*/ 246318 w 1294830"/>
              <a:gd name="connsiteY24" fmla="*/ 463296 h 816864"/>
              <a:gd name="connsiteX25" fmla="*/ 112206 w 1294830"/>
              <a:gd name="connsiteY25" fmla="*/ 487680 h 816864"/>
              <a:gd name="connsiteX26" fmla="*/ 39054 w 1294830"/>
              <a:gd name="connsiteY26" fmla="*/ 499872 h 816864"/>
              <a:gd name="connsiteX27" fmla="*/ 26862 w 1294830"/>
              <a:gd name="connsiteY27" fmla="*/ 719328 h 816864"/>
              <a:gd name="connsiteX28" fmla="*/ 51246 w 1294830"/>
              <a:gd name="connsiteY28" fmla="*/ 755904 h 816864"/>
              <a:gd name="connsiteX29" fmla="*/ 63438 w 1294830"/>
              <a:gd name="connsiteY29" fmla="*/ 792480 h 816864"/>
              <a:gd name="connsiteX30" fmla="*/ 75630 w 1294830"/>
              <a:gd name="connsiteY30" fmla="*/ 816864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94830" h="816864">
                <a:moveTo>
                  <a:pt x="1294830" y="792480"/>
                </a:moveTo>
                <a:cubicBezTo>
                  <a:pt x="1290766" y="764032"/>
                  <a:pt x="1292954" y="733957"/>
                  <a:pt x="1282638" y="707136"/>
                </a:cubicBezTo>
                <a:cubicBezTo>
                  <a:pt x="1272118" y="679783"/>
                  <a:pt x="1243137" y="661786"/>
                  <a:pt x="1233870" y="633984"/>
                </a:cubicBezTo>
                <a:cubicBezTo>
                  <a:pt x="1223954" y="604236"/>
                  <a:pt x="1220929" y="584467"/>
                  <a:pt x="1197294" y="560832"/>
                </a:cubicBezTo>
                <a:cubicBezTo>
                  <a:pt x="1186933" y="550471"/>
                  <a:pt x="1172910" y="544576"/>
                  <a:pt x="1160718" y="536448"/>
                </a:cubicBezTo>
                <a:cubicBezTo>
                  <a:pt x="1136983" y="465242"/>
                  <a:pt x="1167097" y="530635"/>
                  <a:pt x="1111950" y="475488"/>
                </a:cubicBezTo>
                <a:cubicBezTo>
                  <a:pt x="1101589" y="465127"/>
                  <a:pt x="1098593" y="448561"/>
                  <a:pt x="1087566" y="438912"/>
                </a:cubicBezTo>
                <a:cubicBezTo>
                  <a:pt x="1065511" y="419614"/>
                  <a:pt x="1014414" y="390144"/>
                  <a:pt x="1014414" y="390144"/>
                </a:cubicBezTo>
                <a:cubicBezTo>
                  <a:pt x="1006286" y="377952"/>
                  <a:pt x="1001057" y="363217"/>
                  <a:pt x="990030" y="353568"/>
                </a:cubicBezTo>
                <a:cubicBezTo>
                  <a:pt x="967975" y="334270"/>
                  <a:pt x="916878" y="304800"/>
                  <a:pt x="916878" y="304800"/>
                </a:cubicBezTo>
                <a:cubicBezTo>
                  <a:pt x="851854" y="207264"/>
                  <a:pt x="937198" y="325120"/>
                  <a:pt x="855918" y="243840"/>
                </a:cubicBezTo>
                <a:cubicBezTo>
                  <a:pt x="845557" y="233479"/>
                  <a:pt x="842561" y="216913"/>
                  <a:pt x="831534" y="207264"/>
                </a:cubicBezTo>
                <a:cubicBezTo>
                  <a:pt x="809479" y="187966"/>
                  <a:pt x="779104" y="179218"/>
                  <a:pt x="758382" y="158496"/>
                </a:cubicBezTo>
                <a:cubicBezTo>
                  <a:pt x="746190" y="146304"/>
                  <a:pt x="732844" y="135166"/>
                  <a:pt x="721806" y="121920"/>
                </a:cubicBezTo>
                <a:cubicBezTo>
                  <a:pt x="712425" y="110663"/>
                  <a:pt x="708864" y="94498"/>
                  <a:pt x="697422" y="85344"/>
                </a:cubicBezTo>
                <a:cubicBezTo>
                  <a:pt x="687387" y="77316"/>
                  <a:pt x="672080" y="79393"/>
                  <a:pt x="660846" y="73152"/>
                </a:cubicBezTo>
                <a:cubicBezTo>
                  <a:pt x="635228" y="58920"/>
                  <a:pt x="615496" y="33651"/>
                  <a:pt x="587694" y="24384"/>
                </a:cubicBezTo>
                <a:lnTo>
                  <a:pt x="514542" y="0"/>
                </a:lnTo>
                <a:cubicBezTo>
                  <a:pt x="490158" y="4064"/>
                  <a:pt x="464842" y="4375"/>
                  <a:pt x="441390" y="12192"/>
                </a:cubicBezTo>
                <a:cubicBezTo>
                  <a:pt x="413825" y="21380"/>
                  <a:pt x="391739" y="47708"/>
                  <a:pt x="380430" y="73152"/>
                </a:cubicBezTo>
                <a:cubicBezTo>
                  <a:pt x="369991" y="96640"/>
                  <a:pt x="370303" y="124918"/>
                  <a:pt x="356046" y="146304"/>
                </a:cubicBezTo>
                <a:cubicBezTo>
                  <a:pt x="324533" y="193573"/>
                  <a:pt x="336296" y="168979"/>
                  <a:pt x="319470" y="219456"/>
                </a:cubicBezTo>
                <a:cubicBezTo>
                  <a:pt x="315406" y="268224"/>
                  <a:pt x="315323" y="317489"/>
                  <a:pt x="307278" y="365760"/>
                </a:cubicBezTo>
                <a:cubicBezTo>
                  <a:pt x="303052" y="391113"/>
                  <a:pt x="304280" y="424655"/>
                  <a:pt x="282894" y="438912"/>
                </a:cubicBezTo>
                <a:cubicBezTo>
                  <a:pt x="270702" y="447040"/>
                  <a:pt x="259424" y="456743"/>
                  <a:pt x="246318" y="463296"/>
                </a:cubicBezTo>
                <a:cubicBezTo>
                  <a:pt x="208070" y="482420"/>
                  <a:pt x="147509" y="482637"/>
                  <a:pt x="112206" y="487680"/>
                </a:cubicBezTo>
                <a:cubicBezTo>
                  <a:pt x="87734" y="491176"/>
                  <a:pt x="63438" y="495808"/>
                  <a:pt x="39054" y="499872"/>
                </a:cubicBezTo>
                <a:cubicBezTo>
                  <a:pt x="5779" y="599698"/>
                  <a:pt x="0" y="585017"/>
                  <a:pt x="26862" y="719328"/>
                </a:cubicBezTo>
                <a:cubicBezTo>
                  <a:pt x="29736" y="733696"/>
                  <a:pt x="44693" y="742798"/>
                  <a:pt x="51246" y="755904"/>
                </a:cubicBezTo>
                <a:cubicBezTo>
                  <a:pt x="56993" y="767399"/>
                  <a:pt x="58665" y="780548"/>
                  <a:pt x="63438" y="792480"/>
                </a:cubicBezTo>
                <a:cubicBezTo>
                  <a:pt x="66813" y="800917"/>
                  <a:pt x="71566" y="808736"/>
                  <a:pt x="75630" y="816864"/>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1" name="Freeform 10"/>
          <p:cNvSpPr/>
          <p:nvPr/>
        </p:nvSpPr>
        <p:spPr>
          <a:xfrm>
            <a:off x="4828032" y="2548128"/>
            <a:ext cx="1147197" cy="865632"/>
          </a:xfrm>
          <a:custGeom>
            <a:avLst/>
            <a:gdLst>
              <a:gd name="connsiteX0" fmla="*/ 0 w 1147197"/>
              <a:gd name="connsiteY0" fmla="*/ 816864 h 865632"/>
              <a:gd name="connsiteX1" fmla="*/ 24384 w 1147197"/>
              <a:gd name="connsiteY1" fmla="*/ 780288 h 865632"/>
              <a:gd name="connsiteX2" fmla="*/ 36576 w 1147197"/>
              <a:gd name="connsiteY2" fmla="*/ 743712 h 865632"/>
              <a:gd name="connsiteX3" fmla="*/ 73152 w 1147197"/>
              <a:gd name="connsiteY3" fmla="*/ 707136 h 865632"/>
              <a:gd name="connsiteX4" fmla="*/ 85344 w 1147197"/>
              <a:gd name="connsiteY4" fmla="*/ 524256 h 865632"/>
              <a:gd name="connsiteX5" fmla="*/ 97536 w 1147197"/>
              <a:gd name="connsiteY5" fmla="*/ 487680 h 865632"/>
              <a:gd name="connsiteX6" fmla="*/ 134112 w 1147197"/>
              <a:gd name="connsiteY6" fmla="*/ 475488 h 865632"/>
              <a:gd name="connsiteX7" fmla="*/ 182880 w 1147197"/>
              <a:gd name="connsiteY7" fmla="*/ 414528 h 865632"/>
              <a:gd name="connsiteX8" fmla="*/ 195072 w 1147197"/>
              <a:gd name="connsiteY8" fmla="*/ 377952 h 865632"/>
              <a:gd name="connsiteX9" fmla="*/ 256032 w 1147197"/>
              <a:gd name="connsiteY9" fmla="*/ 316992 h 865632"/>
              <a:gd name="connsiteX10" fmla="*/ 280416 w 1147197"/>
              <a:gd name="connsiteY10" fmla="*/ 280416 h 865632"/>
              <a:gd name="connsiteX11" fmla="*/ 316992 w 1147197"/>
              <a:gd name="connsiteY11" fmla="*/ 207264 h 865632"/>
              <a:gd name="connsiteX12" fmla="*/ 390144 w 1147197"/>
              <a:gd name="connsiteY12" fmla="*/ 170688 h 865632"/>
              <a:gd name="connsiteX13" fmla="*/ 414528 w 1147197"/>
              <a:gd name="connsiteY13" fmla="*/ 134112 h 865632"/>
              <a:gd name="connsiteX14" fmla="*/ 451104 w 1147197"/>
              <a:gd name="connsiteY14" fmla="*/ 121920 h 865632"/>
              <a:gd name="connsiteX15" fmla="*/ 487680 w 1147197"/>
              <a:gd name="connsiteY15" fmla="*/ 97536 h 865632"/>
              <a:gd name="connsiteX16" fmla="*/ 512064 w 1147197"/>
              <a:gd name="connsiteY16" fmla="*/ 60960 h 865632"/>
              <a:gd name="connsiteX17" fmla="*/ 633984 w 1147197"/>
              <a:gd name="connsiteY17" fmla="*/ 0 h 865632"/>
              <a:gd name="connsiteX18" fmla="*/ 743712 w 1147197"/>
              <a:gd name="connsiteY18" fmla="*/ 12192 h 865632"/>
              <a:gd name="connsiteX19" fmla="*/ 816864 w 1147197"/>
              <a:gd name="connsiteY19" fmla="*/ 36576 h 865632"/>
              <a:gd name="connsiteX20" fmla="*/ 841248 w 1147197"/>
              <a:gd name="connsiteY20" fmla="*/ 109728 h 865632"/>
              <a:gd name="connsiteX21" fmla="*/ 890016 w 1147197"/>
              <a:gd name="connsiteY21" fmla="*/ 182880 h 865632"/>
              <a:gd name="connsiteX22" fmla="*/ 902208 w 1147197"/>
              <a:gd name="connsiteY22" fmla="*/ 292608 h 865632"/>
              <a:gd name="connsiteX23" fmla="*/ 926592 w 1147197"/>
              <a:gd name="connsiteY23" fmla="*/ 377952 h 865632"/>
              <a:gd name="connsiteX24" fmla="*/ 938784 w 1147197"/>
              <a:gd name="connsiteY24" fmla="*/ 426720 h 865632"/>
              <a:gd name="connsiteX25" fmla="*/ 963168 w 1147197"/>
              <a:gd name="connsiteY25" fmla="*/ 524256 h 865632"/>
              <a:gd name="connsiteX26" fmla="*/ 999744 w 1147197"/>
              <a:gd name="connsiteY26" fmla="*/ 560832 h 865632"/>
              <a:gd name="connsiteX27" fmla="*/ 1011936 w 1147197"/>
              <a:gd name="connsiteY27" fmla="*/ 597408 h 865632"/>
              <a:gd name="connsiteX28" fmla="*/ 1085088 w 1147197"/>
              <a:gd name="connsiteY28" fmla="*/ 646176 h 865632"/>
              <a:gd name="connsiteX29" fmla="*/ 1133856 w 1147197"/>
              <a:gd name="connsiteY29" fmla="*/ 755904 h 865632"/>
              <a:gd name="connsiteX30" fmla="*/ 1146048 w 1147197"/>
              <a:gd name="connsiteY30" fmla="*/ 865632 h 8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197" h="865632">
                <a:moveTo>
                  <a:pt x="0" y="816864"/>
                </a:moveTo>
                <a:cubicBezTo>
                  <a:pt x="8128" y="804672"/>
                  <a:pt x="17831" y="793394"/>
                  <a:pt x="24384" y="780288"/>
                </a:cubicBezTo>
                <a:cubicBezTo>
                  <a:pt x="30131" y="768793"/>
                  <a:pt x="29447" y="754405"/>
                  <a:pt x="36576" y="743712"/>
                </a:cubicBezTo>
                <a:cubicBezTo>
                  <a:pt x="46140" y="729366"/>
                  <a:pt x="60960" y="719328"/>
                  <a:pt x="73152" y="707136"/>
                </a:cubicBezTo>
                <a:cubicBezTo>
                  <a:pt x="77216" y="646176"/>
                  <a:pt x="78597" y="584978"/>
                  <a:pt x="85344" y="524256"/>
                </a:cubicBezTo>
                <a:cubicBezTo>
                  <a:pt x="86763" y="511483"/>
                  <a:pt x="88449" y="496767"/>
                  <a:pt x="97536" y="487680"/>
                </a:cubicBezTo>
                <a:cubicBezTo>
                  <a:pt x="106623" y="478593"/>
                  <a:pt x="121920" y="479552"/>
                  <a:pt x="134112" y="475488"/>
                </a:cubicBezTo>
                <a:cubicBezTo>
                  <a:pt x="164757" y="383553"/>
                  <a:pt x="119855" y="493310"/>
                  <a:pt x="182880" y="414528"/>
                </a:cubicBezTo>
                <a:cubicBezTo>
                  <a:pt x="190908" y="404493"/>
                  <a:pt x="189325" y="389447"/>
                  <a:pt x="195072" y="377952"/>
                </a:cubicBezTo>
                <a:cubicBezTo>
                  <a:pt x="215392" y="337312"/>
                  <a:pt x="219456" y="341376"/>
                  <a:pt x="256032" y="316992"/>
                </a:cubicBezTo>
                <a:cubicBezTo>
                  <a:pt x="264160" y="304800"/>
                  <a:pt x="273863" y="293522"/>
                  <a:pt x="280416" y="280416"/>
                </a:cubicBezTo>
                <a:cubicBezTo>
                  <a:pt x="300248" y="240752"/>
                  <a:pt x="282051" y="242205"/>
                  <a:pt x="316992" y="207264"/>
                </a:cubicBezTo>
                <a:cubicBezTo>
                  <a:pt x="340627" y="183629"/>
                  <a:pt x="360396" y="180604"/>
                  <a:pt x="390144" y="170688"/>
                </a:cubicBezTo>
                <a:cubicBezTo>
                  <a:pt x="398272" y="158496"/>
                  <a:pt x="403086" y="143266"/>
                  <a:pt x="414528" y="134112"/>
                </a:cubicBezTo>
                <a:cubicBezTo>
                  <a:pt x="424563" y="126084"/>
                  <a:pt x="439609" y="127667"/>
                  <a:pt x="451104" y="121920"/>
                </a:cubicBezTo>
                <a:cubicBezTo>
                  <a:pt x="464210" y="115367"/>
                  <a:pt x="475488" y="105664"/>
                  <a:pt x="487680" y="97536"/>
                </a:cubicBezTo>
                <a:cubicBezTo>
                  <a:pt x="495808" y="85344"/>
                  <a:pt x="501037" y="70609"/>
                  <a:pt x="512064" y="60960"/>
                </a:cubicBezTo>
                <a:cubicBezTo>
                  <a:pt x="570127" y="10155"/>
                  <a:pt x="573384" y="15150"/>
                  <a:pt x="633984" y="0"/>
                </a:cubicBezTo>
                <a:cubicBezTo>
                  <a:pt x="670560" y="4064"/>
                  <a:pt x="707626" y="4975"/>
                  <a:pt x="743712" y="12192"/>
                </a:cubicBezTo>
                <a:cubicBezTo>
                  <a:pt x="768916" y="17233"/>
                  <a:pt x="816864" y="36576"/>
                  <a:pt x="816864" y="36576"/>
                </a:cubicBezTo>
                <a:cubicBezTo>
                  <a:pt x="824992" y="60960"/>
                  <a:pt x="826991" y="88342"/>
                  <a:pt x="841248" y="109728"/>
                </a:cubicBezTo>
                <a:lnTo>
                  <a:pt x="890016" y="182880"/>
                </a:lnTo>
                <a:cubicBezTo>
                  <a:pt x="894080" y="219456"/>
                  <a:pt x="896612" y="256235"/>
                  <a:pt x="902208" y="292608"/>
                </a:cubicBezTo>
                <a:cubicBezTo>
                  <a:pt x="908560" y="333898"/>
                  <a:pt x="915971" y="340777"/>
                  <a:pt x="926592" y="377952"/>
                </a:cubicBezTo>
                <a:cubicBezTo>
                  <a:pt x="931195" y="394064"/>
                  <a:pt x="935149" y="410363"/>
                  <a:pt x="938784" y="426720"/>
                </a:cubicBezTo>
                <a:cubicBezTo>
                  <a:pt x="940836" y="435953"/>
                  <a:pt x="952275" y="507916"/>
                  <a:pt x="963168" y="524256"/>
                </a:cubicBezTo>
                <a:cubicBezTo>
                  <a:pt x="972732" y="538602"/>
                  <a:pt x="987552" y="548640"/>
                  <a:pt x="999744" y="560832"/>
                </a:cubicBezTo>
                <a:cubicBezTo>
                  <a:pt x="1003808" y="573024"/>
                  <a:pt x="1002849" y="588321"/>
                  <a:pt x="1011936" y="597408"/>
                </a:cubicBezTo>
                <a:cubicBezTo>
                  <a:pt x="1032658" y="618130"/>
                  <a:pt x="1085088" y="646176"/>
                  <a:pt x="1085088" y="646176"/>
                </a:cubicBezTo>
                <a:cubicBezTo>
                  <a:pt x="1114106" y="733229"/>
                  <a:pt x="1095215" y="697942"/>
                  <a:pt x="1133856" y="755904"/>
                </a:cubicBezTo>
                <a:cubicBezTo>
                  <a:pt x="1147197" y="849294"/>
                  <a:pt x="1146048" y="812511"/>
                  <a:pt x="1146048" y="865632"/>
                </a:cubicBez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6" name="Rectangle 5"/>
          <p:cNvSpPr/>
          <p:nvPr/>
        </p:nvSpPr>
        <p:spPr>
          <a:xfrm>
            <a:off x="3733800" y="6324600"/>
            <a:ext cx="1895006" cy="369332"/>
          </a:xfrm>
          <a:prstGeom prst="rect">
            <a:avLst/>
          </a:prstGeom>
        </p:spPr>
        <p:txBody>
          <a:bodyPr wrap="none">
            <a:spAutoFit/>
          </a:bodyPr>
          <a:lstStyle/>
          <a:p>
            <a:r>
              <a:rPr lang="en-US" i="1" dirty="0" smtClean="0">
                <a:solidFill>
                  <a:srgbClr val="FF0000"/>
                </a:solidFill>
              </a:rPr>
              <a:t>en.wikiversity.org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 name="Group 2058"/>
          <p:cNvGrpSpPr>
            <a:grpSpLocks noGrp="1"/>
          </p:cNvGrpSpPr>
          <p:nvPr>
            <p:ph idx="1"/>
          </p:nvPr>
        </p:nvGrpSpPr>
        <p:grpSpPr bwMode="auto">
          <a:xfrm>
            <a:off x="533400" y="380161"/>
            <a:ext cx="7696200" cy="5750763"/>
            <a:chOff x="109" y="1119"/>
            <a:chExt cx="3737" cy="2913"/>
          </a:xfrm>
        </p:grpSpPr>
        <p:pic>
          <p:nvPicPr>
            <p:cNvPr id="5" name="Picture 2050"/>
            <p:cNvPicPr>
              <a:picLocks noChangeArrowheads="1"/>
            </p:cNvPicPr>
            <p:nvPr/>
          </p:nvPicPr>
          <p:blipFill>
            <a:blip r:embed="rId2"/>
            <a:srcRect l="2804" t="19377" r="5591" b="3606"/>
            <a:stretch>
              <a:fillRect/>
            </a:stretch>
          </p:blipFill>
          <p:spPr bwMode="auto">
            <a:xfrm>
              <a:off x="220" y="1351"/>
              <a:ext cx="3626" cy="2681"/>
            </a:xfrm>
            <a:prstGeom prst="rect">
              <a:avLst/>
            </a:prstGeom>
            <a:noFill/>
            <a:ln w="9525">
              <a:noFill/>
              <a:miter lim="800000"/>
              <a:headEnd/>
              <a:tailEnd/>
            </a:ln>
            <a:effectLst/>
          </p:spPr>
        </p:pic>
        <p:sp>
          <p:nvSpPr>
            <p:cNvPr id="6" name="Rectangle 2055"/>
            <p:cNvSpPr>
              <a:spLocks noChangeArrowheads="1"/>
            </p:cNvSpPr>
            <p:nvPr/>
          </p:nvSpPr>
          <p:spPr bwMode="auto">
            <a:xfrm>
              <a:off x="109" y="1119"/>
              <a:ext cx="2171" cy="203"/>
            </a:xfrm>
            <a:prstGeom prst="rect">
              <a:avLst/>
            </a:prstGeom>
            <a:solidFill>
              <a:schemeClr val="bg1"/>
            </a:solidFill>
            <a:ln w="9525">
              <a:noFill/>
              <a:miter lim="800000"/>
              <a:headEnd/>
              <a:tailEnd/>
            </a:ln>
            <a:effectLst/>
          </p:spPr>
          <p:txBody>
            <a:bodyPr wrap="square" lIns="92075" tIns="46038" rIns="92075" bIns="46038">
              <a:spAutoFit/>
            </a:bodyPr>
            <a:lstStyle/>
            <a:p>
              <a:pPr>
                <a:spcBef>
                  <a:spcPct val="50000"/>
                </a:spcBef>
              </a:pPr>
              <a:r>
                <a:rPr lang="en-US" sz="2000" b="1" dirty="0">
                  <a:latin typeface="Arial Narrow" pitchFamily="34" charset="0"/>
                </a:rPr>
                <a:t>Anterior view of right elbow joint</a:t>
              </a:r>
            </a:p>
          </p:txBody>
        </p:sp>
      </p:grpSp>
      <p:sp>
        <p:nvSpPr>
          <p:cNvPr id="7" name="Rectangle 6"/>
          <p:cNvSpPr/>
          <p:nvPr/>
        </p:nvSpPr>
        <p:spPr>
          <a:xfrm>
            <a:off x="3276600" y="6488668"/>
            <a:ext cx="1895006" cy="369332"/>
          </a:xfrm>
          <a:prstGeom prst="rect">
            <a:avLst/>
          </a:prstGeom>
        </p:spPr>
        <p:txBody>
          <a:bodyPr wrap="none">
            <a:spAutoFit/>
          </a:bodyPr>
          <a:lstStyle/>
          <a:p>
            <a:r>
              <a:rPr lang="en-US" i="1" dirty="0" smtClean="0">
                <a:solidFill>
                  <a:srgbClr val="FF0000"/>
                </a:solidFill>
              </a:rPr>
              <a:t>en.wikiversity.org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484187"/>
          </a:xfrm>
        </p:spPr>
        <p:txBody>
          <a:bodyPr/>
          <a:lstStyle/>
          <a:p>
            <a:r>
              <a:rPr lang="en-US" sz="2400" b="1" u="sng" dirty="0" err="1" smtClean="0"/>
              <a:t>Ulnar</a:t>
            </a:r>
            <a:r>
              <a:rPr lang="en-US" sz="2400" b="1" u="sng" dirty="0" smtClean="0"/>
              <a:t> Collateral Ligament</a:t>
            </a:r>
            <a:endParaRPr lang="en-US" sz="2400" dirty="0"/>
          </a:p>
        </p:txBody>
      </p:sp>
      <p:pic>
        <p:nvPicPr>
          <p:cNvPr id="1026" name="Picture 2" descr="H:\supex\supex images\00053.jpg"/>
          <p:cNvPicPr>
            <a:picLocks noGrp="1" noChangeAspect="1" noChangeArrowheads="1"/>
          </p:cNvPicPr>
          <p:nvPr>
            <p:ph idx="1"/>
          </p:nvPr>
        </p:nvPicPr>
        <p:blipFill>
          <a:blip r:embed="rId2"/>
          <a:srcRect t="4140" r="6529"/>
          <a:stretch>
            <a:fillRect/>
          </a:stretch>
        </p:blipFill>
        <p:spPr bwMode="auto">
          <a:xfrm>
            <a:off x="441480" y="685800"/>
            <a:ext cx="8016720" cy="5445125"/>
          </a:xfrm>
          <a:prstGeom prst="rect">
            <a:avLst/>
          </a:prstGeom>
          <a:noFill/>
        </p:spPr>
      </p:pic>
      <p:sp>
        <p:nvSpPr>
          <p:cNvPr id="4" name="Rectangle 3"/>
          <p:cNvSpPr/>
          <p:nvPr/>
        </p:nvSpPr>
        <p:spPr>
          <a:xfrm>
            <a:off x="3505200" y="6488668"/>
            <a:ext cx="1922514" cy="369332"/>
          </a:xfrm>
          <a:prstGeom prst="rect">
            <a:avLst/>
          </a:prstGeom>
        </p:spPr>
        <p:txBody>
          <a:bodyPr wrap="none">
            <a:spAutoFit/>
          </a:bodyPr>
          <a:lstStyle/>
          <a:p>
            <a:r>
              <a:rPr lang="en-US" i="1" dirty="0" smtClean="0">
                <a:solidFill>
                  <a:srgbClr val="FF0000"/>
                </a:solidFill>
              </a:rPr>
              <a:t>healthopedia.com</a:t>
            </a:r>
            <a:endParaRPr lang="en-US"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223</TotalTime>
  <Words>831</Words>
  <Application>Microsoft Office PowerPoint</Application>
  <PresentationFormat>On-screen Show (4:3)</PresentationFormat>
  <Paragraphs>125</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Elbow Joint</vt:lpstr>
      <vt:lpstr>COMPETENCY</vt:lpstr>
      <vt:lpstr>Objectives </vt:lpstr>
      <vt:lpstr>Type of joint </vt:lpstr>
      <vt:lpstr>     Formation of joint </vt:lpstr>
      <vt:lpstr>Ligaments</vt:lpstr>
      <vt:lpstr>Joint Capsule</vt:lpstr>
      <vt:lpstr>Slide 8</vt:lpstr>
      <vt:lpstr>Ulnar Collateral Ligament</vt:lpstr>
      <vt:lpstr>Radial Collateral Ligament</vt:lpstr>
      <vt:lpstr>Movements</vt:lpstr>
      <vt:lpstr>Muscles</vt:lpstr>
      <vt:lpstr>Joints</vt:lpstr>
      <vt:lpstr>Slide 14</vt:lpstr>
      <vt:lpstr>Applied Anatomy</vt:lpstr>
      <vt:lpstr>Aspiration or injection </vt:lpstr>
      <vt:lpstr>Dislocation: Posterior [more common] </vt:lpstr>
      <vt:lpstr>Slide 18</vt:lpstr>
      <vt:lpstr>Pulled Elbow</vt:lpstr>
      <vt:lpstr>Slide 20</vt:lpstr>
      <vt:lpstr>Tennis elbow</vt:lpstr>
      <vt:lpstr>Miner’s(student’s) elbow</vt:lpstr>
      <vt:lpstr>Slide 23</vt:lpstr>
      <vt:lpstr>J. T. Lehtinen, K. Kaarela, E. A. Belt, M. J. Kauppi, E. Skyttä, P. P. Kuusela, H. J. Kautiainen and M. U. K. Lehto, Rheumatology (2001) 40(10): 1141-1145 doi:10.1093/rheumatology/40.10.1141 </vt:lpstr>
      <vt:lpstr>C. P. Little, A. J. Graham and A. J. Carr, J Bone Joint Surg Br April 2005 87-B:437-444.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Elbow Joint</dc:title>
  <dc:creator>john</dc:creator>
  <cp:lastModifiedBy>Admin</cp:lastModifiedBy>
  <cp:revision>21</cp:revision>
  <dcterms:created xsi:type="dcterms:W3CDTF">2012-09-27T04:43:11Z</dcterms:created>
  <dcterms:modified xsi:type="dcterms:W3CDTF">2020-08-14T08:57:21Z</dcterms:modified>
</cp:coreProperties>
</file>