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256" r:id="rId2"/>
    <p:sldId id="293" r:id="rId3"/>
    <p:sldId id="294" r:id="rId4"/>
    <p:sldId id="295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81" r:id="rId14"/>
    <p:sldId id="283" r:id="rId15"/>
    <p:sldId id="284" r:id="rId16"/>
    <p:sldId id="260" r:id="rId17"/>
    <p:sldId id="261" r:id="rId18"/>
    <p:sldId id="262" r:id="rId19"/>
    <p:sldId id="263" r:id="rId20"/>
    <p:sldId id="285" r:id="rId21"/>
    <p:sldId id="286" r:id="rId22"/>
    <p:sldId id="287" r:id="rId23"/>
    <p:sldId id="288" r:id="rId24"/>
    <p:sldId id="289" r:id="rId25"/>
    <p:sldId id="290" r:id="rId26"/>
    <p:sldId id="291" r:id="rId27"/>
    <p:sldId id="292" r:id="rId28"/>
    <p:sldId id="264" r:id="rId29"/>
    <p:sldId id="265" r:id="rId30"/>
    <p:sldId id="266" r:id="rId31"/>
    <p:sldId id="267" r:id="rId32"/>
    <p:sldId id="268" r:id="rId33"/>
    <p:sldId id="269" r:id="rId34"/>
    <p:sldId id="270" r:id="rId35"/>
    <p:sldId id="271" r:id="rId36"/>
    <p:sldId id="272" r:id="rId37"/>
    <p:sldId id="296" r:id="rId38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91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7B3242-04CB-42DF-B6D3-3F31BB2506D5}" type="datetimeFigureOut">
              <a:rPr lang="en-US" smtClean="0"/>
              <a:pPr/>
              <a:t>11/26/2024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EE7F10-7D43-473A-B3F8-A2575023634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705263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2AD7783-7F26-4577-A6CE-E5B21605D582}" type="slidenum">
              <a:rPr lang="en-US"/>
              <a:pPr/>
              <a:t>8</a:t>
            </a:fld>
            <a:endParaRPr lang="en-US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E9838A-D5A8-47FC-8A12-93E583B796DE}" type="slidenum">
              <a:rPr lang="en-US"/>
              <a:pPr/>
              <a:t>9</a:t>
            </a:fld>
            <a:endParaRPr lang="en-US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027105-3362-4843-A001-D74A021E0CC6}" type="slidenum">
              <a:rPr lang="en-US"/>
              <a:pPr/>
              <a:t>10</a:t>
            </a:fld>
            <a:endParaRPr lang="en-US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FBC821-246E-448F-ACB2-5D8D2DBD28D8}" type="slidenum">
              <a:rPr lang="en-US"/>
              <a:pPr/>
              <a:t>14</a:t>
            </a:fld>
            <a:endParaRPr lang="en-US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1EC9C3-6176-4DCF-8317-928DF13C3E5D}" type="slidenum">
              <a:rPr lang="en-US"/>
              <a:pPr/>
              <a:t>15</a:t>
            </a:fld>
            <a:endParaRPr lang="en-US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538729" y="2402840"/>
            <a:ext cx="4066540" cy="695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rgbClr val="B6E6FF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B6E6FF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B6E6FF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11/26/2024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B6E6FF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11/26/2024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11/26/2024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378200" y="513079"/>
            <a:ext cx="2387600" cy="695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rgbClr val="B6E6FF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459" y="1602921"/>
            <a:ext cx="5631815" cy="36372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xfrm>
            <a:off x="2514600" y="1905000"/>
            <a:ext cx="406654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Pedigree</a:t>
            </a:r>
            <a:r>
              <a:rPr spc="-40" dirty="0"/>
              <a:t> </a:t>
            </a:r>
            <a:r>
              <a:rPr spc="-5" dirty="0"/>
              <a:t>Charts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209800" y="2971800"/>
            <a:ext cx="480187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family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tree </a:t>
            </a:r>
            <a:r>
              <a:rPr sz="3200" spc="5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3200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genetics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34000" y="5042118"/>
            <a:ext cx="38100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 smtClean="0">
                <a:solidFill>
                  <a:schemeClr val="bg1"/>
                </a:solidFill>
              </a:rPr>
              <a:t>Dr. </a:t>
            </a:r>
            <a:r>
              <a:rPr lang="en-US" sz="2800" b="1" dirty="0" smtClean="0">
                <a:solidFill>
                  <a:schemeClr val="bg1"/>
                </a:solidFill>
              </a:rPr>
              <a:t>Hetal Vaishnani</a:t>
            </a:r>
            <a:endParaRPr lang="en-US" sz="2800" b="1" dirty="0" smtClean="0">
              <a:solidFill>
                <a:schemeClr val="bg1"/>
              </a:solidFill>
            </a:endParaRPr>
          </a:p>
          <a:p>
            <a:pPr algn="just"/>
            <a:r>
              <a:rPr lang="en-US" sz="2800" b="1" dirty="0" smtClean="0">
                <a:solidFill>
                  <a:schemeClr val="bg1"/>
                </a:solidFill>
              </a:rPr>
              <a:t>Professor</a:t>
            </a:r>
            <a:endParaRPr lang="en-US" sz="2800" b="1" dirty="0" smtClean="0">
              <a:solidFill>
                <a:schemeClr val="bg1"/>
              </a:solidFill>
            </a:endParaRPr>
          </a:p>
          <a:p>
            <a:pPr algn="just"/>
            <a:r>
              <a:rPr lang="en-US" sz="2800" b="1" dirty="0" smtClean="0">
                <a:solidFill>
                  <a:schemeClr val="bg1"/>
                </a:solidFill>
              </a:rPr>
              <a:t>Dept. of Anatomy</a:t>
            </a:r>
          </a:p>
          <a:p>
            <a:pPr algn="just"/>
            <a:r>
              <a:rPr lang="en-US" sz="2800" b="1" dirty="0" smtClean="0">
                <a:solidFill>
                  <a:schemeClr val="bg1"/>
                </a:solidFill>
              </a:rPr>
              <a:t>S.B.K.S.M.I. &amp; R.C.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305800" cy="695960"/>
          </a:xfrm>
        </p:spPr>
        <p:txBody>
          <a:bodyPr/>
          <a:lstStyle/>
          <a:p>
            <a:r>
              <a:rPr lang="en-GB" dirty="0"/>
              <a:t>Symbols used in pedigree charts</a:t>
            </a:r>
            <a:r>
              <a:rPr lang="fr-FR" dirty="0"/>
              <a:t> </a:t>
            </a:r>
            <a:endParaRPr lang="en-GB" dirty="0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04800" y="1981200"/>
            <a:ext cx="5284788" cy="3102388"/>
          </a:xfrm>
        </p:spPr>
        <p:txBody>
          <a:bodyPr/>
          <a:lstStyle/>
          <a:p>
            <a:pPr marL="892175" indent="-892175">
              <a:lnSpc>
                <a:spcPct val="80000"/>
              </a:lnSpc>
            </a:pPr>
            <a:r>
              <a:rPr lang="en-GB" sz="2800" dirty="0"/>
              <a:t>	</a:t>
            </a:r>
            <a:r>
              <a:rPr lang="en-GB" sz="2800" dirty="0" smtClean="0"/>
              <a:t>    Normal </a:t>
            </a:r>
            <a:r>
              <a:rPr lang="en-GB" sz="2800" dirty="0"/>
              <a:t>male</a:t>
            </a:r>
          </a:p>
          <a:p>
            <a:pPr marL="892175" indent="-892175">
              <a:lnSpc>
                <a:spcPct val="80000"/>
              </a:lnSpc>
            </a:pPr>
            <a:r>
              <a:rPr lang="en-GB" sz="2800" dirty="0"/>
              <a:t>	</a:t>
            </a:r>
            <a:r>
              <a:rPr lang="en-GB" sz="2800" dirty="0" smtClean="0"/>
              <a:t>    </a:t>
            </a:r>
          </a:p>
          <a:p>
            <a:pPr marL="892175" indent="-892175">
              <a:lnSpc>
                <a:spcPct val="80000"/>
              </a:lnSpc>
            </a:pPr>
            <a:r>
              <a:rPr lang="en-GB" sz="2800" dirty="0" smtClean="0"/>
              <a:t>            Affected </a:t>
            </a:r>
            <a:r>
              <a:rPr lang="en-GB" sz="2800" dirty="0"/>
              <a:t>male</a:t>
            </a:r>
            <a:endParaRPr lang="fr-FR" sz="2800" dirty="0"/>
          </a:p>
          <a:p>
            <a:pPr marL="892175" indent="-892175">
              <a:lnSpc>
                <a:spcPct val="80000"/>
              </a:lnSpc>
            </a:pPr>
            <a:endParaRPr lang="en-GB" sz="2800" dirty="0" smtClean="0"/>
          </a:p>
          <a:p>
            <a:pPr marL="892175" indent="-892175">
              <a:lnSpc>
                <a:spcPct val="80000"/>
              </a:lnSpc>
            </a:pPr>
            <a:r>
              <a:rPr lang="en-GB" sz="2800" dirty="0" smtClean="0"/>
              <a:t>            Normal </a:t>
            </a:r>
            <a:r>
              <a:rPr lang="en-GB" sz="2800" dirty="0"/>
              <a:t>female</a:t>
            </a:r>
            <a:endParaRPr lang="fr-FR" sz="2800" dirty="0"/>
          </a:p>
          <a:p>
            <a:pPr marL="892175" indent="-892175">
              <a:lnSpc>
                <a:spcPct val="80000"/>
              </a:lnSpc>
            </a:pPr>
            <a:r>
              <a:rPr lang="en-GB" sz="2800" dirty="0"/>
              <a:t>	</a:t>
            </a:r>
            <a:endParaRPr lang="en-GB" sz="2800" dirty="0" smtClean="0"/>
          </a:p>
          <a:p>
            <a:pPr marL="892175" indent="-892175">
              <a:lnSpc>
                <a:spcPct val="80000"/>
              </a:lnSpc>
            </a:pPr>
            <a:r>
              <a:rPr lang="en-GB" sz="2800" dirty="0" smtClean="0"/>
              <a:t>            Affected </a:t>
            </a:r>
            <a:r>
              <a:rPr lang="en-GB" sz="2800" dirty="0"/>
              <a:t>female</a:t>
            </a:r>
            <a:endParaRPr lang="fr-FR" sz="2800" dirty="0"/>
          </a:p>
          <a:p>
            <a:pPr marL="892175" indent="-892175">
              <a:lnSpc>
                <a:spcPct val="80000"/>
              </a:lnSpc>
            </a:pPr>
            <a:r>
              <a:rPr lang="en-GB" sz="2800" dirty="0"/>
              <a:t>       </a:t>
            </a:r>
            <a:r>
              <a:rPr lang="en-GB" sz="2800" dirty="0" smtClean="0"/>
              <a:t>          </a:t>
            </a:r>
          </a:p>
          <a:p>
            <a:pPr marL="892175" indent="-892175">
              <a:lnSpc>
                <a:spcPct val="80000"/>
              </a:lnSpc>
            </a:pPr>
            <a:r>
              <a:rPr lang="en-GB" sz="2800" dirty="0" smtClean="0"/>
              <a:t>                  Marriage</a:t>
            </a:r>
            <a:endParaRPr lang="en-GB" sz="2800" dirty="0"/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4273550" y="1628775"/>
            <a:ext cx="4546600" cy="3689350"/>
            <a:chOff x="5794" y="5749"/>
            <a:chExt cx="4571" cy="3559"/>
          </a:xfrm>
        </p:grpSpPr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6713" y="7132"/>
              <a:ext cx="2559" cy="1338"/>
              <a:chOff x="6696" y="7132"/>
              <a:chExt cx="2559" cy="1338"/>
            </a:xfrm>
          </p:grpSpPr>
          <p:sp>
            <p:nvSpPr>
              <p:cNvPr id="5128" name="Line 8"/>
              <p:cNvSpPr>
                <a:spLocks noChangeShapeType="1"/>
              </p:cNvSpPr>
              <p:nvPr/>
            </p:nvSpPr>
            <p:spPr bwMode="auto">
              <a:xfrm>
                <a:off x="7779" y="7279"/>
                <a:ext cx="402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5129" name="Line 9"/>
              <p:cNvSpPr>
                <a:spLocks noChangeShapeType="1"/>
              </p:cNvSpPr>
              <p:nvPr/>
            </p:nvSpPr>
            <p:spPr bwMode="auto">
              <a:xfrm>
                <a:off x="6852" y="7759"/>
                <a:ext cx="2278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5130" name="Line 10"/>
              <p:cNvSpPr>
                <a:spLocks noChangeShapeType="1"/>
              </p:cNvSpPr>
              <p:nvPr/>
            </p:nvSpPr>
            <p:spPr bwMode="auto">
              <a:xfrm>
                <a:off x="7991" y="7290"/>
                <a:ext cx="0" cy="469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5131" name="Line 11"/>
              <p:cNvSpPr>
                <a:spLocks noChangeShapeType="1"/>
              </p:cNvSpPr>
              <p:nvPr/>
            </p:nvSpPr>
            <p:spPr bwMode="auto">
              <a:xfrm>
                <a:off x="6841" y="7747"/>
                <a:ext cx="0" cy="469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5132" name="Line 12"/>
              <p:cNvSpPr>
                <a:spLocks noChangeShapeType="1"/>
              </p:cNvSpPr>
              <p:nvPr/>
            </p:nvSpPr>
            <p:spPr bwMode="auto">
              <a:xfrm>
                <a:off x="7434" y="7770"/>
                <a:ext cx="0" cy="469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5133" name="Line 13"/>
              <p:cNvSpPr>
                <a:spLocks noChangeShapeType="1"/>
              </p:cNvSpPr>
              <p:nvPr/>
            </p:nvSpPr>
            <p:spPr bwMode="auto">
              <a:xfrm>
                <a:off x="7992" y="7759"/>
                <a:ext cx="0" cy="469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5134" name="Line 14"/>
              <p:cNvSpPr>
                <a:spLocks noChangeShapeType="1"/>
              </p:cNvSpPr>
              <p:nvPr/>
            </p:nvSpPr>
            <p:spPr bwMode="auto">
              <a:xfrm>
                <a:off x="8551" y="7765"/>
                <a:ext cx="0" cy="469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5135" name="Line 15"/>
              <p:cNvSpPr>
                <a:spLocks noChangeShapeType="1"/>
              </p:cNvSpPr>
              <p:nvPr/>
            </p:nvSpPr>
            <p:spPr bwMode="auto">
              <a:xfrm>
                <a:off x="9108" y="7770"/>
                <a:ext cx="0" cy="469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5136" name="Oval 16"/>
              <p:cNvSpPr>
                <a:spLocks noChangeArrowheads="1"/>
              </p:cNvSpPr>
              <p:nvPr/>
            </p:nvSpPr>
            <p:spPr bwMode="auto">
              <a:xfrm>
                <a:off x="8953" y="8147"/>
                <a:ext cx="302" cy="284"/>
              </a:xfrm>
              <a:prstGeom prst="ellipse">
                <a:avLst/>
              </a:prstGeom>
              <a:solidFill>
                <a:srgbClr val="FFFFFF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5137" name="Oval 17"/>
              <p:cNvSpPr>
                <a:spLocks noChangeArrowheads="1"/>
              </p:cNvSpPr>
              <p:nvPr/>
            </p:nvSpPr>
            <p:spPr bwMode="auto">
              <a:xfrm>
                <a:off x="6696" y="8170"/>
                <a:ext cx="302" cy="284"/>
              </a:xfrm>
              <a:prstGeom prst="ellipse">
                <a:avLst/>
              </a:prstGeom>
              <a:solidFill>
                <a:srgbClr val="FFFFFF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5138" name="Rectangle 18"/>
              <p:cNvSpPr>
                <a:spLocks noChangeArrowheads="1"/>
              </p:cNvSpPr>
              <p:nvPr/>
            </p:nvSpPr>
            <p:spPr bwMode="auto">
              <a:xfrm>
                <a:off x="7834" y="8152"/>
                <a:ext cx="302" cy="318"/>
              </a:xfrm>
              <a:prstGeom prst="rect">
                <a:avLst/>
              </a:prstGeom>
              <a:solidFill>
                <a:srgbClr val="000000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5139" name="Rectangle 19"/>
              <p:cNvSpPr>
                <a:spLocks noChangeArrowheads="1"/>
              </p:cNvSpPr>
              <p:nvPr/>
            </p:nvSpPr>
            <p:spPr bwMode="auto">
              <a:xfrm>
                <a:off x="8400" y="8147"/>
                <a:ext cx="302" cy="318"/>
              </a:xfrm>
              <a:prstGeom prst="rect">
                <a:avLst/>
              </a:prstGeom>
              <a:solidFill>
                <a:srgbClr val="FFFFFF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5140" name="Rectangle 20"/>
              <p:cNvSpPr>
                <a:spLocks noChangeArrowheads="1"/>
              </p:cNvSpPr>
              <p:nvPr/>
            </p:nvSpPr>
            <p:spPr bwMode="auto">
              <a:xfrm>
                <a:off x="7262" y="8148"/>
                <a:ext cx="302" cy="318"/>
              </a:xfrm>
              <a:prstGeom prst="rect">
                <a:avLst/>
              </a:prstGeom>
              <a:solidFill>
                <a:srgbClr val="FFFFFF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5141" name="Rectangle 21"/>
              <p:cNvSpPr>
                <a:spLocks noChangeArrowheads="1"/>
              </p:cNvSpPr>
              <p:nvPr/>
            </p:nvSpPr>
            <p:spPr bwMode="auto">
              <a:xfrm>
                <a:off x="7482" y="7132"/>
                <a:ext cx="302" cy="318"/>
              </a:xfrm>
              <a:prstGeom prst="rect">
                <a:avLst/>
              </a:prstGeom>
              <a:solidFill>
                <a:srgbClr val="FFFFFF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5142" name="Oval 22"/>
              <p:cNvSpPr>
                <a:spLocks noChangeArrowheads="1"/>
              </p:cNvSpPr>
              <p:nvPr/>
            </p:nvSpPr>
            <p:spPr bwMode="auto">
              <a:xfrm>
                <a:off x="8170" y="7148"/>
                <a:ext cx="302" cy="284"/>
              </a:xfrm>
              <a:prstGeom prst="ellipse">
                <a:avLst/>
              </a:prstGeom>
              <a:solidFill>
                <a:srgbClr val="FFFFFF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</p:grpSp>
        <p:sp>
          <p:nvSpPr>
            <p:cNvPr id="5143" name="Text Box 23"/>
            <p:cNvSpPr txBox="1">
              <a:spLocks noChangeArrowheads="1"/>
            </p:cNvSpPr>
            <p:nvPr/>
          </p:nvSpPr>
          <p:spPr bwMode="auto">
            <a:xfrm>
              <a:off x="5794" y="5749"/>
              <a:ext cx="4571" cy="1189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fr-FR" sz="2000">
                  <a:latin typeface="Arial Unicode MS" pitchFamily="34" charset="-128"/>
                </a:rPr>
                <a:t>A marriage with five children, two daughters and three sons. The next to eldest son is affected by the condition.</a:t>
              </a:r>
              <a:endParaRPr lang="en-GB" sz="2000">
                <a:latin typeface="Arial Unicode MS" pitchFamily="34" charset="-128"/>
              </a:endParaRPr>
            </a:p>
          </p:txBody>
        </p:sp>
        <p:sp>
          <p:nvSpPr>
            <p:cNvPr id="5144" name="Text Box 24"/>
            <p:cNvSpPr txBox="1">
              <a:spLocks noChangeArrowheads="1"/>
            </p:cNvSpPr>
            <p:nvPr/>
          </p:nvSpPr>
          <p:spPr bwMode="auto">
            <a:xfrm>
              <a:off x="6235" y="8756"/>
              <a:ext cx="3868" cy="552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fr-FR" sz="2000">
                  <a:latin typeface="Arial Unicode MS" pitchFamily="34" charset="-128"/>
                </a:rPr>
                <a:t>Eldest child </a:t>
              </a:r>
              <a:r>
                <a:rPr lang="fr-FR" sz="2000">
                  <a:latin typeface="Arial Unicode MS" pitchFamily="34" charset="-128"/>
                  <a:sym typeface="Symbol" pitchFamily="18" charset="2"/>
                </a:rPr>
                <a:t></a:t>
              </a:r>
              <a:r>
                <a:rPr lang="fr-FR" sz="2000">
                  <a:latin typeface="Arial Unicode MS" pitchFamily="34" charset="-128"/>
                </a:rPr>
                <a:t> Youngest child</a:t>
              </a:r>
              <a:endParaRPr lang="en-GB" sz="2000">
                <a:latin typeface="Arial Unicode MS" pitchFamily="34" charset="-128"/>
              </a:endParaRPr>
            </a:p>
          </p:txBody>
        </p:sp>
      </p:grpSp>
      <p:grpSp>
        <p:nvGrpSpPr>
          <p:cNvPr id="4" name="Group 33"/>
          <p:cNvGrpSpPr>
            <a:grpSpLocks/>
          </p:cNvGrpSpPr>
          <p:nvPr/>
        </p:nvGrpSpPr>
        <p:grpSpPr bwMode="auto">
          <a:xfrm>
            <a:off x="609601" y="1974850"/>
            <a:ext cx="1231900" cy="3054350"/>
            <a:chOff x="527" y="1244"/>
            <a:chExt cx="633" cy="1515"/>
          </a:xfrm>
        </p:grpSpPr>
        <p:sp>
          <p:nvSpPr>
            <p:cNvPr id="5145" name="Rectangle 25"/>
            <p:cNvSpPr>
              <a:spLocks noChangeArrowheads="1"/>
            </p:cNvSpPr>
            <p:nvPr/>
          </p:nvSpPr>
          <p:spPr bwMode="auto">
            <a:xfrm>
              <a:off x="534" y="1244"/>
              <a:ext cx="227" cy="227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5146" name="Rectangle 26"/>
            <p:cNvSpPr>
              <a:spLocks noChangeArrowheads="1"/>
            </p:cNvSpPr>
            <p:nvPr/>
          </p:nvSpPr>
          <p:spPr bwMode="auto">
            <a:xfrm>
              <a:off x="532" y="1567"/>
              <a:ext cx="227" cy="227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5147" name="Oval 27"/>
            <p:cNvSpPr>
              <a:spLocks noChangeArrowheads="1"/>
            </p:cNvSpPr>
            <p:nvPr/>
          </p:nvSpPr>
          <p:spPr bwMode="auto">
            <a:xfrm>
              <a:off x="527" y="1902"/>
              <a:ext cx="227" cy="227"/>
            </a:xfrm>
            <a:prstGeom prst="ellipse">
              <a:avLst/>
            </a:prstGeom>
            <a:solidFill>
              <a:srgbClr val="FFFFFF"/>
            </a:solidFill>
            <a:ln w="28575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5148" name="Oval 28"/>
            <p:cNvSpPr>
              <a:spLocks noChangeArrowheads="1"/>
            </p:cNvSpPr>
            <p:nvPr/>
          </p:nvSpPr>
          <p:spPr bwMode="auto">
            <a:xfrm>
              <a:off x="537" y="2220"/>
              <a:ext cx="227" cy="227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grpSp>
          <p:nvGrpSpPr>
            <p:cNvPr id="5" name="Group 32"/>
            <p:cNvGrpSpPr>
              <a:grpSpLocks/>
            </p:cNvGrpSpPr>
            <p:nvPr/>
          </p:nvGrpSpPr>
          <p:grpSpPr bwMode="auto">
            <a:xfrm>
              <a:off x="538" y="2531"/>
              <a:ext cx="622" cy="228"/>
              <a:chOff x="899" y="2849"/>
              <a:chExt cx="817" cy="290"/>
            </a:xfrm>
          </p:grpSpPr>
          <p:sp>
            <p:nvSpPr>
              <p:cNvPr id="5151" name="Line 31"/>
              <p:cNvSpPr>
                <a:spLocks noChangeShapeType="1"/>
              </p:cNvSpPr>
              <p:nvPr/>
            </p:nvSpPr>
            <p:spPr bwMode="auto">
              <a:xfrm>
                <a:off x="1138" y="2991"/>
                <a:ext cx="361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5149" name="Oval 29"/>
              <p:cNvSpPr>
                <a:spLocks noChangeArrowheads="1"/>
              </p:cNvSpPr>
              <p:nvPr/>
            </p:nvSpPr>
            <p:spPr bwMode="auto">
              <a:xfrm>
                <a:off x="899" y="2849"/>
                <a:ext cx="292" cy="285"/>
              </a:xfrm>
              <a:prstGeom prst="ellipse">
                <a:avLst/>
              </a:prstGeom>
              <a:solidFill>
                <a:srgbClr val="FFFFFF"/>
              </a:solidFill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5150" name="Rectangle 30"/>
              <p:cNvSpPr>
                <a:spLocks noChangeArrowheads="1"/>
              </p:cNvSpPr>
              <p:nvPr/>
            </p:nvSpPr>
            <p:spPr bwMode="auto">
              <a:xfrm>
                <a:off x="1438" y="2854"/>
                <a:ext cx="278" cy="285"/>
              </a:xfrm>
              <a:prstGeom prst="rect">
                <a:avLst/>
              </a:prstGeom>
              <a:solidFill>
                <a:srgbClr val="FFFFFF"/>
              </a:solidFill>
              <a:ln w="28575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40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1285875"/>
          </a:xfrm>
        </p:spPr>
        <p:txBody>
          <a:bodyPr/>
          <a:lstStyle/>
          <a:p>
            <a:r>
              <a:rPr lang="en-US"/>
              <a:t>Symbols </a:t>
            </a:r>
          </a:p>
        </p:txBody>
      </p:sp>
      <p:sp>
        <p:nvSpPr>
          <p:cNvPr id="91142" name="Rectangle 6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/>
              <a:t>Shaded individuals have the trait you’re studying</a:t>
            </a:r>
          </a:p>
          <a:p>
            <a:r>
              <a:rPr lang="en-US"/>
              <a:t>Boys = squares</a:t>
            </a:r>
          </a:p>
          <a:p>
            <a:r>
              <a:rPr lang="en-US"/>
              <a:t>Girls = circles</a:t>
            </a:r>
          </a:p>
        </p:txBody>
      </p:sp>
      <p:pic>
        <p:nvPicPr>
          <p:cNvPr id="91143" name="Picture 8" descr="17050305"/>
          <p:cNvPicPr>
            <a:picLocks noGrp="1" noChangeAspect="1" noChangeArrowheads="1"/>
          </p:cNvPicPr>
          <p:nvPr>
            <p:ph type="body" sz="half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638800" y="1600200"/>
            <a:ext cx="2628900" cy="2881312"/>
          </a:xfrm>
          <a:prstGeom prst="rect">
            <a:avLst/>
          </a:prstGeom>
          <a:noFill/>
          <a:ln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89787" y="565404"/>
            <a:ext cx="3461004" cy="5425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767839" y="2027709"/>
            <a:ext cx="5560630" cy="413991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4294967295"/>
          </p:nvPr>
        </p:nvSpPr>
        <p:spPr>
          <a:xfrm>
            <a:off x="8649843" y="6567433"/>
            <a:ext cx="221615" cy="1962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">
              <a:lnSpc>
                <a:spcPts val="1425"/>
              </a:lnSpc>
            </a:pPr>
            <a:fld id="{81D60167-4931-47E6-BA6A-407CBD079E47}" type="slidenum">
              <a:rPr spc="-5" dirty="0"/>
              <a:pPr marL="35560">
                <a:lnSpc>
                  <a:spcPts val="1425"/>
                </a:lnSpc>
              </a:pPr>
              <a:t>12</a:t>
            </a:fld>
            <a:endParaRPr spc="-5" dirty="0"/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60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568325"/>
          </a:xfrm>
        </p:spPr>
        <p:txBody>
          <a:bodyPr/>
          <a:lstStyle/>
          <a:p>
            <a:endParaRPr lang="en-US" sz="4000"/>
          </a:p>
        </p:txBody>
      </p:sp>
      <p:sp>
        <p:nvSpPr>
          <p:cNvPr id="96261" name="Rectangle 5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28600" y="665162"/>
            <a:ext cx="3962400" cy="4821237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Married-connected at side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Siblings-connected at TOP </a:t>
            </a:r>
            <a:r>
              <a:rPr lang="en-US" sz="2800" i="1" dirty="0"/>
              <a:t>not</a:t>
            </a:r>
            <a:r>
              <a:rPr lang="en-US" sz="2800" dirty="0"/>
              <a:t> at the side (hopefully not siblings AND married)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Oldest child-to the left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Question-if shaded individuals in this pedigree have blue eyes, what is the GENOTYPE of the parents?</a:t>
            </a:r>
          </a:p>
        </p:txBody>
      </p:sp>
      <p:pic>
        <p:nvPicPr>
          <p:cNvPr id="96263" name="Picture 8" descr="170503063"/>
          <p:cNvPicPr>
            <a:picLocks noGrp="1" noChangeAspect="1" noChangeArrowheads="1"/>
          </p:cNvPicPr>
          <p:nvPr>
            <p:ph type="body"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495800" y="2133600"/>
            <a:ext cx="4403725" cy="2589212"/>
          </a:xfrm>
          <a:noFill/>
          <a:ln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13079"/>
            <a:ext cx="9144000" cy="695960"/>
          </a:xfrm>
        </p:spPr>
        <p:txBody>
          <a:bodyPr/>
          <a:lstStyle/>
          <a:p>
            <a:pPr algn="ctr"/>
            <a:r>
              <a:rPr lang="en-GB" dirty="0"/>
              <a:t>Organising the pedigree chart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8663" y="1885950"/>
            <a:ext cx="7489825" cy="430887"/>
          </a:xfrm>
        </p:spPr>
        <p:txBody>
          <a:bodyPr/>
          <a:lstStyle/>
          <a:p>
            <a:pPr lvl="1"/>
            <a:r>
              <a:rPr lang="en-GB" sz="2800" dirty="0"/>
              <a:t>Generations are identified by Roman numerals</a:t>
            </a:r>
            <a:r>
              <a:rPr lang="fr-FR" sz="2800" dirty="0"/>
              <a:t> </a:t>
            </a:r>
            <a:endParaRPr lang="en-GB" sz="2800" dirty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060450" y="2617788"/>
            <a:ext cx="7289800" cy="3673475"/>
            <a:chOff x="1568" y="8490"/>
            <a:chExt cx="7437" cy="3529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3165" y="8588"/>
              <a:ext cx="5840" cy="3431"/>
              <a:chOff x="3097" y="8588"/>
              <a:chExt cx="5840" cy="3431"/>
            </a:xfrm>
          </p:grpSpPr>
          <p:sp>
            <p:nvSpPr>
              <p:cNvPr id="7174" name="Line 6"/>
              <p:cNvSpPr>
                <a:spLocks noChangeShapeType="1"/>
              </p:cNvSpPr>
              <p:nvPr/>
            </p:nvSpPr>
            <p:spPr bwMode="auto">
              <a:xfrm>
                <a:off x="4700" y="9203"/>
                <a:ext cx="0" cy="46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grpSp>
            <p:nvGrpSpPr>
              <p:cNvPr id="4" name="Group 7"/>
              <p:cNvGrpSpPr>
                <a:grpSpLocks/>
              </p:cNvGrpSpPr>
              <p:nvPr/>
            </p:nvGrpSpPr>
            <p:grpSpPr bwMode="auto">
              <a:xfrm>
                <a:off x="3097" y="8588"/>
                <a:ext cx="5840" cy="3431"/>
                <a:chOff x="3080" y="8571"/>
                <a:chExt cx="5840" cy="3431"/>
              </a:xfrm>
            </p:grpSpPr>
            <p:sp>
              <p:nvSpPr>
                <p:cNvPr id="7176" name="Line 8"/>
                <p:cNvSpPr>
                  <a:spLocks noChangeShapeType="1"/>
                </p:cNvSpPr>
                <p:nvPr/>
              </p:nvSpPr>
              <p:spPr bwMode="auto">
                <a:xfrm flipH="1">
                  <a:off x="4169" y="9762"/>
                  <a:ext cx="402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7177" name="Rectangle 9"/>
                <p:cNvSpPr>
                  <a:spLocks noChangeArrowheads="1"/>
                </p:cNvSpPr>
                <p:nvPr/>
              </p:nvSpPr>
              <p:spPr bwMode="auto">
                <a:xfrm>
                  <a:off x="3941" y="9598"/>
                  <a:ext cx="302" cy="318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7178" name="Line 10"/>
                <p:cNvSpPr>
                  <a:spLocks noChangeShapeType="1"/>
                </p:cNvSpPr>
                <p:nvPr/>
              </p:nvSpPr>
              <p:spPr bwMode="auto">
                <a:xfrm>
                  <a:off x="7100" y="9728"/>
                  <a:ext cx="435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7179" name="Line 11"/>
                <p:cNvSpPr>
                  <a:spLocks noChangeShapeType="1"/>
                </p:cNvSpPr>
                <p:nvPr/>
              </p:nvSpPr>
              <p:spPr bwMode="auto">
                <a:xfrm>
                  <a:off x="7463" y="10828"/>
                  <a:ext cx="402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7180" name="Line 12"/>
                <p:cNvSpPr>
                  <a:spLocks noChangeShapeType="1"/>
                </p:cNvSpPr>
                <p:nvPr/>
              </p:nvSpPr>
              <p:spPr bwMode="auto">
                <a:xfrm>
                  <a:off x="6536" y="11291"/>
                  <a:ext cx="2278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7181" name="Line 13"/>
                <p:cNvSpPr>
                  <a:spLocks noChangeShapeType="1"/>
                </p:cNvSpPr>
                <p:nvPr/>
              </p:nvSpPr>
              <p:spPr bwMode="auto">
                <a:xfrm>
                  <a:off x="7675" y="10839"/>
                  <a:ext cx="0" cy="469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7182" name="Line 14"/>
                <p:cNvSpPr>
                  <a:spLocks noChangeShapeType="1"/>
                </p:cNvSpPr>
                <p:nvPr/>
              </p:nvSpPr>
              <p:spPr bwMode="auto">
                <a:xfrm>
                  <a:off x="6525" y="11296"/>
                  <a:ext cx="0" cy="469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7183" name="Line 15"/>
                <p:cNvSpPr>
                  <a:spLocks noChangeShapeType="1"/>
                </p:cNvSpPr>
                <p:nvPr/>
              </p:nvSpPr>
              <p:spPr bwMode="auto">
                <a:xfrm>
                  <a:off x="7118" y="11302"/>
                  <a:ext cx="0" cy="469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7184" name="Line 16"/>
                <p:cNvSpPr>
                  <a:spLocks noChangeShapeType="1"/>
                </p:cNvSpPr>
                <p:nvPr/>
              </p:nvSpPr>
              <p:spPr bwMode="auto">
                <a:xfrm>
                  <a:off x="7676" y="11291"/>
                  <a:ext cx="0" cy="469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7185" name="Line 17"/>
                <p:cNvSpPr>
                  <a:spLocks noChangeShapeType="1"/>
                </p:cNvSpPr>
                <p:nvPr/>
              </p:nvSpPr>
              <p:spPr bwMode="auto">
                <a:xfrm>
                  <a:off x="8235" y="11297"/>
                  <a:ext cx="0" cy="469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7186" name="Line 18"/>
                <p:cNvSpPr>
                  <a:spLocks noChangeShapeType="1"/>
                </p:cNvSpPr>
                <p:nvPr/>
              </p:nvSpPr>
              <p:spPr bwMode="auto">
                <a:xfrm>
                  <a:off x="8792" y="11302"/>
                  <a:ext cx="0" cy="469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7187" name="Oval 19"/>
                <p:cNvSpPr>
                  <a:spLocks noChangeArrowheads="1"/>
                </p:cNvSpPr>
                <p:nvPr/>
              </p:nvSpPr>
              <p:spPr bwMode="auto">
                <a:xfrm>
                  <a:off x="6979" y="11697"/>
                  <a:ext cx="302" cy="28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7188" name="Oval 20"/>
                <p:cNvSpPr>
                  <a:spLocks noChangeArrowheads="1"/>
                </p:cNvSpPr>
                <p:nvPr/>
              </p:nvSpPr>
              <p:spPr bwMode="auto">
                <a:xfrm>
                  <a:off x="6380" y="11702"/>
                  <a:ext cx="302" cy="284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7189" name="Rectangle 21"/>
                <p:cNvSpPr>
                  <a:spLocks noChangeArrowheads="1"/>
                </p:cNvSpPr>
                <p:nvPr/>
              </p:nvSpPr>
              <p:spPr bwMode="auto">
                <a:xfrm>
                  <a:off x="7518" y="11684"/>
                  <a:ext cx="302" cy="318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7190" name="Rectangle 22"/>
                <p:cNvSpPr>
                  <a:spLocks noChangeArrowheads="1"/>
                </p:cNvSpPr>
                <p:nvPr/>
              </p:nvSpPr>
              <p:spPr bwMode="auto">
                <a:xfrm>
                  <a:off x="8084" y="11679"/>
                  <a:ext cx="302" cy="318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7191" name="Rectangle 23"/>
                <p:cNvSpPr>
                  <a:spLocks noChangeArrowheads="1"/>
                </p:cNvSpPr>
                <p:nvPr/>
              </p:nvSpPr>
              <p:spPr bwMode="auto">
                <a:xfrm>
                  <a:off x="8618" y="11680"/>
                  <a:ext cx="302" cy="318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7192" name="Oval 24"/>
                <p:cNvSpPr>
                  <a:spLocks noChangeArrowheads="1"/>
                </p:cNvSpPr>
                <p:nvPr/>
              </p:nvSpPr>
              <p:spPr bwMode="auto">
                <a:xfrm>
                  <a:off x="7854" y="10680"/>
                  <a:ext cx="302" cy="284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7193" name="Line 25"/>
                <p:cNvSpPr>
                  <a:spLocks noChangeShapeType="1"/>
                </p:cNvSpPr>
                <p:nvPr/>
              </p:nvSpPr>
              <p:spPr bwMode="auto">
                <a:xfrm>
                  <a:off x="3918" y="10264"/>
                  <a:ext cx="1272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7194" name="Line 26"/>
                <p:cNvSpPr>
                  <a:spLocks noChangeShapeType="1"/>
                </p:cNvSpPr>
                <p:nvPr/>
              </p:nvSpPr>
              <p:spPr bwMode="auto">
                <a:xfrm>
                  <a:off x="4404" y="9762"/>
                  <a:ext cx="0" cy="519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7195" name="Line 27"/>
                <p:cNvSpPr>
                  <a:spLocks noChangeShapeType="1"/>
                </p:cNvSpPr>
                <p:nvPr/>
              </p:nvSpPr>
              <p:spPr bwMode="auto">
                <a:xfrm>
                  <a:off x="3918" y="10264"/>
                  <a:ext cx="0" cy="503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7196" name="Line 28"/>
                <p:cNvSpPr>
                  <a:spLocks noChangeShapeType="1"/>
                </p:cNvSpPr>
                <p:nvPr/>
              </p:nvSpPr>
              <p:spPr bwMode="auto">
                <a:xfrm>
                  <a:off x="4543" y="10269"/>
                  <a:ext cx="0" cy="503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7197" name="Line 29"/>
                <p:cNvSpPr>
                  <a:spLocks noChangeShapeType="1"/>
                </p:cNvSpPr>
                <p:nvPr/>
              </p:nvSpPr>
              <p:spPr bwMode="auto">
                <a:xfrm>
                  <a:off x="5168" y="10275"/>
                  <a:ext cx="0" cy="503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7198" name="Oval 30"/>
                <p:cNvSpPr>
                  <a:spLocks noChangeArrowheads="1"/>
                </p:cNvSpPr>
                <p:nvPr/>
              </p:nvSpPr>
              <p:spPr bwMode="auto">
                <a:xfrm>
                  <a:off x="7491" y="9598"/>
                  <a:ext cx="302" cy="284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7199" name="Line 31"/>
                <p:cNvSpPr>
                  <a:spLocks noChangeShapeType="1"/>
                </p:cNvSpPr>
                <p:nvPr/>
              </p:nvSpPr>
              <p:spPr bwMode="auto">
                <a:xfrm>
                  <a:off x="7318" y="9729"/>
                  <a:ext cx="0" cy="102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7200" name="Rectangle 32"/>
                <p:cNvSpPr>
                  <a:spLocks noChangeArrowheads="1"/>
                </p:cNvSpPr>
                <p:nvPr/>
              </p:nvSpPr>
              <p:spPr bwMode="auto">
                <a:xfrm>
                  <a:off x="7166" y="10664"/>
                  <a:ext cx="302" cy="318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grpSp>
              <p:nvGrpSpPr>
                <p:cNvPr id="5" name="Group 33"/>
                <p:cNvGrpSpPr>
                  <a:grpSpLocks/>
                </p:cNvGrpSpPr>
                <p:nvPr/>
              </p:nvGrpSpPr>
              <p:grpSpPr bwMode="auto">
                <a:xfrm>
                  <a:off x="3080" y="10680"/>
                  <a:ext cx="990" cy="319"/>
                  <a:chOff x="1478" y="7203"/>
                  <a:chExt cx="990" cy="319"/>
                </a:xfrm>
              </p:grpSpPr>
              <p:sp>
                <p:nvSpPr>
                  <p:cNvPr id="7202" name="Rectangle 34"/>
                  <p:cNvSpPr>
                    <a:spLocks noChangeArrowheads="1"/>
                  </p:cNvSpPr>
                  <p:nvPr/>
                </p:nvSpPr>
                <p:spPr bwMode="auto">
                  <a:xfrm>
                    <a:off x="1478" y="7204"/>
                    <a:ext cx="302" cy="318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IN"/>
                  </a:p>
                </p:txBody>
              </p:sp>
              <p:sp>
                <p:nvSpPr>
                  <p:cNvPr id="7203" name="Oval 35"/>
                  <p:cNvSpPr>
                    <a:spLocks noChangeArrowheads="1"/>
                  </p:cNvSpPr>
                  <p:nvPr/>
                </p:nvSpPr>
                <p:spPr bwMode="auto">
                  <a:xfrm>
                    <a:off x="2166" y="7203"/>
                    <a:ext cx="302" cy="284"/>
                  </a:xfrm>
                  <a:prstGeom prst="ellipse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IN"/>
                  </a:p>
                </p:txBody>
              </p:sp>
              <p:sp>
                <p:nvSpPr>
                  <p:cNvPr id="7204" name="Line 36"/>
                  <p:cNvSpPr>
                    <a:spLocks noChangeShapeType="1"/>
                  </p:cNvSpPr>
                  <p:nvPr/>
                </p:nvSpPr>
                <p:spPr bwMode="auto">
                  <a:xfrm>
                    <a:off x="1775" y="7351"/>
                    <a:ext cx="402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IN"/>
                  </a:p>
                </p:txBody>
              </p:sp>
            </p:grpSp>
            <p:sp>
              <p:nvSpPr>
                <p:cNvPr id="7205" name="Rectangle 37"/>
                <p:cNvSpPr>
                  <a:spLocks noChangeArrowheads="1"/>
                </p:cNvSpPr>
                <p:nvPr/>
              </p:nvSpPr>
              <p:spPr bwMode="auto">
                <a:xfrm>
                  <a:off x="4381" y="10676"/>
                  <a:ext cx="302" cy="318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7206" name="Oval 38"/>
                <p:cNvSpPr>
                  <a:spLocks noChangeArrowheads="1"/>
                </p:cNvSpPr>
                <p:nvPr/>
              </p:nvSpPr>
              <p:spPr bwMode="auto">
                <a:xfrm>
                  <a:off x="5018" y="10692"/>
                  <a:ext cx="302" cy="284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7207" name="Line 39"/>
                <p:cNvSpPr>
                  <a:spLocks noChangeShapeType="1"/>
                </p:cNvSpPr>
                <p:nvPr/>
              </p:nvSpPr>
              <p:spPr bwMode="auto">
                <a:xfrm>
                  <a:off x="5638" y="8718"/>
                  <a:ext cx="402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7208" name="Line 40"/>
                <p:cNvSpPr>
                  <a:spLocks noChangeShapeType="1"/>
                </p:cNvSpPr>
                <p:nvPr/>
              </p:nvSpPr>
              <p:spPr bwMode="auto">
                <a:xfrm>
                  <a:off x="4711" y="9198"/>
                  <a:ext cx="2278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7209" name="Line 41"/>
                <p:cNvSpPr>
                  <a:spLocks noChangeShapeType="1"/>
                </p:cNvSpPr>
                <p:nvPr/>
              </p:nvSpPr>
              <p:spPr bwMode="auto">
                <a:xfrm>
                  <a:off x="5850" y="8729"/>
                  <a:ext cx="0" cy="469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7210" name="Line 42"/>
                <p:cNvSpPr>
                  <a:spLocks noChangeShapeType="1"/>
                </p:cNvSpPr>
                <p:nvPr/>
              </p:nvSpPr>
              <p:spPr bwMode="auto">
                <a:xfrm>
                  <a:off x="5293" y="9209"/>
                  <a:ext cx="0" cy="469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7211" name="Line 43"/>
                <p:cNvSpPr>
                  <a:spLocks noChangeShapeType="1"/>
                </p:cNvSpPr>
                <p:nvPr/>
              </p:nvSpPr>
              <p:spPr bwMode="auto">
                <a:xfrm>
                  <a:off x="5851" y="9198"/>
                  <a:ext cx="0" cy="469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7212" name="Line 44"/>
                <p:cNvSpPr>
                  <a:spLocks noChangeShapeType="1"/>
                </p:cNvSpPr>
                <p:nvPr/>
              </p:nvSpPr>
              <p:spPr bwMode="auto">
                <a:xfrm>
                  <a:off x="6410" y="9204"/>
                  <a:ext cx="0" cy="469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7213" name="Line 45"/>
                <p:cNvSpPr>
                  <a:spLocks noChangeShapeType="1"/>
                </p:cNvSpPr>
                <p:nvPr/>
              </p:nvSpPr>
              <p:spPr bwMode="auto">
                <a:xfrm>
                  <a:off x="6967" y="9209"/>
                  <a:ext cx="0" cy="469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7214" name="Oval 46"/>
                <p:cNvSpPr>
                  <a:spLocks noChangeArrowheads="1"/>
                </p:cNvSpPr>
                <p:nvPr/>
              </p:nvSpPr>
              <p:spPr bwMode="auto">
                <a:xfrm>
                  <a:off x="5154" y="9604"/>
                  <a:ext cx="302" cy="28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7215" name="Oval 47"/>
                <p:cNvSpPr>
                  <a:spLocks noChangeArrowheads="1"/>
                </p:cNvSpPr>
                <p:nvPr/>
              </p:nvSpPr>
              <p:spPr bwMode="auto">
                <a:xfrm>
                  <a:off x="4555" y="9609"/>
                  <a:ext cx="302" cy="284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7216" name="Rectangle 48"/>
                <p:cNvSpPr>
                  <a:spLocks noChangeArrowheads="1"/>
                </p:cNvSpPr>
                <p:nvPr/>
              </p:nvSpPr>
              <p:spPr bwMode="auto">
                <a:xfrm>
                  <a:off x="5693" y="9591"/>
                  <a:ext cx="302" cy="318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7217" name="Rectangle 49"/>
                <p:cNvSpPr>
                  <a:spLocks noChangeArrowheads="1"/>
                </p:cNvSpPr>
                <p:nvPr/>
              </p:nvSpPr>
              <p:spPr bwMode="auto">
                <a:xfrm>
                  <a:off x="6259" y="9586"/>
                  <a:ext cx="302" cy="318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7218" name="Rectangle 50"/>
                <p:cNvSpPr>
                  <a:spLocks noChangeArrowheads="1"/>
                </p:cNvSpPr>
                <p:nvPr/>
              </p:nvSpPr>
              <p:spPr bwMode="auto">
                <a:xfrm>
                  <a:off x="6793" y="9587"/>
                  <a:ext cx="302" cy="318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7219" name="Rectangle 51"/>
                <p:cNvSpPr>
                  <a:spLocks noChangeArrowheads="1"/>
                </p:cNvSpPr>
                <p:nvPr/>
              </p:nvSpPr>
              <p:spPr bwMode="auto">
                <a:xfrm>
                  <a:off x="5341" y="8571"/>
                  <a:ext cx="302" cy="318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7220" name="Oval 52"/>
                <p:cNvSpPr>
                  <a:spLocks noChangeArrowheads="1"/>
                </p:cNvSpPr>
                <p:nvPr/>
              </p:nvSpPr>
              <p:spPr bwMode="auto">
                <a:xfrm>
                  <a:off x="6029" y="8587"/>
                  <a:ext cx="302" cy="284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</p:grpSp>
        </p:grpSp>
        <p:sp>
          <p:nvSpPr>
            <p:cNvPr id="7221" name="Text Box 53"/>
            <p:cNvSpPr txBox="1">
              <a:spLocks noChangeArrowheads="1"/>
            </p:cNvSpPr>
            <p:nvPr/>
          </p:nvSpPr>
          <p:spPr bwMode="auto">
            <a:xfrm>
              <a:off x="1624" y="8490"/>
              <a:ext cx="452" cy="3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fr-FR" sz="2400" b="1">
                  <a:solidFill>
                    <a:srgbClr val="FF0000"/>
                  </a:solidFill>
                  <a:latin typeface="Times New Roman" pitchFamily="18" charset="0"/>
                </a:rPr>
                <a:t>I</a:t>
              </a:r>
              <a:endParaRPr lang="en-GB" sz="2400">
                <a:solidFill>
                  <a:srgbClr val="FF0000"/>
                </a:solidFill>
                <a:latin typeface="Arial" charset="0"/>
              </a:endParaRPr>
            </a:p>
          </p:txBody>
        </p:sp>
        <p:sp>
          <p:nvSpPr>
            <p:cNvPr id="7222" name="Text Box 54"/>
            <p:cNvSpPr txBox="1">
              <a:spLocks noChangeArrowheads="1"/>
            </p:cNvSpPr>
            <p:nvPr/>
          </p:nvSpPr>
          <p:spPr bwMode="auto">
            <a:xfrm>
              <a:off x="1613" y="9567"/>
              <a:ext cx="586" cy="3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fr-FR" sz="2400" b="1">
                  <a:solidFill>
                    <a:srgbClr val="FF0000"/>
                  </a:solidFill>
                  <a:latin typeface="Times New Roman" pitchFamily="18" charset="0"/>
                </a:rPr>
                <a:t>II</a:t>
              </a:r>
              <a:endParaRPr lang="en-GB" sz="2400">
                <a:solidFill>
                  <a:srgbClr val="FF0000"/>
                </a:solidFill>
                <a:latin typeface="Arial" charset="0"/>
              </a:endParaRPr>
            </a:p>
          </p:txBody>
        </p:sp>
        <p:sp>
          <p:nvSpPr>
            <p:cNvPr id="7223" name="Text Box 55"/>
            <p:cNvSpPr txBox="1">
              <a:spLocks noChangeArrowheads="1"/>
            </p:cNvSpPr>
            <p:nvPr/>
          </p:nvSpPr>
          <p:spPr bwMode="auto">
            <a:xfrm>
              <a:off x="1581" y="10644"/>
              <a:ext cx="620" cy="4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fr-FR" sz="2400" b="1">
                  <a:solidFill>
                    <a:srgbClr val="FF0000"/>
                  </a:solidFill>
                  <a:latin typeface="Times New Roman" pitchFamily="18" charset="0"/>
                </a:rPr>
                <a:t>III</a:t>
              </a:r>
              <a:endParaRPr lang="en-GB" sz="2400">
                <a:solidFill>
                  <a:srgbClr val="FF0000"/>
                </a:solidFill>
                <a:latin typeface="Arial" charset="0"/>
              </a:endParaRPr>
            </a:p>
          </p:txBody>
        </p:sp>
        <p:sp>
          <p:nvSpPr>
            <p:cNvPr id="7224" name="Text Box 56"/>
            <p:cNvSpPr txBox="1">
              <a:spLocks noChangeArrowheads="1"/>
            </p:cNvSpPr>
            <p:nvPr/>
          </p:nvSpPr>
          <p:spPr bwMode="auto">
            <a:xfrm>
              <a:off x="1568" y="11554"/>
              <a:ext cx="603" cy="3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fr-FR" sz="2400" b="1">
                  <a:solidFill>
                    <a:srgbClr val="FF0000"/>
                  </a:solidFill>
                  <a:latin typeface="Times New Roman" pitchFamily="18" charset="0"/>
                </a:rPr>
                <a:t>IV</a:t>
              </a:r>
              <a:endParaRPr lang="en-GB" sz="2400">
                <a:solidFill>
                  <a:srgbClr val="FF0000"/>
                </a:solidFill>
                <a:latin typeface="Arial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98500" y="0"/>
            <a:ext cx="7454900" cy="1443038"/>
          </a:xfrm>
        </p:spPr>
        <p:txBody>
          <a:bodyPr/>
          <a:lstStyle/>
          <a:p>
            <a:r>
              <a:rPr lang="en-GB" dirty="0"/>
              <a:t>Organising the pedigree chart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7788"/>
            <a:ext cx="8394700" cy="12874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600"/>
              <a:t>Individuals in each generation are identified by Arabic numerals numbered from the left</a:t>
            </a:r>
          </a:p>
          <a:p>
            <a:pPr>
              <a:lnSpc>
                <a:spcPct val="90000"/>
              </a:lnSpc>
            </a:pPr>
            <a:r>
              <a:rPr lang="en-GB" sz="2600"/>
              <a:t>Therefore the affected individuals are </a:t>
            </a:r>
            <a:r>
              <a:rPr lang="en-GB" sz="2600" b="1">
                <a:latin typeface="Times New Roman" pitchFamily="18" charset="0"/>
              </a:rPr>
              <a:t>II3</a:t>
            </a:r>
            <a:r>
              <a:rPr lang="en-GB" sz="2600"/>
              <a:t>, </a:t>
            </a:r>
            <a:r>
              <a:rPr lang="en-GB" sz="2600" b="1">
                <a:latin typeface="Times New Roman" pitchFamily="18" charset="0"/>
              </a:rPr>
              <a:t>IV2</a:t>
            </a:r>
            <a:r>
              <a:rPr lang="en-GB" sz="2600"/>
              <a:t> and </a:t>
            </a:r>
            <a:r>
              <a:rPr lang="en-GB" sz="2600" b="1">
                <a:latin typeface="Times New Roman" pitchFamily="18" charset="0"/>
              </a:rPr>
              <a:t>IV3</a:t>
            </a:r>
          </a:p>
        </p:txBody>
      </p:sp>
      <p:grpSp>
        <p:nvGrpSpPr>
          <p:cNvPr id="2" name="Group 58"/>
          <p:cNvGrpSpPr>
            <a:grpSpLocks/>
          </p:cNvGrpSpPr>
          <p:nvPr/>
        </p:nvGrpSpPr>
        <p:grpSpPr bwMode="auto">
          <a:xfrm>
            <a:off x="1546225" y="2847975"/>
            <a:ext cx="7289800" cy="3673475"/>
            <a:chOff x="1568" y="8490"/>
            <a:chExt cx="7437" cy="3529"/>
          </a:xfrm>
        </p:grpSpPr>
        <p:grpSp>
          <p:nvGrpSpPr>
            <p:cNvPr id="3" name="Group 59"/>
            <p:cNvGrpSpPr>
              <a:grpSpLocks/>
            </p:cNvGrpSpPr>
            <p:nvPr/>
          </p:nvGrpSpPr>
          <p:grpSpPr bwMode="auto">
            <a:xfrm>
              <a:off x="3165" y="8588"/>
              <a:ext cx="5840" cy="3431"/>
              <a:chOff x="3097" y="8588"/>
              <a:chExt cx="5840" cy="3431"/>
            </a:xfrm>
          </p:grpSpPr>
          <p:sp>
            <p:nvSpPr>
              <p:cNvPr id="8252" name="Line 60"/>
              <p:cNvSpPr>
                <a:spLocks noChangeShapeType="1"/>
              </p:cNvSpPr>
              <p:nvPr/>
            </p:nvSpPr>
            <p:spPr bwMode="auto">
              <a:xfrm>
                <a:off x="4700" y="9203"/>
                <a:ext cx="0" cy="46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grpSp>
            <p:nvGrpSpPr>
              <p:cNvPr id="4" name="Group 61"/>
              <p:cNvGrpSpPr>
                <a:grpSpLocks/>
              </p:cNvGrpSpPr>
              <p:nvPr/>
            </p:nvGrpSpPr>
            <p:grpSpPr bwMode="auto">
              <a:xfrm>
                <a:off x="3097" y="8588"/>
                <a:ext cx="5840" cy="3431"/>
                <a:chOff x="3080" y="8571"/>
                <a:chExt cx="5840" cy="3431"/>
              </a:xfrm>
            </p:grpSpPr>
            <p:sp>
              <p:nvSpPr>
                <p:cNvPr id="8254" name="Line 62"/>
                <p:cNvSpPr>
                  <a:spLocks noChangeShapeType="1"/>
                </p:cNvSpPr>
                <p:nvPr/>
              </p:nvSpPr>
              <p:spPr bwMode="auto">
                <a:xfrm flipH="1">
                  <a:off x="4169" y="9762"/>
                  <a:ext cx="402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8255" name="Rectangle 63"/>
                <p:cNvSpPr>
                  <a:spLocks noChangeArrowheads="1"/>
                </p:cNvSpPr>
                <p:nvPr/>
              </p:nvSpPr>
              <p:spPr bwMode="auto">
                <a:xfrm>
                  <a:off x="3941" y="9598"/>
                  <a:ext cx="302" cy="318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8256" name="Line 64"/>
                <p:cNvSpPr>
                  <a:spLocks noChangeShapeType="1"/>
                </p:cNvSpPr>
                <p:nvPr/>
              </p:nvSpPr>
              <p:spPr bwMode="auto">
                <a:xfrm>
                  <a:off x="7100" y="9728"/>
                  <a:ext cx="435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8257" name="Line 65"/>
                <p:cNvSpPr>
                  <a:spLocks noChangeShapeType="1"/>
                </p:cNvSpPr>
                <p:nvPr/>
              </p:nvSpPr>
              <p:spPr bwMode="auto">
                <a:xfrm>
                  <a:off x="7463" y="10828"/>
                  <a:ext cx="402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8258" name="Line 66"/>
                <p:cNvSpPr>
                  <a:spLocks noChangeShapeType="1"/>
                </p:cNvSpPr>
                <p:nvPr/>
              </p:nvSpPr>
              <p:spPr bwMode="auto">
                <a:xfrm>
                  <a:off x="6536" y="11291"/>
                  <a:ext cx="2278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8259" name="Line 67"/>
                <p:cNvSpPr>
                  <a:spLocks noChangeShapeType="1"/>
                </p:cNvSpPr>
                <p:nvPr/>
              </p:nvSpPr>
              <p:spPr bwMode="auto">
                <a:xfrm>
                  <a:off x="7675" y="10839"/>
                  <a:ext cx="0" cy="469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8260" name="Line 68"/>
                <p:cNvSpPr>
                  <a:spLocks noChangeShapeType="1"/>
                </p:cNvSpPr>
                <p:nvPr/>
              </p:nvSpPr>
              <p:spPr bwMode="auto">
                <a:xfrm>
                  <a:off x="6525" y="11296"/>
                  <a:ext cx="0" cy="469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8261" name="Line 69"/>
                <p:cNvSpPr>
                  <a:spLocks noChangeShapeType="1"/>
                </p:cNvSpPr>
                <p:nvPr/>
              </p:nvSpPr>
              <p:spPr bwMode="auto">
                <a:xfrm>
                  <a:off x="7118" y="11302"/>
                  <a:ext cx="0" cy="469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8262" name="Line 70"/>
                <p:cNvSpPr>
                  <a:spLocks noChangeShapeType="1"/>
                </p:cNvSpPr>
                <p:nvPr/>
              </p:nvSpPr>
              <p:spPr bwMode="auto">
                <a:xfrm>
                  <a:off x="7676" y="11291"/>
                  <a:ext cx="0" cy="469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8263" name="Line 71"/>
                <p:cNvSpPr>
                  <a:spLocks noChangeShapeType="1"/>
                </p:cNvSpPr>
                <p:nvPr/>
              </p:nvSpPr>
              <p:spPr bwMode="auto">
                <a:xfrm>
                  <a:off x="8235" y="11297"/>
                  <a:ext cx="0" cy="469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8264" name="Line 72"/>
                <p:cNvSpPr>
                  <a:spLocks noChangeShapeType="1"/>
                </p:cNvSpPr>
                <p:nvPr/>
              </p:nvSpPr>
              <p:spPr bwMode="auto">
                <a:xfrm>
                  <a:off x="8792" y="11302"/>
                  <a:ext cx="0" cy="469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8265" name="Oval 73"/>
                <p:cNvSpPr>
                  <a:spLocks noChangeArrowheads="1"/>
                </p:cNvSpPr>
                <p:nvPr/>
              </p:nvSpPr>
              <p:spPr bwMode="auto">
                <a:xfrm>
                  <a:off x="6979" y="11697"/>
                  <a:ext cx="302" cy="28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8266" name="Oval 74"/>
                <p:cNvSpPr>
                  <a:spLocks noChangeArrowheads="1"/>
                </p:cNvSpPr>
                <p:nvPr/>
              </p:nvSpPr>
              <p:spPr bwMode="auto">
                <a:xfrm>
                  <a:off x="6380" y="11702"/>
                  <a:ext cx="302" cy="284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8267" name="Rectangle 75"/>
                <p:cNvSpPr>
                  <a:spLocks noChangeArrowheads="1"/>
                </p:cNvSpPr>
                <p:nvPr/>
              </p:nvSpPr>
              <p:spPr bwMode="auto">
                <a:xfrm>
                  <a:off x="7518" y="11684"/>
                  <a:ext cx="302" cy="318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8268" name="Rectangle 76"/>
                <p:cNvSpPr>
                  <a:spLocks noChangeArrowheads="1"/>
                </p:cNvSpPr>
                <p:nvPr/>
              </p:nvSpPr>
              <p:spPr bwMode="auto">
                <a:xfrm>
                  <a:off x="8084" y="11679"/>
                  <a:ext cx="302" cy="318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8269" name="Rectangle 77"/>
                <p:cNvSpPr>
                  <a:spLocks noChangeArrowheads="1"/>
                </p:cNvSpPr>
                <p:nvPr/>
              </p:nvSpPr>
              <p:spPr bwMode="auto">
                <a:xfrm>
                  <a:off x="8618" y="11680"/>
                  <a:ext cx="302" cy="318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8270" name="Oval 78"/>
                <p:cNvSpPr>
                  <a:spLocks noChangeArrowheads="1"/>
                </p:cNvSpPr>
                <p:nvPr/>
              </p:nvSpPr>
              <p:spPr bwMode="auto">
                <a:xfrm>
                  <a:off x="7854" y="10680"/>
                  <a:ext cx="302" cy="284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8271" name="Line 79"/>
                <p:cNvSpPr>
                  <a:spLocks noChangeShapeType="1"/>
                </p:cNvSpPr>
                <p:nvPr/>
              </p:nvSpPr>
              <p:spPr bwMode="auto">
                <a:xfrm>
                  <a:off x="3918" y="10264"/>
                  <a:ext cx="1272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8272" name="Line 80"/>
                <p:cNvSpPr>
                  <a:spLocks noChangeShapeType="1"/>
                </p:cNvSpPr>
                <p:nvPr/>
              </p:nvSpPr>
              <p:spPr bwMode="auto">
                <a:xfrm>
                  <a:off x="4404" y="9762"/>
                  <a:ext cx="0" cy="519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8273" name="Line 81"/>
                <p:cNvSpPr>
                  <a:spLocks noChangeShapeType="1"/>
                </p:cNvSpPr>
                <p:nvPr/>
              </p:nvSpPr>
              <p:spPr bwMode="auto">
                <a:xfrm>
                  <a:off x="3918" y="10264"/>
                  <a:ext cx="0" cy="503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8274" name="Line 82"/>
                <p:cNvSpPr>
                  <a:spLocks noChangeShapeType="1"/>
                </p:cNvSpPr>
                <p:nvPr/>
              </p:nvSpPr>
              <p:spPr bwMode="auto">
                <a:xfrm>
                  <a:off x="4543" y="10269"/>
                  <a:ext cx="0" cy="503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8275" name="Line 83"/>
                <p:cNvSpPr>
                  <a:spLocks noChangeShapeType="1"/>
                </p:cNvSpPr>
                <p:nvPr/>
              </p:nvSpPr>
              <p:spPr bwMode="auto">
                <a:xfrm>
                  <a:off x="5168" y="10275"/>
                  <a:ext cx="0" cy="503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8276" name="Oval 84"/>
                <p:cNvSpPr>
                  <a:spLocks noChangeArrowheads="1"/>
                </p:cNvSpPr>
                <p:nvPr/>
              </p:nvSpPr>
              <p:spPr bwMode="auto">
                <a:xfrm>
                  <a:off x="7491" y="9598"/>
                  <a:ext cx="302" cy="284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8277" name="Line 85"/>
                <p:cNvSpPr>
                  <a:spLocks noChangeShapeType="1"/>
                </p:cNvSpPr>
                <p:nvPr/>
              </p:nvSpPr>
              <p:spPr bwMode="auto">
                <a:xfrm>
                  <a:off x="7318" y="9729"/>
                  <a:ext cx="0" cy="102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8278" name="Rectangle 86"/>
                <p:cNvSpPr>
                  <a:spLocks noChangeArrowheads="1"/>
                </p:cNvSpPr>
                <p:nvPr/>
              </p:nvSpPr>
              <p:spPr bwMode="auto">
                <a:xfrm>
                  <a:off x="7166" y="10664"/>
                  <a:ext cx="302" cy="318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grpSp>
              <p:nvGrpSpPr>
                <p:cNvPr id="5" name="Group 87"/>
                <p:cNvGrpSpPr>
                  <a:grpSpLocks/>
                </p:cNvGrpSpPr>
                <p:nvPr/>
              </p:nvGrpSpPr>
              <p:grpSpPr bwMode="auto">
                <a:xfrm>
                  <a:off x="3080" y="10680"/>
                  <a:ext cx="990" cy="319"/>
                  <a:chOff x="1478" y="7203"/>
                  <a:chExt cx="990" cy="319"/>
                </a:xfrm>
              </p:grpSpPr>
              <p:sp>
                <p:nvSpPr>
                  <p:cNvPr id="8280" name="Rectangle 88"/>
                  <p:cNvSpPr>
                    <a:spLocks noChangeArrowheads="1"/>
                  </p:cNvSpPr>
                  <p:nvPr/>
                </p:nvSpPr>
                <p:spPr bwMode="auto">
                  <a:xfrm>
                    <a:off x="1478" y="7204"/>
                    <a:ext cx="302" cy="318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IN"/>
                  </a:p>
                </p:txBody>
              </p:sp>
              <p:sp>
                <p:nvSpPr>
                  <p:cNvPr id="8281" name="Oval 89"/>
                  <p:cNvSpPr>
                    <a:spLocks noChangeArrowheads="1"/>
                  </p:cNvSpPr>
                  <p:nvPr/>
                </p:nvSpPr>
                <p:spPr bwMode="auto">
                  <a:xfrm>
                    <a:off x="2166" y="7203"/>
                    <a:ext cx="302" cy="284"/>
                  </a:xfrm>
                  <a:prstGeom prst="ellipse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IN"/>
                  </a:p>
                </p:txBody>
              </p:sp>
              <p:sp>
                <p:nvSpPr>
                  <p:cNvPr id="8282" name="Line 90"/>
                  <p:cNvSpPr>
                    <a:spLocks noChangeShapeType="1"/>
                  </p:cNvSpPr>
                  <p:nvPr/>
                </p:nvSpPr>
                <p:spPr bwMode="auto">
                  <a:xfrm>
                    <a:off x="1775" y="7351"/>
                    <a:ext cx="402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IN"/>
                  </a:p>
                </p:txBody>
              </p:sp>
            </p:grpSp>
            <p:sp>
              <p:nvSpPr>
                <p:cNvPr id="8283" name="Rectangle 91"/>
                <p:cNvSpPr>
                  <a:spLocks noChangeArrowheads="1"/>
                </p:cNvSpPr>
                <p:nvPr/>
              </p:nvSpPr>
              <p:spPr bwMode="auto">
                <a:xfrm>
                  <a:off x="4381" y="10676"/>
                  <a:ext cx="302" cy="318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8284" name="Oval 92"/>
                <p:cNvSpPr>
                  <a:spLocks noChangeArrowheads="1"/>
                </p:cNvSpPr>
                <p:nvPr/>
              </p:nvSpPr>
              <p:spPr bwMode="auto">
                <a:xfrm>
                  <a:off x="5018" y="10692"/>
                  <a:ext cx="302" cy="284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8285" name="Line 93"/>
                <p:cNvSpPr>
                  <a:spLocks noChangeShapeType="1"/>
                </p:cNvSpPr>
                <p:nvPr/>
              </p:nvSpPr>
              <p:spPr bwMode="auto">
                <a:xfrm>
                  <a:off x="5638" y="8718"/>
                  <a:ext cx="402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8286" name="Line 94"/>
                <p:cNvSpPr>
                  <a:spLocks noChangeShapeType="1"/>
                </p:cNvSpPr>
                <p:nvPr/>
              </p:nvSpPr>
              <p:spPr bwMode="auto">
                <a:xfrm>
                  <a:off x="4711" y="9198"/>
                  <a:ext cx="2278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8287" name="Line 95"/>
                <p:cNvSpPr>
                  <a:spLocks noChangeShapeType="1"/>
                </p:cNvSpPr>
                <p:nvPr/>
              </p:nvSpPr>
              <p:spPr bwMode="auto">
                <a:xfrm>
                  <a:off x="5850" y="8729"/>
                  <a:ext cx="0" cy="469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8288" name="Line 96"/>
                <p:cNvSpPr>
                  <a:spLocks noChangeShapeType="1"/>
                </p:cNvSpPr>
                <p:nvPr/>
              </p:nvSpPr>
              <p:spPr bwMode="auto">
                <a:xfrm>
                  <a:off x="5293" y="9209"/>
                  <a:ext cx="0" cy="469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8289" name="Line 97"/>
                <p:cNvSpPr>
                  <a:spLocks noChangeShapeType="1"/>
                </p:cNvSpPr>
                <p:nvPr/>
              </p:nvSpPr>
              <p:spPr bwMode="auto">
                <a:xfrm>
                  <a:off x="5851" y="9198"/>
                  <a:ext cx="0" cy="469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8290" name="Line 98"/>
                <p:cNvSpPr>
                  <a:spLocks noChangeShapeType="1"/>
                </p:cNvSpPr>
                <p:nvPr/>
              </p:nvSpPr>
              <p:spPr bwMode="auto">
                <a:xfrm>
                  <a:off x="6410" y="9204"/>
                  <a:ext cx="0" cy="469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8291" name="Line 99"/>
                <p:cNvSpPr>
                  <a:spLocks noChangeShapeType="1"/>
                </p:cNvSpPr>
                <p:nvPr/>
              </p:nvSpPr>
              <p:spPr bwMode="auto">
                <a:xfrm>
                  <a:off x="6967" y="9209"/>
                  <a:ext cx="0" cy="469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8292" name="Oval 100"/>
                <p:cNvSpPr>
                  <a:spLocks noChangeArrowheads="1"/>
                </p:cNvSpPr>
                <p:nvPr/>
              </p:nvSpPr>
              <p:spPr bwMode="auto">
                <a:xfrm>
                  <a:off x="5154" y="9604"/>
                  <a:ext cx="302" cy="28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8293" name="Oval 101"/>
                <p:cNvSpPr>
                  <a:spLocks noChangeArrowheads="1"/>
                </p:cNvSpPr>
                <p:nvPr/>
              </p:nvSpPr>
              <p:spPr bwMode="auto">
                <a:xfrm>
                  <a:off x="4555" y="9609"/>
                  <a:ext cx="302" cy="284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8294" name="Rectangle 102"/>
                <p:cNvSpPr>
                  <a:spLocks noChangeArrowheads="1"/>
                </p:cNvSpPr>
                <p:nvPr/>
              </p:nvSpPr>
              <p:spPr bwMode="auto">
                <a:xfrm>
                  <a:off x="5693" y="9591"/>
                  <a:ext cx="302" cy="318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8295" name="Rectangle 103"/>
                <p:cNvSpPr>
                  <a:spLocks noChangeArrowheads="1"/>
                </p:cNvSpPr>
                <p:nvPr/>
              </p:nvSpPr>
              <p:spPr bwMode="auto">
                <a:xfrm>
                  <a:off x="6259" y="9586"/>
                  <a:ext cx="302" cy="318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8296" name="Rectangle 104"/>
                <p:cNvSpPr>
                  <a:spLocks noChangeArrowheads="1"/>
                </p:cNvSpPr>
                <p:nvPr/>
              </p:nvSpPr>
              <p:spPr bwMode="auto">
                <a:xfrm>
                  <a:off x="6793" y="9587"/>
                  <a:ext cx="302" cy="318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8297" name="Rectangle 105"/>
                <p:cNvSpPr>
                  <a:spLocks noChangeArrowheads="1"/>
                </p:cNvSpPr>
                <p:nvPr/>
              </p:nvSpPr>
              <p:spPr bwMode="auto">
                <a:xfrm>
                  <a:off x="5341" y="8571"/>
                  <a:ext cx="302" cy="318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8298" name="Oval 106"/>
                <p:cNvSpPr>
                  <a:spLocks noChangeArrowheads="1"/>
                </p:cNvSpPr>
                <p:nvPr/>
              </p:nvSpPr>
              <p:spPr bwMode="auto">
                <a:xfrm>
                  <a:off x="6029" y="8587"/>
                  <a:ext cx="302" cy="284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</p:grpSp>
        </p:grpSp>
        <p:sp>
          <p:nvSpPr>
            <p:cNvPr id="8299" name="Text Box 107"/>
            <p:cNvSpPr txBox="1">
              <a:spLocks noChangeArrowheads="1"/>
            </p:cNvSpPr>
            <p:nvPr/>
          </p:nvSpPr>
          <p:spPr bwMode="auto">
            <a:xfrm>
              <a:off x="1624" y="8490"/>
              <a:ext cx="452" cy="3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fr-FR" sz="2400" b="1">
                  <a:latin typeface="Times New Roman" pitchFamily="18" charset="0"/>
                </a:rPr>
                <a:t>I</a:t>
              </a:r>
              <a:endParaRPr lang="en-GB" sz="2400">
                <a:latin typeface="Arial" charset="0"/>
              </a:endParaRPr>
            </a:p>
          </p:txBody>
        </p:sp>
        <p:sp>
          <p:nvSpPr>
            <p:cNvPr id="8300" name="Text Box 108"/>
            <p:cNvSpPr txBox="1">
              <a:spLocks noChangeArrowheads="1"/>
            </p:cNvSpPr>
            <p:nvPr/>
          </p:nvSpPr>
          <p:spPr bwMode="auto">
            <a:xfrm>
              <a:off x="1613" y="9567"/>
              <a:ext cx="586" cy="3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fr-FR" sz="2400" b="1">
                  <a:latin typeface="Times New Roman" pitchFamily="18" charset="0"/>
                </a:rPr>
                <a:t>II</a:t>
              </a:r>
              <a:endParaRPr lang="en-GB" sz="2400">
                <a:latin typeface="Arial" charset="0"/>
              </a:endParaRPr>
            </a:p>
          </p:txBody>
        </p:sp>
        <p:sp>
          <p:nvSpPr>
            <p:cNvPr id="8301" name="Text Box 109"/>
            <p:cNvSpPr txBox="1">
              <a:spLocks noChangeArrowheads="1"/>
            </p:cNvSpPr>
            <p:nvPr/>
          </p:nvSpPr>
          <p:spPr bwMode="auto">
            <a:xfrm>
              <a:off x="1581" y="10644"/>
              <a:ext cx="620" cy="4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fr-FR" sz="2400" b="1">
                  <a:latin typeface="Times New Roman" pitchFamily="18" charset="0"/>
                </a:rPr>
                <a:t>III</a:t>
              </a:r>
              <a:endParaRPr lang="en-GB" sz="2400">
                <a:latin typeface="Arial" charset="0"/>
              </a:endParaRPr>
            </a:p>
          </p:txBody>
        </p:sp>
        <p:sp>
          <p:nvSpPr>
            <p:cNvPr id="8302" name="Text Box 110"/>
            <p:cNvSpPr txBox="1">
              <a:spLocks noChangeArrowheads="1"/>
            </p:cNvSpPr>
            <p:nvPr/>
          </p:nvSpPr>
          <p:spPr bwMode="auto">
            <a:xfrm>
              <a:off x="1568" y="11554"/>
              <a:ext cx="603" cy="3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fr-FR" sz="2400" b="1">
                  <a:latin typeface="Times New Roman" pitchFamily="18" charset="0"/>
                </a:rPr>
                <a:t>IV</a:t>
              </a:r>
              <a:endParaRPr lang="en-GB" sz="2400">
                <a:latin typeface="Arial" charset="0"/>
              </a:endParaRPr>
            </a:p>
          </p:txBody>
        </p:sp>
      </p:grpSp>
      <p:sp>
        <p:nvSpPr>
          <p:cNvPr id="8303" name="Text Box 111"/>
          <p:cNvSpPr txBox="1">
            <a:spLocks noChangeArrowheads="1"/>
          </p:cNvSpPr>
          <p:nvPr/>
        </p:nvSpPr>
        <p:spPr bwMode="auto">
          <a:xfrm>
            <a:off x="3984625" y="3657600"/>
            <a:ext cx="228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/>
              <a:t>1</a:t>
            </a:r>
          </a:p>
        </p:txBody>
      </p:sp>
      <p:sp>
        <p:nvSpPr>
          <p:cNvPr id="8304" name="Text Box 112"/>
          <p:cNvSpPr txBox="1">
            <a:spLocks noChangeArrowheads="1"/>
          </p:cNvSpPr>
          <p:nvPr/>
        </p:nvSpPr>
        <p:spPr bwMode="auto">
          <a:xfrm>
            <a:off x="4554538" y="3671888"/>
            <a:ext cx="304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/>
              <a:t>2</a:t>
            </a:r>
          </a:p>
        </p:txBody>
      </p:sp>
      <p:sp>
        <p:nvSpPr>
          <p:cNvPr id="8305" name="Text Box 113"/>
          <p:cNvSpPr txBox="1">
            <a:spLocks noChangeArrowheads="1"/>
          </p:cNvSpPr>
          <p:nvPr/>
        </p:nvSpPr>
        <p:spPr bwMode="auto">
          <a:xfrm>
            <a:off x="5124450" y="3687763"/>
            <a:ext cx="304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/>
              <a:t>3</a:t>
            </a:r>
          </a:p>
        </p:txBody>
      </p:sp>
      <p:sp>
        <p:nvSpPr>
          <p:cNvPr id="8306" name="Text Box 114"/>
          <p:cNvSpPr txBox="1">
            <a:spLocks noChangeArrowheads="1"/>
          </p:cNvSpPr>
          <p:nvPr/>
        </p:nvSpPr>
        <p:spPr bwMode="auto">
          <a:xfrm>
            <a:off x="5645150" y="370205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/>
              <a:t>4</a:t>
            </a:r>
          </a:p>
        </p:txBody>
      </p:sp>
      <p:sp>
        <p:nvSpPr>
          <p:cNvPr id="8307" name="Text Box 115"/>
          <p:cNvSpPr txBox="1">
            <a:spLocks noChangeArrowheads="1"/>
          </p:cNvSpPr>
          <p:nvPr/>
        </p:nvSpPr>
        <p:spPr bwMode="auto">
          <a:xfrm>
            <a:off x="6219825" y="3687763"/>
            <a:ext cx="228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/>
              <a:t>5</a:t>
            </a:r>
          </a:p>
        </p:txBody>
      </p:sp>
      <p:sp>
        <p:nvSpPr>
          <p:cNvPr id="8308" name="Text Box 116"/>
          <p:cNvSpPr txBox="1">
            <a:spLocks noChangeArrowheads="1"/>
          </p:cNvSpPr>
          <p:nvPr/>
        </p:nvSpPr>
        <p:spPr bwMode="auto">
          <a:xfrm>
            <a:off x="6738938" y="3687763"/>
            <a:ext cx="228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/>
              <a:t>6</a:t>
            </a:r>
          </a:p>
        </p:txBody>
      </p:sp>
      <p:sp>
        <p:nvSpPr>
          <p:cNvPr id="8309" name="Text Box 117"/>
          <p:cNvSpPr txBox="1">
            <a:spLocks noChangeArrowheads="1"/>
          </p:cNvSpPr>
          <p:nvPr/>
        </p:nvSpPr>
        <p:spPr bwMode="auto">
          <a:xfrm>
            <a:off x="7440613" y="3700463"/>
            <a:ext cx="228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/>
              <a:t>7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79780" y="513079"/>
            <a:ext cx="755269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Connecting </a:t>
            </a:r>
            <a:r>
              <a:rPr spc="-5" dirty="0"/>
              <a:t>Pedigree</a:t>
            </a:r>
            <a:r>
              <a:rPr spc="-35" dirty="0"/>
              <a:t> </a:t>
            </a:r>
            <a:r>
              <a:rPr dirty="0"/>
              <a:t>Symbols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10869" y="1591309"/>
            <a:ext cx="6896734" cy="3360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21310">
              <a:lnSpc>
                <a:spcPct val="100000"/>
              </a:lnSpc>
              <a:spcBef>
                <a:spcPts val="100"/>
              </a:spcBef>
            </a:pPr>
            <a:r>
              <a:rPr sz="3600" spc="-35" dirty="0">
                <a:solidFill>
                  <a:srgbClr val="FFFFFF"/>
                </a:solidFill>
                <a:latin typeface="Arial"/>
                <a:cs typeface="Arial"/>
              </a:rPr>
              <a:t>Examples </a:t>
            </a:r>
            <a:r>
              <a:rPr sz="3600" spc="-20" dirty="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3600" spc="-35" dirty="0">
                <a:solidFill>
                  <a:srgbClr val="FFFFFF"/>
                </a:solidFill>
                <a:latin typeface="Arial"/>
                <a:cs typeface="Arial"/>
              </a:rPr>
              <a:t>connected</a:t>
            </a:r>
            <a:r>
              <a:rPr sz="3600" spc="-1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600" spc="-35" dirty="0">
                <a:solidFill>
                  <a:srgbClr val="FFFFFF"/>
                </a:solidFill>
                <a:latin typeface="Arial"/>
                <a:cs typeface="Arial"/>
              </a:rPr>
              <a:t>symbols:</a:t>
            </a:r>
            <a:endParaRPr sz="36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3429"/>
              </a:spcBef>
              <a:buClr>
                <a:srgbClr val="FFCC00"/>
              </a:buClr>
              <a:buFont typeface="Wingdings"/>
              <a:buChar char=""/>
              <a:tabLst>
                <a:tab pos="355600" algn="l"/>
                <a:tab pos="2526665" algn="l"/>
              </a:tabLst>
            </a:pPr>
            <a:r>
              <a:rPr sz="4000" spc="-5" dirty="0">
                <a:solidFill>
                  <a:srgbClr val="FFFFFF"/>
                </a:solidFill>
                <a:latin typeface="Arial"/>
                <a:cs typeface="Arial"/>
              </a:rPr>
              <a:t>Fraternal	twins</a:t>
            </a:r>
            <a:endParaRPr sz="4000">
              <a:latin typeface="Arial"/>
              <a:cs typeface="Arial"/>
            </a:endParaRPr>
          </a:p>
          <a:p>
            <a:pPr>
              <a:lnSpc>
                <a:spcPct val="100000"/>
              </a:lnSpc>
              <a:buClr>
                <a:srgbClr val="FFCC00"/>
              </a:buClr>
              <a:buFont typeface="Wingdings"/>
              <a:buChar char=""/>
            </a:pPr>
            <a:endParaRPr sz="44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3850"/>
              </a:spcBef>
              <a:buClr>
                <a:srgbClr val="FFCC00"/>
              </a:buClr>
              <a:buFont typeface="Wingdings"/>
              <a:buChar char=""/>
              <a:tabLst>
                <a:tab pos="355600" algn="l"/>
              </a:tabLst>
            </a:pPr>
            <a:r>
              <a:rPr sz="4000" spc="-5" dirty="0">
                <a:solidFill>
                  <a:srgbClr val="FFFFFF"/>
                </a:solidFill>
                <a:latin typeface="Arial"/>
                <a:cs typeface="Arial"/>
              </a:rPr>
              <a:t>Identical</a:t>
            </a:r>
            <a:r>
              <a:rPr sz="400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000" spc="-5" dirty="0">
                <a:solidFill>
                  <a:srgbClr val="FFFFFF"/>
                </a:solidFill>
                <a:latin typeface="Arial"/>
                <a:cs typeface="Arial"/>
              </a:rPr>
              <a:t>twins</a:t>
            </a:r>
            <a:endParaRPr sz="40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172200" y="5562600"/>
            <a:ext cx="685800" cy="0"/>
          </a:xfrm>
          <a:custGeom>
            <a:avLst/>
            <a:gdLst/>
            <a:ahLst/>
            <a:cxnLst/>
            <a:rect l="l" t="t" r="r" b="b"/>
            <a:pathLst>
              <a:path w="685800">
                <a:moveTo>
                  <a:pt x="0" y="0"/>
                </a:moveTo>
                <a:lnTo>
                  <a:pt x="685800" y="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858000" y="5257800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228600" y="0"/>
                </a:moveTo>
                <a:lnTo>
                  <a:pt x="182679" y="4665"/>
                </a:lnTo>
                <a:lnTo>
                  <a:pt x="139838" y="18037"/>
                </a:lnTo>
                <a:lnTo>
                  <a:pt x="101017" y="39179"/>
                </a:lnTo>
                <a:lnTo>
                  <a:pt x="67151" y="67151"/>
                </a:lnTo>
                <a:lnTo>
                  <a:pt x="39179" y="101017"/>
                </a:lnTo>
                <a:lnTo>
                  <a:pt x="18037" y="139838"/>
                </a:lnTo>
                <a:lnTo>
                  <a:pt x="4665" y="182679"/>
                </a:lnTo>
                <a:lnTo>
                  <a:pt x="0" y="228600"/>
                </a:lnTo>
                <a:lnTo>
                  <a:pt x="4665" y="274520"/>
                </a:lnTo>
                <a:lnTo>
                  <a:pt x="18037" y="317361"/>
                </a:lnTo>
                <a:lnTo>
                  <a:pt x="39179" y="356182"/>
                </a:lnTo>
                <a:lnTo>
                  <a:pt x="67151" y="390048"/>
                </a:lnTo>
                <a:lnTo>
                  <a:pt x="101017" y="418020"/>
                </a:lnTo>
                <a:lnTo>
                  <a:pt x="139838" y="439162"/>
                </a:lnTo>
                <a:lnTo>
                  <a:pt x="182679" y="452534"/>
                </a:lnTo>
                <a:lnTo>
                  <a:pt x="228600" y="457200"/>
                </a:lnTo>
                <a:lnTo>
                  <a:pt x="274520" y="452534"/>
                </a:lnTo>
                <a:lnTo>
                  <a:pt x="317361" y="439162"/>
                </a:lnTo>
                <a:lnTo>
                  <a:pt x="356182" y="418020"/>
                </a:lnTo>
                <a:lnTo>
                  <a:pt x="390048" y="390048"/>
                </a:lnTo>
                <a:lnTo>
                  <a:pt x="418020" y="356182"/>
                </a:lnTo>
                <a:lnTo>
                  <a:pt x="439162" y="317361"/>
                </a:lnTo>
                <a:lnTo>
                  <a:pt x="452534" y="274520"/>
                </a:lnTo>
                <a:lnTo>
                  <a:pt x="457200" y="228600"/>
                </a:lnTo>
                <a:lnTo>
                  <a:pt x="452534" y="182679"/>
                </a:lnTo>
                <a:lnTo>
                  <a:pt x="439162" y="139838"/>
                </a:lnTo>
                <a:lnTo>
                  <a:pt x="418020" y="101017"/>
                </a:lnTo>
                <a:lnTo>
                  <a:pt x="390048" y="67151"/>
                </a:lnTo>
                <a:lnTo>
                  <a:pt x="356182" y="39179"/>
                </a:lnTo>
                <a:lnTo>
                  <a:pt x="317361" y="18037"/>
                </a:lnTo>
                <a:lnTo>
                  <a:pt x="274520" y="4665"/>
                </a:lnTo>
                <a:lnTo>
                  <a:pt x="2286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858000" y="5257800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228600" y="457200"/>
                </a:moveTo>
                <a:lnTo>
                  <a:pt x="182679" y="452534"/>
                </a:lnTo>
                <a:lnTo>
                  <a:pt x="139838" y="439162"/>
                </a:lnTo>
                <a:lnTo>
                  <a:pt x="101017" y="418020"/>
                </a:lnTo>
                <a:lnTo>
                  <a:pt x="67151" y="390048"/>
                </a:lnTo>
                <a:lnTo>
                  <a:pt x="39179" y="356182"/>
                </a:lnTo>
                <a:lnTo>
                  <a:pt x="18037" y="317361"/>
                </a:lnTo>
                <a:lnTo>
                  <a:pt x="4665" y="274520"/>
                </a:lnTo>
                <a:lnTo>
                  <a:pt x="0" y="228600"/>
                </a:lnTo>
                <a:lnTo>
                  <a:pt x="4665" y="182679"/>
                </a:lnTo>
                <a:lnTo>
                  <a:pt x="18037" y="139838"/>
                </a:lnTo>
                <a:lnTo>
                  <a:pt x="39179" y="101017"/>
                </a:lnTo>
                <a:lnTo>
                  <a:pt x="67151" y="67151"/>
                </a:lnTo>
                <a:lnTo>
                  <a:pt x="101017" y="39179"/>
                </a:lnTo>
                <a:lnTo>
                  <a:pt x="139838" y="18037"/>
                </a:lnTo>
                <a:lnTo>
                  <a:pt x="182679" y="4665"/>
                </a:lnTo>
                <a:lnTo>
                  <a:pt x="228600" y="0"/>
                </a:lnTo>
                <a:lnTo>
                  <a:pt x="274520" y="4665"/>
                </a:lnTo>
                <a:lnTo>
                  <a:pt x="317361" y="18037"/>
                </a:lnTo>
                <a:lnTo>
                  <a:pt x="356182" y="39179"/>
                </a:lnTo>
                <a:lnTo>
                  <a:pt x="390048" y="67151"/>
                </a:lnTo>
                <a:lnTo>
                  <a:pt x="418020" y="101017"/>
                </a:lnTo>
                <a:lnTo>
                  <a:pt x="439162" y="139838"/>
                </a:lnTo>
                <a:lnTo>
                  <a:pt x="452534" y="182679"/>
                </a:lnTo>
                <a:lnTo>
                  <a:pt x="457200" y="228600"/>
                </a:lnTo>
                <a:lnTo>
                  <a:pt x="452534" y="274520"/>
                </a:lnTo>
                <a:lnTo>
                  <a:pt x="439162" y="317361"/>
                </a:lnTo>
                <a:lnTo>
                  <a:pt x="418020" y="356182"/>
                </a:lnTo>
                <a:lnTo>
                  <a:pt x="390048" y="390048"/>
                </a:lnTo>
                <a:lnTo>
                  <a:pt x="356182" y="418020"/>
                </a:lnTo>
                <a:lnTo>
                  <a:pt x="317361" y="439162"/>
                </a:lnTo>
                <a:lnTo>
                  <a:pt x="274520" y="452534"/>
                </a:lnTo>
                <a:lnTo>
                  <a:pt x="228600" y="4572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943600" y="4572000"/>
            <a:ext cx="533400" cy="685800"/>
          </a:xfrm>
          <a:custGeom>
            <a:avLst/>
            <a:gdLst/>
            <a:ahLst/>
            <a:cxnLst/>
            <a:rect l="l" t="t" r="r" b="b"/>
            <a:pathLst>
              <a:path w="533400" h="685800">
                <a:moveTo>
                  <a:pt x="0" y="685800"/>
                </a:moveTo>
                <a:lnTo>
                  <a:pt x="533400" y="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553200" y="4572000"/>
            <a:ext cx="533400" cy="685800"/>
          </a:xfrm>
          <a:custGeom>
            <a:avLst/>
            <a:gdLst/>
            <a:ahLst/>
            <a:cxnLst/>
            <a:rect l="l" t="t" r="r" b="b"/>
            <a:pathLst>
              <a:path w="533400" h="685800">
                <a:moveTo>
                  <a:pt x="0" y="0"/>
                </a:moveTo>
                <a:lnTo>
                  <a:pt x="533400" y="68580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315200" y="4343400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457200" y="0"/>
                </a:moveTo>
                <a:lnTo>
                  <a:pt x="0" y="0"/>
                </a:lnTo>
                <a:lnTo>
                  <a:pt x="0" y="457200"/>
                </a:lnTo>
                <a:lnTo>
                  <a:pt x="457200" y="457200"/>
                </a:lnTo>
                <a:lnTo>
                  <a:pt x="4572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315200" y="4343400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228600" y="457200"/>
                </a:moveTo>
                <a:lnTo>
                  <a:pt x="0" y="457200"/>
                </a:lnTo>
                <a:lnTo>
                  <a:pt x="0" y="0"/>
                </a:lnTo>
                <a:lnTo>
                  <a:pt x="457200" y="0"/>
                </a:lnTo>
                <a:lnTo>
                  <a:pt x="457200" y="457200"/>
                </a:lnTo>
                <a:lnTo>
                  <a:pt x="228600" y="4572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334000" y="4343400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228600" y="0"/>
                </a:moveTo>
                <a:lnTo>
                  <a:pt x="182679" y="4665"/>
                </a:lnTo>
                <a:lnTo>
                  <a:pt x="139838" y="18037"/>
                </a:lnTo>
                <a:lnTo>
                  <a:pt x="101017" y="39179"/>
                </a:lnTo>
                <a:lnTo>
                  <a:pt x="67151" y="67151"/>
                </a:lnTo>
                <a:lnTo>
                  <a:pt x="39179" y="101017"/>
                </a:lnTo>
                <a:lnTo>
                  <a:pt x="18037" y="139838"/>
                </a:lnTo>
                <a:lnTo>
                  <a:pt x="4665" y="182679"/>
                </a:lnTo>
                <a:lnTo>
                  <a:pt x="0" y="228600"/>
                </a:lnTo>
                <a:lnTo>
                  <a:pt x="4665" y="274520"/>
                </a:lnTo>
                <a:lnTo>
                  <a:pt x="18037" y="317361"/>
                </a:lnTo>
                <a:lnTo>
                  <a:pt x="39179" y="356182"/>
                </a:lnTo>
                <a:lnTo>
                  <a:pt x="67151" y="390048"/>
                </a:lnTo>
                <a:lnTo>
                  <a:pt x="101017" y="418020"/>
                </a:lnTo>
                <a:lnTo>
                  <a:pt x="139838" y="439162"/>
                </a:lnTo>
                <a:lnTo>
                  <a:pt x="182679" y="452534"/>
                </a:lnTo>
                <a:lnTo>
                  <a:pt x="228600" y="457200"/>
                </a:lnTo>
                <a:lnTo>
                  <a:pt x="274520" y="452534"/>
                </a:lnTo>
                <a:lnTo>
                  <a:pt x="317361" y="439162"/>
                </a:lnTo>
                <a:lnTo>
                  <a:pt x="356182" y="418020"/>
                </a:lnTo>
                <a:lnTo>
                  <a:pt x="390048" y="390048"/>
                </a:lnTo>
                <a:lnTo>
                  <a:pt x="418020" y="356182"/>
                </a:lnTo>
                <a:lnTo>
                  <a:pt x="439162" y="317361"/>
                </a:lnTo>
                <a:lnTo>
                  <a:pt x="452534" y="274520"/>
                </a:lnTo>
                <a:lnTo>
                  <a:pt x="457200" y="228600"/>
                </a:lnTo>
                <a:lnTo>
                  <a:pt x="452534" y="182679"/>
                </a:lnTo>
                <a:lnTo>
                  <a:pt x="439162" y="139838"/>
                </a:lnTo>
                <a:lnTo>
                  <a:pt x="418020" y="101017"/>
                </a:lnTo>
                <a:lnTo>
                  <a:pt x="390048" y="67151"/>
                </a:lnTo>
                <a:lnTo>
                  <a:pt x="356182" y="39179"/>
                </a:lnTo>
                <a:lnTo>
                  <a:pt x="317361" y="18037"/>
                </a:lnTo>
                <a:lnTo>
                  <a:pt x="274520" y="4665"/>
                </a:lnTo>
                <a:lnTo>
                  <a:pt x="2286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334000" y="4343400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228600" y="457200"/>
                </a:moveTo>
                <a:lnTo>
                  <a:pt x="182679" y="452534"/>
                </a:lnTo>
                <a:lnTo>
                  <a:pt x="139838" y="439162"/>
                </a:lnTo>
                <a:lnTo>
                  <a:pt x="101017" y="418020"/>
                </a:lnTo>
                <a:lnTo>
                  <a:pt x="67151" y="390048"/>
                </a:lnTo>
                <a:lnTo>
                  <a:pt x="39179" y="356182"/>
                </a:lnTo>
                <a:lnTo>
                  <a:pt x="18037" y="317361"/>
                </a:lnTo>
                <a:lnTo>
                  <a:pt x="4665" y="274520"/>
                </a:lnTo>
                <a:lnTo>
                  <a:pt x="0" y="228600"/>
                </a:lnTo>
                <a:lnTo>
                  <a:pt x="4665" y="182679"/>
                </a:lnTo>
                <a:lnTo>
                  <a:pt x="18037" y="139838"/>
                </a:lnTo>
                <a:lnTo>
                  <a:pt x="39179" y="101017"/>
                </a:lnTo>
                <a:lnTo>
                  <a:pt x="67151" y="67151"/>
                </a:lnTo>
                <a:lnTo>
                  <a:pt x="101017" y="39179"/>
                </a:lnTo>
                <a:lnTo>
                  <a:pt x="139838" y="18037"/>
                </a:lnTo>
                <a:lnTo>
                  <a:pt x="182679" y="4665"/>
                </a:lnTo>
                <a:lnTo>
                  <a:pt x="228600" y="0"/>
                </a:lnTo>
                <a:lnTo>
                  <a:pt x="274520" y="4665"/>
                </a:lnTo>
                <a:lnTo>
                  <a:pt x="317361" y="18037"/>
                </a:lnTo>
                <a:lnTo>
                  <a:pt x="356182" y="39179"/>
                </a:lnTo>
                <a:lnTo>
                  <a:pt x="390048" y="67151"/>
                </a:lnTo>
                <a:lnTo>
                  <a:pt x="418020" y="101017"/>
                </a:lnTo>
                <a:lnTo>
                  <a:pt x="439162" y="139838"/>
                </a:lnTo>
                <a:lnTo>
                  <a:pt x="452534" y="182679"/>
                </a:lnTo>
                <a:lnTo>
                  <a:pt x="457200" y="228600"/>
                </a:lnTo>
                <a:lnTo>
                  <a:pt x="452534" y="274520"/>
                </a:lnTo>
                <a:lnTo>
                  <a:pt x="439162" y="317361"/>
                </a:lnTo>
                <a:lnTo>
                  <a:pt x="418020" y="356182"/>
                </a:lnTo>
                <a:lnTo>
                  <a:pt x="390048" y="390048"/>
                </a:lnTo>
                <a:lnTo>
                  <a:pt x="356182" y="418020"/>
                </a:lnTo>
                <a:lnTo>
                  <a:pt x="317361" y="439162"/>
                </a:lnTo>
                <a:lnTo>
                  <a:pt x="274520" y="452534"/>
                </a:lnTo>
                <a:lnTo>
                  <a:pt x="228600" y="4572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791200" y="4572000"/>
            <a:ext cx="1524000" cy="0"/>
          </a:xfrm>
          <a:custGeom>
            <a:avLst/>
            <a:gdLst/>
            <a:ahLst/>
            <a:cxnLst/>
            <a:rect l="l" t="t" r="r" b="b"/>
            <a:pathLst>
              <a:path w="1524000">
                <a:moveTo>
                  <a:pt x="0" y="0"/>
                </a:moveTo>
                <a:lnTo>
                  <a:pt x="1524000" y="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715000" y="5257800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228600" y="0"/>
                </a:moveTo>
                <a:lnTo>
                  <a:pt x="182679" y="4665"/>
                </a:lnTo>
                <a:lnTo>
                  <a:pt x="139838" y="18037"/>
                </a:lnTo>
                <a:lnTo>
                  <a:pt x="101017" y="39179"/>
                </a:lnTo>
                <a:lnTo>
                  <a:pt x="67151" y="67151"/>
                </a:lnTo>
                <a:lnTo>
                  <a:pt x="39179" y="101017"/>
                </a:lnTo>
                <a:lnTo>
                  <a:pt x="18037" y="139838"/>
                </a:lnTo>
                <a:lnTo>
                  <a:pt x="4665" y="182679"/>
                </a:lnTo>
                <a:lnTo>
                  <a:pt x="0" y="228600"/>
                </a:lnTo>
                <a:lnTo>
                  <a:pt x="4665" y="274520"/>
                </a:lnTo>
                <a:lnTo>
                  <a:pt x="18037" y="317361"/>
                </a:lnTo>
                <a:lnTo>
                  <a:pt x="39179" y="356182"/>
                </a:lnTo>
                <a:lnTo>
                  <a:pt x="67151" y="390048"/>
                </a:lnTo>
                <a:lnTo>
                  <a:pt x="101017" y="418020"/>
                </a:lnTo>
                <a:lnTo>
                  <a:pt x="139838" y="439162"/>
                </a:lnTo>
                <a:lnTo>
                  <a:pt x="182679" y="452534"/>
                </a:lnTo>
                <a:lnTo>
                  <a:pt x="228600" y="457200"/>
                </a:lnTo>
                <a:lnTo>
                  <a:pt x="274520" y="452534"/>
                </a:lnTo>
                <a:lnTo>
                  <a:pt x="317361" y="439162"/>
                </a:lnTo>
                <a:lnTo>
                  <a:pt x="356182" y="418020"/>
                </a:lnTo>
                <a:lnTo>
                  <a:pt x="390048" y="390048"/>
                </a:lnTo>
                <a:lnTo>
                  <a:pt x="418020" y="356182"/>
                </a:lnTo>
                <a:lnTo>
                  <a:pt x="439162" y="317361"/>
                </a:lnTo>
                <a:lnTo>
                  <a:pt x="452534" y="274520"/>
                </a:lnTo>
                <a:lnTo>
                  <a:pt x="457200" y="228600"/>
                </a:lnTo>
                <a:lnTo>
                  <a:pt x="452534" y="182679"/>
                </a:lnTo>
                <a:lnTo>
                  <a:pt x="439162" y="139838"/>
                </a:lnTo>
                <a:lnTo>
                  <a:pt x="418020" y="101017"/>
                </a:lnTo>
                <a:lnTo>
                  <a:pt x="390048" y="67151"/>
                </a:lnTo>
                <a:lnTo>
                  <a:pt x="356182" y="39179"/>
                </a:lnTo>
                <a:lnTo>
                  <a:pt x="317361" y="18037"/>
                </a:lnTo>
                <a:lnTo>
                  <a:pt x="274520" y="4665"/>
                </a:lnTo>
                <a:lnTo>
                  <a:pt x="2286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715000" y="5257800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228600" y="457200"/>
                </a:moveTo>
                <a:lnTo>
                  <a:pt x="182679" y="452534"/>
                </a:lnTo>
                <a:lnTo>
                  <a:pt x="139838" y="439162"/>
                </a:lnTo>
                <a:lnTo>
                  <a:pt x="101017" y="418020"/>
                </a:lnTo>
                <a:lnTo>
                  <a:pt x="67151" y="390048"/>
                </a:lnTo>
                <a:lnTo>
                  <a:pt x="39179" y="356182"/>
                </a:lnTo>
                <a:lnTo>
                  <a:pt x="18037" y="317361"/>
                </a:lnTo>
                <a:lnTo>
                  <a:pt x="4665" y="274520"/>
                </a:lnTo>
                <a:lnTo>
                  <a:pt x="0" y="228600"/>
                </a:lnTo>
                <a:lnTo>
                  <a:pt x="4665" y="182679"/>
                </a:lnTo>
                <a:lnTo>
                  <a:pt x="18037" y="139838"/>
                </a:lnTo>
                <a:lnTo>
                  <a:pt x="39179" y="101017"/>
                </a:lnTo>
                <a:lnTo>
                  <a:pt x="67151" y="67151"/>
                </a:lnTo>
                <a:lnTo>
                  <a:pt x="101017" y="39179"/>
                </a:lnTo>
                <a:lnTo>
                  <a:pt x="139838" y="18037"/>
                </a:lnTo>
                <a:lnTo>
                  <a:pt x="182679" y="4665"/>
                </a:lnTo>
                <a:lnTo>
                  <a:pt x="228600" y="0"/>
                </a:lnTo>
                <a:lnTo>
                  <a:pt x="274520" y="4665"/>
                </a:lnTo>
                <a:lnTo>
                  <a:pt x="317361" y="18037"/>
                </a:lnTo>
                <a:lnTo>
                  <a:pt x="356182" y="39179"/>
                </a:lnTo>
                <a:lnTo>
                  <a:pt x="390048" y="67151"/>
                </a:lnTo>
                <a:lnTo>
                  <a:pt x="418020" y="101017"/>
                </a:lnTo>
                <a:lnTo>
                  <a:pt x="439162" y="139838"/>
                </a:lnTo>
                <a:lnTo>
                  <a:pt x="452534" y="182679"/>
                </a:lnTo>
                <a:lnTo>
                  <a:pt x="457200" y="228600"/>
                </a:lnTo>
                <a:lnTo>
                  <a:pt x="452534" y="274520"/>
                </a:lnTo>
                <a:lnTo>
                  <a:pt x="439162" y="317361"/>
                </a:lnTo>
                <a:lnTo>
                  <a:pt x="418020" y="356182"/>
                </a:lnTo>
                <a:lnTo>
                  <a:pt x="390048" y="390048"/>
                </a:lnTo>
                <a:lnTo>
                  <a:pt x="356182" y="418020"/>
                </a:lnTo>
                <a:lnTo>
                  <a:pt x="317361" y="439162"/>
                </a:lnTo>
                <a:lnTo>
                  <a:pt x="274520" y="452534"/>
                </a:lnTo>
                <a:lnTo>
                  <a:pt x="228600" y="4572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934200" y="3352800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228600" y="0"/>
                </a:moveTo>
                <a:lnTo>
                  <a:pt x="182679" y="4665"/>
                </a:lnTo>
                <a:lnTo>
                  <a:pt x="139838" y="18037"/>
                </a:lnTo>
                <a:lnTo>
                  <a:pt x="101017" y="39179"/>
                </a:lnTo>
                <a:lnTo>
                  <a:pt x="67151" y="67151"/>
                </a:lnTo>
                <a:lnTo>
                  <a:pt x="39179" y="101017"/>
                </a:lnTo>
                <a:lnTo>
                  <a:pt x="18037" y="139838"/>
                </a:lnTo>
                <a:lnTo>
                  <a:pt x="4665" y="182679"/>
                </a:lnTo>
                <a:lnTo>
                  <a:pt x="0" y="228600"/>
                </a:lnTo>
                <a:lnTo>
                  <a:pt x="4665" y="274520"/>
                </a:lnTo>
                <a:lnTo>
                  <a:pt x="18037" y="317361"/>
                </a:lnTo>
                <a:lnTo>
                  <a:pt x="39179" y="356182"/>
                </a:lnTo>
                <a:lnTo>
                  <a:pt x="67151" y="390048"/>
                </a:lnTo>
                <a:lnTo>
                  <a:pt x="101017" y="418020"/>
                </a:lnTo>
                <a:lnTo>
                  <a:pt x="139838" y="439162"/>
                </a:lnTo>
                <a:lnTo>
                  <a:pt x="182679" y="452534"/>
                </a:lnTo>
                <a:lnTo>
                  <a:pt x="228600" y="457200"/>
                </a:lnTo>
                <a:lnTo>
                  <a:pt x="274520" y="452534"/>
                </a:lnTo>
                <a:lnTo>
                  <a:pt x="317361" y="439162"/>
                </a:lnTo>
                <a:lnTo>
                  <a:pt x="356182" y="418020"/>
                </a:lnTo>
                <a:lnTo>
                  <a:pt x="390048" y="390048"/>
                </a:lnTo>
                <a:lnTo>
                  <a:pt x="418020" y="356182"/>
                </a:lnTo>
                <a:lnTo>
                  <a:pt x="439162" y="317361"/>
                </a:lnTo>
                <a:lnTo>
                  <a:pt x="452534" y="274520"/>
                </a:lnTo>
                <a:lnTo>
                  <a:pt x="457200" y="228600"/>
                </a:lnTo>
                <a:lnTo>
                  <a:pt x="452534" y="182679"/>
                </a:lnTo>
                <a:lnTo>
                  <a:pt x="439162" y="139838"/>
                </a:lnTo>
                <a:lnTo>
                  <a:pt x="418020" y="101017"/>
                </a:lnTo>
                <a:lnTo>
                  <a:pt x="390048" y="67151"/>
                </a:lnTo>
                <a:lnTo>
                  <a:pt x="356182" y="39179"/>
                </a:lnTo>
                <a:lnTo>
                  <a:pt x="317361" y="18037"/>
                </a:lnTo>
                <a:lnTo>
                  <a:pt x="274520" y="4665"/>
                </a:lnTo>
                <a:lnTo>
                  <a:pt x="2286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934200" y="3352800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228600" y="457200"/>
                </a:moveTo>
                <a:lnTo>
                  <a:pt x="182679" y="452534"/>
                </a:lnTo>
                <a:lnTo>
                  <a:pt x="139838" y="439162"/>
                </a:lnTo>
                <a:lnTo>
                  <a:pt x="101017" y="418020"/>
                </a:lnTo>
                <a:lnTo>
                  <a:pt x="67151" y="390048"/>
                </a:lnTo>
                <a:lnTo>
                  <a:pt x="39179" y="356182"/>
                </a:lnTo>
                <a:lnTo>
                  <a:pt x="18037" y="317361"/>
                </a:lnTo>
                <a:lnTo>
                  <a:pt x="4665" y="274520"/>
                </a:lnTo>
                <a:lnTo>
                  <a:pt x="0" y="228600"/>
                </a:lnTo>
                <a:lnTo>
                  <a:pt x="4665" y="182679"/>
                </a:lnTo>
                <a:lnTo>
                  <a:pt x="18037" y="139838"/>
                </a:lnTo>
                <a:lnTo>
                  <a:pt x="39179" y="101017"/>
                </a:lnTo>
                <a:lnTo>
                  <a:pt x="67151" y="67151"/>
                </a:lnTo>
                <a:lnTo>
                  <a:pt x="101017" y="39179"/>
                </a:lnTo>
                <a:lnTo>
                  <a:pt x="139838" y="18037"/>
                </a:lnTo>
                <a:lnTo>
                  <a:pt x="182679" y="4665"/>
                </a:lnTo>
                <a:lnTo>
                  <a:pt x="228600" y="0"/>
                </a:lnTo>
                <a:lnTo>
                  <a:pt x="274520" y="4665"/>
                </a:lnTo>
                <a:lnTo>
                  <a:pt x="317361" y="18037"/>
                </a:lnTo>
                <a:lnTo>
                  <a:pt x="356182" y="39179"/>
                </a:lnTo>
                <a:lnTo>
                  <a:pt x="390048" y="67151"/>
                </a:lnTo>
                <a:lnTo>
                  <a:pt x="418020" y="101017"/>
                </a:lnTo>
                <a:lnTo>
                  <a:pt x="439162" y="139838"/>
                </a:lnTo>
                <a:lnTo>
                  <a:pt x="452534" y="182679"/>
                </a:lnTo>
                <a:lnTo>
                  <a:pt x="457200" y="228600"/>
                </a:lnTo>
                <a:lnTo>
                  <a:pt x="452534" y="274520"/>
                </a:lnTo>
                <a:lnTo>
                  <a:pt x="439162" y="317361"/>
                </a:lnTo>
                <a:lnTo>
                  <a:pt x="418020" y="356182"/>
                </a:lnTo>
                <a:lnTo>
                  <a:pt x="390048" y="390048"/>
                </a:lnTo>
                <a:lnTo>
                  <a:pt x="356182" y="418020"/>
                </a:lnTo>
                <a:lnTo>
                  <a:pt x="317361" y="439162"/>
                </a:lnTo>
                <a:lnTo>
                  <a:pt x="274520" y="452534"/>
                </a:lnTo>
                <a:lnTo>
                  <a:pt x="228600" y="4572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019800" y="2667000"/>
            <a:ext cx="533400" cy="685800"/>
          </a:xfrm>
          <a:custGeom>
            <a:avLst/>
            <a:gdLst/>
            <a:ahLst/>
            <a:cxnLst/>
            <a:rect l="l" t="t" r="r" b="b"/>
            <a:pathLst>
              <a:path w="533400" h="685800">
                <a:moveTo>
                  <a:pt x="0" y="685800"/>
                </a:moveTo>
                <a:lnTo>
                  <a:pt x="533400" y="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629400" y="2667000"/>
            <a:ext cx="533400" cy="685800"/>
          </a:xfrm>
          <a:custGeom>
            <a:avLst/>
            <a:gdLst/>
            <a:ahLst/>
            <a:cxnLst/>
            <a:rect l="l" t="t" r="r" b="b"/>
            <a:pathLst>
              <a:path w="533400" h="685800">
                <a:moveTo>
                  <a:pt x="0" y="0"/>
                </a:moveTo>
                <a:lnTo>
                  <a:pt x="533400" y="68580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7391400" y="2438400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457200" y="0"/>
                </a:moveTo>
                <a:lnTo>
                  <a:pt x="0" y="0"/>
                </a:lnTo>
                <a:lnTo>
                  <a:pt x="0" y="457200"/>
                </a:lnTo>
                <a:lnTo>
                  <a:pt x="457200" y="457200"/>
                </a:lnTo>
                <a:lnTo>
                  <a:pt x="4572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7391400" y="2438400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228600" y="457200"/>
                </a:moveTo>
                <a:lnTo>
                  <a:pt x="0" y="457200"/>
                </a:lnTo>
                <a:lnTo>
                  <a:pt x="0" y="0"/>
                </a:lnTo>
                <a:lnTo>
                  <a:pt x="457200" y="0"/>
                </a:lnTo>
                <a:lnTo>
                  <a:pt x="457200" y="457200"/>
                </a:lnTo>
                <a:lnTo>
                  <a:pt x="228600" y="4572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410200" y="2438400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228600" y="0"/>
                </a:moveTo>
                <a:lnTo>
                  <a:pt x="182679" y="4665"/>
                </a:lnTo>
                <a:lnTo>
                  <a:pt x="139838" y="18037"/>
                </a:lnTo>
                <a:lnTo>
                  <a:pt x="101017" y="39179"/>
                </a:lnTo>
                <a:lnTo>
                  <a:pt x="67151" y="67151"/>
                </a:lnTo>
                <a:lnTo>
                  <a:pt x="39179" y="101017"/>
                </a:lnTo>
                <a:lnTo>
                  <a:pt x="18037" y="139838"/>
                </a:lnTo>
                <a:lnTo>
                  <a:pt x="4665" y="182679"/>
                </a:lnTo>
                <a:lnTo>
                  <a:pt x="0" y="228600"/>
                </a:lnTo>
                <a:lnTo>
                  <a:pt x="4665" y="274520"/>
                </a:lnTo>
                <a:lnTo>
                  <a:pt x="18037" y="317361"/>
                </a:lnTo>
                <a:lnTo>
                  <a:pt x="39179" y="356182"/>
                </a:lnTo>
                <a:lnTo>
                  <a:pt x="67151" y="390048"/>
                </a:lnTo>
                <a:lnTo>
                  <a:pt x="101017" y="418020"/>
                </a:lnTo>
                <a:lnTo>
                  <a:pt x="139838" y="439162"/>
                </a:lnTo>
                <a:lnTo>
                  <a:pt x="182679" y="452534"/>
                </a:lnTo>
                <a:lnTo>
                  <a:pt x="228600" y="457200"/>
                </a:lnTo>
                <a:lnTo>
                  <a:pt x="274520" y="452534"/>
                </a:lnTo>
                <a:lnTo>
                  <a:pt x="317361" y="439162"/>
                </a:lnTo>
                <a:lnTo>
                  <a:pt x="356182" y="418020"/>
                </a:lnTo>
                <a:lnTo>
                  <a:pt x="390048" y="390048"/>
                </a:lnTo>
                <a:lnTo>
                  <a:pt x="418020" y="356182"/>
                </a:lnTo>
                <a:lnTo>
                  <a:pt x="439162" y="317361"/>
                </a:lnTo>
                <a:lnTo>
                  <a:pt x="452534" y="274520"/>
                </a:lnTo>
                <a:lnTo>
                  <a:pt x="457200" y="228600"/>
                </a:lnTo>
                <a:lnTo>
                  <a:pt x="452534" y="182679"/>
                </a:lnTo>
                <a:lnTo>
                  <a:pt x="439162" y="139838"/>
                </a:lnTo>
                <a:lnTo>
                  <a:pt x="418020" y="101017"/>
                </a:lnTo>
                <a:lnTo>
                  <a:pt x="390048" y="67151"/>
                </a:lnTo>
                <a:lnTo>
                  <a:pt x="356182" y="39179"/>
                </a:lnTo>
                <a:lnTo>
                  <a:pt x="317361" y="18037"/>
                </a:lnTo>
                <a:lnTo>
                  <a:pt x="274520" y="4665"/>
                </a:lnTo>
                <a:lnTo>
                  <a:pt x="2286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410200" y="2438400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228600" y="457200"/>
                </a:moveTo>
                <a:lnTo>
                  <a:pt x="182679" y="452534"/>
                </a:lnTo>
                <a:lnTo>
                  <a:pt x="139838" y="439162"/>
                </a:lnTo>
                <a:lnTo>
                  <a:pt x="101017" y="418020"/>
                </a:lnTo>
                <a:lnTo>
                  <a:pt x="67151" y="390048"/>
                </a:lnTo>
                <a:lnTo>
                  <a:pt x="39179" y="356182"/>
                </a:lnTo>
                <a:lnTo>
                  <a:pt x="18037" y="317361"/>
                </a:lnTo>
                <a:lnTo>
                  <a:pt x="4665" y="274520"/>
                </a:lnTo>
                <a:lnTo>
                  <a:pt x="0" y="228600"/>
                </a:lnTo>
                <a:lnTo>
                  <a:pt x="4665" y="182679"/>
                </a:lnTo>
                <a:lnTo>
                  <a:pt x="18037" y="139838"/>
                </a:lnTo>
                <a:lnTo>
                  <a:pt x="39179" y="101017"/>
                </a:lnTo>
                <a:lnTo>
                  <a:pt x="67151" y="67151"/>
                </a:lnTo>
                <a:lnTo>
                  <a:pt x="101017" y="39179"/>
                </a:lnTo>
                <a:lnTo>
                  <a:pt x="139838" y="18037"/>
                </a:lnTo>
                <a:lnTo>
                  <a:pt x="182679" y="4665"/>
                </a:lnTo>
                <a:lnTo>
                  <a:pt x="228600" y="0"/>
                </a:lnTo>
                <a:lnTo>
                  <a:pt x="274520" y="4665"/>
                </a:lnTo>
                <a:lnTo>
                  <a:pt x="317361" y="18037"/>
                </a:lnTo>
                <a:lnTo>
                  <a:pt x="356182" y="39179"/>
                </a:lnTo>
                <a:lnTo>
                  <a:pt x="390048" y="67151"/>
                </a:lnTo>
                <a:lnTo>
                  <a:pt x="418020" y="101017"/>
                </a:lnTo>
                <a:lnTo>
                  <a:pt x="439162" y="139838"/>
                </a:lnTo>
                <a:lnTo>
                  <a:pt x="452534" y="182679"/>
                </a:lnTo>
                <a:lnTo>
                  <a:pt x="457200" y="228600"/>
                </a:lnTo>
                <a:lnTo>
                  <a:pt x="452534" y="274520"/>
                </a:lnTo>
                <a:lnTo>
                  <a:pt x="439162" y="317361"/>
                </a:lnTo>
                <a:lnTo>
                  <a:pt x="418020" y="356182"/>
                </a:lnTo>
                <a:lnTo>
                  <a:pt x="390048" y="390048"/>
                </a:lnTo>
                <a:lnTo>
                  <a:pt x="356182" y="418020"/>
                </a:lnTo>
                <a:lnTo>
                  <a:pt x="317361" y="439162"/>
                </a:lnTo>
                <a:lnTo>
                  <a:pt x="274520" y="452534"/>
                </a:lnTo>
                <a:lnTo>
                  <a:pt x="228600" y="4572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867400" y="2667000"/>
            <a:ext cx="1524000" cy="0"/>
          </a:xfrm>
          <a:custGeom>
            <a:avLst/>
            <a:gdLst/>
            <a:ahLst/>
            <a:cxnLst/>
            <a:rect l="l" t="t" r="r" b="b"/>
            <a:pathLst>
              <a:path w="1524000">
                <a:moveTo>
                  <a:pt x="0" y="0"/>
                </a:moveTo>
                <a:lnTo>
                  <a:pt x="1524000" y="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791200" y="3352800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457200" y="0"/>
                </a:moveTo>
                <a:lnTo>
                  <a:pt x="0" y="0"/>
                </a:lnTo>
                <a:lnTo>
                  <a:pt x="0" y="457200"/>
                </a:lnTo>
                <a:lnTo>
                  <a:pt x="457200" y="457200"/>
                </a:lnTo>
                <a:lnTo>
                  <a:pt x="4572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791200" y="3352800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228600" y="457200"/>
                </a:moveTo>
                <a:lnTo>
                  <a:pt x="0" y="457200"/>
                </a:lnTo>
                <a:lnTo>
                  <a:pt x="0" y="0"/>
                </a:lnTo>
                <a:lnTo>
                  <a:pt x="457200" y="0"/>
                </a:lnTo>
                <a:lnTo>
                  <a:pt x="457200" y="457200"/>
                </a:lnTo>
                <a:lnTo>
                  <a:pt x="228600" y="4572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79780" y="513079"/>
            <a:ext cx="755269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Connecting </a:t>
            </a:r>
            <a:r>
              <a:rPr spc="-5" dirty="0"/>
              <a:t>Pedigree</a:t>
            </a:r>
            <a:r>
              <a:rPr spc="-35" dirty="0"/>
              <a:t> </a:t>
            </a:r>
            <a:r>
              <a:rPr dirty="0"/>
              <a:t>Symbols</a:t>
            </a:r>
          </a:p>
        </p:txBody>
      </p:sp>
      <p:sp>
        <p:nvSpPr>
          <p:cNvPr id="3" name="object 3"/>
          <p:cNvSpPr/>
          <p:nvPr/>
        </p:nvSpPr>
        <p:spPr>
          <a:xfrm>
            <a:off x="6324600" y="2743200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457200" y="0"/>
                </a:moveTo>
                <a:lnTo>
                  <a:pt x="0" y="0"/>
                </a:lnTo>
                <a:lnTo>
                  <a:pt x="0" y="457200"/>
                </a:lnTo>
                <a:lnTo>
                  <a:pt x="457200" y="457200"/>
                </a:lnTo>
                <a:lnTo>
                  <a:pt x="4572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324600" y="2743200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228600" y="457200"/>
                </a:moveTo>
                <a:lnTo>
                  <a:pt x="0" y="457200"/>
                </a:lnTo>
                <a:lnTo>
                  <a:pt x="0" y="0"/>
                </a:lnTo>
                <a:lnTo>
                  <a:pt x="457200" y="0"/>
                </a:lnTo>
                <a:lnTo>
                  <a:pt x="457200" y="457200"/>
                </a:lnTo>
                <a:lnTo>
                  <a:pt x="228600" y="4572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029200" y="2743200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228600" y="0"/>
                </a:moveTo>
                <a:lnTo>
                  <a:pt x="182679" y="4665"/>
                </a:lnTo>
                <a:lnTo>
                  <a:pt x="139838" y="18037"/>
                </a:lnTo>
                <a:lnTo>
                  <a:pt x="101017" y="39179"/>
                </a:lnTo>
                <a:lnTo>
                  <a:pt x="67151" y="67151"/>
                </a:lnTo>
                <a:lnTo>
                  <a:pt x="39179" y="101017"/>
                </a:lnTo>
                <a:lnTo>
                  <a:pt x="18037" y="139838"/>
                </a:lnTo>
                <a:lnTo>
                  <a:pt x="4665" y="182679"/>
                </a:lnTo>
                <a:lnTo>
                  <a:pt x="0" y="228600"/>
                </a:lnTo>
                <a:lnTo>
                  <a:pt x="4665" y="274520"/>
                </a:lnTo>
                <a:lnTo>
                  <a:pt x="18037" y="317361"/>
                </a:lnTo>
                <a:lnTo>
                  <a:pt x="39179" y="356182"/>
                </a:lnTo>
                <a:lnTo>
                  <a:pt x="67151" y="390048"/>
                </a:lnTo>
                <a:lnTo>
                  <a:pt x="101017" y="418020"/>
                </a:lnTo>
                <a:lnTo>
                  <a:pt x="139838" y="439162"/>
                </a:lnTo>
                <a:lnTo>
                  <a:pt x="182679" y="452534"/>
                </a:lnTo>
                <a:lnTo>
                  <a:pt x="228600" y="457200"/>
                </a:lnTo>
                <a:lnTo>
                  <a:pt x="274520" y="452534"/>
                </a:lnTo>
                <a:lnTo>
                  <a:pt x="317361" y="439162"/>
                </a:lnTo>
                <a:lnTo>
                  <a:pt x="356182" y="418020"/>
                </a:lnTo>
                <a:lnTo>
                  <a:pt x="390048" y="390048"/>
                </a:lnTo>
                <a:lnTo>
                  <a:pt x="418020" y="356182"/>
                </a:lnTo>
                <a:lnTo>
                  <a:pt x="439162" y="317361"/>
                </a:lnTo>
                <a:lnTo>
                  <a:pt x="452534" y="274520"/>
                </a:lnTo>
                <a:lnTo>
                  <a:pt x="457200" y="228600"/>
                </a:lnTo>
                <a:lnTo>
                  <a:pt x="452534" y="182679"/>
                </a:lnTo>
                <a:lnTo>
                  <a:pt x="439162" y="139838"/>
                </a:lnTo>
                <a:lnTo>
                  <a:pt x="418020" y="101017"/>
                </a:lnTo>
                <a:lnTo>
                  <a:pt x="390048" y="67151"/>
                </a:lnTo>
                <a:lnTo>
                  <a:pt x="356182" y="39179"/>
                </a:lnTo>
                <a:lnTo>
                  <a:pt x="317361" y="18037"/>
                </a:lnTo>
                <a:lnTo>
                  <a:pt x="274520" y="4665"/>
                </a:lnTo>
                <a:lnTo>
                  <a:pt x="2286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029200" y="2743200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228600" y="457200"/>
                </a:moveTo>
                <a:lnTo>
                  <a:pt x="182679" y="452534"/>
                </a:lnTo>
                <a:lnTo>
                  <a:pt x="139838" y="439162"/>
                </a:lnTo>
                <a:lnTo>
                  <a:pt x="101017" y="418020"/>
                </a:lnTo>
                <a:lnTo>
                  <a:pt x="67151" y="390048"/>
                </a:lnTo>
                <a:lnTo>
                  <a:pt x="39179" y="356182"/>
                </a:lnTo>
                <a:lnTo>
                  <a:pt x="18037" y="317361"/>
                </a:lnTo>
                <a:lnTo>
                  <a:pt x="4665" y="274520"/>
                </a:lnTo>
                <a:lnTo>
                  <a:pt x="0" y="228600"/>
                </a:lnTo>
                <a:lnTo>
                  <a:pt x="4665" y="182679"/>
                </a:lnTo>
                <a:lnTo>
                  <a:pt x="18037" y="139838"/>
                </a:lnTo>
                <a:lnTo>
                  <a:pt x="39179" y="101017"/>
                </a:lnTo>
                <a:lnTo>
                  <a:pt x="67151" y="67151"/>
                </a:lnTo>
                <a:lnTo>
                  <a:pt x="101017" y="39179"/>
                </a:lnTo>
                <a:lnTo>
                  <a:pt x="139838" y="18037"/>
                </a:lnTo>
                <a:lnTo>
                  <a:pt x="182679" y="4665"/>
                </a:lnTo>
                <a:lnTo>
                  <a:pt x="228600" y="0"/>
                </a:lnTo>
                <a:lnTo>
                  <a:pt x="274520" y="4665"/>
                </a:lnTo>
                <a:lnTo>
                  <a:pt x="317361" y="18037"/>
                </a:lnTo>
                <a:lnTo>
                  <a:pt x="356182" y="39179"/>
                </a:lnTo>
                <a:lnTo>
                  <a:pt x="390048" y="67151"/>
                </a:lnTo>
                <a:lnTo>
                  <a:pt x="418020" y="101017"/>
                </a:lnTo>
                <a:lnTo>
                  <a:pt x="439162" y="139838"/>
                </a:lnTo>
                <a:lnTo>
                  <a:pt x="452534" y="182679"/>
                </a:lnTo>
                <a:lnTo>
                  <a:pt x="457200" y="228600"/>
                </a:lnTo>
                <a:lnTo>
                  <a:pt x="452534" y="274520"/>
                </a:lnTo>
                <a:lnTo>
                  <a:pt x="439162" y="317361"/>
                </a:lnTo>
                <a:lnTo>
                  <a:pt x="418020" y="356182"/>
                </a:lnTo>
                <a:lnTo>
                  <a:pt x="390048" y="390048"/>
                </a:lnTo>
                <a:lnTo>
                  <a:pt x="356182" y="418020"/>
                </a:lnTo>
                <a:lnTo>
                  <a:pt x="317361" y="439162"/>
                </a:lnTo>
                <a:lnTo>
                  <a:pt x="274520" y="452534"/>
                </a:lnTo>
                <a:lnTo>
                  <a:pt x="228600" y="4572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486400" y="2971800"/>
            <a:ext cx="762000" cy="0"/>
          </a:xfrm>
          <a:custGeom>
            <a:avLst/>
            <a:gdLst/>
            <a:ahLst/>
            <a:cxnLst/>
            <a:rect l="l" t="t" r="r" b="b"/>
            <a:pathLst>
              <a:path w="762000">
                <a:moveTo>
                  <a:pt x="0" y="0"/>
                </a:moveTo>
                <a:lnTo>
                  <a:pt x="762000" y="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610869" y="1591309"/>
            <a:ext cx="6896734" cy="28930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21310">
              <a:lnSpc>
                <a:spcPct val="100000"/>
              </a:lnSpc>
              <a:spcBef>
                <a:spcPts val="100"/>
              </a:spcBef>
            </a:pPr>
            <a:r>
              <a:rPr sz="3600" spc="-35" dirty="0">
                <a:solidFill>
                  <a:srgbClr val="FFFFFF"/>
                </a:solidFill>
                <a:latin typeface="Arial"/>
                <a:cs typeface="Arial"/>
              </a:rPr>
              <a:t>Examples </a:t>
            </a:r>
            <a:r>
              <a:rPr sz="3600" spc="-20" dirty="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3600" spc="-35" dirty="0">
                <a:solidFill>
                  <a:srgbClr val="FFFFFF"/>
                </a:solidFill>
                <a:latin typeface="Arial"/>
                <a:cs typeface="Arial"/>
              </a:rPr>
              <a:t>connected</a:t>
            </a:r>
            <a:r>
              <a:rPr sz="3600" spc="-1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600" spc="-35" dirty="0">
                <a:solidFill>
                  <a:srgbClr val="FFFFFF"/>
                </a:solidFill>
                <a:latin typeface="Arial"/>
                <a:cs typeface="Arial"/>
              </a:rPr>
              <a:t>symbols:</a:t>
            </a:r>
            <a:endParaRPr sz="36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3429"/>
              </a:spcBef>
              <a:buClr>
                <a:srgbClr val="FFCC00"/>
              </a:buClr>
              <a:buFont typeface="Wingdings"/>
              <a:buChar char=""/>
              <a:tabLst>
                <a:tab pos="355600" algn="l"/>
              </a:tabLst>
            </a:pPr>
            <a:r>
              <a:rPr sz="4000" spc="-5" dirty="0">
                <a:solidFill>
                  <a:srgbClr val="FFFFFF"/>
                </a:solidFill>
                <a:latin typeface="Arial"/>
                <a:cs typeface="Arial"/>
              </a:rPr>
              <a:t>Married Couple</a:t>
            </a:r>
            <a:endParaRPr sz="4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Clr>
                <a:srgbClr val="FFCC00"/>
              </a:buClr>
              <a:buFont typeface="Wingdings"/>
              <a:buChar char=""/>
            </a:pPr>
            <a:endParaRPr sz="45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Clr>
                <a:srgbClr val="FFCC00"/>
              </a:buClr>
              <a:buFont typeface="Wingdings"/>
              <a:buChar char=""/>
              <a:tabLst>
                <a:tab pos="355600" algn="l"/>
              </a:tabLst>
            </a:pPr>
            <a:r>
              <a:rPr sz="4000" spc="-5" dirty="0">
                <a:solidFill>
                  <a:srgbClr val="FFFFFF"/>
                </a:solidFill>
                <a:latin typeface="Arial"/>
                <a:cs typeface="Arial"/>
              </a:rPr>
              <a:t>Siblings</a:t>
            </a:r>
            <a:endParaRPr sz="40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5257800" y="5638800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457200" y="0"/>
                </a:moveTo>
                <a:lnTo>
                  <a:pt x="0" y="0"/>
                </a:lnTo>
                <a:lnTo>
                  <a:pt x="0" y="457200"/>
                </a:lnTo>
                <a:lnTo>
                  <a:pt x="457200" y="457200"/>
                </a:lnTo>
                <a:lnTo>
                  <a:pt x="4572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257800" y="5638800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228600" y="457200"/>
                </a:moveTo>
                <a:lnTo>
                  <a:pt x="0" y="457200"/>
                </a:lnTo>
                <a:lnTo>
                  <a:pt x="0" y="0"/>
                </a:lnTo>
                <a:lnTo>
                  <a:pt x="457200" y="0"/>
                </a:lnTo>
                <a:lnTo>
                  <a:pt x="457200" y="457200"/>
                </a:lnTo>
                <a:lnTo>
                  <a:pt x="228600" y="4572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324600" y="4038600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457200" y="0"/>
                </a:moveTo>
                <a:lnTo>
                  <a:pt x="0" y="0"/>
                </a:lnTo>
                <a:lnTo>
                  <a:pt x="0" y="457200"/>
                </a:lnTo>
                <a:lnTo>
                  <a:pt x="457200" y="457200"/>
                </a:lnTo>
                <a:lnTo>
                  <a:pt x="4572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324600" y="4038600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228600" y="457200"/>
                </a:moveTo>
                <a:lnTo>
                  <a:pt x="0" y="457200"/>
                </a:lnTo>
                <a:lnTo>
                  <a:pt x="0" y="0"/>
                </a:lnTo>
                <a:lnTo>
                  <a:pt x="457200" y="0"/>
                </a:lnTo>
                <a:lnTo>
                  <a:pt x="457200" y="457200"/>
                </a:lnTo>
                <a:lnTo>
                  <a:pt x="228600" y="4572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029200" y="4038600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228600" y="0"/>
                </a:moveTo>
                <a:lnTo>
                  <a:pt x="182679" y="4665"/>
                </a:lnTo>
                <a:lnTo>
                  <a:pt x="139838" y="18037"/>
                </a:lnTo>
                <a:lnTo>
                  <a:pt x="101017" y="39179"/>
                </a:lnTo>
                <a:lnTo>
                  <a:pt x="67151" y="67151"/>
                </a:lnTo>
                <a:lnTo>
                  <a:pt x="39179" y="101017"/>
                </a:lnTo>
                <a:lnTo>
                  <a:pt x="18037" y="139838"/>
                </a:lnTo>
                <a:lnTo>
                  <a:pt x="4665" y="182679"/>
                </a:lnTo>
                <a:lnTo>
                  <a:pt x="0" y="228600"/>
                </a:lnTo>
                <a:lnTo>
                  <a:pt x="4665" y="274520"/>
                </a:lnTo>
                <a:lnTo>
                  <a:pt x="18037" y="317361"/>
                </a:lnTo>
                <a:lnTo>
                  <a:pt x="39179" y="356182"/>
                </a:lnTo>
                <a:lnTo>
                  <a:pt x="67151" y="390048"/>
                </a:lnTo>
                <a:lnTo>
                  <a:pt x="101017" y="418020"/>
                </a:lnTo>
                <a:lnTo>
                  <a:pt x="139838" y="439162"/>
                </a:lnTo>
                <a:lnTo>
                  <a:pt x="182679" y="452534"/>
                </a:lnTo>
                <a:lnTo>
                  <a:pt x="228600" y="457200"/>
                </a:lnTo>
                <a:lnTo>
                  <a:pt x="274520" y="452534"/>
                </a:lnTo>
                <a:lnTo>
                  <a:pt x="317361" y="439162"/>
                </a:lnTo>
                <a:lnTo>
                  <a:pt x="356182" y="418020"/>
                </a:lnTo>
                <a:lnTo>
                  <a:pt x="390048" y="390048"/>
                </a:lnTo>
                <a:lnTo>
                  <a:pt x="418020" y="356182"/>
                </a:lnTo>
                <a:lnTo>
                  <a:pt x="439162" y="317361"/>
                </a:lnTo>
                <a:lnTo>
                  <a:pt x="452534" y="274520"/>
                </a:lnTo>
                <a:lnTo>
                  <a:pt x="457200" y="228600"/>
                </a:lnTo>
                <a:lnTo>
                  <a:pt x="452534" y="182679"/>
                </a:lnTo>
                <a:lnTo>
                  <a:pt x="439162" y="139838"/>
                </a:lnTo>
                <a:lnTo>
                  <a:pt x="418020" y="101017"/>
                </a:lnTo>
                <a:lnTo>
                  <a:pt x="390048" y="67151"/>
                </a:lnTo>
                <a:lnTo>
                  <a:pt x="356182" y="39179"/>
                </a:lnTo>
                <a:lnTo>
                  <a:pt x="317361" y="18037"/>
                </a:lnTo>
                <a:lnTo>
                  <a:pt x="274520" y="4665"/>
                </a:lnTo>
                <a:lnTo>
                  <a:pt x="2286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029200" y="4038600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228600" y="457200"/>
                </a:moveTo>
                <a:lnTo>
                  <a:pt x="182679" y="452534"/>
                </a:lnTo>
                <a:lnTo>
                  <a:pt x="139838" y="439162"/>
                </a:lnTo>
                <a:lnTo>
                  <a:pt x="101017" y="418020"/>
                </a:lnTo>
                <a:lnTo>
                  <a:pt x="67151" y="390048"/>
                </a:lnTo>
                <a:lnTo>
                  <a:pt x="39179" y="356182"/>
                </a:lnTo>
                <a:lnTo>
                  <a:pt x="18037" y="317361"/>
                </a:lnTo>
                <a:lnTo>
                  <a:pt x="4665" y="274520"/>
                </a:lnTo>
                <a:lnTo>
                  <a:pt x="0" y="228600"/>
                </a:lnTo>
                <a:lnTo>
                  <a:pt x="4665" y="182679"/>
                </a:lnTo>
                <a:lnTo>
                  <a:pt x="18037" y="139838"/>
                </a:lnTo>
                <a:lnTo>
                  <a:pt x="39179" y="101017"/>
                </a:lnTo>
                <a:lnTo>
                  <a:pt x="67151" y="67151"/>
                </a:lnTo>
                <a:lnTo>
                  <a:pt x="101017" y="39179"/>
                </a:lnTo>
                <a:lnTo>
                  <a:pt x="139838" y="18037"/>
                </a:lnTo>
                <a:lnTo>
                  <a:pt x="182679" y="4665"/>
                </a:lnTo>
                <a:lnTo>
                  <a:pt x="228600" y="0"/>
                </a:lnTo>
                <a:lnTo>
                  <a:pt x="274520" y="4665"/>
                </a:lnTo>
                <a:lnTo>
                  <a:pt x="317361" y="18037"/>
                </a:lnTo>
                <a:lnTo>
                  <a:pt x="356182" y="39179"/>
                </a:lnTo>
                <a:lnTo>
                  <a:pt x="390048" y="67151"/>
                </a:lnTo>
                <a:lnTo>
                  <a:pt x="418020" y="101017"/>
                </a:lnTo>
                <a:lnTo>
                  <a:pt x="439162" y="139838"/>
                </a:lnTo>
                <a:lnTo>
                  <a:pt x="452534" y="182679"/>
                </a:lnTo>
                <a:lnTo>
                  <a:pt x="457200" y="228600"/>
                </a:lnTo>
                <a:lnTo>
                  <a:pt x="452534" y="274520"/>
                </a:lnTo>
                <a:lnTo>
                  <a:pt x="439162" y="317361"/>
                </a:lnTo>
                <a:lnTo>
                  <a:pt x="418020" y="356182"/>
                </a:lnTo>
                <a:lnTo>
                  <a:pt x="390048" y="390048"/>
                </a:lnTo>
                <a:lnTo>
                  <a:pt x="356182" y="418020"/>
                </a:lnTo>
                <a:lnTo>
                  <a:pt x="317361" y="439162"/>
                </a:lnTo>
                <a:lnTo>
                  <a:pt x="274520" y="452534"/>
                </a:lnTo>
                <a:lnTo>
                  <a:pt x="228600" y="4572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486400" y="4267200"/>
            <a:ext cx="762000" cy="0"/>
          </a:xfrm>
          <a:custGeom>
            <a:avLst/>
            <a:gdLst/>
            <a:ahLst/>
            <a:cxnLst/>
            <a:rect l="l" t="t" r="r" b="b"/>
            <a:pathLst>
              <a:path w="762000">
                <a:moveTo>
                  <a:pt x="0" y="0"/>
                </a:moveTo>
                <a:lnTo>
                  <a:pt x="762000" y="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477000" y="5638800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228600" y="0"/>
                </a:moveTo>
                <a:lnTo>
                  <a:pt x="182679" y="4665"/>
                </a:lnTo>
                <a:lnTo>
                  <a:pt x="139838" y="18037"/>
                </a:lnTo>
                <a:lnTo>
                  <a:pt x="101017" y="39179"/>
                </a:lnTo>
                <a:lnTo>
                  <a:pt x="67151" y="67151"/>
                </a:lnTo>
                <a:lnTo>
                  <a:pt x="39179" y="101017"/>
                </a:lnTo>
                <a:lnTo>
                  <a:pt x="18037" y="139838"/>
                </a:lnTo>
                <a:lnTo>
                  <a:pt x="4665" y="182679"/>
                </a:lnTo>
                <a:lnTo>
                  <a:pt x="0" y="228600"/>
                </a:lnTo>
                <a:lnTo>
                  <a:pt x="4665" y="274520"/>
                </a:lnTo>
                <a:lnTo>
                  <a:pt x="18037" y="317361"/>
                </a:lnTo>
                <a:lnTo>
                  <a:pt x="39179" y="356182"/>
                </a:lnTo>
                <a:lnTo>
                  <a:pt x="67151" y="390048"/>
                </a:lnTo>
                <a:lnTo>
                  <a:pt x="101017" y="418020"/>
                </a:lnTo>
                <a:lnTo>
                  <a:pt x="139838" y="439162"/>
                </a:lnTo>
                <a:lnTo>
                  <a:pt x="182679" y="452534"/>
                </a:lnTo>
                <a:lnTo>
                  <a:pt x="228600" y="457200"/>
                </a:lnTo>
                <a:lnTo>
                  <a:pt x="274520" y="452534"/>
                </a:lnTo>
                <a:lnTo>
                  <a:pt x="317361" y="439162"/>
                </a:lnTo>
                <a:lnTo>
                  <a:pt x="356182" y="418020"/>
                </a:lnTo>
                <a:lnTo>
                  <a:pt x="390048" y="390048"/>
                </a:lnTo>
                <a:lnTo>
                  <a:pt x="418020" y="356182"/>
                </a:lnTo>
                <a:lnTo>
                  <a:pt x="439162" y="317361"/>
                </a:lnTo>
                <a:lnTo>
                  <a:pt x="452534" y="274520"/>
                </a:lnTo>
                <a:lnTo>
                  <a:pt x="457200" y="228600"/>
                </a:lnTo>
                <a:lnTo>
                  <a:pt x="452534" y="182679"/>
                </a:lnTo>
                <a:lnTo>
                  <a:pt x="439162" y="139838"/>
                </a:lnTo>
                <a:lnTo>
                  <a:pt x="418020" y="101017"/>
                </a:lnTo>
                <a:lnTo>
                  <a:pt x="390048" y="67151"/>
                </a:lnTo>
                <a:lnTo>
                  <a:pt x="356182" y="39179"/>
                </a:lnTo>
                <a:lnTo>
                  <a:pt x="317361" y="18037"/>
                </a:lnTo>
                <a:lnTo>
                  <a:pt x="274520" y="4665"/>
                </a:lnTo>
                <a:lnTo>
                  <a:pt x="2286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477000" y="5638800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228600" y="457200"/>
                </a:moveTo>
                <a:lnTo>
                  <a:pt x="182679" y="452534"/>
                </a:lnTo>
                <a:lnTo>
                  <a:pt x="139838" y="439162"/>
                </a:lnTo>
                <a:lnTo>
                  <a:pt x="101017" y="418020"/>
                </a:lnTo>
                <a:lnTo>
                  <a:pt x="67151" y="390048"/>
                </a:lnTo>
                <a:lnTo>
                  <a:pt x="39179" y="356182"/>
                </a:lnTo>
                <a:lnTo>
                  <a:pt x="18037" y="317361"/>
                </a:lnTo>
                <a:lnTo>
                  <a:pt x="4665" y="274520"/>
                </a:lnTo>
                <a:lnTo>
                  <a:pt x="0" y="228600"/>
                </a:lnTo>
                <a:lnTo>
                  <a:pt x="4665" y="182679"/>
                </a:lnTo>
                <a:lnTo>
                  <a:pt x="18037" y="139838"/>
                </a:lnTo>
                <a:lnTo>
                  <a:pt x="39179" y="101017"/>
                </a:lnTo>
                <a:lnTo>
                  <a:pt x="67151" y="67151"/>
                </a:lnTo>
                <a:lnTo>
                  <a:pt x="101017" y="39179"/>
                </a:lnTo>
                <a:lnTo>
                  <a:pt x="139838" y="18037"/>
                </a:lnTo>
                <a:lnTo>
                  <a:pt x="182679" y="4665"/>
                </a:lnTo>
                <a:lnTo>
                  <a:pt x="228600" y="0"/>
                </a:lnTo>
                <a:lnTo>
                  <a:pt x="274520" y="4665"/>
                </a:lnTo>
                <a:lnTo>
                  <a:pt x="317361" y="18037"/>
                </a:lnTo>
                <a:lnTo>
                  <a:pt x="356182" y="39179"/>
                </a:lnTo>
                <a:lnTo>
                  <a:pt x="390048" y="67151"/>
                </a:lnTo>
                <a:lnTo>
                  <a:pt x="418020" y="101017"/>
                </a:lnTo>
                <a:lnTo>
                  <a:pt x="439162" y="139838"/>
                </a:lnTo>
                <a:lnTo>
                  <a:pt x="452534" y="182679"/>
                </a:lnTo>
                <a:lnTo>
                  <a:pt x="457200" y="228600"/>
                </a:lnTo>
                <a:lnTo>
                  <a:pt x="452534" y="274520"/>
                </a:lnTo>
                <a:lnTo>
                  <a:pt x="439162" y="317361"/>
                </a:lnTo>
                <a:lnTo>
                  <a:pt x="418020" y="356182"/>
                </a:lnTo>
                <a:lnTo>
                  <a:pt x="390048" y="390048"/>
                </a:lnTo>
                <a:lnTo>
                  <a:pt x="356182" y="418020"/>
                </a:lnTo>
                <a:lnTo>
                  <a:pt x="317361" y="439162"/>
                </a:lnTo>
                <a:lnTo>
                  <a:pt x="274520" y="452534"/>
                </a:lnTo>
                <a:lnTo>
                  <a:pt x="228600" y="4572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943600" y="426720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609600"/>
                </a:moveTo>
                <a:lnTo>
                  <a:pt x="0" y="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4572000" y="4876800"/>
            <a:ext cx="0" cy="685800"/>
          </a:xfrm>
          <a:custGeom>
            <a:avLst/>
            <a:gdLst/>
            <a:ahLst/>
            <a:cxnLst/>
            <a:rect l="l" t="t" r="r" b="b"/>
            <a:pathLst>
              <a:path h="685800">
                <a:moveTo>
                  <a:pt x="0" y="0"/>
                </a:moveTo>
                <a:lnTo>
                  <a:pt x="0" y="68580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4343400" y="5638800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228600" y="0"/>
                </a:moveTo>
                <a:lnTo>
                  <a:pt x="182679" y="4665"/>
                </a:lnTo>
                <a:lnTo>
                  <a:pt x="139838" y="18037"/>
                </a:lnTo>
                <a:lnTo>
                  <a:pt x="101017" y="39179"/>
                </a:lnTo>
                <a:lnTo>
                  <a:pt x="67151" y="67151"/>
                </a:lnTo>
                <a:lnTo>
                  <a:pt x="39179" y="101017"/>
                </a:lnTo>
                <a:lnTo>
                  <a:pt x="18037" y="139838"/>
                </a:lnTo>
                <a:lnTo>
                  <a:pt x="4665" y="182679"/>
                </a:lnTo>
                <a:lnTo>
                  <a:pt x="0" y="228600"/>
                </a:lnTo>
                <a:lnTo>
                  <a:pt x="4665" y="274520"/>
                </a:lnTo>
                <a:lnTo>
                  <a:pt x="18037" y="317361"/>
                </a:lnTo>
                <a:lnTo>
                  <a:pt x="39179" y="356182"/>
                </a:lnTo>
                <a:lnTo>
                  <a:pt x="67151" y="390048"/>
                </a:lnTo>
                <a:lnTo>
                  <a:pt x="101017" y="418020"/>
                </a:lnTo>
                <a:lnTo>
                  <a:pt x="139838" y="439162"/>
                </a:lnTo>
                <a:lnTo>
                  <a:pt x="182679" y="452534"/>
                </a:lnTo>
                <a:lnTo>
                  <a:pt x="228600" y="457200"/>
                </a:lnTo>
                <a:lnTo>
                  <a:pt x="274520" y="452534"/>
                </a:lnTo>
                <a:lnTo>
                  <a:pt x="317361" y="439162"/>
                </a:lnTo>
                <a:lnTo>
                  <a:pt x="356182" y="418020"/>
                </a:lnTo>
                <a:lnTo>
                  <a:pt x="390048" y="390048"/>
                </a:lnTo>
                <a:lnTo>
                  <a:pt x="418020" y="356182"/>
                </a:lnTo>
                <a:lnTo>
                  <a:pt x="439162" y="317361"/>
                </a:lnTo>
                <a:lnTo>
                  <a:pt x="452534" y="274520"/>
                </a:lnTo>
                <a:lnTo>
                  <a:pt x="457200" y="228600"/>
                </a:lnTo>
                <a:lnTo>
                  <a:pt x="452534" y="182679"/>
                </a:lnTo>
                <a:lnTo>
                  <a:pt x="439162" y="139838"/>
                </a:lnTo>
                <a:lnTo>
                  <a:pt x="418020" y="101017"/>
                </a:lnTo>
                <a:lnTo>
                  <a:pt x="390048" y="67151"/>
                </a:lnTo>
                <a:lnTo>
                  <a:pt x="356182" y="39179"/>
                </a:lnTo>
                <a:lnTo>
                  <a:pt x="317361" y="18037"/>
                </a:lnTo>
                <a:lnTo>
                  <a:pt x="274520" y="4665"/>
                </a:lnTo>
                <a:lnTo>
                  <a:pt x="2286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4343400" y="5638800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228600" y="457200"/>
                </a:moveTo>
                <a:lnTo>
                  <a:pt x="182679" y="452534"/>
                </a:lnTo>
                <a:lnTo>
                  <a:pt x="139838" y="439162"/>
                </a:lnTo>
                <a:lnTo>
                  <a:pt x="101017" y="418020"/>
                </a:lnTo>
                <a:lnTo>
                  <a:pt x="67151" y="390048"/>
                </a:lnTo>
                <a:lnTo>
                  <a:pt x="39179" y="356182"/>
                </a:lnTo>
                <a:lnTo>
                  <a:pt x="18037" y="317361"/>
                </a:lnTo>
                <a:lnTo>
                  <a:pt x="4665" y="274520"/>
                </a:lnTo>
                <a:lnTo>
                  <a:pt x="0" y="228600"/>
                </a:lnTo>
                <a:lnTo>
                  <a:pt x="4665" y="182679"/>
                </a:lnTo>
                <a:lnTo>
                  <a:pt x="18037" y="139838"/>
                </a:lnTo>
                <a:lnTo>
                  <a:pt x="39179" y="101017"/>
                </a:lnTo>
                <a:lnTo>
                  <a:pt x="67151" y="67151"/>
                </a:lnTo>
                <a:lnTo>
                  <a:pt x="101017" y="39179"/>
                </a:lnTo>
                <a:lnTo>
                  <a:pt x="139838" y="18037"/>
                </a:lnTo>
                <a:lnTo>
                  <a:pt x="182679" y="4665"/>
                </a:lnTo>
                <a:lnTo>
                  <a:pt x="228600" y="0"/>
                </a:lnTo>
                <a:lnTo>
                  <a:pt x="274520" y="4665"/>
                </a:lnTo>
                <a:lnTo>
                  <a:pt x="317361" y="18037"/>
                </a:lnTo>
                <a:lnTo>
                  <a:pt x="356182" y="39179"/>
                </a:lnTo>
                <a:lnTo>
                  <a:pt x="390048" y="67151"/>
                </a:lnTo>
                <a:lnTo>
                  <a:pt x="418020" y="101017"/>
                </a:lnTo>
                <a:lnTo>
                  <a:pt x="439162" y="139838"/>
                </a:lnTo>
                <a:lnTo>
                  <a:pt x="452534" y="182679"/>
                </a:lnTo>
                <a:lnTo>
                  <a:pt x="457200" y="228600"/>
                </a:lnTo>
                <a:lnTo>
                  <a:pt x="452534" y="274520"/>
                </a:lnTo>
                <a:lnTo>
                  <a:pt x="439162" y="317361"/>
                </a:lnTo>
                <a:lnTo>
                  <a:pt x="418020" y="356182"/>
                </a:lnTo>
                <a:lnTo>
                  <a:pt x="390048" y="390048"/>
                </a:lnTo>
                <a:lnTo>
                  <a:pt x="356182" y="418020"/>
                </a:lnTo>
                <a:lnTo>
                  <a:pt x="317361" y="439162"/>
                </a:lnTo>
                <a:lnTo>
                  <a:pt x="274520" y="452534"/>
                </a:lnTo>
                <a:lnTo>
                  <a:pt x="228600" y="4572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4572000" y="4876800"/>
            <a:ext cx="2209800" cy="0"/>
          </a:xfrm>
          <a:custGeom>
            <a:avLst/>
            <a:gdLst/>
            <a:ahLst/>
            <a:cxnLst/>
            <a:rect l="l" t="t" r="r" b="b"/>
            <a:pathLst>
              <a:path w="2209800">
                <a:moveTo>
                  <a:pt x="0" y="0"/>
                </a:moveTo>
                <a:lnTo>
                  <a:pt x="2209800" y="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486400" y="4876800"/>
            <a:ext cx="0" cy="685800"/>
          </a:xfrm>
          <a:custGeom>
            <a:avLst/>
            <a:gdLst/>
            <a:ahLst/>
            <a:cxnLst/>
            <a:rect l="l" t="t" r="r" b="b"/>
            <a:pathLst>
              <a:path h="685800">
                <a:moveTo>
                  <a:pt x="0" y="0"/>
                </a:moveTo>
                <a:lnTo>
                  <a:pt x="0" y="68580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781800" y="4876800"/>
            <a:ext cx="0" cy="685800"/>
          </a:xfrm>
          <a:custGeom>
            <a:avLst/>
            <a:gdLst/>
            <a:ahLst/>
            <a:cxnLst/>
            <a:rect l="l" t="t" r="r" b="b"/>
            <a:pathLst>
              <a:path h="685800">
                <a:moveTo>
                  <a:pt x="0" y="0"/>
                </a:moveTo>
                <a:lnTo>
                  <a:pt x="0" y="68580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55670" y="513079"/>
            <a:ext cx="220345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5" dirty="0"/>
              <a:t>E</a:t>
            </a:r>
            <a:r>
              <a:rPr dirty="0"/>
              <a:t>xamp</a:t>
            </a:r>
            <a:r>
              <a:rPr spc="10" dirty="0"/>
              <a:t>l</a:t>
            </a:r>
            <a:r>
              <a:rPr dirty="0"/>
              <a:t>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78459" y="1672590"/>
            <a:ext cx="718820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lr>
                <a:srgbClr val="FFCC00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What </a:t>
            </a:r>
            <a:r>
              <a:rPr sz="3200" spc="5" dirty="0">
                <a:solidFill>
                  <a:srgbClr val="FFFFFF"/>
                </a:solidFill>
                <a:latin typeface="Arial"/>
                <a:cs typeface="Arial"/>
              </a:rPr>
              <a:t>does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sz="3200" spc="5" dirty="0">
                <a:solidFill>
                  <a:srgbClr val="FFFFFF"/>
                </a:solidFill>
                <a:latin typeface="Arial"/>
                <a:cs typeface="Arial"/>
              </a:rPr>
              <a:t>pedigree chart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look</a:t>
            </a:r>
            <a:r>
              <a:rPr sz="3200" spc="-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like?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447800" y="3886200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503680" y="2743200"/>
            <a:ext cx="542290" cy="651510"/>
          </a:xfrm>
          <a:custGeom>
            <a:avLst/>
            <a:gdLst/>
            <a:ahLst/>
            <a:cxnLst/>
            <a:rect l="l" t="t" r="r" b="b"/>
            <a:pathLst>
              <a:path w="542289" h="651510">
                <a:moveTo>
                  <a:pt x="542289" y="0"/>
                </a:moveTo>
                <a:lnTo>
                  <a:pt x="0" y="0"/>
                </a:lnTo>
                <a:lnTo>
                  <a:pt x="0" y="651510"/>
                </a:lnTo>
                <a:lnTo>
                  <a:pt x="542289" y="651510"/>
                </a:lnTo>
                <a:lnTo>
                  <a:pt x="54228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503680" y="2743200"/>
            <a:ext cx="542290" cy="651510"/>
          </a:xfrm>
          <a:custGeom>
            <a:avLst/>
            <a:gdLst/>
            <a:ahLst/>
            <a:cxnLst/>
            <a:rect l="l" t="t" r="r" b="b"/>
            <a:pathLst>
              <a:path w="542289" h="651510">
                <a:moveTo>
                  <a:pt x="270509" y="651510"/>
                </a:moveTo>
                <a:lnTo>
                  <a:pt x="0" y="651510"/>
                </a:lnTo>
                <a:lnTo>
                  <a:pt x="0" y="0"/>
                </a:lnTo>
                <a:lnTo>
                  <a:pt x="542289" y="0"/>
                </a:lnTo>
                <a:lnTo>
                  <a:pt x="542289" y="651510"/>
                </a:lnTo>
                <a:lnTo>
                  <a:pt x="270509" y="65151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287770" y="2835910"/>
            <a:ext cx="541020" cy="651510"/>
          </a:xfrm>
          <a:custGeom>
            <a:avLst/>
            <a:gdLst/>
            <a:ahLst/>
            <a:cxnLst/>
            <a:rect l="l" t="t" r="r" b="b"/>
            <a:pathLst>
              <a:path w="541020" h="651510">
                <a:moveTo>
                  <a:pt x="541020" y="0"/>
                </a:moveTo>
                <a:lnTo>
                  <a:pt x="0" y="0"/>
                </a:lnTo>
                <a:lnTo>
                  <a:pt x="0" y="651510"/>
                </a:lnTo>
                <a:lnTo>
                  <a:pt x="541020" y="651510"/>
                </a:lnTo>
                <a:lnTo>
                  <a:pt x="54102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287770" y="2835910"/>
            <a:ext cx="541020" cy="651510"/>
          </a:xfrm>
          <a:custGeom>
            <a:avLst/>
            <a:gdLst/>
            <a:ahLst/>
            <a:cxnLst/>
            <a:rect l="l" t="t" r="r" b="b"/>
            <a:pathLst>
              <a:path w="541020" h="651510">
                <a:moveTo>
                  <a:pt x="270509" y="651510"/>
                </a:moveTo>
                <a:lnTo>
                  <a:pt x="0" y="651510"/>
                </a:lnTo>
                <a:lnTo>
                  <a:pt x="0" y="0"/>
                </a:lnTo>
                <a:lnTo>
                  <a:pt x="541020" y="0"/>
                </a:lnTo>
                <a:lnTo>
                  <a:pt x="541020" y="651510"/>
                </a:lnTo>
                <a:lnTo>
                  <a:pt x="270509" y="65151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143000" y="4231640"/>
            <a:ext cx="541020" cy="652780"/>
          </a:xfrm>
          <a:custGeom>
            <a:avLst/>
            <a:gdLst/>
            <a:ahLst/>
            <a:cxnLst/>
            <a:rect l="l" t="t" r="r" b="b"/>
            <a:pathLst>
              <a:path w="541019" h="652779">
                <a:moveTo>
                  <a:pt x="541019" y="0"/>
                </a:moveTo>
                <a:lnTo>
                  <a:pt x="0" y="0"/>
                </a:lnTo>
                <a:lnTo>
                  <a:pt x="0" y="652780"/>
                </a:lnTo>
                <a:lnTo>
                  <a:pt x="541019" y="652780"/>
                </a:lnTo>
                <a:lnTo>
                  <a:pt x="54101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143000" y="4231640"/>
            <a:ext cx="541020" cy="652780"/>
          </a:xfrm>
          <a:custGeom>
            <a:avLst/>
            <a:gdLst/>
            <a:ahLst/>
            <a:cxnLst/>
            <a:rect l="l" t="t" r="r" b="b"/>
            <a:pathLst>
              <a:path w="541019" h="652779">
                <a:moveTo>
                  <a:pt x="270509" y="652780"/>
                </a:moveTo>
                <a:lnTo>
                  <a:pt x="0" y="652780"/>
                </a:lnTo>
                <a:lnTo>
                  <a:pt x="0" y="0"/>
                </a:lnTo>
                <a:lnTo>
                  <a:pt x="541019" y="0"/>
                </a:lnTo>
                <a:lnTo>
                  <a:pt x="541019" y="652780"/>
                </a:lnTo>
                <a:lnTo>
                  <a:pt x="270509" y="65278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468109" y="4231640"/>
            <a:ext cx="541020" cy="652780"/>
          </a:xfrm>
          <a:custGeom>
            <a:avLst/>
            <a:gdLst/>
            <a:ahLst/>
            <a:cxnLst/>
            <a:rect l="l" t="t" r="r" b="b"/>
            <a:pathLst>
              <a:path w="541020" h="652779">
                <a:moveTo>
                  <a:pt x="541019" y="0"/>
                </a:moveTo>
                <a:lnTo>
                  <a:pt x="0" y="0"/>
                </a:lnTo>
                <a:lnTo>
                  <a:pt x="0" y="652780"/>
                </a:lnTo>
                <a:lnTo>
                  <a:pt x="541019" y="652780"/>
                </a:lnTo>
                <a:lnTo>
                  <a:pt x="54101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468109" y="4231640"/>
            <a:ext cx="541020" cy="652780"/>
          </a:xfrm>
          <a:custGeom>
            <a:avLst/>
            <a:gdLst/>
            <a:ahLst/>
            <a:cxnLst/>
            <a:rect l="l" t="t" r="r" b="b"/>
            <a:pathLst>
              <a:path w="541020" h="652779">
                <a:moveTo>
                  <a:pt x="270510" y="652780"/>
                </a:moveTo>
                <a:lnTo>
                  <a:pt x="0" y="652780"/>
                </a:lnTo>
                <a:lnTo>
                  <a:pt x="0" y="0"/>
                </a:lnTo>
                <a:lnTo>
                  <a:pt x="541019" y="0"/>
                </a:lnTo>
                <a:lnTo>
                  <a:pt x="541019" y="652780"/>
                </a:lnTo>
                <a:lnTo>
                  <a:pt x="270510" y="65278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670300" y="5443220"/>
            <a:ext cx="541020" cy="651510"/>
          </a:xfrm>
          <a:custGeom>
            <a:avLst/>
            <a:gdLst/>
            <a:ahLst/>
            <a:cxnLst/>
            <a:rect l="l" t="t" r="r" b="b"/>
            <a:pathLst>
              <a:path w="541020" h="651510">
                <a:moveTo>
                  <a:pt x="541020" y="0"/>
                </a:moveTo>
                <a:lnTo>
                  <a:pt x="0" y="0"/>
                </a:lnTo>
                <a:lnTo>
                  <a:pt x="0" y="651509"/>
                </a:lnTo>
                <a:lnTo>
                  <a:pt x="541020" y="651509"/>
                </a:lnTo>
                <a:lnTo>
                  <a:pt x="54102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670300" y="5443220"/>
            <a:ext cx="541020" cy="651510"/>
          </a:xfrm>
          <a:custGeom>
            <a:avLst/>
            <a:gdLst/>
            <a:ahLst/>
            <a:cxnLst/>
            <a:rect l="l" t="t" r="r" b="b"/>
            <a:pathLst>
              <a:path w="541020" h="651510">
                <a:moveTo>
                  <a:pt x="270510" y="651509"/>
                </a:moveTo>
                <a:lnTo>
                  <a:pt x="0" y="651509"/>
                </a:lnTo>
                <a:lnTo>
                  <a:pt x="0" y="0"/>
                </a:lnTo>
                <a:lnTo>
                  <a:pt x="541020" y="0"/>
                </a:lnTo>
                <a:lnTo>
                  <a:pt x="541020" y="651509"/>
                </a:lnTo>
                <a:lnTo>
                  <a:pt x="270510" y="651509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767329" y="5443220"/>
            <a:ext cx="541020" cy="651510"/>
          </a:xfrm>
          <a:custGeom>
            <a:avLst/>
            <a:gdLst/>
            <a:ahLst/>
            <a:cxnLst/>
            <a:rect l="l" t="t" r="r" b="b"/>
            <a:pathLst>
              <a:path w="541020" h="651510">
                <a:moveTo>
                  <a:pt x="541019" y="0"/>
                </a:moveTo>
                <a:lnTo>
                  <a:pt x="0" y="0"/>
                </a:lnTo>
                <a:lnTo>
                  <a:pt x="0" y="651509"/>
                </a:lnTo>
                <a:lnTo>
                  <a:pt x="541019" y="651509"/>
                </a:lnTo>
                <a:lnTo>
                  <a:pt x="54101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767329" y="5443220"/>
            <a:ext cx="541020" cy="651510"/>
          </a:xfrm>
          <a:custGeom>
            <a:avLst/>
            <a:gdLst/>
            <a:ahLst/>
            <a:cxnLst/>
            <a:rect l="l" t="t" r="r" b="b"/>
            <a:pathLst>
              <a:path w="541020" h="651510">
                <a:moveTo>
                  <a:pt x="270509" y="651509"/>
                </a:moveTo>
                <a:lnTo>
                  <a:pt x="0" y="651509"/>
                </a:lnTo>
                <a:lnTo>
                  <a:pt x="0" y="0"/>
                </a:lnTo>
                <a:lnTo>
                  <a:pt x="541019" y="0"/>
                </a:lnTo>
                <a:lnTo>
                  <a:pt x="541019" y="651509"/>
                </a:lnTo>
                <a:lnTo>
                  <a:pt x="270509" y="651509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391659" y="4325620"/>
            <a:ext cx="542290" cy="651510"/>
          </a:xfrm>
          <a:custGeom>
            <a:avLst/>
            <a:gdLst/>
            <a:ahLst/>
            <a:cxnLst/>
            <a:rect l="l" t="t" r="r" b="b"/>
            <a:pathLst>
              <a:path w="542289" h="651510">
                <a:moveTo>
                  <a:pt x="542289" y="0"/>
                </a:moveTo>
                <a:lnTo>
                  <a:pt x="0" y="0"/>
                </a:lnTo>
                <a:lnTo>
                  <a:pt x="0" y="651509"/>
                </a:lnTo>
                <a:lnTo>
                  <a:pt x="542289" y="651509"/>
                </a:lnTo>
                <a:lnTo>
                  <a:pt x="54228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4391659" y="4325620"/>
            <a:ext cx="542290" cy="651510"/>
          </a:xfrm>
          <a:custGeom>
            <a:avLst/>
            <a:gdLst/>
            <a:ahLst/>
            <a:cxnLst/>
            <a:rect l="l" t="t" r="r" b="b"/>
            <a:pathLst>
              <a:path w="542289" h="651510">
                <a:moveTo>
                  <a:pt x="270510" y="651509"/>
                </a:moveTo>
                <a:lnTo>
                  <a:pt x="0" y="651509"/>
                </a:lnTo>
                <a:lnTo>
                  <a:pt x="0" y="0"/>
                </a:lnTo>
                <a:lnTo>
                  <a:pt x="542289" y="0"/>
                </a:lnTo>
                <a:lnTo>
                  <a:pt x="542289" y="651509"/>
                </a:lnTo>
                <a:lnTo>
                  <a:pt x="270510" y="651509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677160" y="2741929"/>
            <a:ext cx="631190" cy="652780"/>
          </a:xfrm>
          <a:custGeom>
            <a:avLst/>
            <a:gdLst/>
            <a:ahLst/>
            <a:cxnLst/>
            <a:rect l="l" t="t" r="r" b="b"/>
            <a:pathLst>
              <a:path w="631189" h="652779">
                <a:moveTo>
                  <a:pt x="316229" y="0"/>
                </a:moveTo>
                <a:lnTo>
                  <a:pt x="269648" y="3565"/>
                </a:lnTo>
                <a:lnTo>
                  <a:pt x="225139" y="13915"/>
                </a:lnTo>
                <a:lnTo>
                  <a:pt x="183200" y="30528"/>
                </a:lnTo>
                <a:lnTo>
                  <a:pt x="144330" y="52883"/>
                </a:lnTo>
                <a:lnTo>
                  <a:pt x="109027" y="80460"/>
                </a:lnTo>
                <a:lnTo>
                  <a:pt x="77788" y="112737"/>
                </a:lnTo>
                <a:lnTo>
                  <a:pt x="51112" y="149193"/>
                </a:lnTo>
                <a:lnTo>
                  <a:pt x="29498" y="189307"/>
                </a:lnTo>
                <a:lnTo>
                  <a:pt x="13442" y="232558"/>
                </a:lnTo>
                <a:lnTo>
                  <a:pt x="3443" y="278426"/>
                </a:lnTo>
                <a:lnTo>
                  <a:pt x="0" y="326390"/>
                </a:lnTo>
                <a:lnTo>
                  <a:pt x="3443" y="374353"/>
                </a:lnTo>
                <a:lnTo>
                  <a:pt x="13442" y="420221"/>
                </a:lnTo>
                <a:lnTo>
                  <a:pt x="29498" y="463472"/>
                </a:lnTo>
                <a:lnTo>
                  <a:pt x="51112" y="503586"/>
                </a:lnTo>
                <a:lnTo>
                  <a:pt x="77788" y="540042"/>
                </a:lnTo>
                <a:lnTo>
                  <a:pt x="109027" y="572319"/>
                </a:lnTo>
                <a:lnTo>
                  <a:pt x="144330" y="599896"/>
                </a:lnTo>
                <a:lnTo>
                  <a:pt x="183200" y="622251"/>
                </a:lnTo>
                <a:lnTo>
                  <a:pt x="225139" y="638864"/>
                </a:lnTo>
                <a:lnTo>
                  <a:pt x="269648" y="649214"/>
                </a:lnTo>
                <a:lnTo>
                  <a:pt x="316229" y="652780"/>
                </a:lnTo>
                <a:lnTo>
                  <a:pt x="362782" y="649214"/>
                </a:lnTo>
                <a:lnTo>
                  <a:pt x="407210" y="638864"/>
                </a:lnTo>
                <a:lnTo>
                  <a:pt x="449027" y="622251"/>
                </a:lnTo>
                <a:lnTo>
                  <a:pt x="487747" y="599896"/>
                </a:lnTo>
                <a:lnTo>
                  <a:pt x="522884" y="572319"/>
                </a:lnTo>
                <a:lnTo>
                  <a:pt x="553949" y="540042"/>
                </a:lnTo>
                <a:lnTo>
                  <a:pt x="580458" y="503586"/>
                </a:lnTo>
                <a:lnTo>
                  <a:pt x="601923" y="463472"/>
                </a:lnTo>
                <a:lnTo>
                  <a:pt x="617858" y="420221"/>
                </a:lnTo>
                <a:lnTo>
                  <a:pt x="627775" y="374353"/>
                </a:lnTo>
                <a:lnTo>
                  <a:pt x="631189" y="326390"/>
                </a:lnTo>
                <a:lnTo>
                  <a:pt x="627775" y="278426"/>
                </a:lnTo>
                <a:lnTo>
                  <a:pt x="617858" y="232558"/>
                </a:lnTo>
                <a:lnTo>
                  <a:pt x="601923" y="189307"/>
                </a:lnTo>
                <a:lnTo>
                  <a:pt x="580458" y="149193"/>
                </a:lnTo>
                <a:lnTo>
                  <a:pt x="553949" y="112737"/>
                </a:lnTo>
                <a:lnTo>
                  <a:pt x="522884" y="80460"/>
                </a:lnTo>
                <a:lnTo>
                  <a:pt x="487747" y="52883"/>
                </a:lnTo>
                <a:lnTo>
                  <a:pt x="449027" y="30528"/>
                </a:lnTo>
                <a:lnTo>
                  <a:pt x="407210" y="13915"/>
                </a:lnTo>
                <a:lnTo>
                  <a:pt x="362782" y="3565"/>
                </a:lnTo>
                <a:lnTo>
                  <a:pt x="31622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677160" y="2741929"/>
            <a:ext cx="631190" cy="652780"/>
          </a:xfrm>
          <a:custGeom>
            <a:avLst/>
            <a:gdLst/>
            <a:ahLst/>
            <a:cxnLst/>
            <a:rect l="l" t="t" r="r" b="b"/>
            <a:pathLst>
              <a:path w="631189" h="652779">
                <a:moveTo>
                  <a:pt x="316229" y="652780"/>
                </a:moveTo>
                <a:lnTo>
                  <a:pt x="269648" y="649214"/>
                </a:lnTo>
                <a:lnTo>
                  <a:pt x="225139" y="638864"/>
                </a:lnTo>
                <a:lnTo>
                  <a:pt x="183200" y="622251"/>
                </a:lnTo>
                <a:lnTo>
                  <a:pt x="144330" y="599896"/>
                </a:lnTo>
                <a:lnTo>
                  <a:pt x="109027" y="572319"/>
                </a:lnTo>
                <a:lnTo>
                  <a:pt x="77788" y="540042"/>
                </a:lnTo>
                <a:lnTo>
                  <a:pt x="51112" y="503586"/>
                </a:lnTo>
                <a:lnTo>
                  <a:pt x="29498" y="463472"/>
                </a:lnTo>
                <a:lnTo>
                  <a:pt x="13442" y="420221"/>
                </a:lnTo>
                <a:lnTo>
                  <a:pt x="3443" y="374353"/>
                </a:lnTo>
                <a:lnTo>
                  <a:pt x="0" y="326390"/>
                </a:lnTo>
                <a:lnTo>
                  <a:pt x="3443" y="278426"/>
                </a:lnTo>
                <a:lnTo>
                  <a:pt x="13442" y="232558"/>
                </a:lnTo>
                <a:lnTo>
                  <a:pt x="29498" y="189307"/>
                </a:lnTo>
                <a:lnTo>
                  <a:pt x="51112" y="149193"/>
                </a:lnTo>
                <a:lnTo>
                  <a:pt x="77788" y="112737"/>
                </a:lnTo>
                <a:lnTo>
                  <a:pt x="109027" y="80460"/>
                </a:lnTo>
                <a:lnTo>
                  <a:pt x="144330" y="52883"/>
                </a:lnTo>
                <a:lnTo>
                  <a:pt x="183200" y="30528"/>
                </a:lnTo>
                <a:lnTo>
                  <a:pt x="225139" y="13915"/>
                </a:lnTo>
                <a:lnTo>
                  <a:pt x="269648" y="3565"/>
                </a:lnTo>
                <a:lnTo>
                  <a:pt x="316229" y="0"/>
                </a:lnTo>
                <a:lnTo>
                  <a:pt x="362782" y="3565"/>
                </a:lnTo>
                <a:lnTo>
                  <a:pt x="407210" y="13915"/>
                </a:lnTo>
                <a:lnTo>
                  <a:pt x="449027" y="30528"/>
                </a:lnTo>
                <a:lnTo>
                  <a:pt x="487747" y="52883"/>
                </a:lnTo>
                <a:lnTo>
                  <a:pt x="522884" y="80460"/>
                </a:lnTo>
                <a:lnTo>
                  <a:pt x="553949" y="112737"/>
                </a:lnTo>
                <a:lnTo>
                  <a:pt x="580458" y="149193"/>
                </a:lnTo>
                <a:lnTo>
                  <a:pt x="601923" y="189307"/>
                </a:lnTo>
                <a:lnTo>
                  <a:pt x="617858" y="232558"/>
                </a:lnTo>
                <a:lnTo>
                  <a:pt x="627775" y="278426"/>
                </a:lnTo>
                <a:lnTo>
                  <a:pt x="631189" y="326390"/>
                </a:lnTo>
                <a:lnTo>
                  <a:pt x="627775" y="374353"/>
                </a:lnTo>
                <a:lnTo>
                  <a:pt x="617858" y="420221"/>
                </a:lnTo>
                <a:lnTo>
                  <a:pt x="601923" y="463472"/>
                </a:lnTo>
                <a:lnTo>
                  <a:pt x="580458" y="503586"/>
                </a:lnTo>
                <a:lnTo>
                  <a:pt x="553949" y="540042"/>
                </a:lnTo>
                <a:lnTo>
                  <a:pt x="522884" y="572319"/>
                </a:lnTo>
                <a:lnTo>
                  <a:pt x="487747" y="599896"/>
                </a:lnTo>
                <a:lnTo>
                  <a:pt x="449027" y="622251"/>
                </a:lnTo>
                <a:lnTo>
                  <a:pt x="407210" y="638864"/>
                </a:lnTo>
                <a:lnTo>
                  <a:pt x="362782" y="649214"/>
                </a:lnTo>
                <a:lnTo>
                  <a:pt x="316229" y="65278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947670" y="4231640"/>
            <a:ext cx="631190" cy="652780"/>
          </a:xfrm>
          <a:custGeom>
            <a:avLst/>
            <a:gdLst/>
            <a:ahLst/>
            <a:cxnLst/>
            <a:rect l="l" t="t" r="r" b="b"/>
            <a:pathLst>
              <a:path w="631189" h="652779">
                <a:moveTo>
                  <a:pt x="316230" y="0"/>
                </a:moveTo>
                <a:lnTo>
                  <a:pt x="269648" y="3537"/>
                </a:lnTo>
                <a:lnTo>
                  <a:pt x="225139" y="13812"/>
                </a:lnTo>
                <a:lnTo>
                  <a:pt x="183200" y="30322"/>
                </a:lnTo>
                <a:lnTo>
                  <a:pt x="144330" y="52563"/>
                </a:lnTo>
                <a:lnTo>
                  <a:pt x="109027" y="80030"/>
                </a:lnTo>
                <a:lnTo>
                  <a:pt x="77788" y="112221"/>
                </a:lnTo>
                <a:lnTo>
                  <a:pt x="51112" y="148631"/>
                </a:lnTo>
                <a:lnTo>
                  <a:pt x="29498" y="188757"/>
                </a:lnTo>
                <a:lnTo>
                  <a:pt x="13442" y="232095"/>
                </a:lnTo>
                <a:lnTo>
                  <a:pt x="3443" y="278140"/>
                </a:lnTo>
                <a:lnTo>
                  <a:pt x="0" y="326390"/>
                </a:lnTo>
                <a:lnTo>
                  <a:pt x="3443" y="374639"/>
                </a:lnTo>
                <a:lnTo>
                  <a:pt x="13442" y="420684"/>
                </a:lnTo>
                <a:lnTo>
                  <a:pt x="29498" y="464022"/>
                </a:lnTo>
                <a:lnTo>
                  <a:pt x="51112" y="504148"/>
                </a:lnTo>
                <a:lnTo>
                  <a:pt x="77788" y="540558"/>
                </a:lnTo>
                <a:lnTo>
                  <a:pt x="109027" y="572749"/>
                </a:lnTo>
                <a:lnTo>
                  <a:pt x="144330" y="600216"/>
                </a:lnTo>
                <a:lnTo>
                  <a:pt x="183200" y="622457"/>
                </a:lnTo>
                <a:lnTo>
                  <a:pt x="225139" y="638967"/>
                </a:lnTo>
                <a:lnTo>
                  <a:pt x="269648" y="649242"/>
                </a:lnTo>
                <a:lnTo>
                  <a:pt x="316230" y="652780"/>
                </a:lnTo>
                <a:lnTo>
                  <a:pt x="362782" y="649242"/>
                </a:lnTo>
                <a:lnTo>
                  <a:pt x="407210" y="638967"/>
                </a:lnTo>
                <a:lnTo>
                  <a:pt x="449027" y="622457"/>
                </a:lnTo>
                <a:lnTo>
                  <a:pt x="487747" y="600216"/>
                </a:lnTo>
                <a:lnTo>
                  <a:pt x="522884" y="572749"/>
                </a:lnTo>
                <a:lnTo>
                  <a:pt x="553949" y="540558"/>
                </a:lnTo>
                <a:lnTo>
                  <a:pt x="580458" y="504148"/>
                </a:lnTo>
                <a:lnTo>
                  <a:pt x="601923" y="464022"/>
                </a:lnTo>
                <a:lnTo>
                  <a:pt x="617858" y="420684"/>
                </a:lnTo>
                <a:lnTo>
                  <a:pt x="627775" y="374639"/>
                </a:lnTo>
                <a:lnTo>
                  <a:pt x="631190" y="326390"/>
                </a:lnTo>
                <a:lnTo>
                  <a:pt x="627775" y="278140"/>
                </a:lnTo>
                <a:lnTo>
                  <a:pt x="617858" y="232095"/>
                </a:lnTo>
                <a:lnTo>
                  <a:pt x="601923" y="188757"/>
                </a:lnTo>
                <a:lnTo>
                  <a:pt x="580458" y="148631"/>
                </a:lnTo>
                <a:lnTo>
                  <a:pt x="553949" y="112221"/>
                </a:lnTo>
                <a:lnTo>
                  <a:pt x="522884" y="80030"/>
                </a:lnTo>
                <a:lnTo>
                  <a:pt x="487747" y="52563"/>
                </a:lnTo>
                <a:lnTo>
                  <a:pt x="449027" y="30322"/>
                </a:lnTo>
                <a:lnTo>
                  <a:pt x="407210" y="13812"/>
                </a:lnTo>
                <a:lnTo>
                  <a:pt x="362782" y="3537"/>
                </a:lnTo>
                <a:lnTo>
                  <a:pt x="31623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947670" y="4231640"/>
            <a:ext cx="631190" cy="652780"/>
          </a:xfrm>
          <a:custGeom>
            <a:avLst/>
            <a:gdLst/>
            <a:ahLst/>
            <a:cxnLst/>
            <a:rect l="l" t="t" r="r" b="b"/>
            <a:pathLst>
              <a:path w="631189" h="652779">
                <a:moveTo>
                  <a:pt x="316230" y="652780"/>
                </a:moveTo>
                <a:lnTo>
                  <a:pt x="269648" y="649242"/>
                </a:lnTo>
                <a:lnTo>
                  <a:pt x="225139" y="638967"/>
                </a:lnTo>
                <a:lnTo>
                  <a:pt x="183200" y="622457"/>
                </a:lnTo>
                <a:lnTo>
                  <a:pt x="144330" y="600216"/>
                </a:lnTo>
                <a:lnTo>
                  <a:pt x="109027" y="572749"/>
                </a:lnTo>
                <a:lnTo>
                  <a:pt x="77788" y="540558"/>
                </a:lnTo>
                <a:lnTo>
                  <a:pt x="51112" y="504148"/>
                </a:lnTo>
                <a:lnTo>
                  <a:pt x="29498" y="464022"/>
                </a:lnTo>
                <a:lnTo>
                  <a:pt x="13442" y="420684"/>
                </a:lnTo>
                <a:lnTo>
                  <a:pt x="3443" y="374639"/>
                </a:lnTo>
                <a:lnTo>
                  <a:pt x="0" y="326390"/>
                </a:lnTo>
                <a:lnTo>
                  <a:pt x="3443" y="278140"/>
                </a:lnTo>
                <a:lnTo>
                  <a:pt x="13442" y="232095"/>
                </a:lnTo>
                <a:lnTo>
                  <a:pt x="29498" y="188757"/>
                </a:lnTo>
                <a:lnTo>
                  <a:pt x="51112" y="148631"/>
                </a:lnTo>
                <a:lnTo>
                  <a:pt x="77788" y="112221"/>
                </a:lnTo>
                <a:lnTo>
                  <a:pt x="109027" y="80030"/>
                </a:lnTo>
                <a:lnTo>
                  <a:pt x="144330" y="52563"/>
                </a:lnTo>
                <a:lnTo>
                  <a:pt x="183200" y="30322"/>
                </a:lnTo>
                <a:lnTo>
                  <a:pt x="225139" y="13812"/>
                </a:lnTo>
                <a:lnTo>
                  <a:pt x="269648" y="3537"/>
                </a:lnTo>
                <a:lnTo>
                  <a:pt x="316230" y="0"/>
                </a:lnTo>
                <a:lnTo>
                  <a:pt x="362782" y="3537"/>
                </a:lnTo>
                <a:lnTo>
                  <a:pt x="407210" y="13812"/>
                </a:lnTo>
                <a:lnTo>
                  <a:pt x="449027" y="30322"/>
                </a:lnTo>
                <a:lnTo>
                  <a:pt x="487747" y="52563"/>
                </a:lnTo>
                <a:lnTo>
                  <a:pt x="522884" y="80030"/>
                </a:lnTo>
                <a:lnTo>
                  <a:pt x="553949" y="112221"/>
                </a:lnTo>
                <a:lnTo>
                  <a:pt x="580458" y="148631"/>
                </a:lnTo>
                <a:lnTo>
                  <a:pt x="601923" y="188757"/>
                </a:lnTo>
                <a:lnTo>
                  <a:pt x="617858" y="232095"/>
                </a:lnTo>
                <a:lnTo>
                  <a:pt x="627775" y="278140"/>
                </a:lnTo>
                <a:lnTo>
                  <a:pt x="631190" y="326390"/>
                </a:lnTo>
                <a:lnTo>
                  <a:pt x="627775" y="374639"/>
                </a:lnTo>
                <a:lnTo>
                  <a:pt x="617858" y="420684"/>
                </a:lnTo>
                <a:lnTo>
                  <a:pt x="601923" y="464022"/>
                </a:lnTo>
                <a:lnTo>
                  <a:pt x="580458" y="504148"/>
                </a:lnTo>
                <a:lnTo>
                  <a:pt x="553949" y="540558"/>
                </a:lnTo>
                <a:lnTo>
                  <a:pt x="522884" y="572749"/>
                </a:lnTo>
                <a:lnTo>
                  <a:pt x="487747" y="600216"/>
                </a:lnTo>
                <a:lnTo>
                  <a:pt x="449027" y="622457"/>
                </a:lnTo>
                <a:lnTo>
                  <a:pt x="407210" y="638967"/>
                </a:lnTo>
                <a:lnTo>
                  <a:pt x="362782" y="649242"/>
                </a:lnTo>
                <a:lnTo>
                  <a:pt x="316230" y="65278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4662170" y="2834639"/>
            <a:ext cx="632460" cy="652780"/>
          </a:xfrm>
          <a:custGeom>
            <a:avLst/>
            <a:gdLst/>
            <a:ahLst/>
            <a:cxnLst/>
            <a:rect l="l" t="t" r="r" b="b"/>
            <a:pathLst>
              <a:path w="632460" h="652779">
                <a:moveTo>
                  <a:pt x="316229" y="0"/>
                </a:moveTo>
                <a:lnTo>
                  <a:pt x="269648" y="3537"/>
                </a:lnTo>
                <a:lnTo>
                  <a:pt x="225139" y="13812"/>
                </a:lnTo>
                <a:lnTo>
                  <a:pt x="183200" y="30322"/>
                </a:lnTo>
                <a:lnTo>
                  <a:pt x="144330" y="52563"/>
                </a:lnTo>
                <a:lnTo>
                  <a:pt x="109027" y="80030"/>
                </a:lnTo>
                <a:lnTo>
                  <a:pt x="77788" y="112221"/>
                </a:lnTo>
                <a:lnTo>
                  <a:pt x="51112" y="148631"/>
                </a:lnTo>
                <a:lnTo>
                  <a:pt x="29498" y="188757"/>
                </a:lnTo>
                <a:lnTo>
                  <a:pt x="13442" y="232095"/>
                </a:lnTo>
                <a:lnTo>
                  <a:pt x="3443" y="278140"/>
                </a:lnTo>
                <a:lnTo>
                  <a:pt x="0" y="326389"/>
                </a:lnTo>
                <a:lnTo>
                  <a:pt x="3443" y="374639"/>
                </a:lnTo>
                <a:lnTo>
                  <a:pt x="13442" y="420684"/>
                </a:lnTo>
                <a:lnTo>
                  <a:pt x="29498" y="464022"/>
                </a:lnTo>
                <a:lnTo>
                  <a:pt x="51112" y="504148"/>
                </a:lnTo>
                <a:lnTo>
                  <a:pt x="77788" y="540558"/>
                </a:lnTo>
                <a:lnTo>
                  <a:pt x="109027" y="572749"/>
                </a:lnTo>
                <a:lnTo>
                  <a:pt x="144330" y="600216"/>
                </a:lnTo>
                <a:lnTo>
                  <a:pt x="183200" y="622457"/>
                </a:lnTo>
                <a:lnTo>
                  <a:pt x="225139" y="638967"/>
                </a:lnTo>
                <a:lnTo>
                  <a:pt x="269648" y="649242"/>
                </a:lnTo>
                <a:lnTo>
                  <a:pt x="316229" y="652780"/>
                </a:lnTo>
                <a:lnTo>
                  <a:pt x="362811" y="649242"/>
                </a:lnTo>
                <a:lnTo>
                  <a:pt x="407320" y="638967"/>
                </a:lnTo>
                <a:lnTo>
                  <a:pt x="449259" y="622457"/>
                </a:lnTo>
                <a:lnTo>
                  <a:pt x="488129" y="600216"/>
                </a:lnTo>
                <a:lnTo>
                  <a:pt x="523432" y="572749"/>
                </a:lnTo>
                <a:lnTo>
                  <a:pt x="554671" y="540558"/>
                </a:lnTo>
                <a:lnTo>
                  <a:pt x="581347" y="504148"/>
                </a:lnTo>
                <a:lnTo>
                  <a:pt x="602961" y="464022"/>
                </a:lnTo>
                <a:lnTo>
                  <a:pt x="619017" y="420684"/>
                </a:lnTo>
                <a:lnTo>
                  <a:pt x="629016" y="374639"/>
                </a:lnTo>
                <a:lnTo>
                  <a:pt x="632459" y="326389"/>
                </a:lnTo>
                <a:lnTo>
                  <a:pt x="629016" y="278140"/>
                </a:lnTo>
                <a:lnTo>
                  <a:pt x="619017" y="232095"/>
                </a:lnTo>
                <a:lnTo>
                  <a:pt x="602961" y="188757"/>
                </a:lnTo>
                <a:lnTo>
                  <a:pt x="581347" y="148631"/>
                </a:lnTo>
                <a:lnTo>
                  <a:pt x="554671" y="112221"/>
                </a:lnTo>
                <a:lnTo>
                  <a:pt x="523432" y="80030"/>
                </a:lnTo>
                <a:lnTo>
                  <a:pt x="488129" y="52563"/>
                </a:lnTo>
                <a:lnTo>
                  <a:pt x="449259" y="30322"/>
                </a:lnTo>
                <a:lnTo>
                  <a:pt x="407320" y="13812"/>
                </a:lnTo>
                <a:lnTo>
                  <a:pt x="362811" y="3537"/>
                </a:lnTo>
                <a:lnTo>
                  <a:pt x="31622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4662170" y="2834639"/>
            <a:ext cx="632460" cy="652780"/>
          </a:xfrm>
          <a:custGeom>
            <a:avLst/>
            <a:gdLst/>
            <a:ahLst/>
            <a:cxnLst/>
            <a:rect l="l" t="t" r="r" b="b"/>
            <a:pathLst>
              <a:path w="632460" h="652779">
                <a:moveTo>
                  <a:pt x="316229" y="652780"/>
                </a:moveTo>
                <a:lnTo>
                  <a:pt x="269648" y="649242"/>
                </a:lnTo>
                <a:lnTo>
                  <a:pt x="225139" y="638967"/>
                </a:lnTo>
                <a:lnTo>
                  <a:pt x="183200" y="622457"/>
                </a:lnTo>
                <a:lnTo>
                  <a:pt x="144330" y="600216"/>
                </a:lnTo>
                <a:lnTo>
                  <a:pt x="109027" y="572749"/>
                </a:lnTo>
                <a:lnTo>
                  <a:pt x="77788" y="540558"/>
                </a:lnTo>
                <a:lnTo>
                  <a:pt x="51112" y="504148"/>
                </a:lnTo>
                <a:lnTo>
                  <a:pt x="29498" y="464022"/>
                </a:lnTo>
                <a:lnTo>
                  <a:pt x="13442" y="420684"/>
                </a:lnTo>
                <a:lnTo>
                  <a:pt x="3443" y="374639"/>
                </a:lnTo>
                <a:lnTo>
                  <a:pt x="0" y="326389"/>
                </a:lnTo>
                <a:lnTo>
                  <a:pt x="3443" y="278140"/>
                </a:lnTo>
                <a:lnTo>
                  <a:pt x="13442" y="232095"/>
                </a:lnTo>
                <a:lnTo>
                  <a:pt x="29498" y="188757"/>
                </a:lnTo>
                <a:lnTo>
                  <a:pt x="51112" y="148631"/>
                </a:lnTo>
                <a:lnTo>
                  <a:pt x="77788" y="112221"/>
                </a:lnTo>
                <a:lnTo>
                  <a:pt x="109027" y="80030"/>
                </a:lnTo>
                <a:lnTo>
                  <a:pt x="144330" y="52563"/>
                </a:lnTo>
                <a:lnTo>
                  <a:pt x="183200" y="30322"/>
                </a:lnTo>
                <a:lnTo>
                  <a:pt x="225139" y="13812"/>
                </a:lnTo>
                <a:lnTo>
                  <a:pt x="269648" y="3537"/>
                </a:lnTo>
                <a:lnTo>
                  <a:pt x="316229" y="0"/>
                </a:lnTo>
                <a:lnTo>
                  <a:pt x="362811" y="3537"/>
                </a:lnTo>
                <a:lnTo>
                  <a:pt x="407320" y="13812"/>
                </a:lnTo>
                <a:lnTo>
                  <a:pt x="449259" y="30322"/>
                </a:lnTo>
                <a:lnTo>
                  <a:pt x="488129" y="52563"/>
                </a:lnTo>
                <a:lnTo>
                  <a:pt x="523432" y="80030"/>
                </a:lnTo>
                <a:lnTo>
                  <a:pt x="554671" y="112221"/>
                </a:lnTo>
                <a:lnTo>
                  <a:pt x="581347" y="148631"/>
                </a:lnTo>
                <a:lnTo>
                  <a:pt x="602961" y="188757"/>
                </a:lnTo>
                <a:lnTo>
                  <a:pt x="619017" y="232095"/>
                </a:lnTo>
                <a:lnTo>
                  <a:pt x="629016" y="278140"/>
                </a:lnTo>
                <a:lnTo>
                  <a:pt x="632459" y="326389"/>
                </a:lnTo>
                <a:lnTo>
                  <a:pt x="629016" y="374639"/>
                </a:lnTo>
                <a:lnTo>
                  <a:pt x="619017" y="420684"/>
                </a:lnTo>
                <a:lnTo>
                  <a:pt x="602961" y="464022"/>
                </a:lnTo>
                <a:lnTo>
                  <a:pt x="581347" y="504148"/>
                </a:lnTo>
                <a:lnTo>
                  <a:pt x="554671" y="540558"/>
                </a:lnTo>
                <a:lnTo>
                  <a:pt x="523432" y="572749"/>
                </a:lnTo>
                <a:lnTo>
                  <a:pt x="488129" y="600216"/>
                </a:lnTo>
                <a:lnTo>
                  <a:pt x="449259" y="622457"/>
                </a:lnTo>
                <a:lnTo>
                  <a:pt x="407320" y="638967"/>
                </a:lnTo>
                <a:lnTo>
                  <a:pt x="362811" y="649242"/>
                </a:lnTo>
                <a:lnTo>
                  <a:pt x="316229" y="65278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4573270" y="5441950"/>
            <a:ext cx="631190" cy="652780"/>
          </a:xfrm>
          <a:custGeom>
            <a:avLst/>
            <a:gdLst/>
            <a:ahLst/>
            <a:cxnLst/>
            <a:rect l="l" t="t" r="r" b="b"/>
            <a:pathLst>
              <a:path w="631189" h="652779">
                <a:moveTo>
                  <a:pt x="314959" y="0"/>
                </a:moveTo>
                <a:lnTo>
                  <a:pt x="268407" y="3565"/>
                </a:lnTo>
                <a:lnTo>
                  <a:pt x="223979" y="13915"/>
                </a:lnTo>
                <a:lnTo>
                  <a:pt x="182162" y="30528"/>
                </a:lnTo>
                <a:lnTo>
                  <a:pt x="143442" y="52883"/>
                </a:lnTo>
                <a:lnTo>
                  <a:pt x="108305" y="80460"/>
                </a:lnTo>
                <a:lnTo>
                  <a:pt x="77240" y="112737"/>
                </a:lnTo>
                <a:lnTo>
                  <a:pt x="50731" y="149193"/>
                </a:lnTo>
                <a:lnTo>
                  <a:pt x="29266" y="189307"/>
                </a:lnTo>
                <a:lnTo>
                  <a:pt x="13331" y="232558"/>
                </a:lnTo>
                <a:lnTo>
                  <a:pt x="3414" y="278426"/>
                </a:lnTo>
                <a:lnTo>
                  <a:pt x="0" y="326390"/>
                </a:lnTo>
                <a:lnTo>
                  <a:pt x="3414" y="374639"/>
                </a:lnTo>
                <a:lnTo>
                  <a:pt x="13331" y="420684"/>
                </a:lnTo>
                <a:lnTo>
                  <a:pt x="29266" y="464022"/>
                </a:lnTo>
                <a:lnTo>
                  <a:pt x="50731" y="504148"/>
                </a:lnTo>
                <a:lnTo>
                  <a:pt x="77240" y="540558"/>
                </a:lnTo>
                <a:lnTo>
                  <a:pt x="108305" y="572749"/>
                </a:lnTo>
                <a:lnTo>
                  <a:pt x="143442" y="600216"/>
                </a:lnTo>
                <a:lnTo>
                  <a:pt x="182162" y="622457"/>
                </a:lnTo>
                <a:lnTo>
                  <a:pt x="223979" y="638967"/>
                </a:lnTo>
                <a:lnTo>
                  <a:pt x="268407" y="649242"/>
                </a:lnTo>
                <a:lnTo>
                  <a:pt x="314959" y="652780"/>
                </a:lnTo>
                <a:lnTo>
                  <a:pt x="361541" y="649242"/>
                </a:lnTo>
                <a:lnTo>
                  <a:pt x="406050" y="638967"/>
                </a:lnTo>
                <a:lnTo>
                  <a:pt x="447989" y="622457"/>
                </a:lnTo>
                <a:lnTo>
                  <a:pt x="486859" y="600216"/>
                </a:lnTo>
                <a:lnTo>
                  <a:pt x="522162" y="572749"/>
                </a:lnTo>
                <a:lnTo>
                  <a:pt x="553401" y="540558"/>
                </a:lnTo>
                <a:lnTo>
                  <a:pt x="580077" y="504148"/>
                </a:lnTo>
                <a:lnTo>
                  <a:pt x="601691" y="464022"/>
                </a:lnTo>
                <a:lnTo>
                  <a:pt x="617747" y="420684"/>
                </a:lnTo>
                <a:lnTo>
                  <a:pt x="627746" y="374639"/>
                </a:lnTo>
                <a:lnTo>
                  <a:pt x="631189" y="326390"/>
                </a:lnTo>
                <a:lnTo>
                  <a:pt x="627746" y="278426"/>
                </a:lnTo>
                <a:lnTo>
                  <a:pt x="617747" y="232558"/>
                </a:lnTo>
                <a:lnTo>
                  <a:pt x="601691" y="189307"/>
                </a:lnTo>
                <a:lnTo>
                  <a:pt x="580077" y="149193"/>
                </a:lnTo>
                <a:lnTo>
                  <a:pt x="553401" y="112737"/>
                </a:lnTo>
                <a:lnTo>
                  <a:pt x="522162" y="80460"/>
                </a:lnTo>
                <a:lnTo>
                  <a:pt x="486859" y="52883"/>
                </a:lnTo>
                <a:lnTo>
                  <a:pt x="447989" y="30528"/>
                </a:lnTo>
                <a:lnTo>
                  <a:pt x="406050" y="13915"/>
                </a:lnTo>
                <a:lnTo>
                  <a:pt x="361541" y="3565"/>
                </a:lnTo>
                <a:lnTo>
                  <a:pt x="31495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4573270" y="5441950"/>
            <a:ext cx="631190" cy="652780"/>
          </a:xfrm>
          <a:custGeom>
            <a:avLst/>
            <a:gdLst/>
            <a:ahLst/>
            <a:cxnLst/>
            <a:rect l="l" t="t" r="r" b="b"/>
            <a:pathLst>
              <a:path w="631189" h="652779">
                <a:moveTo>
                  <a:pt x="314959" y="652780"/>
                </a:moveTo>
                <a:lnTo>
                  <a:pt x="268407" y="649242"/>
                </a:lnTo>
                <a:lnTo>
                  <a:pt x="223979" y="638967"/>
                </a:lnTo>
                <a:lnTo>
                  <a:pt x="182162" y="622457"/>
                </a:lnTo>
                <a:lnTo>
                  <a:pt x="143442" y="600216"/>
                </a:lnTo>
                <a:lnTo>
                  <a:pt x="108305" y="572749"/>
                </a:lnTo>
                <a:lnTo>
                  <a:pt x="77240" y="540558"/>
                </a:lnTo>
                <a:lnTo>
                  <a:pt x="50731" y="504148"/>
                </a:lnTo>
                <a:lnTo>
                  <a:pt x="29266" y="464022"/>
                </a:lnTo>
                <a:lnTo>
                  <a:pt x="13331" y="420684"/>
                </a:lnTo>
                <a:lnTo>
                  <a:pt x="3414" y="374639"/>
                </a:lnTo>
                <a:lnTo>
                  <a:pt x="0" y="326390"/>
                </a:lnTo>
                <a:lnTo>
                  <a:pt x="3414" y="278426"/>
                </a:lnTo>
                <a:lnTo>
                  <a:pt x="13331" y="232558"/>
                </a:lnTo>
                <a:lnTo>
                  <a:pt x="29266" y="189307"/>
                </a:lnTo>
                <a:lnTo>
                  <a:pt x="50731" y="149193"/>
                </a:lnTo>
                <a:lnTo>
                  <a:pt x="77240" y="112737"/>
                </a:lnTo>
                <a:lnTo>
                  <a:pt x="108305" y="80460"/>
                </a:lnTo>
                <a:lnTo>
                  <a:pt x="143442" y="52883"/>
                </a:lnTo>
                <a:lnTo>
                  <a:pt x="182162" y="30528"/>
                </a:lnTo>
                <a:lnTo>
                  <a:pt x="223979" y="13915"/>
                </a:lnTo>
                <a:lnTo>
                  <a:pt x="268407" y="3565"/>
                </a:lnTo>
                <a:lnTo>
                  <a:pt x="314959" y="0"/>
                </a:lnTo>
                <a:lnTo>
                  <a:pt x="361541" y="3565"/>
                </a:lnTo>
                <a:lnTo>
                  <a:pt x="406050" y="13915"/>
                </a:lnTo>
                <a:lnTo>
                  <a:pt x="447989" y="30528"/>
                </a:lnTo>
                <a:lnTo>
                  <a:pt x="486859" y="52883"/>
                </a:lnTo>
                <a:lnTo>
                  <a:pt x="522162" y="80460"/>
                </a:lnTo>
                <a:lnTo>
                  <a:pt x="553401" y="112737"/>
                </a:lnTo>
                <a:lnTo>
                  <a:pt x="580077" y="149193"/>
                </a:lnTo>
                <a:lnTo>
                  <a:pt x="601691" y="189307"/>
                </a:lnTo>
                <a:lnTo>
                  <a:pt x="617747" y="232558"/>
                </a:lnTo>
                <a:lnTo>
                  <a:pt x="627746" y="278426"/>
                </a:lnTo>
                <a:lnTo>
                  <a:pt x="631189" y="326390"/>
                </a:lnTo>
                <a:lnTo>
                  <a:pt x="627746" y="374639"/>
                </a:lnTo>
                <a:lnTo>
                  <a:pt x="617747" y="420684"/>
                </a:lnTo>
                <a:lnTo>
                  <a:pt x="601691" y="464022"/>
                </a:lnTo>
                <a:lnTo>
                  <a:pt x="580077" y="504148"/>
                </a:lnTo>
                <a:lnTo>
                  <a:pt x="553401" y="540558"/>
                </a:lnTo>
                <a:lnTo>
                  <a:pt x="522162" y="572749"/>
                </a:lnTo>
                <a:lnTo>
                  <a:pt x="486859" y="600216"/>
                </a:lnTo>
                <a:lnTo>
                  <a:pt x="447989" y="622457"/>
                </a:lnTo>
                <a:lnTo>
                  <a:pt x="406050" y="638967"/>
                </a:lnTo>
                <a:lnTo>
                  <a:pt x="361541" y="649242"/>
                </a:lnTo>
                <a:lnTo>
                  <a:pt x="314959" y="65278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473700" y="4231640"/>
            <a:ext cx="632460" cy="652780"/>
          </a:xfrm>
          <a:custGeom>
            <a:avLst/>
            <a:gdLst/>
            <a:ahLst/>
            <a:cxnLst/>
            <a:rect l="l" t="t" r="r" b="b"/>
            <a:pathLst>
              <a:path w="632460" h="652779">
                <a:moveTo>
                  <a:pt x="316229" y="0"/>
                </a:moveTo>
                <a:lnTo>
                  <a:pt x="269648" y="3537"/>
                </a:lnTo>
                <a:lnTo>
                  <a:pt x="225139" y="13812"/>
                </a:lnTo>
                <a:lnTo>
                  <a:pt x="183200" y="30322"/>
                </a:lnTo>
                <a:lnTo>
                  <a:pt x="144330" y="52563"/>
                </a:lnTo>
                <a:lnTo>
                  <a:pt x="109027" y="80030"/>
                </a:lnTo>
                <a:lnTo>
                  <a:pt x="77788" y="112221"/>
                </a:lnTo>
                <a:lnTo>
                  <a:pt x="51112" y="148631"/>
                </a:lnTo>
                <a:lnTo>
                  <a:pt x="29498" y="188757"/>
                </a:lnTo>
                <a:lnTo>
                  <a:pt x="13442" y="232095"/>
                </a:lnTo>
                <a:lnTo>
                  <a:pt x="3443" y="278140"/>
                </a:lnTo>
                <a:lnTo>
                  <a:pt x="0" y="326390"/>
                </a:lnTo>
                <a:lnTo>
                  <a:pt x="3443" y="374639"/>
                </a:lnTo>
                <a:lnTo>
                  <a:pt x="13442" y="420684"/>
                </a:lnTo>
                <a:lnTo>
                  <a:pt x="29498" y="464022"/>
                </a:lnTo>
                <a:lnTo>
                  <a:pt x="51112" y="504148"/>
                </a:lnTo>
                <a:lnTo>
                  <a:pt x="77788" y="540558"/>
                </a:lnTo>
                <a:lnTo>
                  <a:pt x="109027" y="572749"/>
                </a:lnTo>
                <a:lnTo>
                  <a:pt x="144330" y="600216"/>
                </a:lnTo>
                <a:lnTo>
                  <a:pt x="183200" y="622457"/>
                </a:lnTo>
                <a:lnTo>
                  <a:pt x="225139" y="638967"/>
                </a:lnTo>
                <a:lnTo>
                  <a:pt x="269648" y="649242"/>
                </a:lnTo>
                <a:lnTo>
                  <a:pt x="316229" y="652780"/>
                </a:lnTo>
                <a:lnTo>
                  <a:pt x="362811" y="649242"/>
                </a:lnTo>
                <a:lnTo>
                  <a:pt x="407320" y="638967"/>
                </a:lnTo>
                <a:lnTo>
                  <a:pt x="449259" y="622457"/>
                </a:lnTo>
                <a:lnTo>
                  <a:pt x="488129" y="600216"/>
                </a:lnTo>
                <a:lnTo>
                  <a:pt x="523432" y="572749"/>
                </a:lnTo>
                <a:lnTo>
                  <a:pt x="554671" y="540558"/>
                </a:lnTo>
                <a:lnTo>
                  <a:pt x="581347" y="504148"/>
                </a:lnTo>
                <a:lnTo>
                  <a:pt x="602961" y="464022"/>
                </a:lnTo>
                <a:lnTo>
                  <a:pt x="619017" y="420684"/>
                </a:lnTo>
                <a:lnTo>
                  <a:pt x="629016" y="374639"/>
                </a:lnTo>
                <a:lnTo>
                  <a:pt x="632460" y="326390"/>
                </a:lnTo>
                <a:lnTo>
                  <a:pt x="629016" y="278140"/>
                </a:lnTo>
                <a:lnTo>
                  <a:pt x="619017" y="232095"/>
                </a:lnTo>
                <a:lnTo>
                  <a:pt x="602961" y="188757"/>
                </a:lnTo>
                <a:lnTo>
                  <a:pt x="581347" y="148631"/>
                </a:lnTo>
                <a:lnTo>
                  <a:pt x="554671" y="112221"/>
                </a:lnTo>
                <a:lnTo>
                  <a:pt x="523432" y="80030"/>
                </a:lnTo>
                <a:lnTo>
                  <a:pt x="488129" y="52563"/>
                </a:lnTo>
                <a:lnTo>
                  <a:pt x="449259" y="30322"/>
                </a:lnTo>
                <a:lnTo>
                  <a:pt x="407320" y="13812"/>
                </a:lnTo>
                <a:lnTo>
                  <a:pt x="362811" y="3537"/>
                </a:lnTo>
                <a:lnTo>
                  <a:pt x="31622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473700" y="4231640"/>
            <a:ext cx="632460" cy="652780"/>
          </a:xfrm>
          <a:custGeom>
            <a:avLst/>
            <a:gdLst/>
            <a:ahLst/>
            <a:cxnLst/>
            <a:rect l="l" t="t" r="r" b="b"/>
            <a:pathLst>
              <a:path w="632460" h="652779">
                <a:moveTo>
                  <a:pt x="316229" y="652780"/>
                </a:moveTo>
                <a:lnTo>
                  <a:pt x="269648" y="649242"/>
                </a:lnTo>
                <a:lnTo>
                  <a:pt x="225139" y="638967"/>
                </a:lnTo>
                <a:lnTo>
                  <a:pt x="183200" y="622457"/>
                </a:lnTo>
                <a:lnTo>
                  <a:pt x="144330" y="600216"/>
                </a:lnTo>
                <a:lnTo>
                  <a:pt x="109027" y="572749"/>
                </a:lnTo>
                <a:lnTo>
                  <a:pt x="77788" y="540558"/>
                </a:lnTo>
                <a:lnTo>
                  <a:pt x="51112" y="504148"/>
                </a:lnTo>
                <a:lnTo>
                  <a:pt x="29498" y="464022"/>
                </a:lnTo>
                <a:lnTo>
                  <a:pt x="13442" y="420684"/>
                </a:lnTo>
                <a:lnTo>
                  <a:pt x="3443" y="374639"/>
                </a:lnTo>
                <a:lnTo>
                  <a:pt x="0" y="326390"/>
                </a:lnTo>
                <a:lnTo>
                  <a:pt x="3443" y="278140"/>
                </a:lnTo>
                <a:lnTo>
                  <a:pt x="13442" y="232095"/>
                </a:lnTo>
                <a:lnTo>
                  <a:pt x="29498" y="188757"/>
                </a:lnTo>
                <a:lnTo>
                  <a:pt x="51112" y="148631"/>
                </a:lnTo>
                <a:lnTo>
                  <a:pt x="77788" y="112221"/>
                </a:lnTo>
                <a:lnTo>
                  <a:pt x="109027" y="80030"/>
                </a:lnTo>
                <a:lnTo>
                  <a:pt x="144330" y="52563"/>
                </a:lnTo>
                <a:lnTo>
                  <a:pt x="183200" y="30322"/>
                </a:lnTo>
                <a:lnTo>
                  <a:pt x="225139" y="13812"/>
                </a:lnTo>
                <a:lnTo>
                  <a:pt x="269648" y="3537"/>
                </a:lnTo>
                <a:lnTo>
                  <a:pt x="316229" y="0"/>
                </a:lnTo>
                <a:lnTo>
                  <a:pt x="362811" y="3537"/>
                </a:lnTo>
                <a:lnTo>
                  <a:pt x="407320" y="13812"/>
                </a:lnTo>
                <a:lnTo>
                  <a:pt x="449259" y="30322"/>
                </a:lnTo>
                <a:lnTo>
                  <a:pt x="488129" y="52563"/>
                </a:lnTo>
                <a:lnTo>
                  <a:pt x="523432" y="80030"/>
                </a:lnTo>
                <a:lnTo>
                  <a:pt x="554671" y="112221"/>
                </a:lnTo>
                <a:lnTo>
                  <a:pt x="581347" y="148631"/>
                </a:lnTo>
                <a:lnTo>
                  <a:pt x="602961" y="188757"/>
                </a:lnTo>
                <a:lnTo>
                  <a:pt x="619017" y="232095"/>
                </a:lnTo>
                <a:lnTo>
                  <a:pt x="629016" y="278140"/>
                </a:lnTo>
                <a:lnTo>
                  <a:pt x="632460" y="326390"/>
                </a:lnTo>
                <a:lnTo>
                  <a:pt x="629016" y="374639"/>
                </a:lnTo>
                <a:lnTo>
                  <a:pt x="619017" y="420684"/>
                </a:lnTo>
                <a:lnTo>
                  <a:pt x="602961" y="464022"/>
                </a:lnTo>
                <a:lnTo>
                  <a:pt x="581347" y="504148"/>
                </a:lnTo>
                <a:lnTo>
                  <a:pt x="554671" y="540558"/>
                </a:lnTo>
                <a:lnTo>
                  <a:pt x="523432" y="572749"/>
                </a:lnTo>
                <a:lnTo>
                  <a:pt x="488129" y="600216"/>
                </a:lnTo>
                <a:lnTo>
                  <a:pt x="449259" y="622457"/>
                </a:lnTo>
                <a:lnTo>
                  <a:pt x="407320" y="638967"/>
                </a:lnTo>
                <a:lnTo>
                  <a:pt x="362811" y="649242"/>
                </a:lnTo>
                <a:lnTo>
                  <a:pt x="316229" y="65278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2044700" y="4231640"/>
            <a:ext cx="632460" cy="652780"/>
          </a:xfrm>
          <a:custGeom>
            <a:avLst/>
            <a:gdLst/>
            <a:ahLst/>
            <a:cxnLst/>
            <a:rect l="l" t="t" r="r" b="b"/>
            <a:pathLst>
              <a:path w="632460" h="652779">
                <a:moveTo>
                  <a:pt x="316230" y="0"/>
                </a:moveTo>
                <a:lnTo>
                  <a:pt x="269648" y="3537"/>
                </a:lnTo>
                <a:lnTo>
                  <a:pt x="225139" y="13812"/>
                </a:lnTo>
                <a:lnTo>
                  <a:pt x="183200" y="30322"/>
                </a:lnTo>
                <a:lnTo>
                  <a:pt x="144330" y="52563"/>
                </a:lnTo>
                <a:lnTo>
                  <a:pt x="109027" y="80030"/>
                </a:lnTo>
                <a:lnTo>
                  <a:pt x="77788" y="112221"/>
                </a:lnTo>
                <a:lnTo>
                  <a:pt x="51112" y="148631"/>
                </a:lnTo>
                <a:lnTo>
                  <a:pt x="29498" y="188757"/>
                </a:lnTo>
                <a:lnTo>
                  <a:pt x="13442" y="232095"/>
                </a:lnTo>
                <a:lnTo>
                  <a:pt x="3443" y="278140"/>
                </a:lnTo>
                <a:lnTo>
                  <a:pt x="0" y="326390"/>
                </a:lnTo>
                <a:lnTo>
                  <a:pt x="3443" y="374639"/>
                </a:lnTo>
                <a:lnTo>
                  <a:pt x="13442" y="420684"/>
                </a:lnTo>
                <a:lnTo>
                  <a:pt x="29498" y="464022"/>
                </a:lnTo>
                <a:lnTo>
                  <a:pt x="51112" y="504148"/>
                </a:lnTo>
                <a:lnTo>
                  <a:pt x="77788" y="540558"/>
                </a:lnTo>
                <a:lnTo>
                  <a:pt x="109027" y="572749"/>
                </a:lnTo>
                <a:lnTo>
                  <a:pt x="144330" y="600216"/>
                </a:lnTo>
                <a:lnTo>
                  <a:pt x="183200" y="622457"/>
                </a:lnTo>
                <a:lnTo>
                  <a:pt x="225139" y="638967"/>
                </a:lnTo>
                <a:lnTo>
                  <a:pt x="269648" y="649242"/>
                </a:lnTo>
                <a:lnTo>
                  <a:pt x="316230" y="652780"/>
                </a:lnTo>
                <a:lnTo>
                  <a:pt x="362811" y="649242"/>
                </a:lnTo>
                <a:lnTo>
                  <a:pt x="407320" y="638967"/>
                </a:lnTo>
                <a:lnTo>
                  <a:pt x="449259" y="622457"/>
                </a:lnTo>
                <a:lnTo>
                  <a:pt x="488129" y="600216"/>
                </a:lnTo>
                <a:lnTo>
                  <a:pt x="523432" y="572749"/>
                </a:lnTo>
                <a:lnTo>
                  <a:pt x="554671" y="540558"/>
                </a:lnTo>
                <a:lnTo>
                  <a:pt x="581347" y="504148"/>
                </a:lnTo>
                <a:lnTo>
                  <a:pt x="602961" y="464022"/>
                </a:lnTo>
                <a:lnTo>
                  <a:pt x="619017" y="420684"/>
                </a:lnTo>
                <a:lnTo>
                  <a:pt x="629016" y="374639"/>
                </a:lnTo>
                <a:lnTo>
                  <a:pt x="632460" y="326390"/>
                </a:lnTo>
                <a:lnTo>
                  <a:pt x="629016" y="278140"/>
                </a:lnTo>
                <a:lnTo>
                  <a:pt x="619017" y="232095"/>
                </a:lnTo>
                <a:lnTo>
                  <a:pt x="602961" y="188757"/>
                </a:lnTo>
                <a:lnTo>
                  <a:pt x="581347" y="148631"/>
                </a:lnTo>
                <a:lnTo>
                  <a:pt x="554671" y="112221"/>
                </a:lnTo>
                <a:lnTo>
                  <a:pt x="523432" y="80030"/>
                </a:lnTo>
                <a:lnTo>
                  <a:pt x="488129" y="52563"/>
                </a:lnTo>
                <a:lnTo>
                  <a:pt x="449259" y="30322"/>
                </a:lnTo>
                <a:lnTo>
                  <a:pt x="407320" y="13812"/>
                </a:lnTo>
                <a:lnTo>
                  <a:pt x="362811" y="3537"/>
                </a:lnTo>
                <a:lnTo>
                  <a:pt x="31623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2044700" y="4231640"/>
            <a:ext cx="632460" cy="652780"/>
          </a:xfrm>
          <a:custGeom>
            <a:avLst/>
            <a:gdLst/>
            <a:ahLst/>
            <a:cxnLst/>
            <a:rect l="l" t="t" r="r" b="b"/>
            <a:pathLst>
              <a:path w="632460" h="652779">
                <a:moveTo>
                  <a:pt x="316230" y="652780"/>
                </a:moveTo>
                <a:lnTo>
                  <a:pt x="269648" y="649242"/>
                </a:lnTo>
                <a:lnTo>
                  <a:pt x="225139" y="638967"/>
                </a:lnTo>
                <a:lnTo>
                  <a:pt x="183200" y="622457"/>
                </a:lnTo>
                <a:lnTo>
                  <a:pt x="144330" y="600216"/>
                </a:lnTo>
                <a:lnTo>
                  <a:pt x="109027" y="572749"/>
                </a:lnTo>
                <a:lnTo>
                  <a:pt x="77788" y="540558"/>
                </a:lnTo>
                <a:lnTo>
                  <a:pt x="51112" y="504148"/>
                </a:lnTo>
                <a:lnTo>
                  <a:pt x="29498" y="464022"/>
                </a:lnTo>
                <a:lnTo>
                  <a:pt x="13442" y="420684"/>
                </a:lnTo>
                <a:lnTo>
                  <a:pt x="3443" y="374639"/>
                </a:lnTo>
                <a:lnTo>
                  <a:pt x="0" y="326390"/>
                </a:lnTo>
                <a:lnTo>
                  <a:pt x="3443" y="278140"/>
                </a:lnTo>
                <a:lnTo>
                  <a:pt x="13442" y="232095"/>
                </a:lnTo>
                <a:lnTo>
                  <a:pt x="29498" y="188757"/>
                </a:lnTo>
                <a:lnTo>
                  <a:pt x="51112" y="148631"/>
                </a:lnTo>
                <a:lnTo>
                  <a:pt x="77788" y="112221"/>
                </a:lnTo>
                <a:lnTo>
                  <a:pt x="109027" y="80030"/>
                </a:lnTo>
                <a:lnTo>
                  <a:pt x="144330" y="52563"/>
                </a:lnTo>
                <a:lnTo>
                  <a:pt x="183200" y="30322"/>
                </a:lnTo>
                <a:lnTo>
                  <a:pt x="225139" y="13812"/>
                </a:lnTo>
                <a:lnTo>
                  <a:pt x="269648" y="3537"/>
                </a:lnTo>
                <a:lnTo>
                  <a:pt x="316230" y="0"/>
                </a:lnTo>
                <a:lnTo>
                  <a:pt x="362811" y="3537"/>
                </a:lnTo>
                <a:lnTo>
                  <a:pt x="407320" y="13812"/>
                </a:lnTo>
                <a:lnTo>
                  <a:pt x="449259" y="30322"/>
                </a:lnTo>
                <a:lnTo>
                  <a:pt x="488129" y="52563"/>
                </a:lnTo>
                <a:lnTo>
                  <a:pt x="523432" y="80030"/>
                </a:lnTo>
                <a:lnTo>
                  <a:pt x="554671" y="112221"/>
                </a:lnTo>
                <a:lnTo>
                  <a:pt x="581347" y="148631"/>
                </a:lnTo>
                <a:lnTo>
                  <a:pt x="602961" y="188757"/>
                </a:lnTo>
                <a:lnTo>
                  <a:pt x="619017" y="232095"/>
                </a:lnTo>
                <a:lnTo>
                  <a:pt x="629016" y="278140"/>
                </a:lnTo>
                <a:lnTo>
                  <a:pt x="632460" y="326390"/>
                </a:lnTo>
                <a:lnTo>
                  <a:pt x="629016" y="374639"/>
                </a:lnTo>
                <a:lnTo>
                  <a:pt x="619017" y="420684"/>
                </a:lnTo>
                <a:lnTo>
                  <a:pt x="602961" y="464022"/>
                </a:lnTo>
                <a:lnTo>
                  <a:pt x="581347" y="504148"/>
                </a:lnTo>
                <a:lnTo>
                  <a:pt x="554671" y="540558"/>
                </a:lnTo>
                <a:lnTo>
                  <a:pt x="523432" y="572749"/>
                </a:lnTo>
                <a:lnTo>
                  <a:pt x="488129" y="600216"/>
                </a:lnTo>
                <a:lnTo>
                  <a:pt x="449259" y="622457"/>
                </a:lnTo>
                <a:lnTo>
                  <a:pt x="407320" y="638967"/>
                </a:lnTo>
                <a:lnTo>
                  <a:pt x="362811" y="649242"/>
                </a:lnTo>
                <a:lnTo>
                  <a:pt x="316230" y="65278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2045970" y="3115310"/>
            <a:ext cx="631190" cy="0"/>
          </a:xfrm>
          <a:custGeom>
            <a:avLst/>
            <a:gdLst/>
            <a:ahLst/>
            <a:cxnLst/>
            <a:rect l="l" t="t" r="r" b="b"/>
            <a:pathLst>
              <a:path w="631189">
                <a:moveTo>
                  <a:pt x="0" y="0"/>
                </a:moveTo>
                <a:lnTo>
                  <a:pt x="631190" y="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2316479" y="3115310"/>
            <a:ext cx="0" cy="651510"/>
          </a:xfrm>
          <a:custGeom>
            <a:avLst/>
            <a:gdLst/>
            <a:ahLst/>
            <a:cxnLst/>
            <a:rect l="l" t="t" r="r" b="b"/>
            <a:pathLst>
              <a:path h="651510">
                <a:moveTo>
                  <a:pt x="0" y="0"/>
                </a:moveTo>
                <a:lnTo>
                  <a:pt x="0" y="651509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413510" y="3860800"/>
            <a:ext cx="1805939" cy="0"/>
          </a:xfrm>
          <a:custGeom>
            <a:avLst/>
            <a:gdLst/>
            <a:ahLst/>
            <a:cxnLst/>
            <a:rect l="l" t="t" r="r" b="b"/>
            <a:pathLst>
              <a:path w="1805939">
                <a:moveTo>
                  <a:pt x="0" y="0"/>
                </a:moveTo>
                <a:lnTo>
                  <a:pt x="1805939" y="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6738619" y="3860800"/>
            <a:ext cx="0" cy="370840"/>
          </a:xfrm>
          <a:custGeom>
            <a:avLst/>
            <a:gdLst/>
            <a:ahLst/>
            <a:cxnLst/>
            <a:rect l="l" t="t" r="r" b="b"/>
            <a:pathLst>
              <a:path h="370839">
                <a:moveTo>
                  <a:pt x="0" y="0"/>
                </a:moveTo>
                <a:lnTo>
                  <a:pt x="0" y="370839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3219450" y="3860800"/>
            <a:ext cx="0" cy="370840"/>
          </a:xfrm>
          <a:custGeom>
            <a:avLst/>
            <a:gdLst/>
            <a:ahLst/>
            <a:cxnLst/>
            <a:rect l="l" t="t" r="r" b="b"/>
            <a:pathLst>
              <a:path h="370839">
                <a:moveTo>
                  <a:pt x="0" y="0"/>
                </a:moveTo>
                <a:lnTo>
                  <a:pt x="0" y="370839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2316479" y="3860800"/>
            <a:ext cx="0" cy="370840"/>
          </a:xfrm>
          <a:custGeom>
            <a:avLst/>
            <a:gdLst/>
            <a:ahLst/>
            <a:cxnLst/>
            <a:rect l="l" t="t" r="r" b="b"/>
            <a:pathLst>
              <a:path h="370839">
                <a:moveTo>
                  <a:pt x="0" y="0"/>
                </a:moveTo>
                <a:lnTo>
                  <a:pt x="0" y="370839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3580129" y="4605020"/>
            <a:ext cx="811530" cy="0"/>
          </a:xfrm>
          <a:custGeom>
            <a:avLst/>
            <a:gdLst/>
            <a:ahLst/>
            <a:cxnLst/>
            <a:rect l="l" t="t" r="r" b="b"/>
            <a:pathLst>
              <a:path w="811529">
                <a:moveTo>
                  <a:pt x="0" y="0"/>
                </a:moveTo>
                <a:lnTo>
                  <a:pt x="811530" y="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3940809" y="4605020"/>
            <a:ext cx="0" cy="464820"/>
          </a:xfrm>
          <a:custGeom>
            <a:avLst/>
            <a:gdLst/>
            <a:ahLst/>
            <a:cxnLst/>
            <a:rect l="l" t="t" r="r" b="b"/>
            <a:pathLst>
              <a:path h="464820">
                <a:moveTo>
                  <a:pt x="0" y="0"/>
                </a:moveTo>
                <a:lnTo>
                  <a:pt x="0" y="464819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3037839" y="5069840"/>
            <a:ext cx="1894839" cy="0"/>
          </a:xfrm>
          <a:custGeom>
            <a:avLst/>
            <a:gdLst/>
            <a:ahLst/>
            <a:cxnLst/>
            <a:rect l="l" t="t" r="r" b="b"/>
            <a:pathLst>
              <a:path w="1894839">
                <a:moveTo>
                  <a:pt x="0" y="0"/>
                </a:moveTo>
                <a:lnTo>
                  <a:pt x="1894839" y="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4933950" y="5069840"/>
            <a:ext cx="0" cy="373380"/>
          </a:xfrm>
          <a:custGeom>
            <a:avLst/>
            <a:gdLst/>
            <a:ahLst/>
            <a:cxnLst/>
            <a:rect l="l" t="t" r="r" b="b"/>
            <a:pathLst>
              <a:path h="373379">
                <a:moveTo>
                  <a:pt x="0" y="0"/>
                </a:moveTo>
                <a:lnTo>
                  <a:pt x="0" y="37338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3940809" y="5069840"/>
            <a:ext cx="0" cy="373380"/>
          </a:xfrm>
          <a:custGeom>
            <a:avLst/>
            <a:gdLst/>
            <a:ahLst/>
            <a:cxnLst/>
            <a:rect l="l" t="t" r="r" b="b"/>
            <a:pathLst>
              <a:path h="373379">
                <a:moveTo>
                  <a:pt x="0" y="0"/>
                </a:moveTo>
                <a:lnTo>
                  <a:pt x="0" y="37338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3037839" y="5069840"/>
            <a:ext cx="0" cy="373380"/>
          </a:xfrm>
          <a:custGeom>
            <a:avLst/>
            <a:gdLst/>
            <a:ahLst/>
            <a:cxnLst/>
            <a:rect l="l" t="t" r="r" b="b"/>
            <a:pathLst>
              <a:path h="373379">
                <a:moveTo>
                  <a:pt x="0" y="0"/>
                </a:moveTo>
                <a:lnTo>
                  <a:pt x="0" y="37338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5745479" y="3860800"/>
            <a:ext cx="0" cy="370840"/>
          </a:xfrm>
          <a:custGeom>
            <a:avLst/>
            <a:gdLst/>
            <a:ahLst/>
            <a:cxnLst/>
            <a:rect l="l" t="t" r="r" b="b"/>
            <a:pathLst>
              <a:path h="370839">
                <a:moveTo>
                  <a:pt x="0" y="0"/>
                </a:moveTo>
                <a:lnTo>
                  <a:pt x="0" y="370839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4662170" y="3952240"/>
            <a:ext cx="0" cy="373380"/>
          </a:xfrm>
          <a:custGeom>
            <a:avLst/>
            <a:gdLst/>
            <a:ahLst/>
            <a:cxnLst/>
            <a:rect l="l" t="t" r="r" b="b"/>
            <a:pathLst>
              <a:path h="373379">
                <a:moveTo>
                  <a:pt x="0" y="0"/>
                </a:moveTo>
                <a:lnTo>
                  <a:pt x="0" y="37338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4662170" y="3860800"/>
            <a:ext cx="2076450" cy="0"/>
          </a:xfrm>
          <a:custGeom>
            <a:avLst/>
            <a:gdLst/>
            <a:ahLst/>
            <a:cxnLst/>
            <a:rect l="l" t="t" r="r" b="b"/>
            <a:pathLst>
              <a:path w="2076450">
                <a:moveTo>
                  <a:pt x="0" y="0"/>
                </a:moveTo>
                <a:lnTo>
                  <a:pt x="2076450" y="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5745479" y="3208020"/>
            <a:ext cx="0" cy="651510"/>
          </a:xfrm>
          <a:custGeom>
            <a:avLst/>
            <a:gdLst/>
            <a:ahLst/>
            <a:cxnLst/>
            <a:rect l="l" t="t" r="r" b="b"/>
            <a:pathLst>
              <a:path h="651510">
                <a:moveTo>
                  <a:pt x="0" y="0"/>
                </a:moveTo>
                <a:lnTo>
                  <a:pt x="0" y="651509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5294629" y="3115310"/>
            <a:ext cx="902969" cy="0"/>
          </a:xfrm>
          <a:custGeom>
            <a:avLst/>
            <a:gdLst/>
            <a:ahLst/>
            <a:cxnLst/>
            <a:rect l="l" t="t" r="r" b="b"/>
            <a:pathLst>
              <a:path w="902970">
                <a:moveTo>
                  <a:pt x="0" y="0"/>
                </a:moveTo>
                <a:lnTo>
                  <a:pt x="902970" y="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257800" y="4800600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457200" y="0"/>
                </a:moveTo>
                <a:lnTo>
                  <a:pt x="0" y="0"/>
                </a:lnTo>
                <a:lnTo>
                  <a:pt x="0" y="457200"/>
                </a:lnTo>
                <a:lnTo>
                  <a:pt x="457200" y="457200"/>
                </a:lnTo>
                <a:lnTo>
                  <a:pt x="4572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257800" y="4800600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228600" y="457200"/>
                </a:moveTo>
                <a:lnTo>
                  <a:pt x="0" y="457200"/>
                </a:lnTo>
                <a:lnTo>
                  <a:pt x="0" y="0"/>
                </a:lnTo>
                <a:lnTo>
                  <a:pt x="457200" y="0"/>
                </a:lnTo>
                <a:lnTo>
                  <a:pt x="457200" y="457200"/>
                </a:lnTo>
                <a:lnTo>
                  <a:pt x="228600" y="4572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314450" y="262890"/>
            <a:ext cx="648525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-5" dirty="0"/>
              <a:t>Symbols in </a:t>
            </a:r>
            <a:r>
              <a:rPr sz="4000" dirty="0"/>
              <a:t>a </a:t>
            </a:r>
            <a:r>
              <a:rPr sz="4000" spc="-5" dirty="0"/>
              <a:t>Pedigree</a:t>
            </a:r>
            <a:r>
              <a:rPr sz="4000" spc="-70" dirty="0"/>
              <a:t> </a:t>
            </a:r>
            <a:r>
              <a:rPr sz="4000" spc="-5" dirty="0"/>
              <a:t>Chart</a:t>
            </a:r>
            <a:endParaRPr sz="4000"/>
          </a:p>
        </p:txBody>
      </p:sp>
      <p:sp>
        <p:nvSpPr>
          <p:cNvPr id="5" name="object 5"/>
          <p:cNvSpPr txBox="1"/>
          <p:nvPr/>
        </p:nvSpPr>
        <p:spPr>
          <a:xfrm>
            <a:off x="457200" y="2519679"/>
            <a:ext cx="3886200" cy="2529840"/>
          </a:xfrm>
          <a:prstGeom prst="rect">
            <a:avLst/>
          </a:prstGeom>
        </p:spPr>
        <p:txBody>
          <a:bodyPr vert="horz" wrap="square" lIns="0" tIns="9017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710"/>
              </a:spcBef>
              <a:buClr>
                <a:srgbClr val="FFCC00"/>
              </a:buClr>
              <a:buFont typeface="Wingdings"/>
              <a:buChar char=""/>
              <a:tabLst>
                <a:tab pos="355600" algn="l"/>
              </a:tabLst>
            </a:pPr>
            <a:r>
              <a:rPr sz="3600" spc="-30" dirty="0">
                <a:solidFill>
                  <a:srgbClr val="FFFFFF"/>
                </a:solidFill>
                <a:latin typeface="Arial"/>
                <a:cs typeface="Arial"/>
              </a:rPr>
              <a:t>Affected</a:t>
            </a:r>
            <a:endParaRPr sz="36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610"/>
              </a:spcBef>
              <a:buClr>
                <a:srgbClr val="FFCC00"/>
              </a:buClr>
              <a:buFont typeface="Wingdings"/>
              <a:buChar char=""/>
              <a:tabLst>
                <a:tab pos="355600" algn="l"/>
              </a:tabLst>
            </a:pPr>
            <a:r>
              <a:rPr sz="3600" spc="-30" dirty="0">
                <a:solidFill>
                  <a:srgbClr val="FFFFFF"/>
                </a:solidFill>
                <a:latin typeface="Arial"/>
                <a:cs typeface="Arial"/>
              </a:rPr>
              <a:t>X-linked</a:t>
            </a:r>
            <a:endParaRPr sz="36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610"/>
              </a:spcBef>
              <a:buClr>
                <a:srgbClr val="FFCC00"/>
              </a:buClr>
              <a:buFont typeface="Wingdings"/>
              <a:buChar char=""/>
              <a:tabLst>
                <a:tab pos="355600" algn="l"/>
              </a:tabLst>
            </a:pPr>
            <a:r>
              <a:rPr sz="3600" spc="-40" dirty="0">
                <a:solidFill>
                  <a:srgbClr val="FFFFFF"/>
                </a:solidFill>
                <a:latin typeface="Arial"/>
                <a:cs typeface="Arial"/>
              </a:rPr>
              <a:t>Autosomal</a:t>
            </a:r>
            <a:r>
              <a:rPr sz="3600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600" spc="-30" dirty="0">
                <a:solidFill>
                  <a:srgbClr val="FFFFFF"/>
                </a:solidFill>
                <a:latin typeface="Arial"/>
                <a:cs typeface="Arial"/>
              </a:rPr>
              <a:t>carrier</a:t>
            </a:r>
            <a:endParaRPr sz="36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610"/>
              </a:spcBef>
              <a:buClr>
                <a:srgbClr val="FFCC00"/>
              </a:buClr>
              <a:buFont typeface="Wingdings"/>
              <a:buChar char=""/>
              <a:tabLst>
                <a:tab pos="355600" algn="l"/>
              </a:tabLst>
            </a:pPr>
            <a:r>
              <a:rPr sz="3600" spc="-35" dirty="0">
                <a:solidFill>
                  <a:srgbClr val="FFFFFF"/>
                </a:solidFill>
                <a:latin typeface="Arial"/>
                <a:cs typeface="Arial"/>
              </a:rPr>
              <a:t>Deceased</a:t>
            </a:r>
            <a:endParaRPr sz="36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257800" y="2819400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228600" y="0"/>
                </a:moveTo>
                <a:lnTo>
                  <a:pt x="182679" y="4665"/>
                </a:lnTo>
                <a:lnTo>
                  <a:pt x="139838" y="18037"/>
                </a:lnTo>
                <a:lnTo>
                  <a:pt x="101017" y="39179"/>
                </a:lnTo>
                <a:lnTo>
                  <a:pt x="67151" y="67151"/>
                </a:lnTo>
                <a:lnTo>
                  <a:pt x="39179" y="101017"/>
                </a:lnTo>
                <a:lnTo>
                  <a:pt x="18037" y="139838"/>
                </a:lnTo>
                <a:lnTo>
                  <a:pt x="4665" y="182679"/>
                </a:lnTo>
                <a:lnTo>
                  <a:pt x="0" y="228600"/>
                </a:lnTo>
                <a:lnTo>
                  <a:pt x="4665" y="274520"/>
                </a:lnTo>
                <a:lnTo>
                  <a:pt x="18037" y="317361"/>
                </a:lnTo>
                <a:lnTo>
                  <a:pt x="39179" y="356182"/>
                </a:lnTo>
                <a:lnTo>
                  <a:pt x="67151" y="390048"/>
                </a:lnTo>
                <a:lnTo>
                  <a:pt x="101017" y="418020"/>
                </a:lnTo>
                <a:lnTo>
                  <a:pt x="139838" y="439162"/>
                </a:lnTo>
                <a:lnTo>
                  <a:pt x="182679" y="452534"/>
                </a:lnTo>
                <a:lnTo>
                  <a:pt x="228600" y="457200"/>
                </a:lnTo>
                <a:lnTo>
                  <a:pt x="274520" y="452534"/>
                </a:lnTo>
                <a:lnTo>
                  <a:pt x="317361" y="439162"/>
                </a:lnTo>
                <a:lnTo>
                  <a:pt x="356182" y="418020"/>
                </a:lnTo>
                <a:lnTo>
                  <a:pt x="390048" y="390048"/>
                </a:lnTo>
                <a:lnTo>
                  <a:pt x="418020" y="356182"/>
                </a:lnTo>
                <a:lnTo>
                  <a:pt x="439162" y="317361"/>
                </a:lnTo>
                <a:lnTo>
                  <a:pt x="452534" y="274520"/>
                </a:lnTo>
                <a:lnTo>
                  <a:pt x="457200" y="228600"/>
                </a:lnTo>
                <a:lnTo>
                  <a:pt x="452534" y="182679"/>
                </a:lnTo>
                <a:lnTo>
                  <a:pt x="439162" y="139838"/>
                </a:lnTo>
                <a:lnTo>
                  <a:pt x="418020" y="101017"/>
                </a:lnTo>
                <a:lnTo>
                  <a:pt x="390048" y="67151"/>
                </a:lnTo>
                <a:lnTo>
                  <a:pt x="356182" y="39179"/>
                </a:lnTo>
                <a:lnTo>
                  <a:pt x="317361" y="18037"/>
                </a:lnTo>
                <a:lnTo>
                  <a:pt x="274520" y="4665"/>
                </a:lnTo>
                <a:lnTo>
                  <a:pt x="2286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257800" y="2819400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228600" y="457200"/>
                </a:moveTo>
                <a:lnTo>
                  <a:pt x="182679" y="452534"/>
                </a:lnTo>
                <a:lnTo>
                  <a:pt x="139838" y="439162"/>
                </a:lnTo>
                <a:lnTo>
                  <a:pt x="101017" y="418020"/>
                </a:lnTo>
                <a:lnTo>
                  <a:pt x="67151" y="390048"/>
                </a:lnTo>
                <a:lnTo>
                  <a:pt x="39179" y="356182"/>
                </a:lnTo>
                <a:lnTo>
                  <a:pt x="18037" y="317361"/>
                </a:lnTo>
                <a:lnTo>
                  <a:pt x="4665" y="274520"/>
                </a:lnTo>
                <a:lnTo>
                  <a:pt x="0" y="228600"/>
                </a:lnTo>
                <a:lnTo>
                  <a:pt x="4665" y="182679"/>
                </a:lnTo>
                <a:lnTo>
                  <a:pt x="18037" y="139838"/>
                </a:lnTo>
                <a:lnTo>
                  <a:pt x="39179" y="101017"/>
                </a:lnTo>
                <a:lnTo>
                  <a:pt x="67151" y="67151"/>
                </a:lnTo>
                <a:lnTo>
                  <a:pt x="101017" y="39179"/>
                </a:lnTo>
                <a:lnTo>
                  <a:pt x="139838" y="18037"/>
                </a:lnTo>
                <a:lnTo>
                  <a:pt x="182679" y="4665"/>
                </a:lnTo>
                <a:lnTo>
                  <a:pt x="228600" y="0"/>
                </a:lnTo>
                <a:lnTo>
                  <a:pt x="274520" y="4665"/>
                </a:lnTo>
                <a:lnTo>
                  <a:pt x="317361" y="18037"/>
                </a:lnTo>
                <a:lnTo>
                  <a:pt x="356182" y="39179"/>
                </a:lnTo>
                <a:lnTo>
                  <a:pt x="390048" y="67151"/>
                </a:lnTo>
                <a:lnTo>
                  <a:pt x="418020" y="101017"/>
                </a:lnTo>
                <a:lnTo>
                  <a:pt x="439162" y="139838"/>
                </a:lnTo>
                <a:lnTo>
                  <a:pt x="452534" y="182679"/>
                </a:lnTo>
                <a:lnTo>
                  <a:pt x="457200" y="228600"/>
                </a:lnTo>
                <a:lnTo>
                  <a:pt x="452534" y="274520"/>
                </a:lnTo>
                <a:lnTo>
                  <a:pt x="439162" y="317361"/>
                </a:lnTo>
                <a:lnTo>
                  <a:pt x="418020" y="356182"/>
                </a:lnTo>
                <a:lnTo>
                  <a:pt x="390048" y="390048"/>
                </a:lnTo>
                <a:lnTo>
                  <a:pt x="356182" y="418020"/>
                </a:lnTo>
                <a:lnTo>
                  <a:pt x="317361" y="439162"/>
                </a:lnTo>
                <a:lnTo>
                  <a:pt x="274520" y="452534"/>
                </a:lnTo>
                <a:lnTo>
                  <a:pt x="228600" y="45720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257800" y="4114800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228600" y="0"/>
                </a:moveTo>
                <a:lnTo>
                  <a:pt x="182679" y="4665"/>
                </a:lnTo>
                <a:lnTo>
                  <a:pt x="139838" y="18037"/>
                </a:lnTo>
                <a:lnTo>
                  <a:pt x="101017" y="39179"/>
                </a:lnTo>
                <a:lnTo>
                  <a:pt x="67151" y="67151"/>
                </a:lnTo>
                <a:lnTo>
                  <a:pt x="39179" y="101017"/>
                </a:lnTo>
                <a:lnTo>
                  <a:pt x="18037" y="139838"/>
                </a:lnTo>
                <a:lnTo>
                  <a:pt x="4665" y="182679"/>
                </a:lnTo>
                <a:lnTo>
                  <a:pt x="0" y="228600"/>
                </a:lnTo>
                <a:lnTo>
                  <a:pt x="4665" y="274520"/>
                </a:lnTo>
                <a:lnTo>
                  <a:pt x="18037" y="317361"/>
                </a:lnTo>
                <a:lnTo>
                  <a:pt x="39179" y="356182"/>
                </a:lnTo>
                <a:lnTo>
                  <a:pt x="67151" y="390048"/>
                </a:lnTo>
                <a:lnTo>
                  <a:pt x="101017" y="418020"/>
                </a:lnTo>
                <a:lnTo>
                  <a:pt x="139838" y="439162"/>
                </a:lnTo>
                <a:lnTo>
                  <a:pt x="182679" y="452534"/>
                </a:lnTo>
                <a:lnTo>
                  <a:pt x="228600" y="457200"/>
                </a:lnTo>
                <a:lnTo>
                  <a:pt x="274520" y="452534"/>
                </a:lnTo>
                <a:lnTo>
                  <a:pt x="317361" y="439162"/>
                </a:lnTo>
                <a:lnTo>
                  <a:pt x="356182" y="418020"/>
                </a:lnTo>
                <a:lnTo>
                  <a:pt x="390048" y="390048"/>
                </a:lnTo>
                <a:lnTo>
                  <a:pt x="418020" y="356182"/>
                </a:lnTo>
                <a:lnTo>
                  <a:pt x="439162" y="317361"/>
                </a:lnTo>
                <a:lnTo>
                  <a:pt x="452534" y="274520"/>
                </a:lnTo>
                <a:lnTo>
                  <a:pt x="457200" y="228600"/>
                </a:lnTo>
                <a:lnTo>
                  <a:pt x="452534" y="182679"/>
                </a:lnTo>
                <a:lnTo>
                  <a:pt x="439162" y="139838"/>
                </a:lnTo>
                <a:lnTo>
                  <a:pt x="418020" y="101017"/>
                </a:lnTo>
                <a:lnTo>
                  <a:pt x="390048" y="67151"/>
                </a:lnTo>
                <a:lnTo>
                  <a:pt x="356182" y="39179"/>
                </a:lnTo>
                <a:lnTo>
                  <a:pt x="317361" y="18037"/>
                </a:lnTo>
                <a:lnTo>
                  <a:pt x="274520" y="4665"/>
                </a:lnTo>
                <a:lnTo>
                  <a:pt x="2286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257800" y="4114800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228600" y="457200"/>
                </a:moveTo>
                <a:lnTo>
                  <a:pt x="182679" y="452534"/>
                </a:lnTo>
                <a:lnTo>
                  <a:pt x="139838" y="439162"/>
                </a:lnTo>
                <a:lnTo>
                  <a:pt x="101017" y="418020"/>
                </a:lnTo>
                <a:lnTo>
                  <a:pt x="67151" y="390048"/>
                </a:lnTo>
                <a:lnTo>
                  <a:pt x="39179" y="356182"/>
                </a:lnTo>
                <a:lnTo>
                  <a:pt x="18037" y="317361"/>
                </a:lnTo>
                <a:lnTo>
                  <a:pt x="4665" y="274520"/>
                </a:lnTo>
                <a:lnTo>
                  <a:pt x="0" y="228600"/>
                </a:lnTo>
                <a:lnTo>
                  <a:pt x="4665" y="182679"/>
                </a:lnTo>
                <a:lnTo>
                  <a:pt x="18037" y="139838"/>
                </a:lnTo>
                <a:lnTo>
                  <a:pt x="39179" y="101017"/>
                </a:lnTo>
                <a:lnTo>
                  <a:pt x="67151" y="67151"/>
                </a:lnTo>
                <a:lnTo>
                  <a:pt x="101017" y="39179"/>
                </a:lnTo>
                <a:lnTo>
                  <a:pt x="139838" y="18037"/>
                </a:lnTo>
                <a:lnTo>
                  <a:pt x="182679" y="4665"/>
                </a:lnTo>
                <a:lnTo>
                  <a:pt x="228600" y="0"/>
                </a:lnTo>
                <a:lnTo>
                  <a:pt x="274520" y="4665"/>
                </a:lnTo>
                <a:lnTo>
                  <a:pt x="317361" y="18037"/>
                </a:lnTo>
                <a:lnTo>
                  <a:pt x="356182" y="39179"/>
                </a:lnTo>
                <a:lnTo>
                  <a:pt x="390048" y="67151"/>
                </a:lnTo>
                <a:lnTo>
                  <a:pt x="418020" y="101017"/>
                </a:lnTo>
                <a:lnTo>
                  <a:pt x="439162" y="139838"/>
                </a:lnTo>
                <a:lnTo>
                  <a:pt x="452534" y="182679"/>
                </a:lnTo>
                <a:lnTo>
                  <a:pt x="457200" y="228600"/>
                </a:lnTo>
                <a:lnTo>
                  <a:pt x="452534" y="274520"/>
                </a:lnTo>
                <a:lnTo>
                  <a:pt x="439162" y="317361"/>
                </a:lnTo>
                <a:lnTo>
                  <a:pt x="418020" y="356182"/>
                </a:lnTo>
                <a:lnTo>
                  <a:pt x="390048" y="390048"/>
                </a:lnTo>
                <a:lnTo>
                  <a:pt x="356182" y="418020"/>
                </a:lnTo>
                <a:lnTo>
                  <a:pt x="317361" y="439162"/>
                </a:lnTo>
                <a:lnTo>
                  <a:pt x="274520" y="452534"/>
                </a:lnTo>
                <a:lnTo>
                  <a:pt x="228600" y="4572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257800" y="3505200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228600" y="0"/>
                </a:moveTo>
                <a:lnTo>
                  <a:pt x="182679" y="4665"/>
                </a:lnTo>
                <a:lnTo>
                  <a:pt x="139838" y="18037"/>
                </a:lnTo>
                <a:lnTo>
                  <a:pt x="101017" y="39179"/>
                </a:lnTo>
                <a:lnTo>
                  <a:pt x="67151" y="67151"/>
                </a:lnTo>
                <a:lnTo>
                  <a:pt x="39179" y="101017"/>
                </a:lnTo>
                <a:lnTo>
                  <a:pt x="18037" y="139838"/>
                </a:lnTo>
                <a:lnTo>
                  <a:pt x="4665" y="182679"/>
                </a:lnTo>
                <a:lnTo>
                  <a:pt x="0" y="228600"/>
                </a:lnTo>
                <a:lnTo>
                  <a:pt x="4665" y="274520"/>
                </a:lnTo>
                <a:lnTo>
                  <a:pt x="18037" y="317361"/>
                </a:lnTo>
                <a:lnTo>
                  <a:pt x="39179" y="356182"/>
                </a:lnTo>
                <a:lnTo>
                  <a:pt x="67151" y="390048"/>
                </a:lnTo>
                <a:lnTo>
                  <a:pt x="101017" y="418020"/>
                </a:lnTo>
                <a:lnTo>
                  <a:pt x="139838" y="439162"/>
                </a:lnTo>
                <a:lnTo>
                  <a:pt x="182679" y="452534"/>
                </a:lnTo>
                <a:lnTo>
                  <a:pt x="228600" y="457200"/>
                </a:lnTo>
                <a:lnTo>
                  <a:pt x="274520" y="452534"/>
                </a:lnTo>
                <a:lnTo>
                  <a:pt x="317361" y="439162"/>
                </a:lnTo>
                <a:lnTo>
                  <a:pt x="356182" y="418020"/>
                </a:lnTo>
                <a:lnTo>
                  <a:pt x="390048" y="390048"/>
                </a:lnTo>
                <a:lnTo>
                  <a:pt x="418020" y="356182"/>
                </a:lnTo>
                <a:lnTo>
                  <a:pt x="439162" y="317361"/>
                </a:lnTo>
                <a:lnTo>
                  <a:pt x="452534" y="274520"/>
                </a:lnTo>
                <a:lnTo>
                  <a:pt x="457200" y="228600"/>
                </a:lnTo>
                <a:lnTo>
                  <a:pt x="452534" y="182679"/>
                </a:lnTo>
                <a:lnTo>
                  <a:pt x="439162" y="139838"/>
                </a:lnTo>
                <a:lnTo>
                  <a:pt x="418020" y="101017"/>
                </a:lnTo>
                <a:lnTo>
                  <a:pt x="390048" y="67151"/>
                </a:lnTo>
                <a:lnTo>
                  <a:pt x="356182" y="39179"/>
                </a:lnTo>
                <a:lnTo>
                  <a:pt x="317361" y="18037"/>
                </a:lnTo>
                <a:lnTo>
                  <a:pt x="274520" y="4665"/>
                </a:lnTo>
                <a:lnTo>
                  <a:pt x="2286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257800" y="3505200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228600" y="457200"/>
                </a:moveTo>
                <a:lnTo>
                  <a:pt x="182679" y="452534"/>
                </a:lnTo>
                <a:lnTo>
                  <a:pt x="139838" y="439162"/>
                </a:lnTo>
                <a:lnTo>
                  <a:pt x="101017" y="418020"/>
                </a:lnTo>
                <a:lnTo>
                  <a:pt x="67151" y="390048"/>
                </a:lnTo>
                <a:lnTo>
                  <a:pt x="39179" y="356182"/>
                </a:lnTo>
                <a:lnTo>
                  <a:pt x="18037" y="317361"/>
                </a:lnTo>
                <a:lnTo>
                  <a:pt x="4665" y="274520"/>
                </a:lnTo>
                <a:lnTo>
                  <a:pt x="0" y="228600"/>
                </a:lnTo>
                <a:lnTo>
                  <a:pt x="4665" y="182679"/>
                </a:lnTo>
                <a:lnTo>
                  <a:pt x="18037" y="139838"/>
                </a:lnTo>
                <a:lnTo>
                  <a:pt x="39179" y="101017"/>
                </a:lnTo>
                <a:lnTo>
                  <a:pt x="67151" y="67151"/>
                </a:lnTo>
                <a:lnTo>
                  <a:pt x="101017" y="39179"/>
                </a:lnTo>
                <a:lnTo>
                  <a:pt x="139838" y="18037"/>
                </a:lnTo>
                <a:lnTo>
                  <a:pt x="182679" y="4665"/>
                </a:lnTo>
                <a:lnTo>
                  <a:pt x="228600" y="0"/>
                </a:lnTo>
                <a:lnTo>
                  <a:pt x="274520" y="4665"/>
                </a:lnTo>
                <a:lnTo>
                  <a:pt x="317361" y="18037"/>
                </a:lnTo>
                <a:lnTo>
                  <a:pt x="356182" y="39179"/>
                </a:lnTo>
                <a:lnTo>
                  <a:pt x="390048" y="67151"/>
                </a:lnTo>
                <a:lnTo>
                  <a:pt x="418020" y="101017"/>
                </a:lnTo>
                <a:lnTo>
                  <a:pt x="439162" y="139838"/>
                </a:lnTo>
                <a:lnTo>
                  <a:pt x="452534" y="182679"/>
                </a:lnTo>
                <a:lnTo>
                  <a:pt x="457200" y="228600"/>
                </a:lnTo>
                <a:lnTo>
                  <a:pt x="452534" y="274520"/>
                </a:lnTo>
                <a:lnTo>
                  <a:pt x="439162" y="317361"/>
                </a:lnTo>
                <a:lnTo>
                  <a:pt x="418020" y="356182"/>
                </a:lnTo>
                <a:lnTo>
                  <a:pt x="390048" y="390048"/>
                </a:lnTo>
                <a:lnTo>
                  <a:pt x="356182" y="418020"/>
                </a:lnTo>
                <a:lnTo>
                  <a:pt x="317361" y="439162"/>
                </a:lnTo>
                <a:lnTo>
                  <a:pt x="274520" y="452534"/>
                </a:lnTo>
                <a:lnTo>
                  <a:pt x="228600" y="4572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405527" y="3729127"/>
            <a:ext cx="85544" cy="855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257800" y="4800600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0" y="0"/>
                </a:moveTo>
                <a:lnTo>
                  <a:pt x="457200" y="45720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486400" y="4114800"/>
            <a:ext cx="0" cy="457200"/>
          </a:xfrm>
          <a:custGeom>
            <a:avLst/>
            <a:gdLst/>
            <a:ahLst/>
            <a:cxnLst/>
            <a:rect l="l" t="t" r="r" b="b"/>
            <a:pathLst>
              <a:path h="457200">
                <a:moveTo>
                  <a:pt x="0" y="0"/>
                </a:moveTo>
                <a:lnTo>
                  <a:pt x="0" y="45720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513079"/>
            <a:ext cx="5105400" cy="69596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COMPETENCY</a:t>
            </a:r>
            <a:r>
              <a:rPr lang="en-US" dirty="0" smtClean="0"/>
              <a:t>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8459" y="1602921"/>
            <a:ext cx="8155941" cy="3637279"/>
          </a:xfrm>
        </p:spPr>
        <p:txBody>
          <a:bodyPr>
            <a:normAutofit/>
          </a:bodyPr>
          <a:lstStyle/>
          <a:p>
            <a:r>
              <a:rPr lang="en-US" sz="3200" dirty="0" smtClean="0"/>
              <a:t>AN 74.2- </a:t>
            </a:r>
            <a:r>
              <a:rPr lang="en-US" dirty="0" smtClean="0"/>
              <a:t>P</a:t>
            </a:r>
            <a:r>
              <a:rPr lang="en-US" sz="3200" dirty="0" smtClean="0"/>
              <a:t>edigree  chart for various types inheritance &amp; give examples of diseases of each mode of inheritance</a:t>
            </a:r>
            <a:endParaRPr lang="en-IN" sz="32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0"/>
            <a:ext cx="6123432" cy="55473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81001" y="914400"/>
            <a:ext cx="8466658" cy="590661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03860" indent="-391160">
              <a:lnSpc>
                <a:spcPts val="2790"/>
              </a:lnSpc>
              <a:spcBef>
                <a:spcPts val="100"/>
              </a:spcBef>
              <a:buClr>
                <a:srgbClr val="EFAC00"/>
              </a:buClr>
              <a:buSzPct val="93750"/>
              <a:buFont typeface="Wingdings"/>
              <a:buChar char=""/>
              <a:tabLst>
                <a:tab pos="403860" algn="l"/>
                <a:tab pos="404495" algn="l"/>
              </a:tabLst>
            </a:pPr>
            <a:r>
              <a:rPr sz="2800" spc="-5" dirty="0">
                <a:solidFill>
                  <a:schemeClr val="bg1"/>
                </a:solidFill>
                <a:latin typeface="Corbel"/>
                <a:cs typeface="Corbel"/>
              </a:rPr>
              <a:t>Autosomal </a:t>
            </a:r>
            <a:r>
              <a:rPr sz="2800" dirty="0">
                <a:solidFill>
                  <a:schemeClr val="bg1"/>
                </a:solidFill>
                <a:latin typeface="Corbel"/>
                <a:cs typeface="Corbel"/>
              </a:rPr>
              <a:t>means </a:t>
            </a:r>
            <a:r>
              <a:rPr sz="2800" spc="-10" dirty="0">
                <a:solidFill>
                  <a:schemeClr val="bg1"/>
                </a:solidFill>
                <a:latin typeface="Corbel"/>
                <a:cs typeface="Corbel"/>
              </a:rPr>
              <a:t>inherited </a:t>
            </a:r>
            <a:r>
              <a:rPr sz="2800" spc="-5" dirty="0">
                <a:solidFill>
                  <a:schemeClr val="bg1"/>
                </a:solidFill>
                <a:latin typeface="Corbel"/>
                <a:cs typeface="Corbel"/>
              </a:rPr>
              <a:t>on chromosome </a:t>
            </a:r>
            <a:r>
              <a:rPr sz="2800" spc="-25" dirty="0">
                <a:solidFill>
                  <a:schemeClr val="bg1"/>
                </a:solidFill>
                <a:latin typeface="Corbel"/>
                <a:cs typeface="Corbel"/>
              </a:rPr>
              <a:t>1-22 </a:t>
            </a:r>
            <a:r>
              <a:rPr sz="2800" spc="-5" dirty="0">
                <a:solidFill>
                  <a:schemeClr val="bg1"/>
                </a:solidFill>
                <a:latin typeface="Corbel"/>
                <a:cs typeface="Corbel"/>
              </a:rPr>
              <a:t>while</a:t>
            </a:r>
            <a:r>
              <a:rPr sz="2800" spc="25" dirty="0">
                <a:solidFill>
                  <a:schemeClr val="bg1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chemeClr val="bg1"/>
                </a:solidFill>
                <a:latin typeface="Corbel"/>
                <a:cs typeface="Corbel"/>
              </a:rPr>
              <a:t>sex-</a:t>
            </a:r>
            <a:endParaRPr sz="2800">
              <a:solidFill>
                <a:schemeClr val="bg1"/>
              </a:solidFill>
              <a:latin typeface="Corbel"/>
              <a:cs typeface="Corbel"/>
            </a:endParaRPr>
          </a:p>
          <a:p>
            <a:pPr marL="332740">
              <a:lnSpc>
                <a:spcPts val="2645"/>
              </a:lnSpc>
            </a:pPr>
            <a:r>
              <a:rPr sz="2800" spc="-15" dirty="0">
                <a:solidFill>
                  <a:schemeClr val="bg1"/>
                </a:solidFill>
                <a:latin typeface="Corbel"/>
                <a:cs typeface="Corbel"/>
              </a:rPr>
              <a:t>linked </a:t>
            </a:r>
            <a:r>
              <a:rPr sz="2800" dirty="0">
                <a:solidFill>
                  <a:schemeClr val="bg1"/>
                </a:solidFill>
                <a:latin typeface="Corbel"/>
                <a:cs typeface="Corbel"/>
              </a:rPr>
              <a:t>means </a:t>
            </a:r>
            <a:r>
              <a:rPr sz="2800" spc="-5" dirty="0">
                <a:solidFill>
                  <a:schemeClr val="bg1"/>
                </a:solidFill>
                <a:latin typeface="Corbel"/>
                <a:cs typeface="Corbel"/>
              </a:rPr>
              <a:t>inherited on either </a:t>
            </a:r>
            <a:r>
              <a:rPr sz="2800" dirty="0">
                <a:solidFill>
                  <a:schemeClr val="bg1"/>
                </a:solidFill>
                <a:latin typeface="Corbel"/>
                <a:cs typeface="Corbel"/>
              </a:rPr>
              <a:t>X </a:t>
            </a:r>
            <a:r>
              <a:rPr sz="2800" spc="60" dirty="0">
                <a:solidFill>
                  <a:schemeClr val="bg1"/>
                </a:solidFill>
                <a:latin typeface="Corbel"/>
                <a:cs typeface="Corbel"/>
              </a:rPr>
              <a:t>orY</a:t>
            </a:r>
            <a:r>
              <a:rPr sz="2800" spc="-30" dirty="0">
                <a:solidFill>
                  <a:schemeClr val="bg1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chemeClr val="bg1"/>
                </a:solidFill>
                <a:latin typeface="Corbel"/>
                <a:cs typeface="Corbel"/>
              </a:rPr>
              <a:t>chromosome.</a:t>
            </a:r>
            <a:endParaRPr sz="2800">
              <a:solidFill>
                <a:schemeClr val="bg1"/>
              </a:solidFill>
              <a:latin typeface="Corbel"/>
              <a:cs typeface="Corbel"/>
            </a:endParaRPr>
          </a:p>
          <a:p>
            <a:pPr marL="332740" indent="-320040">
              <a:lnSpc>
                <a:spcPts val="2735"/>
              </a:lnSpc>
              <a:buClr>
                <a:srgbClr val="EFAC00"/>
              </a:buClr>
              <a:buSzPct val="79166"/>
              <a:buFont typeface="Wingdings"/>
              <a:buChar char=""/>
              <a:tabLst>
                <a:tab pos="332105" algn="l"/>
                <a:tab pos="332740" algn="l"/>
              </a:tabLst>
            </a:pPr>
            <a:r>
              <a:rPr sz="2800" spc="-5" dirty="0">
                <a:solidFill>
                  <a:schemeClr val="bg1"/>
                </a:solidFill>
                <a:latin typeface="Corbel"/>
                <a:cs typeface="Corbel"/>
              </a:rPr>
              <a:t>Autosomal</a:t>
            </a:r>
            <a:r>
              <a:rPr sz="2800" spc="-15" dirty="0">
                <a:solidFill>
                  <a:schemeClr val="bg1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chemeClr val="bg1"/>
                </a:solidFill>
                <a:latin typeface="Corbel"/>
                <a:cs typeface="Corbel"/>
              </a:rPr>
              <a:t>recessive</a:t>
            </a:r>
            <a:endParaRPr sz="2800">
              <a:solidFill>
                <a:schemeClr val="bg1"/>
              </a:solidFill>
              <a:latin typeface="Corbel"/>
              <a:cs typeface="Corbel"/>
            </a:endParaRPr>
          </a:p>
          <a:p>
            <a:pPr marL="623570" lvl="1" indent="-273050">
              <a:lnSpc>
                <a:spcPts val="2735"/>
              </a:lnSpc>
              <a:spcBef>
                <a:spcPts val="290"/>
              </a:spcBef>
              <a:buClr>
                <a:srgbClr val="5FB5CC"/>
              </a:buClr>
              <a:buSzPct val="89583"/>
              <a:buFont typeface="Wingdings"/>
              <a:buChar char=""/>
              <a:tabLst>
                <a:tab pos="623570" algn="l"/>
                <a:tab pos="624205" algn="l"/>
              </a:tabLst>
            </a:pPr>
            <a:r>
              <a:rPr sz="2800" dirty="0">
                <a:solidFill>
                  <a:schemeClr val="bg1"/>
                </a:solidFill>
                <a:latin typeface="Corbel"/>
                <a:cs typeface="Corbel"/>
              </a:rPr>
              <a:t>e.g., </a:t>
            </a:r>
            <a:r>
              <a:rPr sz="2800" spc="-20" dirty="0">
                <a:solidFill>
                  <a:schemeClr val="bg1"/>
                </a:solidFill>
                <a:latin typeface="Corbel"/>
                <a:cs typeface="Corbel"/>
              </a:rPr>
              <a:t>PKU, Tay-Sachs,</a:t>
            </a:r>
            <a:r>
              <a:rPr sz="2800" spc="-140" dirty="0">
                <a:solidFill>
                  <a:schemeClr val="bg1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chemeClr val="bg1"/>
                </a:solidFill>
                <a:latin typeface="Corbel"/>
                <a:cs typeface="Corbel"/>
              </a:rPr>
              <a:t>albinism</a:t>
            </a:r>
            <a:endParaRPr sz="2800">
              <a:solidFill>
                <a:schemeClr val="bg1"/>
              </a:solidFill>
              <a:latin typeface="Corbel"/>
              <a:cs typeface="Corbel"/>
            </a:endParaRPr>
          </a:p>
          <a:p>
            <a:pPr marL="332740" indent="-320040">
              <a:lnSpc>
                <a:spcPts val="2735"/>
              </a:lnSpc>
              <a:buClr>
                <a:srgbClr val="EFAC00"/>
              </a:buClr>
              <a:buSzPct val="79166"/>
              <a:buFont typeface="Wingdings"/>
              <a:buChar char=""/>
              <a:tabLst>
                <a:tab pos="332105" algn="l"/>
                <a:tab pos="332740" algn="l"/>
              </a:tabLst>
            </a:pPr>
            <a:r>
              <a:rPr sz="2800" spc="-5" dirty="0">
                <a:solidFill>
                  <a:schemeClr val="bg1"/>
                </a:solidFill>
                <a:latin typeface="Corbel"/>
                <a:cs typeface="Corbel"/>
              </a:rPr>
              <a:t>Autosomal</a:t>
            </a:r>
            <a:r>
              <a:rPr sz="2800" spc="-15" dirty="0">
                <a:solidFill>
                  <a:schemeClr val="bg1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chemeClr val="bg1"/>
                </a:solidFill>
                <a:latin typeface="Corbel"/>
                <a:cs typeface="Corbel"/>
              </a:rPr>
              <a:t>dominant</a:t>
            </a:r>
            <a:endParaRPr sz="2800">
              <a:solidFill>
                <a:schemeClr val="bg1"/>
              </a:solidFill>
              <a:latin typeface="Corbel"/>
              <a:cs typeface="Corbel"/>
            </a:endParaRPr>
          </a:p>
          <a:p>
            <a:pPr marL="623570" lvl="1" indent="-273050">
              <a:lnSpc>
                <a:spcPts val="2735"/>
              </a:lnSpc>
              <a:spcBef>
                <a:spcPts val="290"/>
              </a:spcBef>
              <a:buClr>
                <a:srgbClr val="5FB5CC"/>
              </a:buClr>
              <a:buSzPct val="89583"/>
              <a:buFont typeface="Wingdings"/>
              <a:buChar char=""/>
              <a:tabLst>
                <a:tab pos="623570" algn="l"/>
                <a:tab pos="624205" algn="l"/>
              </a:tabLst>
            </a:pPr>
            <a:r>
              <a:rPr sz="2800" dirty="0">
                <a:solidFill>
                  <a:schemeClr val="bg1"/>
                </a:solidFill>
                <a:latin typeface="Corbel"/>
                <a:cs typeface="Corbel"/>
              </a:rPr>
              <a:t>e.g., </a:t>
            </a:r>
            <a:r>
              <a:rPr sz="2800" spc="-10" dirty="0">
                <a:solidFill>
                  <a:schemeClr val="bg1"/>
                </a:solidFill>
                <a:latin typeface="Corbel"/>
                <a:cs typeface="Corbel"/>
              </a:rPr>
              <a:t>Huntington’s</a:t>
            </a:r>
            <a:r>
              <a:rPr sz="2800" spc="5" dirty="0">
                <a:solidFill>
                  <a:schemeClr val="bg1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chemeClr val="bg1"/>
                </a:solidFill>
                <a:latin typeface="Corbel"/>
                <a:cs typeface="Corbel"/>
              </a:rPr>
              <a:t>Disease</a:t>
            </a:r>
            <a:endParaRPr sz="2800">
              <a:solidFill>
                <a:schemeClr val="bg1"/>
              </a:solidFill>
              <a:latin typeface="Corbel"/>
              <a:cs typeface="Corbel"/>
            </a:endParaRPr>
          </a:p>
          <a:p>
            <a:pPr marL="332740" marR="389255" indent="-320040">
              <a:lnSpc>
                <a:spcPts val="2590"/>
              </a:lnSpc>
              <a:spcBef>
                <a:spcPts val="185"/>
              </a:spcBef>
              <a:buClr>
                <a:srgbClr val="EFAC00"/>
              </a:buClr>
              <a:buSzPct val="79166"/>
              <a:buFont typeface="Wingdings"/>
              <a:buChar char=""/>
              <a:tabLst>
                <a:tab pos="332105" algn="l"/>
                <a:tab pos="332740" algn="l"/>
              </a:tabLst>
            </a:pPr>
            <a:r>
              <a:rPr sz="2800" spc="-10" dirty="0">
                <a:solidFill>
                  <a:schemeClr val="bg1"/>
                </a:solidFill>
                <a:latin typeface="Corbel"/>
                <a:cs typeface="Corbel"/>
              </a:rPr>
              <a:t>X-linked </a:t>
            </a:r>
            <a:r>
              <a:rPr sz="2800" dirty="0">
                <a:solidFill>
                  <a:schemeClr val="bg1"/>
                </a:solidFill>
                <a:latin typeface="Corbel"/>
                <a:cs typeface="Corbel"/>
              </a:rPr>
              <a:t>recessive </a:t>
            </a:r>
            <a:r>
              <a:rPr sz="2800" spc="-5" dirty="0">
                <a:solidFill>
                  <a:schemeClr val="bg1"/>
                </a:solidFill>
                <a:latin typeface="Corbel"/>
                <a:cs typeface="Corbel"/>
              </a:rPr>
              <a:t>(meaning this allele </a:t>
            </a:r>
            <a:r>
              <a:rPr sz="2800" dirty="0">
                <a:solidFill>
                  <a:schemeClr val="bg1"/>
                </a:solidFill>
                <a:latin typeface="Corbel"/>
                <a:cs typeface="Corbel"/>
              </a:rPr>
              <a:t>is found </a:t>
            </a:r>
            <a:r>
              <a:rPr sz="2800" spc="-5" dirty="0">
                <a:solidFill>
                  <a:schemeClr val="bg1"/>
                </a:solidFill>
                <a:latin typeface="Corbel"/>
                <a:cs typeface="Corbel"/>
              </a:rPr>
              <a:t>on only the </a:t>
            </a:r>
            <a:r>
              <a:rPr sz="2800" dirty="0">
                <a:solidFill>
                  <a:schemeClr val="bg1"/>
                </a:solidFill>
                <a:latin typeface="Corbel"/>
                <a:cs typeface="Corbel"/>
              </a:rPr>
              <a:t>X  </a:t>
            </a:r>
            <a:r>
              <a:rPr sz="2800" spc="-5" dirty="0">
                <a:solidFill>
                  <a:schemeClr val="bg1"/>
                </a:solidFill>
                <a:latin typeface="Corbel"/>
                <a:cs typeface="Corbel"/>
              </a:rPr>
              <a:t>chromosome: can </a:t>
            </a:r>
            <a:r>
              <a:rPr sz="2800" dirty="0">
                <a:solidFill>
                  <a:schemeClr val="bg1"/>
                </a:solidFill>
                <a:latin typeface="Corbel"/>
                <a:cs typeface="Corbel"/>
              </a:rPr>
              <a:t>be in males or</a:t>
            </a:r>
            <a:r>
              <a:rPr sz="2800" spc="-80" dirty="0">
                <a:solidFill>
                  <a:schemeClr val="bg1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chemeClr val="bg1"/>
                </a:solidFill>
                <a:latin typeface="Corbel"/>
                <a:cs typeface="Corbel"/>
              </a:rPr>
              <a:t>females)</a:t>
            </a:r>
            <a:endParaRPr sz="2800">
              <a:solidFill>
                <a:schemeClr val="bg1"/>
              </a:solidFill>
              <a:latin typeface="Corbel"/>
              <a:cs typeface="Corbel"/>
            </a:endParaRPr>
          </a:p>
          <a:p>
            <a:pPr marL="623570" lvl="1" indent="-273050">
              <a:lnSpc>
                <a:spcPts val="2735"/>
              </a:lnSpc>
              <a:spcBef>
                <a:spcPts val="250"/>
              </a:spcBef>
              <a:buClr>
                <a:srgbClr val="5FB5CC"/>
              </a:buClr>
              <a:buSzPct val="89583"/>
              <a:buFont typeface="Wingdings"/>
              <a:buChar char=""/>
              <a:tabLst>
                <a:tab pos="623570" algn="l"/>
                <a:tab pos="624205" algn="l"/>
              </a:tabLst>
            </a:pPr>
            <a:r>
              <a:rPr sz="2800" dirty="0">
                <a:solidFill>
                  <a:schemeClr val="bg1"/>
                </a:solidFill>
                <a:latin typeface="Corbel"/>
                <a:cs typeface="Corbel"/>
              </a:rPr>
              <a:t>e.g., </a:t>
            </a:r>
            <a:r>
              <a:rPr sz="2800" spc="-5" dirty="0">
                <a:solidFill>
                  <a:schemeClr val="bg1"/>
                </a:solidFill>
                <a:latin typeface="Corbel"/>
                <a:cs typeface="Corbel"/>
              </a:rPr>
              <a:t>color-blindness,</a:t>
            </a:r>
            <a:r>
              <a:rPr sz="2800" spc="10" dirty="0">
                <a:solidFill>
                  <a:schemeClr val="bg1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chemeClr val="bg1"/>
                </a:solidFill>
                <a:latin typeface="Corbel"/>
                <a:cs typeface="Corbel"/>
              </a:rPr>
              <a:t>hemophilia</a:t>
            </a:r>
            <a:endParaRPr sz="2800">
              <a:solidFill>
                <a:schemeClr val="bg1"/>
              </a:solidFill>
              <a:latin typeface="Corbel"/>
              <a:cs typeface="Corbel"/>
            </a:endParaRPr>
          </a:p>
          <a:p>
            <a:pPr marL="332740" marR="1395730" indent="-320040">
              <a:lnSpc>
                <a:spcPts val="2590"/>
              </a:lnSpc>
              <a:spcBef>
                <a:spcPts val="185"/>
              </a:spcBef>
              <a:buClr>
                <a:srgbClr val="EFAC00"/>
              </a:buClr>
              <a:buSzPct val="79166"/>
              <a:buFont typeface="Wingdings"/>
              <a:buChar char=""/>
              <a:tabLst>
                <a:tab pos="332105" algn="l"/>
                <a:tab pos="332740" algn="l"/>
              </a:tabLst>
            </a:pPr>
            <a:r>
              <a:rPr sz="2800" spc="-10" dirty="0">
                <a:solidFill>
                  <a:schemeClr val="bg1"/>
                </a:solidFill>
                <a:latin typeface="Corbel"/>
                <a:cs typeface="Corbel"/>
              </a:rPr>
              <a:t>X-linked </a:t>
            </a:r>
            <a:r>
              <a:rPr sz="2800" spc="-5" dirty="0">
                <a:solidFill>
                  <a:schemeClr val="bg1"/>
                </a:solidFill>
                <a:latin typeface="Corbel"/>
                <a:cs typeface="Corbel"/>
              </a:rPr>
              <a:t>dominant (meaning this allele </a:t>
            </a:r>
            <a:r>
              <a:rPr sz="2800" dirty="0">
                <a:solidFill>
                  <a:schemeClr val="bg1"/>
                </a:solidFill>
                <a:latin typeface="Corbel"/>
                <a:cs typeface="Corbel"/>
              </a:rPr>
              <a:t>is found </a:t>
            </a:r>
            <a:r>
              <a:rPr sz="2800" spc="-5" dirty="0">
                <a:solidFill>
                  <a:schemeClr val="bg1"/>
                </a:solidFill>
                <a:latin typeface="Corbel"/>
                <a:cs typeface="Corbel"/>
              </a:rPr>
              <a:t>on </a:t>
            </a:r>
            <a:r>
              <a:rPr sz="2800" dirty="0">
                <a:solidFill>
                  <a:schemeClr val="bg1"/>
                </a:solidFill>
                <a:latin typeface="Corbel"/>
                <a:cs typeface="Corbel"/>
              </a:rPr>
              <a:t>X  </a:t>
            </a:r>
            <a:r>
              <a:rPr sz="2800" spc="-5" dirty="0">
                <a:solidFill>
                  <a:schemeClr val="bg1"/>
                </a:solidFill>
                <a:latin typeface="Corbel"/>
                <a:cs typeface="Corbel"/>
              </a:rPr>
              <a:t>chromosomes; can </a:t>
            </a:r>
            <a:r>
              <a:rPr sz="2800" dirty="0">
                <a:solidFill>
                  <a:schemeClr val="bg1"/>
                </a:solidFill>
                <a:latin typeface="Corbel"/>
                <a:cs typeface="Corbel"/>
              </a:rPr>
              <a:t>be in males </a:t>
            </a:r>
            <a:r>
              <a:rPr sz="2800" spc="-5" dirty="0">
                <a:solidFill>
                  <a:schemeClr val="bg1"/>
                </a:solidFill>
                <a:latin typeface="Corbel"/>
                <a:cs typeface="Corbel"/>
              </a:rPr>
              <a:t>or</a:t>
            </a:r>
            <a:r>
              <a:rPr sz="2800" spc="-75" dirty="0">
                <a:solidFill>
                  <a:schemeClr val="bg1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chemeClr val="bg1"/>
                </a:solidFill>
                <a:latin typeface="Corbel"/>
                <a:cs typeface="Corbel"/>
              </a:rPr>
              <a:t>females)</a:t>
            </a:r>
            <a:endParaRPr sz="2800">
              <a:solidFill>
                <a:schemeClr val="bg1"/>
              </a:solidFill>
              <a:latin typeface="Corbel"/>
              <a:cs typeface="Corbel"/>
            </a:endParaRPr>
          </a:p>
          <a:p>
            <a:pPr marL="623570" lvl="1" indent="-273050">
              <a:lnSpc>
                <a:spcPts val="2735"/>
              </a:lnSpc>
              <a:spcBef>
                <a:spcPts val="254"/>
              </a:spcBef>
              <a:buClr>
                <a:srgbClr val="5FB5CC"/>
              </a:buClr>
              <a:buSzPct val="89583"/>
              <a:buFont typeface="Wingdings"/>
              <a:buChar char=""/>
              <a:tabLst>
                <a:tab pos="623570" algn="l"/>
                <a:tab pos="624205" algn="l"/>
              </a:tabLst>
            </a:pPr>
            <a:r>
              <a:rPr sz="2800" dirty="0">
                <a:solidFill>
                  <a:schemeClr val="bg1"/>
                </a:solidFill>
                <a:latin typeface="Corbel"/>
                <a:cs typeface="Corbel"/>
              </a:rPr>
              <a:t>e.g.,</a:t>
            </a:r>
            <a:r>
              <a:rPr sz="2800" spc="-5" dirty="0">
                <a:solidFill>
                  <a:schemeClr val="bg1"/>
                </a:solidFill>
                <a:latin typeface="Corbel"/>
                <a:cs typeface="Corbel"/>
              </a:rPr>
              <a:t> hypophosphatemia</a:t>
            </a:r>
            <a:endParaRPr sz="2800">
              <a:solidFill>
                <a:schemeClr val="bg1"/>
              </a:solidFill>
              <a:latin typeface="Corbel"/>
              <a:cs typeface="Corbel"/>
            </a:endParaRPr>
          </a:p>
          <a:p>
            <a:pPr marL="332740" marR="5080" indent="-320040">
              <a:lnSpc>
                <a:spcPct val="87700"/>
              </a:lnSpc>
              <a:spcBef>
                <a:spcPts val="209"/>
              </a:spcBef>
              <a:buClr>
                <a:srgbClr val="EFAC00"/>
              </a:buClr>
              <a:buSzPct val="79166"/>
              <a:buFont typeface="Wingdings"/>
              <a:buChar char=""/>
              <a:tabLst>
                <a:tab pos="332105" algn="l"/>
                <a:tab pos="332740" algn="l"/>
              </a:tabLst>
            </a:pPr>
            <a:r>
              <a:rPr sz="2800" spc="-10" dirty="0">
                <a:solidFill>
                  <a:schemeClr val="bg1"/>
                </a:solidFill>
                <a:latin typeface="Corbel"/>
                <a:cs typeface="Corbel"/>
              </a:rPr>
              <a:t>Y-linked </a:t>
            </a:r>
            <a:r>
              <a:rPr sz="2800" spc="-5" dirty="0">
                <a:solidFill>
                  <a:schemeClr val="bg1"/>
                </a:solidFill>
                <a:latin typeface="Corbel"/>
                <a:cs typeface="Corbel"/>
              </a:rPr>
              <a:t>(meaning the allele </a:t>
            </a:r>
            <a:r>
              <a:rPr sz="2800" dirty="0">
                <a:solidFill>
                  <a:schemeClr val="bg1"/>
                </a:solidFill>
                <a:latin typeface="Corbel"/>
                <a:cs typeface="Corbel"/>
              </a:rPr>
              <a:t>is found </a:t>
            </a:r>
            <a:r>
              <a:rPr sz="2800" spc="-5" dirty="0">
                <a:solidFill>
                  <a:schemeClr val="bg1"/>
                </a:solidFill>
                <a:latin typeface="Corbel"/>
                <a:cs typeface="Corbel"/>
              </a:rPr>
              <a:t>on the </a:t>
            </a:r>
            <a:r>
              <a:rPr sz="2800" dirty="0">
                <a:solidFill>
                  <a:schemeClr val="bg1"/>
                </a:solidFill>
                <a:latin typeface="Corbel"/>
                <a:cs typeface="Corbel"/>
              </a:rPr>
              <a:t>Y </a:t>
            </a:r>
            <a:r>
              <a:rPr sz="2800" spc="-5" dirty="0">
                <a:solidFill>
                  <a:schemeClr val="bg1"/>
                </a:solidFill>
                <a:latin typeface="Corbel"/>
                <a:cs typeface="Corbel"/>
              </a:rPr>
              <a:t>chromosome</a:t>
            </a:r>
            <a:r>
              <a:rPr sz="2800" spc="-285" dirty="0">
                <a:solidFill>
                  <a:schemeClr val="bg1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chemeClr val="bg1"/>
                </a:solidFill>
                <a:latin typeface="Corbel"/>
                <a:cs typeface="Corbel"/>
              </a:rPr>
              <a:t>and  </a:t>
            </a:r>
            <a:r>
              <a:rPr sz="2800" spc="-5" dirty="0">
                <a:solidFill>
                  <a:schemeClr val="bg1"/>
                </a:solidFill>
                <a:latin typeface="Corbel"/>
                <a:cs typeface="Corbel"/>
              </a:rPr>
              <a:t>can only </a:t>
            </a:r>
            <a:r>
              <a:rPr sz="2800" dirty="0">
                <a:solidFill>
                  <a:schemeClr val="bg1"/>
                </a:solidFill>
                <a:latin typeface="Corbel"/>
                <a:cs typeface="Corbel"/>
              </a:rPr>
              <a:t>be in</a:t>
            </a:r>
            <a:r>
              <a:rPr sz="2800" spc="-20" dirty="0">
                <a:solidFill>
                  <a:schemeClr val="bg1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chemeClr val="bg1"/>
                </a:solidFill>
                <a:latin typeface="Corbel"/>
                <a:cs typeface="Corbel"/>
              </a:rPr>
              <a:t>males</a:t>
            </a:r>
            <a:r>
              <a:rPr sz="4000" dirty="0">
                <a:solidFill>
                  <a:schemeClr val="bg1"/>
                </a:solidFill>
                <a:latin typeface="Corbel"/>
                <a:cs typeface="Corbel"/>
              </a:rPr>
              <a:t>.</a:t>
            </a:r>
            <a:endParaRPr sz="4000">
              <a:solidFill>
                <a:schemeClr val="bg1"/>
              </a:solidFill>
              <a:latin typeface="Corbel"/>
              <a:cs typeface="Corbe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">
              <a:lnSpc>
                <a:spcPts val="1425"/>
              </a:lnSpc>
            </a:pPr>
            <a:fld id="{81D60167-4931-47E6-BA6A-407CBD079E47}" type="slidenum">
              <a:rPr spc="-5" dirty="0"/>
              <a:pPr marL="35560">
                <a:lnSpc>
                  <a:spcPts val="1425"/>
                </a:lnSpc>
              </a:pPr>
              <a:t>20</a:t>
            </a:fld>
            <a:endParaRPr spc="-5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53212" y="262127"/>
            <a:ext cx="6992111" cy="5242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358384" y="2150364"/>
            <a:ext cx="3785616" cy="272643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0" y="990600"/>
            <a:ext cx="5172075" cy="561435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0"/>
              </a:spcBef>
              <a:buFont typeface="Times New Roman"/>
              <a:buChar char="•"/>
              <a:tabLst>
                <a:tab pos="241300" algn="l"/>
              </a:tabLst>
            </a:pPr>
            <a:r>
              <a:rPr sz="2800" spc="-20" dirty="0">
                <a:solidFill>
                  <a:schemeClr val="bg1"/>
                </a:solidFill>
                <a:latin typeface="Arial"/>
                <a:cs typeface="Arial"/>
              </a:rPr>
              <a:t>Trait </a:t>
            </a:r>
            <a:r>
              <a:rPr sz="2800" spc="-10" dirty="0">
                <a:solidFill>
                  <a:schemeClr val="bg1"/>
                </a:solidFill>
                <a:latin typeface="Arial"/>
                <a:cs typeface="Arial"/>
              </a:rPr>
              <a:t>is </a:t>
            </a:r>
            <a:r>
              <a:rPr sz="2800" dirty="0">
                <a:solidFill>
                  <a:schemeClr val="bg1"/>
                </a:solidFill>
                <a:latin typeface="Arial"/>
                <a:cs typeface="Arial"/>
              </a:rPr>
              <a:t>rare </a:t>
            </a:r>
            <a:r>
              <a:rPr sz="2800" spc="-5" dirty="0">
                <a:solidFill>
                  <a:schemeClr val="bg1"/>
                </a:solidFill>
                <a:latin typeface="Arial"/>
                <a:cs typeface="Arial"/>
              </a:rPr>
              <a:t>in </a:t>
            </a:r>
            <a:r>
              <a:rPr sz="2800" dirty="0">
                <a:solidFill>
                  <a:schemeClr val="bg1"/>
                </a:solidFill>
                <a:latin typeface="Arial"/>
                <a:cs typeface="Arial"/>
              </a:rPr>
              <a:t>the</a:t>
            </a:r>
            <a:r>
              <a:rPr sz="2800" spc="15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chemeClr val="bg1"/>
                </a:solidFill>
                <a:latin typeface="Arial"/>
                <a:cs typeface="Arial"/>
              </a:rPr>
              <a:t>pedigree</a:t>
            </a:r>
            <a:endParaRPr sz="2800">
              <a:solidFill>
                <a:schemeClr val="bg1"/>
              </a:solidFill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Times New Roman"/>
              <a:buChar char="•"/>
            </a:pPr>
            <a:endParaRPr sz="280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marL="241300" marR="5080" indent="-228600">
              <a:lnSpc>
                <a:spcPct val="100000"/>
              </a:lnSpc>
              <a:buFont typeface="Times New Roman"/>
              <a:buChar char="•"/>
              <a:tabLst>
                <a:tab pos="241300" algn="l"/>
              </a:tabLst>
            </a:pPr>
            <a:r>
              <a:rPr sz="2800" spc="-20" dirty="0">
                <a:solidFill>
                  <a:schemeClr val="bg1"/>
                </a:solidFill>
                <a:latin typeface="Arial"/>
                <a:cs typeface="Arial"/>
              </a:rPr>
              <a:t>Trait </a:t>
            </a:r>
            <a:r>
              <a:rPr sz="2800" spc="-5" dirty="0">
                <a:solidFill>
                  <a:schemeClr val="bg1"/>
                </a:solidFill>
                <a:latin typeface="Arial"/>
                <a:cs typeface="Arial"/>
              </a:rPr>
              <a:t>often skips generations (hidden  in heterozygous</a:t>
            </a:r>
            <a:r>
              <a:rPr sz="2800" spc="15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chemeClr val="bg1"/>
                </a:solidFill>
                <a:latin typeface="Arial"/>
                <a:cs typeface="Arial"/>
              </a:rPr>
              <a:t>carriers)</a:t>
            </a:r>
            <a:endParaRPr sz="2800">
              <a:solidFill>
                <a:schemeClr val="bg1"/>
              </a:solidFill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Times New Roman"/>
              <a:buChar char="•"/>
            </a:pPr>
            <a:endParaRPr sz="280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marL="241300" marR="706120" indent="-228600">
              <a:lnSpc>
                <a:spcPct val="100000"/>
              </a:lnSpc>
              <a:buFont typeface="Times New Roman"/>
              <a:buChar char="•"/>
              <a:tabLst>
                <a:tab pos="241300" algn="l"/>
              </a:tabLst>
            </a:pPr>
            <a:r>
              <a:rPr sz="2800" spc="-20" dirty="0">
                <a:solidFill>
                  <a:schemeClr val="bg1"/>
                </a:solidFill>
                <a:latin typeface="Arial"/>
                <a:cs typeface="Arial"/>
              </a:rPr>
              <a:t>Trait </a:t>
            </a:r>
            <a:r>
              <a:rPr sz="2800" spc="-10" dirty="0">
                <a:solidFill>
                  <a:schemeClr val="bg1"/>
                </a:solidFill>
                <a:latin typeface="Arial"/>
                <a:cs typeface="Arial"/>
              </a:rPr>
              <a:t>affects </a:t>
            </a:r>
            <a:r>
              <a:rPr sz="2800" spc="-5" dirty="0">
                <a:solidFill>
                  <a:schemeClr val="bg1"/>
                </a:solidFill>
                <a:latin typeface="Arial"/>
                <a:cs typeface="Arial"/>
              </a:rPr>
              <a:t>males and </a:t>
            </a:r>
            <a:r>
              <a:rPr sz="2800" dirty="0">
                <a:solidFill>
                  <a:schemeClr val="bg1"/>
                </a:solidFill>
                <a:latin typeface="Arial"/>
                <a:cs typeface="Arial"/>
              </a:rPr>
              <a:t>females  </a:t>
            </a:r>
            <a:r>
              <a:rPr sz="2800" spc="-5" dirty="0">
                <a:solidFill>
                  <a:schemeClr val="bg1"/>
                </a:solidFill>
                <a:latin typeface="Arial"/>
                <a:cs typeface="Arial"/>
              </a:rPr>
              <a:t>equally</a:t>
            </a:r>
            <a:endParaRPr sz="2800">
              <a:solidFill>
                <a:schemeClr val="bg1"/>
              </a:solidFill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80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marL="241300" marR="233045" indent="-228600">
              <a:lnSpc>
                <a:spcPct val="100000"/>
              </a:lnSpc>
              <a:buChar char="•"/>
              <a:tabLst>
                <a:tab pos="241300" algn="l"/>
              </a:tabLst>
            </a:pPr>
            <a:r>
              <a:rPr sz="2800" spc="-5" dirty="0">
                <a:solidFill>
                  <a:schemeClr val="bg1"/>
                </a:solidFill>
                <a:latin typeface="Arial"/>
                <a:cs typeface="Arial"/>
              </a:rPr>
              <a:t>Possible diseases include: </a:t>
            </a:r>
            <a:r>
              <a:rPr sz="2800" dirty="0">
                <a:solidFill>
                  <a:schemeClr val="bg1"/>
                </a:solidFill>
                <a:latin typeface="Arial"/>
                <a:cs typeface="Arial"/>
              </a:rPr>
              <a:t>Cystic  fibrosis, </a:t>
            </a:r>
            <a:r>
              <a:rPr sz="2800" spc="-5" dirty="0">
                <a:solidFill>
                  <a:schemeClr val="bg1"/>
                </a:solidFill>
                <a:latin typeface="Arial"/>
                <a:cs typeface="Arial"/>
              </a:rPr>
              <a:t>Sickle cell anemia,  Phenylketonuria (PKU), </a:t>
            </a:r>
            <a:r>
              <a:rPr sz="2800" spc="-35" dirty="0">
                <a:solidFill>
                  <a:schemeClr val="bg1"/>
                </a:solidFill>
                <a:latin typeface="Arial"/>
                <a:cs typeface="Arial"/>
              </a:rPr>
              <a:t>Tay-Sachs  </a:t>
            </a:r>
            <a:r>
              <a:rPr sz="2800" spc="-5" dirty="0">
                <a:solidFill>
                  <a:schemeClr val="bg1"/>
                </a:solidFill>
                <a:latin typeface="Arial"/>
                <a:cs typeface="Arial"/>
              </a:rPr>
              <a:t>disease</a:t>
            </a:r>
            <a:endParaRPr sz="280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">
              <a:lnSpc>
                <a:spcPts val="1425"/>
              </a:lnSpc>
            </a:pPr>
            <a:fld id="{81D60167-4931-47E6-BA6A-407CBD079E47}" type="slidenum">
              <a:rPr spc="-5" dirty="0"/>
              <a:pPr marL="35560">
                <a:lnSpc>
                  <a:spcPts val="1425"/>
                </a:lnSpc>
              </a:pPr>
              <a:t>21</a:t>
            </a:fld>
            <a:endParaRPr spc="-5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450649" y="2116831"/>
            <a:ext cx="311150" cy="30448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">
              <a:lnSpc>
                <a:spcPts val="2640"/>
              </a:lnSpc>
            </a:pPr>
            <a:r>
              <a:rPr sz="2800" spc="-5" dirty="0">
                <a:latin typeface="Corbel"/>
                <a:cs typeface="Corbel"/>
              </a:rPr>
              <a:t>n</a:t>
            </a:r>
            <a:endParaRPr sz="2800">
              <a:latin typeface="Corbel"/>
              <a:cs typeface="Corbel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3900">
              <a:latin typeface="Times New Roman"/>
              <a:cs typeface="Times New Roman"/>
            </a:endParaRPr>
          </a:p>
          <a:p>
            <a:pPr marL="24765" indent="-25400">
              <a:lnSpc>
                <a:spcPct val="200000"/>
              </a:lnSpc>
            </a:pPr>
            <a:r>
              <a:rPr sz="2800" spc="-5" dirty="0">
                <a:latin typeface="Corbel"/>
                <a:cs typeface="Corbel"/>
              </a:rPr>
              <a:t>nt  n.</a:t>
            </a:r>
            <a:endParaRPr sz="2800">
              <a:latin typeface="Corbel"/>
              <a:cs typeface="Corbe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0" y="1524000"/>
            <a:ext cx="5391785" cy="45775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51484" indent="-320040">
              <a:lnSpc>
                <a:spcPct val="100000"/>
              </a:lnSpc>
              <a:spcBef>
                <a:spcPts val="95"/>
              </a:spcBef>
              <a:buClr>
                <a:srgbClr val="EFAC00"/>
              </a:buClr>
              <a:buSzPct val="80357"/>
              <a:buFont typeface="Wingdings"/>
              <a:buChar char=""/>
              <a:tabLst>
                <a:tab pos="451484" algn="l"/>
                <a:tab pos="452120" algn="l"/>
              </a:tabLst>
            </a:pPr>
            <a:r>
              <a:rPr sz="2800" spc="-40" dirty="0">
                <a:solidFill>
                  <a:schemeClr val="bg1"/>
                </a:solidFill>
                <a:latin typeface="Corbel"/>
                <a:cs typeface="Corbel"/>
              </a:rPr>
              <a:t>Trait </a:t>
            </a:r>
            <a:r>
              <a:rPr sz="2800" spc="-5" dirty="0">
                <a:solidFill>
                  <a:schemeClr val="bg1"/>
                </a:solidFill>
                <a:latin typeface="Corbel"/>
                <a:cs typeface="Corbel"/>
              </a:rPr>
              <a:t>is </a:t>
            </a:r>
            <a:r>
              <a:rPr sz="2800" spc="-10" dirty="0">
                <a:solidFill>
                  <a:schemeClr val="bg1"/>
                </a:solidFill>
                <a:latin typeface="Corbel"/>
                <a:cs typeface="Corbel"/>
              </a:rPr>
              <a:t>common </a:t>
            </a:r>
            <a:r>
              <a:rPr sz="2800" spc="-5" dirty="0">
                <a:solidFill>
                  <a:schemeClr val="bg1"/>
                </a:solidFill>
                <a:latin typeface="Corbel"/>
                <a:cs typeface="Corbel"/>
              </a:rPr>
              <a:t>in the</a:t>
            </a:r>
            <a:r>
              <a:rPr sz="2800" spc="114" dirty="0">
                <a:solidFill>
                  <a:schemeClr val="bg1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chemeClr val="bg1"/>
                </a:solidFill>
                <a:latin typeface="Corbel"/>
                <a:cs typeface="Corbel"/>
              </a:rPr>
              <a:t>pedigree</a:t>
            </a:r>
            <a:endParaRPr sz="2800">
              <a:solidFill>
                <a:schemeClr val="bg1"/>
              </a:solidFill>
              <a:latin typeface="Corbel"/>
              <a:cs typeface="Corbel"/>
            </a:endParaRPr>
          </a:p>
          <a:p>
            <a:pPr marL="451484" indent="-320040">
              <a:lnSpc>
                <a:spcPct val="100000"/>
              </a:lnSpc>
              <a:buClr>
                <a:srgbClr val="EFAC00"/>
              </a:buClr>
              <a:buSzPct val="80357"/>
              <a:buFont typeface="Wingdings"/>
              <a:buChar char=""/>
              <a:tabLst>
                <a:tab pos="451484" algn="l"/>
                <a:tab pos="452120" algn="l"/>
              </a:tabLst>
            </a:pPr>
            <a:r>
              <a:rPr sz="2800" spc="-40" dirty="0">
                <a:solidFill>
                  <a:schemeClr val="bg1"/>
                </a:solidFill>
                <a:latin typeface="Corbel"/>
                <a:cs typeface="Corbel"/>
              </a:rPr>
              <a:t>Trait </a:t>
            </a:r>
            <a:r>
              <a:rPr sz="2800" spc="-5" dirty="0">
                <a:solidFill>
                  <a:schemeClr val="bg1"/>
                </a:solidFill>
                <a:latin typeface="Corbel"/>
                <a:cs typeface="Corbel"/>
              </a:rPr>
              <a:t>is found in every</a:t>
            </a:r>
            <a:r>
              <a:rPr sz="2800" spc="90" dirty="0">
                <a:solidFill>
                  <a:schemeClr val="bg1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chemeClr val="bg1"/>
                </a:solidFill>
                <a:latin typeface="Corbel"/>
                <a:cs typeface="Corbel"/>
              </a:rPr>
              <a:t>generatio</a:t>
            </a:r>
            <a:endParaRPr sz="2800">
              <a:solidFill>
                <a:schemeClr val="bg1"/>
              </a:solidFill>
              <a:latin typeface="Corbel"/>
              <a:cs typeface="Corbel"/>
            </a:endParaRPr>
          </a:p>
          <a:p>
            <a:pPr marL="241300" marR="398145" indent="-228600">
              <a:lnSpc>
                <a:spcPct val="100000"/>
              </a:lnSpc>
              <a:buClr>
                <a:srgbClr val="EFAC00"/>
              </a:buClr>
              <a:buSzPct val="80357"/>
              <a:buFont typeface="Wingdings"/>
              <a:buChar char=""/>
              <a:tabLst>
                <a:tab pos="241300" algn="l"/>
                <a:tab pos="2884805" algn="l"/>
                <a:tab pos="3837940" algn="l"/>
              </a:tabLst>
            </a:pPr>
            <a:r>
              <a:rPr sz="2800" spc="-10" dirty="0">
                <a:solidFill>
                  <a:schemeClr val="bg1"/>
                </a:solidFill>
                <a:latin typeface="Corbel"/>
                <a:cs typeface="Corbel"/>
              </a:rPr>
              <a:t>Affected </a:t>
            </a:r>
            <a:r>
              <a:rPr sz="2800" spc="-5" dirty="0">
                <a:solidFill>
                  <a:schemeClr val="bg1"/>
                </a:solidFill>
                <a:latin typeface="Corbel"/>
                <a:cs typeface="Corbel"/>
              </a:rPr>
              <a:t>individual also </a:t>
            </a:r>
            <a:r>
              <a:rPr sz="2800" spc="-10" dirty="0">
                <a:solidFill>
                  <a:schemeClr val="bg1"/>
                </a:solidFill>
                <a:latin typeface="Corbel"/>
                <a:cs typeface="Corbel"/>
              </a:rPr>
              <a:t>transmit  the </a:t>
            </a:r>
            <a:r>
              <a:rPr sz="2800" spc="-5" dirty="0">
                <a:solidFill>
                  <a:schemeClr val="bg1"/>
                </a:solidFill>
                <a:latin typeface="Corbel"/>
                <a:cs typeface="Corbel"/>
              </a:rPr>
              <a:t>trait</a:t>
            </a:r>
            <a:r>
              <a:rPr sz="2800" spc="35" dirty="0">
                <a:solidFill>
                  <a:schemeClr val="bg1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chemeClr val="bg1"/>
                </a:solidFill>
                <a:latin typeface="Corbel"/>
                <a:cs typeface="Corbel"/>
              </a:rPr>
              <a:t>to</a:t>
            </a:r>
            <a:r>
              <a:rPr sz="2800" spc="5" dirty="0">
                <a:solidFill>
                  <a:schemeClr val="bg1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chemeClr val="bg1"/>
                </a:solidFill>
                <a:latin typeface="Corbel"/>
                <a:cs typeface="Corbel"/>
              </a:rPr>
              <a:t>about	</a:t>
            </a:r>
            <a:r>
              <a:rPr sz="2800" spc="-10" dirty="0">
                <a:solidFill>
                  <a:schemeClr val="bg1"/>
                </a:solidFill>
                <a:latin typeface="Corbel"/>
                <a:cs typeface="Corbel"/>
              </a:rPr>
              <a:t>1/2</a:t>
            </a:r>
            <a:r>
              <a:rPr sz="2800" spc="15" dirty="0">
                <a:solidFill>
                  <a:schemeClr val="bg1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chemeClr val="bg1"/>
                </a:solidFill>
                <a:latin typeface="Corbel"/>
                <a:cs typeface="Corbel"/>
              </a:rPr>
              <a:t>of	</a:t>
            </a:r>
            <a:r>
              <a:rPr sz="2800" spc="-10" dirty="0">
                <a:solidFill>
                  <a:schemeClr val="bg1"/>
                </a:solidFill>
                <a:latin typeface="Corbel"/>
                <a:cs typeface="Corbel"/>
              </a:rPr>
              <a:t>their  </a:t>
            </a:r>
            <a:r>
              <a:rPr sz="2800" spc="-5" dirty="0">
                <a:solidFill>
                  <a:schemeClr val="bg1"/>
                </a:solidFill>
                <a:latin typeface="Corbel"/>
                <a:cs typeface="Corbel"/>
              </a:rPr>
              <a:t>children (regardless of </a:t>
            </a:r>
            <a:r>
              <a:rPr sz="2800" spc="-10" dirty="0">
                <a:solidFill>
                  <a:schemeClr val="bg1"/>
                </a:solidFill>
                <a:latin typeface="Corbel"/>
                <a:cs typeface="Corbel"/>
              </a:rPr>
              <a:t>sex).</a:t>
            </a:r>
            <a:endParaRPr sz="2800">
              <a:solidFill>
                <a:schemeClr val="bg1"/>
              </a:solidFill>
              <a:latin typeface="Corbel"/>
              <a:cs typeface="Corbel"/>
            </a:endParaRPr>
          </a:p>
          <a:p>
            <a:pPr marL="241300" marR="285750" indent="-228600">
              <a:lnSpc>
                <a:spcPct val="100000"/>
              </a:lnSpc>
              <a:spcBef>
                <a:spcPts val="1010"/>
              </a:spcBef>
              <a:buClr>
                <a:srgbClr val="EFAC00"/>
              </a:buClr>
              <a:buSzPct val="80357"/>
              <a:buFont typeface="Wingdings"/>
              <a:buChar char=""/>
              <a:tabLst>
                <a:tab pos="241300" algn="l"/>
                <a:tab pos="2719070" algn="l"/>
              </a:tabLst>
            </a:pPr>
            <a:r>
              <a:rPr sz="2800" spc="-10" dirty="0">
                <a:solidFill>
                  <a:schemeClr val="bg1"/>
                </a:solidFill>
                <a:latin typeface="Corbel"/>
                <a:cs typeface="Corbel"/>
              </a:rPr>
              <a:t>There </a:t>
            </a:r>
            <a:r>
              <a:rPr sz="2800" spc="-5" dirty="0">
                <a:solidFill>
                  <a:schemeClr val="bg1"/>
                </a:solidFill>
                <a:latin typeface="Corbel"/>
                <a:cs typeface="Corbel"/>
              </a:rPr>
              <a:t>are few autosomal domina  </a:t>
            </a:r>
            <a:r>
              <a:rPr sz="2800" spc="-10" dirty="0">
                <a:solidFill>
                  <a:schemeClr val="bg1"/>
                </a:solidFill>
                <a:latin typeface="Corbel"/>
                <a:cs typeface="Corbel"/>
              </a:rPr>
              <a:t>human</a:t>
            </a:r>
            <a:r>
              <a:rPr sz="2800" spc="25" dirty="0">
                <a:solidFill>
                  <a:schemeClr val="bg1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chemeClr val="bg1"/>
                </a:solidFill>
                <a:latin typeface="Corbel"/>
                <a:cs typeface="Corbel"/>
              </a:rPr>
              <a:t>diseases	but </a:t>
            </a:r>
            <a:r>
              <a:rPr sz="2800" spc="-10" dirty="0">
                <a:solidFill>
                  <a:schemeClr val="bg1"/>
                </a:solidFill>
                <a:latin typeface="Corbel"/>
                <a:cs typeface="Corbel"/>
              </a:rPr>
              <a:t>some </a:t>
            </a:r>
            <a:r>
              <a:rPr sz="2800" spc="-5" dirty="0">
                <a:solidFill>
                  <a:schemeClr val="bg1"/>
                </a:solidFill>
                <a:latin typeface="Corbel"/>
                <a:cs typeface="Corbel"/>
              </a:rPr>
              <a:t>rare  traits have this inheritance</a:t>
            </a:r>
            <a:r>
              <a:rPr sz="2800" dirty="0">
                <a:solidFill>
                  <a:schemeClr val="bg1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chemeClr val="bg1"/>
                </a:solidFill>
                <a:latin typeface="Corbel"/>
                <a:cs typeface="Corbel"/>
              </a:rPr>
              <a:t>patter</a:t>
            </a:r>
            <a:endParaRPr sz="2800">
              <a:solidFill>
                <a:schemeClr val="bg1"/>
              </a:solidFill>
              <a:latin typeface="Corbel"/>
              <a:cs typeface="Corbel"/>
            </a:endParaRPr>
          </a:p>
          <a:p>
            <a:pPr marL="241300" marR="5080" indent="-228600">
              <a:lnSpc>
                <a:spcPct val="100000"/>
              </a:lnSpc>
              <a:spcBef>
                <a:spcPts val="1010"/>
              </a:spcBef>
              <a:buClr>
                <a:srgbClr val="EFAC00"/>
              </a:buClr>
              <a:buSzPct val="80357"/>
              <a:buFont typeface="Wingdings"/>
              <a:buChar char=""/>
              <a:tabLst>
                <a:tab pos="241300" algn="l"/>
              </a:tabLst>
            </a:pPr>
            <a:r>
              <a:rPr sz="2800" spc="-10" dirty="0">
                <a:solidFill>
                  <a:schemeClr val="bg1"/>
                </a:solidFill>
                <a:latin typeface="Corbel"/>
                <a:cs typeface="Corbel"/>
              </a:rPr>
              <a:t>For </a:t>
            </a:r>
            <a:r>
              <a:rPr sz="2800" spc="-5" dirty="0">
                <a:solidFill>
                  <a:schemeClr val="bg1"/>
                </a:solidFill>
                <a:latin typeface="Corbel"/>
                <a:cs typeface="Corbel"/>
              </a:rPr>
              <a:t>example: achondroplasia (a  </a:t>
            </a:r>
            <a:r>
              <a:rPr sz="2800" spc="-15" dirty="0">
                <a:solidFill>
                  <a:schemeClr val="bg1"/>
                </a:solidFill>
                <a:latin typeface="Corbel"/>
                <a:cs typeface="Corbel"/>
              </a:rPr>
              <a:t>sketelal </a:t>
            </a:r>
            <a:r>
              <a:rPr sz="2800" spc="-5" dirty="0">
                <a:solidFill>
                  <a:schemeClr val="bg1"/>
                </a:solidFill>
                <a:latin typeface="Corbel"/>
                <a:cs typeface="Corbel"/>
              </a:rPr>
              <a:t>disorder </a:t>
            </a:r>
            <a:r>
              <a:rPr sz="2800" spc="-10" dirty="0">
                <a:solidFill>
                  <a:schemeClr val="bg1"/>
                </a:solidFill>
                <a:latin typeface="Corbel"/>
                <a:cs typeface="Corbel"/>
              </a:rPr>
              <a:t>causing</a:t>
            </a:r>
            <a:r>
              <a:rPr sz="2800" spc="60" dirty="0">
                <a:solidFill>
                  <a:schemeClr val="bg1"/>
                </a:solidFill>
                <a:latin typeface="Corbel"/>
                <a:cs typeface="Corbel"/>
              </a:rPr>
              <a:t> </a:t>
            </a:r>
            <a:r>
              <a:rPr sz="2800" spc="-10" dirty="0">
                <a:solidFill>
                  <a:schemeClr val="bg1"/>
                </a:solidFill>
                <a:latin typeface="Corbel"/>
                <a:cs typeface="Corbel"/>
              </a:rPr>
              <a:t>dwarfism)</a:t>
            </a:r>
            <a:endParaRPr sz="2800">
              <a:solidFill>
                <a:schemeClr val="bg1"/>
              </a:solidFill>
              <a:latin typeface="Corbel"/>
              <a:cs typeface="Corbe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61288" y="633983"/>
            <a:ext cx="6879335" cy="4876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521452" y="2150363"/>
            <a:ext cx="3622547" cy="357835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">
              <a:lnSpc>
                <a:spcPts val="1425"/>
              </a:lnSpc>
            </a:pPr>
            <a:fld id="{81D60167-4931-47E6-BA6A-407CBD079E47}" type="slidenum">
              <a:rPr spc="-5" dirty="0"/>
              <a:pPr marL="35560">
                <a:lnSpc>
                  <a:spcPts val="1425"/>
                </a:lnSpc>
              </a:pPr>
              <a:t>22</a:t>
            </a:fld>
            <a:endParaRPr spc="-5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50163" y="262127"/>
            <a:ext cx="6609588" cy="5242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28600" y="1219200"/>
            <a:ext cx="4965700" cy="50996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5"/>
              </a:spcBef>
              <a:buClr>
                <a:srgbClr val="EFAC00"/>
              </a:buClr>
              <a:buSzPct val="79687"/>
              <a:buFont typeface="Times New Roman"/>
              <a:buChar char="•"/>
              <a:tabLst>
                <a:tab pos="241300" algn="l"/>
              </a:tabLst>
            </a:pPr>
            <a:r>
              <a:rPr sz="3200" spc="-40" dirty="0">
                <a:solidFill>
                  <a:schemeClr val="bg1"/>
                </a:solidFill>
                <a:latin typeface="Corbel"/>
                <a:cs typeface="Corbel"/>
              </a:rPr>
              <a:t>Trait </a:t>
            </a:r>
            <a:r>
              <a:rPr sz="3200" dirty="0">
                <a:solidFill>
                  <a:schemeClr val="bg1"/>
                </a:solidFill>
                <a:latin typeface="Corbel"/>
                <a:cs typeface="Corbel"/>
              </a:rPr>
              <a:t>is rare in</a:t>
            </a:r>
            <a:r>
              <a:rPr sz="3200" spc="-30" dirty="0">
                <a:solidFill>
                  <a:schemeClr val="bg1"/>
                </a:solidFill>
                <a:latin typeface="Corbel"/>
                <a:cs typeface="Corbel"/>
              </a:rPr>
              <a:t> </a:t>
            </a:r>
            <a:r>
              <a:rPr sz="3200" dirty="0">
                <a:solidFill>
                  <a:schemeClr val="bg1"/>
                </a:solidFill>
                <a:latin typeface="Corbel"/>
                <a:cs typeface="Corbel"/>
              </a:rPr>
              <a:t>pedigree</a:t>
            </a:r>
            <a:endParaRPr sz="3200">
              <a:solidFill>
                <a:schemeClr val="bg1"/>
              </a:solidFill>
              <a:latin typeface="Corbel"/>
              <a:cs typeface="Corbel"/>
            </a:endParaRPr>
          </a:p>
          <a:p>
            <a:pPr marL="241300" indent="-228600">
              <a:lnSpc>
                <a:spcPct val="100000"/>
              </a:lnSpc>
              <a:spcBef>
                <a:spcPts val="2305"/>
              </a:spcBef>
              <a:buClr>
                <a:srgbClr val="EFAC00"/>
              </a:buClr>
              <a:buSzPct val="79687"/>
              <a:buFont typeface="Times New Roman"/>
              <a:buChar char="•"/>
              <a:tabLst>
                <a:tab pos="241300" algn="l"/>
              </a:tabLst>
            </a:pPr>
            <a:r>
              <a:rPr sz="3200" spc="-45" dirty="0">
                <a:solidFill>
                  <a:schemeClr val="bg1"/>
                </a:solidFill>
                <a:latin typeface="Corbel"/>
                <a:cs typeface="Corbel"/>
              </a:rPr>
              <a:t>Trait </a:t>
            </a:r>
            <a:r>
              <a:rPr sz="3200" spc="-5" dirty="0">
                <a:solidFill>
                  <a:schemeClr val="bg1"/>
                </a:solidFill>
                <a:latin typeface="Corbel"/>
                <a:cs typeface="Corbel"/>
              </a:rPr>
              <a:t>skips</a:t>
            </a:r>
            <a:r>
              <a:rPr sz="3200" spc="10" dirty="0">
                <a:solidFill>
                  <a:schemeClr val="bg1"/>
                </a:solidFill>
                <a:latin typeface="Corbel"/>
                <a:cs typeface="Corbel"/>
              </a:rPr>
              <a:t> </a:t>
            </a:r>
            <a:r>
              <a:rPr sz="3200" dirty="0">
                <a:solidFill>
                  <a:schemeClr val="bg1"/>
                </a:solidFill>
                <a:latin typeface="Corbel"/>
                <a:cs typeface="Corbel"/>
              </a:rPr>
              <a:t>generations</a:t>
            </a:r>
            <a:endParaRPr sz="3200">
              <a:solidFill>
                <a:schemeClr val="bg1"/>
              </a:solidFill>
              <a:latin typeface="Corbel"/>
              <a:cs typeface="Corbel"/>
            </a:endParaRPr>
          </a:p>
          <a:p>
            <a:pPr marL="241300" marR="462280" indent="-228600">
              <a:lnSpc>
                <a:spcPct val="100000"/>
              </a:lnSpc>
              <a:spcBef>
                <a:spcPts val="2310"/>
              </a:spcBef>
              <a:buClr>
                <a:srgbClr val="EFAC00"/>
              </a:buClr>
              <a:buSzPct val="79687"/>
              <a:buFont typeface="Times New Roman"/>
              <a:buChar char="•"/>
              <a:tabLst>
                <a:tab pos="241300" algn="l"/>
              </a:tabLst>
            </a:pPr>
            <a:r>
              <a:rPr sz="3200" spc="-5" dirty="0">
                <a:solidFill>
                  <a:schemeClr val="bg1"/>
                </a:solidFill>
                <a:latin typeface="Corbel"/>
                <a:cs typeface="Corbel"/>
              </a:rPr>
              <a:t>Affected </a:t>
            </a:r>
            <a:r>
              <a:rPr sz="3200" dirty="0">
                <a:solidFill>
                  <a:schemeClr val="bg1"/>
                </a:solidFill>
                <a:latin typeface="Corbel"/>
                <a:cs typeface="Corbel"/>
              </a:rPr>
              <a:t>fathers DO</a:t>
            </a:r>
            <a:r>
              <a:rPr sz="3200" spc="-110" dirty="0">
                <a:solidFill>
                  <a:schemeClr val="bg1"/>
                </a:solidFill>
                <a:latin typeface="Corbel"/>
                <a:cs typeface="Corbel"/>
              </a:rPr>
              <a:t> </a:t>
            </a:r>
            <a:r>
              <a:rPr sz="3200" spc="-25" dirty="0">
                <a:solidFill>
                  <a:schemeClr val="bg1"/>
                </a:solidFill>
                <a:latin typeface="Corbel"/>
                <a:cs typeface="Corbel"/>
              </a:rPr>
              <a:t>NOT  </a:t>
            </a:r>
            <a:r>
              <a:rPr sz="3200" dirty="0">
                <a:solidFill>
                  <a:schemeClr val="bg1"/>
                </a:solidFill>
                <a:latin typeface="Corbel"/>
                <a:cs typeface="Corbel"/>
              </a:rPr>
              <a:t>pass </a:t>
            </a:r>
            <a:r>
              <a:rPr sz="3200" spc="-5" dirty="0">
                <a:solidFill>
                  <a:schemeClr val="bg1"/>
                </a:solidFill>
                <a:latin typeface="Corbel"/>
                <a:cs typeface="Corbel"/>
              </a:rPr>
              <a:t>to their</a:t>
            </a:r>
            <a:r>
              <a:rPr sz="3200" spc="-35" dirty="0">
                <a:solidFill>
                  <a:schemeClr val="bg1"/>
                </a:solidFill>
                <a:latin typeface="Corbel"/>
                <a:cs typeface="Corbel"/>
              </a:rPr>
              <a:t> </a:t>
            </a:r>
            <a:r>
              <a:rPr sz="3200" spc="-5" dirty="0">
                <a:solidFill>
                  <a:schemeClr val="bg1"/>
                </a:solidFill>
                <a:latin typeface="Corbel"/>
                <a:cs typeface="Corbel"/>
              </a:rPr>
              <a:t>sons</a:t>
            </a:r>
            <a:endParaRPr sz="3200">
              <a:solidFill>
                <a:schemeClr val="bg1"/>
              </a:solidFill>
              <a:latin typeface="Corbel"/>
              <a:cs typeface="Corbel"/>
            </a:endParaRPr>
          </a:p>
          <a:p>
            <a:pPr marL="241300" marR="1058545" indent="-228600">
              <a:lnSpc>
                <a:spcPct val="100000"/>
              </a:lnSpc>
              <a:spcBef>
                <a:spcPts val="2300"/>
              </a:spcBef>
              <a:buClr>
                <a:srgbClr val="EFAC00"/>
              </a:buClr>
              <a:buSzPct val="79687"/>
              <a:buFont typeface="Times New Roman"/>
              <a:buChar char="•"/>
              <a:tabLst>
                <a:tab pos="241300" algn="l"/>
              </a:tabLst>
            </a:pPr>
            <a:r>
              <a:rPr sz="3200" dirty="0">
                <a:solidFill>
                  <a:schemeClr val="bg1"/>
                </a:solidFill>
                <a:latin typeface="Corbel"/>
                <a:cs typeface="Corbel"/>
              </a:rPr>
              <a:t>Males are more </a:t>
            </a:r>
            <a:r>
              <a:rPr sz="3200" spc="-5" dirty="0">
                <a:solidFill>
                  <a:schemeClr val="bg1"/>
                </a:solidFill>
                <a:latin typeface="Corbel"/>
                <a:cs typeface="Corbel"/>
              </a:rPr>
              <a:t>often  </a:t>
            </a:r>
            <a:r>
              <a:rPr sz="3200" dirty="0">
                <a:solidFill>
                  <a:schemeClr val="bg1"/>
                </a:solidFill>
                <a:latin typeface="Corbel"/>
                <a:cs typeface="Corbel"/>
              </a:rPr>
              <a:t>affected </a:t>
            </a:r>
            <a:r>
              <a:rPr sz="3200" spc="-5" dirty="0">
                <a:solidFill>
                  <a:schemeClr val="bg1"/>
                </a:solidFill>
                <a:latin typeface="Corbel"/>
                <a:cs typeface="Corbel"/>
              </a:rPr>
              <a:t>than</a:t>
            </a:r>
            <a:r>
              <a:rPr sz="3200" spc="-130" dirty="0">
                <a:solidFill>
                  <a:schemeClr val="bg1"/>
                </a:solidFill>
                <a:latin typeface="Corbel"/>
                <a:cs typeface="Corbel"/>
              </a:rPr>
              <a:t> </a:t>
            </a:r>
            <a:r>
              <a:rPr sz="3200" dirty="0">
                <a:solidFill>
                  <a:schemeClr val="bg1"/>
                </a:solidFill>
                <a:latin typeface="Corbel"/>
                <a:cs typeface="Corbel"/>
              </a:rPr>
              <a:t>females</a:t>
            </a:r>
            <a:endParaRPr sz="3200">
              <a:solidFill>
                <a:schemeClr val="bg1"/>
              </a:solidFill>
              <a:latin typeface="Corbel"/>
              <a:cs typeface="Corbel"/>
            </a:endParaRPr>
          </a:p>
          <a:p>
            <a:pPr marL="241300" marR="5080" indent="-228600">
              <a:lnSpc>
                <a:spcPct val="100000"/>
              </a:lnSpc>
              <a:spcBef>
                <a:spcPts val="2310"/>
              </a:spcBef>
              <a:buClr>
                <a:srgbClr val="EFAC00"/>
              </a:buClr>
              <a:buSzPct val="79687"/>
              <a:buFont typeface="Times New Roman"/>
              <a:buChar char="•"/>
              <a:tabLst>
                <a:tab pos="241300" algn="l"/>
              </a:tabLst>
            </a:pPr>
            <a:r>
              <a:rPr sz="3200" spc="-5" dirty="0">
                <a:solidFill>
                  <a:schemeClr val="bg1"/>
                </a:solidFill>
                <a:latin typeface="Corbel"/>
                <a:cs typeface="Corbel"/>
              </a:rPr>
              <a:t>Females </a:t>
            </a:r>
            <a:r>
              <a:rPr sz="3200" dirty="0">
                <a:solidFill>
                  <a:schemeClr val="bg1"/>
                </a:solidFill>
                <a:latin typeface="Corbel"/>
                <a:cs typeface="Corbel"/>
              </a:rPr>
              <a:t>are </a:t>
            </a:r>
            <a:r>
              <a:rPr sz="3200" spc="-5" dirty="0">
                <a:solidFill>
                  <a:schemeClr val="bg1"/>
                </a:solidFill>
                <a:latin typeface="Corbel"/>
                <a:cs typeface="Corbel"/>
              </a:rPr>
              <a:t>carriers</a:t>
            </a:r>
            <a:r>
              <a:rPr sz="3200" spc="-114" dirty="0">
                <a:solidFill>
                  <a:schemeClr val="bg1"/>
                </a:solidFill>
                <a:latin typeface="Corbel"/>
                <a:cs typeface="Corbel"/>
              </a:rPr>
              <a:t> </a:t>
            </a:r>
            <a:r>
              <a:rPr sz="3200" dirty="0">
                <a:solidFill>
                  <a:schemeClr val="bg1"/>
                </a:solidFill>
                <a:latin typeface="Corbel"/>
                <a:cs typeface="Corbel"/>
              </a:rPr>
              <a:t>(passed  from mom </a:t>
            </a:r>
            <a:r>
              <a:rPr sz="3200" spc="-5" dirty="0">
                <a:solidFill>
                  <a:schemeClr val="bg1"/>
                </a:solidFill>
                <a:latin typeface="Corbel"/>
                <a:cs typeface="Corbel"/>
              </a:rPr>
              <a:t>to</a:t>
            </a:r>
            <a:r>
              <a:rPr sz="3200" spc="-30" dirty="0">
                <a:solidFill>
                  <a:schemeClr val="bg1"/>
                </a:solidFill>
                <a:latin typeface="Corbel"/>
                <a:cs typeface="Corbel"/>
              </a:rPr>
              <a:t> </a:t>
            </a:r>
            <a:r>
              <a:rPr sz="3200" spc="-20" dirty="0">
                <a:solidFill>
                  <a:schemeClr val="bg1"/>
                </a:solidFill>
                <a:latin typeface="Corbel"/>
                <a:cs typeface="Corbel"/>
              </a:rPr>
              <a:t>son)</a:t>
            </a:r>
            <a:endParaRPr sz="3200">
              <a:solidFill>
                <a:schemeClr val="bg1"/>
              </a:solidFill>
              <a:latin typeface="Corbel"/>
              <a:cs typeface="Corbe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048511" y="2115311"/>
            <a:ext cx="4025383" cy="308670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">
              <a:lnSpc>
                <a:spcPts val="1425"/>
              </a:lnSpc>
            </a:pPr>
            <a:fld id="{81D60167-4931-47E6-BA6A-407CBD079E47}" type="slidenum">
              <a:rPr spc="-5" dirty="0"/>
              <a:pPr marL="35560">
                <a:lnSpc>
                  <a:spcPts val="1425"/>
                </a:lnSpc>
              </a:pPr>
              <a:t>23</a:t>
            </a:fld>
            <a:endParaRPr spc="-5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50163" y="259079"/>
            <a:ext cx="6774180" cy="5242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8662543" y="6552996"/>
            <a:ext cx="19621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3E3E3E"/>
                </a:solidFill>
                <a:latin typeface="Arial"/>
                <a:cs typeface="Arial"/>
              </a:rPr>
              <a:t>12</a:t>
            </a:r>
            <a:endParaRPr sz="1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28600" y="1219200"/>
            <a:ext cx="5637785" cy="45948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0"/>
              </a:spcBef>
              <a:buFont typeface="Times New Roman"/>
              <a:buChar char="•"/>
              <a:tabLst>
                <a:tab pos="241300" algn="l"/>
              </a:tabLst>
            </a:pPr>
            <a:r>
              <a:rPr sz="2400" spc="-20" dirty="0">
                <a:solidFill>
                  <a:schemeClr val="bg1"/>
                </a:solidFill>
                <a:latin typeface="Arial"/>
                <a:cs typeface="Arial"/>
              </a:rPr>
              <a:t>Trait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is 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common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in</a:t>
            </a:r>
            <a:r>
              <a:rPr sz="2400" spc="1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pedigree</a:t>
            </a:r>
            <a:endParaRPr sz="2400">
              <a:solidFill>
                <a:schemeClr val="bg1"/>
              </a:solidFill>
              <a:latin typeface="Arial"/>
              <a:cs typeface="Arial"/>
            </a:endParaRPr>
          </a:p>
          <a:p>
            <a:pPr marL="241300" marR="1075055" indent="-228600">
              <a:lnSpc>
                <a:spcPct val="100000"/>
              </a:lnSpc>
              <a:spcBef>
                <a:spcPts val="1730"/>
              </a:spcBef>
              <a:buFont typeface="Times New Roman"/>
              <a:buChar char="•"/>
              <a:tabLst>
                <a:tab pos="241300" algn="l"/>
              </a:tabLst>
            </a:pPr>
            <a:r>
              <a:rPr sz="2400" spc="-10" dirty="0">
                <a:solidFill>
                  <a:schemeClr val="bg1"/>
                </a:solidFill>
                <a:latin typeface="Arial"/>
                <a:cs typeface="Arial"/>
              </a:rPr>
              <a:t>Affected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fathers 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pass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to 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ALL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of</a:t>
            </a:r>
            <a:r>
              <a:rPr sz="2400" spc="-275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their  daughters</a:t>
            </a:r>
            <a:endParaRPr sz="2400">
              <a:solidFill>
                <a:schemeClr val="bg1"/>
              </a:solidFill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1730"/>
              </a:spcBef>
              <a:buFont typeface="Times New Roman"/>
              <a:buChar char="•"/>
              <a:tabLst>
                <a:tab pos="241300" algn="l"/>
              </a:tabLst>
            </a:pP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Males and females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are 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equally likely</a:t>
            </a:r>
            <a:r>
              <a:rPr sz="2400" spc="8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to</a:t>
            </a:r>
            <a:endParaRPr sz="2400">
              <a:solidFill>
                <a:schemeClr val="bg1"/>
              </a:solidFill>
              <a:latin typeface="Arial"/>
              <a:cs typeface="Arial"/>
            </a:endParaRPr>
          </a:p>
          <a:p>
            <a:pPr marL="241300">
              <a:lnSpc>
                <a:spcPct val="100000"/>
              </a:lnSpc>
            </a:pP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be </a:t>
            </a:r>
            <a:r>
              <a:rPr sz="2400" spc="-10" dirty="0">
                <a:solidFill>
                  <a:schemeClr val="bg1"/>
                </a:solidFill>
                <a:latin typeface="Arial"/>
                <a:cs typeface="Arial"/>
              </a:rPr>
              <a:t>affected</a:t>
            </a:r>
            <a:endParaRPr sz="2400">
              <a:solidFill>
                <a:schemeClr val="bg1"/>
              </a:solidFill>
              <a:latin typeface="Arial"/>
              <a:cs typeface="Arial"/>
            </a:endParaRPr>
          </a:p>
          <a:p>
            <a:pPr marL="241300" marR="220979" indent="-228600">
              <a:lnSpc>
                <a:spcPct val="100000"/>
              </a:lnSpc>
              <a:spcBef>
                <a:spcPts val="1985"/>
              </a:spcBef>
              <a:buFont typeface="Times New Roman"/>
              <a:buChar char="•"/>
              <a:tabLst>
                <a:tab pos="241300" algn="l"/>
              </a:tabLst>
            </a:pP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X-linked dominant diseases are extremely  unusual</a:t>
            </a:r>
            <a:endParaRPr sz="2400">
              <a:solidFill>
                <a:schemeClr val="bg1"/>
              </a:solidFill>
              <a:latin typeface="Arial"/>
              <a:cs typeface="Arial"/>
            </a:endParaRPr>
          </a:p>
          <a:p>
            <a:pPr marL="241300" marR="5080" indent="-228600">
              <a:lnSpc>
                <a:spcPct val="100000"/>
              </a:lnSpc>
              <a:spcBef>
                <a:spcPts val="1730"/>
              </a:spcBef>
              <a:buFont typeface="Times New Roman"/>
              <a:buChar char="•"/>
              <a:tabLst>
                <a:tab pos="241300" algn="l"/>
              </a:tabLst>
            </a:pP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Often, they are 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lethal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(before 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birth)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in</a:t>
            </a:r>
            <a:r>
              <a:rPr sz="2400" spc="-45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males  and only seen in females ex. incontinentia  pigmenti (skin</a:t>
            </a:r>
            <a:r>
              <a:rPr sz="2400" spc="2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lesions)</a:t>
            </a:r>
            <a:endParaRPr sz="240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04800" y="6172200"/>
            <a:ext cx="494797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solidFill>
                  <a:schemeClr val="bg1"/>
                </a:solidFill>
                <a:latin typeface="Arial"/>
                <a:cs typeface="Arial"/>
              </a:rPr>
              <a:t>ex. 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X-linked rickets (bone</a:t>
            </a:r>
            <a:r>
              <a:rPr sz="2400" spc="6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lesions</a:t>
            </a:r>
            <a:r>
              <a:rPr sz="2000" spc="-5" dirty="0">
                <a:solidFill>
                  <a:schemeClr val="bg1"/>
                </a:solidFill>
                <a:latin typeface="Arial"/>
                <a:cs typeface="Arial"/>
              </a:rPr>
              <a:t>)</a:t>
            </a:r>
            <a:endParaRPr sz="200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884678" y="1750029"/>
            <a:ext cx="3172405" cy="230659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50163" y="562355"/>
            <a:ext cx="5109972" cy="4175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04800" y="1524000"/>
            <a:ext cx="4046982" cy="4263860"/>
          </a:xfrm>
          <a:prstGeom prst="rect">
            <a:avLst/>
          </a:prstGeom>
        </p:spPr>
        <p:txBody>
          <a:bodyPr vert="horz" wrap="square" lIns="0" tIns="97155" rIns="0" bIns="0" rtlCol="0">
            <a:spAutoFit/>
          </a:bodyPr>
          <a:lstStyle/>
          <a:p>
            <a:pPr marL="332740" marR="172085" indent="-320040">
              <a:lnSpc>
                <a:spcPct val="80000"/>
              </a:lnSpc>
              <a:spcBef>
                <a:spcPts val="765"/>
              </a:spcBef>
              <a:buClr>
                <a:srgbClr val="EFAC00"/>
              </a:buClr>
              <a:buSzPct val="80357"/>
              <a:buFont typeface="Wingdings"/>
              <a:buChar char=""/>
              <a:tabLst>
                <a:tab pos="332740" algn="l"/>
                <a:tab pos="333375" algn="l"/>
              </a:tabLst>
            </a:pPr>
            <a:r>
              <a:rPr sz="2800" spc="-35" dirty="0">
                <a:solidFill>
                  <a:schemeClr val="bg1"/>
                </a:solidFill>
                <a:latin typeface="Corbel"/>
                <a:cs typeface="Corbel"/>
              </a:rPr>
              <a:t>Traits </a:t>
            </a:r>
            <a:r>
              <a:rPr sz="2800" spc="-5" dirty="0">
                <a:solidFill>
                  <a:schemeClr val="bg1"/>
                </a:solidFill>
                <a:latin typeface="Corbel"/>
                <a:cs typeface="Corbel"/>
              </a:rPr>
              <a:t>on </a:t>
            </a:r>
            <a:r>
              <a:rPr sz="2800" spc="-10" dirty="0">
                <a:solidFill>
                  <a:schemeClr val="bg1"/>
                </a:solidFill>
                <a:latin typeface="Corbel"/>
                <a:cs typeface="Corbel"/>
              </a:rPr>
              <a:t>the </a:t>
            </a:r>
            <a:r>
              <a:rPr sz="2800" spc="-5" dirty="0">
                <a:solidFill>
                  <a:schemeClr val="bg1"/>
                </a:solidFill>
                <a:latin typeface="Corbel"/>
                <a:cs typeface="Corbel"/>
              </a:rPr>
              <a:t>Y  </a:t>
            </a:r>
            <a:r>
              <a:rPr sz="2800" spc="-10" dirty="0">
                <a:solidFill>
                  <a:schemeClr val="bg1"/>
                </a:solidFill>
                <a:latin typeface="Corbel"/>
                <a:cs typeface="Corbel"/>
              </a:rPr>
              <a:t>chromosome </a:t>
            </a:r>
            <a:r>
              <a:rPr sz="2800" spc="-5" dirty="0">
                <a:solidFill>
                  <a:schemeClr val="bg1"/>
                </a:solidFill>
                <a:latin typeface="Corbel"/>
                <a:cs typeface="Corbel"/>
              </a:rPr>
              <a:t>are </a:t>
            </a:r>
            <a:r>
              <a:rPr sz="2800" spc="-10" dirty="0">
                <a:solidFill>
                  <a:schemeClr val="bg1"/>
                </a:solidFill>
                <a:latin typeface="Corbel"/>
                <a:cs typeface="Corbel"/>
              </a:rPr>
              <a:t>only  </a:t>
            </a:r>
            <a:r>
              <a:rPr sz="2800" spc="-5" dirty="0">
                <a:solidFill>
                  <a:schemeClr val="bg1"/>
                </a:solidFill>
                <a:latin typeface="Corbel"/>
                <a:cs typeface="Corbel"/>
              </a:rPr>
              <a:t>found in males, </a:t>
            </a:r>
            <a:r>
              <a:rPr sz="2800" spc="-10" dirty="0">
                <a:solidFill>
                  <a:schemeClr val="bg1"/>
                </a:solidFill>
                <a:latin typeface="Corbel"/>
                <a:cs typeface="Corbel"/>
              </a:rPr>
              <a:t>never  </a:t>
            </a:r>
            <a:r>
              <a:rPr sz="2800" spc="-5" dirty="0">
                <a:solidFill>
                  <a:schemeClr val="bg1"/>
                </a:solidFill>
                <a:latin typeface="Corbel"/>
                <a:cs typeface="Corbel"/>
              </a:rPr>
              <a:t>in</a:t>
            </a:r>
            <a:r>
              <a:rPr sz="2800" spc="-10" dirty="0">
                <a:solidFill>
                  <a:schemeClr val="bg1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chemeClr val="bg1"/>
                </a:solidFill>
                <a:latin typeface="Corbel"/>
                <a:cs typeface="Corbel"/>
              </a:rPr>
              <a:t>females.</a:t>
            </a:r>
            <a:endParaRPr sz="2800">
              <a:solidFill>
                <a:schemeClr val="bg1"/>
              </a:solidFill>
              <a:latin typeface="Corbel"/>
              <a:cs typeface="Corbel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EFAC00"/>
              </a:buClr>
              <a:buFont typeface="Wingdings"/>
              <a:buChar char=""/>
            </a:pPr>
            <a:endParaRPr sz="230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marL="332740" marR="226060" indent="-320040">
              <a:lnSpc>
                <a:spcPts val="2690"/>
              </a:lnSpc>
              <a:buClr>
                <a:srgbClr val="EFAC00"/>
              </a:buClr>
              <a:buSzPct val="80357"/>
              <a:buFont typeface="Wingdings"/>
              <a:buChar char=""/>
              <a:tabLst>
                <a:tab pos="332740" algn="l"/>
                <a:tab pos="333375" algn="l"/>
              </a:tabLst>
            </a:pPr>
            <a:r>
              <a:rPr sz="2800" spc="-5" dirty="0">
                <a:solidFill>
                  <a:schemeClr val="bg1"/>
                </a:solidFill>
                <a:latin typeface="Corbel"/>
                <a:cs typeface="Corbel"/>
              </a:rPr>
              <a:t>The father’s traits are  passed to all</a:t>
            </a:r>
            <a:r>
              <a:rPr sz="2800" spc="20" dirty="0">
                <a:solidFill>
                  <a:schemeClr val="bg1"/>
                </a:solidFill>
                <a:latin typeface="Corbel"/>
                <a:cs typeface="Corbel"/>
              </a:rPr>
              <a:t> </a:t>
            </a:r>
            <a:r>
              <a:rPr sz="2800" spc="-10" dirty="0">
                <a:solidFill>
                  <a:schemeClr val="bg1"/>
                </a:solidFill>
                <a:latin typeface="Corbel"/>
                <a:cs typeface="Corbel"/>
              </a:rPr>
              <a:t>sons.</a:t>
            </a:r>
            <a:endParaRPr sz="2800">
              <a:solidFill>
                <a:schemeClr val="bg1"/>
              </a:solidFill>
              <a:latin typeface="Corbel"/>
              <a:cs typeface="Corbel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EFAC00"/>
              </a:buClr>
              <a:buFont typeface="Wingdings"/>
              <a:buChar char=""/>
            </a:pPr>
            <a:endParaRPr sz="235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marL="332740" marR="5080" indent="-320040">
              <a:lnSpc>
                <a:spcPct val="80000"/>
              </a:lnSpc>
              <a:buClr>
                <a:srgbClr val="EFAC00"/>
              </a:buClr>
              <a:buSzPct val="80357"/>
              <a:buFont typeface="Wingdings"/>
              <a:buChar char=""/>
              <a:tabLst>
                <a:tab pos="332740" algn="l"/>
                <a:tab pos="333375" algn="l"/>
              </a:tabLst>
            </a:pPr>
            <a:r>
              <a:rPr sz="2800" spc="-10" dirty="0">
                <a:solidFill>
                  <a:schemeClr val="bg1"/>
                </a:solidFill>
                <a:latin typeface="Corbel"/>
                <a:cs typeface="Corbel"/>
              </a:rPr>
              <a:t>Dominance </a:t>
            </a:r>
            <a:r>
              <a:rPr sz="2800" spc="-5" dirty="0">
                <a:solidFill>
                  <a:schemeClr val="bg1"/>
                </a:solidFill>
                <a:latin typeface="Corbel"/>
                <a:cs typeface="Corbel"/>
              </a:rPr>
              <a:t>is  irrelevant: there is </a:t>
            </a:r>
            <a:r>
              <a:rPr sz="2800" spc="-10" dirty="0">
                <a:solidFill>
                  <a:schemeClr val="bg1"/>
                </a:solidFill>
                <a:latin typeface="Corbel"/>
                <a:cs typeface="Corbel"/>
              </a:rPr>
              <a:t>only  </a:t>
            </a:r>
            <a:r>
              <a:rPr sz="2800" spc="-5" dirty="0">
                <a:solidFill>
                  <a:schemeClr val="bg1"/>
                </a:solidFill>
                <a:latin typeface="Corbel"/>
                <a:cs typeface="Corbel"/>
              </a:rPr>
              <a:t>1 </a:t>
            </a:r>
            <a:r>
              <a:rPr sz="2800" spc="-10" dirty="0">
                <a:solidFill>
                  <a:schemeClr val="bg1"/>
                </a:solidFill>
                <a:latin typeface="Corbel"/>
                <a:cs typeface="Corbel"/>
              </a:rPr>
              <a:t>copy </a:t>
            </a:r>
            <a:r>
              <a:rPr sz="2800" spc="-5" dirty="0">
                <a:solidFill>
                  <a:schemeClr val="bg1"/>
                </a:solidFill>
                <a:latin typeface="Corbel"/>
                <a:cs typeface="Corbel"/>
              </a:rPr>
              <a:t>of each</a:t>
            </a:r>
            <a:r>
              <a:rPr sz="2800" spc="-330" dirty="0">
                <a:solidFill>
                  <a:schemeClr val="bg1"/>
                </a:solidFill>
                <a:latin typeface="Corbel"/>
                <a:cs typeface="Corbel"/>
              </a:rPr>
              <a:t> </a:t>
            </a:r>
            <a:r>
              <a:rPr sz="2800" spc="-15" dirty="0">
                <a:solidFill>
                  <a:schemeClr val="bg1"/>
                </a:solidFill>
                <a:latin typeface="Corbel"/>
                <a:cs typeface="Corbel"/>
              </a:rPr>
              <a:t>Y-linked  </a:t>
            </a:r>
            <a:r>
              <a:rPr sz="2800" spc="-5" dirty="0">
                <a:solidFill>
                  <a:schemeClr val="bg1"/>
                </a:solidFill>
                <a:latin typeface="Corbel"/>
                <a:cs typeface="Corbel"/>
              </a:rPr>
              <a:t>gene</a:t>
            </a:r>
            <a:r>
              <a:rPr sz="2800" spc="-10" dirty="0">
                <a:solidFill>
                  <a:schemeClr val="bg1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chemeClr val="bg1"/>
                </a:solidFill>
                <a:latin typeface="Corbel"/>
                <a:cs typeface="Corbel"/>
              </a:rPr>
              <a:t>(hemizygous).</a:t>
            </a:r>
            <a:endParaRPr sz="2800">
              <a:solidFill>
                <a:schemeClr val="bg1"/>
              </a:solidFill>
              <a:latin typeface="Corbel"/>
              <a:cs typeface="Corbe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662543" y="6552996"/>
            <a:ext cx="19621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3E3E3E"/>
                </a:solidFill>
                <a:latin typeface="Arial"/>
                <a:cs typeface="Arial"/>
              </a:rPr>
              <a:t>13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707296" y="2301349"/>
            <a:ext cx="3949023" cy="364377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89787" y="562355"/>
            <a:ext cx="5015484" cy="4175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04800" y="1786889"/>
            <a:ext cx="3980941" cy="3140710"/>
          </a:xfrm>
          <a:prstGeom prst="rect">
            <a:avLst/>
          </a:prstGeom>
        </p:spPr>
        <p:txBody>
          <a:bodyPr vert="horz" wrap="square" lIns="0" tIns="54610" rIns="0" bIns="0" rtlCol="0">
            <a:spAutoFit/>
          </a:bodyPr>
          <a:lstStyle/>
          <a:p>
            <a:pPr marL="332740" marR="74295" indent="-320040">
              <a:lnSpc>
                <a:spcPct val="90000"/>
              </a:lnSpc>
              <a:spcBef>
                <a:spcPts val="430"/>
              </a:spcBef>
              <a:buClr>
                <a:srgbClr val="EFAC00"/>
              </a:buClr>
              <a:buSzPct val="80357"/>
              <a:buFont typeface="Wingdings"/>
              <a:buChar char=""/>
              <a:tabLst>
                <a:tab pos="332740" algn="l"/>
                <a:tab pos="333375" algn="l"/>
              </a:tabLst>
            </a:pPr>
            <a:r>
              <a:rPr sz="2800" spc="-5" dirty="0">
                <a:solidFill>
                  <a:schemeClr val="bg1"/>
                </a:solidFill>
                <a:latin typeface="Corbel"/>
                <a:cs typeface="Corbel"/>
              </a:rPr>
              <a:t>Mitochondria are </a:t>
            </a:r>
            <a:r>
              <a:rPr sz="2800" spc="-10" dirty="0">
                <a:solidFill>
                  <a:schemeClr val="bg1"/>
                </a:solidFill>
                <a:latin typeface="Corbel"/>
                <a:cs typeface="Corbel"/>
              </a:rPr>
              <a:t>only  </a:t>
            </a:r>
            <a:r>
              <a:rPr sz="2800" spc="-5" dirty="0">
                <a:solidFill>
                  <a:schemeClr val="bg1"/>
                </a:solidFill>
                <a:latin typeface="Corbel"/>
                <a:cs typeface="Corbel"/>
              </a:rPr>
              <a:t>inherited from </a:t>
            </a:r>
            <a:r>
              <a:rPr sz="2800" spc="-10" dirty="0">
                <a:solidFill>
                  <a:schemeClr val="bg1"/>
                </a:solidFill>
                <a:latin typeface="Corbel"/>
                <a:cs typeface="Corbel"/>
              </a:rPr>
              <a:t>the  </a:t>
            </a:r>
            <a:r>
              <a:rPr sz="2800" spc="-25" dirty="0">
                <a:solidFill>
                  <a:schemeClr val="bg1"/>
                </a:solidFill>
                <a:latin typeface="Corbel"/>
                <a:cs typeface="Corbel"/>
              </a:rPr>
              <a:t>mother.</a:t>
            </a:r>
            <a:endParaRPr sz="2800">
              <a:solidFill>
                <a:schemeClr val="bg1"/>
              </a:solidFill>
              <a:latin typeface="Corbel"/>
              <a:cs typeface="Corbel"/>
            </a:endParaRPr>
          </a:p>
          <a:p>
            <a:pPr marL="12700">
              <a:lnSpc>
                <a:spcPts val="2585"/>
              </a:lnSpc>
              <a:spcBef>
                <a:spcPts val="215"/>
              </a:spcBef>
            </a:pPr>
            <a:endParaRPr sz="2250">
              <a:solidFill>
                <a:schemeClr val="bg1"/>
              </a:solidFill>
              <a:latin typeface="Wingdings"/>
              <a:cs typeface="Wingdings"/>
            </a:endParaRPr>
          </a:p>
          <a:p>
            <a:pPr marL="332740" marR="5080" indent="-320040">
              <a:lnSpc>
                <a:spcPct val="90000"/>
              </a:lnSpc>
              <a:spcBef>
                <a:spcPts val="220"/>
              </a:spcBef>
              <a:buClr>
                <a:srgbClr val="EFAC00"/>
              </a:buClr>
              <a:buSzPct val="80357"/>
              <a:buFont typeface="Wingdings"/>
              <a:buChar char=""/>
              <a:tabLst>
                <a:tab pos="332740" algn="l"/>
                <a:tab pos="333375" algn="l"/>
              </a:tabLst>
            </a:pPr>
            <a:r>
              <a:rPr sz="2800" spc="-5" dirty="0">
                <a:solidFill>
                  <a:schemeClr val="bg1"/>
                </a:solidFill>
                <a:latin typeface="Corbel"/>
                <a:cs typeface="Corbel"/>
              </a:rPr>
              <a:t>If a female has a  mitochondrial </a:t>
            </a:r>
            <a:r>
              <a:rPr sz="2800" spc="-10" dirty="0">
                <a:solidFill>
                  <a:schemeClr val="bg1"/>
                </a:solidFill>
                <a:latin typeface="Corbel"/>
                <a:cs typeface="Corbel"/>
              </a:rPr>
              <a:t>trait, </a:t>
            </a:r>
            <a:r>
              <a:rPr sz="2800" spc="-5" dirty="0">
                <a:solidFill>
                  <a:schemeClr val="bg1"/>
                </a:solidFill>
                <a:latin typeface="Corbel"/>
                <a:cs typeface="Corbel"/>
              </a:rPr>
              <a:t>all  of </a:t>
            </a:r>
            <a:r>
              <a:rPr sz="2800" spc="-10" dirty="0">
                <a:solidFill>
                  <a:schemeClr val="bg1"/>
                </a:solidFill>
                <a:latin typeface="Corbel"/>
                <a:cs typeface="Corbel"/>
              </a:rPr>
              <a:t>her </a:t>
            </a:r>
            <a:r>
              <a:rPr sz="2800" spc="-5" dirty="0">
                <a:solidFill>
                  <a:schemeClr val="bg1"/>
                </a:solidFill>
                <a:latin typeface="Corbel"/>
                <a:cs typeface="Corbel"/>
              </a:rPr>
              <a:t>offspring inherit  it.</a:t>
            </a:r>
            <a:endParaRPr sz="2800">
              <a:solidFill>
                <a:schemeClr val="bg1"/>
              </a:solidFill>
              <a:latin typeface="Corbel"/>
              <a:cs typeface="Corbe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81000" y="4953000"/>
            <a:ext cx="3688841" cy="1604010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332740" marR="5080" indent="-320040">
              <a:lnSpc>
                <a:spcPts val="3020"/>
              </a:lnSpc>
              <a:spcBef>
                <a:spcPts val="480"/>
              </a:spcBef>
              <a:buClr>
                <a:srgbClr val="EFAC00"/>
              </a:buClr>
              <a:buSzPct val="80357"/>
              <a:buFont typeface="Wingdings"/>
              <a:buChar char=""/>
              <a:tabLst>
                <a:tab pos="332740" algn="l"/>
                <a:tab pos="333375" algn="l"/>
              </a:tabLst>
            </a:pPr>
            <a:r>
              <a:rPr sz="2800" spc="-5" dirty="0">
                <a:solidFill>
                  <a:schemeClr val="bg1"/>
                </a:solidFill>
                <a:latin typeface="Corbel"/>
                <a:cs typeface="Corbel"/>
              </a:rPr>
              <a:t>If a male </a:t>
            </a:r>
            <a:r>
              <a:rPr sz="2800" spc="-10" dirty="0">
                <a:solidFill>
                  <a:schemeClr val="bg1"/>
                </a:solidFill>
                <a:latin typeface="Corbel"/>
                <a:cs typeface="Corbel"/>
              </a:rPr>
              <a:t>has </a:t>
            </a:r>
            <a:r>
              <a:rPr sz="2800" spc="-5" dirty="0">
                <a:solidFill>
                  <a:schemeClr val="bg1"/>
                </a:solidFill>
                <a:latin typeface="Corbel"/>
                <a:cs typeface="Corbel"/>
              </a:rPr>
              <a:t>a  mitochondrial </a:t>
            </a:r>
            <a:r>
              <a:rPr sz="2800" spc="-10" dirty="0">
                <a:solidFill>
                  <a:schemeClr val="bg1"/>
                </a:solidFill>
                <a:latin typeface="Corbel"/>
                <a:cs typeface="Corbel"/>
              </a:rPr>
              <a:t>trait,  none </a:t>
            </a:r>
            <a:r>
              <a:rPr sz="2800" spc="-5" dirty="0">
                <a:solidFill>
                  <a:schemeClr val="bg1"/>
                </a:solidFill>
                <a:latin typeface="Corbel"/>
                <a:cs typeface="Corbel"/>
              </a:rPr>
              <a:t>of his </a:t>
            </a:r>
            <a:r>
              <a:rPr sz="2800" spc="-10" dirty="0">
                <a:solidFill>
                  <a:schemeClr val="bg1"/>
                </a:solidFill>
                <a:latin typeface="Corbel"/>
                <a:cs typeface="Corbel"/>
              </a:rPr>
              <a:t>offspring  </a:t>
            </a:r>
            <a:r>
              <a:rPr sz="2800" spc="-5" dirty="0">
                <a:solidFill>
                  <a:schemeClr val="bg1"/>
                </a:solidFill>
                <a:latin typeface="Corbel"/>
                <a:cs typeface="Corbel"/>
              </a:rPr>
              <a:t>inherit</a:t>
            </a:r>
            <a:r>
              <a:rPr sz="2800" spc="-10" dirty="0">
                <a:solidFill>
                  <a:schemeClr val="bg1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chemeClr val="bg1"/>
                </a:solidFill>
                <a:latin typeface="Corbel"/>
                <a:cs typeface="Corbel"/>
              </a:rPr>
              <a:t>it.</a:t>
            </a:r>
            <a:endParaRPr sz="2800">
              <a:solidFill>
                <a:schemeClr val="bg1"/>
              </a:solidFill>
              <a:latin typeface="Corbel"/>
              <a:cs typeface="Corbe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662543" y="6552996"/>
            <a:ext cx="19621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3E3E3E"/>
                </a:solidFill>
                <a:latin typeface="Arial"/>
                <a:cs typeface="Arial"/>
              </a:rPr>
              <a:t>14</a:t>
            </a:r>
            <a:endParaRPr sz="12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690875" y="2442274"/>
            <a:ext cx="3953248" cy="349675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3436" y="1371601"/>
            <a:ext cx="8386445" cy="4592923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332740" marR="5080" indent="-320040">
              <a:lnSpc>
                <a:spcPct val="90000"/>
              </a:lnSpc>
              <a:spcBef>
                <a:spcPts val="434"/>
              </a:spcBef>
            </a:pPr>
            <a:r>
              <a:rPr sz="3200" spc="-5" dirty="0">
                <a:solidFill>
                  <a:schemeClr val="bg1"/>
                </a:solidFill>
                <a:latin typeface="Corbel"/>
                <a:cs typeface="Corbel"/>
              </a:rPr>
              <a:t>1. </a:t>
            </a:r>
            <a:r>
              <a:rPr sz="3200" spc="-10" dirty="0">
                <a:solidFill>
                  <a:schemeClr val="bg1"/>
                </a:solidFill>
                <a:latin typeface="Corbel"/>
                <a:cs typeface="Corbel"/>
              </a:rPr>
              <a:t>If </a:t>
            </a:r>
            <a:r>
              <a:rPr sz="3200" spc="-5" dirty="0">
                <a:solidFill>
                  <a:schemeClr val="bg1"/>
                </a:solidFill>
                <a:latin typeface="Corbel"/>
                <a:cs typeface="Corbel"/>
              </a:rPr>
              <a:t>two affected people have an unaffected child, it must  be a dominant pedigree: D is </a:t>
            </a:r>
            <a:r>
              <a:rPr sz="3200" spc="-10" dirty="0">
                <a:solidFill>
                  <a:schemeClr val="bg1"/>
                </a:solidFill>
                <a:latin typeface="Corbel"/>
                <a:cs typeface="Corbel"/>
              </a:rPr>
              <a:t>the </a:t>
            </a:r>
            <a:r>
              <a:rPr sz="3200" spc="-5" dirty="0">
                <a:solidFill>
                  <a:schemeClr val="bg1"/>
                </a:solidFill>
                <a:latin typeface="Corbel"/>
                <a:cs typeface="Corbel"/>
              </a:rPr>
              <a:t>dominant mutant  allele and d is </a:t>
            </a:r>
            <a:r>
              <a:rPr sz="3200" spc="-10" dirty="0">
                <a:solidFill>
                  <a:schemeClr val="bg1"/>
                </a:solidFill>
                <a:latin typeface="Corbel"/>
                <a:cs typeface="Corbel"/>
              </a:rPr>
              <a:t>the </a:t>
            </a:r>
            <a:r>
              <a:rPr sz="3200" spc="-5" dirty="0">
                <a:solidFill>
                  <a:schemeClr val="bg1"/>
                </a:solidFill>
                <a:latin typeface="Corbel"/>
                <a:cs typeface="Corbel"/>
              </a:rPr>
              <a:t>recessive wild type allele. Both  parents are Dd and the normal child is</a:t>
            </a:r>
            <a:r>
              <a:rPr sz="3200" spc="40" dirty="0">
                <a:solidFill>
                  <a:schemeClr val="bg1"/>
                </a:solidFill>
                <a:latin typeface="Corbel"/>
                <a:cs typeface="Corbel"/>
              </a:rPr>
              <a:t> </a:t>
            </a:r>
            <a:r>
              <a:rPr sz="3200" spc="-5" dirty="0">
                <a:solidFill>
                  <a:schemeClr val="bg1"/>
                </a:solidFill>
                <a:latin typeface="Corbel"/>
                <a:cs typeface="Corbel"/>
              </a:rPr>
              <a:t>dd.</a:t>
            </a:r>
            <a:endParaRPr sz="3200">
              <a:solidFill>
                <a:schemeClr val="bg1"/>
              </a:solidFill>
              <a:latin typeface="Corbel"/>
              <a:cs typeface="Corbel"/>
            </a:endParaRPr>
          </a:p>
          <a:p>
            <a:pPr marL="332740" marR="20320" indent="-320040" algn="just">
              <a:lnSpc>
                <a:spcPts val="3020"/>
              </a:lnSpc>
              <a:spcBef>
                <a:spcPts val="50"/>
              </a:spcBef>
              <a:buClr>
                <a:srgbClr val="EFAC00"/>
              </a:buClr>
              <a:buSzPct val="80357"/>
              <a:tabLst>
                <a:tab pos="332740" algn="l"/>
              </a:tabLst>
            </a:pPr>
            <a:r>
              <a:rPr sz="3200" spc="-5" dirty="0">
                <a:solidFill>
                  <a:schemeClr val="bg1"/>
                </a:solidFill>
                <a:latin typeface="Corbel"/>
                <a:cs typeface="Corbel"/>
              </a:rPr>
              <a:t>2. If </a:t>
            </a:r>
            <a:r>
              <a:rPr sz="3200" spc="-10" dirty="0">
                <a:solidFill>
                  <a:schemeClr val="bg1"/>
                </a:solidFill>
                <a:latin typeface="Corbel"/>
                <a:cs typeface="Corbel"/>
              </a:rPr>
              <a:t>two </a:t>
            </a:r>
            <a:r>
              <a:rPr sz="3200" spc="-5" dirty="0">
                <a:solidFill>
                  <a:schemeClr val="bg1"/>
                </a:solidFill>
                <a:latin typeface="Corbel"/>
                <a:cs typeface="Corbel"/>
              </a:rPr>
              <a:t>unaffected people </a:t>
            </a:r>
            <a:r>
              <a:rPr sz="3200" spc="-10" dirty="0">
                <a:solidFill>
                  <a:schemeClr val="bg1"/>
                </a:solidFill>
                <a:latin typeface="Corbel"/>
                <a:cs typeface="Corbel"/>
              </a:rPr>
              <a:t>have </a:t>
            </a:r>
            <a:r>
              <a:rPr sz="3200" spc="-5" dirty="0">
                <a:solidFill>
                  <a:schemeClr val="bg1"/>
                </a:solidFill>
                <a:latin typeface="Corbel"/>
                <a:cs typeface="Corbel"/>
              </a:rPr>
              <a:t>an affected </a:t>
            </a:r>
            <a:r>
              <a:rPr sz="3200" spc="-10" dirty="0">
                <a:solidFill>
                  <a:schemeClr val="bg1"/>
                </a:solidFill>
                <a:latin typeface="Corbel"/>
                <a:cs typeface="Corbel"/>
              </a:rPr>
              <a:t>child, </a:t>
            </a:r>
            <a:r>
              <a:rPr sz="3200" spc="-5" dirty="0">
                <a:solidFill>
                  <a:schemeClr val="bg1"/>
                </a:solidFill>
                <a:latin typeface="Corbel"/>
                <a:cs typeface="Corbel"/>
              </a:rPr>
              <a:t>it is  a recessive pedigree: R is </a:t>
            </a:r>
            <a:r>
              <a:rPr sz="3200" spc="-10" dirty="0">
                <a:solidFill>
                  <a:schemeClr val="bg1"/>
                </a:solidFill>
                <a:latin typeface="Corbel"/>
                <a:cs typeface="Corbel"/>
              </a:rPr>
              <a:t>the </a:t>
            </a:r>
            <a:r>
              <a:rPr sz="3200" spc="-5" dirty="0">
                <a:solidFill>
                  <a:schemeClr val="bg1"/>
                </a:solidFill>
                <a:latin typeface="Corbel"/>
                <a:cs typeface="Corbel"/>
              </a:rPr>
              <a:t>dominant wild type allele  and r is </a:t>
            </a:r>
            <a:r>
              <a:rPr sz="3200" spc="-10" dirty="0">
                <a:solidFill>
                  <a:schemeClr val="bg1"/>
                </a:solidFill>
                <a:latin typeface="Corbel"/>
                <a:cs typeface="Corbel"/>
              </a:rPr>
              <a:t>the </a:t>
            </a:r>
            <a:r>
              <a:rPr sz="3200" spc="-5" dirty="0">
                <a:solidFill>
                  <a:schemeClr val="bg1"/>
                </a:solidFill>
                <a:latin typeface="Corbel"/>
                <a:cs typeface="Corbel"/>
              </a:rPr>
              <a:t>recessive mutant allele. </a:t>
            </a:r>
            <a:r>
              <a:rPr sz="3200" spc="-10" dirty="0">
                <a:solidFill>
                  <a:schemeClr val="bg1"/>
                </a:solidFill>
                <a:latin typeface="Corbel"/>
                <a:cs typeface="Corbel"/>
              </a:rPr>
              <a:t>Both </a:t>
            </a:r>
            <a:r>
              <a:rPr sz="3200" spc="-5" dirty="0">
                <a:solidFill>
                  <a:schemeClr val="bg1"/>
                </a:solidFill>
                <a:latin typeface="Corbel"/>
                <a:cs typeface="Corbel"/>
              </a:rPr>
              <a:t>parents are Rr  and the affected child is</a:t>
            </a:r>
            <a:r>
              <a:rPr sz="3200" spc="15" dirty="0">
                <a:solidFill>
                  <a:schemeClr val="bg1"/>
                </a:solidFill>
                <a:latin typeface="Corbel"/>
                <a:cs typeface="Corbel"/>
              </a:rPr>
              <a:t> </a:t>
            </a:r>
            <a:r>
              <a:rPr sz="3200" spc="-55" dirty="0">
                <a:solidFill>
                  <a:schemeClr val="bg1"/>
                </a:solidFill>
                <a:latin typeface="Corbel"/>
                <a:cs typeface="Corbel"/>
              </a:rPr>
              <a:t>rr.</a:t>
            </a:r>
            <a:endParaRPr sz="3200">
              <a:solidFill>
                <a:schemeClr val="bg1"/>
              </a:solidFill>
              <a:latin typeface="Corbel"/>
              <a:cs typeface="Corbel"/>
            </a:endParaRPr>
          </a:p>
          <a:p>
            <a:pPr marL="332740" marR="95250" indent="-320040">
              <a:lnSpc>
                <a:spcPts val="3020"/>
              </a:lnSpc>
              <a:spcBef>
                <a:spcPts val="15"/>
              </a:spcBef>
              <a:buClr>
                <a:srgbClr val="EFAC00"/>
              </a:buClr>
              <a:buSzPct val="80357"/>
              <a:tabLst>
                <a:tab pos="332105" algn="l"/>
                <a:tab pos="332740" algn="l"/>
              </a:tabLst>
            </a:pPr>
            <a:r>
              <a:rPr sz="3200" spc="-5" dirty="0">
                <a:solidFill>
                  <a:schemeClr val="bg1"/>
                </a:solidFill>
                <a:latin typeface="Corbel"/>
                <a:cs typeface="Corbel"/>
              </a:rPr>
              <a:t>3. If every affected person </a:t>
            </a:r>
            <a:r>
              <a:rPr sz="3200" spc="-10" dirty="0">
                <a:solidFill>
                  <a:schemeClr val="bg1"/>
                </a:solidFill>
                <a:latin typeface="Corbel"/>
                <a:cs typeface="Corbel"/>
              </a:rPr>
              <a:t>has </a:t>
            </a:r>
            <a:r>
              <a:rPr sz="3200" spc="-5" dirty="0">
                <a:solidFill>
                  <a:schemeClr val="bg1"/>
                </a:solidFill>
                <a:latin typeface="Corbel"/>
                <a:cs typeface="Corbel"/>
              </a:rPr>
              <a:t>an affected parent it is a  dominant</a:t>
            </a:r>
            <a:r>
              <a:rPr sz="3200" spc="15" dirty="0">
                <a:solidFill>
                  <a:schemeClr val="bg1"/>
                </a:solidFill>
                <a:latin typeface="Corbel"/>
                <a:cs typeface="Corbel"/>
              </a:rPr>
              <a:t> </a:t>
            </a:r>
            <a:r>
              <a:rPr sz="3200" spc="-5" dirty="0">
                <a:solidFill>
                  <a:schemeClr val="bg1"/>
                </a:solidFill>
                <a:latin typeface="Corbel"/>
                <a:cs typeface="Corbel"/>
              </a:rPr>
              <a:t>pedigree.</a:t>
            </a:r>
            <a:endParaRPr sz="3200">
              <a:solidFill>
                <a:schemeClr val="bg1"/>
              </a:solidFill>
              <a:latin typeface="Corbel"/>
              <a:cs typeface="Corbe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89787" y="565404"/>
            <a:ext cx="5612892" cy="4191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25"/>
              </a:lnSpc>
            </a:pPr>
            <a:fld id="{81D60167-4931-47E6-BA6A-407CBD079E47}" type="slidenum">
              <a:rPr spc="-5" dirty="0"/>
              <a:pPr marL="25400">
                <a:lnSpc>
                  <a:spcPts val="1425"/>
                </a:lnSpc>
              </a:pPr>
              <a:t>27</a:t>
            </a:fld>
            <a:endParaRPr spc="-5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38530" y="513079"/>
            <a:ext cx="723709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Interpreting </a:t>
            </a:r>
            <a:r>
              <a:rPr dirty="0"/>
              <a:t>a </a:t>
            </a:r>
            <a:r>
              <a:rPr spc="-5" dirty="0"/>
              <a:t>Pedigree</a:t>
            </a:r>
            <a:r>
              <a:rPr dirty="0"/>
              <a:t> </a:t>
            </a:r>
            <a:r>
              <a:rPr spc="-5" dirty="0"/>
              <a:t>Chart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7469" y="1901190"/>
            <a:ext cx="8079740" cy="410972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622300" marR="19685" indent="-609600">
              <a:lnSpc>
                <a:spcPts val="3590"/>
              </a:lnSpc>
              <a:spcBef>
                <a:spcPts val="425"/>
              </a:spcBef>
              <a:buClr>
                <a:srgbClr val="000000"/>
              </a:buClr>
              <a:buAutoNum type="arabicPeriod"/>
              <a:tabLst>
                <a:tab pos="621665" algn="l"/>
                <a:tab pos="622300" algn="l"/>
              </a:tabLst>
            </a:pP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Determine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if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the pedigree chart </a:t>
            </a:r>
            <a:r>
              <a:rPr sz="3200" spc="5" dirty="0">
                <a:solidFill>
                  <a:srgbClr val="FFFFFF"/>
                </a:solidFill>
                <a:latin typeface="Arial"/>
                <a:cs typeface="Arial"/>
              </a:rPr>
              <a:t>shows an 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autosomal </a:t>
            </a:r>
            <a:r>
              <a:rPr sz="3200" spc="5" dirty="0">
                <a:solidFill>
                  <a:srgbClr val="FFFFFF"/>
                </a:solidFill>
                <a:latin typeface="Arial"/>
                <a:cs typeface="Arial"/>
              </a:rPr>
              <a:t>or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X-linked</a:t>
            </a:r>
            <a:r>
              <a:rPr sz="320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disease.</a:t>
            </a:r>
            <a:endParaRPr sz="3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AutoNum type="arabicPeriod"/>
            </a:pPr>
            <a:endParaRPr sz="4500">
              <a:latin typeface="Times New Roman"/>
              <a:cs typeface="Times New Roman"/>
            </a:endParaRPr>
          </a:p>
          <a:p>
            <a:pPr marL="1003300" marR="5080" lvl="1" indent="-533400">
              <a:lnSpc>
                <a:spcPts val="3590"/>
              </a:lnSpc>
              <a:buChar char="–"/>
              <a:tabLst>
                <a:tab pos="1002665" algn="l"/>
                <a:tab pos="1003300" algn="l"/>
              </a:tabLst>
            </a:pP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If </a:t>
            </a:r>
            <a:r>
              <a:rPr sz="3200" spc="5" dirty="0">
                <a:solidFill>
                  <a:srgbClr val="FFFFFF"/>
                </a:solidFill>
                <a:latin typeface="Arial"/>
                <a:cs typeface="Arial"/>
              </a:rPr>
              <a:t>most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3200" spc="5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males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in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the pedigree are  affected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disorder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is</a:t>
            </a:r>
            <a:r>
              <a:rPr sz="3200" spc="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X-linked</a:t>
            </a:r>
            <a:endParaRPr sz="32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5"/>
              </a:spcBef>
              <a:buClr>
                <a:srgbClr val="FFFFFF"/>
              </a:buClr>
              <a:buFont typeface="Arial"/>
              <a:buChar char="–"/>
            </a:pPr>
            <a:endParaRPr sz="4500">
              <a:latin typeface="Times New Roman"/>
              <a:cs typeface="Times New Roman"/>
            </a:endParaRPr>
          </a:p>
          <a:p>
            <a:pPr marL="1003300" marR="387985" lvl="1" indent="-533400">
              <a:lnSpc>
                <a:spcPts val="3590"/>
              </a:lnSpc>
              <a:buChar char="–"/>
              <a:tabLst>
                <a:tab pos="1002665" algn="l"/>
                <a:tab pos="1003300" algn="l"/>
              </a:tabLst>
            </a:pP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If it is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sz="3200" spc="5" dirty="0">
                <a:solidFill>
                  <a:srgbClr val="FFFFFF"/>
                </a:solidFill>
                <a:latin typeface="Arial"/>
                <a:cs typeface="Arial"/>
              </a:rPr>
              <a:t>50/50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ratio </a:t>
            </a:r>
            <a:r>
              <a:rPr sz="3200" spc="5" dirty="0">
                <a:solidFill>
                  <a:srgbClr val="FFFFFF"/>
                </a:solidFill>
                <a:latin typeface="Arial"/>
                <a:cs typeface="Arial"/>
              </a:rPr>
              <a:t>between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men </a:t>
            </a:r>
            <a:r>
              <a:rPr sz="3200" spc="5" dirty="0">
                <a:solidFill>
                  <a:srgbClr val="FFFFFF"/>
                </a:solidFill>
                <a:latin typeface="Arial"/>
                <a:cs typeface="Arial"/>
              </a:rPr>
              <a:t>and 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women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disorder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is</a:t>
            </a:r>
            <a:r>
              <a:rPr sz="3200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autosomal.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45210" y="513079"/>
            <a:ext cx="702183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Example </a:t>
            </a:r>
            <a:r>
              <a:rPr spc="-5" dirty="0"/>
              <a:t>of Pedigree Charts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78459" y="1672590"/>
            <a:ext cx="532511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lr>
                <a:srgbClr val="FFCC00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Is it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Autosomal </a:t>
            </a:r>
            <a:r>
              <a:rPr sz="3200" spc="5" dirty="0">
                <a:solidFill>
                  <a:srgbClr val="FFFFFF"/>
                </a:solidFill>
                <a:latin typeface="Arial"/>
                <a:cs typeface="Arial"/>
              </a:rPr>
              <a:t>or</a:t>
            </a:r>
            <a:r>
              <a:rPr sz="3200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X-linked?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514600" y="25908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457200" y="0"/>
                </a:moveTo>
                <a:lnTo>
                  <a:pt x="0" y="0"/>
                </a:lnTo>
                <a:lnTo>
                  <a:pt x="0" y="533400"/>
                </a:lnTo>
                <a:lnTo>
                  <a:pt x="457200" y="533400"/>
                </a:lnTo>
                <a:lnTo>
                  <a:pt x="457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514600" y="25908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228600" y="533400"/>
                </a:moveTo>
                <a:lnTo>
                  <a:pt x="0" y="533400"/>
                </a:lnTo>
                <a:lnTo>
                  <a:pt x="0" y="0"/>
                </a:lnTo>
                <a:lnTo>
                  <a:pt x="457200" y="0"/>
                </a:lnTo>
                <a:lnTo>
                  <a:pt x="457200" y="533400"/>
                </a:lnTo>
                <a:lnTo>
                  <a:pt x="228600" y="53340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553200" y="26670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457200" y="0"/>
                </a:moveTo>
                <a:lnTo>
                  <a:pt x="0" y="0"/>
                </a:lnTo>
                <a:lnTo>
                  <a:pt x="0" y="533400"/>
                </a:lnTo>
                <a:lnTo>
                  <a:pt x="457200" y="533400"/>
                </a:lnTo>
                <a:lnTo>
                  <a:pt x="4572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553200" y="26670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228600" y="533400"/>
                </a:moveTo>
                <a:lnTo>
                  <a:pt x="0" y="533400"/>
                </a:lnTo>
                <a:lnTo>
                  <a:pt x="0" y="0"/>
                </a:lnTo>
                <a:lnTo>
                  <a:pt x="457200" y="0"/>
                </a:lnTo>
                <a:lnTo>
                  <a:pt x="457200" y="533400"/>
                </a:lnTo>
                <a:lnTo>
                  <a:pt x="228600" y="5334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209800" y="38100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457200" y="0"/>
                </a:moveTo>
                <a:lnTo>
                  <a:pt x="0" y="0"/>
                </a:lnTo>
                <a:lnTo>
                  <a:pt x="0" y="533400"/>
                </a:lnTo>
                <a:lnTo>
                  <a:pt x="457200" y="533400"/>
                </a:lnTo>
                <a:lnTo>
                  <a:pt x="4572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209800" y="38100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228600" y="533400"/>
                </a:moveTo>
                <a:lnTo>
                  <a:pt x="0" y="533400"/>
                </a:lnTo>
                <a:lnTo>
                  <a:pt x="0" y="0"/>
                </a:lnTo>
                <a:lnTo>
                  <a:pt x="457200" y="0"/>
                </a:lnTo>
                <a:lnTo>
                  <a:pt x="457200" y="533400"/>
                </a:lnTo>
                <a:lnTo>
                  <a:pt x="228600" y="5334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705600" y="38100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457200" y="0"/>
                </a:moveTo>
                <a:lnTo>
                  <a:pt x="0" y="0"/>
                </a:lnTo>
                <a:lnTo>
                  <a:pt x="0" y="533400"/>
                </a:lnTo>
                <a:lnTo>
                  <a:pt x="457200" y="533400"/>
                </a:lnTo>
                <a:lnTo>
                  <a:pt x="4572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705600" y="38100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228600" y="533400"/>
                </a:moveTo>
                <a:lnTo>
                  <a:pt x="0" y="533400"/>
                </a:lnTo>
                <a:lnTo>
                  <a:pt x="0" y="0"/>
                </a:lnTo>
                <a:lnTo>
                  <a:pt x="457200" y="0"/>
                </a:lnTo>
                <a:lnTo>
                  <a:pt x="457200" y="533400"/>
                </a:lnTo>
                <a:lnTo>
                  <a:pt x="228600" y="5334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343400" y="48006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457200" y="0"/>
                </a:moveTo>
                <a:lnTo>
                  <a:pt x="0" y="0"/>
                </a:lnTo>
                <a:lnTo>
                  <a:pt x="0" y="533400"/>
                </a:lnTo>
                <a:lnTo>
                  <a:pt x="457200" y="533400"/>
                </a:lnTo>
                <a:lnTo>
                  <a:pt x="457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343400" y="48006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228600" y="533400"/>
                </a:moveTo>
                <a:lnTo>
                  <a:pt x="0" y="533400"/>
                </a:lnTo>
                <a:lnTo>
                  <a:pt x="0" y="0"/>
                </a:lnTo>
                <a:lnTo>
                  <a:pt x="457200" y="0"/>
                </a:lnTo>
                <a:lnTo>
                  <a:pt x="457200" y="533400"/>
                </a:lnTo>
                <a:lnTo>
                  <a:pt x="228600" y="5334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581400" y="48006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457200" y="0"/>
                </a:moveTo>
                <a:lnTo>
                  <a:pt x="0" y="0"/>
                </a:lnTo>
                <a:lnTo>
                  <a:pt x="0" y="533400"/>
                </a:lnTo>
                <a:lnTo>
                  <a:pt x="457200" y="533400"/>
                </a:lnTo>
                <a:lnTo>
                  <a:pt x="4572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581400" y="48006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228600" y="533400"/>
                </a:moveTo>
                <a:lnTo>
                  <a:pt x="0" y="533400"/>
                </a:lnTo>
                <a:lnTo>
                  <a:pt x="0" y="0"/>
                </a:lnTo>
                <a:lnTo>
                  <a:pt x="457200" y="0"/>
                </a:lnTo>
                <a:lnTo>
                  <a:pt x="457200" y="533400"/>
                </a:lnTo>
                <a:lnTo>
                  <a:pt x="228600" y="5334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953000" y="38862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457200" y="0"/>
                </a:moveTo>
                <a:lnTo>
                  <a:pt x="0" y="0"/>
                </a:lnTo>
                <a:lnTo>
                  <a:pt x="0" y="533400"/>
                </a:lnTo>
                <a:lnTo>
                  <a:pt x="457200" y="533400"/>
                </a:lnTo>
                <a:lnTo>
                  <a:pt x="457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953000" y="38862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228600" y="533400"/>
                </a:moveTo>
                <a:lnTo>
                  <a:pt x="0" y="533400"/>
                </a:lnTo>
                <a:lnTo>
                  <a:pt x="0" y="0"/>
                </a:lnTo>
                <a:lnTo>
                  <a:pt x="457200" y="0"/>
                </a:lnTo>
                <a:lnTo>
                  <a:pt x="457200" y="533400"/>
                </a:lnTo>
                <a:lnTo>
                  <a:pt x="228600" y="5334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505200" y="25908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266700" y="0"/>
                </a:moveTo>
                <a:lnTo>
                  <a:pt x="218753" y="4296"/>
                </a:lnTo>
                <a:lnTo>
                  <a:pt x="173629" y="16682"/>
                </a:lnTo>
                <a:lnTo>
                  <a:pt x="132079" y="36406"/>
                </a:lnTo>
                <a:lnTo>
                  <a:pt x="94858" y="62716"/>
                </a:lnTo>
                <a:lnTo>
                  <a:pt x="62716" y="94858"/>
                </a:lnTo>
                <a:lnTo>
                  <a:pt x="36406" y="132080"/>
                </a:lnTo>
                <a:lnTo>
                  <a:pt x="16682" y="173629"/>
                </a:lnTo>
                <a:lnTo>
                  <a:pt x="4296" y="218753"/>
                </a:lnTo>
                <a:lnTo>
                  <a:pt x="0" y="266700"/>
                </a:lnTo>
                <a:lnTo>
                  <a:pt x="4296" y="314646"/>
                </a:lnTo>
                <a:lnTo>
                  <a:pt x="16682" y="359770"/>
                </a:lnTo>
                <a:lnTo>
                  <a:pt x="36406" y="401320"/>
                </a:lnTo>
                <a:lnTo>
                  <a:pt x="62716" y="438541"/>
                </a:lnTo>
                <a:lnTo>
                  <a:pt x="94858" y="470683"/>
                </a:lnTo>
                <a:lnTo>
                  <a:pt x="132080" y="496993"/>
                </a:lnTo>
                <a:lnTo>
                  <a:pt x="173629" y="516717"/>
                </a:lnTo>
                <a:lnTo>
                  <a:pt x="218753" y="529103"/>
                </a:lnTo>
                <a:lnTo>
                  <a:pt x="266700" y="533400"/>
                </a:lnTo>
                <a:lnTo>
                  <a:pt x="314646" y="529103"/>
                </a:lnTo>
                <a:lnTo>
                  <a:pt x="359770" y="516717"/>
                </a:lnTo>
                <a:lnTo>
                  <a:pt x="401319" y="496993"/>
                </a:lnTo>
                <a:lnTo>
                  <a:pt x="438541" y="470683"/>
                </a:lnTo>
                <a:lnTo>
                  <a:pt x="470683" y="438541"/>
                </a:lnTo>
                <a:lnTo>
                  <a:pt x="496993" y="401320"/>
                </a:lnTo>
                <a:lnTo>
                  <a:pt x="516717" y="359770"/>
                </a:lnTo>
                <a:lnTo>
                  <a:pt x="529103" y="314646"/>
                </a:lnTo>
                <a:lnTo>
                  <a:pt x="533400" y="266700"/>
                </a:lnTo>
                <a:lnTo>
                  <a:pt x="529103" y="218753"/>
                </a:lnTo>
                <a:lnTo>
                  <a:pt x="516717" y="173629"/>
                </a:lnTo>
                <a:lnTo>
                  <a:pt x="496993" y="132080"/>
                </a:lnTo>
                <a:lnTo>
                  <a:pt x="470683" y="94858"/>
                </a:lnTo>
                <a:lnTo>
                  <a:pt x="438541" y="62716"/>
                </a:lnTo>
                <a:lnTo>
                  <a:pt x="401320" y="36406"/>
                </a:lnTo>
                <a:lnTo>
                  <a:pt x="359770" y="16682"/>
                </a:lnTo>
                <a:lnTo>
                  <a:pt x="314646" y="4296"/>
                </a:lnTo>
                <a:lnTo>
                  <a:pt x="2667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505200" y="25908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266700" y="533400"/>
                </a:moveTo>
                <a:lnTo>
                  <a:pt x="218753" y="529103"/>
                </a:lnTo>
                <a:lnTo>
                  <a:pt x="173629" y="516717"/>
                </a:lnTo>
                <a:lnTo>
                  <a:pt x="132080" y="496993"/>
                </a:lnTo>
                <a:lnTo>
                  <a:pt x="94858" y="470683"/>
                </a:lnTo>
                <a:lnTo>
                  <a:pt x="62716" y="438541"/>
                </a:lnTo>
                <a:lnTo>
                  <a:pt x="36406" y="401320"/>
                </a:lnTo>
                <a:lnTo>
                  <a:pt x="16682" y="359770"/>
                </a:lnTo>
                <a:lnTo>
                  <a:pt x="4296" y="314646"/>
                </a:lnTo>
                <a:lnTo>
                  <a:pt x="0" y="266700"/>
                </a:lnTo>
                <a:lnTo>
                  <a:pt x="4296" y="218753"/>
                </a:lnTo>
                <a:lnTo>
                  <a:pt x="16682" y="173629"/>
                </a:lnTo>
                <a:lnTo>
                  <a:pt x="36406" y="132080"/>
                </a:lnTo>
                <a:lnTo>
                  <a:pt x="62716" y="94858"/>
                </a:lnTo>
                <a:lnTo>
                  <a:pt x="94858" y="62716"/>
                </a:lnTo>
                <a:lnTo>
                  <a:pt x="132079" y="36406"/>
                </a:lnTo>
                <a:lnTo>
                  <a:pt x="173629" y="16682"/>
                </a:lnTo>
                <a:lnTo>
                  <a:pt x="218753" y="4296"/>
                </a:lnTo>
                <a:lnTo>
                  <a:pt x="266700" y="0"/>
                </a:lnTo>
                <a:lnTo>
                  <a:pt x="314646" y="4296"/>
                </a:lnTo>
                <a:lnTo>
                  <a:pt x="359770" y="16682"/>
                </a:lnTo>
                <a:lnTo>
                  <a:pt x="401319" y="36406"/>
                </a:lnTo>
                <a:lnTo>
                  <a:pt x="438541" y="62716"/>
                </a:lnTo>
                <a:lnTo>
                  <a:pt x="470683" y="94858"/>
                </a:lnTo>
                <a:lnTo>
                  <a:pt x="496993" y="132079"/>
                </a:lnTo>
                <a:lnTo>
                  <a:pt x="516717" y="173629"/>
                </a:lnTo>
                <a:lnTo>
                  <a:pt x="529103" y="218753"/>
                </a:lnTo>
                <a:lnTo>
                  <a:pt x="533400" y="266700"/>
                </a:lnTo>
                <a:lnTo>
                  <a:pt x="529103" y="314646"/>
                </a:lnTo>
                <a:lnTo>
                  <a:pt x="516717" y="359770"/>
                </a:lnTo>
                <a:lnTo>
                  <a:pt x="496993" y="401319"/>
                </a:lnTo>
                <a:lnTo>
                  <a:pt x="470683" y="438541"/>
                </a:lnTo>
                <a:lnTo>
                  <a:pt x="438541" y="470683"/>
                </a:lnTo>
                <a:lnTo>
                  <a:pt x="401320" y="496993"/>
                </a:lnTo>
                <a:lnTo>
                  <a:pt x="359770" y="516717"/>
                </a:lnTo>
                <a:lnTo>
                  <a:pt x="314646" y="529103"/>
                </a:lnTo>
                <a:lnTo>
                  <a:pt x="266700" y="5334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3733800" y="38100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266700" y="0"/>
                </a:moveTo>
                <a:lnTo>
                  <a:pt x="218753" y="4296"/>
                </a:lnTo>
                <a:lnTo>
                  <a:pt x="173629" y="16682"/>
                </a:lnTo>
                <a:lnTo>
                  <a:pt x="132079" y="36406"/>
                </a:lnTo>
                <a:lnTo>
                  <a:pt x="94858" y="62716"/>
                </a:lnTo>
                <a:lnTo>
                  <a:pt x="62716" y="94858"/>
                </a:lnTo>
                <a:lnTo>
                  <a:pt x="36406" y="132080"/>
                </a:lnTo>
                <a:lnTo>
                  <a:pt x="16682" y="173629"/>
                </a:lnTo>
                <a:lnTo>
                  <a:pt x="4296" y="218753"/>
                </a:lnTo>
                <a:lnTo>
                  <a:pt x="0" y="266700"/>
                </a:lnTo>
                <a:lnTo>
                  <a:pt x="4296" y="314646"/>
                </a:lnTo>
                <a:lnTo>
                  <a:pt x="16682" y="359770"/>
                </a:lnTo>
                <a:lnTo>
                  <a:pt x="36406" y="401319"/>
                </a:lnTo>
                <a:lnTo>
                  <a:pt x="62716" y="438541"/>
                </a:lnTo>
                <a:lnTo>
                  <a:pt x="94858" y="470683"/>
                </a:lnTo>
                <a:lnTo>
                  <a:pt x="132080" y="496993"/>
                </a:lnTo>
                <a:lnTo>
                  <a:pt x="173629" y="516717"/>
                </a:lnTo>
                <a:lnTo>
                  <a:pt x="218753" y="529103"/>
                </a:lnTo>
                <a:lnTo>
                  <a:pt x="266700" y="533400"/>
                </a:lnTo>
                <a:lnTo>
                  <a:pt x="314646" y="529103"/>
                </a:lnTo>
                <a:lnTo>
                  <a:pt x="359770" y="516717"/>
                </a:lnTo>
                <a:lnTo>
                  <a:pt x="401320" y="496993"/>
                </a:lnTo>
                <a:lnTo>
                  <a:pt x="438541" y="470683"/>
                </a:lnTo>
                <a:lnTo>
                  <a:pt x="470683" y="438541"/>
                </a:lnTo>
                <a:lnTo>
                  <a:pt x="496993" y="401319"/>
                </a:lnTo>
                <a:lnTo>
                  <a:pt x="516717" y="359770"/>
                </a:lnTo>
                <a:lnTo>
                  <a:pt x="529103" y="314646"/>
                </a:lnTo>
                <a:lnTo>
                  <a:pt x="533400" y="266700"/>
                </a:lnTo>
                <a:lnTo>
                  <a:pt x="529103" y="218753"/>
                </a:lnTo>
                <a:lnTo>
                  <a:pt x="516717" y="173629"/>
                </a:lnTo>
                <a:lnTo>
                  <a:pt x="496993" y="132080"/>
                </a:lnTo>
                <a:lnTo>
                  <a:pt x="470683" y="94858"/>
                </a:lnTo>
                <a:lnTo>
                  <a:pt x="438541" y="62716"/>
                </a:lnTo>
                <a:lnTo>
                  <a:pt x="401319" y="36406"/>
                </a:lnTo>
                <a:lnTo>
                  <a:pt x="359770" y="16682"/>
                </a:lnTo>
                <a:lnTo>
                  <a:pt x="314646" y="4296"/>
                </a:lnTo>
                <a:lnTo>
                  <a:pt x="2667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3733800" y="38100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266700" y="533400"/>
                </a:moveTo>
                <a:lnTo>
                  <a:pt x="218753" y="529103"/>
                </a:lnTo>
                <a:lnTo>
                  <a:pt x="173629" y="516717"/>
                </a:lnTo>
                <a:lnTo>
                  <a:pt x="132080" y="496993"/>
                </a:lnTo>
                <a:lnTo>
                  <a:pt x="94858" y="470683"/>
                </a:lnTo>
                <a:lnTo>
                  <a:pt x="62716" y="438541"/>
                </a:lnTo>
                <a:lnTo>
                  <a:pt x="36406" y="401319"/>
                </a:lnTo>
                <a:lnTo>
                  <a:pt x="16682" y="359770"/>
                </a:lnTo>
                <a:lnTo>
                  <a:pt x="4296" y="314646"/>
                </a:lnTo>
                <a:lnTo>
                  <a:pt x="0" y="266700"/>
                </a:lnTo>
                <a:lnTo>
                  <a:pt x="4296" y="218753"/>
                </a:lnTo>
                <a:lnTo>
                  <a:pt x="16682" y="173629"/>
                </a:lnTo>
                <a:lnTo>
                  <a:pt x="36406" y="132080"/>
                </a:lnTo>
                <a:lnTo>
                  <a:pt x="62716" y="94858"/>
                </a:lnTo>
                <a:lnTo>
                  <a:pt x="94858" y="62716"/>
                </a:lnTo>
                <a:lnTo>
                  <a:pt x="132079" y="36406"/>
                </a:lnTo>
                <a:lnTo>
                  <a:pt x="173629" y="16682"/>
                </a:lnTo>
                <a:lnTo>
                  <a:pt x="218753" y="4296"/>
                </a:lnTo>
                <a:lnTo>
                  <a:pt x="266700" y="0"/>
                </a:lnTo>
                <a:lnTo>
                  <a:pt x="314646" y="4296"/>
                </a:lnTo>
                <a:lnTo>
                  <a:pt x="359770" y="16682"/>
                </a:lnTo>
                <a:lnTo>
                  <a:pt x="401319" y="36406"/>
                </a:lnTo>
                <a:lnTo>
                  <a:pt x="438541" y="62716"/>
                </a:lnTo>
                <a:lnTo>
                  <a:pt x="470683" y="94858"/>
                </a:lnTo>
                <a:lnTo>
                  <a:pt x="496993" y="132080"/>
                </a:lnTo>
                <a:lnTo>
                  <a:pt x="516717" y="173629"/>
                </a:lnTo>
                <a:lnTo>
                  <a:pt x="529103" y="218753"/>
                </a:lnTo>
                <a:lnTo>
                  <a:pt x="533400" y="266700"/>
                </a:lnTo>
                <a:lnTo>
                  <a:pt x="529103" y="314646"/>
                </a:lnTo>
                <a:lnTo>
                  <a:pt x="516717" y="359770"/>
                </a:lnTo>
                <a:lnTo>
                  <a:pt x="496993" y="401319"/>
                </a:lnTo>
                <a:lnTo>
                  <a:pt x="470683" y="438541"/>
                </a:lnTo>
                <a:lnTo>
                  <a:pt x="438541" y="470683"/>
                </a:lnTo>
                <a:lnTo>
                  <a:pt x="401320" y="496993"/>
                </a:lnTo>
                <a:lnTo>
                  <a:pt x="359770" y="516717"/>
                </a:lnTo>
                <a:lnTo>
                  <a:pt x="314646" y="529103"/>
                </a:lnTo>
                <a:lnTo>
                  <a:pt x="266700" y="5334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181600" y="26670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266700" y="0"/>
                </a:moveTo>
                <a:lnTo>
                  <a:pt x="218753" y="4296"/>
                </a:lnTo>
                <a:lnTo>
                  <a:pt x="173629" y="16682"/>
                </a:lnTo>
                <a:lnTo>
                  <a:pt x="132079" y="36406"/>
                </a:lnTo>
                <a:lnTo>
                  <a:pt x="94858" y="62716"/>
                </a:lnTo>
                <a:lnTo>
                  <a:pt x="62716" y="94858"/>
                </a:lnTo>
                <a:lnTo>
                  <a:pt x="36406" y="132080"/>
                </a:lnTo>
                <a:lnTo>
                  <a:pt x="16682" y="173629"/>
                </a:lnTo>
                <a:lnTo>
                  <a:pt x="4296" y="218753"/>
                </a:lnTo>
                <a:lnTo>
                  <a:pt x="0" y="266700"/>
                </a:lnTo>
                <a:lnTo>
                  <a:pt x="4296" y="314646"/>
                </a:lnTo>
                <a:lnTo>
                  <a:pt x="16682" y="359770"/>
                </a:lnTo>
                <a:lnTo>
                  <a:pt x="36406" y="401320"/>
                </a:lnTo>
                <a:lnTo>
                  <a:pt x="62716" y="438541"/>
                </a:lnTo>
                <a:lnTo>
                  <a:pt x="94858" y="470683"/>
                </a:lnTo>
                <a:lnTo>
                  <a:pt x="132080" y="496993"/>
                </a:lnTo>
                <a:lnTo>
                  <a:pt x="173629" y="516717"/>
                </a:lnTo>
                <a:lnTo>
                  <a:pt x="218753" y="529103"/>
                </a:lnTo>
                <a:lnTo>
                  <a:pt x="266700" y="533400"/>
                </a:lnTo>
                <a:lnTo>
                  <a:pt x="314646" y="529103"/>
                </a:lnTo>
                <a:lnTo>
                  <a:pt x="359770" y="516717"/>
                </a:lnTo>
                <a:lnTo>
                  <a:pt x="401319" y="496993"/>
                </a:lnTo>
                <a:lnTo>
                  <a:pt x="438541" y="470683"/>
                </a:lnTo>
                <a:lnTo>
                  <a:pt x="470683" y="438541"/>
                </a:lnTo>
                <a:lnTo>
                  <a:pt x="496993" y="401320"/>
                </a:lnTo>
                <a:lnTo>
                  <a:pt x="516717" y="359770"/>
                </a:lnTo>
                <a:lnTo>
                  <a:pt x="529103" y="314646"/>
                </a:lnTo>
                <a:lnTo>
                  <a:pt x="533400" y="266700"/>
                </a:lnTo>
                <a:lnTo>
                  <a:pt x="529103" y="218753"/>
                </a:lnTo>
                <a:lnTo>
                  <a:pt x="516717" y="173629"/>
                </a:lnTo>
                <a:lnTo>
                  <a:pt x="496993" y="132080"/>
                </a:lnTo>
                <a:lnTo>
                  <a:pt x="470683" y="94858"/>
                </a:lnTo>
                <a:lnTo>
                  <a:pt x="438541" y="62716"/>
                </a:lnTo>
                <a:lnTo>
                  <a:pt x="401320" y="36406"/>
                </a:lnTo>
                <a:lnTo>
                  <a:pt x="359770" y="16682"/>
                </a:lnTo>
                <a:lnTo>
                  <a:pt x="314646" y="4296"/>
                </a:lnTo>
                <a:lnTo>
                  <a:pt x="2667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181600" y="26670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266700" y="533400"/>
                </a:moveTo>
                <a:lnTo>
                  <a:pt x="218753" y="529103"/>
                </a:lnTo>
                <a:lnTo>
                  <a:pt x="173629" y="516717"/>
                </a:lnTo>
                <a:lnTo>
                  <a:pt x="132080" y="496993"/>
                </a:lnTo>
                <a:lnTo>
                  <a:pt x="94858" y="470683"/>
                </a:lnTo>
                <a:lnTo>
                  <a:pt x="62716" y="438541"/>
                </a:lnTo>
                <a:lnTo>
                  <a:pt x="36406" y="401320"/>
                </a:lnTo>
                <a:lnTo>
                  <a:pt x="16682" y="359770"/>
                </a:lnTo>
                <a:lnTo>
                  <a:pt x="4296" y="314646"/>
                </a:lnTo>
                <a:lnTo>
                  <a:pt x="0" y="266700"/>
                </a:lnTo>
                <a:lnTo>
                  <a:pt x="4296" y="218753"/>
                </a:lnTo>
                <a:lnTo>
                  <a:pt x="16682" y="173629"/>
                </a:lnTo>
                <a:lnTo>
                  <a:pt x="36406" y="132080"/>
                </a:lnTo>
                <a:lnTo>
                  <a:pt x="62716" y="94858"/>
                </a:lnTo>
                <a:lnTo>
                  <a:pt x="94858" y="62716"/>
                </a:lnTo>
                <a:lnTo>
                  <a:pt x="132079" y="36406"/>
                </a:lnTo>
                <a:lnTo>
                  <a:pt x="173629" y="16682"/>
                </a:lnTo>
                <a:lnTo>
                  <a:pt x="218753" y="4296"/>
                </a:lnTo>
                <a:lnTo>
                  <a:pt x="266700" y="0"/>
                </a:lnTo>
                <a:lnTo>
                  <a:pt x="314646" y="4296"/>
                </a:lnTo>
                <a:lnTo>
                  <a:pt x="359770" y="16682"/>
                </a:lnTo>
                <a:lnTo>
                  <a:pt x="401319" y="36406"/>
                </a:lnTo>
                <a:lnTo>
                  <a:pt x="438541" y="62716"/>
                </a:lnTo>
                <a:lnTo>
                  <a:pt x="470683" y="94858"/>
                </a:lnTo>
                <a:lnTo>
                  <a:pt x="496993" y="132079"/>
                </a:lnTo>
                <a:lnTo>
                  <a:pt x="516717" y="173629"/>
                </a:lnTo>
                <a:lnTo>
                  <a:pt x="529103" y="218753"/>
                </a:lnTo>
                <a:lnTo>
                  <a:pt x="533400" y="266700"/>
                </a:lnTo>
                <a:lnTo>
                  <a:pt x="529103" y="314646"/>
                </a:lnTo>
                <a:lnTo>
                  <a:pt x="516717" y="359770"/>
                </a:lnTo>
                <a:lnTo>
                  <a:pt x="496993" y="401319"/>
                </a:lnTo>
                <a:lnTo>
                  <a:pt x="470683" y="438541"/>
                </a:lnTo>
                <a:lnTo>
                  <a:pt x="438541" y="470683"/>
                </a:lnTo>
                <a:lnTo>
                  <a:pt x="401320" y="496993"/>
                </a:lnTo>
                <a:lnTo>
                  <a:pt x="359770" y="516717"/>
                </a:lnTo>
                <a:lnTo>
                  <a:pt x="314646" y="529103"/>
                </a:lnTo>
                <a:lnTo>
                  <a:pt x="266700" y="5334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105400" y="48006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266700" y="0"/>
                </a:moveTo>
                <a:lnTo>
                  <a:pt x="218753" y="4296"/>
                </a:lnTo>
                <a:lnTo>
                  <a:pt x="173629" y="16682"/>
                </a:lnTo>
                <a:lnTo>
                  <a:pt x="132079" y="36406"/>
                </a:lnTo>
                <a:lnTo>
                  <a:pt x="94858" y="62716"/>
                </a:lnTo>
                <a:lnTo>
                  <a:pt x="62716" y="94858"/>
                </a:lnTo>
                <a:lnTo>
                  <a:pt x="36406" y="132080"/>
                </a:lnTo>
                <a:lnTo>
                  <a:pt x="16682" y="173629"/>
                </a:lnTo>
                <a:lnTo>
                  <a:pt x="4296" y="218753"/>
                </a:lnTo>
                <a:lnTo>
                  <a:pt x="0" y="266700"/>
                </a:lnTo>
                <a:lnTo>
                  <a:pt x="4296" y="314646"/>
                </a:lnTo>
                <a:lnTo>
                  <a:pt x="16682" y="359770"/>
                </a:lnTo>
                <a:lnTo>
                  <a:pt x="36406" y="401320"/>
                </a:lnTo>
                <a:lnTo>
                  <a:pt x="62716" y="438541"/>
                </a:lnTo>
                <a:lnTo>
                  <a:pt x="94858" y="470683"/>
                </a:lnTo>
                <a:lnTo>
                  <a:pt x="132080" y="496993"/>
                </a:lnTo>
                <a:lnTo>
                  <a:pt x="173629" y="516717"/>
                </a:lnTo>
                <a:lnTo>
                  <a:pt x="218753" y="529103"/>
                </a:lnTo>
                <a:lnTo>
                  <a:pt x="266700" y="533400"/>
                </a:lnTo>
                <a:lnTo>
                  <a:pt x="314646" y="529103"/>
                </a:lnTo>
                <a:lnTo>
                  <a:pt x="359770" y="516717"/>
                </a:lnTo>
                <a:lnTo>
                  <a:pt x="401319" y="496993"/>
                </a:lnTo>
                <a:lnTo>
                  <a:pt x="438541" y="470683"/>
                </a:lnTo>
                <a:lnTo>
                  <a:pt x="470683" y="438541"/>
                </a:lnTo>
                <a:lnTo>
                  <a:pt x="496993" y="401320"/>
                </a:lnTo>
                <a:lnTo>
                  <a:pt x="516717" y="359770"/>
                </a:lnTo>
                <a:lnTo>
                  <a:pt x="529103" y="314646"/>
                </a:lnTo>
                <a:lnTo>
                  <a:pt x="533400" y="266700"/>
                </a:lnTo>
                <a:lnTo>
                  <a:pt x="529103" y="218753"/>
                </a:lnTo>
                <a:lnTo>
                  <a:pt x="516717" y="173629"/>
                </a:lnTo>
                <a:lnTo>
                  <a:pt x="496993" y="132080"/>
                </a:lnTo>
                <a:lnTo>
                  <a:pt x="470683" y="94858"/>
                </a:lnTo>
                <a:lnTo>
                  <a:pt x="438541" y="62716"/>
                </a:lnTo>
                <a:lnTo>
                  <a:pt x="401319" y="36406"/>
                </a:lnTo>
                <a:lnTo>
                  <a:pt x="359770" y="16682"/>
                </a:lnTo>
                <a:lnTo>
                  <a:pt x="314646" y="4296"/>
                </a:lnTo>
                <a:lnTo>
                  <a:pt x="2667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105400" y="48006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266700" y="533400"/>
                </a:moveTo>
                <a:lnTo>
                  <a:pt x="218753" y="529103"/>
                </a:lnTo>
                <a:lnTo>
                  <a:pt x="173629" y="516717"/>
                </a:lnTo>
                <a:lnTo>
                  <a:pt x="132080" y="496993"/>
                </a:lnTo>
                <a:lnTo>
                  <a:pt x="94858" y="470683"/>
                </a:lnTo>
                <a:lnTo>
                  <a:pt x="62716" y="438541"/>
                </a:lnTo>
                <a:lnTo>
                  <a:pt x="36406" y="401320"/>
                </a:lnTo>
                <a:lnTo>
                  <a:pt x="16682" y="359770"/>
                </a:lnTo>
                <a:lnTo>
                  <a:pt x="4296" y="314646"/>
                </a:lnTo>
                <a:lnTo>
                  <a:pt x="0" y="266700"/>
                </a:lnTo>
                <a:lnTo>
                  <a:pt x="4296" y="218753"/>
                </a:lnTo>
                <a:lnTo>
                  <a:pt x="16682" y="173629"/>
                </a:lnTo>
                <a:lnTo>
                  <a:pt x="36406" y="132080"/>
                </a:lnTo>
                <a:lnTo>
                  <a:pt x="62716" y="94858"/>
                </a:lnTo>
                <a:lnTo>
                  <a:pt x="94858" y="62716"/>
                </a:lnTo>
                <a:lnTo>
                  <a:pt x="132079" y="36406"/>
                </a:lnTo>
                <a:lnTo>
                  <a:pt x="173629" y="16682"/>
                </a:lnTo>
                <a:lnTo>
                  <a:pt x="218753" y="4296"/>
                </a:lnTo>
                <a:lnTo>
                  <a:pt x="266700" y="0"/>
                </a:lnTo>
                <a:lnTo>
                  <a:pt x="314646" y="4296"/>
                </a:lnTo>
                <a:lnTo>
                  <a:pt x="359770" y="16682"/>
                </a:lnTo>
                <a:lnTo>
                  <a:pt x="401319" y="36406"/>
                </a:lnTo>
                <a:lnTo>
                  <a:pt x="438541" y="62716"/>
                </a:lnTo>
                <a:lnTo>
                  <a:pt x="470683" y="94858"/>
                </a:lnTo>
                <a:lnTo>
                  <a:pt x="496993" y="132080"/>
                </a:lnTo>
                <a:lnTo>
                  <a:pt x="516717" y="173629"/>
                </a:lnTo>
                <a:lnTo>
                  <a:pt x="529103" y="218753"/>
                </a:lnTo>
                <a:lnTo>
                  <a:pt x="533400" y="266700"/>
                </a:lnTo>
                <a:lnTo>
                  <a:pt x="529103" y="314646"/>
                </a:lnTo>
                <a:lnTo>
                  <a:pt x="516717" y="359770"/>
                </a:lnTo>
                <a:lnTo>
                  <a:pt x="496993" y="401319"/>
                </a:lnTo>
                <a:lnTo>
                  <a:pt x="470683" y="438541"/>
                </a:lnTo>
                <a:lnTo>
                  <a:pt x="438541" y="470683"/>
                </a:lnTo>
                <a:lnTo>
                  <a:pt x="401320" y="496993"/>
                </a:lnTo>
                <a:lnTo>
                  <a:pt x="359770" y="516717"/>
                </a:lnTo>
                <a:lnTo>
                  <a:pt x="314646" y="529103"/>
                </a:lnTo>
                <a:lnTo>
                  <a:pt x="266700" y="5334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867400" y="38100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266700" y="0"/>
                </a:moveTo>
                <a:lnTo>
                  <a:pt x="218753" y="4296"/>
                </a:lnTo>
                <a:lnTo>
                  <a:pt x="173629" y="16682"/>
                </a:lnTo>
                <a:lnTo>
                  <a:pt x="132079" y="36406"/>
                </a:lnTo>
                <a:lnTo>
                  <a:pt x="94858" y="62716"/>
                </a:lnTo>
                <a:lnTo>
                  <a:pt x="62716" y="94858"/>
                </a:lnTo>
                <a:lnTo>
                  <a:pt x="36406" y="132080"/>
                </a:lnTo>
                <a:lnTo>
                  <a:pt x="16682" y="173629"/>
                </a:lnTo>
                <a:lnTo>
                  <a:pt x="4296" y="218753"/>
                </a:lnTo>
                <a:lnTo>
                  <a:pt x="0" y="266700"/>
                </a:lnTo>
                <a:lnTo>
                  <a:pt x="4296" y="314646"/>
                </a:lnTo>
                <a:lnTo>
                  <a:pt x="16682" y="359770"/>
                </a:lnTo>
                <a:lnTo>
                  <a:pt x="36406" y="401319"/>
                </a:lnTo>
                <a:lnTo>
                  <a:pt x="62716" y="438541"/>
                </a:lnTo>
                <a:lnTo>
                  <a:pt x="94858" y="470683"/>
                </a:lnTo>
                <a:lnTo>
                  <a:pt x="132080" y="496993"/>
                </a:lnTo>
                <a:lnTo>
                  <a:pt x="173629" y="516717"/>
                </a:lnTo>
                <a:lnTo>
                  <a:pt x="218753" y="529103"/>
                </a:lnTo>
                <a:lnTo>
                  <a:pt x="266700" y="533400"/>
                </a:lnTo>
                <a:lnTo>
                  <a:pt x="314646" y="529103"/>
                </a:lnTo>
                <a:lnTo>
                  <a:pt x="359770" y="516717"/>
                </a:lnTo>
                <a:lnTo>
                  <a:pt x="401320" y="496993"/>
                </a:lnTo>
                <a:lnTo>
                  <a:pt x="438541" y="470683"/>
                </a:lnTo>
                <a:lnTo>
                  <a:pt x="470683" y="438541"/>
                </a:lnTo>
                <a:lnTo>
                  <a:pt x="496993" y="401319"/>
                </a:lnTo>
                <a:lnTo>
                  <a:pt x="516717" y="359770"/>
                </a:lnTo>
                <a:lnTo>
                  <a:pt x="529103" y="314646"/>
                </a:lnTo>
                <a:lnTo>
                  <a:pt x="533400" y="266700"/>
                </a:lnTo>
                <a:lnTo>
                  <a:pt x="529103" y="218753"/>
                </a:lnTo>
                <a:lnTo>
                  <a:pt x="516717" y="173629"/>
                </a:lnTo>
                <a:lnTo>
                  <a:pt x="496993" y="132080"/>
                </a:lnTo>
                <a:lnTo>
                  <a:pt x="470683" y="94858"/>
                </a:lnTo>
                <a:lnTo>
                  <a:pt x="438541" y="62716"/>
                </a:lnTo>
                <a:lnTo>
                  <a:pt x="401319" y="36406"/>
                </a:lnTo>
                <a:lnTo>
                  <a:pt x="359770" y="16682"/>
                </a:lnTo>
                <a:lnTo>
                  <a:pt x="314646" y="4296"/>
                </a:lnTo>
                <a:lnTo>
                  <a:pt x="2667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867400" y="38100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266700" y="533400"/>
                </a:moveTo>
                <a:lnTo>
                  <a:pt x="218753" y="529103"/>
                </a:lnTo>
                <a:lnTo>
                  <a:pt x="173629" y="516717"/>
                </a:lnTo>
                <a:lnTo>
                  <a:pt x="132080" y="496993"/>
                </a:lnTo>
                <a:lnTo>
                  <a:pt x="94858" y="470683"/>
                </a:lnTo>
                <a:lnTo>
                  <a:pt x="62716" y="438541"/>
                </a:lnTo>
                <a:lnTo>
                  <a:pt x="36406" y="401319"/>
                </a:lnTo>
                <a:lnTo>
                  <a:pt x="16682" y="359770"/>
                </a:lnTo>
                <a:lnTo>
                  <a:pt x="4296" y="314646"/>
                </a:lnTo>
                <a:lnTo>
                  <a:pt x="0" y="266700"/>
                </a:lnTo>
                <a:lnTo>
                  <a:pt x="4296" y="218753"/>
                </a:lnTo>
                <a:lnTo>
                  <a:pt x="16682" y="173629"/>
                </a:lnTo>
                <a:lnTo>
                  <a:pt x="36406" y="132080"/>
                </a:lnTo>
                <a:lnTo>
                  <a:pt x="62716" y="94858"/>
                </a:lnTo>
                <a:lnTo>
                  <a:pt x="94858" y="62716"/>
                </a:lnTo>
                <a:lnTo>
                  <a:pt x="132079" y="36406"/>
                </a:lnTo>
                <a:lnTo>
                  <a:pt x="173629" y="16682"/>
                </a:lnTo>
                <a:lnTo>
                  <a:pt x="218753" y="4296"/>
                </a:lnTo>
                <a:lnTo>
                  <a:pt x="266700" y="0"/>
                </a:lnTo>
                <a:lnTo>
                  <a:pt x="314646" y="4296"/>
                </a:lnTo>
                <a:lnTo>
                  <a:pt x="359770" y="16682"/>
                </a:lnTo>
                <a:lnTo>
                  <a:pt x="401319" y="36406"/>
                </a:lnTo>
                <a:lnTo>
                  <a:pt x="438541" y="62716"/>
                </a:lnTo>
                <a:lnTo>
                  <a:pt x="470683" y="94858"/>
                </a:lnTo>
                <a:lnTo>
                  <a:pt x="496993" y="132080"/>
                </a:lnTo>
                <a:lnTo>
                  <a:pt x="516717" y="173629"/>
                </a:lnTo>
                <a:lnTo>
                  <a:pt x="529103" y="218753"/>
                </a:lnTo>
                <a:lnTo>
                  <a:pt x="533400" y="266700"/>
                </a:lnTo>
                <a:lnTo>
                  <a:pt x="529103" y="314646"/>
                </a:lnTo>
                <a:lnTo>
                  <a:pt x="516717" y="359770"/>
                </a:lnTo>
                <a:lnTo>
                  <a:pt x="496993" y="401319"/>
                </a:lnTo>
                <a:lnTo>
                  <a:pt x="470683" y="438541"/>
                </a:lnTo>
                <a:lnTo>
                  <a:pt x="438541" y="470683"/>
                </a:lnTo>
                <a:lnTo>
                  <a:pt x="401320" y="496993"/>
                </a:lnTo>
                <a:lnTo>
                  <a:pt x="359770" y="516717"/>
                </a:lnTo>
                <a:lnTo>
                  <a:pt x="314646" y="529103"/>
                </a:lnTo>
                <a:lnTo>
                  <a:pt x="266700" y="5334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2971800" y="38100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266700" y="0"/>
                </a:moveTo>
                <a:lnTo>
                  <a:pt x="218753" y="4296"/>
                </a:lnTo>
                <a:lnTo>
                  <a:pt x="173629" y="16682"/>
                </a:lnTo>
                <a:lnTo>
                  <a:pt x="132080" y="36406"/>
                </a:lnTo>
                <a:lnTo>
                  <a:pt x="94858" y="62716"/>
                </a:lnTo>
                <a:lnTo>
                  <a:pt x="62716" y="94858"/>
                </a:lnTo>
                <a:lnTo>
                  <a:pt x="36406" y="132080"/>
                </a:lnTo>
                <a:lnTo>
                  <a:pt x="16682" y="173629"/>
                </a:lnTo>
                <a:lnTo>
                  <a:pt x="4296" y="218753"/>
                </a:lnTo>
                <a:lnTo>
                  <a:pt x="0" y="266700"/>
                </a:lnTo>
                <a:lnTo>
                  <a:pt x="4296" y="314646"/>
                </a:lnTo>
                <a:lnTo>
                  <a:pt x="16682" y="359770"/>
                </a:lnTo>
                <a:lnTo>
                  <a:pt x="36406" y="401319"/>
                </a:lnTo>
                <a:lnTo>
                  <a:pt x="62716" y="438541"/>
                </a:lnTo>
                <a:lnTo>
                  <a:pt x="94858" y="470683"/>
                </a:lnTo>
                <a:lnTo>
                  <a:pt x="132080" y="496993"/>
                </a:lnTo>
                <a:lnTo>
                  <a:pt x="173629" y="516717"/>
                </a:lnTo>
                <a:lnTo>
                  <a:pt x="218753" y="529103"/>
                </a:lnTo>
                <a:lnTo>
                  <a:pt x="266700" y="533400"/>
                </a:lnTo>
                <a:lnTo>
                  <a:pt x="314646" y="529103"/>
                </a:lnTo>
                <a:lnTo>
                  <a:pt x="359770" y="516717"/>
                </a:lnTo>
                <a:lnTo>
                  <a:pt x="401320" y="496993"/>
                </a:lnTo>
                <a:lnTo>
                  <a:pt x="438541" y="470683"/>
                </a:lnTo>
                <a:lnTo>
                  <a:pt x="470683" y="438541"/>
                </a:lnTo>
                <a:lnTo>
                  <a:pt x="496993" y="401319"/>
                </a:lnTo>
                <a:lnTo>
                  <a:pt x="516717" y="359770"/>
                </a:lnTo>
                <a:lnTo>
                  <a:pt x="529103" y="314646"/>
                </a:lnTo>
                <a:lnTo>
                  <a:pt x="533400" y="266700"/>
                </a:lnTo>
                <a:lnTo>
                  <a:pt x="529103" y="218753"/>
                </a:lnTo>
                <a:lnTo>
                  <a:pt x="516717" y="173629"/>
                </a:lnTo>
                <a:lnTo>
                  <a:pt x="496993" y="132080"/>
                </a:lnTo>
                <a:lnTo>
                  <a:pt x="470683" y="94858"/>
                </a:lnTo>
                <a:lnTo>
                  <a:pt x="438541" y="62716"/>
                </a:lnTo>
                <a:lnTo>
                  <a:pt x="401319" y="36406"/>
                </a:lnTo>
                <a:lnTo>
                  <a:pt x="359770" y="16682"/>
                </a:lnTo>
                <a:lnTo>
                  <a:pt x="314646" y="4296"/>
                </a:lnTo>
                <a:lnTo>
                  <a:pt x="2667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2971800" y="38100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266700" y="533400"/>
                </a:moveTo>
                <a:lnTo>
                  <a:pt x="218753" y="529103"/>
                </a:lnTo>
                <a:lnTo>
                  <a:pt x="173629" y="516717"/>
                </a:lnTo>
                <a:lnTo>
                  <a:pt x="132080" y="496993"/>
                </a:lnTo>
                <a:lnTo>
                  <a:pt x="94858" y="470683"/>
                </a:lnTo>
                <a:lnTo>
                  <a:pt x="62716" y="438541"/>
                </a:lnTo>
                <a:lnTo>
                  <a:pt x="36406" y="401319"/>
                </a:lnTo>
                <a:lnTo>
                  <a:pt x="16682" y="359770"/>
                </a:lnTo>
                <a:lnTo>
                  <a:pt x="4296" y="314646"/>
                </a:lnTo>
                <a:lnTo>
                  <a:pt x="0" y="266700"/>
                </a:lnTo>
                <a:lnTo>
                  <a:pt x="4296" y="218753"/>
                </a:lnTo>
                <a:lnTo>
                  <a:pt x="16682" y="173629"/>
                </a:lnTo>
                <a:lnTo>
                  <a:pt x="36406" y="132080"/>
                </a:lnTo>
                <a:lnTo>
                  <a:pt x="62716" y="94858"/>
                </a:lnTo>
                <a:lnTo>
                  <a:pt x="94858" y="62716"/>
                </a:lnTo>
                <a:lnTo>
                  <a:pt x="132080" y="36406"/>
                </a:lnTo>
                <a:lnTo>
                  <a:pt x="173629" y="16682"/>
                </a:lnTo>
                <a:lnTo>
                  <a:pt x="218753" y="4296"/>
                </a:lnTo>
                <a:lnTo>
                  <a:pt x="266700" y="0"/>
                </a:lnTo>
                <a:lnTo>
                  <a:pt x="314646" y="4296"/>
                </a:lnTo>
                <a:lnTo>
                  <a:pt x="359770" y="16682"/>
                </a:lnTo>
                <a:lnTo>
                  <a:pt x="401319" y="36406"/>
                </a:lnTo>
                <a:lnTo>
                  <a:pt x="438541" y="62716"/>
                </a:lnTo>
                <a:lnTo>
                  <a:pt x="470683" y="94858"/>
                </a:lnTo>
                <a:lnTo>
                  <a:pt x="496993" y="132080"/>
                </a:lnTo>
                <a:lnTo>
                  <a:pt x="516717" y="173629"/>
                </a:lnTo>
                <a:lnTo>
                  <a:pt x="529103" y="218753"/>
                </a:lnTo>
                <a:lnTo>
                  <a:pt x="533400" y="266700"/>
                </a:lnTo>
                <a:lnTo>
                  <a:pt x="529103" y="314646"/>
                </a:lnTo>
                <a:lnTo>
                  <a:pt x="516717" y="359770"/>
                </a:lnTo>
                <a:lnTo>
                  <a:pt x="496993" y="401319"/>
                </a:lnTo>
                <a:lnTo>
                  <a:pt x="470683" y="438541"/>
                </a:lnTo>
                <a:lnTo>
                  <a:pt x="438541" y="470683"/>
                </a:lnTo>
                <a:lnTo>
                  <a:pt x="401320" y="496993"/>
                </a:lnTo>
                <a:lnTo>
                  <a:pt x="359770" y="516717"/>
                </a:lnTo>
                <a:lnTo>
                  <a:pt x="314646" y="529103"/>
                </a:lnTo>
                <a:lnTo>
                  <a:pt x="266700" y="5334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2971800" y="2895600"/>
            <a:ext cx="533400" cy="0"/>
          </a:xfrm>
          <a:custGeom>
            <a:avLst/>
            <a:gdLst/>
            <a:ahLst/>
            <a:cxnLst/>
            <a:rect l="l" t="t" r="r" b="b"/>
            <a:pathLst>
              <a:path w="533400">
                <a:moveTo>
                  <a:pt x="0" y="0"/>
                </a:moveTo>
                <a:lnTo>
                  <a:pt x="533400" y="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200400" y="2895600"/>
            <a:ext cx="0" cy="533400"/>
          </a:xfrm>
          <a:custGeom>
            <a:avLst/>
            <a:gdLst/>
            <a:ahLst/>
            <a:cxnLst/>
            <a:rect l="l" t="t" r="r" b="b"/>
            <a:pathLst>
              <a:path h="533400">
                <a:moveTo>
                  <a:pt x="0" y="0"/>
                </a:moveTo>
                <a:lnTo>
                  <a:pt x="0" y="53340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2438400" y="3505200"/>
            <a:ext cx="1524000" cy="0"/>
          </a:xfrm>
          <a:custGeom>
            <a:avLst/>
            <a:gdLst/>
            <a:ahLst/>
            <a:cxnLst/>
            <a:rect l="l" t="t" r="r" b="b"/>
            <a:pathLst>
              <a:path w="1524000">
                <a:moveTo>
                  <a:pt x="0" y="0"/>
                </a:moveTo>
                <a:lnTo>
                  <a:pt x="1524000" y="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6934200" y="3505200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962400" y="3505200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3200400" y="3505200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4267200" y="4114800"/>
            <a:ext cx="685800" cy="0"/>
          </a:xfrm>
          <a:custGeom>
            <a:avLst/>
            <a:gdLst/>
            <a:ahLst/>
            <a:cxnLst/>
            <a:rect l="l" t="t" r="r" b="b"/>
            <a:pathLst>
              <a:path w="685800">
                <a:moveTo>
                  <a:pt x="0" y="0"/>
                </a:moveTo>
                <a:lnTo>
                  <a:pt x="685800" y="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4572000" y="4114800"/>
            <a:ext cx="0" cy="381000"/>
          </a:xfrm>
          <a:custGeom>
            <a:avLst/>
            <a:gdLst/>
            <a:ahLst/>
            <a:cxnLst/>
            <a:rect l="l" t="t" r="r" b="b"/>
            <a:pathLst>
              <a:path h="381000">
                <a:moveTo>
                  <a:pt x="0" y="0"/>
                </a:moveTo>
                <a:lnTo>
                  <a:pt x="0" y="38100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3810000" y="4495800"/>
            <a:ext cx="1600200" cy="0"/>
          </a:xfrm>
          <a:custGeom>
            <a:avLst/>
            <a:gdLst/>
            <a:ahLst/>
            <a:cxnLst/>
            <a:rect l="l" t="t" r="r" b="b"/>
            <a:pathLst>
              <a:path w="1600200">
                <a:moveTo>
                  <a:pt x="0" y="0"/>
                </a:moveTo>
                <a:lnTo>
                  <a:pt x="1600200" y="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5410200" y="4495800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4572000" y="4495800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3810000" y="4495800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6096000" y="3505200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5181600" y="3581400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5181600" y="3505200"/>
            <a:ext cx="1752600" cy="0"/>
          </a:xfrm>
          <a:custGeom>
            <a:avLst/>
            <a:gdLst/>
            <a:ahLst/>
            <a:cxnLst/>
            <a:rect l="l" t="t" r="r" b="b"/>
            <a:pathLst>
              <a:path w="1752600">
                <a:moveTo>
                  <a:pt x="0" y="0"/>
                </a:moveTo>
                <a:lnTo>
                  <a:pt x="1752600" y="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6096000" y="2971800"/>
            <a:ext cx="0" cy="533400"/>
          </a:xfrm>
          <a:custGeom>
            <a:avLst/>
            <a:gdLst/>
            <a:ahLst/>
            <a:cxnLst/>
            <a:rect l="l" t="t" r="r" b="b"/>
            <a:pathLst>
              <a:path h="533400">
                <a:moveTo>
                  <a:pt x="0" y="0"/>
                </a:moveTo>
                <a:lnTo>
                  <a:pt x="0" y="53340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5715000" y="2895600"/>
            <a:ext cx="762000" cy="0"/>
          </a:xfrm>
          <a:custGeom>
            <a:avLst/>
            <a:gdLst/>
            <a:ahLst/>
            <a:cxnLst/>
            <a:rect l="l" t="t" r="r" b="b"/>
            <a:pathLst>
              <a:path w="762000">
                <a:moveTo>
                  <a:pt x="0" y="0"/>
                </a:moveTo>
                <a:lnTo>
                  <a:pt x="762000" y="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2438400" y="3505200"/>
            <a:ext cx="0" cy="228600"/>
          </a:xfrm>
          <a:custGeom>
            <a:avLst/>
            <a:gdLst/>
            <a:ahLst/>
            <a:cxnLst/>
            <a:rect l="l" t="t" r="r" b="b"/>
            <a:pathLst>
              <a:path h="228600">
                <a:moveTo>
                  <a:pt x="0" y="0"/>
                </a:moveTo>
                <a:lnTo>
                  <a:pt x="0" y="22860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13079"/>
            <a:ext cx="6858000" cy="69596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INTEGRATION</a:t>
            </a:r>
            <a:r>
              <a:rPr lang="en-US" dirty="0" smtClean="0"/>
              <a:t>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8459" y="1602921"/>
            <a:ext cx="8155941" cy="3637279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/>
              <a:t> With department of  pediatrics and internal medicine</a:t>
            </a:r>
            <a:endParaRPr lang="en-IN" sz="32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10609" y="513079"/>
            <a:ext cx="189230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5" dirty="0"/>
              <a:t>A</a:t>
            </a:r>
            <a:r>
              <a:rPr dirty="0"/>
              <a:t>n</a:t>
            </a:r>
            <a:r>
              <a:rPr spc="10" dirty="0"/>
              <a:t>s</a:t>
            </a:r>
            <a:r>
              <a:rPr dirty="0"/>
              <a:t>wer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78459" y="1672590"/>
            <a:ext cx="2294255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lr>
                <a:srgbClr val="FFCC00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Autosomal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514600" y="25908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457200" y="0"/>
                </a:moveTo>
                <a:lnTo>
                  <a:pt x="0" y="0"/>
                </a:lnTo>
                <a:lnTo>
                  <a:pt x="0" y="533400"/>
                </a:lnTo>
                <a:lnTo>
                  <a:pt x="457200" y="533400"/>
                </a:lnTo>
                <a:lnTo>
                  <a:pt x="457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514600" y="25908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228600" y="533400"/>
                </a:moveTo>
                <a:lnTo>
                  <a:pt x="0" y="533400"/>
                </a:lnTo>
                <a:lnTo>
                  <a:pt x="0" y="0"/>
                </a:lnTo>
                <a:lnTo>
                  <a:pt x="457200" y="0"/>
                </a:lnTo>
                <a:lnTo>
                  <a:pt x="457200" y="533400"/>
                </a:lnTo>
                <a:lnTo>
                  <a:pt x="228600" y="53340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553200" y="26670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457200" y="0"/>
                </a:moveTo>
                <a:lnTo>
                  <a:pt x="0" y="0"/>
                </a:lnTo>
                <a:lnTo>
                  <a:pt x="0" y="533400"/>
                </a:lnTo>
                <a:lnTo>
                  <a:pt x="457200" y="533400"/>
                </a:lnTo>
                <a:lnTo>
                  <a:pt x="4572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553200" y="26670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228600" y="533400"/>
                </a:moveTo>
                <a:lnTo>
                  <a:pt x="0" y="533400"/>
                </a:lnTo>
                <a:lnTo>
                  <a:pt x="0" y="0"/>
                </a:lnTo>
                <a:lnTo>
                  <a:pt x="457200" y="0"/>
                </a:lnTo>
                <a:lnTo>
                  <a:pt x="457200" y="533400"/>
                </a:lnTo>
                <a:lnTo>
                  <a:pt x="228600" y="5334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209800" y="38100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457200" y="0"/>
                </a:moveTo>
                <a:lnTo>
                  <a:pt x="0" y="0"/>
                </a:lnTo>
                <a:lnTo>
                  <a:pt x="0" y="533400"/>
                </a:lnTo>
                <a:lnTo>
                  <a:pt x="457200" y="533400"/>
                </a:lnTo>
                <a:lnTo>
                  <a:pt x="4572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209800" y="38100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228600" y="533400"/>
                </a:moveTo>
                <a:lnTo>
                  <a:pt x="0" y="533400"/>
                </a:lnTo>
                <a:lnTo>
                  <a:pt x="0" y="0"/>
                </a:lnTo>
                <a:lnTo>
                  <a:pt x="457200" y="0"/>
                </a:lnTo>
                <a:lnTo>
                  <a:pt x="457200" y="533400"/>
                </a:lnTo>
                <a:lnTo>
                  <a:pt x="228600" y="5334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705600" y="38100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457200" y="0"/>
                </a:moveTo>
                <a:lnTo>
                  <a:pt x="0" y="0"/>
                </a:lnTo>
                <a:lnTo>
                  <a:pt x="0" y="533400"/>
                </a:lnTo>
                <a:lnTo>
                  <a:pt x="457200" y="533400"/>
                </a:lnTo>
                <a:lnTo>
                  <a:pt x="4572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705600" y="38100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228600" y="533400"/>
                </a:moveTo>
                <a:lnTo>
                  <a:pt x="0" y="533400"/>
                </a:lnTo>
                <a:lnTo>
                  <a:pt x="0" y="0"/>
                </a:lnTo>
                <a:lnTo>
                  <a:pt x="457200" y="0"/>
                </a:lnTo>
                <a:lnTo>
                  <a:pt x="457200" y="533400"/>
                </a:lnTo>
                <a:lnTo>
                  <a:pt x="228600" y="5334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343400" y="48006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457200" y="0"/>
                </a:moveTo>
                <a:lnTo>
                  <a:pt x="0" y="0"/>
                </a:lnTo>
                <a:lnTo>
                  <a:pt x="0" y="533400"/>
                </a:lnTo>
                <a:lnTo>
                  <a:pt x="457200" y="533400"/>
                </a:lnTo>
                <a:lnTo>
                  <a:pt x="457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343400" y="48006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228600" y="533400"/>
                </a:moveTo>
                <a:lnTo>
                  <a:pt x="0" y="533400"/>
                </a:lnTo>
                <a:lnTo>
                  <a:pt x="0" y="0"/>
                </a:lnTo>
                <a:lnTo>
                  <a:pt x="457200" y="0"/>
                </a:lnTo>
                <a:lnTo>
                  <a:pt x="457200" y="533400"/>
                </a:lnTo>
                <a:lnTo>
                  <a:pt x="228600" y="5334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581400" y="48006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457200" y="0"/>
                </a:moveTo>
                <a:lnTo>
                  <a:pt x="0" y="0"/>
                </a:lnTo>
                <a:lnTo>
                  <a:pt x="0" y="533400"/>
                </a:lnTo>
                <a:lnTo>
                  <a:pt x="457200" y="533400"/>
                </a:lnTo>
                <a:lnTo>
                  <a:pt x="4572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581400" y="48006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228600" y="533400"/>
                </a:moveTo>
                <a:lnTo>
                  <a:pt x="0" y="533400"/>
                </a:lnTo>
                <a:lnTo>
                  <a:pt x="0" y="0"/>
                </a:lnTo>
                <a:lnTo>
                  <a:pt x="457200" y="0"/>
                </a:lnTo>
                <a:lnTo>
                  <a:pt x="457200" y="533400"/>
                </a:lnTo>
                <a:lnTo>
                  <a:pt x="228600" y="5334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953000" y="38862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457200" y="0"/>
                </a:moveTo>
                <a:lnTo>
                  <a:pt x="0" y="0"/>
                </a:lnTo>
                <a:lnTo>
                  <a:pt x="0" y="533400"/>
                </a:lnTo>
                <a:lnTo>
                  <a:pt x="457200" y="533400"/>
                </a:lnTo>
                <a:lnTo>
                  <a:pt x="457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953000" y="38862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228600" y="533400"/>
                </a:moveTo>
                <a:lnTo>
                  <a:pt x="0" y="533400"/>
                </a:lnTo>
                <a:lnTo>
                  <a:pt x="0" y="0"/>
                </a:lnTo>
                <a:lnTo>
                  <a:pt x="457200" y="0"/>
                </a:lnTo>
                <a:lnTo>
                  <a:pt x="457200" y="533400"/>
                </a:lnTo>
                <a:lnTo>
                  <a:pt x="228600" y="5334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505200" y="25908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266700" y="0"/>
                </a:moveTo>
                <a:lnTo>
                  <a:pt x="218753" y="4296"/>
                </a:lnTo>
                <a:lnTo>
                  <a:pt x="173629" y="16682"/>
                </a:lnTo>
                <a:lnTo>
                  <a:pt x="132079" y="36406"/>
                </a:lnTo>
                <a:lnTo>
                  <a:pt x="94858" y="62716"/>
                </a:lnTo>
                <a:lnTo>
                  <a:pt x="62716" y="94858"/>
                </a:lnTo>
                <a:lnTo>
                  <a:pt x="36406" y="132080"/>
                </a:lnTo>
                <a:lnTo>
                  <a:pt x="16682" y="173629"/>
                </a:lnTo>
                <a:lnTo>
                  <a:pt x="4296" y="218753"/>
                </a:lnTo>
                <a:lnTo>
                  <a:pt x="0" y="266700"/>
                </a:lnTo>
                <a:lnTo>
                  <a:pt x="4296" y="314646"/>
                </a:lnTo>
                <a:lnTo>
                  <a:pt x="16682" y="359770"/>
                </a:lnTo>
                <a:lnTo>
                  <a:pt x="36406" y="401320"/>
                </a:lnTo>
                <a:lnTo>
                  <a:pt x="62716" y="438541"/>
                </a:lnTo>
                <a:lnTo>
                  <a:pt x="94858" y="470683"/>
                </a:lnTo>
                <a:lnTo>
                  <a:pt x="132080" y="496993"/>
                </a:lnTo>
                <a:lnTo>
                  <a:pt x="173629" y="516717"/>
                </a:lnTo>
                <a:lnTo>
                  <a:pt x="218753" y="529103"/>
                </a:lnTo>
                <a:lnTo>
                  <a:pt x="266700" y="533400"/>
                </a:lnTo>
                <a:lnTo>
                  <a:pt x="314646" y="529103"/>
                </a:lnTo>
                <a:lnTo>
                  <a:pt x="359770" y="516717"/>
                </a:lnTo>
                <a:lnTo>
                  <a:pt x="401319" y="496993"/>
                </a:lnTo>
                <a:lnTo>
                  <a:pt x="438541" y="470683"/>
                </a:lnTo>
                <a:lnTo>
                  <a:pt x="470683" y="438541"/>
                </a:lnTo>
                <a:lnTo>
                  <a:pt x="496993" y="401320"/>
                </a:lnTo>
                <a:lnTo>
                  <a:pt x="516717" y="359770"/>
                </a:lnTo>
                <a:lnTo>
                  <a:pt x="529103" y="314646"/>
                </a:lnTo>
                <a:lnTo>
                  <a:pt x="533400" y="266700"/>
                </a:lnTo>
                <a:lnTo>
                  <a:pt x="529103" y="218753"/>
                </a:lnTo>
                <a:lnTo>
                  <a:pt x="516717" y="173629"/>
                </a:lnTo>
                <a:lnTo>
                  <a:pt x="496993" y="132080"/>
                </a:lnTo>
                <a:lnTo>
                  <a:pt x="470683" y="94858"/>
                </a:lnTo>
                <a:lnTo>
                  <a:pt x="438541" y="62716"/>
                </a:lnTo>
                <a:lnTo>
                  <a:pt x="401320" y="36406"/>
                </a:lnTo>
                <a:lnTo>
                  <a:pt x="359770" y="16682"/>
                </a:lnTo>
                <a:lnTo>
                  <a:pt x="314646" y="4296"/>
                </a:lnTo>
                <a:lnTo>
                  <a:pt x="2667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505200" y="25908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266700" y="533400"/>
                </a:moveTo>
                <a:lnTo>
                  <a:pt x="218753" y="529103"/>
                </a:lnTo>
                <a:lnTo>
                  <a:pt x="173629" y="516717"/>
                </a:lnTo>
                <a:lnTo>
                  <a:pt x="132080" y="496993"/>
                </a:lnTo>
                <a:lnTo>
                  <a:pt x="94858" y="470683"/>
                </a:lnTo>
                <a:lnTo>
                  <a:pt x="62716" y="438541"/>
                </a:lnTo>
                <a:lnTo>
                  <a:pt x="36406" y="401320"/>
                </a:lnTo>
                <a:lnTo>
                  <a:pt x="16682" y="359770"/>
                </a:lnTo>
                <a:lnTo>
                  <a:pt x="4296" y="314646"/>
                </a:lnTo>
                <a:lnTo>
                  <a:pt x="0" y="266700"/>
                </a:lnTo>
                <a:lnTo>
                  <a:pt x="4296" y="218753"/>
                </a:lnTo>
                <a:lnTo>
                  <a:pt x="16682" y="173629"/>
                </a:lnTo>
                <a:lnTo>
                  <a:pt x="36406" y="132080"/>
                </a:lnTo>
                <a:lnTo>
                  <a:pt x="62716" y="94858"/>
                </a:lnTo>
                <a:lnTo>
                  <a:pt x="94858" y="62716"/>
                </a:lnTo>
                <a:lnTo>
                  <a:pt x="132079" y="36406"/>
                </a:lnTo>
                <a:lnTo>
                  <a:pt x="173629" y="16682"/>
                </a:lnTo>
                <a:lnTo>
                  <a:pt x="218753" y="4296"/>
                </a:lnTo>
                <a:lnTo>
                  <a:pt x="266700" y="0"/>
                </a:lnTo>
                <a:lnTo>
                  <a:pt x="314646" y="4296"/>
                </a:lnTo>
                <a:lnTo>
                  <a:pt x="359770" y="16682"/>
                </a:lnTo>
                <a:lnTo>
                  <a:pt x="401319" y="36406"/>
                </a:lnTo>
                <a:lnTo>
                  <a:pt x="438541" y="62716"/>
                </a:lnTo>
                <a:lnTo>
                  <a:pt x="470683" y="94858"/>
                </a:lnTo>
                <a:lnTo>
                  <a:pt x="496993" y="132079"/>
                </a:lnTo>
                <a:lnTo>
                  <a:pt x="516717" y="173629"/>
                </a:lnTo>
                <a:lnTo>
                  <a:pt x="529103" y="218753"/>
                </a:lnTo>
                <a:lnTo>
                  <a:pt x="533400" y="266700"/>
                </a:lnTo>
                <a:lnTo>
                  <a:pt x="529103" y="314646"/>
                </a:lnTo>
                <a:lnTo>
                  <a:pt x="516717" y="359770"/>
                </a:lnTo>
                <a:lnTo>
                  <a:pt x="496993" y="401319"/>
                </a:lnTo>
                <a:lnTo>
                  <a:pt x="470683" y="438541"/>
                </a:lnTo>
                <a:lnTo>
                  <a:pt x="438541" y="470683"/>
                </a:lnTo>
                <a:lnTo>
                  <a:pt x="401320" y="496993"/>
                </a:lnTo>
                <a:lnTo>
                  <a:pt x="359770" y="516717"/>
                </a:lnTo>
                <a:lnTo>
                  <a:pt x="314646" y="529103"/>
                </a:lnTo>
                <a:lnTo>
                  <a:pt x="266700" y="5334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3733800" y="38100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266700" y="0"/>
                </a:moveTo>
                <a:lnTo>
                  <a:pt x="218753" y="4296"/>
                </a:lnTo>
                <a:lnTo>
                  <a:pt x="173629" y="16682"/>
                </a:lnTo>
                <a:lnTo>
                  <a:pt x="132079" y="36406"/>
                </a:lnTo>
                <a:lnTo>
                  <a:pt x="94858" y="62716"/>
                </a:lnTo>
                <a:lnTo>
                  <a:pt x="62716" y="94858"/>
                </a:lnTo>
                <a:lnTo>
                  <a:pt x="36406" y="132080"/>
                </a:lnTo>
                <a:lnTo>
                  <a:pt x="16682" y="173629"/>
                </a:lnTo>
                <a:lnTo>
                  <a:pt x="4296" y="218753"/>
                </a:lnTo>
                <a:lnTo>
                  <a:pt x="0" y="266700"/>
                </a:lnTo>
                <a:lnTo>
                  <a:pt x="4296" y="314646"/>
                </a:lnTo>
                <a:lnTo>
                  <a:pt x="16682" y="359770"/>
                </a:lnTo>
                <a:lnTo>
                  <a:pt x="36406" y="401319"/>
                </a:lnTo>
                <a:lnTo>
                  <a:pt x="62716" y="438541"/>
                </a:lnTo>
                <a:lnTo>
                  <a:pt x="94858" y="470683"/>
                </a:lnTo>
                <a:lnTo>
                  <a:pt x="132080" y="496993"/>
                </a:lnTo>
                <a:lnTo>
                  <a:pt x="173629" y="516717"/>
                </a:lnTo>
                <a:lnTo>
                  <a:pt x="218753" y="529103"/>
                </a:lnTo>
                <a:lnTo>
                  <a:pt x="266700" y="533400"/>
                </a:lnTo>
                <a:lnTo>
                  <a:pt x="314646" y="529103"/>
                </a:lnTo>
                <a:lnTo>
                  <a:pt x="359770" y="516717"/>
                </a:lnTo>
                <a:lnTo>
                  <a:pt x="401320" y="496993"/>
                </a:lnTo>
                <a:lnTo>
                  <a:pt x="438541" y="470683"/>
                </a:lnTo>
                <a:lnTo>
                  <a:pt x="470683" y="438541"/>
                </a:lnTo>
                <a:lnTo>
                  <a:pt x="496993" y="401319"/>
                </a:lnTo>
                <a:lnTo>
                  <a:pt x="516717" y="359770"/>
                </a:lnTo>
                <a:lnTo>
                  <a:pt x="529103" y="314646"/>
                </a:lnTo>
                <a:lnTo>
                  <a:pt x="533400" y="266700"/>
                </a:lnTo>
                <a:lnTo>
                  <a:pt x="529103" y="218753"/>
                </a:lnTo>
                <a:lnTo>
                  <a:pt x="516717" y="173629"/>
                </a:lnTo>
                <a:lnTo>
                  <a:pt x="496993" y="132080"/>
                </a:lnTo>
                <a:lnTo>
                  <a:pt x="470683" y="94858"/>
                </a:lnTo>
                <a:lnTo>
                  <a:pt x="438541" y="62716"/>
                </a:lnTo>
                <a:lnTo>
                  <a:pt x="401319" y="36406"/>
                </a:lnTo>
                <a:lnTo>
                  <a:pt x="359770" y="16682"/>
                </a:lnTo>
                <a:lnTo>
                  <a:pt x="314646" y="4296"/>
                </a:lnTo>
                <a:lnTo>
                  <a:pt x="2667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3733800" y="38100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266700" y="533400"/>
                </a:moveTo>
                <a:lnTo>
                  <a:pt x="218753" y="529103"/>
                </a:lnTo>
                <a:lnTo>
                  <a:pt x="173629" y="516717"/>
                </a:lnTo>
                <a:lnTo>
                  <a:pt x="132080" y="496993"/>
                </a:lnTo>
                <a:lnTo>
                  <a:pt x="94858" y="470683"/>
                </a:lnTo>
                <a:lnTo>
                  <a:pt x="62716" y="438541"/>
                </a:lnTo>
                <a:lnTo>
                  <a:pt x="36406" y="401319"/>
                </a:lnTo>
                <a:lnTo>
                  <a:pt x="16682" y="359770"/>
                </a:lnTo>
                <a:lnTo>
                  <a:pt x="4296" y="314646"/>
                </a:lnTo>
                <a:lnTo>
                  <a:pt x="0" y="266700"/>
                </a:lnTo>
                <a:lnTo>
                  <a:pt x="4296" y="218753"/>
                </a:lnTo>
                <a:lnTo>
                  <a:pt x="16682" y="173629"/>
                </a:lnTo>
                <a:lnTo>
                  <a:pt x="36406" y="132080"/>
                </a:lnTo>
                <a:lnTo>
                  <a:pt x="62716" y="94858"/>
                </a:lnTo>
                <a:lnTo>
                  <a:pt x="94858" y="62716"/>
                </a:lnTo>
                <a:lnTo>
                  <a:pt x="132079" y="36406"/>
                </a:lnTo>
                <a:lnTo>
                  <a:pt x="173629" y="16682"/>
                </a:lnTo>
                <a:lnTo>
                  <a:pt x="218753" y="4296"/>
                </a:lnTo>
                <a:lnTo>
                  <a:pt x="266700" y="0"/>
                </a:lnTo>
                <a:lnTo>
                  <a:pt x="314646" y="4296"/>
                </a:lnTo>
                <a:lnTo>
                  <a:pt x="359770" y="16682"/>
                </a:lnTo>
                <a:lnTo>
                  <a:pt x="401319" y="36406"/>
                </a:lnTo>
                <a:lnTo>
                  <a:pt x="438541" y="62716"/>
                </a:lnTo>
                <a:lnTo>
                  <a:pt x="470683" y="94858"/>
                </a:lnTo>
                <a:lnTo>
                  <a:pt x="496993" y="132080"/>
                </a:lnTo>
                <a:lnTo>
                  <a:pt x="516717" y="173629"/>
                </a:lnTo>
                <a:lnTo>
                  <a:pt x="529103" y="218753"/>
                </a:lnTo>
                <a:lnTo>
                  <a:pt x="533400" y="266700"/>
                </a:lnTo>
                <a:lnTo>
                  <a:pt x="529103" y="314646"/>
                </a:lnTo>
                <a:lnTo>
                  <a:pt x="516717" y="359770"/>
                </a:lnTo>
                <a:lnTo>
                  <a:pt x="496993" y="401319"/>
                </a:lnTo>
                <a:lnTo>
                  <a:pt x="470683" y="438541"/>
                </a:lnTo>
                <a:lnTo>
                  <a:pt x="438541" y="470683"/>
                </a:lnTo>
                <a:lnTo>
                  <a:pt x="401320" y="496993"/>
                </a:lnTo>
                <a:lnTo>
                  <a:pt x="359770" y="516717"/>
                </a:lnTo>
                <a:lnTo>
                  <a:pt x="314646" y="529103"/>
                </a:lnTo>
                <a:lnTo>
                  <a:pt x="266700" y="5334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181600" y="26670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266700" y="0"/>
                </a:moveTo>
                <a:lnTo>
                  <a:pt x="218753" y="4296"/>
                </a:lnTo>
                <a:lnTo>
                  <a:pt x="173629" y="16682"/>
                </a:lnTo>
                <a:lnTo>
                  <a:pt x="132079" y="36406"/>
                </a:lnTo>
                <a:lnTo>
                  <a:pt x="94858" y="62716"/>
                </a:lnTo>
                <a:lnTo>
                  <a:pt x="62716" y="94858"/>
                </a:lnTo>
                <a:lnTo>
                  <a:pt x="36406" y="132080"/>
                </a:lnTo>
                <a:lnTo>
                  <a:pt x="16682" y="173629"/>
                </a:lnTo>
                <a:lnTo>
                  <a:pt x="4296" y="218753"/>
                </a:lnTo>
                <a:lnTo>
                  <a:pt x="0" y="266700"/>
                </a:lnTo>
                <a:lnTo>
                  <a:pt x="4296" y="314646"/>
                </a:lnTo>
                <a:lnTo>
                  <a:pt x="16682" y="359770"/>
                </a:lnTo>
                <a:lnTo>
                  <a:pt x="36406" y="401320"/>
                </a:lnTo>
                <a:lnTo>
                  <a:pt x="62716" y="438541"/>
                </a:lnTo>
                <a:lnTo>
                  <a:pt x="94858" y="470683"/>
                </a:lnTo>
                <a:lnTo>
                  <a:pt x="132080" y="496993"/>
                </a:lnTo>
                <a:lnTo>
                  <a:pt x="173629" y="516717"/>
                </a:lnTo>
                <a:lnTo>
                  <a:pt x="218753" y="529103"/>
                </a:lnTo>
                <a:lnTo>
                  <a:pt x="266700" y="533400"/>
                </a:lnTo>
                <a:lnTo>
                  <a:pt x="314646" y="529103"/>
                </a:lnTo>
                <a:lnTo>
                  <a:pt x="359770" y="516717"/>
                </a:lnTo>
                <a:lnTo>
                  <a:pt x="401319" y="496993"/>
                </a:lnTo>
                <a:lnTo>
                  <a:pt x="438541" y="470683"/>
                </a:lnTo>
                <a:lnTo>
                  <a:pt x="470683" y="438541"/>
                </a:lnTo>
                <a:lnTo>
                  <a:pt x="496993" y="401320"/>
                </a:lnTo>
                <a:lnTo>
                  <a:pt x="516717" y="359770"/>
                </a:lnTo>
                <a:lnTo>
                  <a:pt x="529103" y="314646"/>
                </a:lnTo>
                <a:lnTo>
                  <a:pt x="533400" y="266700"/>
                </a:lnTo>
                <a:lnTo>
                  <a:pt x="529103" y="218753"/>
                </a:lnTo>
                <a:lnTo>
                  <a:pt x="516717" y="173629"/>
                </a:lnTo>
                <a:lnTo>
                  <a:pt x="496993" y="132080"/>
                </a:lnTo>
                <a:lnTo>
                  <a:pt x="470683" y="94858"/>
                </a:lnTo>
                <a:lnTo>
                  <a:pt x="438541" y="62716"/>
                </a:lnTo>
                <a:lnTo>
                  <a:pt x="401320" y="36406"/>
                </a:lnTo>
                <a:lnTo>
                  <a:pt x="359770" y="16682"/>
                </a:lnTo>
                <a:lnTo>
                  <a:pt x="314646" y="4296"/>
                </a:lnTo>
                <a:lnTo>
                  <a:pt x="2667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181600" y="26670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266700" y="533400"/>
                </a:moveTo>
                <a:lnTo>
                  <a:pt x="218753" y="529103"/>
                </a:lnTo>
                <a:lnTo>
                  <a:pt x="173629" y="516717"/>
                </a:lnTo>
                <a:lnTo>
                  <a:pt x="132080" y="496993"/>
                </a:lnTo>
                <a:lnTo>
                  <a:pt x="94858" y="470683"/>
                </a:lnTo>
                <a:lnTo>
                  <a:pt x="62716" y="438541"/>
                </a:lnTo>
                <a:lnTo>
                  <a:pt x="36406" y="401320"/>
                </a:lnTo>
                <a:lnTo>
                  <a:pt x="16682" y="359770"/>
                </a:lnTo>
                <a:lnTo>
                  <a:pt x="4296" y="314646"/>
                </a:lnTo>
                <a:lnTo>
                  <a:pt x="0" y="266700"/>
                </a:lnTo>
                <a:lnTo>
                  <a:pt x="4296" y="218753"/>
                </a:lnTo>
                <a:lnTo>
                  <a:pt x="16682" y="173629"/>
                </a:lnTo>
                <a:lnTo>
                  <a:pt x="36406" y="132080"/>
                </a:lnTo>
                <a:lnTo>
                  <a:pt x="62716" y="94858"/>
                </a:lnTo>
                <a:lnTo>
                  <a:pt x="94858" y="62716"/>
                </a:lnTo>
                <a:lnTo>
                  <a:pt x="132079" y="36406"/>
                </a:lnTo>
                <a:lnTo>
                  <a:pt x="173629" y="16682"/>
                </a:lnTo>
                <a:lnTo>
                  <a:pt x="218753" y="4296"/>
                </a:lnTo>
                <a:lnTo>
                  <a:pt x="266700" y="0"/>
                </a:lnTo>
                <a:lnTo>
                  <a:pt x="314646" y="4296"/>
                </a:lnTo>
                <a:lnTo>
                  <a:pt x="359770" y="16682"/>
                </a:lnTo>
                <a:lnTo>
                  <a:pt x="401319" y="36406"/>
                </a:lnTo>
                <a:lnTo>
                  <a:pt x="438541" y="62716"/>
                </a:lnTo>
                <a:lnTo>
                  <a:pt x="470683" y="94858"/>
                </a:lnTo>
                <a:lnTo>
                  <a:pt x="496993" y="132079"/>
                </a:lnTo>
                <a:lnTo>
                  <a:pt x="516717" y="173629"/>
                </a:lnTo>
                <a:lnTo>
                  <a:pt x="529103" y="218753"/>
                </a:lnTo>
                <a:lnTo>
                  <a:pt x="533400" y="266700"/>
                </a:lnTo>
                <a:lnTo>
                  <a:pt x="529103" y="314646"/>
                </a:lnTo>
                <a:lnTo>
                  <a:pt x="516717" y="359770"/>
                </a:lnTo>
                <a:lnTo>
                  <a:pt x="496993" y="401319"/>
                </a:lnTo>
                <a:lnTo>
                  <a:pt x="470683" y="438541"/>
                </a:lnTo>
                <a:lnTo>
                  <a:pt x="438541" y="470683"/>
                </a:lnTo>
                <a:lnTo>
                  <a:pt x="401320" y="496993"/>
                </a:lnTo>
                <a:lnTo>
                  <a:pt x="359770" y="516717"/>
                </a:lnTo>
                <a:lnTo>
                  <a:pt x="314646" y="529103"/>
                </a:lnTo>
                <a:lnTo>
                  <a:pt x="266700" y="5334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105400" y="48006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266700" y="0"/>
                </a:moveTo>
                <a:lnTo>
                  <a:pt x="218753" y="4296"/>
                </a:lnTo>
                <a:lnTo>
                  <a:pt x="173629" y="16682"/>
                </a:lnTo>
                <a:lnTo>
                  <a:pt x="132079" y="36406"/>
                </a:lnTo>
                <a:lnTo>
                  <a:pt x="94858" y="62716"/>
                </a:lnTo>
                <a:lnTo>
                  <a:pt x="62716" y="94858"/>
                </a:lnTo>
                <a:lnTo>
                  <a:pt x="36406" y="132080"/>
                </a:lnTo>
                <a:lnTo>
                  <a:pt x="16682" y="173629"/>
                </a:lnTo>
                <a:lnTo>
                  <a:pt x="4296" y="218753"/>
                </a:lnTo>
                <a:lnTo>
                  <a:pt x="0" y="266700"/>
                </a:lnTo>
                <a:lnTo>
                  <a:pt x="4296" y="314646"/>
                </a:lnTo>
                <a:lnTo>
                  <a:pt x="16682" y="359770"/>
                </a:lnTo>
                <a:lnTo>
                  <a:pt x="36406" y="401320"/>
                </a:lnTo>
                <a:lnTo>
                  <a:pt x="62716" y="438541"/>
                </a:lnTo>
                <a:lnTo>
                  <a:pt x="94858" y="470683"/>
                </a:lnTo>
                <a:lnTo>
                  <a:pt x="132080" y="496993"/>
                </a:lnTo>
                <a:lnTo>
                  <a:pt x="173629" y="516717"/>
                </a:lnTo>
                <a:lnTo>
                  <a:pt x="218753" y="529103"/>
                </a:lnTo>
                <a:lnTo>
                  <a:pt x="266700" y="533400"/>
                </a:lnTo>
                <a:lnTo>
                  <a:pt x="314646" y="529103"/>
                </a:lnTo>
                <a:lnTo>
                  <a:pt x="359770" y="516717"/>
                </a:lnTo>
                <a:lnTo>
                  <a:pt x="401319" y="496993"/>
                </a:lnTo>
                <a:lnTo>
                  <a:pt x="438541" y="470683"/>
                </a:lnTo>
                <a:lnTo>
                  <a:pt x="470683" y="438541"/>
                </a:lnTo>
                <a:lnTo>
                  <a:pt x="496993" y="401320"/>
                </a:lnTo>
                <a:lnTo>
                  <a:pt x="516717" y="359770"/>
                </a:lnTo>
                <a:lnTo>
                  <a:pt x="529103" y="314646"/>
                </a:lnTo>
                <a:lnTo>
                  <a:pt x="533400" y="266700"/>
                </a:lnTo>
                <a:lnTo>
                  <a:pt x="529103" y="218753"/>
                </a:lnTo>
                <a:lnTo>
                  <a:pt x="516717" y="173629"/>
                </a:lnTo>
                <a:lnTo>
                  <a:pt x="496993" y="132080"/>
                </a:lnTo>
                <a:lnTo>
                  <a:pt x="470683" y="94858"/>
                </a:lnTo>
                <a:lnTo>
                  <a:pt x="438541" y="62716"/>
                </a:lnTo>
                <a:lnTo>
                  <a:pt x="401319" y="36406"/>
                </a:lnTo>
                <a:lnTo>
                  <a:pt x="359770" y="16682"/>
                </a:lnTo>
                <a:lnTo>
                  <a:pt x="314646" y="4296"/>
                </a:lnTo>
                <a:lnTo>
                  <a:pt x="2667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105400" y="48006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266700" y="533400"/>
                </a:moveTo>
                <a:lnTo>
                  <a:pt x="218753" y="529103"/>
                </a:lnTo>
                <a:lnTo>
                  <a:pt x="173629" y="516717"/>
                </a:lnTo>
                <a:lnTo>
                  <a:pt x="132080" y="496993"/>
                </a:lnTo>
                <a:lnTo>
                  <a:pt x="94858" y="470683"/>
                </a:lnTo>
                <a:lnTo>
                  <a:pt x="62716" y="438541"/>
                </a:lnTo>
                <a:lnTo>
                  <a:pt x="36406" y="401320"/>
                </a:lnTo>
                <a:lnTo>
                  <a:pt x="16682" y="359770"/>
                </a:lnTo>
                <a:lnTo>
                  <a:pt x="4296" y="314646"/>
                </a:lnTo>
                <a:lnTo>
                  <a:pt x="0" y="266700"/>
                </a:lnTo>
                <a:lnTo>
                  <a:pt x="4296" y="218753"/>
                </a:lnTo>
                <a:lnTo>
                  <a:pt x="16682" y="173629"/>
                </a:lnTo>
                <a:lnTo>
                  <a:pt x="36406" y="132080"/>
                </a:lnTo>
                <a:lnTo>
                  <a:pt x="62716" y="94858"/>
                </a:lnTo>
                <a:lnTo>
                  <a:pt x="94858" y="62716"/>
                </a:lnTo>
                <a:lnTo>
                  <a:pt x="132079" y="36406"/>
                </a:lnTo>
                <a:lnTo>
                  <a:pt x="173629" y="16682"/>
                </a:lnTo>
                <a:lnTo>
                  <a:pt x="218753" y="4296"/>
                </a:lnTo>
                <a:lnTo>
                  <a:pt x="266700" y="0"/>
                </a:lnTo>
                <a:lnTo>
                  <a:pt x="314646" y="4296"/>
                </a:lnTo>
                <a:lnTo>
                  <a:pt x="359770" y="16682"/>
                </a:lnTo>
                <a:lnTo>
                  <a:pt x="401319" y="36406"/>
                </a:lnTo>
                <a:lnTo>
                  <a:pt x="438541" y="62716"/>
                </a:lnTo>
                <a:lnTo>
                  <a:pt x="470683" y="94858"/>
                </a:lnTo>
                <a:lnTo>
                  <a:pt x="496993" y="132080"/>
                </a:lnTo>
                <a:lnTo>
                  <a:pt x="516717" y="173629"/>
                </a:lnTo>
                <a:lnTo>
                  <a:pt x="529103" y="218753"/>
                </a:lnTo>
                <a:lnTo>
                  <a:pt x="533400" y="266700"/>
                </a:lnTo>
                <a:lnTo>
                  <a:pt x="529103" y="314646"/>
                </a:lnTo>
                <a:lnTo>
                  <a:pt x="516717" y="359770"/>
                </a:lnTo>
                <a:lnTo>
                  <a:pt x="496993" y="401319"/>
                </a:lnTo>
                <a:lnTo>
                  <a:pt x="470683" y="438541"/>
                </a:lnTo>
                <a:lnTo>
                  <a:pt x="438541" y="470683"/>
                </a:lnTo>
                <a:lnTo>
                  <a:pt x="401320" y="496993"/>
                </a:lnTo>
                <a:lnTo>
                  <a:pt x="359770" y="516717"/>
                </a:lnTo>
                <a:lnTo>
                  <a:pt x="314646" y="529103"/>
                </a:lnTo>
                <a:lnTo>
                  <a:pt x="266700" y="5334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867400" y="38100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266700" y="0"/>
                </a:moveTo>
                <a:lnTo>
                  <a:pt x="218753" y="4296"/>
                </a:lnTo>
                <a:lnTo>
                  <a:pt x="173629" y="16682"/>
                </a:lnTo>
                <a:lnTo>
                  <a:pt x="132079" y="36406"/>
                </a:lnTo>
                <a:lnTo>
                  <a:pt x="94858" y="62716"/>
                </a:lnTo>
                <a:lnTo>
                  <a:pt x="62716" y="94858"/>
                </a:lnTo>
                <a:lnTo>
                  <a:pt x="36406" y="132080"/>
                </a:lnTo>
                <a:lnTo>
                  <a:pt x="16682" y="173629"/>
                </a:lnTo>
                <a:lnTo>
                  <a:pt x="4296" y="218753"/>
                </a:lnTo>
                <a:lnTo>
                  <a:pt x="0" y="266700"/>
                </a:lnTo>
                <a:lnTo>
                  <a:pt x="4296" y="314646"/>
                </a:lnTo>
                <a:lnTo>
                  <a:pt x="16682" y="359770"/>
                </a:lnTo>
                <a:lnTo>
                  <a:pt x="36406" y="401319"/>
                </a:lnTo>
                <a:lnTo>
                  <a:pt x="62716" y="438541"/>
                </a:lnTo>
                <a:lnTo>
                  <a:pt x="94858" y="470683"/>
                </a:lnTo>
                <a:lnTo>
                  <a:pt x="132080" y="496993"/>
                </a:lnTo>
                <a:lnTo>
                  <a:pt x="173629" y="516717"/>
                </a:lnTo>
                <a:lnTo>
                  <a:pt x="218753" y="529103"/>
                </a:lnTo>
                <a:lnTo>
                  <a:pt x="266700" y="533400"/>
                </a:lnTo>
                <a:lnTo>
                  <a:pt x="314646" y="529103"/>
                </a:lnTo>
                <a:lnTo>
                  <a:pt x="359770" y="516717"/>
                </a:lnTo>
                <a:lnTo>
                  <a:pt x="401320" y="496993"/>
                </a:lnTo>
                <a:lnTo>
                  <a:pt x="438541" y="470683"/>
                </a:lnTo>
                <a:lnTo>
                  <a:pt x="470683" y="438541"/>
                </a:lnTo>
                <a:lnTo>
                  <a:pt x="496993" y="401319"/>
                </a:lnTo>
                <a:lnTo>
                  <a:pt x="516717" y="359770"/>
                </a:lnTo>
                <a:lnTo>
                  <a:pt x="529103" y="314646"/>
                </a:lnTo>
                <a:lnTo>
                  <a:pt x="533400" y="266700"/>
                </a:lnTo>
                <a:lnTo>
                  <a:pt x="529103" y="218753"/>
                </a:lnTo>
                <a:lnTo>
                  <a:pt x="516717" y="173629"/>
                </a:lnTo>
                <a:lnTo>
                  <a:pt x="496993" y="132080"/>
                </a:lnTo>
                <a:lnTo>
                  <a:pt x="470683" y="94858"/>
                </a:lnTo>
                <a:lnTo>
                  <a:pt x="438541" y="62716"/>
                </a:lnTo>
                <a:lnTo>
                  <a:pt x="401319" y="36406"/>
                </a:lnTo>
                <a:lnTo>
                  <a:pt x="359770" y="16682"/>
                </a:lnTo>
                <a:lnTo>
                  <a:pt x="314646" y="4296"/>
                </a:lnTo>
                <a:lnTo>
                  <a:pt x="2667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867400" y="38100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266700" y="533400"/>
                </a:moveTo>
                <a:lnTo>
                  <a:pt x="218753" y="529103"/>
                </a:lnTo>
                <a:lnTo>
                  <a:pt x="173629" y="516717"/>
                </a:lnTo>
                <a:lnTo>
                  <a:pt x="132080" y="496993"/>
                </a:lnTo>
                <a:lnTo>
                  <a:pt x="94858" y="470683"/>
                </a:lnTo>
                <a:lnTo>
                  <a:pt x="62716" y="438541"/>
                </a:lnTo>
                <a:lnTo>
                  <a:pt x="36406" y="401319"/>
                </a:lnTo>
                <a:lnTo>
                  <a:pt x="16682" y="359770"/>
                </a:lnTo>
                <a:lnTo>
                  <a:pt x="4296" y="314646"/>
                </a:lnTo>
                <a:lnTo>
                  <a:pt x="0" y="266700"/>
                </a:lnTo>
                <a:lnTo>
                  <a:pt x="4296" y="218753"/>
                </a:lnTo>
                <a:lnTo>
                  <a:pt x="16682" y="173629"/>
                </a:lnTo>
                <a:lnTo>
                  <a:pt x="36406" y="132080"/>
                </a:lnTo>
                <a:lnTo>
                  <a:pt x="62716" y="94858"/>
                </a:lnTo>
                <a:lnTo>
                  <a:pt x="94858" y="62716"/>
                </a:lnTo>
                <a:lnTo>
                  <a:pt x="132079" y="36406"/>
                </a:lnTo>
                <a:lnTo>
                  <a:pt x="173629" y="16682"/>
                </a:lnTo>
                <a:lnTo>
                  <a:pt x="218753" y="4296"/>
                </a:lnTo>
                <a:lnTo>
                  <a:pt x="266700" y="0"/>
                </a:lnTo>
                <a:lnTo>
                  <a:pt x="314646" y="4296"/>
                </a:lnTo>
                <a:lnTo>
                  <a:pt x="359770" y="16682"/>
                </a:lnTo>
                <a:lnTo>
                  <a:pt x="401319" y="36406"/>
                </a:lnTo>
                <a:lnTo>
                  <a:pt x="438541" y="62716"/>
                </a:lnTo>
                <a:lnTo>
                  <a:pt x="470683" y="94858"/>
                </a:lnTo>
                <a:lnTo>
                  <a:pt x="496993" y="132080"/>
                </a:lnTo>
                <a:lnTo>
                  <a:pt x="516717" y="173629"/>
                </a:lnTo>
                <a:lnTo>
                  <a:pt x="529103" y="218753"/>
                </a:lnTo>
                <a:lnTo>
                  <a:pt x="533400" y="266700"/>
                </a:lnTo>
                <a:lnTo>
                  <a:pt x="529103" y="314646"/>
                </a:lnTo>
                <a:lnTo>
                  <a:pt x="516717" y="359770"/>
                </a:lnTo>
                <a:lnTo>
                  <a:pt x="496993" y="401319"/>
                </a:lnTo>
                <a:lnTo>
                  <a:pt x="470683" y="438541"/>
                </a:lnTo>
                <a:lnTo>
                  <a:pt x="438541" y="470683"/>
                </a:lnTo>
                <a:lnTo>
                  <a:pt x="401320" y="496993"/>
                </a:lnTo>
                <a:lnTo>
                  <a:pt x="359770" y="516717"/>
                </a:lnTo>
                <a:lnTo>
                  <a:pt x="314646" y="529103"/>
                </a:lnTo>
                <a:lnTo>
                  <a:pt x="266700" y="5334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2971800" y="38100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266700" y="0"/>
                </a:moveTo>
                <a:lnTo>
                  <a:pt x="218753" y="4296"/>
                </a:lnTo>
                <a:lnTo>
                  <a:pt x="173629" y="16682"/>
                </a:lnTo>
                <a:lnTo>
                  <a:pt x="132080" y="36406"/>
                </a:lnTo>
                <a:lnTo>
                  <a:pt x="94858" y="62716"/>
                </a:lnTo>
                <a:lnTo>
                  <a:pt x="62716" y="94858"/>
                </a:lnTo>
                <a:lnTo>
                  <a:pt x="36406" y="132080"/>
                </a:lnTo>
                <a:lnTo>
                  <a:pt x="16682" y="173629"/>
                </a:lnTo>
                <a:lnTo>
                  <a:pt x="4296" y="218753"/>
                </a:lnTo>
                <a:lnTo>
                  <a:pt x="0" y="266700"/>
                </a:lnTo>
                <a:lnTo>
                  <a:pt x="4296" y="314646"/>
                </a:lnTo>
                <a:lnTo>
                  <a:pt x="16682" y="359770"/>
                </a:lnTo>
                <a:lnTo>
                  <a:pt x="36406" y="401319"/>
                </a:lnTo>
                <a:lnTo>
                  <a:pt x="62716" y="438541"/>
                </a:lnTo>
                <a:lnTo>
                  <a:pt x="94858" y="470683"/>
                </a:lnTo>
                <a:lnTo>
                  <a:pt x="132080" y="496993"/>
                </a:lnTo>
                <a:lnTo>
                  <a:pt x="173629" y="516717"/>
                </a:lnTo>
                <a:lnTo>
                  <a:pt x="218753" y="529103"/>
                </a:lnTo>
                <a:lnTo>
                  <a:pt x="266700" y="533400"/>
                </a:lnTo>
                <a:lnTo>
                  <a:pt x="314646" y="529103"/>
                </a:lnTo>
                <a:lnTo>
                  <a:pt x="359770" y="516717"/>
                </a:lnTo>
                <a:lnTo>
                  <a:pt x="401320" y="496993"/>
                </a:lnTo>
                <a:lnTo>
                  <a:pt x="438541" y="470683"/>
                </a:lnTo>
                <a:lnTo>
                  <a:pt x="470683" y="438541"/>
                </a:lnTo>
                <a:lnTo>
                  <a:pt x="496993" y="401319"/>
                </a:lnTo>
                <a:lnTo>
                  <a:pt x="516717" y="359770"/>
                </a:lnTo>
                <a:lnTo>
                  <a:pt x="529103" y="314646"/>
                </a:lnTo>
                <a:lnTo>
                  <a:pt x="533400" y="266700"/>
                </a:lnTo>
                <a:lnTo>
                  <a:pt x="529103" y="218753"/>
                </a:lnTo>
                <a:lnTo>
                  <a:pt x="516717" y="173629"/>
                </a:lnTo>
                <a:lnTo>
                  <a:pt x="496993" y="132080"/>
                </a:lnTo>
                <a:lnTo>
                  <a:pt x="470683" y="94858"/>
                </a:lnTo>
                <a:lnTo>
                  <a:pt x="438541" y="62716"/>
                </a:lnTo>
                <a:lnTo>
                  <a:pt x="401319" y="36406"/>
                </a:lnTo>
                <a:lnTo>
                  <a:pt x="359770" y="16682"/>
                </a:lnTo>
                <a:lnTo>
                  <a:pt x="314646" y="4296"/>
                </a:lnTo>
                <a:lnTo>
                  <a:pt x="2667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2971800" y="38100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266700" y="533400"/>
                </a:moveTo>
                <a:lnTo>
                  <a:pt x="218753" y="529103"/>
                </a:lnTo>
                <a:lnTo>
                  <a:pt x="173629" y="516717"/>
                </a:lnTo>
                <a:lnTo>
                  <a:pt x="132080" y="496993"/>
                </a:lnTo>
                <a:lnTo>
                  <a:pt x="94858" y="470683"/>
                </a:lnTo>
                <a:lnTo>
                  <a:pt x="62716" y="438541"/>
                </a:lnTo>
                <a:lnTo>
                  <a:pt x="36406" y="401319"/>
                </a:lnTo>
                <a:lnTo>
                  <a:pt x="16682" y="359770"/>
                </a:lnTo>
                <a:lnTo>
                  <a:pt x="4296" y="314646"/>
                </a:lnTo>
                <a:lnTo>
                  <a:pt x="0" y="266700"/>
                </a:lnTo>
                <a:lnTo>
                  <a:pt x="4296" y="218753"/>
                </a:lnTo>
                <a:lnTo>
                  <a:pt x="16682" y="173629"/>
                </a:lnTo>
                <a:lnTo>
                  <a:pt x="36406" y="132080"/>
                </a:lnTo>
                <a:lnTo>
                  <a:pt x="62716" y="94858"/>
                </a:lnTo>
                <a:lnTo>
                  <a:pt x="94858" y="62716"/>
                </a:lnTo>
                <a:lnTo>
                  <a:pt x="132080" y="36406"/>
                </a:lnTo>
                <a:lnTo>
                  <a:pt x="173629" y="16682"/>
                </a:lnTo>
                <a:lnTo>
                  <a:pt x="218753" y="4296"/>
                </a:lnTo>
                <a:lnTo>
                  <a:pt x="266700" y="0"/>
                </a:lnTo>
                <a:lnTo>
                  <a:pt x="314646" y="4296"/>
                </a:lnTo>
                <a:lnTo>
                  <a:pt x="359770" y="16682"/>
                </a:lnTo>
                <a:lnTo>
                  <a:pt x="401319" y="36406"/>
                </a:lnTo>
                <a:lnTo>
                  <a:pt x="438541" y="62716"/>
                </a:lnTo>
                <a:lnTo>
                  <a:pt x="470683" y="94858"/>
                </a:lnTo>
                <a:lnTo>
                  <a:pt x="496993" y="132080"/>
                </a:lnTo>
                <a:lnTo>
                  <a:pt x="516717" y="173629"/>
                </a:lnTo>
                <a:lnTo>
                  <a:pt x="529103" y="218753"/>
                </a:lnTo>
                <a:lnTo>
                  <a:pt x="533400" y="266700"/>
                </a:lnTo>
                <a:lnTo>
                  <a:pt x="529103" y="314646"/>
                </a:lnTo>
                <a:lnTo>
                  <a:pt x="516717" y="359770"/>
                </a:lnTo>
                <a:lnTo>
                  <a:pt x="496993" y="401319"/>
                </a:lnTo>
                <a:lnTo>
                  <a:pt x="470683" y="438541"/>
                </a:lnTo>
                <a:lnTo>
                  <a:pt x="438541" y="470683"/>
                </a:lnTo>
                <a:lnTo>
                  <a:pt x="401320" y="496993"/>
                </a:lnTo>
                <a:lnTo>
                  <a:pt x="359770" y="516717"/>
                </a:lnTo>
                <a:lnTo>
                  <a:pt x="314646" y="529103"/>
                </a:lnTo>
                <a:lnTo>
                  <a:pt x="266700" y="5334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2971800" y="2895600"/>
            <a:ext cx="533400" cy="0"/>
          </a:xfrm>
          <a:custGeom>
            <a:avLst/>
            <a:gdLst/>
            <a:ahLst/>
            <a:cxnLst/>
            <a:rect l="l" t="t" r="r" b="b"/>
            <a:pathLst>
              <a:path w="533400">
                <a:moveTo>
                  <a:pt x="0" y="0"/>
                </a:moveTo>
                <a:lnTo>
                  <a:pt x="533400" y="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200400" y="2895600"/>
            <a:ext cx="0" cy="533400"/>
          </a:xfrm>
          <a:custGeom>
            <a:avLst/>
            <a:gdLst/>
            <a:ahLst/>
            <a:cxnLst/>
            <a:rect l="l" t="t" r="r" b="b"/>
            <a:pathLst>
              <a:path h="533400">
                <a:moveTo>
                  <a:pt x="0" y="0"/>
                </a:moveTo>
                <a:lnTo>
                  <a:pt x="0" y="53340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2438400" y="3505200"/>
            <a:ext cx="1524000" cy="0"/>
          </a:xfrm>
          <a:custGeom>
            <a:avLst/>
            <a:gdLst/>
            <a:ahLst/>
            <a:cxnLst/>
            <a:rect l="l" t="t" r="r" b="b"/>
            <a:pathLst>
              <a:path w="1524000">
                <a:moveTo>
                  <a:pt x="0" y="0"/>
                </a:moveTo>
                <a:lnTo>
                  <a:pt x="1524000" y="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6934200" y="3505200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962400" y="3505200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3200400" y="3505200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4267200" y="4114800"/>
            <a:ext cx="685800" cy="0"/>
          </a:xfrm>
          <a:custGeom>
            <a:avLst/>
            <a:gdLst/>
            <a:ahLst/>
            <a:cxnLst/>
            <a:rect l="l" t="t" r="r" b="b"/>
            <a:pathLst>
              <a:path w="685800">
                <a:moveTo>
                  <a:pt x="0" y="0"/>
                </a:moveTo>
                <a:lnTo>
                  <a:pt x="685800" y="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4572000" y="4114800"/>
            <a:ext cx="0" cy="381000"/>
          </a:xfrm>
          <a:custGeom>
            <a:avLst/>
            <a:gdLst/>
            <a:ahLst/>
            <a:cxnLst/>
            <a:rect l="l" t="t" r="r" b="b"/>
            <a:pathLst>
              <a:path h="381000">
                <a:moveTo>
                  <a:pt x="0" y="0"/>
                </a:moveTo>
                <a:lnTo>
                  <a:pt x="0" y="38100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3810000" y="4495800"/>
            <a:ext cx="1600200" cy="0"/>
          </a:xfrm>
          <a:custGeom>
            <a:avLst/>
            <a:gdLst/>
            <a:ahLst/>
            <a:cxnLst/>
            <a:rect l="l" t="t" r="r" b="b"/>
            <a:pathLst>
              <a:path w="1600200">
                <a:moveTo>
                  <a:pt x="0" y="0"/>
                </a:moveTo>
                <a:lnTo>
                  <a:pt x="1600200" y="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5410200" y="4495800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4572000" y="4495800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3810000" y="4495800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6096000" y="3505200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5181600" y="3581400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5181600" y="3505200"/>
            <a:ext cx="1752600" cy="0"/>
          </a:xfrm>
          <a:custGeom>
            <a:avLst/>
            <a:gdLst/>
            <a:ahLst/>
            <a:cxnLst/>
            <a:rect l="l" t="t" r="r" b="b"/>
            <a:pathLst>
              <a:path w="1752600">
                <a:moveTo>
                  <a:pt x="0" y="0"/>
                </a:moveTo>
                <a:lnTo>
                  <a:pt x="1752600" y="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6096000" y="2971800"/>
            <a:ext cx="0" cy="533400"/>
          </a:xfrm>
          <a:custGeom>
            <a:avLst/>
            <a:gdLst/>
            <a:ahLst/>
            <a:cxnLst/>
            <a:rect l="l" t="t" r="r" b="b"/>
            <a:pathLst>
              <a:path h="533400">
                <a:moveTo>
                  <a:pt x="0" y="0"/>
                </a:moveTo>
                <a:lnTo>
                  <a:pt x="0" y="53340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5715000" y="2895600"/>
            <a:ext cx="762000" cy="0"/>
          </a:xfrm>
          <a:custGeom>
            <a:avLst/>
            <a:gdLst/>
            <a:ahLst/>
            <a:cxnLst/>
            <a:rect l="l" t="t" r="r" b="b"/>
            <a:pathLst>
              <a:path w="762000">
                <a:moveTo>
                  <a:pt x="0" y="0"/>
                </a:moveTo>
                <a:lnTo>
                  <a:pt x="762000" y="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2438400" y="3505200"/>
            <a:ext cx="0" cy="228600"/>
          </a:xfrm>
          <a:custGeom>
            <a:avLst/>
            <a:gdLst/>
            <a:ahLst/>
            <a:cxnLst/>
            <a:rect l="l" t="t" r="r" b="b"/>
            <a:pathLst>
              <a:path h="228600">
                <a:moveTo>
                  <a:pt x="0" y="0"/>
                </a:moveTo>
                <a:lnTo>
                  <a:pt x="0" y="22860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38530" y="513079"/>
            <a:ext cx="723709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Interpreting </a:t>
            </a:r>
            <a:r>
              <a:rPr dirty="0"/>
              <a:t>a </a:t>
            </a:r>
            <a:r>
              <a:rPr spc="-5" dirty="0"/>
              <a:t>Pedigree</a:t>
            </a:r>
            <a:r>
              <a:rPr dirty="0"/>
              <a:t> </a:t>
            </a:r>
            <a:r>
              <a:rPr spc="-5" dirty="0"/>
              <a:t>Chart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78459" y="1672590"/>
            <a:ext cx="8315959" cy="456565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622300" marR="1572260" indent="-609600">
              <a:lnSpc>
                <a:spcPts val="3590"/>
              </a:lnSpc>
              <a:spcBef>
                <a:spcPts val="425"/>
              </a:spcBef>
              <a:buClr>
                <a:srgbClr val="000000"/>
              </a:buClr>
              <a:buAutoNum type="arabicPeriod"/>
              <a:tabLst>
                <a:tab pos="621665" algn="l"/>
                <a:tab pos="622300" algn="l"/>
              </a:tabLst>
            </a:pP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Determine </a:t>
            </a:r>
            <a:r>
              <a:rPr sz="3200" spc="5" dirty="0">
                <a:solidFill>
                  <a:srgbClr val="FFFFFF"/>
                </a:solidFill>
                <a:latin typeface="Arial"/>
                <a:cs typeface="Arial"/>
              </a:rPr>
              <a:t>whether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disorder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is 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dominant </a:t>
            </a:r>
            <a:r>
              <a:rPr sz="3200" spc="5" dirty="0">
                <a:solidFill>
                  <a:srgbClr val="FFFFFF"/>
                </a:solidFill>
                <a:latin typeface="Arial"/>
                <a:cs typeface="Arial"/>
              </a:rPr>
              <a:t>or</a:t>
            </a:r>
            <a:r>
              <a:rPr sz="32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5" dirty="0">
                <a:solidFill>
                  <a:srgbClr val="FFFFFF"/>
                </a:solidFill>
                <a:latin typeface="Arial"/>
                <a:cs typeface="Arial"/>
              </a:rPr>
              <a:t>recessive.</a:t>
            </a:r>
            <a:endParaRPr sz="3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AutoNum type="arabicPeriod"/>
            </a:pPr>
            <a:endParaRPr sz="4500">
              <a:latin typeface="Times New Roman"/>
              <a:cs typeface="Times New Roman"/>
            </a:endParaRPr>
          </a:p>
          <a:p>
            <a:pPr marL="1003300" marR="579755" lvl="1" indent="-533400">
              <a:lnSpc>
                <a:spcPts val="3590"/>
              </a:lnSpc>
              <a:buChar char="–"/>
              <a:tabLst>
                <a:tab pos="1002665" algn="l"/>
                <a:tab pos="1003300" algn="l"/>
              </a:tabLst>
            </a:pP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If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the disorder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is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dominant, one </a:t>
            </a:r>
            <a:r>
              <a:rPr sz="3200" spc="5" dirty="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the  parents </a:t>
            </a:r>
            <a:r>
              <a:rPr sz="3200" spc="5" dirty="0">
                <a:solidFill>
                  <a:srgbClr val="FFFFFF"/>
                </a:solidFill>
                <a:latin typeface="Arial"/>
                <a:cs typeface="Arial"/>
              </a:rPr>
              <a:t>must have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3200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disorder.</a:t>
            </a:r>
            <a:endParaRPr sz="32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5"/>
              </a:spcBef>
              <a:buClr>
                <a:srgbClr val="FFFFFF"/>
              </a:buClr>
              <a:buFont typeface="Arial"/>
              <a:buChar char="–"/>
            </a:pPr>
            <a:endParaRPr sz="4500">
              <a:latin typeface="Times New Roman"/>
              <a:cs typeface="Times New Roman"/>
            </a:endParaRPr>
          </a:p>
          <a:p>
            <a:pPr marL="1003300" marR="5080" lvl="1" indent="-533400">
              <a:lnSpc>
                <a:spcPts val="3590"/>
              </a:lnSpc>
              <a:buChar char="–"/>
              <a:tabLst>
                <a:tab pos="1002665" algn="l"/>
                <a:tab pos="1003300" algn="l"/>
              </a:tabLst>
            </a:pP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If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the disorder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is </a:t>
            </a:r>
            <a:r>
              <a:rPr sz="3200" spc="5" dirty="0">
                <a:solidFill>
                  <a:srgbClr val="FFFFFF"/>
                </a:solidFill>
                <a:latin typeface="Arial"/>
                <a:cs typeface="Arial"/>
              </a:rPr>
              <a:t>recessive,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neither  </a:t>
            </a:r>
            <a:r>
              <a:rPr sz="3200" spc="5" dirty="0">
                <a:solidFill>
                  <a:srgbClr val="FFFFFF"/>
                </a:solidFill>
                <a:latin typeface="Arial"/>
                <a:cs typeface="Arial"/>
              </a:rPr>
              <a:t>parent has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sz="3200" spc="10" dirty="0">
                <a:solidFill>
                  <a:srgbClr val="FFFFFF"/>
                </a:solidFill>
                <a:latin typeface="Arial"/>
                <a:cs typeface="Arial"/>
              </a:rPr>
              <a:t>have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the disorder</a:t>
            </a:r>
            <a:r>
              <a:rPr sz="3200" spc="-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5" dirty="0">
                <a:solidFill>
                  <a:srgbClr val="FFFFFF"/>
                </a:solidFill>
                <a:latin typeface="Arial"/>
                <a:cs typeface="Arial"/>
              </a:rPr>
              <a:t>because 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they can </a:t>
            </a:r>
            <a:r>
              <a:rPr sz="3200" spc="5" dirty="0">
                <a:solidFill>
                  <a:srgbClr val="FFFFFF"/>
                </a:solidFill>
                <a:latin typeface="Arial"/>
                <a:cs typeface="Arial"/>
              </a:rPr>
              <a:t>be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5" dirty="0">
                <a:solidFill>
                  <a:srgbClr val="FFFFFF"/>
                </a:solidFill>
                <a:latin typeface="Arial"/>
                <a:cs typeface="Arial"/>
              </a:rPr>
              <a:t>heterozygous.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45210" y="513079"/>
            <a:ext cx="702183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Example </a:t>
            </a:r>
            <a:r>
              <a:rPr spc="-5" dirty="0"/>
              <a:t>of Pedigree Charts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78459" y="1672590"/>
            <a:ext cx="480822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lr>
                <a:srgbClr val="FFCC00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Dominant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or</a:t>
            </a:r>
            <a:r>
              <a:rPr sz="3200" spc="-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5" dirty="0">
                <a:solidFill>
                  <a:srgbClr val="FFFFFF"/>
                </a:solidFill>
                <a:latin typeface="Arial"/>
                <a:cs typeface="Arial"/>
              </a:rPr>
              <a:t>Recessive?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514600" y="25908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457200" y="0"/>
                </a:moveTo>
                <a:lnTo>
                  <a:pt x="0" y="0"/>
                </a:lnTo>
                <a:lnTo>
                  <a:pt x="0" y="533400"/>
                </a:lnTo>
                <a:lnTo>
                  <a:pt x="457200" y="533400"/>
                </a:lnTo>
                <a:lnTo>
                  <a:pt x="457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514600" y="25908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228600" y="533400"/>
                </a:moveTo>
                <a:lnTo>
                  <a:pt x="0" y="533400"/>
                </a:lnTo>
                <a:lnTo>
                  <a:pt x="0" y="0"/>
                </a:lnTo>
                <a:lnTo>
                  <a:pt x="457200" y="0"/>
                </a:lnTo>
                <a:lnTo>
                  <a:pt x="457200" y="533400"/>
                </a:lnTo>
                <a:lnTo>
                  <a:pt x="228600" y="53340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553200" y="26670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457200" y="0"/>
                </a:moveTo>
                <a:lnTo>
                  <a:pt x="0" y="0"/>
                </a:lnTo>
                <a:lnTo>
                  <a:pt x="0" y="533400"/>
                </a:lnTo>
                <a:lnTo>
                  <a:pt x="457200" y="533400"/>
                </a:lnTo>
                <a:lnTo>
                  <a:pt x="4572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553200" y="26670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228600" y="533400"/>
                </a:moveTo>
                <a:lnTo>
                  <a:pt x="0" y="533400"/>
                </a:lnTo>
                <a:lnTo>
                  <a:pt x="0" y="0"/>
                </a:lnTo>
                <a:lnTo>
                  <a:pt x="457200" y="0"/>
                </a:lnTo>
                <a:lnTo>
                  <a:pt x="457200" y="533400"/>
                </a:lnTo>
                <a:lnTo>
                  <a:pt x="228600" y="5334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209800" y="38100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457200" y="0"/>
                </a:moveTo>
                <a:lnTo>
                  <a:pt x="0" y="0"/>
                </a:lnTo>
                <a:lnTo>
                  <a:pt x="0" y="533400"/>
                </a:lnTo>
                <a:lnTo>
                  <a:pt x="457200" y="533400"/>
                </a:lnTo>
                <a:lnTo>
                  <a:pt x="4572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209800" y="38100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228600" y="533400"/>
                </a:moveTo>
                <a:lnTo>
                  <a:pt x="0" y="533400"/>
                </a:lnTo>
                <a:lnTo>
                  <a:pt x="0" y="0"/>
                </a:lnTo>
                <a:lnTo>
                  <a:pt x="457200" y="0"/>
                </a:lnTo>
                <a:lnTo>
                  <a:pt x="457200" y="533400"/>
                </a:lnTo>
                <a:lnTo>
                  <a:pt x="228600" y="5334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705600" y="38100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457200" y="0"/>
                </a:moveTo>
                <a:lnTo>
                  <a:pt x="0" y="0"/>
                </a:lnTo>
                <a:lnTo>
                  <a:pt x="0" y="533400"/>
                </a:lnTo>
                <a:lnTo>
                  <a:pt x="457200" y="533400"/>
                </a:lnTo>
                <a:lnTo>
                  <a:pt x="4572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705600" y="38100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228600" y="533400"/>
                </a:moveTo>
                <a:lnTo>
                  <a:pt x="0" y="533400"/>
                </a:lnTo>
                <a:lnTo>
                  <a:pt x="0" y="0"/>
                </a:lnTo>
                <a:lnTo>
                  <a:pt x="457200" y="0"/>
                </a:lnTo>
                <a:lnTo>
                  <a:pt x="457200" y="533400"/>
                </a:lnTo>
                <a:lnTo>
                  <a:pt x="228600" y="5334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343400" y="48006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457200" y="0"/>
                </a:moveTo>
                <a:lnTo>
                  <a:pt x="0" y="0"/>
                </a:lnTo>
                <a:lnTo>
                  <a:pt x="0" y="533400"/>
                </a:lnTo>
                <a:lnTo>
                  <a:pt x="457200" y="533400"/>
                </a:lnTo>
                <a:lnTo>
                  <a:pt x="457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343400" y="48006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228600" y="533400"/>
                </a:moveTo>
                <a:lnTo>
                  <a:pt x="0" y="533400"/>
                </a:lnTo>
                <a:lnTo>
                  <a:pt x="0" y="0"/>
                </a:lnTo>
                <a:lnTo>
                  <a:pt x="457200" y="0"/>
                </a:lnTo>
                <a:lnTo>
                  <a:pt x="457200" y="533400"/>
                </a:lnTo>
                <a:lnTo>
                  <a:pt x="228600" y="5334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581400" y="48006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457200" y="0"/>
                </a:moveTo>
                <a:lnTo>
                  <a:pt x="0" y="0"/>
                </a:lnTo>
                <a:lnTo>
                  <a:pt x="0" y="533400"/>
                </a:lnTo>
                <a:lnTo>
                  <a:pt x="457200" y="533400"/>
                </a:lnTo>
                <a:lnTo>
                  <a:pt x="4572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581400" y="48006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228600" y="533400"/>
                </a:moveTo>
                <a:lnTo>
                  <a:pt x="0" y="533400"/>
                </a:lnTo>
                <a:lnTo>
                  <a:pt x="0" y="0"/>
                </a:lnTo>
                <a:lnTo>
                  <a:pt x="457200" y="0"/>
                </a:lnTo>
                <a:lnTo>
                  <a:pt x="457200" y="533400"/>
                </a:lnTo>
                <a:lnTo>
                  <a:pt x="228600" y="5334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953000" y="38862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457200" y="0"/>
                </a:moveTo>
                <a:lnTo>
                  <a:pt x="0" y="0"/>
                </a:lnTo>
                <a:lnTo>
                  <a:pt x="0" y="533400"/>
                </a:lnTo>
                <a:lnTo>
                  <a:pt x="457200" y="533400"/>
                </a:lnTo>
                <a:lnTo>
                  <a:pt x="457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953000" y="38862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228600" y="533400"/>
                </a:moveTo>
                <a:lnTo>
                  <a:pt x="0" y="533400"/>
                </a:lnTo>
                <a:lnTo>
                  <a:pt x="0" y="0"/>
                </a:lnTo>
                <a:lnTo>
                  <a:pt x="457200" y="0"/>
                </a:lnTo>
                <a:lnTo>
                  <a:pt x="457200" y="533400"/>
                </a:lnTo>
                <a:lnTo>
                  <a:pt x="228600" y="5334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505200" y="25908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266700" y="0"/>
                </a:moveTo>
                <a:lnTo>
                  <a:pt x="218753" y="4296"/>
                </a:lnTo>
                <a:lnTo>
                  <a:pt x="173629" y="16682"/>
                </a:lnTo>
                <a:lnTo>
                  <a:pt x="132079" y="36406"/>
                </a:lnTo>
                <a:lnTo>
                  <a:pt x="94858" y="62716"/>
                </a:lnTo>
                <a:lnTo>
                  <a:pt x="62716" y="94858"/>
                </a:lnTo>
                <a:lnTo>
                  <a:pt x="36406" y="132080"/>
                </a:lnTo>
                <a:lnTo>
                  <a:pt x="16682" y="173629"/>
                </a:lnTo>
                <a:lnTo>
                  <a:pt x="4296" y="218753"/>
                </a:lnTo>
                <a:lnTo>
                  <a:pt x="0" y="266700"/>
                </a:lnTo>
                <a:lnTo>
                  <a:pt x="4296" y="314646"/>
                </a:lnTo>
                <a:lnTo>
                  <a:pt x="16682" y="359770"/>
                </a:lnTo>
                <a:lnTo>
                  <a:pt x="36406" y="401320"/>
                </a:lnTo>
                <a:lnTo>
                  <a:pt x="62716" y="438541"/>
                </a:lnTo>
                <a:lnTo>
                  <a:pt x="94858" y="470683"/>
                </a:lnTo>
                <a:lnTo>
                  <a:pt x="132080" y="496993"/>
                </a:lnTo>
                <a:lnTo>
                  <a:pt x="173629" y="516717"/>
                </a:lnTo>
                <a:lnTo>
                  <a:pt x="218753" y="529103"/>
                </a:lnTo>
                <a:lnTo>
                  <a:pt x="266700" y="533400"/>
                </a:lnTo>
                <a:lnTo>
                  <a:pt x="314646" y="529103"/>
                </a:lnTo>
                <a:lnTo>
                  <a:pt x="359770" y="516717"/>
                </a:lnTo>
                <a:lnTo>
                  <a:pt x="401319" y="496993"/>
                </a:lnTo>
                <a:lnTo>
                  <a:pt x="438541" y="470683"/>
                </a:lnTo>
                <a:lnTo>
                  <a:pt x="470683" y="438541"/>
                </a:lnTo>
                <a:lnTo>
                  <a:pt x="496993" y="401320"/>
                </a:lnTo>
                <a:lnTo>
                  <a:pt x="516717" y="359770"/>
                </a:lnTo>
                <a:lnTo>
                  <a:pt x="529103" y="314646"/>
                </a:lnTo>
                <a:lnTo>
                  <a:pt x="533400" y="266700"/>
                </a:lnTo>
                <a:lnTo>
                  <a:pt x="529103" y="218753"/>
                </a:lnTo>
                <a:lnTo>
                  <a:pt x="516717" y="173629"/>
                </a:lnTo>
                <a:lnTo>
                  <a:pt x="496993" y="132080"/>
                </a:lnTo>
                <a:lnTo>
                  <a:pt x="470683" y="94858"/>
                </a:lnTo>
                <a:lnTo>
                  <a:pt x="438541" y="62716"/>
                </a:lnTo>
                <a:lnTo>
                  <a:pt x="401320" y="36406"/>
                </a:lnTo>
                <a:lnTo>
                  <a:pt x="359770" y="16682"/>
                </a:lnTo>
                <a:lnTo>
                  <a:pt x="314646" y="4296"/>
                </a:lnTo>
                <a:lnTo>
                  <a:pt x="2667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505200" y="25908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266700" y="533400"/>
                </a:moveTo>
                <a:lnTo>
                  <a:pt x="218753" y="529103"/>
                </a:lnTo>
                <a:lnTo>
                  <a:pt x="173629" y="516717"/>
                </a:lnTo>
                <a:lnTo>
                  <a:pt x="132080" y="496993"/>
                </a:lnTo>
                <a:lnTo>
                  <a:pt x="94858" y="470683"/>
                </a:lnTo>
                <a:lnTo>
                  <a:pt x="62716" y="438541"/>
                </a:lnTo>
                <a:lnTo>
                  <a:pt x="36406" y="401320"/>
                </a:lnTo>
                <a:lnTo>
                  <a:pt x="16682" y="359770"/>
                </a:lnTo>
                <a:lnTo>
                  <a:pt x="4296" y="314646"/>
                </a:lnTo>
                <a:lnTo>
                  <a:pt x="0" y="266700"/>
                </a:lnTo>
                <a:lnTo>
                  <a:pt x="4296" y="218753"/>
                </a:lnTo>
                <a:lnTo>
                  <a:pt x="16682" y="173629"/>
                </a:lnTo>
                <a:lnTo>
                  <a:pt x="36406" y="132080"/>
                </a:lnTo>
                <a:lnTo>
                  <a:pt x="62716" y="94858"/>
                </a:lnTo>
                <a:lnTo>
                  <a:pt x="94858" y="62716"/>
                </a:lnTo>
                <a:lnTo>
                  <a:pt x="132079" y="36406"/>
                </a:lnTo>
                <a:lnTo>
                  <a:pt x="173629" y="16682"/>
                </a:lnTo>
                <a:lnTo>
                  <a:pt x="218753" y="4296"/>
                </a:lnTo>
                <a:lnTo>
                  <a:pt x="266700" y="0"/>
                </a:lnTo>
                <a:lnTo>
                  <a:pt x="314646" y="4296"/>
                </a:lnTo>
                <a:lnTo>
                  <a:pt x="359770" y="16682"/>
                </a:lnTo>
                <a:lnTo>
                  <a:pt x="401319" y="36406"/>
                </a:lnTo>
                <a:lnTo>
                  <a:pt x="438541" y="62716"/>
                </a:lnTo>
                <a:lnTo>
                  <a:pt x="470683" y="94858"/>
                </a:lnTo>
                <a:lnTo>
                  <a:pt x="496993" y="132079"/>
                </a:lnTo>
                <a:lnTo>
                  <a:pt x="516717" y="173629"/>
                </a:lnTo>
                <a:lnTo>
                  <a:pt x="529103" y="218753"/>
                </a:lnTo>
                <a:lnTo>
                  <a:pt x="533400" y="266700"/>
                </a:lnTo>
                <a:lnTo>
                  <a:pt x="529103" y="314646"/>
                </a:lnTo>
                <a:lnTo>
                  <a:pt x="516717" y="359770"/>
                </a:lnTo>
                <a:lnTo>
                  <a:pt x="496993" y="401319"/>
                </a:lnTo>
                <a:lnTo>
                  <a:pt x="470683" y="438541"/>
                </a:lnTo>
                <a:lnTo>
                  <a:pt x="438541" y="470683"/>
                </a:lnTo>
                <a:lnTo>
                  <a:pt x="401320" y="496993"/>
                </a:lnTo>
                <a:lnTo>
                  <a:pt x="359770" y="516717"/>
                </a:lnTo>
                <a:lnTo>
                  <a:pt x="314646" y="529103"/>
                </a:lnTo>
                <a:lnTo>
                  <a:pt x="266700" y="5334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3733800" y="38100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266700" y="0"/>
                </a:moveTo>
                <a:lnTo>
                  <a:pt x="218753" y="4296"/>
                </a:lnTo>
                <a:lnTo>
                  <a:pt x="173629" y="16682"/>
                </a:lnTo>
                <a:lnTo>
                  <a:pt x="132079" y="36406"/>
                </a:lnTo>
                <a:lnTo>
                  <a:pt x="94858" y="62716"/>
                </a:lnTo>
                <a:lnTo>
                  <a:pt x="62716" y="94858"/>
                </a:lnTo>
                <a:lnTo>
                  <a:pt x="36406" y="132080"/>
                </a:lnTo>
                <a:lnTo>
                  <a:pt x="16682" y="173629"/>
                </a:lnTo>
                <a:lnTo>
                  <a:pt x="4296" y="218753"/>
                </a:lnTo>
                <a:lnTo>
                  <a:pt x="0" y="266700"/>
                </a:lnTo>
                <a:lnTo>
                  <a:pt x="4296" y="314646"/>
                </a:lnTo>
                <a:lnTo>
                  <a:pt x="16682" y="359770"/>
                </a:lnTo>
                <a:lnTo>
                  <a:pt x="36406" y="401319"/>
                </a:lnTo>
                <a:lnTo>
                  <a:pt x="62716" y="438541"/>
                </a:lnTo>
                <a:lnTo>
                  <a:pt x="94858" y="470683"/>
                </a:lnTo>
                <a:lnTo>
                  <a:pt x="132080" y="496993"/>
                </a:lnTo>
                <a:lnTo>
                  <a:pt x="173629" y="516717"/>
                </a:lnTo>
                <a:lnTo>
                  <a:pt x="218753" y="529103"/>
                </a:lnTo>
                <a:lnTo>
                  <a:pt x="266700" y="533400"/>
                </a:lnTo>
                <a:lnTo>
                  <a:pt x="314646" y="529103"/>
                </a:lnTo>
                <a:lnTo>
                  <a:pt x="359770" y="516717"/>
                </a:lnTo>
                <a:lnTo>
                  <a:pt x="401320" y="496993"/>
                </a:lnTo>
                <a:lnTo>
                  <a:pt x="438541" y="470683"/>
                </a:lnTo>
                <a:lnTo>
                  <a:pt x="470683" y="438541"/>
                </a:lnTo>
                <a:lnTo>
                  <a:pt x="496993" y="401319"/>
                </a:lnTo>
                <a:lnTo>
                  <a:pt x="516717" y="359770"/>
                </a:lnTo>
                <a:lnTo>
                  <a:pt x="529103" y="314646"/>
                </a:lnTo>
                <a:lnTo>
                  <a:pt x="533400" y="266700"/>
                </a:lnTo>
                <a:lnTo>
                  <a:pt x="529103" y="218753"/>
                </a:lnTo>
                <a:lnTo>
                  <a:pt x="516717" y="173629"/>
                </a:lnTo>
                <a:lnTo>
                  <a:pt x="496993" y="132080"/>
                </a:lnTo>
                <a:lnTo>
                  <a:pt x="470683" y="94858"/>
                </a:lnTo>
                <a:lnTo>
                  <a:pt x="438541" y="62716"/>
                </a:lnTo>
                <a:lnTo>
                  <a:pt x="401319" y="36406"/>
                </a:lnTo>
                <a:lnTo>
                  <a:pt x="359770" y="16682"/>
                </a:lnTo>
                <a:lnTo>
                  <a:pt x="314646" y="4296"/>
                </a:lnTo>
                <a:lnTo>
                  <a:pt x="2667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3733800" y="38100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266700" y="533400"/>
                </a:moveTo>
                <a:lnTo>
                  <a:pt x="218753" y="529103"/>
                </a:lnTo>
                <a:lnTo>
                  <a:pt x="173629" y="516717"/>
                </a:lnTo>
                <a:lnTo>
                  <a:pt x="132080" y="496993"/>
                </a:lnTo>
                <a:lnTo>
                  <a:pt x="94858" y="470683"/>
                </a:lnTo>
                <a:lnTo>
                  <a:pt x="62716" y="438541"/>
                </a:lnTo>
                <a:lnTo>
                  <a:pt x="36406" y="401319"/>
                </a:lnTo>
                <a:lnTo>
                  <a:pt x="16682" y="359770"/>
                </a:lnTo>
                <a:lnTo>
                  <a:pt x="4296" y="314646"/>
                </a:lnTo>
                <a:lnTo>
                  <a:pt x="0" y="266700"/>
                </a:lnTo>
                <a:lnTo>
                  <a:pt x="4296" y="218753"/>
                </a:lnTo>
                <a:lnTo>
                  <a:pt x="16682" y="173629"/>
                </a:lnTo>
                <a:lnTo>
                  <a:pt x="36406" y="132080"/>
                </a:lnTo>
                <a:lnTo>
                  <a:pt x="62716" y="94858"/>
                </a:lnTo>
                <a:lnTo>
                  <a:pt x="94858" y="62716"/>
                </a:lnTo>
                <a:lnTo>
                  <a:pt x="132079" y="36406"/>
                </a:lnTo>
                <a:lnTo>
                  <a:pt x="173629" y="16682"/>
                </a:lnTo>
                <a:lnTo>
                  <a:pt x="218753" y="4296"/>
                </a:lnTo>
                <a:lnTo>
                  <a:pt x="266700" y="0"/>
                </a:lnTo>
                <a:lnTo>
                  <a:pt x="314646" y="4296"/>
                </a:lnTo>
                <a:lnTo>
                  <a:pt x="359770" y="16682"/>
                </a:lnTo>
                <a:lnTo>
                  <a:pt x="401319" y="36406"/>
                </a:lnTo>
                <a:lnTo>
                  <a:pt x="438541" y="62716"/>
                </a:lnTo>
                <a:lnTo>
                  <a:pt x="470683" y="94858"/>
                </a:lnTo>
                <a:lnTo>
                  <a:pt x="496993" y="132080"/>
                </a:lnTo>
                <a:lnTo>
                  <a:pt x="516717" y="173629"/>
                </a:lnTo>
                <a:lnTo>
                  <a:pt x="529103" y="218753"/>
                </a:lnTo>
                <a:lnTo>
                  <a:pt x="533400" y="266700"/>
                </a:lnTo>
                <a:lnTo>
                  <a:pt x="529103" y="314646"/>
                </a:lnTo>
                <a:lnTo>
                  <a:pt x="516717" y="359770"/>
                </a:lnTo>
                <a:lnTo>
                  <a:pt x="496993" y="401319"/>
                </a:lnTo>
                <a:lnTo>
                  <a:pt x="470683" y="438541"/>
                </a:lnTo>
                <a:lnTo>
                  <a:pt x="438541" y="470683"/>
                </a:lnTo>
                <a:lnTo>
                  <a:pt x="401320" y="496993"/>
                </a:lnTo>
                <a:lnTo>
                  <a:pt x="359770" y="516717"/>
                </a:lnTo>
                <a:lnTo>
                  <a:pt x="314646" y="529103"/>
                </a:lnTo>
                <a:lnTo>
                  <a:pt x="266700" y="5334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181600" y="26670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266700" y="0"/>
                </a:moveTo>
                <a:lnTo>
                  <a:pt x="218753" y="4296"/>
                </a:lnTo>
                <a:lnTo>
                  <a:pt x="173629" y="16682"/>
                </a:lnTo>
                <a:lnTo>
                  <a:pt x="132079" y="36406"/>
                </a:lnTo>
                <a:lnTo>
                  <a:pt x="94858" y="62716"/>
                </a:lnTo>
                <a:lnTo>
                  <a:pt x="62716" y="94858"/>
                </a:lnTo>
                <a:lnTo>
                  <a:pt x="36406" y="132080"/>
                </a:lnTo>
                <a:lnTo>
                  <a:pt x="16682" y="173629"/>
                </a:lnTo>
                <a:lnTo>
                  <a:pt x="4296" y="218753"/>
                </a:lnTo>
                <a:lnTo>
                  <a:pt x="0" y="266700"/>
                </a:lnTo>
                <a:lnTo>
                  <a:pt x="4296" y="314646"/>
                </a:lnTo>
                <a:lnTo>
                  <a:pt x="16682" y="359770"/>
                </a:lnTo>
                <a:lnTo>
                  <a:pt x="36406" y="401320"/>
                </a:lnTo>
                <a:lnTo>
                  <a:pt x="62716" y="438541"/>
                </a:lnTo>
                <a:lnTo>
                  <a:pt x="94858" y="470683"/>
                </a:lnTo>
                <a:lnTo>
                  <a:pt x="132080" y="496993"/>
                </a:lnTo>
                <a:lnTo>
                  <a:pt x="173629" y="516717"/>
                </a:lnTo>
                <a:lnTo>
                  <a:pt x="218753" y="529103"/>
                </a:lnTo>
                <a:lnTo>
                  <a:pt x="266700" y="533400"/>
                </a:lnTo>
                <a:lnTo>
                  <a:pt x="314646" y="529103"/>
                </a:lnTo>
                <a:lnTo>
                  <a:pt x="359770" y="516717"/>
                </a:lnTo>
                <a:lnTo>
                  <a:pt x="401319" y="496993"/>
                </a:lnTo>
                <a:lnTo>
                  <a:pt x="438541" y="470683"/>
                </a:lnTo>
                <a:lnTo>
                  <a:pt x="470683" y="438541"/>
                </a:lnTo>
                <a:lnTo>
                  <a:pt x="496993" y="401320"/>
                </a:lnTo>
                <a:lnTo>
                  <a:pt x="516717" y="359770"/>
                </a:lnTo>
                <a:lnTo>
                  <a:pt x="529103" y="314646"/>
                </a:lnTo>
                <a:lnTo>
                  <a:pt x="533400" y="266700"/>
                </a:lnTo>
                <a:lnTo>
                  <a:pt x="529103" y="218753"/>
                </a:lnTo>
                <a:lnTo>
                  <a:pt x="516717" y="173629"/>
                </a:lnTo>
                <a:lnTo>
                  <a:pt x="496993" y="132080"/>
                </a:lnTo>
                <a:lnTo>
                  <a:pt x="470683" y="94858"/>
                </a:lnTo>
                <a:lnTo>
                  <a:pt x="438541" y="62716"/>
                </a:lnTo>
                <a:lnTo>
                  <a:pt x="401320" y="36406"/>
                </a:lnTo>
                <a:lnTo>
                  <a:pt x="359770" y="16682"/>
                </a:lnTo>
                <a:lnTo>
                  <a:pt x="314646" y="4296"/>
                </a:lnTo>
                <a:lnTo>
                  <a:pt x="2667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181600" y="26670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266700" y="533400"/>
                </a:moveTo>
                <a:lnTo>
                  <a:pt x="218753" y="529103"/>
                </a:lnTo>
                <a:lnTo>
                  <a:pt x="173629" y="516717"/>
                </a:lnTo>
                <a:lnTo>
                  <a:pt x="132080" y="496993"/>
                </a:lnTo>
                <a:lnTo>
                  <a:pt x="94858" y="470683"/>
                </a:lnTo>
                <a:lnTo>
                  <a:pt x="62716" y="438541"/>
                </a:lnTo>
                <a:lnTo>
                  <a:pt x="36406" y="401320"/>
                </a:lnTo>
                <a:lnTo>
                  <a:pt x="16682" y="359770"/>
                </a:lnTo>
                <a:lnTo>
                  <a:pt x="4296" y="314646"/>
                </a:lnTo>
                <a:lnTo>
                  <a:pt x="0" y="266700"/>
                </a:lnTo>
                <a:lnTo>
                  <a:pt x="4296" y="218753"/>
                </a:lnTo>
                <a:lnTo>
                  <a:pt x="16682" y="173629"/>
                </a:lnTo>
                <a:lnTo>
                  <a:pt x="36406" y="132080"/>
                </a:lnTo>
                <a:lnTo>
                  <a:pt x="62716" y="94858"/>
                </a:lnTo>
                <a:lnTo>
                  <a:pt x="94858" y="62716"/>
                </a:lnTo>
                <a:lnTo>
                  <a:pt x="132079" y="36406"/>
                </a:lnTo>
                <a:lnTo>
                  <a:pt x="173629" y="16682"/>
                </a:lnTo>
                <a:lnTo>
                  <a:pt x="218753" y="4296"/>
                </a:lnTo>
                <a:lnTo>
                  <a:pt x="266700" y="0"/>
                </a:lnTo>
                <a:lnTo>
                  <a:pt x="314646" y="4296"/>
                </a:lnTo>
                <a:lnTo>
                  <a:pt x="359770" y="16682"/>
                </a:lnTo>
                <a:lnTo>
                  <a:pt x="401319" y="36406"/>
                </a:lnTo>
                <a:lnTo>
                  <a:pt x="438541" y="62716"/>
                </a:lnTo>
                <a:lnTo>
                  <a:pt x="470683" y="94858"/>
                </a:lnTo>
                <a:lnTo>
                  <a:pt x="496993" y="132079"/>
                </a:lnTo>
                <a:lnTo>
                  <a:pt x="516717" y="173629"/>
                </a:lnTo>
                <a:lnTo>
                  <a:pt x="529103" y="218753"/>
                </a:lnTo>
                <a:lnTo>
                  <a:pt x="533400" y="266700"/>
                </a:lnTo>
                <a:lnTo>
                  <a:pt x="529103" y="314646"/>
                </a:lnTo>
                <a:lnTo>
                  <a:pt x="516717" y="359770"/>
                </a:lnTo>
                <a:lnTo>
                  <a:pt x="496993" y="401319"/>
                </a:lnTo>
                <a:lnTo>
                  <a:pt x="470683" y="438541"/>
                </a:lnTo>
                <a:lnTo>
                  <a:pt x="438541" y="470683"/>
                </a:lnTo>
                <a:lnTo>
                  <a:pt x="401320" y="496993"/>
                </a:lnTo>
                <a:lnTo>
                  <a:pt x="359770" y="516717"/>
                </a:lnTo>
                <a:lnTo>
                  <a:pt x="314646" y="529103"/>
                </a:lnTo>
                <a:lnTo>
                  <a:pt x="266700" y="5334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105400" y="48006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266700" y="0"/>
                </a:moveTo>
                <a:lnTo>
                  <a:pt x="218753" y="4296"/>
                </a:lnTo>
                <a:lnTo>
                  <a:pt x="173629" y="16682"/>
                </a:lnTo>
                <a:lnTo>
                  <a:pt x="132079" y="36406"/>
                </a:lnTo>
                <a:lnTo>
                  <a:pt x="94858" y="62716"/>
                </a:lnTo>
                <a:lnTo>
                  <a:pt x="62716" y="94858"/>
                </a:lnTo>
                <a:lnTo>
                  <a:pt x="36406" y="132080"/>
                </a:lnTo>
                <a:lnTo>
                  <a:pt x="16682" y="173629"/>
                </a:lnTo>
                <a:lnTo>
                  <a:pt x="4296" y="218753"/>
                </a:lnTo>
                <a:lnTo>
                  <a:pt x="0" y="266700"/>
                </a:lnTo>
                <a:lnTo>
                  <a:pt x="4296" y="314646"/>
                </a:lnTo>
                <a:lnTo>
                  <a:pt x="16682" y="359770"/>
                </a:lnTo>
                <a:lnTo>
                  <a:pt x="36406" y="401320"/>
                </a:lnTo>
                <a:lnTo>
                  <a:pt x="62716" y="438541"/>
                </a:lnTo>
                <a:lnTo>
                  <a:pt x="94858" y="470683"/>
                </a:lnTo>
                <a:lnTo>
                  <a:pt x="132080" y="496993"/>
                </a:lnTo>
                <a:lnTo>
                  <a:pt x="173629" y="516717"/>
                </a:lnTo>
                <a:lnTo>
                  <a:pt x="218753" y="529103"/>
                </a:lnTo>
                <a:lnTo>
                  <a:pt x="266700" y="533400"/>
                </a:lnTo>
                <a:lnTo>
                  <a:pt x="314646" y="529103"/>
                </a:lnTo>
                <a:lnTo>
                  <a:pt x="359770" y="516717"/>
                </a:lnTo>
                <a:lnTo>
                  <a:pt x="401319" y="496993"/>
                </a:lnTo>
                <a:lnTo>
                  <a:pt x="438541" y="470683"/>
                </a:lnTo>
                <a:lnTo>
                  <a:pt x="470683" y="438541"/>
                </a:lnTo>
                <a:lnTo>
                  <a:pt x="496993" y="401320"/>
                </a:lnTo>
                <a:lnTo>
                  <a:pt x="516717" y="359770"/>
                </a:lnTo>
                <a:lnTo>
                  <a:pt x="529103" y="314646"/>
                </a:lnTo>
                <a:lnTo>
                  <a:pt x="533400" y="266700"/>
                </a:lnTo>
                <a:lnTo>
                  <a:pt x="529103" y="218753"/>
                </a:lnTo>
                <a:lnTo>
                  <a:pt x="516717" y="173629"/>
                </a:lnTo>
                <a:lnTo>
                  <a:pt x="496993" y="132080"/>
                </a:lnTo>
                <a:lnTo>
                  <a:pt x="470683" y="94858"/>
                </a:lnTo>
                <a:lnTo>
                  <a:pt x="438541" y="62716"/>
                </a:lnTo>
                <a:lnTo>
                  <a:pt x="401319" y="36406"/>
                </a:lnTo>
                <a:lnTo>
                  <a:pt x="359770" y="16682"/>
                </a:lnTo>
                <a:lnTo>
                  <a:pt x="314646" y="4296"/>
                </a:lnTo>
                <a:lnTo>
                  <a:pt x="2667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105400" y="48006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266700" y="533400"/>
                </a:moveTo>
                <a:lnTo>
                  <a:pt x="218753" y="529103"/>
                </a:lnTo>
                <a:lnTo>
                  <a:pt x="173629" y="516717"/>
                </a:lnTo>
                <a:lnTo>
                  <a:pt x="132080" y="496993"/>
                </a:lnTo>
                <a:lnTo>
                  <a:pt x="94858" y="470683"/>
                </a:lnTo>
                <a:lnTo>
                  <a:pt x="62716" y="438541"/>
                </a:lnTo>
                <a:lnTo>
                  <a:pt x="36406" y="401320"/>
                </a:lnTo>
                <a:lnTo>
                  <a:pt x="16682" y="359770"/>
                </a:lnTo>
                <a:lnTo>
                  <a:pt x="4296" y="314646"/>
                </a:lnTo>
                <a:lnTo>
                  <a:pt x="0" y="266700"/>
                </a:lnTo>
                <a:lnTo>
                  <a:pt x="4296" y="218753"/>
                </a:lnTo>
                <a:lnTo>
                  <a:pt x="16682" y="173629"/>
                </a:lnTo>
                <a:lnTo>
                  <a:pt x="36406" y="132080"/>
                </a:lnTo>
                <a:lnTo>
                  <a:pt x="62716" y="94858"/>
                </a:lnTo>
                <a:lnTo>
                  <a:pt x="94858" y="62716"/>
                </a:lnTo>
                <a:lnTo>
                  <a:pt x="132079" y="36406"/>
                </a:lnTo>
                <a:lnTo>
                  <a:pt x="173629" y="16682"/>
                </a:lnTo>
                <a:lnTo>
                  <a:pt x="218753" y="4296"/>
                </a:lnTo>
                <a:lnTo>
                  <a:pt x="266700" y="0"/>
                </a:lnTo>
                <a:lnTo>
                  <a:pt x="314646" y="4296"/>
                </a:lnTo>
                <a:lnTo>
                  <a:pt x="359770" y="16682"/>
                </a:lnTo>
                <a:lnTo>
                  <a:pt x="401319" y="36406"/>
                </a:lnTo>
                <a:lnTo>
                  <a:pt x="438541" y="62716"/>
                </a:lnTo>
                <a:lnTo>
                  <a:pt x="470683" y="94858"/>
                </a:lnTo>
                <a:lnTo>
                  <a:pt x="496993" y="132080"/>
                </a:lnTo>
                <a:lnTo>
                  <a:pt x="516717" y="173629"/>
                </a:lnTo>
                <a:lnTo>
                  <a:pt x="529103" y="218753"/>
                </a:lnTo>
                <a:lnTo>
                  <a:pt x="533400" y="266700"/>
                </a:lnTo>
                <a:lnTo>
                  <a:pt x="529103" y="314646"/>
                </a:lnTo>
                <a:lnTo>
                  <a:pt x="516717" y="359770"/>
                </a:lnTo>
                <a:lnTo>
                  <a:pt x="496993" y="401319"/>
                </a:lnTo>
                <a:lnTo>
                  <a:pt x="470683" y="438541"/>
                </a:lnTo>
                <a:lnTo>
                  <a:pt x="438541" y="470683"/>
                </a:lnTo>
                <a:lnTo>
                  <a:pt x="401320" y="496993"/>
                </a:lnTo>
                <a:lnTo>
                  <a:pt x="359770" y="516717"/>
                </a:lnTo>
                <a:lnTo>
                  <a:pt x="314646" y="529103"/>
                </a:lnTo>
                <a:lnTo>
                  <a:pt x="266700" y="5334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867400" y="38100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266700" y="0"/>
                </a:moveTo>
                <a:lnTo>
                  <a:pt x="218753" y="4296"/>
                </a:lnTo>
                <a:lnTo>
                  <a:pt x="173629" y="16682"/>
                </a:lnTo>
                <a:lnTo>
                  <a:pt x="132079" y="36406"/>
                </a:lnTo>
                <a:lnTo>
                  <a:pt x="94858" y="62716"/>
                </a:lnTo>
                <a:lnTo>
                  <a:pt x="62716" y="94858"/>
                </a:lnTo>
                <a:lnTo>
                  <a:pt x="36406" y="132080"/>
                </a:lnTo>
                <a:lnTo>
                  <a:pt x="16682" y="173629"/>
                </a:lnTo>
                <a:lnTo>
                  <a:pt x="4296" y="218753"/>
                </a:lnTo>
                <a:lnTo>
                  <a:pt x="0" y="266700"/>
                </a:lnTo>
                <a:lnTo>
                  <a:pt x="4296" y="314646"/>
                </a:lnTo>
                <a:lnTo>
                  <a:pt x="16682" y="359770"/>
                </a:lnTo>
                <a:lnTo>
                  <a:pt x="36406" y="401319"/>
                </a:lnTo>
                <a:lnTo>
                  <a:pt x="62716" y="438541"/>
                </a:lnTo>
                <a:lnTo>
                  <a:pt x="94858" y="470683"/>
                </a:lnTo>
                <a:lnTo>
                  <a:pt x="132080" y="496993"/>
                </a:lnTo>
                <a:lnTo>
                  <a:pt x="173629" y="516717"/>
                </a:lnTo>
                <a:lnTo>
                  <a:pt x="218753" y="529103"/>
                </a:lnTo>
                <a:lnTo>
                  <a:pt x="266700" y="533400"/>
                </a:lnTo>
                <a:lnTo>
                  <a:pt x="314646" y="529103"/>
                </a:lnTo>
                <a:lnTo>
                  <a:pt x="359770" y="516717"/>
                </a:lnTo>
                <a:lnTo>
                  <a:pt x="401320" y="496993"/>
                </a:lnTo>
                <a:lnTo>
                  <a:pt x="438541" y="470683"/>
                </a:lnTo>
                <a:lnTo>
                  <a:pt x="470683" y="438541"/>
                </a:lnTo>
                <a:lnTo>
                  <a:pt x="496993" y="401319"/>
                </a:lnTo>
                <a:lnTo>
                  <a:pt x="516717" y="359770"/>
                </a:lnTo>
                <a:lnTo>
                  <a:pt x="529103" y="314646"/>
                </a:lnTo>
                <a:lnTo>
                  <a:pt x="533400" y="266700"/>
                </a:lnTo>
                <a:lnTo>
                  <a:pt x="529103" y="218753"/>
                </a:lnTo>
                <a:lnTo>
                  <a:pt x="516717" y="173629"/>
                </a:lnTo>
                <a:lnTo>
                  <a:pt x="496993" y="132080"/>
                </a:lnTo>
                <a:lnTo>
                  <a:pt x="470683" y="94858"/>
                </a:lnTo>
                <a:lnTo>
                  <a:pt x="438541" y="62716"/>
                </a:lnTo>
                <a:lnTo>
                  <a:pt x="401319" y="36406"/>
                </a:lnTo>
                <a:lnTo>
                  <a:pt x="359770" y="16682"/>
                </a:lnTo>
                <a:lnTo>
                  <a:pt x="314646" y="4296"/>
                </a:lnTo>
                <a:lnTo>
                  <a:pt x="2667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867400" y="38100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266700" y="533400"/>
                </a:moveTo>
                <a:lnTo>
                  <a:pt x="218753" y="529103"/>
                </a:lnTo>
                <a:lnTo>
                  <a:pt x="173629" y="516717"/>
                </a:lnTo>
                <a:lnTo>
                  <a:pt x="132080" y="496993"/>
                </a:lnTo>
                <a:lnTo>
                  <a:pt x="94858" y="470683"/>
                </a:lnTo>
                <a:lnTo>
                  <a:pt x="62716" y="438541"/>
                </a:lnTo>
                <a:lnTo>
                  <a:pt x="36406" y="401319"/>
                </a:lnTo>
                <a:lnTo>
                  <a:pt x="16682" y="359770"/>
                </a:lnTo>
                <a:lnTo>
                  <a:pt x="4296" y="314646"/>
                </a:lnTo>
                <a:lnTo>
                  <a:pt x="0" y="266700"/>
                </a:lnTo>
                <a:lnTo>
                  <a:pt x="4296" y="218753"/>
                </a:lnTo>
                <a:lnTo>
                  <a:pt x="16682" y="173629"/>
                </a:lnTo>
                <a:lnTo>
                  <a:pt x="36406" y="132080"/>
                </a:lnTo>
                <a:lnTo>
                  <a:pt x="62716" y="94858"/>
                </a:lnTo>
                <a:lnTo>
                  <a:pt x="94858" y="62716"/>
                </a:lnTo>
                <a:lnTo>
                  <a:pt x="132079" y="36406"/>
                </a:lnTo>
                <a:lnTo>
                  <a:pt x="173629" y="16682"/>
                </a:lnTo>
                <a:lnTo>
                  <a:pt x="218753" y="4296"/>
                </a:lnTo>
                <a:lnTo>
                  <a:pt x="266700" y="0"/>
                </a:lnTo>
                <a:lnTo>
                  <a:pt x="314646" y="4296"/>
                </a:lnTo>
                <a:lnTo>
                  <a:pt x="359770" y="16682"/>
                </a:lnTo>
                <a:lnTo>
                  <a:pt x="401319" y="36406"/>
                </a:lnTo>
                <a:lnTo>
                  <a:pt x="438541" y="62716"/>
                </a:lnTo>
                <a:lnTo>
                  <a:pt x="470683" y="94858"/>
                </a:lnTo>
                <a:lnTo>
                  <a:pt x="496993" y="132080"/>
                </a:lnTo>
                <a:lnTo>
                  <a:pt x="516717" y="173629"/>
                </a:lnTo>
                <a:lnTo>
                  <a:pt x="529103" y="218753"/>
                </a:lnTo>
                <a:lnTo>
                  <a:pt x="533400" y="266700"/>
                </a:lnTo>
                <a:lnTo>
                  <a:pt x="529103" y="314646"/>
                </a:lnTo>
                <a:lnTo>
                  <a:pt x="516717" y="359770"/>
                </a:lnTo>
                <a:lnTo>
                  <a:pt x="496993" y="401319"/>
                </a:lnTo>
                <a:lnTo>
                  <a:pt x="470683" y="438541"/>
                </a:lnTo>
                <a:lnTo>
                  <a:pt x="438541" y="470683"/>
                </a:lnTo>
                <a:lnTo>
                  <a:pt x="401320" y="496993"/>
                </a:lnTo>
                <a:lnTo>
                  <a:pt x="359770" y="516717"/>
                </a:lnTo>
                <a:lnTo>
                  <a:pt x="314646" y="529103"/>
                </a:lnTo>
                <a:lnTo>
                  <a:pt x="266700" y="5334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2971800" y="38100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266700" y="0"/>
                </a:moveTo>
                <a:lnTo>
                  <a:pt x="218753" y="4296"/>
                </a:lnTo>
                <a:lnTo>
                  <a:pt x="173629" y="16682"/>
                </a:lnTo>
                <a:lnTo>
                  <a:pt x="132080" y="36406"/>
                </a:lnTo>
                <a:lnTo>
                  <a:pt x="94858" y="62716"/>
                </a:lnTo>
                <a:lnTo>
                  <a:pt x="62716" y="94858"/>
                </a:lnTo>
                <a:lnTo>
                  <a:pt x="36406" y="132080"/>
                </a:lnTo>
                <a:lnTo>
                  <a:pt x="16682" y="173629"/>
                </a:lnTo>
                <a:lnTo>
                  <a:pt x="4296" y="218753"/>
                </a:lnTo>
                <a:lnTo>
                  <a:pt x="0" y="266700"/>
                </a:lnTo>
                <a:lnTo>
                  <a:pt x="4296" y="314646"/>
                </a:lnTo>
                <a:lnTo>
                  <a:pt x="16682" y="359770"/>
                </a:lnTo>
                <a:lnTo>
                  <a:pt x="36406" y="401319"/>
                </a:lnTo>
                <a:lnTo>
                  <a:pt x="62716" y="438541"/>
                </a:lnTo>
                <a:lnTo>
                  <a:pt x="94858" y="470683"/>
                </a:lnTo>
                <a:lnTo>
                  <a:pt x="132080" y="496993"/>
                </a:lnTo>
                <a:lnTo>
                  <a:pt x="173629" y="516717"/>
                </a:lnTo>
                <a:lnTo>
                  <a:pt x="218753" y="529103"/>
                </a:lnTo>
                <a:lnTo>
                  <a:pt x="266700" y="533400"/>
                </a:lnTo>
                <a:lnTo>
                  <a:pt x="314646" y="529103"/>
                </a:lnTo>
                <a:lnTo>
                  <a:pt x="359770" y="516717"/>
                </a:lnTo>
                <a:lnTo>
                  <a:pt x="401320" y="496993"/>
                </a:lnTo>
                <a:lnTo>
                  <a:pt x="438541" y="470683"/>
                </a:lnTo>
                <a:lnTo>
                  <a:pt x="470683" y="438541"/>
                </a:lnTo>
                <a:lnTo>
                  <a:pt x="496993" y="401319"/>
                </a:lnTo>
                <a:lnTo>
                  <a:pt x="516717" y="359770"/>
                </a:lnTo>
                <a:lnTo>
                  <a:pt x="529103" y="314646"/>
                </a:lnTo>
                <a:lnTo>
                  <a:pt x="533400" y="266700"/>
                </a:lnTo>
                <a:lnTo>
                  <a:pt x="529103" y="218753"/>
                </a:lnTo>
                <a:lnTo>
                  <a:pt x="516717" y="173629"/>
                </a:lnTo>
                <a:lnTo>
                  <a:pt x="496993" y="132080"/>
                </a:lnTo>
                <a:lnTo>
                  <a:pt x="470683" y="94858"/>
                </a:lnTo>
                <a:lnTo>
                  <a:pt x="438541" y="62716"/>
                </a:lnTo>
                <a:lnTo>
                  <a:pt x="401319" y="36406"/>
                </a:lnTo>
                <a:lnTo>
                  <a:pt x="359770" y="16682"/>
                </a:lnTo>
                <a:lnTo>
                  <a:pt x="314646" y="4296"/>
                </a:lnTo>
                <a:lnTo>
                  <a:pt x="2667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2971800" y="38100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266700" y="533400"/>
                </a:moveTo>
                <a:lnTo>
                  <a:pt x="218753" y="529103"/>
                </a:lnTo>
                <a:lnTo>
                  <a:pt x="173629" y="516717"/>
                </a:lnTo>
                <a:lnTo>
                  <a:pt x="132080" y="496993"/>
                </a:lnTo>
                <a:lnTo>
                  <a:pt x="94858" y="470683"/>
                </a:lnTo>
                <a:lnTo>
                  <a:pt x="62716" y="438541"/>
                </a:lnTo>
                <a:lnTo>
                  <a:pt x="36406" y="401319"/>
                </a:lnTo>
                <a:lnTo>
                  <a:pt x="16682" y="359770"/>
                </a:lnTo>
                <a:lnTo>
                  <a:pt x="4296" y="314646"/>
                </a:lnTo>
                <a:lnTo>
                  <a:pt x="0" y="266700"/>
                </a:lnTo>
                <a:lnTo>
                  <a:pt x="4296" y="218753"/>
                </a:lnTo>
                <a:lnTo>
                  <a:pt x="16682" y="173629"/>
                </a:lnTo>
                <a:lnTo>
                  <a:pt x="36406" y="132080"/>
                </a:lnTo>
                <a:lnTo>
                  <a:pt x="62716" y="94858"/>
                </a:lnTo>
                <a:lnTo>
                  <a:pt x="94858" y="62716"/>
                </a:lnTo>
                <a:lnTo>
                  <a:pt x="132080" y="36406"/>
                </a:lnTo>
                <a:lnTo>
                  <a:pt x="173629" y="16682"/>
                </a:lnTo>
                <a:lnTo>
                  <a:pt x="218753" y="4296"/>
                </a:lnTo>
                <a:lnTo>
                  <a:pt x="266700" y="0"/>
                </a:lnTo>
                <a:lnTo>
                  <a:pt x="314646" y="4296"/>
                </a:lnTo>
                <a:lnTo>
                  <a:pt x="359770" y="16682"/>
                </a:lnTo>
                <a:lnTo>
                  <a:pt x="401319" y="36406"/>
                </a:lnTo>
                <a:lnTo>
                  <a:pt x="438541" y="62716"/>
                </a:lnTo>
                <a:lnTo>
                  <a:pt x="470683" y="94858"/>
                </a:lnTo>
                <a:lnTo>
                  <a:pt x="496993" y="132080"/>
                </a:lnTo>
                <a:lnTo>
                  <a:pt x="516717" y="173629"/>
                </a:lnTo>
                <a:lnTo>
                  <a:pt x="529103" y="218753"/>
                </a:lnTo>
                <a:lnTo>
                  <a:pt x="533400" y="266700"/>
                </a:lnTo>
                <a:lnTo>
                  <a:pt x="529103" y="314646"/>
                </a:lnTo>
                <a:lnTo>
                  <a:pt x="516717" y="359770"/>
                </a:lnTo>
                <a:lnTo>
                  <a:pt x="496993" y="401319"/>
                </a:lnTo>
                <a:lnTo>
                  <a:pt x="470683" y="438541"/>
                </a:lnTo>
                <a:lnTo>
                  <a:pt x="438541" y="470683"/>
                </a:lnTo>
                <a:lnTo>
                  <a:pt x="401320" y="496993"/>
                </a:lnTo>
                <a:lnTo>
                  <a:pt x="359770" y="516717"/>
                </a:lnTo>
                <a:lnTo>
                  <a:pt x="314646" y="529103"/>
                </a:lnTo>
                <a:lnTo>
                  <a:pt x="266700" y="5334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2971800" y="2895600"/>
            <a:ext cx="533400" cy="0"/>
          </a:xfrm>
          <a:custGeom>
            <a:avLst/>
            <a:gdLst/>
            <a:ahLst/>
            <a:cxnLst/>
            <a:rect l="l" t="t" r="r" b="b"/>
            <a:pathLst>
              <a:path w="533400">
                <a:moveTo>
                  <a:pt x="0" y="0"/>
                </a:moveTo>
                <a:lnTo>
                  <a:pt x="533400" y="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200400" y="2895600"/>
            <a:ext cx="0" cy="533400"/>
          </a:xfrm>
          <a:custGeom>
            <a:avLst/>
            <a:gdLst/>
            <a:ahLst/>
            <a:cxnLst/>
            <a:rect l="l" t="t" r="r" b="b"/>
            <a:pathLst>
              <a:path h="533400">
                <a:moveTo>
                  <a:pt x="0" y="0"/>
                </a:moveTo>
                <a:lnTo>
                  <a:pt x="0" y="53340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2438400" y="3505200"/>
            <a:ext cx="1524000" cy="0"/>
          </a:xfrm>
          <a:custGeom>
            <a:avLst/>
            <a:gdLst/>
            <a:ahLst/>
            <a:cxnLst/>
            <a:rect l="l" t="t" r="r" b="b"/>
            <a:pathLst>
              <a:path w="1524000">
                <a:moveTo>
                  <a:pt x="0" y="0"/>
                </a:moveTo>
                <a:lnTo>
                  <a:pt x="1524000" y="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6934200" y="3505200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962400" y="3505200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3200400" y="3505200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4267200" y="4114800"/>
            <a:ext cx="685800" cy="0"/>
          </a:xfrm>
          <a:custGeom>
            <a:avLst/>
            <a:gdLst/>
            <a:ahLst/>
            <a:cxnLst/>
            <a:rect l="l" t="t" r="r" b="b"/>
            <a:pathLst>
              <a:path w="685800">
                <a:moveTo>
                  <a:pt x="0" y="0"/>
                </a:moveTo>
                <a:lnTo>
                  <a:pt x="685800" y="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4572000" y="4114800"/>
            <a:ext cx="0" cy="381000"/>
          </a:xfrm>
          <a:custGeom>
            <a:avLst/>
            <a:gdLst/>
            <a:ahLst/>
            <a:cxnLst/>
            <a:rect l="l" t="t" r="r" b="b"/>
            <a:pathLst>
              <a:path h="381000">
                <a:moveTo>
                  <a:pt x="0" y="0"/>
                </a:moveTo>
                <a:lnTo>
                  <a:pt x="0" y="38100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3810000" y="4495800"/>
            <a:ext cx="1600200" cy="0"/>
          </a:xfrm>
          <a:custGeom>
            <a:avLst/>
            <a:gdLst/>
            <a:ahLst/>
            <a:cxnLst/>
            <a:rect l="l" t="t" r="r" b="b"/>
            <a:pathLst>
              <a:path w="1600200">
                <a:moveTo>
                  <a:pt x="0" y="0"/>
                </a:moveTo>
                <a:lnTo>
                  <a:pt x="1600200" y="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5410200" y="4495800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4572000" y="4495800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3810000" y="4495800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6096000" y="3505200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5181600" y="3581400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5181600" y="3505200"/>
            <a:ext cx="1752600" cy="0"/>
          </a:xfrm>
          <a:custGeom>
            <a:avLst/>
            <a:gdLst/>
            <a:ahLst/>
            <a:cxnLst/>
            <a:rect l="l" t="t" r="r" b="b"/>
            <a:pathLst>
              <a:path w="1752600">
                <a:moveTo>
                  <a:pt x="0" y="0"/>
                </a:moveTo>
                <a:lnTo>
                  <a:pt x="1752600" y="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6096000" y="2971800"/>
            <a:ext cx="0" cy="533400"/>
          </a:xfrm>
          <a:custGeom>
            <a:avLst/>
            <a:gdLst/>
            <a:ahLst/>
            <a:cxnLst/>
            <a:rect l="l" t="t" r="r" b="b"/>
            <a:pathLst>
              <a:path h="533400">
                <a:moveTo>
                  <a:pt x="0" y="0"/>
                </a:moveTo>
                <a:lnTo>
                  <a:pt x="0" y="53340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5715000" y="2895600"/>
            <a:ext cx="762000" cy="0"/>
          </a:xfrm>
          <a:custGeom>
            <a:avLst/>
            <a:gdLst/>
            <a:ahLst/>
            <a:cxnLst/>
            <a:rect l="l" t="t" r="r" b="b"/>
            <a:pathLst>
              <a:path w="762000">
                <a:moveTo>
                  <a:pt x="0" y="0"/>
                </a:moveTo>
                <a:lnTo>
                  <a:pt x="762000" y="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2438400" y="3505200"/>
            <a:ext cx="0" cy="228600"/>
          </a:xfrm>
          <a:custGeom>
            <a:avLst/>
            <a:gdLst/>
            <a:ahLst/>
            <a:cxnLst/>
            <a:rect l="l" t="t" r="r" b="b"/>
            <a:pathLst>
              <a:path h="228600">
                <a:moveTo>
                  <a:pt x="0" y="0"/>
                </a:moveTo>
                <a:lnTo>
                  <a:pt x="0" y="22860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10609" y="513079"/>
            <a:ext cx="189230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5" dirty="0"/>
              <a:t>A</a:t>
            </a:r>
            <a:r>
              <a:rPr dirty="0"/>
              <a:t>n</a:t>
            </a:r>
            <a:r>
              <a:rPr spc="10" dirty="0"/>
              <a:t>s</a:t>
            </a:r>
            <a:r>
              <a:rPr dirty="0"/>
              <a:t>wer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78459" y="1672590"/>
            <a:ext cx="211201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lr>
                <a:srgbClr val="FFCC00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3200" spc="5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om</a:t>
            </a:r>
            <a:r>
              <a:rPr sz="3200" spc="-1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3200" spc="10" dirty="0">
                <a:solidFill>
                  <a:srgbClr val="FFFFFF"/>
                </a:solidFill>
                <a:latin typeface="Arial"/>
                <a:cs typeface="Arial"/>
              </a:rPr>
              <a:t>nan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514600" y="25908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457200" y="0"/>
                </a:moveTo>
                <a:lnTo>
                  <a:pt x="0" y="0"/>
                </a:lnTo>
                <a:lnTo>
                  <a:pt x="0" y="533400"/>
                </a:lnTo>
                <a:lnTo>
                  <a:pt x="457200" y="533400"/>
                </a:lnTo>
                <a:lnTo>
                  <a:pt x="457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514600" y="25908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228600" y="533400"/>
                </a:moveTo>
                <a:lnTo>
                  <a:pt x="0" y="533400"/>
                </a:lnTo>
                <a:lnTo>
                  <a:pt x="0" y="0"/>
                </a:lnTo>
                <a:lnTo>
                  <a:pt x="457200" y="0"/>
                </a:lnTo>
                <a:lnTo>
                  <a:pt x="457200" y="533400"/>
                </a:lnTo>
                <a:lnTo>
                  <a:pt x="228600" y="53340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553200" y="26670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457200" y="0"/>
                </a:moveTo>
                <a:lnTo>
                  <a:pt x="0" y="0"/>
                </a:lnTo>
                <a:lnTo>
                  <a:pt x="0" y="533400"/>
                </a:lnTo>
                <a:lnTo>
                  <a:pt x="457200" y="533400"/>
                </a:lnTo>
                <a:lnTo>
                  <a:pt x="4572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553200" y="26670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228600" y="533400"/>
                </a:moveTo>
                <a:lnTo>
                  <a:pt x="0" y="533400"/>
                </a:lnTo>
                <a:lnTo>
                  <a:pt x="0" y="0"/>
                </a:lnTo>
                <a:lnTo>
                  <a:pt x="457200" y="0"/>
                </a:lnTo>
                <a:lnTo>
                  <a:pt x="457200" y="533400"/>
                </a:lnTo>
                <a:lnTo>
                  <a:pt x="228600" y="5334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209800" y="38100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457200" y="0"/>
                </a:moveTo>
                <a:lnTo>
                  <a:pt x="0" y="0"/>
                </a:lnTo>
                <a:lnTo>
                  <a:pt x="0" y="533400"/>
                </a:lnTo>
                <a:lnTo>
                  <a:pt x="457200" y="533400"/>
                </a:lnTo>
                <a:lnTo>
                  <a:pt x="4572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209800" y="38100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228600" y="533400"/>
                </a:moveTo>
                <a:lnTo>
                  <a:pt x="0" y="533400"/>
                </a:lnTo>
                <a:lnTo>
                  <a:pt x="0" y="0"/>
                </a:lnTo>
                <a:lnTo>
                  <a:pt x="457200" y="0"/>
                </a:lnTo>
                <a:lnTo>
                  <a:pt x="457200" y="533400"/>
                </a:lnTo>
                <a:lnTo>
                  <a:pt x="228600" y="5334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705600" y="38100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457200" y="0"/>
                </a:moveTo>
                <a:lnTo>
                  <a:pt x="0" y="0"/>
                </a:lnTo>
                <a:lnTo>
                  <a:pt x="0" y="533400"/>
                </a:lnTo>
                <a:lnTo>
                  <a:pt x="457200" y="533400"/>
                </a:lnTo>
                <a:lnTo>
                  <a:pt x="4572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705600" y="38100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228600" y="533400"/>
                </a:moveTo>
                <a:lnTo>
                  <a:pt x="0" y="533400"/>
                </a:lnTo>
                <a:lnTo>
                  <a:pt x="0" y="0"/>
                </a:lnTo>
                <a:lnTo>
                  <a:pt x="457200" y="0"/>
                </a:lnTo>
                <a:lnTo>
                  <a:pt x="457200" y="533400"/>
                </a:lnTo>
                <a:lnTo>
                  <a:pt x="228600" y="5334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343400" y="48006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457200" y="0"/>
                </a:moveTo>
                <a:lnTo>
                  <a:pt x="0" y="0"/>
                </a:lnTo>
                <a:lnTo>
                  <a:pt x="0" y="533400"/>
                </a:lnTo>
                <a:lnTo>
                  <a:pt x="457200" y="533400"/>
                </a:lnTo>
                <a:lnTo>
                  <a:pt x="457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343400" y="48006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228600" y="533400"/>
                </a:moveTo>
                <a:lnTo>
                  <a:pt x="0" y="533400"/>
                </a:lnTo>
                <a:lnTo>
                  <a:pt x="0" y="0"/>
                </a:lnTo>
                <a:lnTo>
                  <a:pt x="457200" y="0"/>
                </a:lnTo>
                <a:lnTo>
                  <a:pt x="457200" y="533400"/>
                </a:lnTo>
                <a:lnTo>
                  <a:pt x="228600" y="5334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581400" y="48006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457200" y="0"/>
                </a:moveTo>
                <a:lnTo>
                  <a:pt x="0" y="0"/>
                </a:lnTo>
                <a:lnTo>
                  <a:pt x="0" y="533400"/>
                </a:lnTo>
                <a:lnTo>
                  <a:pt x="457200" y="533400"/>
                </a:lnTo>
                <a:lnTo>
                  <a:pt x="4572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581400" y="48006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228600" y="533400"/>
                </a:moveTo>
                <a:lnTo>
                  <a:pt x="0" y="533400"/>
                </a:lnTo>
                <a:lnTo>
                  <a:pt x="0" y="0"/>
                </a:lnTo>
                <a:lnTo>
                  <a:pt x="457200" y="0"/>
                </a:lnTo>
                <a:lnTo>
                  <a:pt x="457200" y="533400"/>
                </a:lnTo>
                <a:lnTo>
                  <a:pt x="228600" y="5334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953000" y="38862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457200" y="0"/>
                </a:moveTo>
                <a:lnTo>
                  <a:pt x="0" y="0"/>
                </a:lnTo>
                <a:lnTo>
                  <a:pt x="0" y="533400"/>
                </a:lnTo>
                <a:lnTo>
                  <a:pt x="457200" y="533400"/>
                </a:lnTo>
                <a:lnTo>
                  <a:pt x="457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953000" y="38862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228600" y="533400"/>
                </a:moveTo>
                <a:lnTo>
                  <a:pt x="0" y="533400"/>
                </a:lnTo>
                <a:lnTo>
                  <a:pt x="0" y="0"/>
                </a:lnTo>
                <a:lnTo>
                  <a:pt x="457200" y="0"/>
                </a:lnTo>
                <a:lnTo>
                  <a:pt x="457200" y="533400"/>
                </a:lnTo>
                <a:lnTo>
                  <a:pt x="228600" y="5334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505200" y="25908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266700" y="0"/>
                </a:moveTo>
                <a:lnTo>
                  <a:pt x="218753" y="4296"/>
                </a:lnTo>
                <a:lnTo>
                  <a:pt x="173629" y="16682"/>
                </a:lnTo>
                <a:lnTo>
                  <a:pt x="132079" y="36406"/>
                </a:lnTo>
                <a:lnTo>
                  <a:pt x="94858" y="62716"/>
                </a:lnTo>
                <a:lnTo>
                  <a:pt x="62716" y="94858"/>
                </a:lnTo>
                <a:lnTo>
                  <a:pt x="36406" y="132080"/>
                </a:lnTo>
                <a:lnTo>
                  <a:pt x="16682" y="173629"/>
                </a:lnTo>
                <a:lnTo>
                  <a:pt x="4296" y="218753"/>
                </a:lnTo>
                <a:lnTo>
                  <a:pt x="0" y="266700"/>
                </a:lnTo>
                <a:lnTo>
                  <a:pt x="4296" y="314646"/>
                </a:lnTo>
                <a:lnTo>
                  <a:pt x="16682" y="359770"/>
                </a:lnTo>
                <a:lnTo>
                  <a:pt x="36406" y="401320"/>
                </a:lnTo>
                <a:lnTo>
                  <a:pt x="62716" y="438541"/>
                </a:lnTo>
                <a:lnTo>
                  <a:pt x="94858" y="470683"/>
                </a:lnTo>
                <a:lnTo>
                  <a:pt x="132080" y="496993"/>
                </a:lnTo>
                <a:lnTo>
                  <a:pt x="173629" y="516717"/>
                </a:lnTo>
                <a:lnTo>
                  <a:pt x="218753" y="529103"/>
                </a:lnTo>
                <a:lnTo>
                  <a:pt x="266700" y="533400"/>
                </a:lnTo>
                <a:lnTo>
                  <a:pt x="314646" y="529103"/>
                </a:lnTo>
                <a:lnTo>
                  <a:pt x="359770" y="516717"/>
                </a:lnTo>
                <a:lnTo>
                  <a:pt x="401319" y="496993"/>
                </a:lnTo>
                <a:lnTo>
                  <a:pt x="438541" y="470683"/>
                </a:lnTo>
                <a:lnTo>
                  <a:pt x="470683" y="438541"/>
                </a:lnTo>
                <a:lnTo>
                  <a:pt x="496993" y="401320"/>
                </a:lnTo>
                <a:lnTo>
                  <a:pt x="516717" y="359770"/>
                </a:lnTo>
                <a:lnTo>
                  <a:pt x="529103" y="314646"/>
                </a:lnTo>
                <a:lnTo>
                  <a:pt x="533400" y="266700"/>
                </a:lnTo>
                <a:lnTo>
                  <a:pt x="529103" y="218753"/>
                </a:lnTo>
                <a:lnTo>
                  <a:pt x="516717" y="173629"/>
                </a:lnTo>
                <a:lnTo>
                  <a:pt x="496993" y="132080"/>
                </a:lnTo>
                <a:lnTo>
                  <a:pt x="470683" y="94858"/>
                </a:lnTo>
                <a:lnTo>
                  <a:pt x="438541" y="62716"/>
                </a:lnTo>
                <a:lnTo>
                  <a:pt x="401320" y="36406"/>
                </a:lnTo>
                <a:lnTo>
                  <a:pt x="359770" y="16682"/>
                </a:lnTo>
                <a:lnTo>
                  <a:pt x="314646" y="4296"/>
                </a:lnTo>
                <a:lnTo>
                  <a:pt x="2667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505200" y="25908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266700" y="533400"/>
                </a:moveTo>
                <a:lnTo>
                  <a:pt x="218753" y="529103"/>
                </a:lnTo>
                <a:lnTo>
                  <a:pt x="173629" y="516717"/>
                </a:lnTo>
                <a:lnTo>
                  <a:pt x="132080" y="496993"/>
                </a:lnTo>
                <a:lnTo>
                  <a:pt x="94858" y="470683"/>
                </a:lnTo>
                <a:lnTo>
                  <a:pt x="62716" y="438541"/>
                </a:lnTo>
                <a:lnTo>
                  <a:pt x="36406" y="401320"/>
                </a:lnTo>
                <a:lnTo>
                  <a:pt x="16682" y="359770"/>
                </a:lnTo>
                <a:lnTo>
                  <a:pt x="4296" y="314646"/>
                </a:lnTo>
                <a:lnTo>
                  <a:pt x="0" y="266700"/>
                </a:lnTo>
                <a:lnTo>
                  <a:pt x="4296" y="218753"/>
                </a:lnTo>
                <a:lnTo>
                  <a:pt x="16682" y="173629"/>
                </a:lnTo>
                <a:lnTo>
                  <a:pt x="36406" y="132080"/>
                </a:lnTo>
                <a:lnTo>
                  <a:pt x="62716" y="94858"/>
                </a:lnTo>
                <a:lnTo>
                  <a:pt x="94858" y="62716"/>
                </a:lnTo>
                <a:lnTo>
                  <a:pt x="132079" y="36406"/>
                </a:lnTo>
                <a:lnTo>
                  <a:pt x="173629" y="16682"/>
                </a:lnTo>
                <a:lnTo>
                  <a:pt x="218753" y="4296"/>
                </a:lnTo>
                <a:lnTo>
                  <a:pt x="266700" y="0"/>
                </a:lnTo>
                <a:lnTo>
                  <a:pt x="314646" y="4296"/>
                </a:lnTo>
                <a:lnTo>
                  <a:pt x="359770" y="16682"/>
                </a:lnTo>
                <a:lnTo>
                  <a:pt x="401319" y="36406"/>
                </a:lnTo>
                <a:lnTo>
                  <a:pt x="438541" y="62716"/>
                </a:lnTo>
                <a:lnTo>
                  <a:pt x="470683" y="94858"/>
                </a:lnTo>
                <a:lnTo>
                  <a:pt x="496993" y="132079"/>
                </a:lnTo>
                <a:lnTo>
                  <a:pt x="516717" y="173629"/>
                </a:lnTo>
                <a:lnTo>
                  <a:pt x="529103" y="218753"/>
                </a:lnTo>
                <a:lnTo>
                  <a:pt x="533400" y="266700"/>
                </a:lnTo>
                <a:lnTo>
                  <a:pt x="529103" y="314646"/>
                </a:lnTo>
                <a:lnTo>
                  <a:pt x="516717" y="359770"/>
                </a:lnTo>
                <a:lnTo>
                  <a:pt x="496993" y="401319"/>
                </a:lnTo>
                <a:lnTo>
                  <a:pt x="470683" y="438541"/>
                </a:lnTo>
                <a:lnTo>
                  <a:pt x="438541" y="470683"/>
                </a:lnTo>
                <a:lnTo>
                  <a:pt x="401320" y="496993"/>
                </a:lnTo>
                <a:lnTo>
                  <a:pt x="359770" y="516717"/>
                </a:lnTo>
                <a:lnTo>
                  <a:pt x="314646" y="529103"/>
                </a:lnTo>
                <a:lnTo>
                  <a:pt x="266700" y="5334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3733800" y="38100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266700" y="0"/>
                </a:moveTo>
                <a:lnTo>
                  <a:pt x="218753" y="4296"/>
                </a:lnTo>
                <a:lnTo>
                  <a:pt x="173629" y="16682"/>
                </a:lnTo>
                <a:lnTo>
                  <a:pt x="132079" y="36406"/>
                </a:lnTo>
                <a:lnTo>
                  <a:pt x="94858" y="62716"/>
                </a:lnTo>
                <a:lnTo>
                  <a:pt x="62716" y="94858"/>
                </a:lnTo>
                <a:lnTo>
                  <a:pt x="36406" y="132080"/>
                </a:lnTo>
                <a:lnTo>
                  <a:pt x="16682" y="173629"/>
                </a:lnTo>
                <a:lnTo>
                  <a:pt x="4296" y="218753"/>
                </a:lnTo>
                <a:lnTo>
                  <a:pt x="0" y="266700"/>
                </a:lnTo>
                <a:lnTo>
                  <a:pt x="4296" y="314646"/>
                </a:lnTo>
                <a:lnTo>
                  <a:pt x="16682" y="359770"/>
                </a:lnTo>
                <a:lnTo>
                  <a:pt x="36406" y="401319"/>
                </a:lnTo>
                <a:lnTo>
                  <a:pt x="62716" y="438541"/>
                </a:lnTo>
                <a:lnTo>
                  <a:pt x="94858" y="470683"/>
                </a:lnTo>
                <a:lnTo>
                  <a:pt x="132080" y="496993"/>
                </a:lnTo>
                <a:lnTo>
                  <a:pt x="173629" y="516717"/>
                </a:lnTo>
                <a:lnTo>
                  <a:pt x="218753" y="529103"/>
                </a:lnTo>
                <a:lnTo>
                  <a:pt x="266700" y="533400"/>
                </a:lnTo>
                <a:lnTo>
                  <a:pt x="314646" y="529103"/>
                </a:lnTo>
                <a:lnTo>
                  <a:pt x="359770" y="516717"/>
                </a:lnTo>
                <a:lnTo>
                  <a:pt x="401320" y="496993"/>
                </a:lnTo>
                <a:lnTo>
                  <a:pt x="438541" y="470683"/>
                </a:lnTo>
                <a:lnTo>
                  <a:pt x="470683" y="438541"/>
                </a:lnTo>
                <a:lnTo>
                  <a:pt x="496993" y="401319"/>
                </a:lnTo>
                <a:lnTo>
                  <a:pt x="516717" y="359770"/>
                </a:lnTo>
                <a:lnTo>
                  <a:pt x="529103" y="314646"/>
                </a:lnTo>
                <a:lnTo>
                  <a:pt x="533400" y="266700"/>
                </a:lnTo>
                <a:lnTo>
                  <a:pt x="529103" y="218753"/>
                </a:lnTo>
                <a:lnTo>
                  <a:pt x="516717" y="173629"/>
                </a:lnTo>
                <a:lnTo>
                  <a:pt x="496993" y="132080"/>
                </a:lnTo>
                <a:lnTo>
                  <a:pt x="470683" y="94858"/>
                </a:lnTo>
                <a:lnTo>
                  <a:pt x="438541" y="62716"/>
                </a:lnTo>
                <a:lnTo>
                  <a:pt x="401319" y="36406"/>
                </a:lnTo>
                <a:lnTo>
                  <a:pt x="359770" y="16682"/>
                </a:lnTo>
                <a:lnTo>
                  <a:pt x="314646" y="4296"/>
                </a:lnTo>
                <a:lnTo>
                  <a:pt x="2667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3733800" y="38100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266700" y="533400"/>
                </a:moveTo>
                <a:lnTo>
                  <a:pt x="218753" y="529103"/>
                </a:lnTo>
                <a:lnTo>
                  <a:pt x="173629" y="516717"/>
                </a:lnTo>
                <a:lnTo>
                  <a:pt x="132080" y="496993"/>
                </a:lnTo>
                <a:lnTo>
                  <a:pt x="94858" y="470683"/>
                </a:lnTo>
                <a:lnTo>
                  <a:pt x="62716" y="438541"/>
                </a:lnTo>
                <a:lnTo>
                  <a:pt x="36406" y="401319"/>
                </a:lnTo>
                <a:lnTo>
                  <a:pt x="16682" y="359770"/>
                </a:lnTo>
                <a:lnTo>
                  <a:pt x="4296" y="314646"/>
                </a:lnTo>
                <a:lnTo>
                  <a:pt x="0" y="266700"/>
                </a:lnTo>
                <a:lnTo>
                  <a:pt x="4296" y="218753"/>
                </a:lnTo>
                <a:lnTo>
                  <a:pt x="16682" y="173629"/>
                </a:lnTo>
                <a:lnTo>
                  <a:pt x="36406" y="132080"/>
                </a:lnTo>
                <a:lnTo>
                  <a:pt x="62716" y="94858"/>
                </a:lnTo>
                <a:lnTo>
                  <a:pt x="94858" y="62716"/>
                </a:lnTo>
                <a:lnTo>
                  <a:pt x="132079" y="36406"/>
                </a:lnTo>
                <a:lnTo>
                  <a:pt x="173629" y="16682"/>
                </a:lnTo>
                <a:lnTo>
                  <a:pt x="218753" y="4296"/>
                </a:lnTo>
                <a:lnTo>
                  <a:pt x="266700" y="0"/>
                </a:lnTo>
                <a:lnTo>
                  <a:pt x="314646" y="4296"/>
                </a:lnTo>
                <a:lnTo>
                  <a:pt x="359770" y="16682"/>
                </a:lnTo>
                <a:lnTo>
                  <a:pt x="401319" y="36406"/>
                </a:lnTo>
                <a:lnTo>
                  <a:pt x="438541" y="62716"/>
                </a:lnTo>
                <a:lnTo>
                  <a:pt x="470683" y="94858"/>
                </a:lnTo>
                <a:lnTo>
                  <a:pt x="496993" y="132080"/>
                </a:lnTo>
                <a:lnTo>
                  <a:pt x="516717" y="173629"/>
                </a:lnTo>
                <a:lnTo>
                  <a:pt x="529103" y="218753"/>
                </a:lnTo>
                <a:lnTo>
                  <a:pt x="533400" y="266700"/>
                </a:lnTo>
                <a:lnTo>
                  <a:pt x="529103" y="314646"/>
                </a:lnTo>
                <a:lnTo>
                  <a:pt x="516717" y="359770"/>
                </a:lnTo>
                <a:lnTo>
                  <a:pt x="496993" y="401319"/>
                </a:lnTo>
                <a:lnTo>
                  <a:pt x="470683" y="438541"/>
                </a:lnTo>
                <a:lnTo>
                  <a:pt x="438541" y="470683"/>
                </a:lnTo>
                <a:lnTo>
                  <a:pt x="401320" y="496993"/>
                </a:lnTo>
                <a:lnTo>
                  <a:pt x="359770" y="516717"/>
                </a:lnTo>
                <a:lnTo>
                  <a:pt x="314646" y="529103"/>
                </a:lnTo>
                <a:lnTo>
                  <a:pt x="266700" y="5334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181600" y="26670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266700" y="0"/>
                </a:moveTo>
                <a:lnTo>
                  <a:pt x="218753" y="4296"/>
                </a:lnTo>
                <a:lnTo>
                  <a:pt x="173629" y="16682"/>
                </a:lnTo>
                <a:lnTo>
                  <a:pt x="132079" y="36406"/>
                </a:lnTo>
                <a:lnTo>
                  <a:pt x="94858" y="62716"/>
                </a:lnTo>
                <a:lnTo>
                  <a:pt x="62716" y="94858"/>
                </a:lnTo>
                <a:lnTo>
                  <a:pt x="36406" y="132080"/>
                </a:lnTo>
                <a:lnTo>
                  <a:pt x="16682" y="173629"/>
                </a:lnTo>
                <a:lnTo>
                  <a:pt x="4296" y="218753"/>
                </a:lnTo>
                <a:lnTo>
                  <a:pt x="0" y="266700"/>
                </a:lnTo>
                <a:lnTo>
                  <a:pt x="4296" y="314646"/>
                </a:lnTo>
                <a:lnTo>
                  <a:pt x="16682" y="359770"/>
                </a:lnTo>
                <a:lnTo>
                  <a:pt x="36406" y="401320"/>
                </a:lnTo>
                <a:lnTo>
                  <a:pt x="62716" y="438541"/>
                </a:lnTo>
                <a:lnTo>
                  <a:pt x="94858" y="470683"/>
                </a:lnTo>
                <a:lnTo>
                  <a:pt x="132080" y="496993"/>
                </a:lnTo>
                <a:lnTo>
                  <a:pt x="173629" y="516717"/>
                </a:lnTo>
                <a:lnTo>
                  <a:pt x="218753" y="529103"/>
                </a:lnTo>
                <a:lnTo>
                  <a:pt x="266700" y="533400"/>
                </a:lnTo>
                <a:lnTo>
                  <a:pt x="314646" y="529103"/>
                </a:lnTo>
                <a:lnTo>
                  <a:pt x="359770" y="516717"/>
                </a:lnTo>
                <a:lnTo>
                  <a:pt x="401319" y="496993"/>
                </a:lnTo>
                <a:lnTo>
                  <a:pt x="438541" y="470683"/>
                </a:lnTo>
                <a:lnTo>
                  <a:pt x="470683" y="438541"/>
                </a:lnTo>
                <a:lnTo>
                  <a:pt x="496993" y="401320"/>
                </a:lnTo>
                <a:lnTo>
                  <a:pt x="516717" y="359770"/>
                </a:lnTo>
                <a:lnTo>
                  <a:pt x="529103" y="314646"/>
                </a:lnTo>
                <a:lnTo>
                  <a:pt x="533400" y="266700"/>
                </a:lnTo>
                <a:lnTo>
                  <a:pt x="529103" y="218753"/>
                </a:lnTo>
                <a:lnTo>
                  <a:pt x="516717" y="173629"/>
                </a:lnTo>
                <a:lnTo>
                  <a:pt x="496993" y="132080"/>
                </a:lnTo>
                <a:lnTo>
                  <a:pt x="470683" y="94858"/>
                </a:lnTo>
                <a:lnTo>
                  <a:pt x="438541" y="62716"/>
                </a:lnTo>
                <a:lnTo>
                  <a:pt x="401320" y="36406"/>
                </a:lnTo>
                <a:lnTo>
                  <a:pt x="359770" y="16682"/>
                </a:lnTo>
                <a:lnTo>
                  <a:pt x="314646" y="4296"/>
                </a:lnTo>
                <a:lnTo>
                  <a:pt x="2667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181600" y="26670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266700" y="533400"/>
                </a:moveTo>
                <a:lnTo>
                  <a:pt x="218753" y="529103"/>
                </a:lnTo>
                <a:lnTo>
                  <a:pt x="173629" y="516717"/>
                </a:lnTo>
                <a:lnTo>
                  <a:pt x="132080" y="496993"/>
                </a:lnTo>
                <a:lnTo>
                  <a:pt x="94858" y="470683"/>
                </a:lnTo>
                <a:lnTo>
                  <a:pt x="62716" y="438541"/>
                </a:lnTo>
                <a:lnTo>
                  <a:pt x="36406" y="401320"/>
                </a:lnTo>
                <a:lnTo>
                  <a:pt x="16682" y="359770"/>
                </a:lnTo>
                <a:lnTo>
                  <a:pt x="4296" y="314646"/>
                </a:lnTo>
                <a:lnTo>
                  <a:pt x="0" y="266700"/>
                </a:lnTo>
                <a:lnTo>
                  <a:pt x="4296" y="218753"/>
                </a:lnTo>
                <a:lnTo>
                  <a:pt x="16682" y="173629"/>
                </a:lnTo>
                <a:lnTo>
                  <a:pt x="36406" y="132080"/>
                </a:lnTo>
                <a:lnTo>
                  <a:pt x="62716" y="94858"/>
                </a:lnTo>
                <a:lnTo>
                  <a:pt x="94858" y="62716"/>
                </a:lnTo>
                <a:lnTo>
                  <a:pt x="132079" y="36406"/>
                </a:lnTo>
                <a:lnTo>
                  <a:pt x="173629" y="16682"/>
                </a:lnTo>
                <a:lnTo>
                  <a:pt x="218753" y="4296"/>
                </a:lnTo>
                <a:lnTo>
                  <a:pt x="266700" y="0"/>
                </a:lnTo>
                <a:lnTo>
                  <a:pt x="314646" y="4296"/>
                </a:lnTo>
                <a:lnTo>
                  <a:pt x="359770" y="16682"/>
                </a:lnTo>
                <a:lnTo>
                  <a:pt x="401319" y="36406"/>
                </a:lnTo>
                <a:lnTo>
                  <a:pt x="438541" y="62716"/>
                </a:lnTo>
                <a:lnTo>
                  <a:pt x="470683" y="94858"/>
                </a:lnTo>
                <a:lnTo>
                  <a:pt x="496993" y="132079"/>
                </a:lnTo>
                <a:lnTo>
                  <a:pt x="516717" y="173629"/>
                </a:lnTo>
                <a:lnTo>
                  <a:pt x="529103" y="218753"/>
                </a:lnTo>
                <a:lnTo>
                  <a:pt x="533400" y="266700"/>
                </a:lnTo>
                <a:lnTo>
                  <a:pt x="529103" y="314646"/>
                </a:lnTo>
                <a:lnTo>
                  <a:pt x="516717" y="359770"/>
                </a:lnTo>
                <a:lnTo>
                  <a:pt x="496993" y="401319"/>
                </a:lnTo>
                <a:lnTo>
                  <a:pt x="470683" y="438541"/>
                </a:lnTo>
                <a:lnTo>
                  <a:pt x="438541" y="470683"/>
                </a:lnTo>
                <a:lnTo>
                  <a:pt x="401320" y="496993"/>
                </a:lnTo>
                <a:lnTo>
                  <a:pt x="359770" y="516717"/>
                </a:lnTo>
                <a:lnTo>
                  <a:pt x="314646" y="529103"/>
                </a:lnTo>
                <a:lnTo>
                  <a:pt x="266700" y="5334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105400" y="48006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266700" y="0"/>
                </a:moveTo>
                <a:lnTo>
                  <a:pt x="218753" y="4296"/>
                </a:lnTo>
                <a:lnTo>
                  <a:pt x="173629" y="16682"/>
                </a:lnTo>
                <a:lnTo>
                  <a:pt x="132079" y="36406"/>
                </a:lnTo>
                <a:lnTo>
                  <a:pt x="94858" y="62716"/>
                </a:lnTo>
                <a:lnTo>
                  <a:pt x="62716" y="94858"/>
                </a:lnTo>
                <a:lnTo>
                  <a:pt x="36406" y="132080"/>
                </a:lnTo>
                <a:lnTo>
                  <a:pt x="16682" y="173629"/>
                </a:lnTo>
                <a:lnTo>
                  <a:pt x="4296" y="218753"/>
                </a:lnTo>
                <a:lnTo>
                  <a:pt x="0" y="266700"/>
                </a:lnTo>
                <a:lnTo>
                  <a:pt x="4296" y="314646"/>
                </a:lnTo>
                <a:lnTo>
                  <a:pt x="16682" y="359770"/>
                </a:lnTo>
                <a:lnTo>
                  <a:pt x="36406" y="401320"/>
                </a:lnTo>
                <a:lnTo>
                  <a:pt x="62716" y="438541"/>
                </a:lnTo>
                <a:lnTo>
                  <a:pt x="94858" y="470683"/>
                </a:lnTo>
                <a:lnTo>
                  <a:pt x="132080" y="496993"/>
                </a:lnTo>
                <a:lnTo>
                  <a:pt x="173629" y="516717"/>
                </a:lnTo>
                <a:lnTo>
                  <a:pt x="218753" y="529103"/>
                </a:lnTo>
                <a:lnTo>
                  <a:pt x="266700" y="533400"/>
                </a:lnTo>
                <a:lnTo>
                  <a:pt x="314646" y="529103"/>
                </a:lnTo>
                <a:lnTo>
                  <a:pt x="359770" y="516717"/>
                </a:lnTo>
                <a:lnTo>
                  <a:pt x="401319" y="496993"/>
                </a:lnTo>
                <a:lnTo>
                  <a:pt x="438541" y="470683"/>
                </a:lnTo>
                <a:lnTo>
                  <a:pt x="470683" y="438541"/>
                </a:lnTo>
                <a:lnTo>
                  <a:pt x="496993" y="401320"/>
                </a:lnTo>
                <a:lnTo>
                  <a:pt x="516717" y="359770"/>
                </a:lnTo>
                <a:lnTo>
                  <a:pt x="529103" y="314646"/>
                </a:lnTo>
                <a:lnTo>
                  <a:pt x="533400" y="266700"/>
                </a:lnTo>
                <a:lnTo>
                  <a:pt x="529103" y="218753"/>
                </a:lnTo>
                <a:lnTo>
                  <a:pt x="516717" y="173629"/>
                </a:lnTo>
                <a:lnTo>
                  <a:pt x="496993" y="132080"/>
                </a:lnTo>
                <a:lnTo>
                  <a:pt x="470683" y="94858"/>
                </a:lnTo>
                <a:lnTo>
                  <a:pt x="438541" y="62716"/>
                </a:lnTo>
                <a:lnTo>
                  <a:pt x="401319" y="36406"/>
                </a:lnTo>
                <a:lnTo>
                  <a:pt x="359770" y="16682"/>
                </a:lnTo>
                <a:lnTo>
                  <a:pt x="314646" y="4296"/>
                </a:lnTo>
                <a:lnTo>
                  <a:pt x="2667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105400" y="48006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266700" y="533400"/>
                </a:moveTo>
                <a:lnTo>
                  <a:pt x="218753" y="529103"/>
                </a:lnTo>
                <a:lnTo>
                  <a:pt x="173629" y="516717"/>
                </a:lnTo>
                <a:lnTo>
                  <a:pt x="132080" y="496993"/>
                </a:lnTo>
                <a:lnTo>
                  <a:pt x="94858" y="470683"/>
                </a:lnTo>
                <a:lnTo>
                  <a:pt x="62716" y="438541"/>
                </a:lnTo>
                <a:lnTo>
                  <a:pt x="36406" y="401320"/>
                </a:lnTo>
                <a:lnTo>
                  <a:pt x="16682" y="359770"/>
                </a:lnTo>
                <a:lnTo>
                  <a:pt x="4296" y="314646"/>
                </a:lnTo>
                <a:lnTo>
                  <a:pt x="0" y="266700"/>
                </a:lnTo>
                <a:lnTo>
                  <a:pt x="4296" y="218753"/>
                </a:lnTo>
                <a:lnTo>
                  <a:pt x="16682" y="173629"/>
                </a:lnTo>
                <a:lnTo>
                  <a:pt x="36406" y="132080"/>
                </a:lnTo>
                <a:lnTo>
                  <a:pt x="62716" y="94858"/>
                </a:lnTo>
                <a:lnTo>
                  <a:pt x="94858" y="62716"/>
                </a:lnTo>
                <a:lnTo>
                  <a:pt x="132079" y="36406"/>
                </a:lnTo>
                <a:lnTo>
                  <a:pt x="173629" y="16682"/>
                </a:lnTo>
                <a:lnTo>
                  <a:pt x="218753" y="4296"/>
                </a:lnTo>
                <a:lnTo>
                  <a:pt x="266700" y="0"/>
                </a:lnTo>
                <a:lnTo>
                  <a:pt x="314646" y="4296"/>
                </a:lnTo>
                <a:lnTo>
                  <a:pt x="359770" y="16682"/>
                </a:lnTo>
                <a:lnTo>
                  <a:pt x="401319" y="36406"/>
                </a:lnTo>
                <a:lnTo>
                  <a:pt x="438541" y="62716"/>
                </a:lnTo>
                <a:lnTo>
                  <a:pt x="470683" y="94858"/>
                </a:lnTo>
                <a:lnTo>
                  <a:pt x="496993" y="132080"/>
                </a:lnTo>
                <a:lnTo>
                  <a:pt x="516717" y="173629"/>
                </a:lnTo>
                <a:lnTo>
                  <a:pt x="529103" y="218753"/>
                </a:lnTo>
                <a:lnTo>
                  <a:pt x="533400" y="266700"/>
                </a:lnTo>
                <a:lnTo>
                  <a:pt x="529103" y="314646"/>
                </a:lnTo>
                <a:lnTo>
                  <a:pt x="516717" y="359770"/>
                </a:lnTo>
                <a:lnTo>
                  <a:pt x="496993" y="401319"/>
                </a:lnTo>
                <a:lnTo>
                  <a:pt x="470683" y="438541"/>
                </a:lnTo>
                <a:lnTo>
                  <a:pt x="438541" y="470683"/>
                </a:lnTo>
                <a:lnTo>
                  <a:pt x="401320" y="496993"/>
                </a:lnTo>
                <a:lnTo>
                  <a:pt x="359770" y="516717"/>
                </a:lnTo>
                <a:lnTo>
                  <a:pt x="314646" y="529103"/>
                </a:lnTo>
                <a:lnTo>
                  <a:pt x="266700" y="5334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867400" y="38100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266700" y="0"/>
                </a:moveTo>
                <a:lnTo>
                  <a:pt x="218753" y="4296"/>
                </a:lnTo>
                <a:lnTo>
                  <a:pt x="173629" y="16682"/>
                </a:lnTo>
                <a:lnTo>
                  <a:pt x="132079" y="36406"/>
                </a:lnTo>
                <a:lnTo>
                  <a:pt x="94858" y="62716"/>
                </a:lnTo>
                <a:lnTo>
                  <a:pt x="62716" y="94858"/>
                </a:lnTo>
                <a:lnTo>
                  <a:pt x="36406" y="132080"/>
                </a:lnTo>
                <a:lnTo>
                  <a:pt x="16682" y="173629"/>
                </a:lnTo>
                <a:lnTo>
                  <a:pt x="4296" y="218753"/>
                </a:lnTo>
                <a:lnTo>
                  <a:pt x="0" y="266700"/>
                </a:lnTo>
                <a:lnTo>
                  <a:pt x="4296" y="314646"/>
                </a:lnTo>
                <a:lnTo>
                  <a:pt x="16682" y="359770"/>
                </a:lnTo>
                <a:lnTo>
                  <a:pt x="36406" y="401319"/>
                </a:lnTo>
                <a:lnTo>
                  <a:pt x="62716" y="438541"/>
                </a:lnTo>
                <a:lnTo>
                  <a:pt x="94858" y="470683"/>
                </a:lnTo>
                <a:lnTo>
                  <a:pt x="132080" y="496993"/>
                </a:lnTo>
                <a:lnTo>
                  <a:pt x="173629" y="516717"/>
                </a:lnTo>
                <a:lnTo>
                  <a:pt x="218753" y="529103"/>
                </a:lnTo>
                <a:lnTo>
                  <a:pt x="266700" y="533400"/>
                </a:lnTo>
                <a:lnTo>
                  <a:pt x="314646" y="529103"/>
                </a:lnTo>
                <a:lnTo>
                  <a:pt x="359770" y="516717"/>
                </a:lnTo>
                <a:lnTo>
                  <a:pt x="401320" y="496993"/>
                </a:lnTo>
                <a:lnTo>
                  <a:pt x="438541" y="470683"/>
                </a:lnTo>
                <a:lnTo>
                  <a:pt x="470683" y="438541"/>
                </a:lnTo>
                <a:lnTo>
                  <a:pt x="496993" y="401319"/>
                </a:lnTo>
                <a:lnTo>
                  <a:pt x="516717" y="359770"/>
                </a:lnTo>
                <a:lnTo>
                  <a:pt x="529103" y="314646"/>
                </a:lnTo>
                <a:lnTo>
                  <a:pt x="533400" y="266700"/>
                </a:lnTo>
                <a:lnTo>
                  <a:pt x="529103" y="218753"/>
                </a:lnTo>
                <a:lnTo>
                  <a:pt x="516717" y="173629"/>
                </a:lnTo>
                <a:lnTo>
                  <a:pt x="496993" y="132080"/>
                </a:lnTo>
                <a:lnTo>
                  <a:pt x="470683" y="94858"/>
                </a:lnTo>
                <a:lnTo>
                  <a:pt x="438541" y="62716"/>
                </a:lnTo>
                <a:lnTo>
                  <a:pt x="401319" y="36406"/>
                </a:lnTo>
                <a:lnTo>
                  <a:pt x="359770" y="16682"/>
                </a:lnTo>
                <a:lnTo>
                  <a:pt x="314646" y="4296"/>
                </a:lnTo>
                <a:lnTo>
                  <a:pt x="2667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867400" y="38100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266700" y="533400"/>
                </a:moveTo>
                <a:lnTo>
                  <a:pt x="218753" y="529103"/>
                </a:lnTo>
                <a:lnTo>
                  <a:pt x="173629" y="516717"/>
                </a:lnTo>
                <a:lnTo>
                  <a:pt x="132080" y="496993"/>
                </a:lnTo>
                <a:lnTo>
                  <a:pt x="94858" y="470683"/>
                </a:lnTo>
                <a:lnTo>
                  <a:pt x="62716" y="438541"/>
                </a:lnTo>
                <a:lnTo>
                  <a:pt x="36406" y="401319"/>
                </a:lnTo>
                <a:lnTo>
                  <a:pt x="16682" y="359770"/>
                </a:lnTo>
                <a:lnTo>
                  <a:pt x="4296" y="314646"/>
                </a:lnTo>
                <a:lnTo>
                  <a:pt x="0" y="266700"/>
                </a:lnTo>
                <a:lnTo>
                  <a:pt x="4296" y="218753"/>
                </a:lnTo>
                <a:lnTo>
                  <a:pt x="16682" y="173629"/>
                </a:lnTo>
                <a:lnTo>
                  <a:pt x="36406" y="132080"/>
                </a:lnTo>
                <a:lnTo>
                  <a:pt x="62716" y="94858"/>
                </a:lnTo>
                <a:lnTo>
                  <a:pt x="94858" y="62716"/>
                </a:lnTo>
                <a:lnTo>
                  <a:pt x="132079" y="36406"/>
                </a:lnTo>
                <a:lnTo>
                  <a:pt x="173629" y="16682"/>
                </a:lnTo>
                <a:lnTo>
                  <a:pt x="218753" y="4296"/>
                </a:lnTo>
                <a:lnTo>
                  <a:pt x="266700" y="0"/>
                </a:lnTo>
                <a:lnTo>
                  <a:pt x="314646" y="4296"/>
                </a:lnTo>
                <a:lnTo>
                  <a:pt x="359770" y="16682"/>
                </a:lnTo>
                <a:lnTo>
                  <a:pt x="401319" y="36406"/>
                </a:lnTo>
                <a:lnTo>
                  <a:pt x="438541" y="62716"/>
                </a:lnTo>
                <a:lnTo>
                  <a:pt x="470683" y="94858"/>
                </a:lnTo>
                <a:lnTo>
                  <a:pt x="496993" y="132080"/>
                </a:lnTo>
                <a:lnTo>
                  <a:pt x="516717" y="173629"/>
                </a:lnTo>
                <a:lnTo>
                  <a:pt x="529103" y="218753"/>
                </a:lnTo>
                <a:lnTo>
                  <a:pt x="533400" y="266700"/>
                </a:lnTo>
                <a:lnTo>
                  <a:pt x="529103" y="314646"/>
                </a:lnTo>
                <a:lnTo>
                  <a:pt x="516717" y="359770"/>
                </a:lnTo>
                <a:lnTo>
                  <a:pt x="496993" y="401319"/>
                </a:lnTo>
                <a:lnTo>
                  <a:pt x="470683" y="438541"/>
                </a:lnTo>
                <a:lnTo>
                  <a:pt x="438541" y="470683"/>
                </a:lnTo>
                <a:lnTo>
                  <a:pt x="401320" y="496993"/>
                </a:lnTo>
                <a:lnTo>
                  <a:pt x="359770" y="516717"/>
                </a:lnTo>
                <a:lnTo>
                  <a:pt x="314646" y="529103"/>
                </a:lnTo>
                <a:lnTo>
                  <a:pt x="266700" y="5334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2971800" y="38100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266700" y="0"/>
                </a:moveTo>
                <a:lnTo>
                  <a:pt x="218753" y="4296"/>
                </a:lnTo>
                <a:lnTo>
                  <a:pt x="173629" y="16682"/>
                </a:lnTo>
                <a:lnTo>
                  <a:pt x="132080" y="36406"/>
                </a:lnTo>
                <a:lnTo>
                  <a:pt x="94858" y="62716"/>
                </a:lnTo>
                <a:lnTo>
                  <a:pt x="62716" y="94858"/>
                </a:lnTo>
                <a:lnTo>
                  <a:pt x="36406" y="132080"/>
                </a:lnTo>
                <a:lnTo>
                  <a:pt x="16682" y="173629"/>
                </a:lnTo>
                <a:lnTo>
                  <a:pt x="4296" y="218753"/>
                </a:lnTo>
                <a:lnTo>
                  <a:pt x="0" y="266700"/>
                </a:lnTo>
                <a:lnTo>
                  <a:pt x="4296" y="314646"/>
                </a:lnTo>
                <a:lnTo>
                  <a:pt x="16682" y="359770"/>
                </a:lnTo>
                <a:lnTo>
                  <a:pt x="36406" y="401319"/>
                </a:lnTo>
                <a:lnTo>
                  <a:pt x="62716" y="438541"/>
                </a:lnTo>
                <a:lnTo>
                  <a:pt x="94858" y="470683"/>
                </a:lnTo>
                <a:lnTo>
                  <a:pt x="132080" y="496993"/>
                </a:lnTo>
                <a:lnTo>
                  <a:pt x="173629" y="516717"/>
                </a:lnTo>
                <a:lnTo>
                  <a:pt x="218753" y="529103"/>
                </a:lnTo>
                <a:lnTo>
                  <a:pt x="266700" y="533400"/>
                </a:lnTo>
                <a:lnTo>
                  <a:pt x="314646" y="529103"/>
                </a:lnTo>
                <a:lnTo>
                  <a:pt x="359770" y="516717"/>
                </a:lnTo>
                <a:lnTo>
                  <a:pt x="401320" y="496993"/>
                </a:lnTo>
                <a:lnTo>
                  <a:pt x="438541" y="470683"/>
                </a:lnTo>
                <a:lnTo>
                  <a:pt x="470683" y="438541"/>
                </a:lnTo>
                <a:lnTo>
                  <a:pt x="496993" y="401319"/>
                </a:lnTo>
                <a:lnTo>
                  <a:pt x="516717" y="359770"/>
                </a:lnTo>
                <a:lnTo>
                  <a:pt x="529103" y="314646"/>
                </a:lnTo>
                <a:lnTo>
                  <a:pt x="533400" y="266700"/>
                </a:lnTo>
                <a:lnTo>
                  <a:pt x="529103" y="218753"/>
                </a:lnTo>
                <a:lnTo>
                  <a:pt x="516717" y="173629"/>
                </a:lnTo>
                <a:lnTo>
                  <a:pt x="496993" y="132080"/>
                </a:lnTo>
                <a:lnTo>
                  <a:pt x="470683" y="94858"/>
                </a:lnTo>
                <a:lnTo>
                  <a:pt x="438541" y="62716"/>
                </a:lnTo>
                <a:lnTo>
                  <a:pt x="401319" y="36406"/>
                </a:lnTo>
                <a:lnTo>
                  <a:pt x="359770" y="16682"/>
                </a:lnTo>
                <a:lnTo>
                  <a:pt x="314646" y="4296"/>
                </a:lnTo>
                <a:lnTo>
                  <a:pt x="2667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2971800" y="38100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266700" y="533400"/>
                </a:moveTo>
                <a:lnTo>
                  <a:pt x="218753" y="529103"/>
                </a:lnTo>
                <a:lnTo>
                  <a:pt x="173629" y="516717"/>
                </a:lnTo>
                <a:lnTo>
                  <a:pt x="132080" y="496993"/>
                </a:lnTo>
                <a:lnTo>
                  <a:pt x="94858" y="470683"/>
                </a:lnTo>
                <a:lnTo>
                  <a:pt x="62716" y="438541"/>
                </a:lnTo>
                <a:lnTo>
                  <a:pt x="36406" y="401319"/>
                </a:lnTo>
                <a:lnTo>
                  <a:pt x="16682" y="359770"/>
                </a:lnTo>
                <a:lnTo>
                  <a:pt x="4296" y="314646"/>
                </a:lnTo>
                <a:lnTo>
                  <a:pt x="0" y="266700"/>
                </a:lnTo>
                <a:lnTo>
                  <a:pt x="4296" y="218753"/>
                </a:lnTo>
                <a:lnTo>
                  <a:pt x="16682" y="173629"/>
                </a:lnTo>
                <a:lnTo>
                  <a:pt x="36406" y="132080"/>
                </a:lnTo>
                <a:lnTo>
                  <a:pt x="62716" y="94858"/>
                </a:lnTo>
                <a:lnTo>
                  <a:pt x="94858" y="62716"/>
                </a:lnTo>
                <a:lnTo>
                  <a:pt x="132080" y="36406"/>
                </a:lnTo>
                <a:lnTo>
                  <a:pt x="173629" y="16682"/>
                </a:lnTo>
                <a:lnTo>
                  <a:pt x="218753" y="4296"/>
                </a:lnTo>
                <a:lnTo>
                  <a:pt x="266700" y="0"/>
                </a:lnTo>
                <a:lnTo>
                  <a:pt x="314646" y="4296"/>
                </a:lnTo>
                <a:lnTo>
                  <a:pt x="359770" y="16682"/>
                </a:lnTo>
                <a:lnTo>
                  <a:pt x="401319" y="36406"/>
                </a:lnTo>
                <a:lnTo>
                  <a:pt x="438541" y="62716"/>
                </a:lnTo>
                <a:lnTo>
                  <a:pt x="470683" y="94858"/>
                </a:lnTo>
                <a:lnTo>
                  <a:pt x="496993" y="132080"/>
                </a:lnTo>
                <a:lnTo>
                  <a:pt x="516717" y="173629"/>
                </a:lnTo>
                <a:lnTo>
                  <a:pt x="529103" y="218753"/>
                </a:lnTo>
                <a:lnTo>
                  <a:pt x="533400" y="266700"/>
                </a:lnTo>
                <a:lnTo>
                  <a:pt x="529103" y="314646"/>
                </a:lnTo>
                <a:lnTo>
                  <a:pt x="516717" y="359770"/>
                </a:lnTo>
                <a:lnTo>
                  <a:pt x="496993" y="401319"/>
                </a:lnTo>
                <a:lnTo>
                  <a:pt x="470683" y="438541"/>
                </a:lnTo>
                <a:lnTo>
                  <a:pt x="438541" y="470683"/>
                </a:lnTo>
                <a:lnTo>
                  <a:pt x="401320" y="496993"/>
                </a:lnTo>
                <a:lnTo>
                  <a:pt x="359770" y="516717"/>
                </a:lnTo>
                <a:lnTo>
                  <a:pt x="314646" y="529103"/>
                </a:lnTo>
                <a:lnTo>
                  <a:pt x="266700" y="5334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2971800" y="2895600"/>
            <a:ext cx="533400" cy="0"/>
          </a:xfrm>
          <a:custGeom>
            <a:avLst/>
            <a:gdLst/>
            <a:ahLst/>
            <a:cxnLst/>
            <a:rect l="l" t="t" r="r" b="b"/>
            <a:pathLst>
              <a:path w="533400">
                <a:moveTo>
                  <a:pt x="0" y="0"/>
                </a:moveTo>
                <a:lnTo>
                  <a:pt x="533400" y="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200400" y="2895600"/>
            <a:ext cx="0" cy="533400"/>
          </a:xfrm>
          <a:custGeom>
            <a:avLst/>
            <a:gdLst/>
            <a:ahLst/>
            <a:cxnLst/>
            <a:rect l="l" t="t" r="r" b="b"/>
            <a:pathLst>
              <a:path h="533400">
                <a:moveTo>
                  <a:pt x="0" y="0"/>
                </a:moveTo>
                <a:lnTo>
                  <a:pt x="0" y="53340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2438400" y="3505200"/>
            <a:ext cx="1524000" cy="0"/>
          </a:xfrm>
          <a:custGeom>
            <a:avLst/>
            <a:gdLst/>
            <a:ahLst/>
            <a:cxnLst/>
            <a:rect l="l" t="t" r="r" b="b"/>
            <a:pathLst>
              <a:path w="1524000">
                <a:moveTo>
                  <a:pt x="0" y="0"/>
                </a:moveTo>
                <a:lnTo>
                  <a:pt x="1524000" y="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6934200" y="3505200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962400" y="3505200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3200400" y="3505200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4267200" y="4114800"/>
            <a:ext cx="685800" cy="0"/>
          </a:xfrm>
          <a:custGeom>
            <a:avLst/>
            <a:gdLst/>
            <a:ahLst/>
            <a:cxnLst/>
            <a:rect l="l" t="t" r="r" b="b"/>
            <a:pathLst>
              <a:path w="685800">
                <a:moveTo>
                  <a:pt x="0" y="0"/>
                </a:moveTo>
                <a:lnTo>
                  <a:pt x="685800" y="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4572000" y="4114800"/>
            <a:ext cx="0" cy="381000"/>
          </a:xfrm>
          <a:custGeom>
            <a:avLst/>
            <a:gdLst/>
            <a:ahLst/>
            <a:cxnLst/>
            <a:rect l="l" t="t" r="r" b="b"/>
            <a:pathLst>
              <a:path h="381000">
                <a:moveTo>
                  <a:pt x="0" y="0"/>
                </a:moveTo>
                <a:lnTo>
                  <a:pt x="0" y="38100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3810000" y="4495800"/>
            <a:ext cx="1600200" cy="0"/>
          </a:xfrm>
          <a:custGeom>
            <a:avLst/>
            <a:gdLst/>
            <a:ahLst/>
            <a:cxnLst/>
            <a:rect l="l" t="t" r="r" b="b"/>
            <a:pathLst>
              <a:path w="1600200">
                <a:moveTo>
                  <a:pt x="0" y="0"/>
                </a:moveTo>
                <a:lnTo>
                  <a:pt x="1600200" y="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5410200" y="4495800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4572000" y="4495800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3810000" y="4495800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6096000" y="3505200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5181600" y="3581400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5181600" y="3505200"/>
            <a:ext cx="1752600" cy="0"/>
          </a:xfrm>
          <a:custGeom>
            <a:avLst/>
            <a:gdLst/>
            <a:ahLst/>
            <a:cxnLst/>
            <a:rect l="l" t="t" r="r" b="b"/>
            <a:pathLst>
              <a:path w="1752600">
                <a:moveTo>
                  <a:pt x="0" y="0"/>
                </a:moveTo>
                <a:lnTo>
                  <a:pt x="1752600" y="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6096000" y="2971800"/>
            <a:ext cx="0" cy="533400"/>
          </a:xfrm>
          <a:custGeom>
            <a:avLst/>
            <a:gdLst/>
            <a:ahLst/>
            <a:cxnLst/>
            <a:rect l="l" t="t" r="r" b="b"/>
            <a:pathLst>
              <a:path h="533400">
                <a:moveTo>
                  <a:pt x="0" y="0"/>
                </a:moveTo>
                <a:lnTo>
                  <a:pt x="0" y="53340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5715000" y="2895600"/>
            <a:ext cx="762000" cy="0"/>
          </a:xfrm>
          <a:custGeom>
            <a:avLst/>
            <a:gdLst/>
            <a:ahLst/>
            <a:cxnLst/>
            <a:rect l="l" t="t" r="r" b="b"/>
            <a:pathLst>
              <a:path w="762000">
                <a:moveTo>
                  <a:pt x="0" y="0"/>
                </a:moveTo>
                <a:lnTo>
                  <a:pt x="762000" y="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2438400" y="3505200"/>
            <a:ext cx="0" cy="228600"/>
          </a:xfrm>
          <a:custGeom>
            <a:avLst/>
            <a:gdLst/>
            <a:ahLst/>
            <a:cxnLst/>
            <a:rect l="l" t="t" r="r" b="b"/>
            <a:pathLst>
              <a:path h="228600">
                <a:moveTo>
                  <a:pt x="0" y="0"/>
                </a:moveTo>
                <a:lnTo>
                  <a:pt x="0" y="22860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45210" y="513079"/>
            <a:ext cx="702183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Example </a:t>
            </a:r>
            <a:r>
              <a:rPr spc="-5" dirty="0"/>
              <a:t>of Pedigree Charts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78459" y="1672590"/>
            <a:ext cx="480822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lr>
                <a:srgbClr val="FFCC00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Dominant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or</a:t>
            </a:r>
            <a:r>
              <a:rPr sz="3200" spc="-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5" dirty="0">
                <a:solidFill>
                  <a:srgbClr val="FFFFFF"/>
                </a:solidFill>
                <a:latin typeface="Arial"/>
                <a:cs typeface="Arial"/>
              </a:rPr>
              <a:t>Recessive?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514600" y="25908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457200" y="0"/>
                </a:moveTo>
                <a:lnTo>
                  <a:pt x="0" y="0"/>
                </a:lnTo>
                <a:lnTo>
                  <a:pt x="0" y="533400"/>
                </a:lnTo>
                <a:lnTo>
                  <a:pt x="457200" y="533400"/>
                </a:lnTo>
                <a:lnTo>
                  <a:pt x="4572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514600" y="25908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228600" y="533400"/>
                </a:moveTo>
                <a:lnTo>
                  <a:pt x="0" y="533400"/>
                </a:lnTo>
                <a:lnTo>
                  <a:pt x="0" y="0"/>
                </a:lnTo>
                <a:lnTo>
                  <a:pt x="457200" y="0"/>
                </a:lnTo>
                <a:lnTo>
                  <a:pt x="457200" y="533400"/>
                </a:lnTo>
                <a:lnTo>
                  <a:pt x="228600" y="5334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553200" y="26670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457200" y="0"/>
                </a:moveTo>
                <a:lnTo>
                  <a:pt x="0" y="0"/>
                </a:lnTo>
                <a:lnTo>
                  <a:pt x="0" y="533400"/>
                </a:lnTo>
                <a:lnTo>
                  <a:pt x="457200" y="533400"/>
                </a:lnTo>
                <a:lnTo>
                  <a:pt x="4572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553200" y="26670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228600" y="533400"/>
                </a:moveTo>
                <a:lnTo>
                  <a:pt x="0" y="533400"/>
                </a:lnTo>
                <a:lnTo>
                  <a:pt x="0" y="0"/>
                </a:lnTo>
                <a:lnTo>
                  <a:pt x="457200" y="0"/>
                </a:lnTo>
                <a:lnTo>
                  <a:pt x="457200" y="533400"/>
                </a:lnTo>
                <a:lnTo>
                  <a:pt x="228600" y="5334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209800" y="38100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457200" y="0"/>
                </a:moveTo>
                <a:lnTo>
                  <a:pt x="0" y="0"/>
                </a:lnTo>
                <a:lnTo>
                  <a:pt x="0" y="533400"/>
                </a:lnTo>
                <a:lnTo>
                  <a:pt x="457200" y="533400"/>
                </a:lnTo>
                <a:lnTo>
                  <a:pt x="4572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209800" y="38100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228600" y="533400"/>
                </a:moveTo>
                <a:lnTo>
                  <a:pt x="0" y="533400"/>
                </a:lnTo>
                <a:lnTo>
                  <a:pt x="0" y="0"/>
                </a:lnTo>
                <a:lnTo>
                  <a:pt x="457200" y="0"/>
                </a:lnTo>
                <a:lnTo>
                  <a:pt x="457200" y="533400"/>
                </a:lnTo>
                <a:lnTo>
                  <a:pt x="228600" y="5334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705600" y="38100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457200" y="0"/>
                </a:moveTo>
                <a:lnTo>
                  <a:pt x="0" y="0"/>
                </a:lnTo>
                <a:lnTo>
                  <a:pt x="0" y="533400"/>
                </a:lnTo>
                <a:lnTo>
                  <a:pt x="457200" y="533400"/>
                </a:lnTo>
                <a:lnTo>
                  <a:pt x="4572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705600" y="38100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228600" y="533400"/>
                </a:moveTo>
                <a:lnTo>
                  <a:pt x="0" y="533400"/>
                </a:lnTo>
                <a:lnTo>
                  <a:pt x="0" y="0"/>
                </a:lnTo>
                <a:lnTo>
                  <a:pt x="457200" y="0"/>
                </a:lnTo>
                <a:lnTo>
                  <a:pt x="457200" y="533400"/>
                </a:lnTo>
                <a:lnTo>
                  <a:pt x="228600" y="5334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343400" y="48006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457200" y="0"/>
                </a:moveTo>
                <a:lnTo>
                  <a:pt x="0" y="0"/>
                </a:lnTo>
                <a:lnTo>
                  <a:pt x="0" y="533400"/>
                </a:lnTo>
                <a:lnTo>
                  <a:pt x="457200" y="533400"/>
                </a:lnTo>
                <a:lnTo>
                  <a:pt x="457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343400" y="48006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228600" y="533400"/>
                </a:moveTo>
                <a:lnTo>
                  <a:pt x="0" y="533400"/>
                </a:lnTo>
                <a:lnTo>
                  <a:pt x="0" y="0"/>
                </a:lnTo>
                <a:lnTo>
                  <a:pt x="457200" y="0"/>
                </a:lnTo>
                <a:lnTo>
                  <a:pt x="457200" y="533400"/>
                </a:lnTo>
                <a:lnTo>
                  <a:pt x="228600" y="5334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581400" y="48006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457200" y="0"/>
                </a:moveTo>
                <a:lnTo>
                  <a:pt x="0" y="0"/>
                </a:lnTo>
                <a:lnTo>
                  <a:pt x="0" y="533400"/>
                </a:lnTo>
                <a:lnTo>
                  <a:pt x="457200" y="533400"/>
                </a:lnTo>
                <a:lnTo>
                  <a:pt x="4572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581400" y="48006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228600" y="533400"/>
                </a:moveTo>
                <a:lnTo>
                  <a:pt x="0" y="533400"/>
                </a:lnTo>
                <a:lnTo>
                  <a:pt x="0" y="0"/>
                </a:lnTo>
                <a:lnTo>
                  <a:pt x="457200" y="0"/>
                </a:lnTo>
                <a:lnTo>
                  <a:pt x="457200" y="533400"/>
                </a:lnTo>
                <a:lnTo>
                  <a:pt x="228600" y="5334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953000" y="38862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457200" y="0"/>
                </a:moveTo>
                <a:lnTo>
                  <a:pt x="0" y="0"/>
                </a:lnTo>
                <a:lnTo>
                  <a:pt x="0" y="533400"/>
                </a:lnTo>
                <a:lnTo>
                  <a:pt x="457200" y="533400"/>
                </a:lnTo>
                <a:lnTo>
                  <a:pt x="457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953000" y="38862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228600" y="533400"/>
                </a:moveTo>
                <a:lnTo>
                  <a:pt x="0" y="533400"/>
                </a:lnTo>
                <a:lnTo>
                  <a:pt x="0" y="0"/>
                </a:lnTo>
                <a:lnTo>
                  <a:pt x="457200" y="0"/>
                </a:lnTo>
                <a:lnTo>
                  <a:pt x="457200" y="533400"/>
                </a:lnTo>
                <a:lnTo>
                  <a:pt x="228600" y="5334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505200" y="25908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266700" y="0"/>
                </a:moveTo>
                <a:lnTo>
                  <a:pt x="218753" y="4296"/>
                </a:lnTo>
                <a:lnTo>
                  <a:pt x="173629" y="16682"/>
                </a:lnTo>
                <a:lnTo>
                  <a:pt x="132079" y="36406"/>
                </a:lnTo>
                <a:lnTo>
                  <a:pt x="94858" y="62716"/>
                </a:lnTo>
                <a:lnTo>
                  <a:pt x="62716" y="94858"/>
                </a:lnTo>
                <a:lnTo>
                  <a:pt x="36406" y="132080"/>
                </a:lnTo>
                <a:lnTo>
                  <a:pt x="16682" y="173629"/>
                </a:lnTo>
                <a:lnTo>
                  <a:pt x="4296" y="218753"/>
                </a:lnTo>
                <a:lnTo>
                  <a:pt x="0" y="266700"/>
                </a:lnTo>
                <a:lnTo>
                  <a:pt x="4296" y="314646"/>
                </a:lnTo>
                <a:lnTo>
                  <a:pt x="16682" y="359770"/>
                </a:lnTo>
                <a:lnTo>
                  <a:pt x="36406" y="401320"/>
                </a:lnTo>
                <a:lnTo>
                  <a:pt x="62716" y="438541"/>
                </a:lnTo>
                <a:lnTo>
                  <a:pt x="94858" y="470683"/>
                </a:lnTo>
                <a:lnTo>
                  <a:pt x="132080" y="496993"/>
                </a:lnTo>
                <a:lnTo>
                  <a:pt x="173629" y="516717"/>
                </a:lnTo>
                <a:lnTo>
                  <a:pt x="218753" y="529103"/>
                </a:lnTo>
                <a:lnTo>
                  <a:pt x="266700" y="533400"/>
                </a:lnTo>
                <a:lnTo>
                  <a:pt x="314646" y="529103"/>
                </a:lnTo>
                <a:lnTo>
                  <a:pt x="359770" y="516717"/>
                </a:lnTo>
                <a:lnTo>
                  <a:pt x="401319" y="496993"/>
                </a:lnTo>
                <a:lnTo>
                  <a:pt x="438541" y="470683"/>
                </a:lnTo>
                <a:lnTo>
                  <a:pt x="470683" y="438541"/>
                </a:lnTo>
                <a:lnTo>
                  <a:pt x="496993" y="401320"/>
                </a:lnTo>
                <a:lnTo>
                  <a:pt x="516717" y="359770"/>
                </a:lnTo>
                <a:lnTo>
                  <a:pt x="529103" y="314646"/>
                </a:lnTo>
                <a:lnTo>
                  <a:pt x="533400" y="266700"/>
                </a:lnTo>
                <a:lnTo>
                  <a:pt x="529103" y="218753"/>
                </a:lnTo>
                <a:lnTo>
                  <a:pt x="516717" y="173629"/>
                </a:lnTo>
                <a:lnTo>
                  <a:pt x="496993" y="132080"/>
                </a:lnTo>
                <a:lnTo>
                  <a:pt x="470683" y="94858"/>
                </a:lnTo>
                <a:lnTo>
                  <a:pt x="438541" y="62716"/>
                </a:lnTo>
                <a:lnTo>
                  <a:pt x="401320" y="36406"/>
                </a:lnTo>
                <a:lnTo>
                  <a:pt x="359770" y="16682"/>
                </a:lnTo>
                <a:lnTo>
                  <a:pt x="314646" y="4296"/>
                </a:lnTo>
                <a:lnTo>
                  <a:pt x="2667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505200" y="25908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266700" y="533400"/>
                </a:moveTo>
                <a:lnTo>
                  <a:pt x="218753" y="529103"/>
                </a:lnTo>
                <a:lnTo>
                  <a:pt x="173629" y="516717"/>
                </a:lnTo>
                <a:lnTo>
                  <a:pt x="132080" y="496993"/>
                </a:lnTo>
                <a:lnTo>
                  <a:pt x="94858" y="470683"/>
                </a:lnTo>
                <a:lnTo>
                  <a:pt x="62716" y="438541"/>
                </a:lnTo>
                <a:lnTo>
                  <a:pt x="36406" y="401320"/>
                </a:lnTo>
                <a:lnTo>
                  <a:pt x="16682" y="359770"/>
                </a:lnTo>
                <a:lnTo>
                  <a:pt x="4296" y="314646"/>
                </a:lnTo>
                <a:lnTo>
                  <a:pt x="0" y="266700"/>
                </a:lnTo>
                <a:lnTo>
                  <a:pt x="4296" y="218753"/>
                </a:lnTo>
                <a:lnTo>
                  <a:pt x="16682" y="173629"/>
                </a:lnTo>
                <a:lnTo>
                  <a:pt x="36406" y="132080"/>
                </a:lnTo>
                <a:lnTo>
                  <a:pt x="62716" y="94858"/>
                </a:lnTo>
                <a:lnTo>
                  <a:pt x="94858" y="62716"/>
                </a:lnTo>
                <a:lnTo>
                  <a:pt x="132079" y="36406"/>
                </a:lnTo>
                <a:lnTo>
                  <a:pt x="173629" y="16682"/>
                </a:lnTo>
                <a:lnTo>
                  <a:pt x="218753" y="4296"/>
                </a:lnTo>
                <a:lnTo>
                  <a:pt x="266700" y="0"/>
                </a:lnTo>
                <a:lnTo>
                  <a:pt x="314646" y="4296"/>
                </a:lnTo>
                <a:lnTo>
                  <a:pt x="359770" y="16682"/>
                </a:lnTo>
                <a:lnTo>
                  <a:pt x="401319" y="36406"/>
                </a:lnTo>
                <a:lnTo>
                  <a:pt x="438541" y="62716"/>
                </a:lnTo>
                <a:lnTo>
                  <a:pt x="470683" y="94858"/>
                </a:lnTo>
                <a:lnTo>
                  <a:pt x="496993" y="132079"/>
                </a:lnTo>
                <a:lnTo>
                  <a:pt x="516717" y="173629"/>
                </a:lnTo>
                <a:lnTo>
                  <a:pt x="529103" y="218753"/>
                </a:lnTo>
                <a:lnTo>
                  <a:pt x="533400" y="266700"/>
                </a:lnTo>
                <a:lnTo>
                  <a:pt x="529103" y="314646"/>
                </a:lnTo>
                <a:lnTo>
                  <a:pt x="516717" y="359770"/>
                </a:lnTo>
                <a:lnTo>
                  <a:pt x="496993" y="401319"/>
                </a:lnTo>
                <a:lnTo>
                  <a:pt x="470683" y="438541"/>
                </a:lnTo>
                <a:lnTo>
                  <a:pt x="438541" y="470683"/>
                </a:lnTo>
                <a:lnTo>
                  <a:pt x="401320" y="496993"/>
                </a:lnTo>
                <a:lnTo>
                  <a:pt x="359770" y="516717"/>
                </a:lnTo>
                <a:lnTo>
                  <a:pt x="314646" y="529103"/>
                </a:lnTo>
                <a:lnTo>
                  <a:pt x="266700" y="5334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3733800" y="38100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266700" y="0"/>
                </a:moveTo>
                <a:lnTo>
                  <a:pt x="218753" y="4296"/>
                </a:lnTo>
                <a:lnTo>
                  <a:pt x="173629" y="16682"/>
                </a:lnTo>
                <a:lnTo>
                  <a:pt x="132079" y="36406"/>
                </a:lnTo>
                <a:lnTo>
                  <a:pt x="94858" y="62716"/>
                </a:lnTo>
                <a:lnTo>
                  <a:pt x="62716" y="94858"/>
                </a:lnTo>
                <a:lnTo>
                  <a:pt x="36406" y="132080"/>
                </a:lnTo>
                <a:lnTo>
                  <a:pt x="16682" y="173629"/>
                </a:lnTo>
                <a:lnTo>
                  <a:pt x="4296" y="218753"/>
                </a:lnTo>
                <a:lnTo>
                  <a:pt x="0" y="266700"/>
                </a:lnTo>
                <a:lnTo>
                  <a:pt x="4296" y="314646"/>
                </a:lnTo>
                <a:lnTo>
                  <a:pt x="16682" y="359770"/>
                </a:lnTo>
                <a:lnTo>
                  <a:pt x="36406" y="401319"/>
                </a:lnTo>
                <a:lnTo>
                  <a:pt x="62716" y="438541"/>
                </a:lnTo>
                <a:lnTo>
                  <a:pt x="94858" y="470683"/>
                </a:lnTo>
                <a:lnTo>
                  <a:pt x="132080" y="496993"/>
                </a:lnTo>
                <a:lnTo>
                  <a:pt x="173629" y="516717"/>
                </a:lnTo>
                <a:lnTo>
                  <a:pt x="218753" y="529103"/>
                </a:lnTo>
                <a:lnTo>
                  <a:pt x="266700" y="533400"/>
                </a:lnTo>
                <a:lnTo>
                  <a:pt x="314646" y="529103"/>
                </a:lnTo>
                <a:lnTo>
                  <a:pt x="359770" y="516717"/>
                </a:lnTo>
                <a:lnTo>
                  <a:pt x="401320" y="496993"/>
                </a:lnTo>
                <a:lnTo>
                  <a:pt x="438541" y="470683"/>
                </a:lnTo>
                <a:lnTo>
                  <a:pt x="470683" y="438541"/>
                </a:lnTo>
                <a:lnTo>
                  <a:pt x="496993" y="401319"/>
                </a:lnTo>
                <a:lnTo>
                  <a:pt x="516717" y="359770"/>
                </a:lnTo>
                <a:lnTo>
                  <a:pt x="529103" y="314646"/>
                </a:lnTo>
                <a:lnTo>
                  <a:pt x="533400" y="266700"/>
                </a:lnTo>
                <a:lnTo>
                  <a:pt x="529103" y="218753"/>
                </a:lnTo>
                <a:lnTo>
                  <a:pt x="516717" y="173629"/>
                </a:lnTo>
                <a:lnTo>
                  <a:pt x="496993" y="132080"/>
                </a:lnTo>
                <a:lnTo>
                  <a:pt x="470683" y="94858"/>
                </a:lnTo>
                <a:lnTo>
                  <a:pt x="438541" y="62716"/>
                </a:lnTo>
                <a:lnTo>
                  <a:pt x="401319" y="36406"/>
                </a:lnTo>
                <a:lnTo>
                  <a:pt x="359770" y="16682"/>
                </a:lnTo>
                <a:lnTo>
                  <a:pt x="314646" y="4296"/>
                </a:lnTo>
                <a:lnTo>
                  <a:pt x="2667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3733800" y="38100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266700" y="533400"/>
                </a:moveTo>
                <a:lnTo>
                  <a:pt x="218753" y="529103"/>
                </a:lnTo>
                <a:lnTo>
                  <a:pt x="173629" y="516717"/>
                </a:lnTo>
                <a:lnTo>
                  <a:pt x="132080" y="496993"/>
                </a:lnTo>
                <a:lnTo>
                  <a:pt x="94858" y="470683"/>
                </a:lnTo>
                <a:lnTo>
                  <a:pt x="62716" y="438541"/>
                </a:lnTo>
                <a:lnTo>
                  <a:pt x="36406" y="401319"/>
                </a:lnTo>
                <a:lnTo>
                  <a:pt x="16682" y="359770"/>
                </a:lnTo>
                <a:lnTo>
                  <a:pt x="4296" y="314646"/>
                </a:lnTo>
                <a:lnTo>
                  <a:pt x="0" y="266700"/>
                </a:lnTo>
                <a:lnTo>
                  <a:pt x="4296" y="218753"/>
                </a:lnTo>
                <a:lnTo>
                  <a:pt x="16682" y="173629"/>
                </a:lnTo>
                <a:lnTo>
                  <a:pt x="36406" y="132080"/>
                </a:lnTo>
                <a:lnTo>
                  <a:pt x="62716" y="94858"/>
                </a:lnTo>
                <a:lnTo>
                  <a:pt x="94858" y="62716"/>
                </a:lnTo>
                <a:lnTo>
                  <a:pt x="132079" y="36406"/>
                </a:lnTo>
                <a:lnTo>
                  <a:pt x="173629" y="16682"/>
                </a:lnTo>
                <a:lnTo>
                  <a:pt x="218753" y="4296"/>
                </a:lnTo>
                <a:lnTo>
                  <a:pt x="266700" y="0"/>
                </a:lnTo>
                <a:lnTo>
                  <a:pt x="314646" y="4296"/>
                </a:lnTo>
                <a:lnTo>
                  <a:pt x="359770" y="16682"/>
                </a:lnTo>
                <a:lnTo>
                  <a:pt x="401319" y="36406"/>
                </a:lnTo>
                <a:lnTo>
                  <a:pt x="438541" y="62716"/>
                </a:lnTo>
                <a:lnTo>
                  <a:pt x="470683" y="94858"/>
                </a:lnTo>
                <a:lnTo>
                  <a:pt x="496993" y="132080"/>
                </a:lnTo>
                <a:lnTo>
                  <a:pt x="516717" y="173629"/>
                </a:lnTo>
                <a:lnTo>
                  <a:pt x="529103" y="218753"/>
                </a:lnTo>
                <a:lnTo>
                  <a:pt x="533400" y="266700"/>
                </a:lnTo>
                <a:lnTo>
                  <a:pt x="529103" y="314646"/>
                </a:lnTo>
                <a:lnTo>
                  <a:pt x="516717" y="359770"/>
                </a:lnTo>
                <a:lnTo>
                  <a:pt x="496993" y="401319"/>
                </a:lnTo>
                <a:lnTo>
                  <a:pt x="470683" y="438541"/>
                </a:lnTo>
                <a:lnTo>
                  <a:pt x="438541" y="470683"/>
                </a:lnTo>
                <a:lnTo>
                  <a:pt x="401320" y="496993"/>
                </a:lnTo>
                <a:lnTo>
                  <a:pt x="359770" y="516717"/>
                </a:lnTo>
                <a:lnTo>
                  <a:pt x="314646" y="529103"/>
                </a:lnTo>
                <a:lnTo>
                  <a:pt x="266700" y="5334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181600" y="26670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266700" y="0"/>
                </a:moveTo>
                <a:lnTo>
                  <a:pt x="218753" y="4296"/>
                </a:lnTo>
                <a:lnTo>
                  <a:pt x="173629" y="16682"/>
                </a:lnTo>
                <a:lnTo>
                  <a:pt x="132079" y="36406"/>
                </a:lnTo>
                <a:lnTo>
                  <a:pt x="94858" y="62716"/>
                </a:lnTo>
                <a:lnTo>
                  <a:pt x="62716" y="94858"/>
                </a:lnTo>
                <a:lnTo>
                  <a:pt x="36406" y="132080"/>
                </a:lnTo>
                <a:lnTo>
                  <a:pt x="16682" y="173629"/>
                </a:lnTo>
                <a:lnTo>
                  <a:pt x="4296" y="218753"/>
                </a:lnTo>
                <a:lnTo>
                  <a:pt x="0" y="266700"/>
                </a:lnTo>
                <a:lnTo>
                  <a:pt x="4296" y="314646"/>
                </a:lnTo>
                <a:lnTo>
                  <a:pt x="16682" y="359770"/>
                </a:lnTo>
                <a:lnTo>
                  <a:pt x="36406" y="401320"/>
                </a:lnTo>
                <a:lnTo>
                  <a:pt x="62716" y="438541"/>
                </a:lnTo>
                <a:lnTo>
                  <a:pt x="94858" y="470683"/>
                </a:lnTo>
                <a:lnTo>
                  <a:pt x="132080" y="496993"/>
                </a:lnTo>
                <a:lnTo>
                  <a:pt x="173629" y="516717"/>
                </a:lnTo>
                <a:lnTo>
                  <a:pt x="218753" y="529103"/>
                </a:lnTo>
                <a:lnTo>
                  <a:pt x="266700" y="533400"/>
                </a:lnTo>
                <a:lnTo>
                  <a:pt x="314646" y="529103"/>
                </a:lnTo>
                <a:lnTo>
                  <a:pt x="359770" y="516717"/>
                </a:lnTo>
                <a:lnTo>
                  <a:pt x="401319" y="496993"/>
                </a:lnTo>
                <a:lnTo>
                  <a:pt x="438541" y="470683"/>
                </a:lnTo>
                <a:lnTo>
                  <a:pt x="470683" y="438541"/>
                </a:lnTo>
                <a:lnTo>
                  <a:pt x="496993" y="401320"/>
                </a:lnTo>
                <a:lnTo>
                  <a:pt x="516717" y="359770"/>
                </a:lnTo>
                <a:lnTo>
                  <a:pt x="529103" y="314646"/>
                </a:lnTo>
                <a:lnTo>
                  <a:pt x="533400" y="266700"/>
                </a:lnTo>
                <a:lnTo>
                  <a:pt x="529103" y="218753"/>
                </a:lnTo>
                <a:lnTo>
                  <a:pt x="516717" y="173629"/>
                </a:lnTo>
                <a:lnTo>
                  <a:pt x="496993" y="132080"/>
                </a:lnTo>
                <a:lnTo>
                  <a:pt x="470683" y="94858"/>
                </a:lnTo>
                <a:lnTo>
                  <a:pt x="438541" y="62716"/>
                </a:lnTo>
                <a:lnTo>
                  <a:pt x="401320" y="36406"/>
                </a:lnTo>
                <a:lnTo>
                  <a:pt x="359770" y="16682"/>
                </a:lnTo>
                <a:lnTo>
                  <a:pt x="314646" y="4296"/>
                </a:lnTo>
                <a:lnTo>
                  <a:pt x="2667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181600" y="26670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266700" y="533400"/>
                </a:moveTo>
                <a:lnTo>
                  <a:pt x="218753" y="529103"/>
                </a:lnTo>
                <a:lnTo>
                  <a:pt x="173629" y="516717"/>
                </a:lnTo>
                <a:lnTo>
                  <a:pt x="132080" y="496993"/>
                </a:lnTo>
                <a:lnTo>
                  <a:pt x="94858" y="470683"/>
                </a:lnTo>
                <a:lnTo>
                  <a:pt x="62716" y="438541"/>
                </a:lnTo>
                <a:lnTo>
                  <a:pt x="36406" y="401320"/>
                </a:lnTo>
                <a:lnTo>
                  <a:pt x="16682" y="359770"/>
                </a:lnTo>
                <a:lnTo>
                  <a:pt x="4296" y="314646"/>
                </a:lnTo>
                <a:lnTo>
                  <a:pt x="0" y="266700"/>
                </a:lnTo>
                <a:lnTo>
                  <a:pt x="4296" y="218753"/>
                </a:lnTo>
                <a:lnTo>
                  <a:pt x="16682" y="173629"/>
                </a:lnTo>
                <a:lnTo>
                  <a:pt x="36406" y="132080"/>
                </a:lnTo>
                <a:lnTo>
                  <a:pt x="62716" y="94858"/>
                </a:lnTo>
                <a:lnTo>
                  <a:pt x="94858" y="62716"/>
                </a:lnTo>
                <a:lnTo>
                  <a:pt x="132079" y="36406"/>
                </a:lnTo>
                <a:lnTo>
                  <a:pt x="173629" y="16682"/>
                </a:lnTo>
                <a:lnTo>
                  <a:pt x="218753" y="4296"/>
                </a:lnTo>
                <a:lnTo>
                  <a:pt x="266700" y="0"/>
                </a:lnTo>
                <a:lnTo>
                  <a:pt x="314646" y="4296"/>
                </a:lnTo>
                <a:lnTo>
                  <a:pt x="359770" y="16682"/>
                </a:lnTo>
                <a:lnTo>
                  <a:pt x="401319" y="36406"/>
                </a:lnTo>
                <a:lnTo>
                  <a:pt x="438541" y="62716"/>
                </a:lnTo>
                <a:lnTo>
                  <a:pt x="470683" y="94858"/>
                </a:lnTo>
                <a:lnTo>
                  <a:pt x="496993" y="132079"/>
                </a:lnTo>
                <a:lnTo>
                  <a:pt x="516717" y="173629"/>
                </a:lnTo>
                <a:lnTo>
                  <a:pt x="529103" y="218753"/>
                </a:lnTo>
                <a:lnTo>
                  <a:pt x="533400" y="266700"/>
                </a:lnTo>
                <a:lnTo>
                  <a:pt x="529103" y="314646"/>
                </a:lnTo>
                <a:lnTo>
                  <a:pt x="516717" y="359770"/>
                </a:lnTo>
                <a:lnTo>
                  <a:pt x="496993" y="401319"/>
                </a:lnTo>
                <a:lnTo>
                  <a:pt x="470683" y="438541"/>
                </a:lnTo>
                <a:lnTo>
                  <a:pt x="438541" y="470683"/>
                </a:lnTo>
                <a:lnTo>
                  <a:pt x="401320" y="496993"/>
                </a:lnTo>
                <a:lnTo>
                  <a:pt x="359770" y="516717"/>
                </a:lnTo>
                <a:lnTo>
                  <a:pt x="314646" y="529103"/>
                </a:lnTo>
                <a:lnTo>
                  <a:pt x="266700" y="5334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105400" y="48006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266700" y="0"/>
                </a:moveTo>
                <a:lnTo>
                  <a:pt x="218753" y="4296"/>
                </a:lnTo>
                <a:lnTo>
                  <a:pt x="173629" y="16682"/>
                </a:lnTo>
                <a:lnTo>
                  <a:pt x="132079" y="36406"/>
                </a:lnTo>
                <a:lnTo>
                  <a:pt x="94858" y="62716"/>
                </a:lnTo>
                <a:lnTo>
                  <a:pt x="62716" y="94858"/>
                </a:lnTo>
                <a:lnTo>
                  <a:pt x="36406" y="132080"/>
                </a:lnTo>
                <a:lnTo>
                  <a:pt x="16682" y="173629"/>
                </a:lnTo>
                <a:lnTo>
                  <a:pt x="4296" y="218753"/>
                </a:lnTo>
                <a:lnTo>
                  <a:pt x="0" y="266700"/>
                </a:lnTo>
                <a:lnTo>
                  <a:pt x="4296" y="314646"/>
                </a:lnTo>
                <a:lnTo>
                  <a:pt x="16682" y="359770"/>
                </a:lnTo>
                <a:lnTo>
                  <a:pt x="36406" y="401320"/>
                </a:lnTo>
                <a:lnTo>
                  <a:pt x="62716" y="438541"/>
                </a:lnTo>
                <a:lnTo>
                  <a:pt x="94858" y="470683"/>
                </a:lnTo>
                <a:lnTo>
                  <a:pt x="132080" y="496993"/>
                </a:lnTo>
                <a:lnTo>
                  <a:pt x="173629" y="516717"/>
                </a:lnTo>
                <a:lnTo>
                  <a:pt x="218753" y="529103"/>
                </a:lnTo>
                <a:lnTo>
                  <a:pt x="266700" y="533400"/>
                </a:lnTo>
                <a:lnTo>
                  <a:pt x="314646" y="529103"/>
                </a:lnTo>
                <a:lnTo>
                  <a:pt x="359770" y="516717"/>
                </a:lnTo>
                <a:lnTo>
                  <a:pt x="401319" y="496993"/>
                </a:lnTo>
                <a:lnTo>
                  <a:pt x="438541" y="470683"/>
                </a:lnTo>
                <a:lnTo>
                  <a:pt x="470683" y="438541"/>
                </a:lnTo>
                <a:lnTo>
                  <a:pt x="496993" y="401320"/>
                </a:lnTo>
                <a:lnTo>
                  <a:pt x="516717" y="359770"/>
                </a:lnTo>
                <a:lnTo>
                  <a:pt x="529103" y="314646"/>
                </a:lnTo>
                <a:lnTo>
                  <a:pt x="533400" y="266700"/>
                </a:lnTo>
                <a:lnTo>
                  <a:pt x="529103" y="218753"/>
                </a:lnTo>
                <a:lnTo>
                  <a:pt x="516717" y="173629"/>
                </a:lnTo>
                <a:lnTo>
                  <a:pt x="496993" y="132080"/>
                </a:lnTo>
                <a:lnTo>
                  <a:pt x="470683" y="94858"/>
                </a:lnTo>
                <a:lnTo>
                  <a:pt x="438541" y="62716"/>
                </a:lnTo>
                <a:lnTo>
                  <a:pt x="401319" y="36406"/>
                </a:lnTo>
                <a:lnTo>
                  <a:pt x="359770" y="16682"/>
                </a:lnTo>
                <a:lnTo>
                  <a:pt x="314646" y="4296"/>
                </a:lnTo>
                <a:lnTo>
                  <a:pt x="2667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105400" y="48006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266700" y="533400"/>
                </a:moveTo>
                <a:lnTo>
                  <a:pt x="218753" y="529103"/>
                </a:lnTo>
                <a:lnTo>
                  <a:pt x="173629" y="516717"/>
                </a:lnTo>
                <a:lnTo>
                  <a:pt x="132080" y="496993"/>
                </a:lnTo>
                <a:lnTo>
                  <a:pt x="94858" y="470683"/>
                </a:lnTo>
                <a:lnTo>
                  <a:pt x="62716" y="438541"/>
                </a:lnTo>
                <a:lnTo>
                  <a:pt x="36406" y="401320"/>
                </a:lnTo>
                <a:lnTo>
                  <a:pt x="16682" y="359770"/>
                </a:lnTo>
                <a:lnTo>
                  <a:pt x="4296" y="314646"/>
                </a:lnTo>
                <a:lnTo>
                  <a:pt x="0" y="266700"/>
                </a:lnTo>
                <a:lnTo>
                  <a:pt x="4296" y="218753"/>
                </a:lnTo>
                <a:lnTo>
                  <a:pt x="16682" y="173629"/>
                </a:lnTo>
                <a:lnTo>
                  <a:pt x="36406" y="132080"/>
                </a:lnTo>
                <a:lnTo>
                  <a:pt x="62716" y="94858"/>
                </a:lnTo>
                <a:lnTo>
                  <a:pt x="94858" y="62716"/>
                </a:lnTo>
                <a:lnTo>
                  <a:pt x="132079" y="36406"/>
                </a:lnTo>
                <a:lnTo>
                  <a:pt x="173629" y="16682"/>
                </a:lnTo>
                <a:lnTo>
                  <a:pt x="218753" y="4296"/>
                </a:lnTo>
                <a:lnTo>
                  <a:pt x="266700" y="0"/>
                </a:lnTo>
                <a:lnTo>
                  <a:pt x="314646" y="4296"/>
                </a:lnTo>
                <a:lnTo>
                  <a:pt x="359770" y="16682"/>
                </a:lnTo>
                <a:lnTo>
                  <a:pt x="401319" y="36406"/>
                </a:lnTo>
                <a:lnTo>
                  <a:pt x="438541" y="62716"/>
                </a:lnTo>
                <a:lnTo>
                  <a:pt x="470683" y="94858"/>
                </a:lnTo>
                <a:lnTo>
                  <a:pt x="496993" y="132080"/>
                </a:lnTo>
                <a:lnTo>
                  <a:pt x="516717" y="173629"/>
                </a:lnTo>
                <a:lnTo>
                  <a:pt x="529103" y="218753"/>
                </a:lnTo>
                <a:lnTo>
                  <a:pt x="533400" y="266700"/>
                </a:lnTo>
                <a:lnTo>
                  <a:pt x="529103" y="314646"/>
                </a:lnTo>
                <a:lnTo>
                  <a:pt x="516717" y="359770"/>
                </a:lnTo>
                <a:lnTo>
                  <a:pt x="496993" y="401319"/>
                </a:lnTo>
                <a:lnTo>
                  <a:pt x="470683" y="438541"/>
                </a:lnTo>
                <a:lnTo>
                  <a:pt x="438541" y="470683"/>
                </a:lnTo>
                <a:lnTo>
                  <a:pt x="401320" y="496993"/>
                </a:lnTo>
                <a:lnTo>
                  <a:pt x="359770" y="516717"/>
                </a:lnTo>
                <a:lnTo>
                  <a:pt x="314646" y="529103"/>
                </a:lnTo>
                <a:lnTo>
                  <a:pt x="266700" y="5334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867400" y="38100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266700" y="0"/>
                </a:moveTo>
                <a:lnTo>
                  <a:pt x="218753" y="4296"/>
                </a:lnTo>
                <a:lnTo>
                  <a:pt x="173629" y="16682"/>
                </a:lnTo>
                <a:lnTo>
                  <a:pt x="132079" y="36406"/>
                </a:lnTo>
                <a:lnTo>
                  <a:pt x="94858" y="62716"/>
                </a:lnTo>
                <a:lnTo>
                  <a:pt x="62716" y="94858"/>
                </a:lnTo>
                <a:lnTo>
                  <a:pt x="36406" y="132080"/>
                </a:lnTo>
                <a:lnTo>
                  <a:pt x="16682" y="173629"/>
                </a:lnTo>
                <a:lnTo>
                  <a:pt x="4296" y="218753"/>
                </a:lnTo>
                <a:lnTo>
                  <a:pt x="0" y="266700"/>
                </a:lnTo>
                <a:lnTo>
                  <a:pt x="4296" y="314646"/>
                </a:lnTo>
                <a:lnTo>
                  <a:pt x="16682" y="359770"/>
                </a:lnTo>
                <a:lnTo>
                  <a:pt x="36406" y="401319"/>
                </a:lnTo>
                <a:lnTo>
                  <a:pt x="62716" y="438541"/>
                </a:lnTo>
                <a:lnTo>
                  <a:pt x="94858" y="470683"/>
                </a:lnTo>
                <a:lnTo>
                  <a:pt x="132080" y="496993"/>
                </a:lnTo>
                <a:lnTo>
                  <a:pt x="173629" y="516717"/>
                </a:lnTo>
                <a:lnTo>
                  <a:pt x="218753" y="529103"/>
                </a:lnTo>
                <a:lnTo>
                  <a:pt x="266700" y="533400"/>
                </a:lnTo>
                <a:lnTo>
                  <a:pt x="314646" y="529103"/>
                </a:lnTo>
                <a:lnTo>
                  <a:pt x="359770" y="516717"/>
                </a:lnTo>
                <a:lnTo>
                  <a:pt x="401320" y="496993"/>
                </a:lnTo>
                <a:lnTo>
                  <a:pt x="438541" y="470683"/>
                </a:lnTo>
                <a:lnTo>
                  <a:pt x="470683" y="438541"/>
                </a:lnTo>
                <a:lnTo>
                  <a:pt x="496993" y="401319"/>
                </a:lnTo>
                <a:lnTo>
                  <a:pt x="516717" y="359770"/>
                </a:lnTo>
                <a:lnTo>
                  <a:pt x="529103" y="314646"/>
                </a:lnTo>
                <a:lnTo>
                  <a:pt x="533400" y="266700"/>
                </a:lnTo>
                <a:lnTo>
                  <a:pt x="529103" y="218753"/>
                </a:lnTo>
                <a:lnTo>
                  <a:pt x="516717" y="173629"/>
                </a:lnTo>
                <a:lnTo>
                  <a:pt x="496993" y="132080"/>
                </a:lnTo>
                <a:lnTo>
                  <a:pt x="470683" y="94858"/>
                </a:lnTo>
                <a:lnTo>
                  <a:pt x="438541" y="62716"/>
                </a:lnTo>
                <a:lnTo>
                  <a:pt x="401319" y="36406"/>
                </a:lnTo>
                <a:lnTo>
                  <a:pt x="359770" y="16682"/>
                </a:lnTo>
                <a:lnTo>
                  <a:pt x="314646" y="4296"/>
                </a:lnTo>
                <a:lnTo>
                  <a:pt x="2667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867400" y="38100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266700" y="533400"/>
                </a:moveTo>
                <a:lnTo>
                  <a:pt x="218753" y="529103"/>
                </a:lnTo>
                <a:lnTo>
                  <a:pt x="173629" y="516717"/>
                </a:lnTo>
                <a:lnTo>
                  <a:pt x="132080" y="496993"/>
                </a:lnTo>
                <a:lnTo>
                  <a:pt x="94858" y="470683"/>
                </a:lnTo>
                <a:lnTo>
                  <a:pt x="62716" y="438541"/>
                </a:lnTo>
                <a:lnTo>
                  <a:pt x="36406" y="401319"/>
                </a:lnTo>
                <a:lnTo>
                  <a:pt x="16682" y="359770"/>
                </a:lnTo>
                <a:lnTo>
                  <a:pt x="4296" y="314646"/>
                </a:lnTo>
                <a:lnTo>
                  <a:pt x="0" y="266700"/>
                </a:lnTo>
                <a:lnTo>
                  <a:pt x="4296" y="218753"/>
                </a:lnTo>
                <a:lnTo>
                  <a:pt x="16682" y="173629"/>
                </a:lnTo>
                <a:lnTo>
                  <a:pt x="36406" y="132080"/>
                </a:lnTo>
                <a:lnTo>
                  <a:pt x="62716" y="94858"/>
                </a:lnTo>
                <a:lnTo>
                  <a:pt x="94858" y="62716"/>
                </a:lnTo>
                <a:lnTo>
                  <a:pt x="132079" y="36406"/>
                </a:lnTo>
                <a:lnTo>
                  <a:pt x="173629" y="16682"/>
                </a:lnTo>
                <a:lnTo>
                  <a:pt x="218753" y="4296"/>
                </a:lnTo>
                <a:lnTo>
                  <a:pt x="266700" y="0"/>
                </a:lnTo>
                <a:lnTo>
                  <a:pt x="314646" y="4296"/>
                </a:lnTo>
                <a:lnTo>
                  <a:pt x="359770" y="16682"/>
                </a:lnTo>
                <a:lnTo>
                  <a:pt x="401319" y="36406"/>
                </a:lnTo>
                <a:lnTo>
                  <a:pt x="438541" y="62716"/>
                </a:lnTo>
                <a:lnTo>
                  <a:pt x="470683" y="94858"/>
                </a:lnTo>
                <a:lnTo>
                  <a:pt x="496993" y="132080"/>
                </a:lnTo>
                <a:lnTo>
                  <a:pt x="516717" y="173629"/>
                </a:lnTo>
                <a:lnTo>
                  <a:pt x="529103" y="218753"/>
                </a:lnTo>
                <a:lnTo>
                  <a:pt x="533400" y="266700"/>
                </a:lnTo>
                <a:lnTo>
                  <a:pt x="529103" y="314646"/>
                </a:lnTo>
                <a:lnTo>
                  <a:pt x="516717" y="359770"/>
                </a:lnTo>
                <a:lnTo>
                  <a:pt x="496993" y="401319"/>
                </a:lnTo>
                <a:lnTo>
                  <a:pt x="470683" y="438541"/>
                </a:lnTo>
                <a:lnTo>
                  <a:pt x="438541" y="470683"/>
                </a:lnTo>
                <a:lnTo>
                  <a:pt x="401320" y="496993"/>
                </a:lnTo>
                <a:lnTo>
                  <a:pt x="359770" y="516717"/>
                </a:lnTo>
                <a:lnTo>
                  <a:pt x="314646" y="529103"/>
                </a:lnTo>
                <a:lnTo>
                  <a:pt x="266700" y="5334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2971800" y="38100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266700" y="0"/>
                </a:moveTo>
                <a:lnTo>
                  <a:pt x="218753" y="4296"/>
                </a:lnTo>
                <a:lnTo>
                  <a:pt x="173629" y="16682"/>
                </a:lnTo>
                <a:lnTo>
                  <a:pt x="132080" y="36406"/>
                </a:lnTo>
                <a:lnTo>
                  <a:pt x="94858" y="62716"/>
                </a:lnTo>
                <a:lnTo>
                  <a:pt x="62716" y="94858"/>
                </a:lnTo>
                <a:lnTo>
                  <a:pt x="36406" y="132080"/>
                </a:lnTo>
                <a:lnTo>
                  <a:pt x="16682" y="173629"/>
                </a:lnTo>
                <a:lnTo>
                  <a:pt x="4296" y="218753"/>
                </a:lnTo>
                <a:lnTo>
                  <a:pt x="0" y="266700"/>
                </a:lnTo>
                <a:lnTo>
                  <a:pt x="4296" y="314646"/>
                </a:lnTo>
                <a:lnTo>
                  <a:pt x="16682" y="359770"/>
                </a:lnTo>
                <a:lnTo>
                  <a:pt x="36406" y="401319"/>
                </a:lnTo>
                <a:lnTo>
                  <a:pt x="62716" y="438541"/>
                </a:lnTo>
                <a:lnTo>
                  <a:pt x="94858" y="470683"/>
                </a:lnTo>
                <a:lnTo>
                  <a:pt x="132080" y="496993"/>
                </a:lnTo>
                <a:lnTo>
                  <a:pt x="173629" y="516717"/>
                </a:lnTo>
                <a:lnTo>
                  <a:pt x="218753" y="529103"/>
                </a:lnTo>
                <a:lnTo>
                  <a:pt x="266700" y="533400"/>
                </a:lnTo>
                <a:lnTo>
                  <a:pt x="314646" y="529103"/>
                </a:lnTo>
                <a:lnTo>
                  <a:pt x="359770" y="516717"/>
                </a:lnTo>
                <a:lnTo>
                  <a:pt x="401320" y="496993"/>
                </a:lnTo>
                <a:lnTo>
                  <a:pt x="438541" y="470683"/>
                </a:lnTo>
                <a:lnTo>
                  <a:pt x="470683" y="438541"/>
                </a:lnTo>
                <a:lnTo>
                  <a:pt x="496993" y="401319"/>
                </a:lnTo>
                <a:lnTo>
                  <a:pt x="516717" y="359770"/>
                </a:lnTo>
                <a:lnTo>
                  <a:pt x="529103" y="314646"/>
                </a:lnTo>
                <a:lnTo>
                  <a:pt x="533400" y="266700"/>
                </a:lnTo>
                <a:lnTo>
                  <a:pt x="529103" y="218753"/>
                </a:lnTo>
                <a:lnTo>
                  <a:pt x="516717" y="173629"/>
                </a:lnTo>
                <a:lnTo>
                  <a:pt x="496993" y="132080"/>
                </a:lnTo>
                <a:lnTo>
                  <a:pt x="470683" y="94858"/>
                </a:lnTo>
                <a:lnTo>
                  <a:pt x="438541" y="62716"/>
                </a:lnTo>
                <a:lnTo>
                  <a:pt x="401319" y="36406"/>
                </a:lnTo>
                <a:lnTo>
                  <a:pt x="359770" y="16682"/>
                </a:lnTo>
                <a:lnTo>
                  <a:pt x="314646" y="4296"/>
                </a:lnTo>
                <a:lnTo>
                  <a:pt x="2667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2971800" y="38100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266700" y="533400"/>
                </a:moveTo>
                <a:lnTo>
                  <a:pt x="218753" y="529103"/>
                </a:lnTo>
                <a:lnTo>
                  <a:pt x="173629" y="516717"/>
                </a:lnTo>
                <a:lnTo>
                  <a:pt x="132080" y="496993"/>
                </a:lnTo>
                <a:lnTo>
                  <a:pt x="94858" y="470683"/>
                </a:lnTo>
                <a:lnTo>
                  <a:pt x="62716" y="438541"/>
                </a:lnTo>
                <a:lnTo>
                  <a:pt x="36406" y="401319"/>
                </a:lnTo>
                <a:lnTo>
                  <a:pt x="16682" y="359770"/>
                </a:lnTo>
                <a:lnTo>
                  <a:pt x="4296" y="314646"/>
                </a:lnTo>
                <a:lnTo>
                  <a:pt x="0" y="266700"/>
                </a:lnTo>
                <a:lnTo>
                  <a:pt x="4296" y="218753"/>
                </a:lnTo>
                <a:lnTo>
                  <a:pt x="16682" y="173629"/>
                </a:lnTo>
                <a:lnTo>
                  <a:pt x="36406" y="132080"/>
                </a:lnTo>
                <a:lnTo>
                  <a:pt x="62716" y="94858"/>
                </a:lnTo>
                <a:lnTo>
                  <a:pt x="94858" y="62716"/>
                </a:lnTo>
                <a:lnTo>
                  <a:pt x="132080" y="36406"/>
                </a:lnTo>
                <a:lnTo>
                  <a:pt x="173629" y="16682"/>
                </a:lnTo>
                <a:lnTo>
                  <a:pt x="218753" y="4296"/>
                </a:lnTo>
                <a:lnTo>
                  <a:pt x="266700" y="0"/>
                </a:lnTo>
                <a:lnTo>
                  <a:pt x="314646" y="4296"/>
                </a:lnTo>
                <a:lnTo>
                  <a:pt x="359770" y="16682"/>
                </a:lnTo>
                <a:lnTo>
                  <a:pt x="401319" y="36406"/>
                </a:lnTo>
                <a:lnTo>
                  <a:pt x="438541" y="62716"/>
                </a:lnTo>
                <a:lnTo>
                  <a:pt x="470683" y="94858"/>
                </a:lnTo>
                <a:lnTo>
                  <a:pt x="496993" y="132080"/>
                </a:lnTo>
                <a:lnTo>
                  <a:pt x="516717" y="173629"/>
                </a:lnTo>
                <a:lnTo>
                  <a:pt x="529103" y="218753"/>
                </a:lnTo>
                <a:lnTo>
                  <a:pt x="533400" y="266700"/>
                </a:lnTo>
                <a:lnTo>
                  <a:pt x="529103" y="314646"/>
                </a:lnTo>
                <a:lnTo>
                  <a:pt x="516717" y="359770"/>
                </a:lnTo>
                <a:lnTo>
                  <a:pt x="496993" y="401319"/>
                </a:lnTo>
                <a:lnTo>
                  <a:pt x="470683" y="438541"/>
                </a:lnTo>
                <a:lnTo>
                  <a:pt x="438541" y="470683"/>
                </a:lnTo>
                <a:lnTo>
                  <a:pt x="401320" y="496993"/>
                </a:lnTo>
                <a:lnTo>
                  <a:pt x="359770" y="516717"/>
                </a:lnTo>
                <a:lnTo>
                  <a:pt x="314646" y="529103"/>
                </a:lnTo>
                <a:lnTo>
                  <a:pt x="266700" y="5334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2971800" y="2895600"/>
            <a:ext cx="533400" cy="0"/>
          </a:xfrm>
          <a:custGeom>
            <a:avLst/>
            <a:gdLst/>
            <a:ahLst/>
            <a:cxnLst/>
            <a:rect l="l" t="t" r="r" b="b"/>
            <a:pathLst>
              <a:path w="533400">
                <a:moveTo>
                  <a:pt x="0" y="0"/>
                </a:moveTo>
                <a:lnTo>
                  <a:pt x="533400" y="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200400" y="2895600"/>
            <a:ext cx="0" cy="533400"/>
          </a:xfrm>
          <a:custGeom>
            <a:avLst/>
            <a:gdLst/>
            <a:ahLst/>
            <a:cxnLst/>
            <a:rect l="l" t="t" r="r" b="b"/>
            <a:pathLst>
              <a:path h="533400">
                <a:moveTo>
                  <a:pt x="0" y="0"/>
                </a:moveTo>
                <a:lnTo>
                  <a:pt x="0" y="53340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2438400" y="3505200"/>
            <a:ext cx="1524000" cy="0"/>
          </a:xfrm>
          <a:custGeom>
            <a:avLst/>
            <a:gdLst/>
            <a:ahLst/>
            <a:cxnLst/>
            <a:rect l="l" t="t" r="r" b="b"/>
            <a:pathLst>
              <a:path w="1524000">
                <a:moveTo>
                  <a:pt x="0" y="0"/>
                </a:moveTo>
                <a:lnTo>
                  <a:pt x="1524000" y="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6934200" y="3505200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962400" y="3505200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3200400" y="3505200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4267200" y="4114800"/>
            <a:ext cx="685800" cy="0"/>
          </a:xfrm>
          <a:custGeom>
            <a:avLst/>
            <a:gdLst/>
            <a:ahLst/>
            <a:cxnLst/>
            <a:rect l="l" t="t" r="r" b="b"/>
            <a:pathLst>
              <a:path w="685800">
                <a:moveTo>
                  <a:pt x="0" y="0"/>
                </a:moveTo>
                <a:lnTo>
                  <a:pt x="685800" y="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4572000" y="4114800"/>
            <a:ext cx="0" cy="381000"/>
          </a:xfrm>
          <a:custGeom>
            <a:avLst/>
            <a:gdLst/>
            <a:ahLst/>
            <a:cxnLst/>
            <a:rect l="l" t="t" r="r" b="b"/>
            <a:pathLst>
              <a:path h="381000">
                <a:moveTo>
                  <a:pt x="0" y="0"/>
                </a:moveTo>
                <a:lnTo>
                  <a:pt x="0" y="38100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3810000" y="4495800"/>
            <a:ext cx="1600200" cy="0"/>
          </a:xfrm>
          <a:custGeom>
            <a:avLst/>
            <a:gdLst/>
            <a:ahLst/>
            <a:cxnLst/>
            <a:rect l="l" t="t" r="r" b="b"/>
            <a:pathLst>
              <a:path w="1600200">
                <a:moveTo>
                  <a:pt x="0" y="0"/>
                </a:moveTo>
                <a:lnTo>
                  <a:pt x="1600200" y="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5410200" y="4495800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4572000" y="4495800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3810000" y="4495800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6096000" y="3505200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5181600" y="3581400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5181600" y="3505200"/>
            <a:ext cx="1752600" cy="0"/>
          </a:xfrm>
          <a:custGeom>
            <a:avLst/>
            <a:gdLst/>
            <a:ahLst/>
            <a:cxnLst/>
            <a:rect l="l" t="t" r="r" b="b"/>
            <a:pathLst>
              <a:path w="1752600">
                <a:moveTo>
                  <a:pt x="0" y="0"/>
                </a:moveTo>
                <a:lnTo>
                  <a:pt x="1752600" y="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6096000" y="2971800"/>
            <a:ext cx="0" cy="533400"/>
          </a:xfrm>
          <a:custGeom>
            <a:avLst/>
            <a:gdLst/>
            <a:ahLst/>
            <a:cxnLst/>
            <a:rect l="l" t="t" r="r" b="b"/>
            <a:pathLst>
              <a:path h="533400">
                <a:moveTo>
                  <a:pt x="0" y="0"/>
                </a:moveTo>
                <a:lnTo>
                  <a:pt x="0" y="53340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5715000" y="2895600"/>
            <a:ext cx="762000" cy="0"/>
          </a:xfrm>
          <a:custGeom>
            <a:avLst/>
            <a:gdLst/>
            <a:ahLst/>
            <a:cxnLst/>
            <a:rect l="l" t="t" r="r" b="b"/>
            <a:pathLst>
              <a:path w="762000">
                <a:moveTo>
                  <a:pt x="0" y="0"/>
                </a:moveTo>
                <a:lnTo>
                  <a:pt x="762000" y="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2438400" y="3505200"/>
            <a:ext cx="0" cy="228600"/>
          </a:xfrm>
          <a:custGeom>
            <a:avLst/>
            <a:gdLst/>
            <a:ahLst/>
            <a:cxnLst/>
            <a:rect l="l" t="t" r="r" b="b"/>
            <a:pathLst>
              <a:path h="228600">
                <a:moveTo>
                  <a:pt x="0" y="0"/>
                </a:moveTo>
                <a:lnTo>
                  <a:pt x="0" y="22860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10609" y="513079"/>
            <a:ext cx="189230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5" dirty="0"/>
              <a:t>A</a:t>
            </a:r>
            <a:r>
              <a:rPr dirty="0"/>
              <a:t>n</a:t>
            </a:r>
            <a:r>
              <a:rPr spc="10" dirty="0"/>
              <a:t>s</a:t>
            </a:r>
            <a:r>
              <a:rPr dirty="0"/>
              <a:t>wer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78459" y="1672590"/>
            <a:ext cx="224917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lr>
                <a:srgbClr val="FFCC00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Recessive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514600" y="25908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457200" y="0"/>
                </a:moveTo>
                <a:lnTo>
                  <a:pt x="0" y="0"/>
                </a:lnTo>
                <a:lnTo>
                  <a:pt x="0" y="533400"/>
                </a:lnTo>
                <a:lnTo>
                  <a:pt x="457200" y="533400"/>
                </a:lnTo>
                <a:lnTo>
                  <a:pt x="4572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514600" y="25908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228600" y="533400"/>
                </a:moveTo>
                <a:lnTo>
                  <a:pt x="0" y="533400"/>
                </a:lnTo>
                <a:lnTo>
                  <a:pt x="0" y="0"/>
                </a:lnTo>
                <a:lnTo>
                  <a:pt x="457200" y="0"/>
                </a:lnTo>
                <a:lnTo>
                  <a:pt x="457200" y="533400"/>
                </a:lnTo>
                <a:lnTo>
                  <a:pt x="228600" y="5334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553200" y="26670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457200" y="0"/>
                </a:moveTo>
                <a:lnTo>
                  <a:pt x="0" y="0"/>
                </a:lnTo>
                <a:lnTo>
                  <a:pt x="0" y="533400"/>
                </a:lnTo>
                <a:lnTo>
                  <a:pt x="457200" y="533400"/>
                </a:lnTo>
                <a:lnTo>
                  <a:pt x="4572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553200" y="26670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228600" y="533400"/>
                </a:moveTo>
                <a:lnTo>
                  <a:pt x="0" y="533400"/>
                </a:lnTo>
                <a:lnTo>
                  <a:pt x="0" y="0"/>
                </a:lnTo>
                <a:lnTo>
                  <a:pt x="457200" y="0"/>
                </a:lnTo>
                <a:lnTo>
                  <a:pt x="457200" y="533400"/>
                </a:lnTo>
                <a:lnTo>
                  <a:pt x="228600" y="5334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209800" y="38100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457200" y="0"/>
                </a:moveTo>
                <a:lnTo>
                  <a:pt x="0" y="0"/>
                </a:lnTo>
                <a:lnTo>
                  <a:pt x="0" y="533400"/>
                </a:lnTo>
                <a:lnTo>
                  <a:pt x="457200" y="533400"/>
                </a:lnTo>
                <a:lnTo>
                  <a:pt x="4572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209800" y="38100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228600" y="533400"/>
                </a:moveTo>
                <a:lnTo>
                  <a:pt x="0" y="533400"/>
                </a:lnTo>
                <a:lnTo>
                  <a:pt x="0" y="0"/>
                </a:lnTo>
                <a:lnTo>
                  <a:pt x="457200" y="0"/>
                </a:lnTo>
                <a:lnTo>
                  <a:pt x="457200" y="533400"/>
                </a:lnTo>
                <a:lnTo>
                  <a:pt x="228600" y="5334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705600" y="38100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457200" y="0"/>
                </a:moveTo>
                <a:lnTo>
                  <a:pt x="0" y="0"/>
                </a:lnTo>
                <a:lnTo>
                  <a:pt x="0" y="533400"/>
                </a:lnTo>
                <a:lnTo>
                  <a:pt x="457200" y="533400"/>
                </a:lnTo>
                <a:lnTo>
                  <a:pt x="4572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705600" y="38100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228600" y="533400"/>
                </a:moveTo>
                <a:lnTo>
                  <a:pt x="0" y="533400"/>
                </a:lnTo>
                <a:lnTo>
                  <a:pt x="0" y="0"/>
                </a:lnTo>
                <a:lnTo>
                  <a:pt x="457200" y="0"/>
                </a:lnTo>
                <a:lnTo>
                  <a:pt x="457200" y="533400"/>
                </a:lnTo>
                <a:lnTo>
                  <a:pt x="228600" y="5334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343400" y="48006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457200" y="0"/>
                </a:moveTo>
                <a:lnTo>
                  <a:pt x="0" y="0"/>
                </a:lnTo>
                <a:lnTo>
                  <a:pt x="0" y="533400"/>
                </a:lnTo>
                <a:lnTo>
                  <a:pt x="457200" y="533400"/>
                </a:lnTo>
                <a:lnTo>
                  <a:pt x="457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343400" y="48006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228600" y="533400"/>
                </a:moveTo>
                <a:lnTo>
                  <a:pt x="0" y="533400"/>
                </a:lnTo>
                <a:lnTo>
                  <a:pt x="0" y="0"/>
                </a:lnTo>
                <a:lnTo>
                  <a:pt x="457200" y="0"/>
                </a:lnTo>
                <a:lnTo>
                  <a:pt x="457200" y="533400"/>
                </a:lnTo>
                <a:lnTo>
                  <a:pt x="228600" y="5334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581400" y="48006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457200" y="0"/>
                </a:moveTo>
                <a:lnTo>
                  <a:pt x="0" y="0"/>
                </a:lnTo>
                <a:lnTo>
                  <a:pt x="0" y="533400"/>
                </a:lnTo>
                <a:lnTo>
                  <a:pt x="457200" y="533400"/>
                </a:lnTo>
                <a:lnTo>
                  <a:pt x="4572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581400" y="48006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228600" y="533400"/>
                </a:moveTo>
                <a:lnTo>
                  <a:pt x="0" y="533400"/>
                </a:lnTo>
                <a:lnTo>
                  <a:pt x="0" y="0"/>
                </a:lnTo>
                <a:lnTo>
                  <a:pt x="457200" y="0"/>
                </a:lnTo>
                <a:lnTo>
                  <a:pt x="457200" y="533400"/>
                </a:lnTo>
                <a:lnTo>
                  <a:pt x="228600" y="5334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953000" y="38862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457200" y="0"/>
                </a:moveTo>
                <a:lnTo>
                  <a:pt x="0" y="0"/>
                </a:lnTo>
                <a:lnTo>
                  <a:pt x="0" y="533400"/>
                </a:lnTo>
                <a:lnTo>
                  <a:pt x="457200" y="533400"/>
                </a:lnTo>
                <a:lnTo>
                  <a:pt x="457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953000" y="38862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228600" y="533400"/>
                </a:moveTo>
                <a:lnTo>
                  <a:pt x="0" y="533400"/>
                </a:lnTo>
                <a:lnTo>
                  <a:pt x="0" y="0"/>
                </a:lnTo>
                <a:lnTo>
                  <a:pt x="457200" y="0"/>
                </a:lnTo>
                <a:lnTo>
                  <a:pt x="457200" y="533400"/>
                </a:lnTo>
                <a:lnTo>
                  <a:pt x="228600" y="5334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505200" y="25908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266700" y="0"/>
                </a:moveTo>
                <a:lnTo>
                  <a:pt x="218753" y="4296"/>
                </a:lnTo>
                <a:lnTo>
                  <a:pt x="173629" y="16682"/>
                </a:lnTo>
                <a:lnTo>
                  <a:pt x="132079" y="36406"/>
                </a:lnTo>
                <a:lnTo>
                  <a:pt x="94858" y="62716"/>
                </a:lnTo>
                <a:lnTo>
                  <a:pt x="62716" y="94858"/>
                </a:lnTo>
                <a:lnTo>
                  <a:pt x="36406" y="132080"/>
                </a:lnTo>
                <a:lnTo>
                  <a:pt x="16682" y="173629"/>
                </a:lnTo>
                <a:lnTo>
                  <a:pt x="4296" y="218753"/>
                </a:lnTo>
                <a:lnTo>
                  <a:pt x="0" y="266700"/>
                </a:lnTo>
                <a:lnTo>
                  <a:pt x="4296" y="314646"/>
                </a:lnTo>
                <a:lnTo>
                  <a:pt x="16682" y="359770"/>
                </a:lnTo>
                <a:lnTo>
                  <a:pt x="36406" y="401320"/>
                </a:lnTo>
                <a:lnTo>
                  <a:pt x="62716" y="438541"/>
                </a:lnTo>
                <a:lnTo>
                  <a:pt x="94858" y="470683"/>
                </a:lnTo>
                <a:lnTo>
                  <a:pt x="132080" y="496993"/>
                </a:lnTo>
                <a:lnTo>
                  <a:pt x="173629" y="516717"/>
                </a:lnTo>
                <a:lnTo>
                  <a:pt x="218753" y="529103"/>
                </a:lnTo>
                <a:lnTo>
                  <a:pt x="266700" y="533400"/>
                </a:lnTo>
                <a:lnTo>
                  <a:pt x="314646" y="529103"/>
                </a:lnTo>
                <a:lnTo>
                  <a:pt x="359770" y="516717"/>
                </a:lnTo>
                <a:lnTo>
                  <a:pt x="401319" y="496993"/>
                </a:lnTo>
                <a:lnTo>
                  <a:pt x="438541" y="470683"/>
                </a:lnTo>
                <a:lnTo>
                  <a:pt x="470683" y="438541"/>
                </a:lnTo>
                <a:lnTo>
                  <a:pt x="496993" y="401320"/>
                </a:lnTo>
                <a:lnTo>
                  <a:pt x="516717" y="359770"/>
                </a:lnTo>
                <a:lnTo>
                  <a:pt x="529103" y="314646"/>
                </a:lnTo>
                <a:lnTo>
                  <a:pt x="533400" y="266700"/>
                </a:lnTo>
                <a:lnTo>
                  <a:pt x="529103" y="218753"/>
                </a:lnTo>
                <a:lnTo>
                  <a:pt x="516717" y="173629"/>
                </a:lnTo>
                <a:lnTo>
                  <a:pt x="496993" y="132080"/>
                </a:lnTo>
                <a:lnTo>
                  <a:pt x="470683" y="94858"/>
                </a:lnTo>
                <a:lnTo>
                  <a:pt x="438541" y="62716"/>
                </a:lnTo>
                <a:lnTo>
                  <a:pt x="401320" y="36406"/>
                </a:lnTo>
                <a:lnTo>
                  <a:pt x="359770" y="16682"/>
                </a:lnTo>
                <a:lnTo>
                  <a:pt x="314646" y="4296"/>
                </a:lnTo>
                <a:lnTo>
                  <a:pt x="2667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505200" y="25908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266700" y="533400"/>
                </a:moveTo>
                <a:lnTo>
                  <a:pt x="218753" y="529103"/>
                </a:lnTo>
                <a:lnTo>
                  <a:pt x="173629" y="516717"/>
                </a:lnTo>
                <a:lnTo>
                  <a:pt x="132080" y="496993"/>
                </a:lnTo>
                <a:lnTo>
                  <a:pt x="94858" y="470683"/>
                </a:lnTo>
                <a:lnTo>
                  <a:pt x="62716" y="438541"/>
                </a:lnTo>
                <a:lnTo>
                  <a:pt x="36406" y="401320"/>
                </a:lnTo>
                <a:lnTo>
                  <a:pt x="16682" y="359770"/>
                </a:lnTo>
                <a:lnTo>
                  <a:pt x="4296" y="314646"/>
                </a:lnTo>
                <a:lnTo>
                  <a:pt x="0" y="266700"/>
                </a:lnTo>
                <a:lnTo>
                  <a:pt x="4296" y="218753"/>
                </a:lnTo>
                <a:lnTo>
                  <a:pt x="16682" y="173629"/>
                </a:lnTo>
                <a:lnTo>
                  <a:pt x="36406" y="132080"/>
                </a:lnTo>
                <a:lnTo>
                  <a:pt x="62716" y="94858"/>
                </a:lnTo>
                <a:lnTo>
                  <a:pt x="94858" y="62716"/>
                </a:lnTo>
                <a:lnTo>
                  <a:pt x="132079" y="36406"/>
                </a:lnTo>
                <a:lnTo>
                  <a:pt x="173629" y="16682"/>
                </a:lnTo>
                <a:lnTo>
                  <a:pt x="218753" y="4296"/>
                </a:lnTo>
                <a:lnTo>
                  <a:pt x="266700" y="0"/>
                </a:lnTo>
                <a:lnTo>
                  <a:pt x="314646" y="4296"/>
                </a:lnTo>
                <a:lnTo>
                  <a:pt x="359770" y="16682"/>
                </a:lnTo>
                <a:lnTo>
                  <a:pt x="401319" y="36406"/>
                </a:lnTo>
                <a:lnTo>
                  <a:pt x="438541" y="62716"/>
                </a:lnTo>
                <a:lnTo>
                  <a:pt x="470683" y="94858"/>
                </a:lnTo>
                <a:lnTo>
                  <a:pt x="496993" y="132079"/>
                </a:lnTo>
                <a:lnTo>
                  <a:pt x="516717" y="173629"/>
                </a:lnTo>
                <a:lnTo>
                  <a:pt x="529103" y="218753"/>
                </a:lnTo>
                <a:lnTo>
                  <a:pt x="533400" y="266700"/>
                </a:lnTo>
                <a:lnTo>
                  <a:pt x="529103" y="314646"/>
                </a:lnTo>
                <a:lnTo>
                  <a:pt x="516717" y="359770"/>
                </a:lnTo>
                <a:lnTo>
                  <a:pt x="496993" y="401319"/>
                </a:lnTo>
                <a:lnTo>
                  <a:pt x="470683" y="438541"/>
                </a:lnTo>
                <a:lnTo>
                  <a:pt x="438541" y="470683"/>
                </a:lnTo>
                <a:lnTo>
                  <a:pt x="401320" y="496993"/>
                </a:lnTo>
                <a:lnTo>
                  <a:pt x="359770" y="516717"/>
                </a:lnTo>
                <a:lnTo>
                  <a:pt x="314646" y="529103"/>
                </a:lnTo>
                <a:lnTo>
                  <a:pt x="266700" y="5334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3733800" y="38100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266700" y="0"/>
                </a:moveTo>
                <a:lnTo>
                  <a:pt x="218753" y="4296"/>
                </a:lnTo>
                <a:lnTo>
                  <a:pt x="173629" y="16682"/>
                </a:lnTo>
                <a:lnTo>
                  <a:pt x="132079" y="36406"/>
                </a:lnTo>
                <a:lnTo>
                  <a:pt x="94858" y="62716"/>
                </a:lnTo>
                <a:lnTo>
                  <a:pt x="62716" y="94858"/>
                </a:lnTo>
                <a:lnTo>
                  <a:pt x="36406" y="132080"/>
                </a:lnTo>
                <a:lnTo>
                  <a:pt x="16682" y="173629"/>
                </a:lnTo>
                <a:lnTo>
                  <a:pt x="4296" y="218753"/>
                </a:lnTo>
                <a:lnTo>
                  <a:pt x="0" y="266700"/>
                </a:lnTo>
                <a:lnTo>
                  <a:pt x="4296" y="314646"/>
                </a:lnTo>
                <a:lnTo>
                  <a:pt x="16682" y="359770"/>
                </a:lnTo>
                <a:lnTo>
                  <a:pt x="36406" y="401319"/>
                </a:lnTo>
                <a:lnTo>
                  <a:pt x="62716" y="438541"/>
                </a:lnTo>
                <a:lnTo>
                  <a:pt x="94858" y="470683"/>
                </a:lnTo>
                <a:lnTo>
                  <a:pt x="132080" y="496993"/>
                </a:lnTo>
                <a:lnTo>
                  <a:pt x="173629" y="516717"/>
                </a:lnTo>
                <a:lnTo>
                  <a:pt x="218753" y="529103"/>
                </a:lnTo>
                <a:lnTo>
                  <a:pt x="266700" y="533400"/>
                </a:lnTo>
                <a:lnTo>
                  <a:pt x="314646" y="529103"/>
                </a:lnTo>
                <a:lnTo>
                  <a:pt x="359770" y="516717"/>
                </a:lnTo>
                <a:lnTo>
                  <a:pt x="401320" y="496993"/>
                </a:lnTo>
                <a:lnTo>
                  <a:pt x="438541" y="470683"/>
                </a:lnTo>
                <a:lnTo>
                  <a:pt x="470683" y="438541"/>
                </a:lnTo>
                <a:lnTo>
                  <a:pt x="496993" y="401319"/>
                </a:lnTo>
                <a:lnTo>
                  <a:pt x="516717" y="359770"/>
                </a:lnTo>
                <a:lnTo>
                  <a:pt x="529103" y="314646"/>
                </a:lnTo>
                <a:lnTo>
                  <a:pt x="533400" y="266700"/>
                </a:lnTo>
                <a:lnTo>
                  <a:pt x="529103" y="218753"/>
                </a:lnTo>
                <a:lnTo>
                  <a:pt x="516717" y="173629"/>
                </a:lnTo>
                <a:lnTo>
                  <a:pt x="496993" y="132080"/>
                </a:lnTo>
                <a:lnTo>
                  <a:pt x="470683" y="94858"/>
                </a:lnTo>
                <a:lnTo>
                  <a:pt x="438541" y="62716"/>
                </a:lnTo>
                <a:lnTo>
                  <a:pt x="401319" y="36406"/>
                </a:lnTo>
                <a:lnTo>
                  <a:pt x="359770" y="16682"/>
                </a:lnTo>
                <a:lnTo>
                  <a:pt x="314646" y="4296"/>
                </a:lnTo>
                <a:lnTo>
                  <a:pt x="2667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3733800" y="38100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266700" y="533400"/>
                </a:moveTo>
                <a:lnTo>
                  <a:pt x="218753" y="529103"/>
                </a:lnTo>
                <a:lnTo>
                  <a:pt x="173629" y="516717"/>
                </a:lnTo>
                <a:lnTo>
                  <a:pt x="132080" y="496993"/>
                </a:lnTo>
                <a:lnTo>
                  <a:pt x="94858" y="470683"/>
                </a:lnTo>
                <a:lnTo>
                  <a:pt x="62716" y="438541"/>
                </a:lnTo>
                <a:lnTo>
                  <a:pt x="36406" y="401319"/>
                </a:lnTo>
                <a:lnTo>
                  <a:pt x="16682" y="359770"/>
                </a:lnTo>
                <a:lnTo>
                  <a:pt x="4296" y="314646"/>
                </a:lnTo>
                <a:lnTo>
                  <a:pt x="0" y="266700"/>
                </a:lnTo>
                <a:lnTo>
                  <a:pt x="4296" y="218753"/>
                </a:lnTo>
                <a:lnTo>
                  <a:pt x="16682" y="173629"/>
                </a:lnTo>
                <a:lnTo>
                  <a:pt x="36406" y="132080"/>
                </a:lnTo>
                <a:lnTo>
                  <a:pt x="62716" y="94858"/>
                </a:lnTo>
                <a:lnTo>
                  <a:pt x="94858" y="62716"/>
                </a:lnTo>
                <a:lnTo>
                  <a:pt x="132079" y="36406"/>
                </a:lnTo>
                <a:lnTo>
                  <a:pt x="173629" y="16682"/>
                </a:lnTo>
                <a:lnTo>
                  <a:pt x="218753" y="4296"/>
                </a:lnTo>
                <a:lnTo>
                  <a:pt x="266700" y="0"/>
                </a:lnTo>
                <a:lnTo>
                  <a:pt x="314646" y="4296"/>
                </a:lnTo>
                <a:lnTo>
                  <a:pt x="359770" y="16682"/>
                </a:lnTo>
                <a:lnTo>
                  <a:pt x="401319" y="36406"/>
                </a:lnTo>
                <a:lnTo>
                  <a:pt x="438541" y="62716"/>
                </a:lnTo>
                <a:lnTo>
                  <a:pt x="470683" y="94858"/>
                </a:lnTo>
                <a:lnTo>
                  <a:pt x="496993" y="132080"/>
                </a:lnTo>
                <a:lnTo>
                  <a:pt x="516717" y="173629"/>
                </a:lnTo>
                <a:lnTo>
                  <a:pt x="529103" y="218753"/>
                </a:lnTo>
                <a:lnTo>
                  <a:pt x="533400" y="266700"/>
                </a:lnTo>
                <a:lnTo>
                  <a:pt x="529103" y="314646"/>
                </a:lnTo>
                <a:lnTo>
                  <a:pt x="516717" y="359770"/>
                </a:lnTo>
                <a:lnTo>
                  <a:pt x="496993" y="401319"/>
                </a:lnTo>
                <a:lnTo>
                  <a:pt x="470683" y="438541"/>
                </a:lnTo>
                <a:lnTo>
                  <a:pt x="438541" y="470683"/>
                </a:lnTo>
                <a:lnTo>
                  <a:pt x="401320" y="496993"/>
                </a:lnTo>
                <a:lnTo>
                  <a:pt x="359770" y="516717"/>
                </a:lnTo>
                <a:lnTo>
                  <a:pt x="314646" y="529103"/>
                </a:lnTo>
                <a:lnTo>
                  <a:pt x="266700" y="5334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181600" y="26670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266700" y="0"/>
                </a:moveTo>
                <a:lnTo>
                  <a:pt x="218753" y="4296"/>
                </a:lnTo>
                <a:lnTo>
                  <a:pt x="173629" y="16682"/>
                </a:lnTo>
                <a:lnTo>
                  <a:pt x="132079" y="36406"/>
                </a:lnTo>
                <a:lnTo>
                  <a:pt x="94858" y="62716"/>
                </a:lnTo>
                <a:lnTo>
                  <a:pt x="62716" y="94858"/>
                </a:lnTo>
                <a:lnTo>
                  <a:pt x="36406" y="132080"/>
                </a:lnTo>
                <a:lnTo>
                  <a:pt x="16682" y="173629"/>
                </a:lnTo>
                <a:lnTo>
                  <a:pt x="4296" y="218753"/>
                </a:lnTo>
                <a:lnTo>
                  <a:pt x="0" y="266700"/>
                </a:lnTo>
                <a:lnTo>
                  <a:pt x="4296" y="314646"/>
                </a:lnTo>
                <a:lnTo>
                  <a:pt x="16682" y="359770"/>
                </a:lnTo>
                <a:lnTo>
                  <a:pt x="36406" y="401320"/>
                </a:lnTo>
                <a:lnTo>
                  <a:pt x="62716" y="438541"/>
                </a:lnTo>
                <a:lnTo>
                  <a:pt x="94858" y="470683"/>
                </a:lnTo>
                <a:lnTo>
                  <a:pt x="132080" y="496993"/>
                </a:lnTo>
                <a:lnTo>
                  <a:pt x="173629" y="516717"/>
                </a:lnTo>
                <a:lnTo>
                  <a:pt x="218753" y="529103"/>
                </a:lnTo>
                <a:lnTo>
                  <a:pt x="266700" y="533400"/>
                </a:lnTo>
                <a:lnTo>
                  <a:pt x="314646" y="529103"/>
                </a:lnTo>
                <a:lnTo>
                  <a:pt x="359770" y="516717"/>
                </a:lnTo>
                <a:lnTo>
                  <a:pt x="401319" y="496993"/>
                </a:lnTo>
                <a:lnTo>
                  <a:pt x="438541" y="470683"/>
                </a:lnTo>
                <a:lnTo>
                  <a:pt x="470683" y="438541"/>
                </a:lnTo>
                <a:lnTo>
                  <a:pt x="496993" y="401320"/>
                </a:lnTo>
                <a:lnTo>
                  <a:pt x="516717" y="359770"/>
                </a:lnTo>
                <a:lnTo>
                  <a:pt x="529103" y="314646"/>
                </a:lnTo>
                <a:lnTo>
                  <a:pt x="533400" y="266700"/>
                </a:lnTo>
                <a:lnTo>
                  <a:pt x="529103" y="218753"/>
                </a:lnTo>
                <a:lnTo>
                  <a:pt x="516717" y="173629"/>
                </a:lnTo>
                <a:lnTo>
                  <a:pt x="496993" y="132080"/>
                </a:lnTo>
                <a:lnTo>
                  <a:pt x="470683" y="94858"/>
                </a:lnTo>
                <a:lnTo>
                  <a:pt x="438541" y="62716"/>
                </a:lnTo>
                <a:lnTo>
                  <a:pt x="401320" y="36406"/>
                </a:lnTo>
                <a:lnTo>
                  <a:pt x="359770" y="16682"/>
                </a:lnTo>
                <a:lnTo>
                  <a:pt x="314646" y="4296"/>
                </a:lnTo>
                <a:lnTo>
                  <a:pt x="2667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181600" y="26670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266700" y="533400"/>
                </a:moveTo>
                <a:lnTo>
                  <a:pt x="218753" y="529103"/>
                </a:lnTo>
                <a:lnTo>
                  <a:pt x="173629" y="516717"/>
                </a:lnTo>
                <a:lnTo>
                  <a:pt x="132080" y="496993"/>
                </a:lnTo>
                <a:lnTo>
                  <a:pt x="94858" y="470683"/>
                </a:lnTo>
                <a:lnTo>
                  <a:pt x="62716" y="438541"/>
                </a:lnTo>
                <a:lnTo>
                  <a:pt x="36406" y="401320"/>
                </a:lnTo>
                <a:lnTo>
                  <a:pt x="16682" y="359770"/>
                </a:lnTo>
                <a:lnTo>
                  <a:pt x="4296" y="314646"/>
                </a:lnTo>
                <a:lnTo>
                  <a:pt x="0" y="266700"/>
                </a:lnTo>
                <a:lnTo>
                  <a:pt x="4296" y="218753"/>
                </a:lnTo>
                <a:lnTo>
                  <a:pt x="16682" y="173629"/>
                </a:lnTo>
                <a:lnTo>
                  <a:pt x="36406" y="132080"/>
                </a:lnTo>
                <a:lnTo>
                  <a:pt x="62716" y="94858"/>
                </a:lnTo>
                <a:lnTo>
                  <a:pt x="94858" y="62716"/>
                </a:lnTo>
                <a:lnTo>
                  <a:pt x="132079" y="36406"/>
                </a:lnTo>
                <a:lnTo>
                  <a:pt x="173629" y="16682"/>
                </a:lnTo>
                <a:lnTo>
                  <a:pt x="218753" y="4296"/>
                </a:lnTo>
                <a:lnTo>
                  <a:pt x="266700" y="0"/>
                </a:lnTo>
                <a:lnTo>
                  <a:pt x="314646" y="4296"/>
                </a:lnTo>
                <a:lnTo>
                  <a:pt x="359770" y="16682"/>
                </a:lnTo>
                <a:lnTo>
                  <a:pt x="401319" y="36406"/>
                </a:lnTo>
                <a:lnTo>
                  <a:pt x="438541" y="62716"/>
                </a:lnTo>
                <a:lnTo>
                  <a:pt x="470683" y="94858"/>
                </a:lnTo>
                <a:lnTo>
                  <a:pt x="496993" y="132079"/>
                </a:lnTo>
                <a:lnTo>
                  <a:pt x="516717" y="173629"/>
                </a:lnTo>
                <a:lnTo>
                  <a:pt x="529103" y="218753"/>
                </a:lnTo>
                <a:lnTo>
                  <a:pt x="533400" y="266700"/>
                </a:lnTo>
                <a:lnTo>
                  <a:pt x="529103" y="314646"/>
                </a:lnTo>
                <a:lnTo>
                  <a:pt x="516717" y="359770"/>
                </a:lnTo>
                <a:lnTo>
                  <a:pt x="496993" y="401319"/>
                </a:lnTo>
                <a:lnTo>
                  <a:pt x="470683" y="438541"/>
                </a:lnTo>
                <a:lnTo>
                  <a:pt x="438541" y="470683"/>
                </a:lnTo>
                <a:lnTo>
                  <a:pt x="401320" y="496993"/>
                </a:lnTo>
                <a:lnTo>
                  <a:pt x="359770" y="516717"/>
                </a:lnTo>
                <a:lnTo>
                  <a:pt x="314646" y="529103"/>
                </a:lnTo>
                <a:lnTo>
                  <a:pt x="266700" y="5334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105400" y="48006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266700" y="0"/>
                </a:moveTo>
                <a:lnTo>
                  <a:pt x="218753" y="4296"/>
                </a:lnTo>
                <a:lnTo>
                  <a:pt x="173629" y="16682"/>
                </a:lnTo>
                <a:lnTo>
                  <a:pt x="132079" y="36406"/>
                </a:lnTo>
                <a:lnTo>
                  <a:pt x="94858" y="62716"/>
                </a:lnTo>
                <a:lnTo>
                  <a:pt x="62716" y="94858"/>
                </a:lnTo>
                <a:lnTo>
                  <a:pt x="36406" y="132080"/>
                </a:lnTo>
                <a:lnTo>
                  <a:pt x="16682" y="173629"/>
                </a:lnTo>
                <a:lnTo>
                  <a:pt x="4296" y="218753"/>
                </a:lnTo>
                <a:lnTo>
                  <a:pt x="0" y="266700"/>
                </a:lnTo>
                <a:lnTo>
                  <a:pt x="4296" y="314646"/>
                </a:lnTo>
                <a:lnTo>
                  <a:pt x="16682" y="359770"/>
                </a:lnTo>
                <a:lnTo>
                  <a:pt x="36406" y="401320"/>
                </a:lnTo>
                <a:lnTo>
                  <a:pt x="62716" y="438541"/>
                </a:lnTo>
                <a:lnTo>
                  <a:pt x="94858" y="470683"/>
                </a:lnTo>
                <a:lnTo>
                  <a:pt x="132080" y="496993"/>
                </a:lnTo>
                <a:lnTo>
                  <a:pt x="173629" y="516717"/>
                </a:lnTo>
                <a:lnTo>
                  <a:pt x="218753" y="529103"/>
                </a:lnTo>
                <a:lnTo>
                  <a:pt x="266700" y="533400"/>
                </a:lnTo>
                <a:lnTo>
                  <a:pt x="314646" y="529103"/>
                </a:lnTo>
                <a:lnTo>
                  <a:pt x="359770" y="516717"/>
                </a:lnTo>
                <a:lnTo>
                  <a:pt x="401319" y="496993"/>
                </a:lnTo>
                <a:lnTo>
                  <a:pt x="438541" y="470683"/>
                </a:lnTo>
                <a:lnTo>
                  <a:pt x="470683" y="438541"/>
                </a:lnTo>
                <a:lnTo>
                  <a:pt x="496993" y="401320"/>
                </a:lnTo>
                <a:lnTo>
                  <a:pt x="516717" y="359770"/>
                </a:lnTo>
                <a:lnTo>
                  <a:pt x="529103" y="314646"/>
                </a:lnTo>
                <a:lnTo>
                  <a:pt x="533400" y="266700"/>
                </a:lnTo>
                <a:lnTo>
                  <a:pt x="529103" y="218753"/>
                </a:lnTo>
                <a:lnTo>
                  <a:pt x="516717" y="173629"/>
                </a:lnTo>
                <a:lnTo>
                  <a:pt x="496993" y="132080"/>
                </a:lnTo>
                <a:lnTo>
                  <a:pt x="470683" y="94858"/>
                </a:lnTo>
                <a:lnTo>
                  <a:pt x="438541" y="62716"/>
                </a:lnTo>
                <a:lnTo>
                  <a:pt x="401319" y="36406"/>
                </a:lnTo>
                <a:lnTo>
                  <a:pt x="359770" y="16682"/>
                </a:lnTo>
                <a:lnTo>
                  <a:pt x="314646" y="4296"/>
                </a:lnTo>
                <a:lnTo>
                  <a:pt x="2667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105400" y="48006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266700" y="533400"/>
                </a:moveTo>
                <a:lnTo>
                  <a:pt x="218753" y="529103"/>
                </a:lnTo>
                <a:lnTo>
                  <a:pt x="173629" y="516717"/>
                </a:lnTo>
                <a:lnTo>
                  <a:pt x="132080" y="496993"/>
                </a:lnTo>
                <a:lnTo>
                  <a:pt x="94858" y="470683"/>
                </a:lnTo>
                <a:lnTo>
                  <a:pt x="62716" y="438541"/>
                </a:lnTo>
                <a:lnTo>
                  <a:pt x="36406" y="401320"/>
                </a:lnTo>
                <a:lnTo>
                  <a:pt x="16682" y="359770"/>
                </a:lnTo>
                <a:lnTo>
                  <a:pt x="4296" y="314646"/>
                </a:lnTo>
                <a:lnTo>
                  <a:pt x="0" y="266700"/>
                </a:lnTo>
                <a:lnTo>
                  <a:pt x="4296" y="218753"/>
                </a:lnTo>
                <a:lnTo>
                  <a:pt x="16682" y="173629"/>
                </a:lnTo>
                <a:lnTo>
                  <a:pt x="36406" y="132080"/>
                </a:lnTo>
                <a:lnTo>
                  <a:pt x="62716" y="94858"/>
                </a:lnTo>
                <a:lnTo>
                  <a:pt x="94858" y="62716"/>
                </a:lnTo>
                <a:lnTo>
                  <a:pt x="132079" y="36406"/>
                </a:lnTo>
                <a:lnTo>
                  <a:pt x="173629" y="16682"/>
                </a:lnTo>
                <a:lnTo>
                  <a:pt x="218753" y="4296"/>
                </a:lnTo>
                <a:lnTo>
                  <a:pt x="266700" y="0"/>
                </a:lnTo>
                <a:lnTo>
                  <a:pt x="314646" y="4296"/>
                </a:lnTo>
                <a:lnTo>
                  <a:pt x="359770" y="16682"/>
                </a:lnTo>
                <a:lnTo>
                  <a:pt x="401319" y="36406"/>
                </a:lnTo>
                <a:lnTo>
                  <a:pt x="438541" y="62716"/>
                </a:lnTo>
                <a:lnTo>
                  <a:pt x="470683" y="94858"/>
                </a:lnTo>
                <a:lnTo>
                  <a:pt x="496993" y="132080"/>
                </a:lnTo>
                <a:lnTo>
                  <a:pt x="516717" y="173629"/>
                </a:lnTo>
                <a:lnTo>
                  <a:pt x="529103" y="218753"/>
                </a:lnTo>
                <a:lnTo>
                  <a:pt x="533400" y="266700"/>
                </a:lnTo>
                <a:lnTo>
                  <a:pt x="529103" y="314646"/>
                </a:lnTo>
                <a:lnTo>
                  <a:pt x="516717" y="359770"/>
                </a:lnTo>
                <a:lnTo>
                  <a:pt x="496993" y="401319"/>
                </a:lnTo>
                <a:lnTo>
                  <a:pt x="470683" y="438541"/>
                </a:lnTo>
                <a:lnTo>
                  <a:pt x="438541" y="470683"/>
                </a:lnTo>
                <a:lnTo>
                  <a:pt x="401320" y="496993"/>
                </a:lnTo>
                <a:lnTo>
                  <a:pt x="359770" y="516717"/>
                </a:lnTo>
                <a:lnTo>
                  <a:pt x="314646" y="529103"/>
                </a:lnTo>
                <a:lnTo>
                  <a:pt x="266700" y="5334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867400" y="38100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266700" y="0"/>
                </a:moveTo>
                <a:lnTo>
                  <a:pt x="218753" y="4296"/>
                </a:lnTo>
                <a:lnTo>
                  <a:pt x="173629" y="16682"/>
                </a:lnTo>
                <a:lnTo>
                  <a:pt x="132079" y="36406"/>
                </a:lnTo>
                <a:lnTo>
                  <a:pt x="94858" y="62716"/>
                </a:lnTo>
                <a:lnTo>
                  <a:pt x="62716" y="94858"/>
                </a:lnTo>
                <a:lnTo>
                  <a:pt x="36406" y="132080"/>
                </a:lnTo>
                <a:lnTo>
                  <a:pt x="16682" y="173629"/>
                </a:lnTo>
                <a:lnTo>
                  <a:pt x="4296" y="218753"/>
                </a:lnTo>
                <a:lnTo>
                  <a:pt x="0" y="266700"/>
                </a:lnTo>
                <a:lnTo>
                  <a:pt x="4296" y="314646"/>
                </a:lnTo>
                <a:lnTo>
                  <a:pt x="16682" y="359770"/>
                </a:lnTo>
                <a:lnTo>
                  <a:pt x="36406" y="401319"/>
                </a:lnTo>
                <a:lnTo>
                  <a:pt x="62716" y="438541"/>
                </a:lnTo>
                <a:lnTo>
                  <a:pt x="94858" y="470683"/>
                </a:lnTo>
                <a:lnTo>
                  <a:pt x="132080" y="496993"/>
                </a:lnTo>
                <a:lnTo>
                  <a:pt x="173629" y="516717"/>
                </a:lnTo>
                <a:lnTo>
                  <a:pt x="218753" y="529103"/>
                </a:lnTo>
                <a:lnTo>
                  <a:pt x="266700" y="533400"/>
                </a:lnTo>
                <a:lnTo>
                  <a:pt x="314646" y="529103"/>
                </a:lnTo>
                <a:lnTo>
                  <a:pt x="359770" y="516717"/>
                </a:lnTo>
                <a:lnTo>
                  <a:pt x="401320" y="496993"/>
                </a:lnTo>
                <a:lnTo>
                  <a:pt x="438541" y="470683"/>
                </a:lnTo>
                <a:lnTo>
                  <a:pt x="470683" y="438541"/>
                </a:lnTo>
                <a:lnTo>
                  <a:pt x="496993" y="401319"/>
                </a:lnTo>
                <a:lnTo>
                  <a:pt x="516717" y="359770"/>
                </a:lnTo>
                <a:lnTo>
                  <a:pt x="529103" y="314646"/>
                </a:lnTo>
                <a:lnTo>
                  <a:pt x="533400" y="266700"/>
                </a:lnTo>
                <a:lnTo>
                  <a:pt x="529103" y="218753"/>
                </a:lnTo>
                <a:lnTo>
                  <a:pt x="516717" y="173629"/>
                </a:lnTo>
                <a:lnTo>
                  <a:pt x="496993" y="132080"/>
                </a:lnTo>
                <a:lnTo>
                  <a:pt x="470683" y="94858"/>
                </a:lnTo>
                <a:lnTo>
                  <a:pt x="438541" y="62716"/>
                </a:lnTo>
                <a:lnTo>
                  <a:pt x="401319" y="36406"/>
                </a:lnTo>
                <a:lnTo>
                  <a:pt x="359770" y="16682"/>
                </a:lnTo>
                <a:lnTo>
                  <a:pt x="314646" y="4296"/>
                </a:lnTo>
                <a:lnTo>
                  <a:pt x="2667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867400" y="38100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266700" y="533400"/>
                </a:moveTo>
                <a:lnTo>
                  <a:pt x="218753" y="529103"/>
                </a:lnTo>
                <a:lnTo>
                  <a:pt x="173629" y="516717"/>
                </a:lnTo>
                <a:lnTo>
                  <a:pt x="132080" y="496993"/>
                </a:lnTo>
                <a:lnTo>
                  <a:pt x="94858" y="470683"/>
                </a:lnTo>
                <a:lnTo>
                  <a:pt x="62716" y="438541"/>
                </a:lnTo>
                <a:lnTo>
                  <a:pt x="36406" y="401319"/>
                </a:lnTo>
                <a:lnTo>
                  <a:pt x="16682" y="359770"/>
                </a:lnTo>
                <a:lnTo>
                  <a:pt x="4296" y="314646"/>
                </a:lnTo>
                <a:lnTo>
                  <a:pt x="0" y="266700"/>
                </a:lnTo>
                <a:lnTo>
                  <a:pt x="4296" y="218753"/>
                </a:lnTo>
                <a:lnTo>
                  <a:pt x="16682" y="173629"/>
                </a:lnTo>
                <a:lnTo>
                  <a:pt x="36406" y="132080"/>
                </a:lnTo>
                <a:lnTo>
                  <a:pt x="62716" y="94858"/>
                </a:lnTo>
                <a:lnTo>
                  <a:pt x="94858" y="62716"/>
                </a:lnTo>
                <a:lnTo>
                  <a:pt x="132079" y="36406"/>
                </a:lnTo>
                <a:lnTo>
                  <a:pt x="173629" y="16682"/>
                </a:lnTo>
                <a:lnTo>
                  <a:pt x="218753" y="4296"/>
                </a:lnTo>
                <a:lnTo>
                  <a:pt x="266700" y="0"/>
                </a:lnTo>
                <a:lnTo>
                  <a:pt x="314646" y="4296"/>
                </a:lnTo>
                <a:lnTo>
                  <a:pt x="359770" y="16682"/>
                </a:lnTo>
                <a:lnTo>
                  <a:pt x="401319" y="36406"/>
                </a:lnTo>
                <a:lnTo>
                  <a:pt x="438541" y="62716"/>
                </a:lnTo>
                <a:lnTo>
                  <a:pt x="470683" y="94858"/>
                </a:lnTo>
                <a:lnTo>
                  <a:pt x="496993" y="132080"/>
                </a:lnTo>
                <a:lnTo>
                  <a:pt x="516717" y="173629"/>
                </a:lnTo>
                <a:lnTo>
                  <a:pt x="529103" y="218753"/>
                </a:lnTo>
                <a:lnTo>
                  <a:pt x="533400" y="266700"/>
                </a:lnTo>
                <a:lnTo>
                  <a:pt x="529103" y="314646"/>
                </a:lnTo>
                <a:lnTo>
                  <a:pt x="516717" y="359770"/>
                </a:lnTo>
                <a:lnTo>
                  <a:pt x="496993" y="401319"/>
                </a:lnTo>
                <a:lnTo>
                  <a:pt x="470683" y="438541"/>
                </a:lnTo>
                <a:lnTo>
                  <a:pt x="438541" y="470683"/>
                </a:lnTo>
                <a:lnTo>
                  <a:pt x="401320" y="496993"/>
                </a:lnTo>
                <a:lnTo>
                  <a:pt x="359770" y="516717"/>
                </a:lnTo>
                <a:lnTo>
                  <a:pt x="314646" y="529103"/>
                </a:lnTo>
                <a:lnTo>
                  <a:pt x="266700" y="5334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2971800" y="38100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266700" y="0"/>
                </a:moveTo>
                <a:lnTo>
                  <a:pt x="218753" y="4296"/>
                </a:lnTo>
                <a:lnTo>
                  <a:pt x="173629" y="16682"/>
                </a:lnTo>
                <a:lnTo>
                  <a:pt x="132080" y="36406"/>
                </a:lnTo>
                <a:lnTo>
                  <a:pt x="94858" y="62716"/>
                </a:lnTo>
                <a:lnTo>
                  <a:pt x="62716" y="94858"/>
                </a:lnTo>
                <a:lnTo>
                  <a:pt x="36406" y="132080"/>
                </a:lnTo>
                <a:lnTo>
                  <a:pt x="16682" y="173629"/>
                </a:lnTo>
                <a:lnTo>
                  <a:pt x="4296" y="218753"/>
                </a:lnTo>
                <a:lnTo>
                  <a:pt x="0" y="266700"/>
                </a:lnTo>
                <a:lnTo>
                  <a:pt x="4296" y="314646"/>
                </a:lnTo>
                <a:lnTo>
                  <a:pt x="16682" y="359770"/>
                </a:lnTo>
                <a:lnTo>
                  <a:pt x="36406" y="401319"/>
                </a:lnTo>
                <a:lnTo>
                  <a:pt x="62716" y="438541"/>
                </a:lnTo>
                <a:lnTo>
                  <a:pt x="94858" y="470683"/>
                </a:lnTo>
                <a:lnTo>
                  <a:pt x="132080" y="496993"/>
                </a:lnTo>
                <a:lnTo>
                  <a:pt x="173629" y="516717"/>
                </a:lnTo>
                <a:lnTo>
                  <a:pt x="218753" y="529103"/>
                </a:lnTo>
                <a:lnTo>
                  <a:pt x="266700" y="533400"/>
                </a:lnTo>
                <a:lnTo>
                  <a:pt x="314646" y="529103"/>
                </a:lnTo>
                <a:lnTo>
                  <a:pt x="359770" y="516717"/>
                </a:lnTo>
                <a:lnTo>
                  <a:pt x="401320" y="496993"/>
                </a:lnTo>
                <a:lnTo>
                  <a:pt x="438541" y="470683"/>
                </a:lnTo>
                <a:lnTo>
                  <a:pt x="470683" y="438541"/>
                </a:lnTo>
                <a:lnTo>
                  <a:pt x="496993" y="401319"/>
                </a:lnTo>
                <a:lnTo>
                  <a:pt x="516717" y="359770"/>
                </a:lnTo>
                <a:lnTo>
                  <a:pt x="529103" y="314646"/>
                </a:lnTo>
                <a:lnTo>
                  <a:pt x="533400" y="266700"/>
                </a:lnTo>
                <a:lnTo>
                  <a:pt x="529103" y="218753"/>
                </a:lnTo>
                <a:lnTo>
                  <a:pt x="516717" y="173629"/>
                </a:lnTo>
                <a:lnTo>
                  <a:pt x="496993" y="132080"/>
                </a:lnTo>
                <a:lnTo>
                  <a:pt x="470683" y="94858"/>
                </a:lnTo>
                <a:lnTo>
                  <a:pt x="438541" y="62716"/>
                </a:lnTo>
                <a:lnTo>
                  <a:pt x="401319" y="36406"/>
                </a:lnTo>
                <a:lnTo>
                  <a:pt x="359770" y="16682"/>
                </a:lnTo>
                <a:lnTo>
                  <a:pt x="314646" y="4296"/>
                </a:lnTo>
                <a:lnTo>
                  <a:pt x="2667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2971800" y="38100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266700" y="533400"/>
                </a:moveTo>
                <a:lnTo>
                  <a:pt x="218753" y="529103"/>
                </a:lnTo>
                <a:lnTo>
                  <a:pt x="173629" y="516717"/>
                </a:lnTo>
                <a:lnTo>
                  <a:pt x="132080" y="496993"/>
                </a:lnTo>
                <a:lnTo>
                  <a:pt x="94858" y="470683"/>
                </a:lnTo>
                <a:lnTo>
                  <a:pt x="62716" y="438541"/>
                </a:lnTo>
                <a:lnTo>
                  <a:pt x="36406" y="401319"/>
                </a:lnTo>
                <a:lnTo>
                  <a:pt x="16682" y="359770"/>
                </a:lnTo>
                <a:lnTo>
                  <a:pt x="4296" y="314646"/>
                </a:lnTo>
                <a:lnTo>
                  <a:pt x="0" y="266700"/>
                </a:lnTo>
                <a:lnTo>
                  <a:pt x="4296" y="218753"/>
                </a:lnTo>
                <a:lnTo>
                  <a:pt x="16682" y="173629"/>
                </a:lnTo>
                <a:lnTo>
                  <a:pt x="36406" y="132080"/>
                </a:lnTo>
                <a:lnTo>
                  <a:pt x="62716" y="94858"/>
                </a:lnTo>
                <a:lnTo>
                  <a:pt x="94858" y="62716"/>
                </a:lnTo>
                <a:lnTo>
                  <a:pt x="132080" y="36406"/>
                </a:lnTo>
                <a:lnTo>
                  <a:pt x="173629" y="16682"/>
                </a:lnTo>
                <a:lnTo>
                  <a:pt x="218753" y="4296"/>
                </a:lnTo>
                <a:lnTo>
                  <a:pt x="266700" y="0"/>
                </a:lnTo>
                <a:lnTo>
                  <a:pt x="314646" y="4296"/>
                </a:lnTo>
                <a:lnTo>
                  <a:pt x="359770" y="16682"/>
                </a:lnTo>
                <a:lnTo>
                  <a:pt x="401319" y="36406"/>
                </a:lnTo>
                <a:lnTo>
                  <a:pt x="438541" y="62716"/>
                </a:lnTo>
                <a:lnTo>
                  <a:pt x="470683" y="94858"/>
                </a:lnTo>
                <a:lnTo>
                  <a:pt x="496993" y="132080"/>
                </a:lnTo>
                <a:lnTo>
                  <a:pt x="516717" y="173629"/>
                </a:lnTo>
                <a:lnTo>
                  <a:pt x="529103" y="218753"/>
                </a:lnTo>
                <a:lnTo>
                  <a:pt x="533400" y="266700"/>
                </a:lnTo>
                <a:lnTo>
                  <a:pt x="529103" y="314646"/>
                </a:lnTo>
                <a:lnTo>
                  <a:pt x="516717" y="359770"/>
                </a:lnTo>
                <a:lnTo>
                  <a:pt x="496993" y="401319"/>
                </a:lnTo>
                <a:lnTo>
                  <a:pt x="470683" y="438541"/>
                </a:lnTo>
                <a:lnTo>
                  <a:pt x="438541" y="470683"/>
                </a:lnTo>
                <a:lnTo>
                  <a:pt x="401320" y="496993"/>
                </a:lnTo>
                <a:lnTo>
                  <a:pt x="359770" y="516717"/>
                </a:lnTo>
                <a:lnTo>
                  <a:pt x="314646" y="529103"/>
                </a:lnTo>
                <a:lnTo>
                  <a:pt x="266700" y="5334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2971800" y="2895600"/>
            <a:ext cx="533400" cy="0"/>
          </a:xfrm>
          <a:custGeom>
            <a:avLst/>
            <a:gdLst/>
            <a:ahLst/>
            <a:cxnLst/>
            <a:rect l="l" t="t" r="r" b="b"/>
            <a:pathLst>
              <a:path w="533400">
                <a:moveTo>
                  <a:pt x="0" y="0"/>
                </a:moveTo>
                <a:lnTo>
                  <a:pt x="533400" y="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200400" y="2895600"/>
            <a:ext cx="0" cy="533400"/>
          </a:xfrm>
          <a:custGeom>
            <a:avLst/>
            <a:gdLst/>
            <a:ahLst/>
            <a:cxnLst/>
            <a:rect l="l" t="t" r="r" b="b"/>
            <a:pathLst>
              <a:path h="533400">
                <a:moveTo>
                  <a:pt x="0" y="0"/>
                </a:moveTo>
                <a:lnTo>
                  <a:pt x="0" y="53340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2438400" y="3505200"/>
            <a:ext cx="1524000" cy="0"/>
          </a:xfrm>
          <a:custGeom>
            <a:avLst/>
            <a:gdLst/>
            <a:ahLst/>
            <a:cxnLst/>
            <a:rect l="l" t="t" r="r" b="b"/>
            <a:pathLst>
              <a:path w="1524000">
                <a:moveTo>
                  <a:pt x="0" y="0"/>
                </a:moveTo>
                <a:lnTo>
                  <a:pt x="1524000" y="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6934200" y="3505200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962400" y="3505200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3200400" y="3505200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4267200" y="4114800"/>
            <a:ext cx="685800" cy="0"/>
          </a:xfrm>
          <a:custGeom>
            <a:avLst/>
            <a:gdLst/>
            <a:ahLst/>
            <a:cxnLst/>
            <a:rect l="l" t="t" r="r" b="b"/>
            <a:pathLst>
              <a:path w="685800">
                <a:moveTo>
                  <a:pt x="0" y="0"/>
                </a:moveTo>
                <a:lnTo>
                  <a:pt x="685800" y="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4572000" y="4114800"/>
            <a:ext cx="0" cy="381000"/>
          </a:xfrm>
          <a:custGeom>
            <a:avLst/>
            <a:gdLst/>
            <a:ahLst/>
            <a:cxnLst/>
            <a:rect l="l" t="t" r="r" b="b"/>
            <a:pathLst>
              <a:path h="381000">
                <a:moveTo>
                  <a:pt x="0" y="0"/>
                </a:moveTo>
                <a:lnTo>
                  <a:pt x="0" y="38100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3810000" y="4495800"/>
            <a:ext cx="1600200" cy="0"/>
          </a:xfrm>
          <a:custGeom>
            <a:avLst/>
            <a:gdLst/>
            <a:ahLst/>
            <a:cxnLst/>
            <a:rect l="l" t="t" r="r" b="b"/>
            <a:pathLst>
              <a:path w="1600200">
                <a:moveTo>
                  <a:pt x="0" y="0"/>
                </a:moveTo>
                <a:lnTo>
                  <a:pt x="1600200" y="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5410200" y="4495800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4572000" y="4495800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3810000" y="4495800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6096000" y="3505200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5181600" y="3581400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5181600" y="3505200"/>
            <a:ext cx="1752600" cy="0"/>
          </a:xfrm>
          <a:custGeom>
            <a:avLst/>
            <a:gdLst/>
            <a:ahLst/>
            <a:cxnLst/>
            <a:rect l="l" t="t" r="r" b="b"/>
            <a:pathLst>
              <a:path w="1752600">
                <a:moveTo>
                  <a:pt x="0" y="0"/>
                </a:moveTo>
                <a:lnTo>
                  <a:pt x="1752600" y="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6096000" y="2971800"/>
            <a:ext cx="0" cy="533400"/>
          </a:xfrm>
          <a:custGeom>
            <a:avLst/>
            <a:gdLst/>
            <a:ahLst/>
            <a:cxnLst/>
            <a:rect l="l" t="t" r="r" b="b"/>
            <a:pathLst>
              <a:path h="533400">
                <a:moveTo>
                  <a:pt x="0" y="0"/>
                </a:moveTo>
                <a:lnTo>
                  <a:pt x="0" y="53340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5715000" y="2895600"/>
            <a:ext cx="762000" cy="0"/>
          </a:xfrm>
          <a:custGeom>
            <a:avLst/>
            <a:gdLst/>
            <a:ahLst/>
            <a:cxnLst/>
            <a:rect l="l" t="t" r="r" b="b"/>
            <a:pathLst>
              <a:path w="762000">
                <a:moveTo>
                  <a:pt x="0" y="0"/>
                </a:moveTo>
                <a:lnTo>
                  <a:pt x="762000" y="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2438400" y="3505200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46450" y="513079"/>
            <a:ext cx="241935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5" dirty="0"/>
              <a:t>S</a:t>
            </a:r>
            <a:r>
              <a:rPr dirty="0"/>
              <a:t>um</a:t>
            </a:r>
            <a:r>
              <a:rPr spc="10" dirty="0"/>
              <a:t>m</a:t>
            </a:r>
            <a:r>
              <a:rPr spc="-10" dirty="0"/>
              <a:t>a</a:t>
            </a:r>
            <a:r>
              <a:rPr dirty="0"/>
              <a:t>ry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78459" y="1672590"/>
            <a:ext cx="8384540" cy="390652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355600" marR="182880" indent="-342900">
              <a:lnSpc>
                <a:spcPts val="3590"/>
              </a:lnSpc>
              <a:spcBef>
                <a:spcPts val="425"/>
              </a:spcBef>
              <a:buClr>
                <a:srgbClr val="FFCC00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Pedigrees are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family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trees that explain </a:t>
            </a:r>
            <a:r>
              <a:rPr sz="3200" spc="5" dirty="0">
                <a:solidFill>
                  <a:srgbClr val="FFFFFF"/>
                </a:solidFill>
                <a:latin typeface="Arial"/>
                <a:cs typeface="Arial"/>
              </a:rPr>
              <a:t>your 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genetic</a:t>
            </a:r>
            <a:r>
              <a:rPr sz="32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history.</a:t>
            </a:r>
            <a:endParaRPr sz="3200">
              <a:latin typeface="Arial"/>
              <a:cs typeface="Arial"/>
            </a:endParaRPr>
          </a:p>
          <a:p>
            <a:pPr marL="355600" marR="410845" indent="-342900">
              <a:lnSpc>
                <a:spcPts val="3590"/>
              </a:lnSpc>
              <a:spcBef>
                <a:spcPts val="800"/>
              </a:spcBef>
              <a:buClr>
                <a:srgbClr val="FFCC00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Pedigrees are used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find </a:t>
            </a:r>
            <a:r>
              <a:rPr sz="3200" spc="5" dirty="0">
                <a:solidFill>
                  <a:srgbClr val="FFFFFF"/>
                </a:solidFill>
                <a:latin typeface="Arial"/>
                <a:cs typeface="Arial"/>
              </a:rPr>
              <a:t>out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the  probability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a child having a disorder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in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a  particular</a:t>
            </a:r>
            <a:r>
              <a:rPr sz="32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family.</a:t>
            </a:r>
            <a:endParaRPr sz="3200">
              <a:latin typeface="Arial"/>
              <a:cs typeface="Arial"/>
            </a:endParaRPr>
          </a:p>
          <a:p>
            <a:pPr marL="355600" marR="5080" indent="-342900">
              <a:lnSpc>
                <a:spcPts val="3590"/>
              </a:lnSpc>
              <a:spcBef>
                <a:spcPts val="790"/>
              </a:spcBef>
              <a:buClr>
                <a:srgbClr val="FFCC00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To begin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interpret a pedigree, determine 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if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the disease </a:t>
            </a:r>
            <a:r>
              <a:rPr sz="3200" spc="5" dirty="0">
                <a:solidFill>
                  <a:srgbClr val="FFFFFF"/>
                </a:solidFill>
                <a:latin typeface="Arial"/>
                <a:cs typeface="Arial"/>
              </a:rPr>
              <a:t>or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condition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is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autosomal </a:t>
            </a:r>
            <a:r>
              <a:rPr sz="3200" spc="5" dirty="0">
                <a:solidFill>
                  <a:srgbClr val="FFFFFF"/>
                </a:solidFill>
                <a:latin typeface="Arial"/>
                <a:cs typeface="Arial"/>
              </a:rPr>
              <a:t>or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X- 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linked </a:t>
            </a:r>
            <a:r>
              <a:rPr sz="3200" spc="5" dirty="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dominant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or</a:t>
            </a:r>
            <a:r>
              <a:rPr sz="32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5" dirty="0">
                <a:solidFill>
                  <a:srgbClr val="FFFFFF"/>
                </a:solidFill>
                <a:latin typeface="Arial"/>
                <a:cs typeface="Arial"/>
              </a:rPr>
              <a:t>recessive.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05000" y="1676400"/>
            <a:ext cx="5631815" cy="2000548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pPr algn="ctr"/>
            <a:r>
              <a:rPr lang="en-US" sz="6600" dirty="0" smtClean="0"/>
              <a:t>THANK YOU</a:t>
            </a:r>
            <a:endParaRPr lang="en-IN" sz="6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Specific learning objective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05400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Draw a pedigree charts for the various types of inheritance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Give examples of diseases of each mode of inheritance</a:t>
            </a:r>
            <a:endParaRPr lang="en-IN" sz="3600" dirty="0" smtClean="0"/>
          </a:p>
          <a:p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78199" y="513079"/>
            <a:ext cx="3078872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IN" spc="10" dirty="0" smtClean="0">
                <a:solidFill>
                  <a:schemeClr val="bg1"/>
                </a:solidFill>
              </a:rPr>
              <a:t>Objectives</a:t>
            </a:r>
            <a:r>
              <a:rPr lang="en-IN" spc="10" dirty="0" smtClean="0"/>
              <a:t>  </a:t>
            </a:r>
            <a:endParaRPr dirty="0"/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xfrm>
            <a:off x="685800" y="1828800"/>
            <a:ext cx="7696200" cy="3357971"/>
          </a:xfrm>
          <a:prstGeom prst="rect">
            <a:avLst/>
          </a:prstGeom>
        </p:spPr>
        <p:txBody>
          <a:bodyPr vert="horz" wrap="square" lIns="0" tIns="81915" rIns="0" bIns="0" rtlCol="0">
            <a:spAutoFit/>
          </a:bodyPr>
          <a:lstStyle/>
          <a:p>
            <a:pPr marL="1280160" lvl="1" indent="-810260">
              <a:spcBef>
                <a:spcPts val="480"/>
              </a:spcBef>
              <a:buClr>
                <a:srgbClr val="000000"/>
              </a:buClr>
              <a:buFont typeface="Arial" pitchFamily="34" charset="0"/>
              <a:buChar char="•"/>
              <a:tabLst>
                <a:tab pos="1279525" algn="l"/>
                <a:tab pos="1280160" algn="l"/>
              </a:tabLst>
            </a:pPr>
            <a:r>
              <a:rPr sz="3200" b="1" spc="-5" smtClean="0">
                <a:latin typeface="Times New Roman" pitchFamily="18" charset="0"/>
                <a:cs typeface="Times New Roman" pitchFamily="18" charset="0"/>
              </a:rPr>
              <a:t>Definition</a:t>
            </a:r>
            <a:r>
              <a:rPr lang="en-IN" sz="3200" b="1" spc="-5" dirty="0" smtClean="0">
                <a:latin typeface="Times New Roman" pitchFamily="18" charset="0"/>
                <a:cs typeface="Times New Roman" pitchFamily="18" charset="0"/>
              </a:rPr>
              <a:t> a pedigree</a:t>
            </a:r>
            <a:endParaRPr sz="3200" b="1">
              <a:latin typeface="Times New Roman" pitchFamily="18" charset="0"/>
              <a:cs typeface="Times New Roman" pitchFamily="18" charset="0"/>
            </a:endParaRPr>
          </a:p>
          <a:p>
            <a:pPr marL="1280160" lvl="1" indent="-810260">
              <a:spcBef>
                <a:spcPts val="459"/>
              </a:spcBef>
              <a:buClr>
                <a:srgbClr val="000000"/>
              </a:buClr>
              <a:buFont typeface="Arial" pitchFamily="34" charset="0"/>
              <a:buChar char="•"/>
              <a:tabLst>
                <a:tab pos="1279525" algn="l"/>
                <a:tab pos="1280160" algn="l"/>
              </a:tabLst>
            </a:pPr>
            <a:r>
              <a:rPr sz="3200" b="1" spc="-5" smtClean="0">
                <a:latin typeface="Times New Roman" pitchFamily="18" charset="0"/>
                <a:cs typeface="Times New Roman" pitchFamily="18" charset="0"/>
              </a:rPr>
              <a:t>Uses</a:t>
            </a:r>
            <a:r>
              <a:rPr lang="en-IN" sz="3200" b="1" spc="-5" dirty="0" smtClean="0">
                <a:latin typeface="Times New Roman" pitchFamily="18" charset="0"/>
                <a:cs typeface="Times New Roman" pitchFamily="18" charset="0"/>
              </a:rPr>
              <a:t> of pedigree chart</a:t>
            </a:r>
            <a:endParaRPr lang="en-IN" sz="3200" b="1" spc="-5" dirty="0">
              <a:latin typeface="Times New Roman" pitchFamily="18" charset="0"/>
              <a:cs typeface="Times New Roman" pitchFamily="18" charset="0"/>
            </a:endParaRPr>
          </a:p>
          <a:p>
            <a:pPr marL="1280160" lvl="1" indent="-810260">
              <a:spcBef>
                <a:spcPts val="459"/>
              </a:spcBef>
              <a:buClr>
                <a:srgbClr val="000000"/>
              </a:buClr>
              <a:buFont typeface="Arial" pitchFamily="34" charset="0"/>
              <a:buChar char="•"/>
              <a:tabLst>
                <a:tab pos="1279525" algn="l"/>
                <a:tab pos="1280160" algn="l"/>
              </a:tabLst>
            </a:pPr>
            <a:r>
              <a:rPr sz="3200" b="1" smtClean="0">
                <a:latin typeface="Times New Roman" pitchFamily="18" charset="0"/>
                <a:cs typeface="Times New Roman" pitchFamily="18" charset="0"/>
              </a:rPr>
              <a:t>Constructing </a:t>
            </a:r>
            <a:r>
              <a:rPr sz="3200" b="1">
                <a:latin typeface="Times New Roman" pitchFamily="18" charset="0"/>
                <a:cs typeface="Times New Roman" pitchFamily="18" charset="0"/>
              </a:rPr>
              <a:t>a</a:t>
            </a:r>
            <a:r>
              <a:rPr sz="3200" b="1" spc="-6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b="1" spc="-5" smtClean="0">
                <a:latin typeface="Times New Roman" pitchFamily="18" charset="0"/>
                <a:cs typeface="Times New Roman" pitchFamily="18" charset="0"/>
              </a:rPr>
              <a:t>pedigree</a:t>
            </a:r>
            <a:r>
              <a:rPr lang="en-IN" sz="3200" b="1" spc="-5" dirty="0" smtClean="0">
                <a:latin typeface="Times New Roman" pitchFamily="18" charset="0"/>
                <a:cs typeface="Times New Roman" pitchFamily="18" charset="0"/>
              </a:rPr>
              <a:t> chart</a:t>
            </a:r>
          </a:p>
          <a:p>
            <a:pPr marL="1280160" lvl="1" indent="-810260">
              <a:spcBef>
                <a:spcPts val="459"/>
              </a:spcBef>
              <a:buClr>
                <a:srgbClr val="000000"/>
              </a:buClr>
              <a:buFont typeface="Arial" pitchFamily="34" charset="0"/>
              <a:buChar char="•"/>
              <a:tabLst>
                <a:tab pos="1279525" algn="l"/>
                <a:tab pos="1280160" algn="l"/>
              </a:tabLst>
            </a:pPr>
            <a:r>
              <a:rPr lang="en-IN" sz="3200" b="1" spc="-10" dirty="0" smtClean="0">
                <a:latin typeface="Times New Roman" pitchFamily="18" charset="0"/>
                <a:cs typeface="Times New Roman" pitchFamily="18" charset="0"/>
              </a:rPr>
              <a:t>Study the s</a:t>
            </a:r>
            <a:r>
              <a:rPr sz="3200" b="1" spc="-10" smtClean="0">
                <a:latin typeface="Times New Roman" pitchFamily="18" charset="0"/>
                <a:cs typeface="Times New Roman" pitchFamily="18" charset="0"/>
              </a:rPr>
              <a:t>ymbols</a:t>
            </a:r>
            <a:endParaRPr lang="en-IN" sz="3200" b="1" spc="-10" dirty="0">
              <a:latin typeface="Times New Roman" pitchFamily="18" charset="0"/>
              <a:cs typeface="Times New Roman" pitchFamily="18" charset="0"/>
            </a:endParaRPr>
          </a:p>
          <a:p>
            <a:pPr marL="1280160" lvl="1" indent="-810260">
              <a:spcBef>
                <a:spcPts val="459"/>
              </a:spcBef>
              <a:buClr>
                <a:srgbClr val="000000"/>
              </a:buClr>
              <a:buFont typeface="Arial" pitchFamily="34" charset="0"/>
              <a:buChar char="•"/>
              <a:tabLst>
                <a:tab pos="1279525" algn="l"/>
                <a:tab pos="1280160" algn="l"/>
              </a:tabLst>
            </a:pPr>
            <a:r>
              <a:rPr sz="3200" b="1" spc="-5" smtClean="0">
                <a:latin typeface="Times New Roman" pitchFamily="18" charset="0"/>
                <a:cs typeface="Times New Roman" pitchFamily="18" charset="0"/>
              </a:rPr>
              <a:t>Connecting </a:t>
            </a:r>
            <a:r>
              <a:rPr sz="3200" b="1" spc="-5">
                <a:latin typeface="Times New Roman" pitchFamily="18" charset="0"/>
                <a:cs typeface="Times New Roman" pitchFamily="18" charset="0"/>
              </a:rPr>
              <a:t>the</a:t>
            </a:r>
            <a:r>
              <a:rPr sz="3200" b="1" spc="-5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b="1" spc="-5" smtClean="0">
                <a:latin typeface="Times New Roman" pitchFamily="18" charset="0"/>
                <a:cs typeface="Times New Roman" pitchFamily="18" charset="0"/>
              </a:rPr>
              <a:t>symbols</a:t>
            </a:r>
            <a:endParaRPr lang="en-IN" sz="3200" b="1" spc="-5" dirty="0" smtClean="0">
              <a:latin typeface="Times New Roman" pitchFamily="18" charset="0"/>
              <a:cs typeface="Times New Roman" pitchFamily="18" charset="0"/>
            </a:endParaRPr>
          </a:p>
          <a:p>
            <a:pPr marL="1280160" lvl="1" indent="-810260">
              <a:spcBef>
                <a:spcPts val="459"/>
              </a:spcBef>
              <a:buClr>
                <a:srgbClr val="000000"/>
              </a:buClr>
              <a:buFont typeface="Arial" pitchFamily="34" charset="0"/>
              <a:buChar char="•"/>
              <a:tabLst>
                <a:tab pos="1279525" algn="l"/>
                <a:tab pos="1280160" algn="l"/>
              </a:tabLst>
            </a:pPr>
            <a:r>
              <a:rPr sz="3200" b="1" smtClean="0">
                <a:latin typeface="Times New Roman" pitchFamily="18" charset="0"/>
                <a:cs typeface="Times New Roman" pitchFamily="18" charset="0"/>
              </a:rPr>
              <a:t>Interpreting a</a:t>
            </a:r>
            <a:r>
              <a:rPr sz="3200" b="1" spc="-45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b="1" smtClean="0">
                <a:latin typeface="Times New Roman" pitchFamily="18" charset="0"/>
                <a:cs typeface="Times New Roman" pitchFamily="18" charset="0"/>
              </a:rPr>
              <a:t>pedigree</a:t>
            </a:r>
            <a:endParaRPr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1325563"/>
          </a:xfrm>
        </p:spPr>
        <p:txBody>
          <a:bodyPr/>
          <a:lstStyle/>
          <a:p>
            <a:r>
              <a:rPr lang="en-US"/>
              <a:t>Quick Review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58938"/>
            <a:ext cx="7696200" cy="3657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600"/>
              <a:t>Genotype = what </a:t>
            </a:r>
            <a:r>
              <a:rPr lang="en-US" sz="2600" u="sng"/>
              <a:t>genes</a:t>
            </a:r>
            <a:r>
              <a:rPr lang="en-US" sz="2600"/>
              <a:t> someone has </a:t>
            </a:r>
          </a:p>
          <a:p>
            <a:pPr>
              <a:lnSpc>
                <a:spcPct val="90000"/>
              </a:lnSpc>
            </a:pPr>
            <a:r>
              <a:rPr lang="en-US" sz="2600"/>
              <a:t>Genes are usually represented by a letter, a capital letter for the dominant trait, a small case for the recessive.</a:t>
            </a:r>
          </a:p>
          <a:p>
            <a:pPr>
              <a:lnSpc>
                <a:spcPct val="90000"/>
              </a:lnSpc>
            </a:pPr>
            <a:r>
              <a:rPr lang="en-US" sz="2600"/>
              <a:t>Example: Tongue Rolling is dominant, so we use </a:t>
            </a:r>
            <a:r>
              <a:rPr lang="en-US" sz="2600" u="sng"/>
              <a:t>R</a:t>
            </a:r>
            <a:r>
              <a:rPr lang="en-US" sz="2600"/>
              <a:t> to represent the tongue rolling</a:t>
            </a:r>
          </a:p>
          <a:p>
            <a:pPr>
              <a:lnSpc>
                <a:spcPct val="90000"/>
              </a:lnSpc>
            </a:pPr>
            <a:r>
              <a:rPr lang="en-US" sz="2600"/>
              <a:t>Inablility to roll your tongue is recessive so we use </a:t>
            </a:r>
            <a:r>
              <a:rPr lang="en-US" sz="2600" u="sng"/>
              <a:t>r</a:t>
            </a:r>
            <a:r>
              <a:rPr lang="en-US" sz="2600"/>
              <a:t> to represent the non-rolling gene</a:t>
            </a:r>
          </a:p>
          <a:p>
            <a:pPr>
              <a:lnSpc>
                <a:spcPct val="90000"/>
              </a:lnSpc>
            </a:pPr>
            <a:r>
              <a:rPr lang="en-US" sz="2600"/>
              <a:t>For every trait, you get a gene from each parent</a:t>
            </a:r>
          </a:p>
          <a:p>
            <a:pPr>
              <a:lnSpc>
                <a:spcPct val="90000"/>
              </a:lnSpc>
            </a:pPr>
            <a:endParaRPr lang="en-US" sz="2600"/>
          </a:p>
          <a:p>
            <a:pPr>
              <a:lnSpc>
                <a:spcPct val="90000"/>
              </a:lnSpc>
            </a:pPr>
            <a:endParaRPr lang="en-US" sz="2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2" name="Rectangle 4"/>
          <p:cNvSpPr>
            <a:spLocks noGrp="1" noChangeArrowheads="1"/>
          </p:cNvSpPr>
          <p:nvPr>
            <p:ph type="title"/>
          </p:nvPr>
        </p:nvSpPr>
        <p:spPr>
          <a:xfrm>
            <a:off x="1219200" y="228600"/>
            <a:ext cx="6870700" cy="1050925"/>
          </a:xfrm>
        </p:spPr>
        <p:txBody>
          <a:bodyPr/>
          <a:lstStyle/>
          <a:p>
            <a:r>
              <a:rPr lang="en-US" sz="4000" dirty="0"/>
              <a:t>Genotypes and Phenotypes</a:t>
            </a:r>
          </a:p>
        </p:txBody>
      </p:sp>
      <p:sp>
        <p:nvSpPr>
          <p:cNvPr id="94213" name="Rectangle 5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04800" y="1447800"/>
            <a:ext cx="4343400" cy="365760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en-US" sz="2800" dirty="0"/>
              <a:t>Mom and Dad are </a:t>
            </a:r>
            <a:r>
              <a:rPr lang="en-US" sz="2800" dirty="0" err="1"/>
              <a:t>Rr</a:t>
            </a:r>
            <a:r>
              <a:rPr lang="en-US" sz="2800" dirty="0"/>
              <a:t>-that is their </a:t>
            </a:r>
            <a:r>
              <a:rPr lang="en-US" sz="2800" u="sng" dirty="0"/>
              <a:t>genotype</a:t>
            </a:r>
            <a:r>
              <a:rPr lang="en-US" sz="2800" dirty="0"/>
              <a:t>, they can also be described as </a:t>
            </a:r>
            <a:r>
              <a:rPr lang="en-US" sz="2800" u="sng" dirty="0"/>
              <a:t>heterozygous</a:t>
            </a:r>
            <a:r>
              <a:rPr lang="en-US" sz="2800" dirty="0"/>
              <a:t>-they have 1 of each gene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en-US" sz="2800" dirty="0"/>
              <a:t>What is their PHENOTYPE? (Roller or non-roller?)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The youngest son has a genotype of </a:t>
            </a:r>
            <a:r>
              <a:rPr lang="en-US" sz="2800" dirty="0" err="1"/>
              <a:t>rr</a:t>
            </a:r>
            <a:r>
              <a:rPr lang="en-US" sz="2800" dirty="0"/>
              <a:t>-he is </a:t>
            </a:r>
            <a:r>
              <a:rPr lang="en-US" sz="2800" u="sng" dirty="0"/>
              <a:t>Homozygous recessive</a:t>
            </a:r>
            <a:r>
              <a:rPr lang="en-US" sz="2800" dirty="0"/>
              <a:t>-2 copies of the recessive gene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His phenotype?</a:t>
            </a:r>
          </a:p>
        </p:txBody>
      </p:sp>
      <p:pic>
        <p:nvPicPr>
          <p:cNvPr id="94215" name="Picture 10" descr="0026"/>
          <p:cNvPicPr>
            <a:picLocks noGrp="1" noChangeAspect="1" noChangeArrowheads="1"/>
          </p:cNvPicPr>
          <p:nvPr>
            <p:ph type="body" sz="half" idx="2"/>
          </p:nvPr>
        </p:nvPicPr>
        <p:blipFill>
          <a:blip r:embed="rId2" cstate="print"/>
          <a:srcRect l="4320"/>
          <a:stretch>
            <a:fillRect/>
          </a:stretch>
        </p:blipFill>
        <p:spPr>
          <a:xfrm>
            <a:off x="4829175" y="2133600"/>
            <a:ext cx="4314825" cy="3019425"/>
          </a:xfrm>
          <a:noFill/>
          <a:ln/>
        </p:spPr>
      </p:pic>
      <p:sp>
        <p:nvSpPr>
          <p:cNvPr id="94216" name="WordArt 20"/>
          <p:cNvSpPr>
            <a:spLocks noChangeArrowheads="1" noChangeShapeType="1" noTextEdit="1"/>
          </p:cNvSpPr>
          <p:nvPr/>
        </p:nvSpPr>
        <p:spPr bwMode="auto">
          <a:xfrm>
            <a:off x="4694238" y="3373438"/>
            <a:ext cx="285750" cy="3143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IN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Rr</a:t>
            </a:r>
          </a:p>
        </p:txBody>
      </p:sp>
      <p:sp>
        <p:nvSpPr>
          <p:cNvPr id="94217" name="WordArt 21"/>
          <p:cNvSpPr>
            <a:spLocks noChangeArrowheads="1" noChangeShapeType="1" noTextEdit="1"/>
          </p:cNvSpPr>
          <p:nvPr/>
        </p:nvSpPr>
        <p:spPr bwMode="auto">
          <a:xfrm>
            <a:off x="8034338" y="3384550"/>
            <a:ext cx="285750" cy="3143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IN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Rr</a:t>
            </a:r>
          </a:p>
        </p:txBody>
      </p:sp>
      <p:sp>
        <p:nvSpPr>
          <p:cNvPr id="94218" name="WordArt 22"/>
          <p:cNvSpPr>
            <a:spLocks noChangeArrowheads="1" noChangeShapeType="1" noTextEdit="1"/>
          </p:cNvSpPr>
          <p:nvPr/>
        </p:nvSpPr>
        <p:spPr bwMode="auto">
          <a:xfrm>
            <a:off x="5181600" y="5181600"/>
            <a:ext cx="285750" cy="3143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IN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Rr</a:t>
            </a:r>
            <a:endParaRPr lang="en-IN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Arial Black"/>
            </a:endParaRPr>
          </a:p>
        </p:txBody>
      </p:sp>
      <p:sp>
        <p:nvSpPr>
          <p:cNvPr id="94219" name="WordArt 23"/>
          <p:cNvSpPr>
            <a:spLocks noChangeArrowheads="1" noChangeShapeType="1" noTextEdit="1"/>
          </p:cNvSpPr>
          <p:nvPr/>
        </p:nvSpPr>
        <p:spPr bwMode="auto">
          <a:xfrm>
            <a:off x="6172200" y="5181600"/>
            <a:ext cx="285750" cy="3143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IN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Rr</a:t>
            </a:r>
            <a:endParaRPr lang="en-IN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Arial Black"/>
            </a:endParaRPr>
          </a:p>
        </p:txBody>
      </p:sp>
      <p:sp>
        <p:nvSpPr>
          <p:cNvPr id="94220" name="WordArt 24"/>
          <p:cNvSpPr>
            <a:spLocks noChangeArrowheads="1" noChangeShapeType="1" noTextEdit="1"/>
          </p:cNvSpPr>
          <p:nvPr/>
        </p:nvSpPr>
        <p:spPr bwMode="auto">
          <a:xfrm>
            <a:off x="7239000" y="5181600"/>
            <a:ext cx="285750" cy="3143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IN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Rr</a:t>
            </a:r>
            <a:endParaRPr lang="en-IN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Arial Black"/>
            </a:endParaRPr>
          </a:p>
        </p:txBody>
      </p:sp>
      <p:sp>
        <p:nvSpPr>
          <p:cNvPr id="94221" name="WordArt 25"/>
          <p:cNvSpPr>
            <a:spLocks noChangeArrowheads="1" noChangeShapeType="1" noTextEdit="1"/>
          </p:cNvSpPr>
          <p:nvPr/>
        </p:nvSpPr>
        <p:spPr bwMode="auto">
          <a:xfrm>
            <a:off x="8458200" y="5181600"/>
            <a:ext cx="209550" cy="3143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IN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rr</a:t>
            </a:r>
            <a:endParaRPr lang="en-IN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Arial Black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924800" cy="695960"/>
          </a:xfrm>
        </p:spPr>
        <p:txBody>
          <a:bodyPr/>
          <a:lstStyle/>
          <a:p>
            <a:r>
              <a:rPr lang="en-GB" dirty="0"/>
              <a:t>What is a pedigree chart?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1" y="1671638"/>
            <a:ext cx="7570788" cy="4154984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GB" sz="3000" dirty="0" smtClean="0"/>
              <a:t> Pedigree </a:t>
            </a:r>
            <a:r>
              <a:rPr lang="en-GB" sz="3000" dirty="0"/>
              <a:t>charts show a record of the family of an </a:t>
            </a:r>
            <a:r>
              <a:rPr lang="en-GB" sz="3000" dirty="0" smtClean="0"/>
              <a:t>individual</a:t>
            </a:r>
          </a:p>
          <a:p>
            <a:pPr>
              <a:buFont typeface="Arial" pitchFamily="34" charset="0"/>
              <a:buChar char="•"/>
            </a:pPr>
            <a:endParaRPr lang="en-GB" sz="3000" dirty="0"/>
          </a:p>
          <a:p>
            <a:pPr>
              <a:buFont typeface="Arial" pitchFamily="34" charset="0"/>
              <a:buChar char="•"/>
            </a:pPr>
            <a:r>
              <a:rPr lang="en-GB" sz="3000" dirty="0" smtClean="0"/>
              <a:t> They </a:t>
            </a:r>
            <a:r>
              <a:rPr lang="en-GB" sz="3000" dirty="0"/>
              <a:t>can be used to study the transmission of a hereditary </a:t>
            </a:r>
            <a:r>
              <a:rPr lang="en-GB" sz="3000" dirty="0" smtClean="0"/>
              <a:t>condition</a:t>
            </a:r>
          </a:p>
          <a:p>
            <a:pPr>
              <a:buFont typeface="Arial" pitchFamily="34" charset="0"/>
              <a:buChar char="•"/>
            </a:pPr>
            <a:endParaRPr lang="en-GB" sz="3000" dirty="0"/>
          </a:p>
          <a:p>
            <a:pPr>
              <a:buFont typeface="Arial" pitchFamily="34" charset="0"/>
              <a:buChar char="•"/>
            </a:pPr>
            <a:r>
              <a:rPr lang="en-GB" sz="3000" dirty="0" smtClean="0"/>
              <a:t> They </a:t>
            </a:r>
            <a:r>
              <a:rPr lang="en-GB" sz="3000" dirty="0"/>
              <a:t>are particularly useful when there are large families and a good family record over several generations.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6870700" cy="973138"/>
          </a:xfrm>
        </p:spPr>
        <p:txBody>
          <a:bodyPr/>
          <a:lstStyle/>
          <a:p>
            <a:r>
              <a:rPr lang="en-GB"/>
              <a:t>Studying human genetics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19200"/>
            <a:ext cx="8077200" cy="4985980"/>
          </a:xfrm>
        </p:spPr>
        <p:txBody>
          <a:bodyPr/>
          <a:lstStyle/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en-GB" sz="3000" dirty="0" smtClean="0"/>
              <a:t> Pedigree </a:t>
            </a:r>
            <a:r>
              <a:rPr lang="en-GB" sz="3000" dirty="0"/>
              <a:t>charts offer an ethical way of studying human genetics (Because you cannot make certain individuals breed in order to study genetics</a:t>
            </a:r>
            <a:r>
              <a:rPr lang="en-GB" sz="3000" dirty="0" smtClean="0"/>
              <a:t>.)</a:t>
            </a:r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endParaRPr lang="en-GB" sz="3000" dirty="0"/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en-GB" sz="3000" dirty="0" smtClean="0"/>
              <a:t> Today </a:t>
            </a:r>
            <a:r>
              <a:rPr lang="en-GB" sz="3000" dirty="0"/>
              <a:t>genetic engineering has new tools to offer to doctors studying genetic diseases </a:t>
            </a:r>
            <a:endParaRPr lang="en-GB" sz="3000" dirty="0" smtClean="0"/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endParaRPr lang="en-GB" sz="3000" dirty="0"/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en-GB" sz="3000" dirty="0" smtClean="0"/>
              <a:t> A </a:t>
            </a:r>
            <a:r>
              <a:rPr lang="en-GB" sz="3000" dirty="0"/>
              <a:t>genetic counsellor will still use pedigree charts to help determine the distribution of a disease in an affected family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</TotalTime>
  <Words>1146</Words>
  <Application>Microsoft Office PowerPoint</Application>
  <PresentationFormat>On-screen Show (4:3)</PresentationFormat>
  <Paragraphs>203</Paragraphs>
  <Slides>37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Office Theme</vt:lpstr>
      <vt:lpstr>Pedigree Charts</vt:lpstr>
      <vt:lpstr>COMPETENCY </vt:lpstr>
      <vt:lpstr>INTEGRATION </vt:lpstr>
      <vt:lpstr>Specific learning objective</vt:lpstr>
      <vt:lpstr>Objectives  </vt:lpstr>
      <vt:lpstr>Quick Review</vt:lpstr>
      <vt:lpstr>Genotypes and Phenotypes</vt:lpstr>
      <vt:lpstr>What is a pedigree chart?</vt:lpstr>
      <vt:lpstr>Studying human genetics</vt:lpstr>
      <vt:lpstr>Symbols used in pedigree charts </vt:lpstr>
      <vt:lpstr>Symbols </vt:lpstr>
      <vt:lpstr>PowerPoint Presentation</vt:lpstr>
      <vt:lpstr>PowerPoint Presentation</vt:lpstr>
      <vt:lpstr>Organising the pedigree chart</vt:lpstr>
      <vt:lpstr>Organising the pedigree chart</vt:lpstr>
      <vt:lpstr>Connecting Pedigree Symbols</vt:lpstr>
      <vt:lpstr>Connecting Pedigree Symbols</vt:lpstr>
      <vt:lpstr>Example</vt:lpstr>
      <vt:lpstr>Symbols in a Pedigree Chart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Interpreting a Pedigree Chart</vt:lpstr>
      <vt:lpstr>Example of Pedigree Charts</vt:lpstr>
      <vt:lpstr>Answer</vt:lpstr>
      <vt:lpstr>Interpreting a Pedigree Chart</vt:lpstr>
      <vt:lpstr>Example of Pedigree Charts</vt:lpstr>
      <vt:lpstr>Answer</vt:lpstr>
      <vt:lpstr>Example of Pedigree Charts</vt:lpstr>
      <vt:lpstr>Answer</vt:lpstr>
      <vt:lpstr>Summary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Pedigrees</dc:title>
  <dc:creator>science</dc:creator>
  <cp:lastModifiedBy>Admin</cp:lastModifiedBy>
  <cp:revision>18</cp:revision>
  <dcterms:created xsi:type="dcterms:W3CDTF">2020-04-13T06:17:45Z</dcterms:created>
  <dcterms:modified xsi:type="dcterms:W3CDTF">2024-11-26T05:37:18Z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2008-08-25T00:00:00Z</vt:filetime>
  </property>
  <property fmtid="{D5CDD505-2E9C-101B-9397-08002B2CF9AE}" pid="3" name="Creator">
    <vt:lpwstr>Impress</vt:lpwstr>
  </property>
  <property fmtid="{D5CDD505-2E9C-101B-9397-08002B2CF9AE}" pid="4" name="LastSaved">
    <vt:filetime>2008-08-25T00:00:00Z</vt:filetime>
  </property>
</Properties>
</file>