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58" r:id="rId5"/>
    <p:sldId id="260" r:id="rId6"/>
    <p:sldId id="261" r:id="rId7"/>
    <p:sldId id="300" r:id="rId8"/>
    <p:sldId id="301" r:id="rId9"/>
    <p:sldId id="302" r:id="rId10"/>
    <p:sldId id="262" r:id="rId11"/>
    <p:sldId id="263" r:id="rId12"/>
    <p:sldId id="264" r:id="rId13"/>
    <p:sldId id="304" r:id="rId14"/>
    <p:sldId id="303" r:id="rId15"/>
    <p:sldId id="265" r:id="rId16"/>
    <p:sldId id="266" r:id="rId17"/>
    <p:sldId id="267" r:id="rId18"/>
    <p:sldId id="268" r:id="rId19"/>
    <p:sldId id="269" r:id="rId20"/>
    <p:sldId id="270" r:id="rId21"/>
    <p:sldId id="305" r:id="rId22"/>
    <p:sldId id="271" r:id="rId23"/>
    <p:sldId id="274" r:id="rId24"/>
    <p:sldId id="272" r:id="rId25"/>
    <p:sldId id="306" r:id="rId26"/>
    <p:sldId id="276" r:id="rId27"/>
    <p:sldId id="308" r:id="rId28"/>
    <p:sldId id="316" r:id="rId29"/>
    <p:sldId id="277" r:id="rId30"/>
    <p:sldId id="278" r:id="rId31"/>
    <p:sldId id="279" r:id="rId32"/>
    <p:sldId id="280" r:id="rId33"/>
    <p:sldId id="281" r:id="rId34"/>
    <p:sldId id="288" r:id="rId35"/>
    <p:sldId id="298" r:id="rId36"/>
    <p:sldId id="299" r:id="rId37"/>
    <p:sldId id="323" r:id="rId38"/>
    <p:sldId id="283" r:id="rId39"/>
    <p:sldId id="307" r:id="rId40"/>
    <p:sldId id="284" r:id="rId41"/>
    <p:sldId id="313" r:id="rId42"/>
    <p:sldId id="287" r:id="rId43"/>
    <p:sldId id="314" r:id="rId44"/>
    <p:sldId id="296" r:id="rId45"/>
    <p:sldId id="289" r:id="rId46"/>
    <p:sldId id="309" r:id="rId47"/>
    <p:sldId id="291" r:id="rId48"/>
    <p:sldId id="310" r:id="rId49"/>
    <p:sldId id="311" r:id="rId50"/>
    <p:sldId id="322" r:id="rId51"/>
    <p:sldId id="294" r:id="rId52"/>
    <p:sldId id="312" r:id="rId53"/>
    <p:sldId id="317" r:id="rId54"/>
    <p:sldId id="318" r:id="rId55"/>
    <p:sldId id="319" r:id="rId56"/>
    <p:sldId id="320" r:id="rId57"/>
    <p:sldId id="32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1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3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1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3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9C89-E36B-4896-982D-1A4678AEFC3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3D05-588E-4C06-B927-D73A2A30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DIGESTIVE SYSTEM</a:t>
            </a:r>
          </a:p>
        </p:txBody>
      </p:sp>
    </p:spTree>
    <p:extLst>
      <p:ext uri="{BB962C8B-B14F-4D97-AF65-F5344CB8AC3E}">
        <p14:creationId xmlns:p14="http://schemas.microsoft.com/office/powerpoint/2010/main" val="3220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FUNCTIONS OF 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1Ingestion : involves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Placing the food into the mouth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Chewing the food in smaller pieces (mastication)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Moistening the food with salivary secretions.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Swallowing the food (deglutition)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 Digestion: The process of breaking down complex food molecules into their basic constituent molecules/ component molecules.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3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FUNCTIONS OF 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 Absorption: The simple molecules resulting from digestion is transported from GIT to the circulation.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4 Egestion: The undigested food ,along with various secretions ,sloughed-off epithelial cells from GIT pass into rectum &amp;constitute the feces is eliminated through anus (defecation)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5 Immune Function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6 Blood reservoir function of splanchnic circulation</a:t>
            </a:r>
          </a:p>
        </p:txBody>
      </p:sp>
    </p:spTree>
    <p:extLst>
      <p:ext uri="{BB962C8B-B14F-4D97-AF65-F5344CB8AC3E}">
        <p14:creationId xmlns:p14="http://schemas.microsoft.com/office/powerpoint/2010/main" val="144438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lita\Downloads\20240401_141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48" y="228600"/>
            <a:ext cx="4961504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4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lita\Downloads\20240401_141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67" y="228600"/>
            <a:ext cx="518066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4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lita\Downloads\20240401_141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14" y="152400"/>
            <a:ext cx="554237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5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ORGANIZATION OF STRUCTURE OF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general organization of GIT consist of following layers from outside inwards: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 Serous layer /Serosa: consist of thin layer of connective tissue covered with layer of squamous epithelial cells.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 The longitudinal smooth muscle layer: contraction leads to ↓ in length of segment of  GIT.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ORGANIZATION OF STRUCTURE OF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 The circular smooth muscle layer: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contraction leads to ↓ in diameter of lumen  of that segment of GIT.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Both muscle layer→ mixing&amp; forward propulsion of contents of GIT.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4 The sub mucous layer : consist of loose connective tissue , nerves , blood vessels &amp; lymphatic.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Muscularis mucosae : thin layer of smooth muscle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0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ORGANIZATION OF STRUCTURE OF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5 The mucous layer: lined by epithelium. Stroma contains: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Glands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Lamina propria: layer of connective tissue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New folder\New folder 1\SKM_C224e24033001230_Pag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2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ELECTRICAL ACTIVITY OF GI SMOOTH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Basic Electrical Rhythm- Spontaneous rhythmic fluctuations in resting membrane potential between -65 and  -45mv. Also called as ‘slow waves’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Location- Smooth muscle of GI tract except in esophagus and proximal portion of stomach.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Initiated by- Interstitial Cells of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Cajal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stellate pacemaker cells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Frequency- 3to 12/minute;4 in body of stomach,12 in duodenum , 8/9 in terminal ileum,2 in cecum ,6 in sigmoid colon.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Function – determines the rhythm of smooth muscle contraction.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8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Competency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 observable ability of a health professional integrating multiple components such as knowledge , skills , values and attitudes.</a:t>
            </a:r>
          </a:p>
          <a:p>
            <a:pPr marL="0" indent="0">
              <a:buNone/>
            </a:pP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Competency  PY 4.1 (Core)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Describe the functional anatomy of digestive system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2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ELECTRICAL ACTIVITY OF GI SMOOTH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Spike Potential :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True action potentials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Occur spontaneously when RMP is  more positive then -45mv.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Duration-10 to 20 milliseconds.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Genesis-Depolarization due to calcium-sodium channels.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Function- Responsible for contraction of smooth muscle</a:t>
            </a:r>
          </a:p>
        </p:txBody>
      </p:sp>
    </p:spTree>
    <p:extLst>
      <p:ext uri="{BB962C8B-B14F-4D97-AF65-F5344CB8AC3E}">
        <p14:creationId xmlns:p14="http://schemas.microsoft.com/office/powerpoint/2010/main" val="163932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New folder\New folder 1\SKM_C224e24033001230_Pag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3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Factors : depolarization ,hyperpolarization</a:t>
            </a:r>
          </a:p>
        </p:txBody>
      </p:sp>
    </p:spTree>
    <p:extLst>
      <p:ext uri="{BB962C8B-B14F-4D97-AF65-F5344CB8AC3E}">
        <p14:creationId xmlns:p14="http://schemas.microsoft.com/office/powerpoint/2010/main" val="2314147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ELECTRICAL ACTIVITY OF GI SMOOTH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Factors responsible for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Depolarization: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Stretch of the muscle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Acetylcholine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Parasympathetic stimulation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GI hormones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Hyperpolarization: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Norepinephrine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Sympathetic stimulation</a:t>
            </a:r>
          </a:p>
        </p:txBody>
      </p:sp>
    </p:spTree>
    <p:extLst>
      <p:ext uri="{BB962C8B-B14F-4D97-AF65-F5344CB8AC3E}">
        <p14:creationId xmlns:p14="http://schemas.microsoft.com/office/powerpoint/2010/main" val="3469906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MIGRATING MOTOR COMPLEX(MMC)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MMC- modified electrical &amp; motor activity in GI smooth muscle during fasting ,between periods of digestion.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Marked by Three phases: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Phase I –Quiescent phase. No spike potential ,No contractions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Phase II-Irregular electrical &amp; motor activity. Irregular spike potential &amp; Irregular contractions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Phase III – Regular spike potentials&amp; Regular contractions</a:t>
            </a:r>
          </a:p>
        </p:txBody>
      </p:sp>
    </p:spTree>
    <p:extLst>
      <p:ext uri="{BB962C8B-B14F-4D97-AF65-F5344CB8AC3E}">
        <p14:creationId xmlns:p14="http://schemas.microsoft.com/office/powerpoint/2010/main" val="3040559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MIGRATING MOTOR COMPLEX(MMC)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Rate&amp; Frequency-Migrate aborally at a rate of  5cm/minute. Intervals of 90-100 minutes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Function: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↑ Gastric, bile &amp; Pancreatic secretions during each MMC.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Clear the stomach&amp; small intestine of luminal contents in preparation of next meal.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Disappear with ingestion of food with return to peristalsis, BER &amp; spike potential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4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New folder\New folder 1\SKM_C224e24033001230_Pag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03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ENTERIC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The nervous system of GI tract.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Begins in esophagus &amp; ends in rectum.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Made up of 100 million neurons 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Consist of two plexuses: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1Outer plexus-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Myenteric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plexus/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Auerbach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plexus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Located between longitudinal and circular muscle layer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Innervates the longitudinal &amp; circular smooth muscle and is concerned with motor control</a:t>
            </a:r>
          </a:p>
        </p:txBody>
      </p:sp>
    </p:spTree>
    <p:extLst>
      <p:ext uri="{BB962C8B-B14F-4D97-AF65-F5344CB8AC3E}">
        <p14:creationId xmlns:p14="http://schemas.microsoft.com/office/powerpoint/2010/main" val="3170662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New folder\New folder 3\SKM_C224e24033102450_P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16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New folder\New folder 1\SKM_C224e24033001230_Pag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33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ENTERIC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 Inner Plexus- Meissner Plexus/ sub mucosal Plexus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Located in sub mucosa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Functions-Innervates the glandular epithelium ,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intestinal endocrine cells and sub mucosal blood vessels and thus controls intestinal secretions.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Sensory fibers from GI gut wall go to: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Both plexuses , prevertebral ganglia of SNS , spinal cord , in Vagus nerve to brain stem.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7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            LEARNING OBJECTIVES 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 education, 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learning objectives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are brief statements that describe what students will be expected to learn by the end of school year, course, unit, lesson, project, or class period.</a:t>
            </a:r>
          </a:p>
        </p:txBody>
      </p:sp>
    </p:spTree>
    <p:extLst>
      <p:ext uri="{BB962C8B-B14F-4D97-AF65-F5344CB8AC3E}">
        <p14:creationId xmlns:p14="http://schemas.microsoft.com/office/powerpoint/2010/main" val="888197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ENTERIC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Neurotransmitter secreted 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Acetylcholine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Norepinephrine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Serotonin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Dopamine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Substance P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Vasoactive Intestinal Peptide(VIP)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Somatostatin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Bombesin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85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EXTRINSIC  INNERVATION OF ENTERIC NERVOUS SYSTEM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By Autonomic nervous system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Parasympathetic by: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Vagus – Gastric &amp; intestinal glands , smooth muscle of GIT up to junction between proximal 2/3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rd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&amp; distal 1/3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rd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of colon.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Pelvic sacral nerves –rest of large intestine.</a:t>
            </a:r>
          </a:p>
        </p:txBody>
      </p:sp>
    </p:spTree>
    <p:extLst>
      <p:ext uri="{BB962C8B-B14F-4D97-AF65-F5344CB8AC3E}">
        <p14:creationId xmlns:p14="http://schemas.microsoft.com/office/powerpoint/2010/main" val="758180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EXTRINSIC  INNERVATION OF ENTERIC NERVOUS SYSTEM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Functions : Stimulates the GIT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↑ in motility &amp; tone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Relaxation of sphincters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↑ Secretions from stomach&amp; intestine.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71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EXTRINSIC  INNERVATION OF ENTERIC NERVOUS SYSTEM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Sympathetic : Inhibits the GIT.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Post ganglionic fibers from T6 to L2/L3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Functions: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↓in motility &amp; tone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Contraction of sphincters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↓Secretions from stomach&amp; intestine.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Vasoconstriction of blood vessels.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73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autonomic output to GIT is modulated by higher influences from limbic system&amp; cerebral cortex . Hence GI activity is affected by emotional factors.</a:t>
            </a:r>
          </a:p>
        </p:txBody>
      </p:sp>
    </p:spTree>
    <p:extLst>
      <p:ext uri="{BB962C8B-B14F-4D97-AF65-F5344CB8AC3E}">
        <p14:creationId xmlns:p14="http://schemas.microsoft.com/office/powerpoint/2010/main" val="3033627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GASTROINTESTINAL REFLEXES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Three type of GI reflexes that are essential for GI control: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 Reflexes that are  integrated entirely within the gut wall enteric nervous system. Control GI secretions, peristalsis ,mixing contractions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 Reflexes from gut to prevertebral sympathetic ganglia &amp; back to the GI tract.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e.g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Gastro colic reflex-distension of stomach by food initiates contraction of rectum &amp; desire to defecate.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Enterogastric reflex-distension of intestine leads to inhibition of gastric motility and  secretions.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Colono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-ileal reflex- Reflexes from colon to inhibit emptying of ileal contents into the colon.</a:t>
            </a:r>
          </a:p>
        </p:txBody>
      </p:sp>
    </p:spTree>
    <p:extLst>
      <p:ext uri="{BB962C8B-B14F-4D97-AF65-F5344CB8AC3E}">
        <p14:creationId xmlns:p14="http://schemas.microsoft.com/office/powerpoint/2010/main" val="341926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GASTROINTESTINAL REFLEXES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 Reflexes from GIT to spinal cord or brain stem &amp; back to the GIT.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e.g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Reflexes to control gastric motor &amp;secretory activity by way of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Vagus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Pain reflexes that cause general inhibition of entire GIT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Defecation reflex.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01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C617-CDC3-B489-8CB3-F040AF64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OTHER AUTONOMIC REFLEX THAT AFFECT BOWEL ACTIVITY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F1979-906C-482D-E227-FE7F0D02E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Peritoneal intestinal reflex- irritation of peritoneum(  as in peritonitis) inhibits the excitatory enteric nerves causing intestinal paralysis.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Reno-intestinal reflex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Vesico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-intestinal reflex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Inhibit intestinal activity as a result of kidney or bladder irritation.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11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SPLANCHNIC CIRCULATION / HEPATOMESENTERIC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Blood flow through the gut , spleen, pancreas &amp;liver.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GI System receives blood supply from 3 branches of aorta :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Coeliac axis – send arteries to liver , stomach &amp; spleen.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Superior mesenteric artery- supplies the pancreas , small intestine and part of large intestine.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Inferior mesenteric artery- supplies the remaining part of large intestine.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52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New folder\New folder 2\SKM_C224e24033102410_Pag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9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After studying this topic, the student is able to: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 Outline the terms Gastro-intestinal Tract (GIT)&amp; Digestive system.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 Enumerate  the structures comprising GI System.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 Enumerate the functions of digestive system.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4 Describe the organization of structures that make up the wall of GI Tract.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5 Discuss the electrical activity of GI smooth muscle.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6 Explain the Enteric Nervous System with the help of a diagram.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7 Discuss the blood supply to digestive system.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8 Describe the immunology of GI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45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SPLANCHNIC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All blood that leaves the GI tract ,spleen and pancreas is drained by portal vein which carries it to liver &amp; from liver via hepatic veins to IVC.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37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lita\Downloads\20240406_162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37" y="381000"/>
            <a:ext cx="62935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16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SPLANCHNIC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Intestinal Circulation: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Supplied by series of parallel circulation via branches of superior and inferior mesenteric arteries.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Presence of Extensive anastomosis.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Blood flow in mucosa greater then that to rest of the intestinal wall 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Capable of extensive auto regulation.</a:t>
            </a:r>
          </a:p>
        </p:txBody>
      </p:sp>
    </p:spTree>
    <p:extLst>
      <p:ext uri="{BB962C8B-B14F-4D97-AF65-F5344CB8AC3E}">
        <p14:creationId xmlns:p14="http://schemas.microsoft.com/office/powerpoint/2010/main" val="1004072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lita\Downloads\20240408_192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2" y="304800"/>
            <a:ext cx="851703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35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 6.2.5 p352 </a:t>
            </a:r>
            <a:r>
              <a:rPr lang="en-US" dirty="0" err="1"/>
              <a:t>RLBijlani</a:t>
            </a:r>
            <a:endParaRPr lang="en-US" dirty="0"/>
          </a:p>
        </p:txBody>
      </p:sp>
      <p:pic>
        <p:nvPicPr>
          <p:cNvPr id="1026" name="Picture 2" descr="C:\Users\lalita\Downloads\20240401_142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220"/>
            <a:ext cx="8458200" cy="63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19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SPLANCHNIC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Intestinal Circulation: Countercurrent blood flow in the Villus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arterial inflow into villus&amp; outflow of villus in close proximity,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run parallel 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  opposite direction.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Due to this :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80% of oxygen diffuses directly from the arteriole to venule without being carried to the tip of the villus</a:t>
            </a:r>
          </a:p>
        </p:txBody>
      </p:sp>
    </p:spTree>
    <p:extLst>
      <p:ext uri="{BB962C8B-B14F-4D97-AF65-F5344CB8AC3E}">
        <p14:creationId xmlns:p14="http://schemas.microsoft.com/office/powerpoint/2010/main" val="2575584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New folder\New folder 3\SKM_C224e24033102450_Pag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15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26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SPLANCHNIC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Under normal conditions- shunting of oxygen is not harmful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 circulatory shock →↓blood flow to gut ,the oxygen deficit to the tip of villus→ ischemic damage.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Many disease state ,they become blunted →↓ intestinal absorptive capacity.</a:t>
            </a:r>
          </a:p>
        </p:txBody>
      </p:sp>
    </p:spTree>
    <p:extLst>
      <p:ext uri="{BB962C8B-B14F-4D97-AF65-F5344CB8AC3E}">
        <p14:creationId xmlns:p14="http://schemas.microsoft.com/office/powerpoint/2010/main" val="3086713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SPLANCHNIC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Splenic circulation 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Splenic artery ,branch of coeliac trunk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200 ml of blood/minute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Spleen serves as reservoir of blood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Constriction of splenic venous sinuses by sympathetic stimulation releases blood into circulation</a:t>
            </a:r>
          </a:p>
        </p:txBody>
      </p:sp>
    </p:spTree>
    <p:extLst>
      <p:ext uri="{BB962C8B-B14F-4D97-AF65-F5344CB8AC3E}">
        <p14:creationId xmlns:p14="http://schemas.microsoft.com/office/powerpoint/2010/main" val="2567550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SPLANCHNIC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Hepatic circulation :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Liver receives dual blood supply: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Hepatic artery (500ml )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Portal vein </a:t>
            </a:r>
            <a:r>
              <a:rPr lang="en-US" sz="2800">
                <a:latin typeface="Arial" pitchFamily="34" charset="0"/>
                <a:cs typeface="Arial" pitchFamily="34" charset="0"/>
              </a:rPr>
              <a:t>(1000ml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Hepatic &amp; Portal blood stream meets in the sinusoids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8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GASTRO-INTESTINAL TRACT&amp; 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GI Tract/Alimentary canal &amp; accessory organs of digestion(Salivary Glands , Liver , Gall Bladder &amp;Exocrine Pancreas)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                                   ↓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  Digestive system/Gastro-intestinal system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31493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lita\Downloads\20240406_162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37" y="381000"/>
            <a:ext cx="62935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88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SPLANCHNIC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Factors affecting intestinal blood flow: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Nervous control of blood flow: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Sympathetic vasoconstrictor but shows auto regulatory escape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↑ intestinal blood flow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↑ GI activity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GI hormones-CCK ,VIP , Gastrin , secretin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↓O2 concentration in gut wall.</a:t>
            </a:r>
          </a:p>
        </p:txBody>
      </p:sp>
    </p:spTree>
    <p:extLst>
      <p:ext uri="{BB962C8B-B14F-4D97-AF65-F5344CB8AC3E}">
        <p14:creationId xmlns:p14="http://schemas.microsoft.com/office/powerpoint/2010/main" val="2149447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SPLANCHNIC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Nervous depression of GI blood flow when  other parts of body need extra blood- Reservoir function of splanchnic circulation</a:t>
            </a:r>
          </a:p>
        </p:txBody>
      </p:sp>
    </p:spTree>
    <p:extLst>
      <p:ext uri="{BB962C8B-B14F-4D97-AF65-F5344CB8AC3E}">
        <p14:creationId xmlns:p14="http://schemas.microsoft.com/office/powerpoint/2010/main" val="22196042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IMMUNOLOGY OF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1Saliva: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Lysozyme(bactericidal=destructive to bacteria 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Lactoferrin ( bacteriostatic= inhibiting growth of bacteria)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Dilutes the irritant food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Prevents injury to buccal mucosa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Kills pathogen due to highly acidic p H</a:t>
            </a:r>
          </a:p>
        </p:txBody>
      </p:sp>
    </p:spTree>
    <p:extLst>
      <p:ext uri="{BB962C8B-B14F-4D97-AF65-F5344CB8AC3E}">
        <p14:creationId xmlns:p14="http://schemas.microsoft.com/office/powerpoint/2010/main" val="2980160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IMMUNOLOGY OF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 Gut &amp; Immune system closely linked: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GALT- Gut associated lymphoid tissue –is a part of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MALT- Mucosal associated lymphoid tissue.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Immunological architecture of gut consist of: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Non hemopoietic cells –Epithelia , Paneth cells , Goblet cells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Hemopoietic cells- macrophages , dendritic cells, T cells, Plasma cells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Intestinal microbiota</a:t>
            </a:r>
          </a:p>
        </p:txBody>
      </p:sp>
    </p:spTree>
    <p:extLst>
      <p:ext uri="{BB962C8B-B14F-4D97-AF65-F5344CB8AC3E}">
        <p14:creationId xmlns:p14="http://schemas.microsoft.com/office/powerpoint/2010/main" val="4132941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IMMUNOLOGY OF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Epithelium- overlying Peyer’s patches have micro fold (M) cells- absorbs antigenic substances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Peyer’s Patches- aggregate of lymphoid tissue (T &amp;B lymphocytes)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Paneth cells –columnar cells located at the base of crypts of Lieberkuhn. Secrete defensins(antimicrobial peptides ,act by binding fungal &amp; bacterial membranes &amp;↑ membrane permeability)in response to bacterial products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Lamina Propria- consist of lymphocytes &amp; Plasma cells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607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IMMUNOLOGY OF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Plasma cells-secrete IgA antibody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Intestinal microbiota-has protective , metabolic , trophic, immunological functions</a:t>
            </a:r>
          </a:p>
        </p:txBody>
      </p:sp>
    </p:spTree>
    <p:extLst>
      <p:ext uri="{BB962C8B-B14F-4D97-AF65-F5344CB8AC3E}">
        <p14:creationId xmlns:p14="http://schemas.microsoft.com/office/powerpoint/2010/main" val="1354276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IMMUNOLOGY OF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Importance: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Prevents absorption of intestinal derived antigens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IgA check bacterial colonization by preventing adherence of bacteria to mucous membrane.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IgA causes bacteriolysis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IgA neutralizes bacterial toxins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Lymphocytes mount antigen specific cell mediated immunity.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alita\Downloads\20240401_142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11" y="304800"/>
            <a:ext cx="6036777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7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5897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3600" b="1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3600" b="1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/>
              <a:t>GI TRACT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/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UPPER GIT                  LOWER GIT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/>
              <a:t>		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2743200" y="2057400"/>
            <a:ext cx="1828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572000" y="2057400"/>
            <a:ext cx="1752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09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UPPER GIT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MOUTH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PHARYNX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OESOPHAGUS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STOMACH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LOWER GIT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INTESTINES 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ANUS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47449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1"/>
            <a:ext cx="8229600" cy="66294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INTESTINES:</a:t>
            </a:r>
          </a:p>
          <a:p>
            <a:pPr eaLnBrk="1" hangingPunct="1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SMALL INTESTINE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	DUODENUM (10”)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	JEJUNUM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	ILEUM	  (20feet/6m)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LARGE INTESTINE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CAECUM (appendix is attached)(2.5”)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COLON (ascending(5”), transverse(15”) ,        	descending colon(10”) &amp; sigmoid (10-15”)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	RECTUM(5”)&amp; ANAL CANAL(1.5”)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2" name="Right Brace 1"/>
          <p:cNvSpPr/>
          <p:nvPr/>
        </p:nvSpPr>
        <p:spPr>
          <a:xfrm>
            <a:off x="3048000" y="1981200"/>
            <a:ext cx="2286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93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1945</Words>
  <Application>Microsoft Office PowerPoint</Application>
  <PresentationFormat>On-screen Show (4:3)</PresentationFormat>
  <Paragraphs>262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Wingdings</vt:lpstr>
      <vt:lpstr>Office Theme</vt:lpstr>
      <vt:lpstr>DIGESTIVE SYSTEM</vt:lpstr>
      <vt:lpstr>PowerPoint Presentation</vt:lpstr>
      <vt:lpstr>PowerPoint Presentation</vt:lpstr>
      <vt:lpstr>LEARNING OBJECTIVES</vt:lpstr>
      <vt:lpstr>GASTRO-INTESTINAL TRACT&amp; DIGESTIVE SYSTEM</vt:lpstr>
      <vt:lpstr>PowerPoint Presentation</vt:lpstr>
      <vt:lpstr>PowerPoint Presentation</vt:lpstr>
      <vt:lpstr>PowerPoint Presentation</vt:lpstr>
      <vt:lpstr>PowerPoint Presentation</vt:lpstr>
      <vt:lpstr>FUNCTIONS OF DIGESTIVE SYSTEM</vt:lpstr>
      <vt:lpstr>FUNCTIONS OF DIGESTIVE SYSTEM</vt:lpstr>
      <vt:lpstr>PowerPoint Presentation</vt:lpstr>
      <vt:lpstr>PowerPoint Presentation</vt:lpstr>
      <vt:lpstr>PowerPoint Presentation</vt:lpstr>
      <vt:lpstr>ORGANIZATION OF STRUCTURE OF GIT</vt:lpstr>
      <vt:lpstr>ORGANIZATION OF STRUCTURE OF GIT</vt:lpstr>
      <vt:lpstr>ORGANIZATION OF STRUCTURE OF GIT</vt:lpstr>
      <vt:lpstr>PowerPoint Presentation</vt:lpstr>
      <vt:lpstr>ELECTRICAL ACTIVITY OF GI SMOOTH MUSCLE</vt:lpstr>
      <vt:lpstr>ELECTRICAL ACTIVITY OF GI SMOOTH MUSCLE</vt:lpstr>
      <vt:lpstr>PowerPoint Presentation</vt:lpstr>
      <vt:lpstr>ELECTRICAL ACTIVITY OF GI SMOOTH MUSCLE</vt:lpstr>
      <vt:lpstr>MIGRATING MOTOR COMPLEX(MMC)</vt:lpstr>
      <vt:lpstr>MIGRATING MOTOR COMPLEX(MMC)</vt:lpstr>
      <vt:lpstr>PowerPoint Presentation</vt:lpstr>
      <vt:lpstr>ENTERIC NERVOUS SYSTEM</vt:lpstr>
      <vt:lpstr>PowerPoint Presentation</vt:lpstr>
      <vt:lpstr>PowerPoint Presentation</vt:lpstr>
      <vt:lpstr>ENTERIC NERVOUS SYSTEM</vt:lpstr>
      <vt:lpstr>ENTERIC NERVOUS SYSTEM</vt:lpstr>
      <vt:lpstr> EXTRINSIC  INNERVATION OF ENTERIC NERVOUS SYSTEM </vt:lpstr>
      <vt:lpstr> EXTRINSIC  INNERVATION OF ENTERIC NERVOUS SYSTEM </vt:lpstr>
      <vt:lpstr> EXTRINSIC  INNERVATION OF ENTERIC NERVOUS SYSTEM </vt:lpstr>
      <vt:lpstr>PowerPoint Presentation</vt:lpstr>
      <vt:lpstr>GASTROINTESTINAL REFLEXES</vt:lpstr>
      <vt:lpstr>GASTROINTESTINAL REFLEXES</vt:lpstr>
      <vt:lpstr>OTHER AUTONOMIC REFLEX THAT AFFECT BOWEL ACTIVITY</vt:lpstr>
      <vt:lpstr>SPLANCHNIC CIRCULATION / HEPATOMESENTERIC CIRCULATION</vt:lpstr>
      <vt:lpstr>PowerPoint Presentation</vt:lpstr>
      <vt:lpstr>SPLANCHNIC CIRCULATION</vt:lpstr>
      <vt:lpstr>PowerPoint Presentation</vt:lpstr>
      <vt:lpstr>SPLANCHNIC CIRCULATION</vt:lpstr>
      <vt:lpstr>PowerPoint Presentation</vt:lpstr>
      <vt:lpstr>PowerPoint Presentation</vt:lpstr>
      <vt:lpstr>SPLANCHNIC CIRCULATION</vt:lpstr>
      <vt:lpstr>PowerPoint Presentation</vt:lpstr>
      <vt:lpstr>SPLANCHNIC CIRCULATION</vt:lpstr>
      <vt:lpstr>SPLANCHNIC CIRCULATION</vt:lpstr>
      <vt:lpstr>SPLANCHNIC CIRCULATION</vt:lpstr>
      <vt:lpstr>PowerPoint Presentation</vt:lpstr>
      <vt:lpstr>SPLANCHNIC CIRCULATION</vt:lpstr>
      <vt:lpstr>SPLANCHNIC CIRCULATION</vt:lpstr>
      <vt:lpstr>IMMUNOLOGY OF GIT</vt:lpstr>
      <vt:lpstr>IMMUNOLOGY OF GIT</vt:lpstr>
      <vt:lpstr>IMMUNOLOGY OF GIT</vt:lpstr>
      <vt:lpstr>IMMUNOLOGY OF GIT</vt:lpstr>
      <vt:lpstr>IMMUNOLOGY OF GIT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lalita</dc:creator>
  <cp:lastModifiedBy>drdeolalikar@gmail.com</cp:lastModifiedBy>
  <cp:revision>104</cp:revision>
  <dcterms:created xsi:type="dcterms:W3CDTF">2024-03-12T08:32:37Z</dcterms:created>
  <dcterms:modified xsi:type="dcterms:W3CDTF">2024-11-25T14:52:07Z</dcterms:modified>
</cp:coreProperties>
</file>