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5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8" r:id="rId13"/>
    <p:sldId id="265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6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457-8BD0-4C01-AF89-03FB20983CAF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215E-FAE3-4C2C-82A2-66D1D0E33D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18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457-8BD0-4C01-AF89-03FB20983CAF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215E-FAE3-4C2C-82A2-66D1D0E33D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6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457-8BD0-4C01-AF89-03FB20983CAF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215E-FAE3-4C2C-82A2-66D1D0E33D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13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457-8BD0-4C01-AF89-03FB20983CAF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215E-FAE3-4C2C-82A2-66D1D0E33D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30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457-8BD0-4C01-AF89-03FB20983CAF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215E-FAE3-4C2C-82A2-66D1D0E33D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906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457-8BD0-4C01-AF89-03FB20983CAF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215E-FAE3-4C2C-82A2-66D1D0E33D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673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457-8BD0-4C01-AF89-03FB20983CAF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215E-FAE3-4C2C-82A2-66D1D0E33D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12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457-8BD0-4C01-AF89-03FB20983CAF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215E-FAE3-4C2C-82A2-66D1D0E33D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887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457-8BD0-4C01-AF89-03FB20983CAF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215E-FAE3-4C2C-82A2-66D1D0E33D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71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457-8BD0-4C01-AF89-03FB20983CAF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215E-FAE3-4C2C-82A2-66D1D0E33D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85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457-8BD0-4C01-AF89-03FB20983CAF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2215E-FAE3-4C2C-82A2-66D1D0E33D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01457-8BD0-4C01-AF89-03FB20983CAF}" type="datetimeFigureOut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2215E-FAE3-4C2C-82A2-66D1D0E33D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72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828799"/>
          </a:xfrm>
        </p:spPr>
        <p:txBody>
          <a:bodyPr>
            <a:normAutofit fontScale="90000"/>
          </a:bodyPr>
          <a:lstStyle/>
          <a:p>
            <a:pPr marL="0" indent="0"/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r>
              <a:rPr lang="en-US" sz="3100" b="1" dirty="0">
                <a:latin typeface="Arial" pitchFamily="34" charset="0"/>
                <a:cs typeface="Arial" pitchFamily="34" charset="0"/>
              </a:rPr>
              <a:t> Competency  </a:t>
            </a:r>
            <a:br>
              <a:rPr lang="en-US" sz="3100" dirty="0">
                <a:latin typeface="Arial" pitchFamily="34" charset="0"/>
                <a:cs typeface="Arial" pitchFamily="34" charset="0"/>
              </a:rPr>
            </a:br>
            <a:r>
              <a:rPr lang="en-US" sz="3100" b="1" dirty="0">
                <a:latin typeface="Arial" pitchFamily="34" charset="0"/>
                <a:cs typeface="Arial" pitchFamily="34" charset="0"/>
              </a:rPr>
              <a:t>An observable ability of a health professional integrating multiple components such as knowledge , skills , values and attitudes.</a:t>
            </a:r>
            <a:br>
              <a:rPr lang="en-US" sz="3100" b="1" dirty="0">
                <a:latin typeface="Arial" pitchFamily="34" charset="0"/>
                <a:cs typeface="Arial" pitchFamily="34" charset="0"/>
              </a:rPr>
            </a:br>
            <a:br>
              <a:rPr lang="en-US" sz="3100" b="1" dirty="0">
                <a:latin typeface="Arial" pitchFamily="34" charset="0"/>
                <a:cs typeface="Arial" pitchFamily="34" charset="0"/>
              </a:rPr>
            </a:br>
            <a:r>
              <a:rPr lang="en-US" sz="3100" b="1" dirty="0">
                <a:latin typeface="Arial" pitchFamily="34" charset="0"/>
                <a:cs typeface="Arial" pitchFamily="34" charset="0"/>
              </a:rPr>
              <a:t> </a:t>
            </a:r>
            <a:br>
              <a:rPr lang="en-US" sz="3100" b="1" dirty="0">
                <a:latin typeface="Arial" pitchFamily="34" charset="0"/>
                <a:cs typeface="Arial" pitchFamily="34" charset="0"/>
              </a:rPr>
            </a:br>
            <a:br>
              <a:rPr lang="en-US" sz="3100" b="1" dirty="0">
                <a:latin typeface="Arial" pitchFamily="34" charset="0"/>
                <a:cs typeface="Arial" pitchFamily="34" charset="0"/>
              </a:rPr>
            </a:br>
            <a:r>
              <a:rPr lang="en-US" sz="3100" b="1" dirty="0">
                <a:latin typeface="Arial" pitchFamily="34" charset="0"/>
                <a:cs typeface="Arial" pitchFamily="34" charset="0"/>
              </a:rPr>
              <a:t>Competency  PY 4.5 (Core)</a:t>
            </a:r>
            <a:br>
              <a:rPr lang="en-US" sz="3100" dirty="0">
                <a:latin typeface="Arial" pitchFamily="34" charset="0"/>
                <a:cs typeface="Arial" pitchFamily="34" charset="0"/>
              </a:rPr>
            </a:br>
            <a:r>
              <a:rPr lang="en-US" sz="3100" b="1" dirty="0">
                <a:latin typeface="Arial" pitchFamily="34" charset="0"/>
                <a:cs typeface="Arial" pitchFamily="34" charset="0"/>
              </a:rPr>
              <a:t>          Describe The sources of GIT Hormones , their regulation and Functions.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774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HORMONES-GASTRIN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Stimuli that ↓Gastrin secretion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Luminal-acid (by direct action on G cells), Somatostatin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↑Gastrin → ↑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HCl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secretion→↓ Gastrin secretion 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Negative feed back loop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Blood borne factors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Secretin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GIP,VIP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Glucagon , Calcitonin</a:t>
            </a:r>
          </a:p>
        </p:txBody>
      </p:sp>
    </p:spTree>
    <p:extLst>
      <p:ext uri="{BB962C8B-B14F-4D97-AF65-F5344CB8AC3E}">
        <p14:creationId xmlns:p14="http://schemas.microsoft.com/office/powerpoint/2010/main" val="2527514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HORMONES-GASTRIN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Applied: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Pentagastrin is a synthetic gastrin used for testing gastric secretory functions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Gastrinoma –Gastrin producing tumors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Occur in stomach , duodenum, pancreatic tumor of delta cells 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Excessive HCl secretion → Peptic ulcer</a:t>
            </a:r>
          </a:p>
        </p:txBody>
      </p:sp>
    </p:spTree>
    <p:extLst>
      <p:ext uri="{BB962C8B-B14F-4D97-AF65-F5344CB8AC3E}">
        <p14:creationId xmlns:p14="http://schemas.microsoft.com/office/powerpoint/2010/main" val="2840214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HORMONES-CCK-PZ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Cholecystokinin- Pancreozymin ( CCK-PZ): Polypeptide containing 32 amino acids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Secreted by mucosa cells of duodenum , jejunum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Found in neurons of cerebral cortex. Regulation of food intake</a:t>
            </a:r>
          </a:p>
        </p:txBody>
      </p:sp>
    </p:spTree>
    <p:extLst>
      <p:ext uri="{BB962C8B-B14F-4D97-AF65-F5344CB8AC3E}">
        <p14:creationId xmlns:p14="http://schemas.microsoft.com/office/powerpoint/2010/main" val="3748579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HORMONES-CCK-PZ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Actions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Contraction of Gall Bladder to release bile.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Stimulates secretion of Pancreatic juice rich in Enzymes.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↑Secretion of Enterokinase from Duodenum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↑Motility of small&amp; large intestine.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Exerts trophic effect on Pancreas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Stimulates Glucagon secretion</a:t>
            </a:r>
          </a:p>
        </p:txBody>
      </p:sp>
    </p:spTree>
    <p:extLst>
      <p:ext uri="{BB962C8B-B14F-4D97-AF65-F5344CB8AC3E}">
        <p14:creationId xmlns:p14="http://schemas.microsoft.com/office/powerpoint/2010/main" val="717350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HORMONES-CCK-PZ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    Products of digestion (Peptides , Amino acids in small intestine &amp; Fatty acids &gt;10 carbon atom)  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                               ↓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              ↑CCK-PZ Secretion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                                ↓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               ↑Bile &amp; Pancreatic  juice secretion </a:t>
            </a:r>
          </a:p>
          <a:p>
            <a:pPr marL="0" indent="0">
              <a:buNone/>
            </a:pPr>
            <a:r>
              <a:rPr lang="en-US" sz="2800" b="1" i="1" dirty="0">
                <a:latin typeface="Arial" pitchFamily="34" charset="0"/>
                <a:cs typeface="Arial" pitchFamily="34" charset="0"/>
              </a:rPr>
              <a:t>Positive Feedback control of CCK-PZ. Terminated when food enters ileum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609600" y="4343400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533400" y="1828800"/>
            <a:ext cx="76200" cy="251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09600" y="18288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830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HORMONES-SECRETIN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First hormone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to be discovered by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Bayliss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and Starling in 1902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Secreted by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argentaffin or S cells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in the crypts of the mucosa of upper small intestine- duodenum&amp; jejunum.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Secreted in inactive form Prosecretin , activated by  gastric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HCl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&amp; salts of fatty acids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↑Secretion of bicarbonates( secretion of watery, alkaline pancreatic juice) from duct cells of pancreas.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Stimulates bile secretion.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↓Gastric acid secretion &amp; causes contraction of Pyloric sphincter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361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HORMONES-SECRETIN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500" dirty="0">
                <a:latin typeface="Arial" pitchFamily="34" charset="0"/>
                <a:cs typeface="Arial" pitchFamily="34" charset="0"/>
              </a:rPr>
              <a:t>                      Products of Protein digestion &amp;</a:t>
            </a:r>
            <a:r>
              <a:rPr lang="en-US" sz="4500" dirty="0" err="1">
                <a:latin typeface="Arial" pitchFamily="34" charset="0"/>
                <a:cs typeface="Arial" pitchFamily="34" charset="0"/>
              </a:rPr>
              <a:t>HCl</a:t>
            </a:r>
            <a:r>
              <a:rPr lang="en-US" sz="4500" dirty="0">
                <a:latin typeface="Arial" pitchFamily="34" charset="0"/>
                <a:cs typeface="Arial" pitchFamily="34" charset="0"/>
              </a:rPr>
              <a:t> in duodenum                    </a:t>
            </a:r>
          </a:p>
          <a:p>
            <a:pPr marL="0" indent="0">
              <a:buNone/>
            </a:pPr>
            <a:r>
              <a:rPr lang="en-US" sz="4500" dirty="0">
                <a:latin typeface="Arial" pitchFamily="34" charset="0"/>
                <a:cs typeface="Arial" pitchFamily="34" charset="0"/>
              </a:rPr>
              <a:t>                                        ↓Stimulates</a:t>
            </a:r>
          </a:p>
          <a:p>
            <a:pPr marL="0" indent="0">
              <a:buNone/>
            </a:pPr>
            <a:r>
              <a:rPr lang="en-US" sz="4500" dirty="0">
                <a:latin typeface="Arial" pitchFamily="34" charset="0"/>
                <a:cs typeface="Arial" pitchFamily="34" charset="0"/>
              </a:rPr>
              <a:t>                       Secretion of secretin</a:t>
            </a:r>
          </a:p>
          <a:p>
            <a:pPr marL="0" indent="0">
              <a:buNone/>
            </a:pPr>
            <a:r>
              <a:rPr lang="en-US" sz="4500" dirty="0">
                <a:latin typeface="Arial" pitchFamily="34" charset="0"/>
                <a:cs typeface="Arial" pitchFamily="34" charset="0"/>
              </a:rPr>
              <a:t>                                      ↓</a:t>
            </a:r>
          </a:p>
          <a:p>
            <a:pPr marL="0" indent="0">
              <a:buNone/>
            </a:pPr>
            <a:r>
              <a:rPr lang="en-US" sz="4500" dirty="0">
                <a:latin typeface="Arial" pitchFamily="34" charset="0"/>
                <a:cs typeface="Arial" pitchFamily="34" charset="0"/>
              </a:rPr>
              <a:t>                 Secretion of alkaline Pancreatic juice in duodenum                      ↓</a:t>
            </a:r>
          </a:p>
          <a:p>
            <a:pPr marL="0" indent="0">
              <a:buNone/>
            </a:pPr>
            <a:r>
              <a:rPr lang="en-US" sz="4500" dirty="0">
                <a:latin typeface="Arial" pitchFamily="34" charset="0"/>
                <a:cs typeface="Arial" pitchFamily="34" charset="0"/>
              </a:rPr>
              <a:t>                       Neutralizes the acid from stomach</a:t>
            </a:r>
          </a:p>
          <a:p>
            <a:pPr marL="0" indent="0">
              <a:buNone/>
            </a:pPr>
            <a:r>
              <a:rPr lang="en-US" sz="4500" dirty="0">
                <a:latin typeface="Arial" pitchFamily="34" charset="0"/>
                <a:cs typeface="Arial" pitchFamily="34" charset="0"/>
              </a:rPr>
              <a:t>                                        ↓</a:t>
            </a:r>
          </a:p>
          <a:p>
            <a:pPr marL="0" indent="0">
              <a:buNone/>
            </a:pPr>
            <a:r>
              <a:rPr lang="en-US" sz="4500" dirty="0">
                <a:latin typeface="Arial" pitchFamily="34" charset="0"/>
                <a:cs typeface="Arial" pitchFamily="34" charset="0"/>
              </a:rPr>
              <a:t>                   Inhibits further secretion of secretin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99626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HORMONES-GIP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Gastric Inhibitory Polypeptide (GIP): 42 amino acid residue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Produced by K cells in the mucosa of duodenum &amp; jejunum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 high doses inhibits gastric acid secretion(hence GIP)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Stimulates beta cells of pancreas to ↑insulin secretion hence called 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Glucose-dependent insulinotropic polypeptide.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034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HORMONES-VIP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Vasoactive Intestinal Peptide (VIP) : 28 amino acids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Found in nerves of GIT, blood ,brain , autonomic nerves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↑intestinal secretion of electrolytes &amp; water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Relaxation of intestinal smooth muscles including sphincters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Inhibition of Gastric acid secretion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↑ action of acetylcholine on salivary glands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Dilates peripheral blood vessels</a:t>
            </a:r>
          </a:p>
        </p:txBody>
      </p:sp>
    </p:spTree>
    <p:extLst>
      <p:ext uri="{BB962C8B-B14F-4D97-AF65-F5344CB8AC3E}">
        <p14:creationId xmlns:p14="http://schemas.microsoft.com/office/powerpoint/2010/main" val="3638716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HORMONES-GLUCAGON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Secreted by mucosa of stomach &amp; duodenum&amp; alpha cells of pancreatic islets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Plays important role in hyperglycemia of DM</a:t>
            </a:r>
          </a:p>
        </p:txBody>
      </p:sp>
    </p:spTree>
    <p:extLst>
      <p:ext uri="{BB962C8B-B14F-4D97-AF65-F5344CB8AC3E}">
        <p14:creationId xmlns:p14="http://schemas.microsoft.com/office/powerpoint/2010/main" val="631771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                 LEARNING OBJECTIVES 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 education,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learning objectives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 are brief statements that describe what students will be expected to learn by the end of school year, course, unit, lesson, project, or class period.</a:t>
            </a:r>
          </a:p>
        </p:txBody>
      </p:sp>
    </p:spTree>
    <p:extLst>
      <p:ext uri="{BB962C8B-B14F-4D97-AF65-F5344CB8AC3E}">
        <p14:creationId xmlns:p14="http://schemas.microsoft.com/office/powerpoint/2010/main" val="1326242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HORMONES-GLI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Glucagon like Immunoreactivity (GLI) /Glicentin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Secreted along with glucagon by alpha cells of pancreatic islets.</a:t>
            </a:r>
          </a:p>
        </p:txBody>
      </p:sp>
    </p:spTree>
    <p:extLst>
      <p:ext uri="{BB962C8B-B14F-4D97-AF65-F5344CB8AC3E}">
        <p14:creationId xmlns:p14="http://schemas.microsoft.com/office/powerpoint/2010/main" val="1154478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HORMONES-GLP-1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Glucagon like peptide-1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Potent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incretin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hormone (hormone that stimulates insulin secretion in response to meal).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Produced by L-cells of distal ileum &amp;colon in response to food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Regulates appetite after eating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↑ Insulin production by beta cells of Pancreas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200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HORMONES-MOTILIN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Motilin: polypeptide containing 22 amino acids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Secreted by enterochromaffin cells and Mo cells in stomach , small intestine and colon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Causes contraction of intestinal smooth muscles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Major regulator of MMC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977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HORMONES-SOMATOSTATIN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Somatostatin(GH-IH) :polypeptide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Originally isolated from hypothalamus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Secreted by Delta cells in the pancreatic islets&amp; in GIT mucosa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Exist as two isomers –SS14,SS28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Secretion stimulated by acid in the lumen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Inhibits secretion of Gastrin  , VIP , GIP , secretin and Motilin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Inhibits gastric secretion and motility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Inhibits Gall bladder contraction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Inhibits absorption of Glucose , amino acids &amp; Fatty acids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Inhibits pancreatic exocrine &amp; endocrine secretion</a:t>
            </a:r>
          </a:p>
        </p:txBody>
      </p:sp>
    </p:spTree>
    <p:extLst>
      <p:ext uri="{BB962C8B-B14F-4D97-AF65-F5344CB8AC3E}">
        <p14:creationId xmlns:p14="http://schemas.microsoft.com/office/powerpoint/2010/main" val="3670361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HORMONES-GHRELIN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Ghrelin: 28 amino acid polypeptide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Secreted by the stomach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Plays an important role in central control of food intake. Secretion ↑ by fasting &amp; ↓ after ingestion of food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Stimulates GH secretion by acting directly on receptors of pituitary</a:t>
            </a:r>
          </a:p>
        </p:txBody>
      </p:sp>
    </p:spTree>
    <p:extLst>
      <p:ext uri="{BB962C8B-B14F-4D97-AF65-F5344CB8AC3E}">
        <p14:creationId xmlns:p14="http://schemas.microsoft.com/office/powerpoint/2010/main" val="37207836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HORMONES-PEPTIDE YY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Peptide YY: 36 amino acid polypeptide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Secreted by small intestine &amp; colon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Inhibits gastric acid secretion &amp; motility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On infusion decreases the appetite.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Levels are  low in obese subjects.</a:t>
            </a:r>
          </a:p>
        </p:txBody>
      </p:sp>
    </p:spTree>
    <p:extLst>
      <p:ext uri="{BB962C8B-B14F-4D97-AF65-F5344CB8AC3E}">
        <p14:creationId xmlns:p14="http://schemas.microsoft.com/office/powerpoint/2010/main" val="9793550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HORMONES-GRP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Gastrin Releasing Peptide(GRP): 27 amino acid residue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Present in Vagal nerve endings that terminate on G cells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Acts as NT at Vagal nerve endings →↑Gastrin secretion</a:t>
            </a:r>
          </a:p>
        </p:txBody>
      </p:sp>
    </p:spTree>
    <p:extLst>
      <p:ext uri="{BB962C8B-B14F-4D97-AF65-F5344CB8AC3E}">
        <p14:creationId xmlns:p14="http://schemas.microsoft.com/office/powerpoint/2010/main" val="2061104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HORMONES-Substance 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Substance P: polypeptide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Found in endocrine &amp; nerve cells of GI Tract.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Increases the motility of small intestine.</a:t>
            </a:r>
          </a:p>
        </p:txBody>
      </p:sp>
    </p:spTree>
    <p:extLst>
      <p:ext uri="{BB962C8B-B14F-4D97-AF65-F5344CB8AC3E}">
        <p14:creationId xmlns:p14="http://schemas.microsoft.com/office/powerpoint/2010/main" val="2127327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HORMONES-NEUROTENSIN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Neurotensin: 13 amino acid polypeptide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Produced by mucosal cells of ileum in response to fatty acids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Inhibits GI motility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↑ ileal blood flow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9202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HORMONES-GUANYLIN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Guanylin: 15 amino acid residue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Secreted by cells of GIT mucosa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Binds to Guanylyl cyclase enzyme → formation of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cGMP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→↑activity of Cl- channels→↑secretion of Cl- in intestinal lumen.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482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After studying this topic, the student is able to: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1Enumerate the GI Hormones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2 Discuss the source of the hormones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3 Enlist the factors regulating the hormones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4 Specify the functions of GI Hormones</a:t>
            </a:r>
          </a:p>
        </p:txBody>
      </p:sp>
    </p:spTree>
    <p:extLst>
      <p:ext uri="{BB962C8B-B14F-4D97-AF65-F5344CB8AC3E}">
        <p14:creationId xmlns:p14="http://schemas.microsoft.com/office/powerpoint/2010/main" val="21528520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Applied: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Cells that secrete GI polypeptide can form tumors: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Gastrinomas (50%)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Glucagonomas (25%)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VIPomas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Neurotensinomas.</a:t>
            </a:r>
          </a:p>
        </p:txBody>
      </p:sp>
    </p:spTree>
    <p:extLst>
      <p:ext uri="{BB962C8B-B14F-4D97-AF65-F5344CB8AC3E}">
        <p14:creationId xmlns:p14="http://schemas.microsoft.com/office/powerpoint/2010/main" val="360168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Biologically active polypeptide secreted in the mucosa ,called GIT Hormones.</a:t>
            </a:r>
          </a:p>
        </p:txBody>
      </p:sp>
    </p:spTree>
    <p:extLst>
      <p:ext uri="{BB962C8B-B14F-4D97-AF65-F5344CB8AC3E}">
        <p14:creationId xmlns:p14="http://schemas.microsoft.com/office/powerpoint/2010/main" val="3787431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Classification: Based on Physio-anatomical similarities ,the hormones are classified as: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 Gastrin Family Hormones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Gastrin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CCK-PZ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II Secretin Family Hormones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Secretin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GIP- Gastric Inhibitory Peptide 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VIP- Vasoactive Intestinal Peptide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Glucagon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GLI- Glicentin</a:t>
            </a: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79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III Other GIT Hormones: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Motilin 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Neurotensin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Substance P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GRP-Gastrin Releasing Peptide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Somatostatin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Ghrelin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Peptide YY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Guanylin</a:t>
            </a:r>
          </a:p>
        </p:txBody>
      </p:sp>
    </p:spTree>
    <p:extLst>
      <p:ext uri="{BB962C8B-B14F-4D97-AF65-F5344CB8AC3E}">
        <p14:creationId xmlns:p14="http://schemas.microsoft.com/office/powerpoint/2010/main" val="293448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 Gastrin Family Hormones</a:t>
            </a:r>
          </a:p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Gastrin: Polypeptide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Secreted by G cells from pyloric antral mucosa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Secreted as Progastrin ,activated by HCl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Occurs in 3 forms –G34,G17&amp; G14 . G 17 (MW2000) –Principle form for Gastric secretion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29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Actions: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Stimulates gastric acid &amp;pepsin secretion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Stimulates growth of mucosa-stomach , small &amp;large intestine (trophic action)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Stimulates gastric motility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Contraction of LES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Stimulates insulin &amp; glucagon secretion after a protein meal. </a:t>
            </a:r>
          </a:p>
        </p:txBody>
      </p:sp>
    </p:spTree>
    <p:extLst>
      <p:ext uri="{BB962C8B-B14F-4D97-AF65-F5344CB8AC3E}">
        <p14:creationId xmlns:p14="http://schemas.microsoft.com/office/powerpoint/2010/main" val="2045467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GIT HORMONES-GASTRIN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Stimuli that ↑Gastrin secretion: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Luminal Distension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Luminal-peptides, amino acids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↑ Vagal discharge mediated by GRP (hence atropine does not inhibit gastric response to test meal)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Blood borne factors- Calcium , epinephrine</a:t>
            </a:r>
          </a:p>
        </p:txBody>
      </p:sp>
    </p:spTree>
    <p:extLst>
      <p:ext uri="{BB962C8B-B14F-4D97-AF65-F5344CB8AC3E}">
        <p14:creationId xmlns:p14="http://schemas.microsoft.com/office/powerpoint/2010/main" val="2420055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1167</Words>
  <Application>Microsoft Office PowerPoint</Application>
  <PresentationFormat>On-screen Show (4:3)</PresentationFormat>
  <Paragraphs>181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Office Theme</vt:lpstr>
      <vt:lpstr>       Competency   An observable ability of a health professional integrating multiple components such as knowledge , skills , values and attitudes.     Competency  PY 4.5 (Core)           Describe The sources of GIT Hormones , their regulation and Functions.</vt:lpstr>
      <vt:lpstr>PowerPoint Presentation</vt:lpstr>
      <vt:lpstr>LEARNING OBJECTIVES</vt:lpstr>
      <vt:lpstr>GIT HORMONES</vt:lpstr>
      <vt:lpstr>GIT HORMONES</vt:lpstr>
      <vt:lpstr>GIT HORMONES</vt:lpstr>
      <vt:lpstr>GIT HORMONES</vt:lpstr>
      <vt:lpstr>GIT HORMONES</vt:lpstr>
      <vt:lpstr>GIT HORMONES-GASTRIN</vt:lpstr>
      <vt:lpstr>GIT HORMONES-GASTRIN</vt:lpstr>
      <vt:lpstr>GIT HORMONES-GASTRIN</vt:lpstr>
      <vt:lpstr>GIT HORMONES-CCK-PZ</vt:lpstr>
      <vt:lpstr>GIT HORMONES-CCK-PZ</vt:lpstr>
      <vt:lpstr>GIT HORMONES-CCK-PZ</vt:lpstr>
      <vt:lpstr>GIT HORMONES-SECRETIN </vt:lpstr>
      <vt:lpstr>GIT HORMONES-SECRETIN </vt:lpstr>
      <vt:lpstr>GIT HORMONES-GIP</vt:lpstr>
      <vt:lpstr>GIT HORMONES-VIP</vt:lpstr>
      <vt:lpstr>GIT HORMONES-GLUCAGON</vt:lpstr>
      <vt:lpstr>GIT HORMONES-GLI</vt:lpstr>
      <vt:lpstr>GIT HORMONES-GLP-1</vt:lpstr>
      <vt:lpstr>GIT HORMONES-MOTILIN</vt:lpstr>
      <vt:lpstr>GIT HORMONES-SOMATOSTATIN</vt:lpstr>
      <vt:lpstr>GIT HORMONES-GHRELIN</vt:lpstr>
      <vt:lpstr>GIT HORMONES-PEPTIDE YY </vt:lpstr>
      <vt:lpstr>GIT HORMONES-GRP</vt:lpstr>
      <vt:lpstr>GIT HORMONES-Substance P</vt:lpstr>
      <vt:lpstr>GIT HORMONES-NEUROTENSIN</vt:lpstr>
      <vt:lpstr>GIT HORMONES-GUANYLIN</vt:lpstr>
      <vt:lpstr>GIT HORMONES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Competency   An observable ability of a health professional integrating multiple components such as knowledge , skills , values and attitudes.     Competency  PY 4.5 (Core)           Describe The sources of GIT Hormones , their regulation and Functions.</dc:title>
  <dc:creator>lalita</dc:creator>
  <cp:lastModifiedBy>drdeolalikar@gmail.com</cp:lastModifiedBy>
  <cp:revision>33</cp:revision>
  <dcterms:created xsi:type="dcterms:W3CDTF">2024-03-24T04:16:44Z</dcterms:created>
  <dcterms:modified xsi:type="dcterms:W3CDTF">2024-11-26T05:53:35Z</dcterms:modified>
</cp:coreProperties>
</file>